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70" r:id="rId5"/>
    <p:sldId id="271" r:id="rId6"/>
    <p:sldId id="279" r:id="rId7"/>
    <p:sldId id="265" r:id="rId8"/>
    <p:sldId id="266" r:id="rId9"/>
    <p:sldId id="267" r:id="rId10"/>
    <p:sldId id="268" r:id="rId11"/>
    <p:sldId id="278" r:id="rId12"/>
    <p:sldId id="260" r:id="rId13"/>
    <p:sldId id="272" r:id="rId14"/>
    <p:sldId id="273" r:id="rId15"/>
    <p:sldId id="276" r:id="rId16"/>
    <p:sldId id="280" r:id="rId17"/>
    <p:sldId id="26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0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rtual\androshome\Documents\Work\GRID\Projects\PON\ReCaS\Presentazioni\WS%20CCR%2020140528\DatiPerSe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rtual\androshome\Documents\Work\GRID\Projects\PON\ReCaS\Presentazioni\WS%20CCR%2020140528\DatiPerSe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rtual\androshome\Documents\Work\GRID\Projects\PON\ReCaS\Presentazioni\WS%20CCR%2020140528\DatiPerSe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rtual\androshome\Documents\Work\GRID\Projects\PON\ReCaS\Presentazioni\WS%20CCR%2020140528\DatiPerSed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rtual\androshome\Documents\Work\GRID\Projects\PON\ReCaS\Presentazioni\WS%20CCR%2020140528\DatiPerSed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600" dirty="0"/>
              <a:t>Core: 13848 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Foglio1!$A$3:$A$10</c:f>
              <c:strCache>
                <c:ptCount val="8"/>
                <c:pt idx="0">
                  <c:v>recas infn</c:v>
                </c:pt>
                <c:pt idx="1">
                  <c:v>recas uni</c:v>
                </c:pt>
                <c:pt idx="2">
                  <c:v>recas infn</c:v>
                </c:pt>
                <c:pt idx="3">
                  <c:v>recas uni</c:v>
                </c:pt>
                <c:pt idx="4">
                  <c:v>altre infn</c:v>
                </c:pt>
                <c:pt idx="5">
                  <c:v>altre uni</c:v>
                </c:pt>
                <c:pt idx="6">
                  <c:v>Prisma infn</c:v>
                </c:pt>
                <c:pt idx="7">
                  <c:v>prisma uni</c:v>
                </c:pt>
              </c:strCache>
            </c:strRef>
          </c:cat>
          <c:val>
            <c:numRef>
              <c:f>Foglio1!$B$3:$B$10</c:f>
              <c:numCache>
                <c:formatCode>General</c:formatCode>
                <c:ptCount val="8"/>
                <c:pt idx="0">
                  <c:v>2304</c:v>
                </c:pt>
                <c:pt idx="1">
                  <c:v>7088</c:v>
                </c:pt>
                <c:pt idx="2">
                  <c:v>500</c:v>
                </c:pt>
                <c:pt idx="3">
                  <c:v>500</c:v>
                </c:pt>
                <c:pt idx="4">
                  <c:v>3128</c:v>
                </c:pt>
                <c:pt idx="5">
                  <c:v>72</c:v>
                </c:pt>
                <c:pt idx="6">
                  <c:v>128</c:v>
                </c:pt>
                <c:pt idx="7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600"/>
              <a:t>Storage: 5434 TB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Foglio1!$A$14:$A$21</c:f>
              <c:strCache>
                <c:ptCount val="8"/>
                <c:pt idx="0">
                  <c:v>recas infn</c:v>
                </c:pt>
                <c:pt idx="1">
                  <c:v>recas uni</c:v>
                </c:pt>
                <c:pt idx="2">
                  <c:v>recas infn</c:v>
                </c:pt>
                <c:pt idx="3">
                  <c:v>recas uni</c:v>
                </c:pt>
                <c:pt idx="4">
                  <c:v>altre infn</c:v>
                </c:pt>
                <c:pt idx="5">
                  <c:v>altre uni</c:v>
                </c:pt>
                <c:pt idx="6">
                  <c:v>Prisma infn</c:v>
                </c:pt>
                <c:pt idx="7">
                  <c:v>prisma uni</c:v>
                </c:pt>
              </c:strCache>
            </c:strRef>
          </c:cat>
          <c:val>
            <c:numRef>
              <c:f>Foglio1!$B$14:$B$21</c:f>
              <c:numCache>
                <c:formatCode>General</c:formatCode>
                <c:ptCount val="8"/>
                <c:pt idx="0">
                  <c:v>1152</c:v>
                </c:pt>
                <c:pt idx="1">
                  <c:v>2400</c:v>
                </c:pt>
                <c:pt idx="2">
                  <c:v>100</c:v>
                </c:pt>
                <c:pt idx="3">
                  <c:v>100</c:v>
                </c:pt>
                <c:pt idx="4">
                  <c:v>1650</c:v>
                </c:pt>
                <c:pt idx="5">
                  <c:v>0</c:v>
                </c:pt>
                <c:pt idx="6">
                  <c:v>16</c:v>
                </c:pt>
                <c:pt idx="7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600"/>
              <a:t>Core: 10334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Foglio1!$J$3:$J$10</c:f>
              <c:strCache>
                <c:ptCount val="8"/>
                <c:pt idx="0">
                  <c:v>recas infn</c:v>
                </c:pt>
                <c:pt idx="1">
                  <c:v>recas uni</c:v>
                </c:pt>
                <c:pt idx="2">
                  <c:v>recas infn</c:v>
                </c:pt>
                <c:pt idx="3">
                  <c:v>recas uni</c:v>
                </c:pt>
                <c:pt idx="4">
                  <c:v>altre infn</c:v>
                </c:pt>
                <c:pt idx="5">
                  <c:v>altre uni</c:v>
                </c:pt>
                <c:pt idx="6">
                  <c:v>Prisma infn</c:v>
                </c:pt>
                <c:pt idx="7">
                  <c:v>prisma uni</c:v>
                </c:pt>
              </c:strCache>
            </c:strRef>
          </c:cat>
          <c:val>
            <c:numRef>
              <c:f>Foglio1!$K$3:$K$10</c:f>
              <c:numCache>
                <c:formatCode>General</c:formatCode>
                <c:ptCount val="8"/>
                <c:pt idx="0">
                  <c:v>1408</c:v>
                </c:pt>
                <c:pt idx="1">
                  <c:v>2724</c:v>
                </c:pt>
                <c:pt idx="2">
                  <c:v>256</c:v>
                </c:pt>
                <c:pt idx="3">
                  <c:v>276</c:v>
                </c:pt>
                <c:pt idx="4">
                  <c:v>2686</c:v>
                </c:pt>
                <c:pt idx="5">
                  <c:v>2720</c:v>
                </c:pt>
                <c:pt idx="6">
                  <c:v>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600"/>
              <a:t>Storage: 4270 TB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Foglio1!$J$14:$J$21</c:f>
              <c:strCache>
                <c:ptCount val="8"/>
                <c:pt idx="0">
                  <c:v>recas infn</c:v>
                </c:pt>
                <c:pt idx="1">
                  <c:v>recas uni</c:v>
                </c:pt>
                <c:pt idx="2">
                  <c:v>recas infn</c:v>
                </c:pt>
                <c:pt idx="3">
                  <c:v>recas uni</c:v>
                </c:pt>
                <c:pt idx="4">
                  <c:v>altre infn</c:v>
                </c:pt>
                <c:pt idx="5">
                  <c:v>altre uni</c:v>
                </c:pt>
                <c:pt idx="6">
                  <c:v>Prisma infn</c:v>
                </c:pt>
                <c:pt idx="7">
                  <c:v>prisma uni</c:v>
                </c:pt>
              </c:strCache>
            </c:strRef>
          </c:cat>
          <c:val>
            <c:numRef>
              <c:f>Foglio1!$K$14:$K$21</c:f>
              <c:numCache>
                <c:formatCode>General</c:formatCode>
                <c:ptCount val="8"/>
                <c:pt idx="0">
                  <c:v>768</c:v>
                </c:pt>
                <c:pt idx="1">
                  <c:v>864</c:v>
                </c:pt>
                <c:pt idx="2">
                  <c:v>0</c:v>
                </c:pt>
                <c:pt idx="3">
                  <c:v>240</c:v>
                </c:pt>
                <c:pt idx="4">
                  <c:v>1951</c:v>
                </c:pt>
                <c:pt idx="5">
                  <c:v>311</c:v>
                </c:pt>
                <c:pt idx="6">
                  <c:v>136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600"/>
              <a:t>Core:</a:t>
            </a:r>
            <a:r>
              <a:rPr lang="it-IT" sz="600" baseline="0"/>
              <a:t> 3754</a:t>
            </a:r>
            <a:endParaRPr lang="it-IT" sz="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Foglio1!$P$3:$P$10</c:f>
              <c:strCache>
                <c:ptCount val="8"/>
                <c:pt idx="0">
                  <c:v>recas infn</c:v>
                </c:pt>
                <c:pt idx="1">
                  <c:v>recas uni</c:v>
                </c:pt>
                <c:pt idx="2">
                  <c:v>recas infn</c:v>
                </c:pt>
                <c:pt idx="3">
                  <c:v>recas uni</c:v>
                </c:pt>
                <c:pt idx="4">
                  <c:v>altre infn</c:v>
                </c:pt>
                <c:pt idx="5">
                  <c:v>altre uni</c:v>
                </c:pt>
                <c:pt idx="6">
                  <c:v>Prisma infn</c:v>
                </c:pt>
                <c:pt idx="7">
                  <c:v>prisma uni</c:v>
                </c:pt>
              </c:strCache>
            </c:strRef>
          </c:cat>
          <c:val>
            <c:numRef>
              <c:f>Foglio1!$Q$3:$Q$10</c:f>
              <c:numCache>
                <c:formatCode>General</c:formatCode>
                <c:ptCount val="8"/>
                <c:pt idx="0">
                  <c:v>3404</c:v>
                </c:pt>
                <c:pt idx="2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600"/>
              <a:t>Storage:</a:t>
            </a:r>
            <a:r>
              <a:rPr lang="it-IT" sz="600" baseline="0"/>
              <a:t> 868 TB</a:t>
            </a:r>
            <a:endParaRPr lang="it-IT" sz="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Foglio1!$P$14:$P$21</c:f>
              <c:strCache>
                <c:ptCount val="8"/>
                <c:pt idx="0">
                  <c:v>recas infn</c:v>
                </c:pt>
                <c:pt idx="1">
                  <c:v>recas uni</c:v>
                </c:pt>
                <c:pt idx="2">
                  <c:v>recas infn</c:v>
                </c:pt>
                <c:pt idx="3">
                  <c:v>recas uni</c:v>
                </c:pt>
                <c:pt idx="4">
                  <c:v>altre infn</c:v>
                </c:pt>
                <c:pt idx="5">
                  <c:v>altre uni</c:v>
                </c:pt>
                <c:pt idx="6">
                  <c:v>Prisma infn</c:v>
                </c:pt>
                <c:pt idx="7">
                  <c:v>prisma uni</c:v>
                </c:pt>
              </c:strCache>
            </c:strRef>
          </c:cat>
          <c:val>
            <c:numRef>
              <c:f>Foglio1!$Q$14:$Q$21</c:f>
              <c:numCache>
                <c:formatCode>General</c:formatCode>
                <c:ptCount val="8"/>
                <c:pt idx="0">
                  <c:v>768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600"/>
              <a:t>Core: 3806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Foglio1!$V$3:$V$10</c:f>
              <c:strCache>
                <c:ptCount val="8"/>
                <c:pt idx="0">
                  <c:v>recas infn</c:v>
                </c:pt>
                <c:pt idx="1">
                  <c:v>recas uni</c:v>
                </c:pt>
                <c:pt idx="2">
                  <c:v>recas infn</c:v>
                </c:pt>
                <c:pt idx="3">
                  <c:v>recas uni</c:v>
                </c:pt>
                <c:pt idx="4">
                  <c:v>altre infn</c:v>
                </c:pt>
                <c:pt idx="5">
                  <c:v>altre uni</c:v>
                </c:pt>
                <c:pt idx="6">
                  <c:v>Prisma infn</c:v>
                </c:pt>
                <c:pt idx="7">
                  <c:v>prisma uni</c:v>
                </c:pt>
              </c:strCache>
            </c:strRef>
          </c:cat>
          <c:val>
            <c:numRef>
              <c:f>Foglio1!$W$3:$W$10</c:f>
              <c:numCache>
                <c:formatCode>General</c:formatCode>
                <c:ptCount val="8"/>
                <c:pt idx="0">
                  <c:v>2126</c:v>
                </c:pt>
                <c:pt idx="2">
                  <c:v>576</c:v>
                </c:pt>
                <c:pt idx="4">
                  <c:v>1008</c:v>
                </c:pt>
                <c:pt idx="6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600"/>
              <a:t>Storage: 1426 TB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Foglio1!$V$14:$V$21</c:f>
              <c:strCache>
                <c:ptCount val="8"/>
                <c:pt idx="0">
                  <c:v>recas infn</c:v>
                </c:pt>
                <c:pt idx="1">
                  <c:v>recas uni</c:v>
                </c:pt>
                <c:pt idx="2">
                  <c:v>recas infn</c:v>
                </c:pt>
                <c:pt idx="3">
                  <c:v>recas uni</c:v>
                </c:pt>
                <c:pt idx="4">
                  <c:v>altre infn</c:v>
                </c:pt>
                <c:pt idx="5">
                  <c:v>altre uni</c:v>
                </c:pt>
                <c:pt idx="6">
                  <c:v>Prisma infn</c:v>
                </c:pt>
                <c:pt idx="7">
                  <c:v>prisma uni</c:v>
                </c:pt>
              </c:strCache>
            </c:strRef>
          </c:cat>
          <c:val>
            <c:numRef>
              <c:f>Foglio1!$W$14:$W$21</c:f>
              <c:numCache>
                <c:formatCode>General</c:formatCode>
                <c:ptCount val="8"/>
                <c:pt idx="0">
                  <c:v>768</c:v>
                </c:pt>
                <c:pt idx="2">
                  <c:v>288</c:v>
                </c:pt>
                <c:pt idx="4">
                  <c:v>300</c:v>
                </c:pt>
                <c:pt idx="6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6286500"/>
            <a:ext cx="9144000" cy="0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grpSp>
        <p:nvGrpSpPr>
          <p:cNvPr id="3" name="Gruppo 7"/>
          <p:cNvGrpSpPr/>
          <p:nvPr/>
        </p:nvGrpSpPr>
        <p:grpSpPr>
          <a:xfrm>
            <a:off x="5364163" y="6357942"/>
            <a:ext cx="2903539" cy="442907"/>
            <a:chOff x="5364163" y="6357942"/>
            <a:chExt cx="2903539" cy="442907"/>
          </a:xfrm>
        </p:grpSpPr>
        <p:pic>
          <p:nvPicPr>
            <p:cNvPr id="4" name="Picture 5" descr="http://www.pd.infn.it/ilo/IMG/logo-infn-nuov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20668" y="6370140"/>
              <a:ext cx="452929" cy="430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15" descr="http://www.wirgilio.it/blog/wp-content/uploads/2010/04/UNIN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826562" y="6357942"/>
              <a:ext cx="452929" cy="436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http://ts2.mm.bing.net/th?id=I.4528249263948905&amp;pid=15.1&amp;W=160&amp;H=15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814773" y="6362578"/>
              <a:ext cx="452929" cy="426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11" descr="recas.jpeg"/>
            <p:cNvPicPr>
              <a:picLocks noChangeAspect="1"/>
            </p:cNvPicPr>
            <p:nvPr/>
          </p:nvPicPr>
          <p:blipFill>
            <a:blip r:embed="rId5" cstate="print"/>
            <a:srcRect r="52390"/>
            <a:stretch>
              <a:fillRect/>
            </a:stretch>
          </p:blipFill>
          <p:spPr>
            <a:xfrm>
              <a:off x="5364163" y="6369682"/>
              <a:ext cx="985412" cy="371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egnaposto numero diapositiva 5"/>
          <p:cNvSpPr txBox="1">
            <a:spLocks noGrp="1"/>
          </p:cNvSpPr>
          <p:nvPr>
            <p:ph type="sldNum" sz="quarter" idx="8"/>
          </p:nvPr>
        </p:nvSpPr>
        <p:spPr>
          <a:xfrm>
            <a:off x="6948489" y="6383334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A35809C-2CD7-43DB-99A3-C97829BD836B}" type="slidenum">
              <a:rPr/>
              <a:pPr lvl="0"/>
              <a:t>‹N›</a:t>
            </a:fld>
            <a:endParaRPr lang="it-IT"/>
          </a:p>
        </p:txBody>
      </p:sp>
      <p:sp>
        <p:nvSpPr>
          <p:cNvPr id="9" name="Segnaposto piè di pagina 4"/>
          <p:cNvSpPr txBox="1"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 anchorCtr="0"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6160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8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90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noProof="0" dirty="0" smtClean="0"/>
              <a:t>Click to </a:t>
            </a:r>
            <a:r>
              <a:rPr lang="it-IT" noProof="0" dirty="0" err="1" smtClean="0"/>
              <a:t>edit</a:t>
            </a:r>
            <a:r>
              <a:rPr lang="it-IT" noProof="0" dirty="0" smtClean="0"/>
              <a:t> Master text </a:t>
            </a:r>
            <a:r>
              <a:rPr lang="it-IT" noProof="0" dirty="0" err="1" smtClean="0"/>
              <a:t>styles</a:t>
            </a:r>
            <a:endParaRPr lang="it-IT" noProof="0" dirty="0" smtClean="0"/>
          </a:p>
          <a:p>
            <a:pPr lvl="1"/>
            <a:r>
              <a:rPr lang="it-IT" noProof="0" dirty="0" smtClean="0"/>
              <a:t>Second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2"/>
            <a:r>
              <a:rPr lang="it-IT" noProof="0" dirty="0" smtClean="0"/>
              <a:t>Third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3"/>
            <a:r>
              <a:rPr lang="it-IT" noProof="0" dirty="0" err="1" smtClean="0"/>
              <a:t>Fourth</a:t>
            </a:r>
            <a:r>
              <a:rPr lang="it-IT" noProof="0" dirty="0" smtClean="0"/>
              <a:t>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4"/>
            <a:r>
              <a:rPr lang="it-IT" noProof="0" dirty="0" err="1" smtClean="0"/>
              <a:t>Fifth</a:t>
            </a:r>
            <a:r>
              <a:rPr lang="it-IT" noProof="0" dirty="0" smtClean="0"/>
              <a:t> </a:t>
            </a:r>
            <a:r>
              <a:rPr lang="it-IT" noProof="0" dirty="0" err="1" smtClean="0"/>
              <a:t>level</a:t>
            </a:r>
            <a:endParaRPr lang="it-I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3073" y="6453336"/>
            <a:ext cx="450717" cy="4046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le Placeholder 28"/>
          <p:cNvSpPr>
            <a:spLocks noGrp="1"/>
          </p:cNvSpPr>
          <p:nvPr>
            <p:ph type="title"/>
          </p:nvPr>
        </p:nvSpPr>
        <p:spPr>
          <a:xfrm>
            <a:off x="1066800" y="0"/>
            <a:ext cx="7825680" cy="9144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6286500"/>
            <a:ext cx="9144000" cy="0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grpSp>
        <p:nvGrpSpPr>
          <p:cNvPr id="3" name="Gruppo 7"/>
          <p:cNvGrpSpPr/>
          <p:nvPr/>
        </p:nvGrpSpPr>
        <p:grpSpPr>
          <a:xfrm>
            <a:off x="5364163" y="6357942"/>
            <a:ext cx="2903539" cy="442907"/>
            <a:chOff x="5364163" y="6357942"/>
            <a:chExt cx="2903539" cy="442907"/>
          </a:xfrm>
        </p:grpSpPr>
        <p:pic>
          <p:nvPicPr>
            <p:cNvPr id="4" name="Picture 5" descr="http://www.pd.infn.it/ilo/IMG/logo-infn-nuov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20668" y="6370140"/>
              <a:ext cx="452929" cy="430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15" descr="http://www.wirgilio.it/blog/wp-content/uploads/2010/04/UNIN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826562" y="6357942"/>
              <a:ext cx="452929" cy="436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http://ts2.mm.bing.net/th?id=I.4528249263948905&amp;pid=15.1&amp;W=160&amp;H=15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814773" y="6362578"/>
              <a:ext cx="452929" cy="426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11" descr="recas.jpeg"/>
            <p:cNvPicPr>
              <a:picLocks noChangeAspect="1"/>
            </p:cNvPicPr>
            <p:nvPr/>
          </p:nvPicPr>
          <p:blipFill>
            <a:blip r:embed="rId5" cstate="print"/>
            <a:srcRect r="52390"/>
            <a:stretch>
              <a:fillRect/>
            </a:stretch>
          </p:blipFill>
          <p:spPr>
            <a:xfrm>
              <a:off x="5364163" y="6369682"/>
              <a:ext cx="985412" cy="371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egnaposto numero diapositiva 5"/>
          <p:cNvSpPr txBox="1">
            <a:spLocks noGrp="1"/>
          </p:cNvSpPr>
          <p:nvPr>
            <p:ph type="sldNum" sz="quarter" idx="8"/>
          </p:nvPr>
        </p:nvSpPr>
        <p:spPr>
          <a:xfrm>
            <a:off x="6948489" y="6383334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A35809C-2CD7-43DB-99A3-C97829BD836B}" type="slidenum">
              <a:rPr/>
              <a:pPr lvl="0"/>
              <a:t>‹N›</a:t>
            </a:fld>
            <a:endParaRPr lang="it-IT"/>
          </a:p>
        </p:txBody>
      </p:sp>
      <p:sp>
        <p:nvSpPr>
          <p:cNvPr id="9" name="Segnaposto piè di pagina 4"/>
          <p:cNvSpPr txBox="1"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 anchorCtr="0"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977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9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7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2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486A-2A8F-4871-8540-087B282E3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9D07-4D79-4294-9339-BC42582F2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Progetto</a:t>
            </a:r>
            <a:r>
              <a:rPr lang="en-US" dirty="0" smtClean="0"/>
              <a:t> </a:t>
            </a:r>
            <a:r>
              <a:rPr lang="en-US" dirty="0" err="1" smtClean="0"/>
              <a:t>ReCaS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status update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Giuseppe Andronico</a:t>
            </a:r>
          </a:p>
          <a:p>
            <a:r>
              <a:rPr lang="en-US" dirty="0" smtClean="0"/>
              <a:t>WS CCR, Catania 28 Maggio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115891"/>
            <a:ext cx="8229600" cy="633414"/>
          </a:xfrm>
        </p:spPr>
        <p:txBody>
          <a:bodyPr/>
          <a:lstStyle/>
          <a:p>
            <a:pPr hangingPunct="1">
              <a:lnSpc>
                <a:spcPct val="90000"/>
              </a:lnSpc>
              <a:buSzPct val="100000"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 dirty="0" err="1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Sito</a:t>
            </a:r>
            <a:r>
              <a:rPr lang="en-US" sz="3600" kern="0" dirty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 </a:t>
            </a:r>
            <a:r>
              <a:rPr lang="en-US" sz="3600" kern="0" dirty="0" err="1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di</a:t>
            </a:r>
            <a:r>
              <a:rPr lang="en-US" sz="3600" kern="0" dirty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 Cosenza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5949945"/>
            <a:ext cx="8229600" cy="863595"/>
          </a:xfrm>
        </p:spPr>
        <p:txBody>
          <a:bodyPr/>
          <a:lstStyle/>
          <a:p>
            <a:pPr marL="0" lvl="0" indent="0" hangingPunct="1">
              <a:spcBef>
                <a:spcPts val="400"/>
              </a:spcBef>
              <a:buNone/>
            </a:pPr>
            <a:r>
              <a:rPr lang="it-IT" sz="1600" dirty="0">
                <a:solidFill>
                  <a:srgbClr val="660066"/>
                </a:solidFill>
                <a:latin typeface="Garamond"/>
                <a:cs typeface="Garamond"/>
              </a:rPr>
              <a:t>La sala 4 occupa circa 25 m</a:t>
            </a:r>
            <a:r>
              <a:rPr lang="it-IT" sz="1600" baseline="30000" dirty="0">
                <a:solidFill>
                  <a:srgbClr val="660066"/>
                </a:solidFill>
                <a:latin typeface="Garamond"/>
                <a:cs typeface="Garamond"/>
              </a:rPr>
              <a:t>2 </a:t>
            </a:r>
            <a:r>
              <a:rPr lang="it-IT" sz="1600" dirty="0">
                <a:solidFill>
                  <a:srgbClr val="660066"/>
                </a:solidFill>
                <a:latin typeface="Garamond"/>
                <a:cs typeface="Garamond"/>
              </a:rPr>
              <a:t>ed è posta al primo piano del Laboratorio di Alte Energie del Dipartimento di Fisica, dove </a:t>
            </a:r>
            <a:r>
              <a:rPr lang="it-IT" sz="1600" dirty="0" smtClean="0">
                <a:solidFill>
                  <a:srgbClr val="660066"/>
                </a:solidFill>
                <a:latin typeface="Garamond"/>
                <a:cs typeface="Garamond"/>
              </a:rPr>
              <a:t>si sta realizzando il Data Center </a:t>
            </a:r>
            <a:r>
              <a:rPr lang="it-IT" sz="1600" dirty="0">
                <a:solidFill>
                  <a:srgbClr val="660066"/>
                </a:solidFill>
                <a:latin typeface="Garamond"/>
                <a:cs typeface="Garamond"/>
              </a:rPr>
              <a:t>di Cosenza. Lo spazio disponibile è sufficiente a contenere le attrezzature acquistate col presente progetto e le future espansioni.</a:t>
            </a:r>
            <a:endParaRPr lang="en-US" sz="1600" dirty="0">
              <a:solidFill>
                <a:srgbClr val="660066"/>
              </a:solidFill>
              <a:latin typeface="Garamond"/>
              <a:cs typeface="Garamond"/>
            </a:endParaRPr>
          </a:p>
        </p:txBody>
      </p:sp>
      <p:grpSp>
        <p:nvGrpSpPr>
          <p:cNvPr id="5" name="Gruppo 5"/>
          <p:cNvGrpSpPr/>
          <p:nvPr/>
        </p:nvGrpSpPr>
        <p:grpSpPr>
          <a:xfrm>
            <a:off x="827083" y="555626"/>
            <a:ext cx="7524753" cy="5321294"/>
            <a:chOff x="827083" y="555626"/>
            <a:chExt cx="7524753" cy="5321294"/>
          </a:xfrm>
        </p:grpSpPr>
        <p:pic>
          <p:nvPicPr>
            <p:cNvPr id="6" name="Picture 4" descr="Image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827083" y="987423"/>
              <a:ext cx="7524753" cy="48894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5"/>
            <p:cNvSpPr txBox="1"/>
            <p:nvPr/>
          </p:nvSpPr>
          <p:spPr>
            <a:xfrm>
              <a:off x="2627308" y="1490664"/>
              <a:ext cx="839784" cy="3698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9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Sala 2</a:t>
              </a:r>
            </a:p>
          </p:txBody>
        </p:sp>
        <p:sp>
          <p:nvSpPr>
            <p:cNvPr id="8" name="TextBox 18"/>
            <p:cNvSpPr txBox="1"/>
            <p:nvPr/>
          </p:nvSpPr>
          <p:spPr>
            <a:xfrm>
              <a:off x="1258891" y="1490664"/>
              <a:ext cx="839784" cy="3698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9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Sala 1</a:t>
              </a:r>
            </a:p>
          </p:txBody>
        </p:sp>
        <p:sp>
          <p:nvSpPr>
            <p:cNvPr id="9" name="TextBox 22"/>
            <p:cNvSpPr txBox="1"/>
            <p:nvPr/>
          </p:nvSpPr>
          <p:spPr>
            <a:xfrm>
              <a:off x="6948489" y="1490664"/>
              <a:ext cx="838203" cy="3698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9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Sala 5</a:t>
              </a:r>
            </a:p>
          </p:txBody>
        </p:sp>
        <p:sp>
          <p:nvSpPr>
            <p:cNvPr id="10" name="TextBox 23"/>
            <p:cNvSpPr txBox="1"/>
            <p:nvPr/>
          </p:nvSpPr>
          <p:spPr>
            <a:xfrm>
              <a:off x="5580061" y="1490664"/>
              <a:ext cx="839784" cy="3698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Sala 4</a:t>
              </a:r>
            </a:p>
          </p:txBody>
        </p:sp>
        <p:sp>
          <p:nvSpPr>
            <p:cNvPr id="11" name="TextBox 24"/>
            <p:cNvSpPr txBox="1"/>
            <p:nvPr/>
          </p:nvSpPr>
          <p:spPr>
            <a:xfrm>
              <a:off x="4140202" y="1490664"/>
              <a:ext cx="838203" cy="36988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9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Sala 3</a:t>
              </a: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971550" y="555626"/>
              <a:ext cx="17381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660066"/>
                  </a:solidFill>
                  <a:uFillTx/>
                  <a:latin typeface="Garamond"/>
                  <a:ea typeface="ＭＳ Ｐゴシック" pitchFamily="34"/>
                  <a:cs typeface="Garamond"/>
                </a:rPr>
                <a:t>EDIFICIO 30D</a:t>
              </a: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6948489" y="2139952"/>
              <a:ext cx="822329" cy="58420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8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TIER 3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8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ATLAS</a:t>
              </a:r>
            </a:p>
          </p:txBody>
        </p:sp>
        <p:sp>
          <p:nvSpPr>
            <p:cNvPr id="14" name="TextBox 2"/>
            <p:cNvSpPr txBox="1"/>
            <p:nvPr/>
          </p:nvSpPr>
          <p:spPr>
            <a:xfrm>
              <a:off x="5580061" y="2787648"/>
              <a:ext cx="892170" cy="3381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FF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RECAS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0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30" y="1825625"/>
            <a:ext cx="4882740" cy="4351338"/>
          </a:xfrm>
        </p:spPr>
      </p:pic>
      <p:sp>
        <p:nvSpPr>
          <p:cNvPr id="7" name="Fumetto 1 6"/>
          <p:cNvSpPr/>
          <p:nvPr/>
        </p:nvSpPr>
        <p:spPr>
          <a:xfrm>
            <a:off x="7013370" y="1825624"/>
            <a:ext cx="2130630" cy="1044000"/>
          </a:xfrm>
          <a:prstGeom prst="wedgeRectCallout">
            <a:avLst>
              <a:gd name="adj1" fmla="val -103954"/>
              <a:gd name="adj2" fmla="val -39501"/>
            </a:avLst>
          </a:prstGeom>
          <a:solidFill>
            <a:schemeClr val="accent1">
              <a:alpha val="33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715771"/>
              </p:ext>
            </p:extLst>
          </p:nvPr>
        </p:nvGraphicFramePr>
        <p:xfrm>
          <a:off x="7013370" y="1895476"/>
          <a:ext cx="1065600" cy="93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Infrasruttura</a:t>
            </a:r>
            <a:r>
              <a:rPr lang="en-US" dirty="0" smtClean="0"/>
              <a:t> </a:t>
            </a:r>
            <a:r>
              <a:rPr lang="en-US" dirty="0" err="1" smtClean="0"/>
              <a:t>ReCaS</a:t>
            </a:r>
            <a:endParaRPr lang="en-US" dirty="0"/>
          </a:p>
        </p:txBody>
      </p:sp>
      <p:sp>
        <p:nvSpPr>
          <p:cNvPr id="3" name="Fumetto 1 2"/>
          <p:cNvSpPr/>
          <p:nvPr/>
        </p:nvSpPr>
        <p:spPr>
          <a:xfrm>
            <a:off x="0" y="5172564"/>
            <a:ext cx="2130630" cy="1004400"/>
          </a:xfrm>
          <a:prstGeom prst="wedgeRectCallout">
            <a:avLst>
              <a:gd name="adj1" fmla="val 161297"/>
              <a:gd name="adj2" fmla="val -47169"/>
            </a:avLst>
          </a:prstGeom>
          <a:solidFill>
            <a:schemeClr val="accent1">
              <a:alpha val="33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Fumetto 1 4"/>
          <p:cNvSpPr/>
          <p:nvPr/>
        </p:nvSpPr>
        <p:spPr>
          <a:xfrm>
            <a:off x="0" y="1825626"/>
            <a:ext cx="2130630" cy="1003300"/>
          </a:xfrm>
          <a:prstGeom prst="wedgeRectCallout">
            <a:avLst>
              <a:gd name="adj1" fmla="val 135219"/>
              <a:gd name="adj2" fmla="val -14809"/>
            </a:avLst>
          </a:prstGeom>
          <a:solidFill>
            <a:schemeClr val="accent1">
              <a:alpha val="33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Fumetto 1 5"/>
          <p:cNvSpPr/>
          <p:nvPr/>
        </p:nvSpPr>
        <p:spPr>
          <a:xfrm>
            <a:off x="7013370" y="5172564"/>
            <a:ext cx="2130630" cy="1004400"/>
          </a:xfrm>
          <a:prstGeom prst="wedgeRectCallout">
            <a:avLst>
              <a:gd name="adj1" fmla="val -124406"/>
              <a:gd name="adj2" fmla="val -203944"/>
            </a:avLst>
          </a:prstGeom>
          <a:solidFill>
            <a:schemeClr val="accent1">
              <a:alpha val="33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003887"/>
              </p:ext>
            </p:extLst>
          </p:nvPr>
        </p:nvGraphicFramePr>
        <p:xfrm>
          <a:off x="8078400" y="1895477"/>
          <a:ext cx="1065600" cy="93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39591"/>
              </p:ext>
            </p:extLst>
          </p:nvPr>
        </p:nvGraphicFramePr>
        <p:xfrm>
          <a:off x="0" y="1861076"/>
          <a:ext cx="1065600" cy="9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156547"/>
              </p:ext>
            </p:extLst>
          </p:nvPr>
        </p:nvGraphicFramePr>
        <p:xfrm>
          <a:off x="1065030" y="1861076"/>
          <a:ext cx="1065600" cy="9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21577"/>
              </p:ext>
            </p:extLst>
          </p:nvPr>
        </p:nvGraphicFramePr>
        <p:xfrm>
          <a:off x="7013370" y="5208564"/>
          <a:ext cx="1065600" cy="9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765151"/>
              </p:ext>
            </p:extLst>
          </p:nvPr>
        </p:nvGraphicFramePr>
        <p:xfrm>
          <a:off x="8078685" y="5208564"/>
          <a:ext cx="1065600" cy="9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67994"/>
              </p:ext>
            </p:extLst>
          </p:nvPr>
        </p:nvGraphicFramePr>
        <p:xfrm>
          <a:off x="0" y="5208564"/>
          <a:ext cx="1065600" cy="9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3072"/>
              </p:ext>
            </p:extLst>
          </p:nvPr>
        </p:nvGraphicFramePr>
        <p:xfrm>
          <a:off x="1065315" y="5208564"/>
          <a:ext cx="1065600" cy="9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09577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Gara</a:t>
            </a:r>
            <a:r>
              <a:rPr lang="en-US" dirty="0" smtClean="0"/>
              <a:t> </a:t>
            </a:r>
            <a:r>
              <a:rPr lang="en-US" dirty="0" err="1" smtClean="0"/>
              <a:t>centralizzata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30" y="1825625"/>
            <a:ext cx="4882740" cy="4351338"/>
          </a:xfrm>
        </p:spPr>
      </p:pic>
      <p:sp>
        <p:nvSpPr>
          <p:cNvPr id="3" name="Fumetto 1 2"/>
          <p:cNvSpPr/>
          <p:nvPr/>
        </p:nvSpPr>
        <p:spPr>
          <a:xfrm>
            <a:off x="0" y="5243513"/>
            <a:ext cx="2130630" cy="933450"/>
          </a:xfrm>
          <a:prstGeom prst="wedgeRectCallout">
            <a:avLst>
              <a:gd name="adj1" fmla="val 161595"/>
              <a:gd name="adj2" fmla="val -54123"/>
            </a:avLst>
          </a:prstGeom>
          <a:solidFill>
            <a:schemeClr val="accent1">
              <a:alpha val="33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CPU: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18,1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kHSInt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33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servers</a:t>
            </a: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2126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cores</a:t>
            </a: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Storage:	614 TB (net)</a:t>
            </a:r>
          </a:p>
        </p:txBody>
      </p:sp>
      <p:sp>
        <p:nvSpPr>
          <p:cNvPr id="5" name="Fumetto 1 4"/>
          <p:cNvSpPr/>
          <p:nvPr/>
        </p:nvSpPr>
        <p:spPr>
          <a:xfrm>
            <a:off x="0" y="1825626"/>
            <a:ext cx="2130630" cy="1003300"/>
          </a:xfrm>
          <a:prstGeom prst="wedgeRectCallout">
            <a:avLst>
              <a:gd name="adj1" fmla="val 135219"/>
              <a:gd name="adj2" fmla="val -14809"/>
            </a:avLst>
          </a:prstGeom>
          <a:solidFill>
            <a:schemeClr val="accent1">
              <a:alpha val="33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CPU:	11,4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kHSInt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	21 servers</a:t>
            </a:r>
          </a:p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	1339 cores</a:t>
            </a:r>
          </a:p>
          <a:p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Storage:	614 TB (net)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Fumetto 1 5"/>
          <p:cNvSpPr/>
          <p:nvPr/>
        </p:nvSpPr>
        <p:spPr>
          <a:xfrm>
            <a:off x="7013370" y="5243513"/>
            <a:ext cx="2130630" cy="933450"/>
          </a:xfrm>
          <a:prstGeom prst="wedgeRectCallout">
            <a:avLst>
              <a:gd name="adj1" fmla="val -124741"/>
              <a:gd name="adj2" fmla="val -221725"/>
            </a:avLst>
          </a:prstGeom>
          <a:solidFill>
            <a:schemeClr val="accent1">
              <a:alpha val="33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CPU: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26,8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kHSInt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49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servers</a:t>
            </a: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3147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cores</a:t>
            </a: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Storage: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307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TB (net)</a:t>
            </a:r>
          </a:p>
        </p:txBody>
      </p:sp>
      <p:sp>
        <p:nvSpPr>
          <p:cNvPr id="7" name="Fumetto 1 6"/>
          <p:cNvSpPr/>
          <p:nvPr/>
        </p:nvSpPr>
        <p:spPr>
          <a:xfrm>
            <a:off x="7013370" y="1825624"/>
            <a:ext cx="2130630" cy="933450"/>
          </a:xfrm>
          <a:prstGeom prst="wedgeRectCallout">
            <a:avLst>
              <a:gd name="adj1" fmla="val -103283"/>
              <a:gd name="adj2" fmla="val -38817"/>
            </a:avLst>
          </a:prstGeom>
          <a:solidFill>
            <a:schemeClr val="accent1">
              <a:alpha val="33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CPU: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19,4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kHSInt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36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servers</a:t>
            </a: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2278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cores</a:t>
            </a: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Storage:	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614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TB (net)</a:t>
            </a:r>
          </a:p>
        </p:txBody>
      </p:sp>
    </p:spTree>
    <p:extLst>
      <p:ext uri="{BB962C8B-B14F-4D97-AF65-F5344CB8AC3E}">
        <p14:creationId xmlns:p14="http://schemas.microsoft.com/office/powerpoint/2010/main" val="409224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16632"/>
            <a:ext cx="8856984" cy="42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SzPct val="100000"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UTENTI </a:t>
            </a:r>
            <a:r>
              <a:rPr lang="it-IT" sz="2400" b="1" kern="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RECAS - Oltre 40 Gruppi di Utenti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0" y="603945"/>
          <a:ext cx="9143999" cy="6714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623"/>
                <a:gridCol w="1188209"/>
                <a:gridCol w="131403"/>
                <a:gridCol w="444661"/>
                <a:gridCol w="261529"/>
                <a:gridCol w="613409"/>
                <a:gridCol w="853254"/>
                <a:gridCol w="243276"/>
                <a:gridCol w="315861"/>
                <a:gridCol w="485439"/>
                <a:gridCol w="307905"/>
                <a:gridCol w="159687"/>
                <a:gridCol w="1072769"/>
                <a:gridCol w="1194974"/>
              </a:tblGrid>
              <a:tr h="48176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Area di interesse</a:t>
                      </a:r>
                      <a:endParaRPr lang="it-IT" sz="1600" dirty="0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                        Gruppo (Istituzione di appartenenza)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</a:tr>
              <a:tr h="759421">
                <a:tc rowSpan="2">
                  <a:txBody>
                    <a:bodyPr/>
                    <a:lstStyle/>
                    <a:p>
                      <a:pPr algn="ctr"/>
                      <a:endParaRPr lang="it-IT" sz="1400" b="1" i="0" dirty="0" smtClean="0">
                        <a:latin typeface="Garamond"/>
                      </a:endParaRPr>
                    </a:p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Fisica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delle Alte Energie (HEP)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ALICE (INFN)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 ATLAS (INFN)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CMS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(INFN)</a:t>
                      </a:r>
                    </a:p>
                    <a:p>
                      <a:pPr algn="ctr"/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err="1" smtClean="0">
                          <a:latin typeface="Garamond"/>
                        </a:rPr>
                        <a:t>LHCb</a:t>
                      </a:r>
                      <a:r>
                        <a:rPr lang="it-IT" sz="1400" b="1" i="0" dirty="0" smtClean="0">
                          <a:latin typeface="Garamond"/>
                        </a:rPr>
                        <a:t> (INFN)</a:t>
                      </a:r>
                    </a:p>
                    <a:p>
                      <a:pPr algn="ctr"/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BELLE2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(INFN)</a:t>
                      </a:r>
                    </a:p>
                    <a:p>
                      <a:pPr algn="ctr"/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7923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ARGO (INFN)</a:t>
                      </a:r>
                    </a:p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VIRGO (INFN)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FERMI/GLAST  (INFN)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T2K (INFN)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PAMELA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(INFN)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80918"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Analisi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delle biodiversità, analisi filogenetiche, NGS, simulazione dinamica molecolare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rgbClr val="FF0000"/>
                          </a:solidFill>
                          <a:latin typeface="Garamond"/>
                        </a:rPr>
                        <a:t>CEINGE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- Biotecnologie (UNINA)</a:t>
                      </a:r>
                      <a:endParaRPr lang="it-IT" sz="1400" b="1" i="0" dirty="0" smtClean="0">
                        <a:latin typeface="Garamond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Istituto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di </a:t>
                      </a:r>
                      <a:r>
                        <a:rPr lang="it-IT" sz="1400" b="1" i="0" baseline="0" dirty="0" err="1" smtClean="0">
                          <a:latin typeface="Garamond"/>
                        </a:rPr>
                        <a:t>Biomembrane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e Bioenergia (CNR)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Istituto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Tecnologie </a:t>
                      </a:r>
                      <a:r>
                        <a:rPr lang="it-IT" sz="1300" b="1" i="0" baseline="0" dirty="0" smtClean="0">
                          <a:latin typeface="Garamond"/>
                        </a:rPr>
                        <a:t>Biomediche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(CNR)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Istituto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Virologia delle Piante (CNR)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Dipartimento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di Scienze della Salute (UMG)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err="1" smtClean="0">
                          <a:latin typeface="Garamond"/>
                        </a:rPr>
                        <a:t>Dip</a:t>
                      </a:r>
                      <a:r>
                        <a:rPr lang="it-IT" sz="1400" b="1" i="0" dirty="0" smtClean="0">
                          <a:latin typeface="Garamond"/>
                        </a:rPr>
                        <a:t>. di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Informatica (</a:t>
                      </a:r>
                      <a:r>
                        <a:rPr lang="it-IT" sz="1400" b="1" i="0" baseline="0" dirty="0" err="1" smtClean="0">
                          <a:latin typeface="Garamond"/>
                        </a:rPr>
                        <a:t>Univ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. Bicocca)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9421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solidFill>
                            <a:srgbClr val="FF0000"/>
                          </a:solidFill>
                          <a:latin typeface="Garamond"/>
                        </a:rPr>
                        <a:t>Botanica  (UNINA)</a:t>
                      </a:r>
                    </a:p>
                    <a:p>
                      <a:pPr algn="ctr"/>
                      <a:r>
                        <a:rPr lang="it-IT" sz="1400" b="1" i="0" dirty="0" smtClean="0">
                          <a:solidFill>
                            <a:srgbClr val="FF0000"/>
                          </a:solidFill>
                          <a:latin typeface="Garamond"/>
                        </a:rPr>
                        <a:t>                              </a:t>
                      </a:r>
                      <a:endParaRPr lang="it-IT" sz="1400" b="1" i="0" dirty="0">
                        <a:solidFill>
                          <a:srgbClr val="FF0000"/>
                        </a:solidFill>
                        <a:latin typeface="Garamond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solidFill>
                            <a:srgbClr val="FF0000"/>
                          </a:solidFill>
                          <a:latin typeface="Garamond"/>
                        </a:rPr>
                        <a:t> </a:t>
                      </a:r>
                      <a:r>
                        <a:rPr lang="it-IT" sz="1400" b="1" i="0" dirty="0" err="1" smtClean="0">
                          <a:solidFill>
                            <a:srgbClr val="FF0000"/>
                          </a:solidFill>
                          <a:latin typeface="Garamond"/>
                        </a:rPr>
                        <a:t>Dip</a:t>
                      </a:r>
                      <a:r>
                        <a:rPr lang="it-IT" sz="1400" b="1" i="0" dirty="0" smtClean="0">
                          <a:solidFill>
                            <a:srgbClr val="FF0000"/>
                          </a:solidFill>
                          <a:latin typeface="Garamond"/>
                        </a:rPr>
                        <a:t>.</a:t>
                      </a:r>
                      <a:r>
                        <a:rPr lang="it-IT" sz="1400" b="1" i="0" baseline="0" dirty="0" smtClean="0">
                          <a:solidFill>
                            <a:srgbClr val="FF0000"/>
                          </a:solidFill>
                          <a:latin typeface="Garamond"/>
                        </a:rPr>
                        <a:t> di Farmacia e </a:t>
                      </a:r>
                      <a:r>
                        <a:rPr lang="it-IT" sz="1400" b="1" i="0" baseline="0" dirty="0" err="1" smtClean="0">
                          <a:solidFill>
                            <a:srgbClr val="FF0000"/>
                          </a:solidFill>
                          <a:latin typeface="Garamond"/>
                        </a:rPr>
                        <a:t>Dip</a:t>
                      </a:r>
                      <a:r>
                        <a:rPr lang="it-IT" sz="1400" b="1" i="0" baseline="0" dirty="0" smtClean="0">
                          <a:solidFill>
                            <a:srgbClr val="FF0000"/>
                          </a:solidFill>
                          <a:latin typeface="Garamond"/>
                        </a:rPr>
                        <a:t>. di Bioscienze, Biotecnologie e Biofarmaceutica (UNIBA)</a:t>
                      </a:r>
                      <a:endParaRPr lang="it-IT" sz="1400" b="1" i="0" dirty="0">
                        <a:solidFill>
                          <a:srgbClr val="FF0000"/>
                        </a:solidFill>
                        <a:latin typeface="Garamond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Dip</a:t>
                      </a: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. Scienze Chimiche e </a:t>
                      </a:r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Dip</a:t>
                      </a: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. di Ingegneria Chimica, dei Materiali e della </a:t>
                      </a:r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Prod</a:t>
                      </a: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. Industriale (UNINA)</a:t>
                      </a:r>
                      <a:endParaRPr lang="it-IT" sz="1400" b="1" i="0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0918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Simulazioni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</a:t>
                      </a:r>
                      <a:r>
                        <a:rPr lang="it-IT" sz="1400" b="1" i="0" baseline="0" smtClean="0">
                          <a:latin typeface="Garamond"/>
                        </a:rPr>
                        <a:t>modelli sismici,  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metereologici, fluidodinamica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baseline="0" smtClean="0">
                          <a:latin typeface="Garamond"/>
                        </a:rPr>
                        <a:t>Istituto 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di Vulcanologia (CNR)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400" b="1" i="0" baseline="0" dirty="0" err="1" smtClean="0">
                          <a:solidFill>
                            <a:srgbClr val="FF0000"/>
                          </a:solidFill>
                          <a:latin typeface="Garamond"/>
                        </a:rPr>
                        <a:t>Dip</a:t>
                      </a:r>
                      <a:r>
                        <a:rPr lang="it-IT" sz="1400" b="1" i="0" baseline="0" dirty="0" smtClean="0">
                          <a:solidFill>
                            <a:srgbClr val="FF0000"/>
                          </a:solidFill>
                          <a:latin typeface="Garamond"/>
                        </a:rPr>
                        <a:t>. di Ingegneria Civile, </a:t>
                      </a:r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Dip</a:t>
                      </a: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. di Ingegneria Industriale, </a:t>
                      </a:r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Dip</a:t>
                      </a: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. di Matematica (UNINA)</a:t>
                      </a:r>
                      <a:endParaRPr lang="it-IT" sz="1400" b="1" i="0" baseline="0" dirty="0" smtClean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i="0" baseline="0" dirty="0" smtClean="0">
                        <a:solidFill>
                          <a:srgbClr val="FF0000"/>
                        </a:solidFill>
                        <a:latin typeface="Garamond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aseline="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err="1" smtClean="0">
                          <a:latin typeface="Garamond"/>
                        </a:rPr>
                        <a:t>Dip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. di  Fisica (UNIBA)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baseline="0" dirty="0" smtClean="0">
                        <a:latin typeface="Garamond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Gruppo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IV (INFN)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ARPA Puglia</a:t>
                      </a:r>
                      <a:endParaRPr lang="it-IT" sz="1400" b="1" i="0" baseline="0" dirty="0" smtClean="0">
                        <a:latin typeface="Garamond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9421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Neuroscienze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, immagini mediche digitali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b="1" i="0" baseline="0" dirty="0" smtClean="0">
                          <a:latin typeface="Garamond"/>
                        </a:rPr>
                        <a:t>Dipartimento di Fisica (UNIBA)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baseline="0" dirty="0" smtClean="0">
                          <a:latin typeface="Garamond"/>
                        </a:rPr>
                        <a:t>Dipartimento di Fisica e Chimica (UNIPALERMO)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baseline="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baseline="0" dirty="0" smtClean="0">
                          <a:latin typeface="Garamond"/>
                        </a:rPr>
                        <a:t>Dipartimento di </a:t>
                      </a:r>
                      <a:r>
                        <a:rPr lang="it-IT" sz="1400" b="1" i="0" baseline="0" dirty="0" smtClean="0">
                          <a:solidFill>
                            <a:srgbClr val="FF0000"/>
                          </a:solidFill>
                          <a:latin typeface="Garamond"/>
                        </a:rPr>
                        <a:t>Matematica 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(UNINA)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aseline="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MIND (INFN)</a:t>
                      </a:r>
                      <a:endParaRPr lang="it-IT" sz="1400" b="1" i="0" baseline="0" dirty="0" smtClean="0">
                        <a:latin typeface="Garamond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7923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Economia: Stime di modelli </a:t>
                      </a:r>
                      <a:r>
                        <a:rPr lang="it-IT" sz="1400" b="1" i="0" dirty="0" err="1" smtClean="0">
                          <a:latin typeface="Garamond"/>
                        </a:rPr>
                        <a:t>Bayesiani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Dipartimento di Economia (Università Roma Tre)</a:t>
                      </a:r>
                    </a:p>
                    <a:p>
                      <a:pPr algn="ctr"/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7923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 smtClean="0">
                          <a:latin typeface="Garamond"/>
                        </a:rPr>
                        <a:t>Studio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e propagazione delle Onde</a:t>
                      </a:r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dirty="0" smtClean="0">
                          <a:latin typeface="Garamond"/>
                        </a:rPr>
                        <a:t>Ingegneria</a:t>
                      </a:r>
                      <a:r>
                        <a:rPr lang="it-IT" sz="1400" b="1" i="0" baseline="0" dirty="0" smtClean="0">
                          <a:latin typeface="Garamond"/>
                        </a:rPr>
                        <a:t> delle telecomunicazioni (UNINA)</a:t>
                      </a:r>
                      <a:endParaRPr lang="it-IT" sz="1400" b="1" i="0" dirty="0" smtClean="0">
                        <a:latin typeface="Garamond"/>
                      </a:endParaRPr>
                    </a:p>
                    <a:p>
                      <a:pPr algn="ctr"/>
                      <a:endParaRPr lang="it-IT" sz="1400" b="1" i="0" dirty="0">
                        <a:latin typeface="Garamond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9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it-IT" sz="2400" b="1" kern="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Virtual</a:t>
            </a:r>
            <a:r>
              <a:rPr lang="it-IT" sz="24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 </a:t>
            </a:r>
            <a:r>
              <a:rPr lang="it-IT" sz="2400" b="1" kern="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Organization</a:t>
            </a:r>
            <a:r>
              <a:rPr lang="it-IT" sz="24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 supportate sull'infrastruttura </a:t>
            </a:r>
            <a:r>
              <a:rPr lang="it-IT" sz="2400" b="1" kern="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ReCaS</a:t>
            </a:r>
            <a:endParaRPr lang="it-IT" sz="2400" b="1" kern="0" dirty="0" smtClean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aramond"/>
              <a:cs typeface="Arial"/>
            </a:endParaRPr>
          </a:p>
          <a:p>
            <a:pPr algn="ctr" defTabSz="457200"/>
            <a:r>
              <a:rPr lang="it-IT" sz="24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e risorse preesistenti (Tier2s, NA/</a:t>
            </a:r>
            <a:r>
              <a:rPr lang="it-IT" sz="2400" b="1" kern="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SCoPE</a:t>
            </a:r>
            <a:r>
              <a:rPr lang="it-IT" sz="24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, BA/BC2S/,CT/PI2S2)</a:t>
            </a:r>
            <a:endParaRPr lang="it-IT" sz="2400" b="1" kern="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aramond"/>
              <a:cs typeface="Arial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72209" y="1196752"/>
            <a:ext cx="8648263" cy="4962227"/>
            <a:chOff x="172209" y="1196752"/>
            <a:chExt cx="8648263" cy="4962227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209" y="1196752"/>
              <a:ext cx="8648263" cy="496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CasellaDiTesto 2"/>
            <p:cNvSpPr txBox="1"/>
            <p:nvPr/>
          </p:nvSpPr>
          <p:spPr>
            <a:xfrm>
              <a:off x="2596153" y="4646706"/>
              <a:ext cx="332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sz="1600" dirty="0" smtClean="0">
                  <a:solidFill>
                    <a:prstClr val="black"/>
                  </a:solidFill>
                  <a:latin typeface="Times"/>
                  <a:cs typeface="Times"/>
                </a:rPr>
                <a:t>X</a:t>
              </a:r>
              <a:endParaRPr lang="it-IT" sz="1600" dirty="0">
                <a:solidFill>
                  <a:prstClr val="black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2926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8864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Risorse già </a:t>
            </a:r>
            <a:r>
              <a:rPr lang="it-IT" sz="2400" b="1" kern="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pledged</a:t>
            </a:r>
            <a:r>
              <a:rPr lang="it-IT" sz="24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 2014 per LHC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e nuove disponibilità da parte di </a:t>
            </a:r>
            <a:r>
              <a:rPr lang="it-IT" sz="2400" b="1" kern="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ReCaS</a:t>
            </a:r>
            <a:endParaRPr lang="it-IT" sz="2400" b="1" kern="0" dirty="0" smtClean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aramond"/>
              <a:cs typeface="Arial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539553" y="1340773"/>
          <a:ext cx="7920877" cy="3816415"/>
        </p:xfrm>
        <a:graphic>
          <a:graphicData uri="http://schemas.openxmlformats.org/drawingml/2006/table">
            <a:tbl>
              <a:tblPr/>
              <a:tblGrid>
                <a:gridCol w="1393199"/>
                <a:gridCol w="845312"/>
                <a:gridCol w="907926"/>
                <a:gridCol w="954888"/>
                <a:gridCol w="954888"/>
                <a:gridCol w="954888"/>
                <a:gridCol w="954888"/>
                <a:gridCol w="954888"/>
              </a:tblGrid>
              <a:tr h="29794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pledged 2014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pledged 2015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Ulteriori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803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kHS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kHS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kHS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BARI(*)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ourier New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ALICE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6,7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300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4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CMS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12,7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150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314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4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19,4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242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614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66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4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CATANIA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ALICE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9,8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100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8,3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514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4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NAPOLI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ATLAS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184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6,4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430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77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3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NA/INFN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BELLE2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3,0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200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NA/UNINA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3,0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ourier New"/>
                        </a:rPr>
                        <a:t>200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95536" y="5229200"/>
            <a:ext cx="8514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dirty="0" smtClean="0">
                <a:solidFill>
                  <a:prstClr val="black"/>
                </a:solidFill>
                <a:latin typeface="Calibri"/>
              </a:rPr>
              <a:t>(*) T2_BARI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: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con le risorse acquistate con la gara comune si copre  tutto il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pledged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2014 </a:t>
            </a:r>
          </a:p>
          <a:p>
            <a:pPr defTabSz="457200"/>
            <a:r>
              <a:rPr lang="it-IT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computing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più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storage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) e il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pledged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2015 (solo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storage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) per CMS ed Alice.</a:t>
            </a:r>
          </a:p>
          <a:p>
            <a:pPr defTabSz="457200"/>
            <a:r>
              <a:rPr lang="it-IT" dirty="0">
                <a:solidFill>
                  <a:prstClr val="black"/>
                </a:solidFill>
                <a:latin typeface="Calibri"/>
              </a:rPr>
              <a:t> I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l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pledged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del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computing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2015, sia per CMS che ALICE,  può essere coperto con le risorse</a:t>
            </a:r>
          </a:p>
          <a:p>
            <a:pPr defTabSz="457200"/>
            <a:r>
              <a:rPr lang="it-IT" dirty="0" smtClean="0">
                <a:solidFill>
                  <a:prstClr val="black"/>
                </a:solidFill>
                <a:latin typeface="Calibri"/>
              </a:rPr>
              <a:t> UNIBA.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2312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28650" y="365127"/>
            <a:ext cx="7886700" cy="757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CASAP: la </a:t>
            </a:r>
            <a:r>
              <a:rPr lang="en-US" dirty="0" err="1" smtClean="0"/>
              <a:t>formazione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07473" y="1336964"/>
            <a:ext cx="79884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Prevista</a:t>
            </a:r>
            <a:r>
              <a:rPr lang="en-US" sz="2800" dirty="0" smtClean="0"/>
              <a:t> </a:t>
            </a:r>
            <a:r>
              <a:rPr lang="en-US" sz="2800" dirty="0" err="1" smtClean="0"/>
              <a:t>attività</a:t>
            </a:r>
            <a:r>
              <a:rPr lang="en-US" sz="2800" dirty="0" smtClean="0"/>
              <a:t> di </a:t>
            </a:r>
            <a:r>
              <a:rPr lang="en-US" sz="2800" dirty="0" err="1" smtClean="0"/>
              <a:t>formazione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Master di primo </a:t>
            </a:r>
            <a:r>
              <a:rPr lang="en-US" sz="2800" dirty="0" err="1" smtClean="0"/>
              <a:t>livello</a:t>
            </a:r>
            <a:r>
              <a:rPr lang="en-US" sz="2800" dirty="0" smtClean="0"/>
              <a:t> a Bari: 24 </a:t>
            </a:r>
            <a:r>
              <a:rPr lang="en-US" sz="2800" smtClean="0"/>
              <a:t>studenti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Master </a:t>
            </a:r>
            <a:r>
              <a:rPr lang="en-US" sz="2800" dirty="0"/>
              <a:t>di secondo </a:t>
            </a:r>
            <a:r>
              <a:rPr lang="en-US" sz="2800" dirty="0" err="1"/>
              <a:t>livello</a:t>
            </a:r>
            <a:r>
              <a:rPr lang="en-US" sz="2800" dirty="0"/>
              <a:t> a </a:t>
            </a:r>
            <a:r>
              <a:rPr lang="en-US" sz="2800" dirty="0" smtClean="0"/>
              <a:t>Napoli: 13 </a:t>
            </a:r>
            <a:r>
              <a:rPr lang="en-US" sz="2800" dirty="0" err="1" smtClean="0"/>
              <a:t>studenti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Scuola</a:t>
            </a:r>
            <a:r>
              <a:rPr lang="en-US" sz="2800" dirty="0"/>
              <a:t> </a:t>
            </a:r>
            <a:r>
              <a:rPr lang="en-US" sz="2800" dirty="0" err="1"/>
              <a:t>e</a:t>
            </a:r>
            <a:r>
              <a:rPr lang="en-US" sz="2800" dirty="0" err="1" smtClean="0"/>
              <a:t>stiva</a:t>
            </a:r>
            <a:r>
              <a:rPr lang="en-US" sz="2800" dirty="0" smtClean="0"/>
              <a:t> a Catania </a:t>
            </a:r>
            <a:r>
              <a:rPr lang="en-US" sz="2800" dirty="0" err="1" smtClean="0"/>
              <a:t>su</a:t>
            </a:r>
            <a:r>
              <a:rPr lang="en-US" sz="2800" dirty="0" smtClean="0"/>
              <a:t> Science Gateway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Bando </a:t>
            </a:r>
            <a:r>
              <a:rPr lang="en-US" sz="2800" dirty="0" err="1" smtClean="0"/>
              <a:t>chiuso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 err="1" smtClean="0"/>
              <a:t>programma</a:t>
            </a:r>
            <a:r>
              <a:rPr lang="en-US" sz="2800" dirty="0" smtClean="0"/>
              <a:t> dal 9 al 20 </a:t>
            </a:r>
            <a:r>
              <a:rPr lang="en-US" sz="2800" dirty="0" err="1" smtClean="0"/>
              <a:t>Giugno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Scuola</a:t>
            </a:r>
            <a:r>
              <a:rPr lang="en-US" sz="2800" dirty="0" smtClean="0"/>
              <a:t> </a:t>
            </a:r>
            <a:r>
              <a:rPr lang="en-US" sz="2800" dirty="0" err="1" smtClean="0"/>
              <a:t>estiva</a:t>
            </a:r>
            <a:r>
              <a:rPr lang="en-US" sz="2800" dirty="0" smtClean="0"/>
              <a:t> a Cosenza </a:t>
            </a:r>
            <a:r>
              <a:rPr lang="en-US" sz="2800" dirty="0" err="1" smtClean="0"/>
              <a:t>su</a:t>
            </a:r>
            <a:r>
              <a:rPr lang="en-US" sz="2800" dirty="0" smtClean="0"/>
              <a:t> Cloud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Bando </a:t>
            </a:r>
            <a:r>
              <a:rPr lang="en-US" sz="2800" dirty="0" err="1" smtClean="0"/>
              <a:t>aperto</a:t>
            </a:r>
            <a:r>
              <a:rPr lang="en-US" sz="2800" dirty="0" smtClean="0"/>
              <a:t> per </a:t>
            </a:r>
            <a:r>
              <a:rPr lang="en-US" sz="2800" dirty="0" err="1" smtClean="0"/>
              <a:t>studenti</a:t>
            </a:r>
            <a:r>
              <a:rPr lang="en-US" sz="2800" dirty="0" smtClean="0"/>
              <a:t> in area </a:t>
            </a:r>
            <a:r>
              <a:rPr lang="en-US" sz="2800" dirty="0" err="1" smtClean="0"/>
              <a:t>obiettivo</a:t>
            </a:r>
            <a:r>
              <a:rPr lang="en-US" sz="2800" dirty="0" smtClean="0"/>
              <a:t>, </a:t>
            </a:r>
            <a:r>
              <a:rPr lang="en-US" sz="2800" dirty="0" err="1" smtClean="0"/>
              <a:t>scadenza</a:t>
            </a:r>
            <a:r>
              <a:rPr lang="en-US" sz="2800" dirty="0" smtClean="0"/>
              <a:t> 30 Maggio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 </a:t>
            </a:r>
            <a:r>
              <a:rPr lang="en-US" sz="2800" dirty="0" err="1" smtClean="0"/>
              <a:t>programma</a:t>
            </a:r>
            <a:r>
              <a:rPr lang="en-US" sz="2800" dirty="0" smtClean="0"/>
              <a:t> dal 30 </a:t>
            </a:r>
            <a:r>
              <a:rPr lang="en-US" sz="2800" dirty="0" err="1" smtClean="0"/>
              <a:t>Giugno</a:t>
            </a:r>
            <a:r>
              <a:rPr lang="en-US" sz="2800" dirty="0" smtClean="0"/>
              <a:t> all’11 </a:t>
            </a:r>
            <a:r>
              <a:rPr lang="en-US" sz="2800" dirty="0" err="1" smtClean="0"/>
              <a:t>Luglio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Scuola</a:t>
            </a:r>
            <a:r>
              <a:rPr lang="en-US" sz="2800" dirty="0" smtClean="0"/>
              <a:t> </a:t>
            </a:r>
            <a:r>
              <a:rPr lang="en-US" sz="2800" dirty="0" err="1" smtClean="0"/>
              <a:t>estiva</a:t>
            </a:r>
            <a:r>
              <a:rPr lang="en-US" sz="2800" dirty="0" smtClean="0"/>
              <a:t> a Bari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OpenStack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6694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49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kern="0" dirty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Conclusioni e Prospettive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24" y="1249445"/>
            <a:ext cx="8770964" cy="5059875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>
                <a:solidFill>
                  <a:srgbClr val="660066"/>
                </a:solidFill>
                <a:latin typeface="Garamond"/>
                <a:cs typeface="Garamond"/>
              </a:rPr>
              <a:t>L’Infrastruttura per il Calcolo Scientifico ad Alte Prestazioni </a:t>
            </a:r>
            <a:r>
              <a:rPr lang="it-IT" sz="2800" dirty="0" err="1">
                <a:solidFill>
                  <a:srgbClr val="660066"/>
                </a:solidFill>
                <a:latin typeface="Garamond"/>
                <a:cs typeface="Garamond"/>
              </a:rPr>
              <a:t>ReCaS</a:t>
            </a:r>
            <a:r>
              <a:rPr lang="it-IT" sz="2800" dirty="0">
                <a:solidFill>
                  <a:srgbClr val="660066"/>
                </a:solidFill>
                <a:latin typeface="Garamond"/>
                <a:cs typeface="Garamond"/>
              </a:rPr>
              <a:t> è in fase di sviluppo e verrà </a:t>
            </a:r>
            <a:r>
              <a:rPr lang="it-IT" sz="2800" dirty="0" smtClean="0">
                <a:solidFill>
                  <a:srgbClr val="660066"/>
                </a:solidFill>
                <a:latin typeface="Garamond"/>
                <a:cs typeface="Garamond"/>
              </a:rPr>
              <a:t>completata </a:t>
            </a:r>
            <a:r>
              <a:rPr lang="it-IT" sz="2800" dirty="0">
                <a:solidFill>
                  <a:srgbClr val="660066"/>
                </a:solidFill>
                <a:latin typeface="Garamond"/>
                <a:cs typeface="Garamond"/>
              </a:rPr>
              <a:t>entro dicembre 2014.</a:t>
            </a:r>
          </a:p>
          <a:p>
            <a:r>
              <a:rPr lang="it-IT" sz="2800" dirty="0">
                <a:solidFill>
                  <a:srgbClr val="660066"/>
                </a:solidFill>
                <a:latin typeface="Garamond"/>
                <a:cs typeface="Garamond"/>
              </a:rPr>
              <a:t>Già allo stato attuale costituisce </a:t>
            </a:r>
            <a:r>
              <a:rPr lang="it-IT" sz="2800" dirty="0" smtClean="0">
                <a:solidFill>
                  <a:srgbClr val="660066"/>
                </a:solidFill>
                <a:latin typeface="Garamond"/>
                <a:cs typeface="Garamond"/>
              </a:rPr>
              <a:t>una infrastruttura </a:t>
            </a:r>
            <a:r>
              <a:rPr lang="it-IT" sz="2800" dirty="0">
                <a:solidFill>
                  <a:srgbClr val="660066"/>
                </a:solidFill>
                <a:latin typeface="Garamond"/>
                <a:cs typeface="Garamond"/>
              </a:rPr>
              <a:t>di calcolo </a:t>
            </a:r>
            <a:r>
              <a:rPr lang="it-IT" sz="2800" dirty="0" smtClean="0">
                <a:solidFill>
                  <a:srgbClr val="660066"/>
                </a:solidFill>
                <a:latin typeface="Garamond"/>
                <a:cs typeface="Garamond"/>
              </a:rPr>
              <a:t>di riferimento a livello nazionale. </a:t>
            </a:r>
          </a:p>
          <a:p>
            <a:r>
              <a:rPr lang="it-IT" sz="2800" dirty="0" smtClean="0">
                <a:solidFill>
                  <a:srgbClr val="660066"/>
                </a:solidFill>
                <a:latin typeface="Garamond"/>
                <a:cs typeface="Garamond"/>
              </a:rPr>
              <a:t>Oltre </a:t>
            </a:r>
            <a:r>
              <a:rPr lang="it-IT" sz="2800" dirty="0">
                <a:solidFill>
                  <a:srgbClr val="660066"/>
                </a:solidFill>
                <a:latin typeface="Garamond"/>
                <a:cs typeface="Garamond"/>
              </a:rPr>
              <a:t>all’utilizzo per la ricerca fondamentale (fisica delle alte energie, astrofisica, bioinformatica, </a:t>
            </a:r>
            <a:r>
              <a:rPr lang="it-IT" sz="2800" dirty="0" smtClean="0">
                <a:solidFill>
                  <a:srgbClr val="660066"/>
                </a:solidFill>
                <a:latin typeface="Garamond"/>
                <a:cs typeface="Garamond"/>
              </a:rPr>
              <a:t>neuroscienze,…) </a:t>
            </a:r>
            <a:r>
              <a:rPr lang="it-IT" sz="2800" dirty="0">
                <a:solidFill>
                  <a:srgbClr val="660066"/>
                </a:solidFill>
                <a:latin typeface="Garamond"/>
                <a:cs typeface="Garamond"/>
              </a:rPr>
              <a:t>sarà aperta, nei limiti delle finalità del progetto, anche alle </a:t>
            </a:r>
            <a:r>
              <a:rPr lang="it-IT" sz="2800" dirty="0" smtClean="0">
                <a:solidFill>
                  <a:srgbClr val="660066"/>
                </a:solidFill>
                <a:latin typeface="Garamond"/>
                <a:cs typeface="Garamond"/>
              </a:rPr>
              <a:t>imprese e </a:t>
            </a:r>
            <a:r>
              <a:rPr lang="it-IT" sz="2800" dirty="0">
                <a:solidFill>
                  <a:srgbClr val="660066"/>
                </a:solidFill>
                <a:latin typeface="Garamond"/>
                <a:cs typeface="Garamond"/>
              </a:rPr>
              <a:t>alla </a:t>
            </a:r>
            <a:r>
              <a:rPr lang="it-IT" sz="2800" dirty="0" smtClean="0">
                <a:solidFill>
                  <a:srgbClr val="660066"/>
                </a:solidFill>
                <a:latin typeface="Garamond"/>
                <a:cs typeface="Garamond"/>
              </a:rPr>
              <a:t>PA. </a:t>
            </a:r>
          </a:p>
          <a:p>
            <a:r>
              <a:rPr lang="it-IT" dirty="0">
                <a:solidFill>
                  <a:srgbClr val="660066"/>
                </a:solidFill>
                <a:latin typeface="Garamond"/>
                <a:cs typeface="Garamond"/>
              </a:rPr>
              <a:t>E’ strategica la sinergia con altri progetti ed iniziative già in svolgimento, fra cui, tra i principali, il PON PRISMA e GARR-X PROGRESS e in futuro le iniziative connesse a H2020</a:t>
            </a:r>
            <a:r>
              <a:rPr lang="it-IT" dirty="0" smtClean="0">
                <a:solidFill>
                  <a:srgbClr val="660066"/>
                </a:solidFill>
                <a:latin typeface="Garamond"/>
                <a:cs typeface="Garamond"/>
              </a:rPr>
              <a:t>.</a:t>
            </a:r>
            <a:endParaRPr lang="it-IT" sz="2800" dirty="0" smtClean="0">
              <a:solidFill>
                <a:srgbClr val="660066"/>
              </a:solidFill>
              <a:latin typeface="Garamond"/>
              <a:cs typeface="Garamond"/>
            </a:endParaRPr>
          </a:p>
          <a:p>
            <a:r>
              <a:rPr lang="it-IT" sz="2800" b="1" dirty="0" smtClean="0">
                <a:solidFill>
                  <a:srgbClr val="660066"/>
                </a:solidFill>
                <a:latin typeface="Garamond"/>
                <a:cs typeface="Garamond"/>
              </a:rPr>
              <a:t>La </a:t>
            </a:r>
            <a:r>
              <a:rPr lang="it-IT" sz="2800" b="1" dirty="0">
                <a:solidFill>
                  <a:srgbClr val="660066"/>
                </a:solidFill>
                <a:latin typeface="Garamond"/>
                <a:cs typeface="Garamond"/>
              </a:rPr>
              <a:t>sfida per </a:t>
            </a:r>
            <a:r>
              <a:rPr lang="it-IT" sz="2800" b="1" dirty="0" err="1" smtClean="0">
                <a:solidFill>
                  <a:srgbClr val="660066"/>
                </a:solidFill>
                <a:latin typeface="Garamond"/>
                <a:cs typeface="Garamond"/>
              </a:rPr>
              <a:t>ReCaS</a:t>
            </a:r>
            <a:r>
              <a:rPr lang="it-IT" sz="2800" b="1" dirty="0" smtClean="0">
                <a:solidFill>
                  <a:srgbClr val="660066"/>
                </a:solidFill>
                <a:latin typeface="Garamond"/>
                <a:cs typeface="Garamond"/>
              </a:rPr>
              <a:t> e per le Regioni della Convergenza sarà assicurarne </a:t>
            </a:r>
            <a:r>
              <a:rPr lang="it-IT" sz="2800" b="1" dirty="0">
                <a:solidFill>
                  <a:srgbClr val="660066"/>
                </a:solidFill>
                <a:latin typeface="Garamond"/>
                <a:cs typeface="Garamond"/>
              </a:rPr>
              <a:t>la sostenibilità </a:t>
            </a:r>
            <a:r>
              <a:rPr lang="it-IT" sz="2800" b="1" dirty="0" smtClean="0">
                <a:solidFill>
                  <a:srgbClr val="660066"/>
                </a:solidFill>
                <a:latin typeface="Garamond"/>
                <a:cs typeface="Garamond"/>
              </a:rPr>
              <a:t>e lo sviluppo a </a:t>
            </a:r>
            <a:r>
              <a:rPr lang="it-IT" sz="2800" b="1" dirty="0">
                <a:solidFill>
                  <a:srgbClr val="660066"/>
                </a:solidFill>
                <a:latin typeface="Garamond"/>
                <a:cs typeface="Garamond"/>
              </a:rPr>
              <a:t>lungo </a:t>
            </a:r>
            <a:r>
              <a:rPr lang="it-IT" sz="2800" b="1" dirty="0" smtClean="0">
                <a:solidFill>
                  <a:srgbClr val="660066"/>
                </a:solidFill>
                <a:latin typeface="Garamond"/>
                <a:cs typeface="Garamond"/>
              </a:rPr>
              <a:t>termine.</a:t>
            </a:r>
            <a:endParaRPr lang="it-IT" dirty="0">
              <a:solidFill>
                <a:srgbClr val="660066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787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611184" y="3716341"/>
            <a:ext cx="7772400" cy="649288"/>
          </a:xfrm>
        </p:spPr>
        <p:txBody>
          <a:bodyPr/>
          <a:lstStyle/>
          <a:p>
            <a:pPr hangingPunct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kern="0" dirty="0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Re</a:t>
            </a:r>
            <a:r>
              <a:rPr lang="en-US" sz="3200" kern="0" dirty="0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te di </a:t>
            </a:r>
            <a:r>
              <a:rPr lang="en-US" sz="3200" b="1" kern="0" dirty="0" err="1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Ca</a:t>
            </a:r>
            <a:r>
              <a:rPr lang="en-US" sz="3200" kern="0" dirty="0" err="1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lcolo</a:t>
            </a:r>
            <a:r>
              <a:rPr lang="en-US" sz="3200" kern="0" dirty="0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 per </a:t>
            </a:r>
            <a:r>
              <a:rPr lang="en-US" sz="3200" b="1" kern="0" dirty="0" err="1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S</a:t>
            </a:r>
            <a:r>
              <a:rPr lang="en-US" sz="3200" kern="0" dirty="0" err="1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uperB</a:t>
            </a:r>
            <a:r>
              <a:rPr lang="en-US" sz="3200" kern="0" dirty="0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 e </a:t>
            </a:r>
            <a:r>
              <a:rPr lang="en-US" sz="3200" kern="0" dirty="0" err="1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altre</a:t>
            </a:r>
            <a:r>
              <a:rPr lang="en-US" sz="3200" kern="0" dirty="0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en-US" sz="3200" kern="0" dirty="0" err="1">
                <a:solidFill>
                  <a:srgbClr val="660066"/>
                </a:solidFill>
                <a:latin typeface="Garamond"/>
                <a:ea typeface="+mn-ea"/>
                <a:cs typeface="+mn-cs"/>
              </a:rPr>
              <a:t>applicazioni</a:t>
            </a:r>
            <a:endParaRPr lang="en-US" sz="3200" kern="0" dirty="0">
              <a:solidFill>
                <a:srgbClr val="660066"/>
              </a:solidFill>
              <a:latin typeface="Garamond"/>
              <a:ea typeface="+mn-ea"/>
              <a:cs typeface="+mn-cs"/>
            </a:endParaRPr>
          </a:p>
        </p:txBody>
      </p:sp>
      <p:pic>
        <p:nvPicPr>
          <p:cNvPr id="3" name="Immagine 5" descr="1"/>
          <p:cNvPicPr>
            <a:picLocks noChangeAspect="1"/>
          </p:cNvPicPr>
          <p:nvPr/>
        </p:nvPicPr>
        <p:blipFill>
          <a:blip r:embed="rId2" cstate="print"/>
          <a:srcRect b="89999"/>
          <a:stretch>
            <a:fillRect/>
          </a:stretch>
        </p:blipFill>
        <p:spPr>
          <a:xfrm>
            <a:off x="468309" y="1196977"/>
            <a:ext cx="8253410" cy="21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72225" y="1628775"/>
            <a:ext cx="1582734" cy="185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5"/>
          <p:cNvSpPr txBox="1"/>
          <p:nvPr/>
        </p:nvSpPr>
        <p:spPr>
          <a:xfrm>
            <a:off x="684208" y="4437061"/>
            <a:ext cx="8136264" cy="2308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 err="1">
                <a:solidFill>
                  <a:srgbClr val="660066"/>
                </a:solidFill>
                <a:latin typeface="Garamond"/>
              </a:rPr>
              <a:t>Finanziamento</a:t>
            </a:r>
            <a:r>
              <a:rPr lang="en-US" sz="2400" kern="0" dirty="0">
                <a:solidFill>
                  <a:srgbClr val="660066"/>
                </a:solidFill>
                <a:latin typeface="Garamond"/>
              </a:rPr>
              <a:t> </a:t>
            </a:r>
            <a:r>
              <a:rPr lang="en-US" sz="2400" kern="0" dirty="0" err="1">
                <a:solidFill>
                  <a:srgbClr val="660066"/>
                </a:solidFill>
                <a:latin typeface="Garamond"/>
              </a:rPr>
              <a:t>totale</a:t>
            </a:r>
            <a:r>
              <a:rPr lang="en-US" sz="2400" kern="0" dirty="0">
                <a:solidFill>
                  <a:srgbClr val="660066"/>
                </a:solidFill>
                <a:latin typeface="Garamond"/>
              </a:rPr>
              <a:t> </a:t>
            </a:r>
            <a:r>
              <a:rPr lang="en-US" sz="2400" kern="0" dirty="0" err="1">
                <a:solidFill>
                  <a:srgbClr val="660066"/>
                </a:solidFill>
                <a:latin typeface="Garamond"/>
              </a:rPr>
              <a:t>ReCaS</a:t>
            </a:r>
            <a:r>
              <a:rPr lang="en-US" sz="2400" kern="0" dirty="0">
                <a:solidFill>
                  <a:srgbClr val="660066"/>
                </a:solidFill>
                <a:latin typeface="Garamond"/>
              </a:rPr>
              <a:t>: 13.7 M€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660066"/>
                </a:solidFill>
                <a:latin typeface="Garamond"/>
              </a:rPr>
              <a:t>(90% </a:t>
            </a:r>
            <a:r>
              <a:rPr lang="en-US" sz="2400" kern="0" dirty="0" err="1">
                <a:solidFill>
                  <a:srgbClr val="660066"/>
                </a:solidFill>
                <a:latin typeface="Garamond"/>
              </a:rPr>
              <a:t>Potenziamento</a:t>
            </a:r>
            <a:r>
              <a:rPr lang="en-US" sz="2400" kern="0" dirty="0">
                <a:solidFill>
                  <a:srgbClr val="660066"/>
                </a:solidFill>
                <a:latin typeface="Garamond"/>
              </a:rPr>
              <a:t>, 10% </a:t>
            </a:r>
            <a:r>
              <a:rPr lang="en-US" sz="2400" kern="0" dirty="0" err="1">
                <a:solidFill>
                  <a:srgbClr val="660066"/>
                </a:solidFill>
                <a:latin typeface="Garamond"/>
              </a:rPr>
              <a:t>Formazione</a:t>
            </a:r>
            <a:r>
              <a:rPr lang="en-US" sz="2400" kern="0" dirty="0">
                <a:solidFill>
                  <a:srgbClr val="660066"/>
                </a:solidFill>
                <a:latin typeface="Garamond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660066"/>
                </a:solidFill>
                <a:latin typeface="Garamond"/>
              </a:rPr>
              <a:t>INFN (</a:t>
            </a:r>
            <a:r>
              <a:rPr lang="en-US" sz="2400" kern="0" dirty="0" err="1">
                <a:solidFill>
                  <a:srgbClr val="660066"/>
                </a:solidFill>
                <a:latin typeface="Garamond"/>
              </a:rPr>
              <a:t>sedi</a:t>
            </a:r>
            <a:r>
              <a:rPr lang="en-US" sz="2400" kern="0" dirty="0">
                <a:solidFill>
                  <a:srgbClr val="660066"/>
                </a:solidFill>
                <a:latin typeface="Garamond"/>
              </a:rPr>
              <a:t> di NA, BA, CT, CS), </a:t>
            </a:r>
            <a:r>
              <a:rPr lang="en-US" sz="2400" kern="0" dirty="0" smtClean="0">
                <a:solidFill>
                  <a:srgbClr val="660066"/>
                </a:solidFill>
                <a:latin typeface="Garamond"/>
              </a:rPr>
              <a:t>UNINA</a:t>
            </a:r>
            <a:r>
              <a:rPr lang="en-US" sz="2400" kern="0" dirty="0">
                <a:solidFill>
                  <a:srgbClr val="660066"/>
                </a:solidFill>
                <a:latin typeface="Garamond"/>
              </a:rPr>
              <a:t>, </a:t>
            </a:r>
            <a:r>
              <a:rPr lang="en-US" sz="2400" kern="0" dirty="0" smtClean="0">
                <a:solidFill>
                  <a:srgbClr val="660066"/>
                </a:solidFill>
                <a:latin typeface="Garamond"/>
              </a:rPr>
              <a:t>UNIBA</a:t>
            </a:r>
            <a:endParaRPr lang="en-US" sz="2400" kern="0" dirty="0">
              <a:solidFill>
                <a:srgbClr val="660066"/>
              </a:solidFill>
              <a:latin typeface="Garamond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660066"/>
                </a:solidFill>
                <a:latin typeface="Garamond"/>
              </a:rPr>
              <a:t>(Budget: 6.9 M€ INFN, 2.1M€  </a:t>
            </a:r>
            <a:r>
              <a:rPr lang="en-US" sz="2400" kern="0" dirty="0" smtClean="0">
                <a:solidFill>
                  <a:srgbClr val="660066"/>
                </a:solidFill>
                <a:latin typeface="Garamond"/>
              </a:rPr>
              <a:t>UNINA</a:t>
            </a:r>
            <a:r>
              <a:rPr lang="en-US" sz="2400" kern="0" dirty="0">
                <a:solidFill>
                  <a:srgbClr val="660066"/>
                </a:solidFill>
                <a:latin typeface="Garamond"/>
              </a:rPr>
              <a:t>, 4.7 M€ </a:t>
            </a:r>
            <a:r>
              <a:rPr lang="en-US" sz="2400" kern="0" dirty="0" smtClean="0">
                <a:solidFill>
                  <a:srgbClr val="660066"/>
                </a:solidFill>
                <a:latin typeface="Garamond"/>
              </a:rPr>
              <a:t>UNIBA )</a:t>
            </a:r>
            <a:endParaRPr lang="en-US" sz="2400" b="1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ＭＳ Ｐゴシック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kern="0" dirty="0" smtClean="0">
                <a:solidFill>
                  <a:srgbClr val="660066"/>
                </a:solidFill>
                <a:latin typeface="Garamond"/>
              </a:rPr>
              <a:t>Durata </a:t>
            </a:r>
            <a:r>
              <a:rPr lang="it-IT" sz="2400" kern="0" dirty="0">
                <a:solidFill>
                  <a:srgbClr val="660066"/>
                </a:solidFill>
                <a:latin typeface="Garamond"/>
              </a:rPr>
              <a:t>del Progetto:    1 ottobre 2011 – 30 settembre </a:t>
            </a:r>
            <a:r>
              <a:rPr lang="it-IT" sz="2400" kern="0" dirty="0" smtClean="0">
                <a:solidFill>
                  <a:srgbClr val="660066"/>
                </a:solidFill>
                <a:latin typeface="Garamond"/>
              </a:rPr>
              <a:t>2014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99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kern="0" dirty="0">
                <a:solidFill>
                  <a:srgbClr val="660066"/>
                </a:solidFill>
                <a:latin typeface="Garamond"/>
              </a:rPr>
              <a:t> </a:t>
            </a:r>
            <a:r>
              <a:rPr lang="it-IT" sz="2400" kern="0" dirty="0" smtClean="0">
                <a:solidFill>
                  <a:srgbClr val="660066"/>
                </a:solidFill>
                <a:latin typeface="Garamond"/>
              </a:rPr>
              <a:t>                                                   esteso 31 Dicembre 2014 </a:t>
            </a:r>
          </a:p>
        </p:txBody>
      </p:sp>
      <p:sp>
        <p:nvSpPr>
          <p:cNvPr id="6" name="CasellaDiTesto 6"/>
          <p:cNvSpPr txBox="1"/>
          <p:nvPr/>
        </p:nvSpPr>
        <p:spPr>
          <a:xfrm>
            <a:off x="611184" y="116632"/>
            <a:ext cx="7273923" cy="584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dirty="0">
                <a:solidFill>
                  <a:srgbClr val="660066"/>
                </a:solidFill>
                <a:latin typeface="Garamond"/>
              </a:rPr>
              <a:t>Il </a:t>
            </a:r>
            <a:r>
              <a:rPr lang="it-IT" sz="3200" dirty="0" smtClean="0">
                <a:solidFill>
                  <a:srgbClr val="660066"/>
                </a:solidFill>
                <a:latin typeface="Garamond"/>
              </a:rPr>
              <a:t>PON </a:t>
            </a:r>
            <a:r>
              <a:rPr lang="it-IT" sz="3200" dirty="0" err="1" smtClean="0">
                <a:solidFill>
                  <a:srgbClr val="660066"/>
                </a:solidFill>
                <a:latin typeface="Garamond"/>
              </a:rPr>
              <a:t>ReCaS</a:t>
            </a:r>
            <a:endParaRPr lang="it-IT" sz="3200" dirty="0">
              <a:solidFill>
                <a:srgbClr val="660066"/>
              </a:solidFill>
              <a:latin typeface="Garamond"/>
            </a:endParaRPr>
          </a:p>
        </p:txBody>
      </p:sp>
      <p:pic>
        <p:nvPicPr>
          <p:cNvPr id="7" name="Picture 6" descr="Nuova_Intestazione_verbali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87448" y="1484308"/>
            <a:ext cx="4737104" cy="20891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5508104" y="692696"/>
            <a:ext cx="3438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http://www.pon-recas.it</a:t>
            </a:r>
          </a:p>
        </p:txBody>
      </p:sp>
    </p:spTree>
    <p:extLst>
      <p:ext uri="{BB962C8B-B14F-4D97-AF65-F5344CB8AC3E}">
        <p14:creationId xmlns:p14="http://schemas.microsoft.com/office/powerpoint/2010/main" val="42733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/>
          <p:nvPr/>
        </p:nvSpPr>
        <p:spPr>
          <a:xfrm>
            <a:off x="681035" y="93661"/>
            <a:ext cx="8001000" cy="598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000" dirty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Obiettivi del progetto</a:t>
            </a:r>
          </a:p>
        </p:txBody>
      </p:sp>
      <p:sp>
        <p:nvSpPr>
          <p:cNvPr id="6" name="Segnaposto contenuto 2"/>
          <p:cNvSpPr txBox="1"/>
          <p:nvPr/>
        </p:nvSpPr>
        <p:spPr>
          <a:xfrm>
            <a:off x="323853" y="1125535"/>
            <a:ext cx="8429624" cy="8633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660066"/>
                </a:solidFill>
                <a:uFillTx/>
                <a:latin typeface="Garamond"/>
                <a:cs typeface="Garamond"/>
              </a:rPr>
              <a:t>Realizzazione di una </a:t>
            </a:r>
            <a:r>
              <a:rPr lang="it-IT" sz="2000" b="1" i="0" u="none" strike="noStrike" kern="1200" cap="none" spc="0" baseline="0" dirty="0" smtClean="0">
                <a:solidFill>
                  <a:srgbClr val="660066"/>
                </a:solidFill>
                <a:uFillTx/>
                <a:latin typeface="Garamond"/>
                <a:cs typeface="Garamond"/>
              </a:rPr>
              <a:t>infrastruttura </a:t>
            </a:r>
            <a:r>
              <a:rPr lang="it-IT" sz="2000" b="1" i="0" u="none" strike="noStrike" kern="1200" cap="none" spc="0" baseline="0" dirty="0">
                <a:solidFill>
                  <a:srgbClr val="660066"/>
                </a:solidFill>
                <a:uFillTx/>
                <a:latin typeface="Garamond"/>
                <a:cs typeface="Garamond"/>
              </a:rPr>
              <a:t>distribuita di calcolo e </a:t>
            </a:r>
            <a:r>
              <a:rPr lang="it-IT" sz="2000" b="1" i="0" u="none" strike="noStrike" kern="1200" cap="none" spc="0" baseline="0" dirty="0" err="1">
                <a:solidFill>
                  <a:srgbClr val="660066"/>
                </a:solidFill>
                <a:uFillTx/>
                <a:latin typeface="Garamond"/>
                <a:cs typeface="Garamond"/>
              </a:rPr>
              <a:t>storage</a:t>
            </a:r>
            <a:r>
              <a:rPr lang="it-IT" sz="2000" b="1" i="0" u="none" strike="noStrike" kern="1200" cap="none" spc="0" baseline="0" dirty="0">
                <a:solidFill>
                  <a:srgbClr val="660066"/>
                </a:solidFill>
                <a:uFillTx/>
                <a:latin typeface="Garamond"/>
                <a:cs typeface="Garamond"/>
              </a:rPr>
              <a:t> </a:t>
            </a:r>
            <a:r>
              <a:rPr lang="it-IT" sz="2000" b="1" i="0" u="none" strike="noStrike" kern="1200" cap="none" spc="0" baseline="0" dirty="0" smtClean="0">
                <a:solidFill>
                  <a:srgbClr val="660066"/>
                </a:solidFill>
                <a:uFillTx/>
                <a:latin typeface="Garamond"/>
                <a:cs typeface="Garamond"/>
              </a:rPr>
              <a:t>nelle quattro Regioni della Convergenza.</a:t>
            </a:r>
            <a:r>
              <a:rPr lang="it-IT" sz="2000" b="1" i="0" u="none" strike="noStrike" kern="1200" cap="none" spc="0" dirty="0" smtClean="0">
                <a:solidFill>
                  <a:srgbClr val="660066"/>
                </a:solidFill>
                <a:uFillTx/>
                <a:latin typeface="Garamond"/>
                <a:cs typeface="Garamond"/>
              </a:rPr>
              <a:t> </a:t>
            </a:r>
            <a:r>
              <a:rPr lang="it-IT" sz="2000" b="1" i="0" u="none" strike="noStrike" kern="1200" cap="none" spc="0" baseline="0" dirty="0" smtClean="0">
                <a:solidFill>
                  <a:srgbClr val="660066"/>
                </a:solidFill>
                <a:uFillTx/>
                <a:latin typeface="Garamond"/>
                <a:cs typeface="Garamond"/>
              </a:rPr>
              <a:t>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dirty="0">
              <a:solidFill>
                <a:srgbClr val="0000FF"/>
              </a:solidFill>
              <a:latin typeface="Calibri" pitchFamily="34"/>
              <a:cs typeface="Arial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 smtClean="0">
              <a:solidFill>
                <a:srgbClr val="0000FF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dirty="0">
              <a:solidFill>
                <a:srgbClr val="0000FF"/>
              </a:solidFill>
              <a:latin typeface="Calibri" pitchFamily="34"/>
              <a:cs typeface="Arial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 smtClean="0">
              <a:solidFill>
                <a:srgbClr val="0000FF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dirty="0">
              <a:solidFill>
                <a:srgbClr val="0000FF"/>
              </a:solidFill>
              <a:latin typeface="Calibri" pitchFamily="34"/>
              <a:cs typeface="Arial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 smtClean="0">
              <a:solidFill>
                <a:srgbClr val="0000FF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7" name="Segnaposto contenuto 2"/>
          <p:cNvSpPr txBox="1"/>
          <p:nvPr/>
        </p:nvSpPr>
        <p:spPr>
          <a:xfrm>
            <a:off x="476253" y="2060849"/>
            <a:ext cx="8128195" cy="360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 dirty="0" smtClean="0">
              <a:solidFill>
                <a:srgbClr val="0000FF"/>
              </a:solidFill>
              <a:uFillTx/>
              <a:latin typeface="Calibri" pitchFamily="34"/>
              <a:cs typeface="Arial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dirty="0" err="1">
                <a:solidFill>
                  <a:srgbClr val="660066"/>
                </a:solidFill>
                <a:latin typeface="Garamond"/>
                <a:cs typeface="Garamond"/>
              </a:rPr>
              <a:t>ReCaS</a:t>
            </a:r>
            <a:r>
              <a:rPr lang="it-IT" sz="2000" b="1" dirty="0">
                <a:solidFill>
                  <a:srgbClr val="660066"/>
                </a:solidFill>
                <a:latin typeface="Garamond"/>
                <a:cs typeface="Garamond"/>
              </a:rPr>
              <a:t> costituirà l’infrastruttura di calcolo di </a:t>
            </a:r>
            <a:r>
              <a:rPr lang="it-IT" sz="2000" b="1" dirty="0" smtClean="0">
                <a:solidFill>
                  <a:srgbClr val="660066"/>
                </a:solidFill>
                <a:latin typeface="Garamond"/>
                <a:cs typeface="Garamond"/>
              </a:rPr>
              <a:t>supporto:</a:t>
            </a:r>
            <a:endParaRPr lang="it-IT" sz="2000" b="1" dirty="0">
              <a:solidFill>
                <a:srgbClr val="660066"/>
              </a:solidFill>
              <a:latin typeface="Garamond"/>
              <a:cs typeface="Garamond"/>
            </a:endParaRPr>
          </a:p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dirty="0">
              <a:solidFill>
                <a:srgbClr val="660066"/>
              </a:solidFill>
              <a:latin typeface="Garamond"/>
              <a:cs typeface="Garamond"/>
            </a:endParaRPr>
          </a:p>
          <a:p>
            <a:pPr marL="342900" lvl="0" indent="-342900">
              <a:buSzPct val="100000"/>
              <a:buFont typeface="Wingdings"/>
              <a:buChar char="à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dirty="0">
                <a:solidFill>
                  <a:srgbClr val="660066"/>
                </a:solidFill>
                <a:latin typeface="Garamond"/>
                <a:cs typeface="Garamond"/>
              </a:rPr>
              <a:t>agli esperimenti di Fisica delle Alte Energie ad </a:t>
            </a:r>
            <a:r>
              <a:rPr lang="it-IT" sz="2000" b="1" dirty="0" smtClean="0">
                <a:solidFill>
                  <a:srgbClr val="660066"/>
                </a:solidFill>
                <a:latin typeface="Garamond"/>
                <a:cs typeface="Garamond"/>
              </a:rPr>
              <a:t>LHC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dirty="0">
              <a:solidFill>
                <a:srgbClr val="660066"/>
              </a:solidFill>
              <a:latin typeface="Garamond"/>
              <a:cs typeface="Garamond"/>
            </a:endParaRPr>
          </a:p>
          <a:p>
            <a:pPr marL="342900" lvl="0" indent="-342900">
              <a:buSzPct val="100000"/>
              <a:buFont typeface="Wingdings"/>
              <a:buChar char="à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dirty="0">
                <a:solidFill>
                  <a:srgbClr val="660066"/>
                </a:solidFill>
                <a:latin typeface="Garamond"/>
                <a:cs typeface="Garamond"/>
              </a:rPr>
              <a:t>alle applicazioni scientifiche dei tre enti (INFN, </a:t>
            </a:r>
            <a:r>
              <a:rPr lang="it-IT" sz="2000" b="1" dirty="0" err="1">
                <a:solidFill>
                  <a:srgbClr val="660066"/>
                </a:solidFill>
                <a:latin typeface="Garamond"/>
                <a:cs typeface="Garamond"/>
              </a:rPr>
              <a:t>UniNA</a:t>
            </a:r>
            <a:r>
              <a:rPr lang="it-IT" sz="2000" b="1" dirty="0">
                <a:solidFill>
                  <a:srgbClr val="660066"/>
                </a:solidFill>
                <a:latin typeface="Garamond"/>
                <a:cs typeface="Garamond"/>
              </a:rPr>
              <a:t> e </a:t>
            </a:r>
            <a:r>
              <a:rPr lang="it-IT" sz="2000" b="1" dirty="0" err="1">
                <a:solidFill>
                  <a:srgbClr val="660066"/>
                </a:solidFill>
                <a:latin typeface="Garamond"/>
                <a:cs typeface="Garamond"/>
              </a:rPr>
              <a:t>UniBA</a:t>
            </a:r>
            <a:r>
              <a:rPr lang="it-IT" sz="2000" b="1" dirty="0" smtClean="0">
                <a:solidFill>
                  <a:srgbClr val="660066"/>
                </a:solidFill>
                <a:latin typeface="Garamond"/>
                <a:cs typeface="Garamond"/>
              </a:rPr>
              <a:t>)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dirty="0">
              <a:solidFill>
                <a:srgbClr val="660066"/>
              </a:solidFill>
              <a:latin typeface="Garamond"/>
              <a:cs typeface="Garamond"/>
            </a:endParaRPr>
          </a:p>
          <a:p>
            <a:pPr marL="342900" lvl="0" indent="-342900">
              <a:buSzPct val="100000"/>
              <a:buFont typeface="Wingdings"/>
              <a:buChar char="à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dirty="0">
                <a:solidFill>
                  <a:srgbClr val="660066"/>
                </a:solidFill>
                <a:latin typeface="Garamond"/>
                <a:cs typeface="Garamond"/>
              </a:rPr>
              <a:t>ad altre applicazioni per le Imprese e la Pubblica amministrazione</a:t>
            </a:r>
          </a:p>
          <a:p>
            <a:pPr marL="342900" lvl="0" indent="-342900">
              <a:buSzPct val="100000"/>
              <a:buFont typeface="Wingdings"/>
              <a:buChar char="à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dirty="0">
              <a:solidFill>
                <a:srgbClr val="660066"/>
              </a:solidFill>
              <a:latin typeface="Garamond"/>
              <a:cs typeface="Garamond"/>
            </a:endParaRPr>
          </a:p>
          <a:p>
            <a:pPr marL="342900" lvl="0" indent="-3429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dirty="0">
                <a:solidFill>
                  <a:srgbClr val="660066"/>
                </a:solidFill>
                <a:latin typeface="Garamond"/>
                <a:cs typeface="Garamond"/>
              </a:rPr>
              <a:t>in collaborazione con gli enti/organismi nazionali che si occupano di calcolo scientifico, avanzato, parallelo HPC, distribuito </a:t>
            </a:r>
            <a:r>
              <a:rPr lang="it-IT" sz="2000" b="1" dirty="0" err="1">
                <a:solidFill>
                  <a:srgbClr val="660066"/>
                </a:solidFill>
                <a:latin typeface="Garamond"/>
                <a:cs typeface="Garamond"/>
              </a:rPr>
              <a:t>grid</a:t>
            </a:r>
            <a:r>
              <a:rPr lang="it-IT" sz="2000" b="1" dirty="0">
                <a:solidFill>
                  <a:srgbClr val="660066"/>
                </a:solidFill>
                <a:latin typeface="Garamond"/>
                <a:cs typeface="Garamond"/>
              </a:rPr>
              <a:t>/</a:t>
            </a:r>
            <a:r>
              <a:rPr lang="it-IT" sz="2000" b="1" dirty="0" err="1">
                <a:solidFill>
                  <a:srgbClr val="660066"/>
                </a:solidFill>
                <a:latin typeface="Garamond"/>
                <a:cs typeface="Garamond"/>
              </a:rPr>
              <a:t>cloud</a:t>
            </a:r>
            <a:r>
              <a:rPr lang="it-IT" sz="2000" b="1" dirty="0">
                <a:solidFill>
                  <a:srgbClr val="660066"/>
                </a:solidFill>
                <a:latin typeface="Garamond"/>
                <a:cs typeface="Garam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64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83568" y="188640"/>
            <a:ext cx="8001000" cy="477813"/>
          </a:xfrm>
        </p:spPr>
        <p:txBody>
          <a:bodyPr>
            <a:normAutofit fontScale="90000"/>
          </a:bodyPr>
          <a:lstStyle/>
          <a:p>
            <a:pPr lvl="0" hangingPunct="1"/>
            <a:r>
              <a:rPr lang="it-IT" sz="3200" b="1" kern="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Obiettivi quantitativi </a:t>
            </a:r>
            <a:endParaRPr lang="it-IT" sz="3200" b="1" dirty="0">
              <a:solidFill>
                <a:srgbClr val="0000FF"/>
              </a:solidFill>
              <a:effectLst>
                <a:outerShdw dist="38096" dir="2700000">
                  <a:srgbClr val="000000"/>
                </a:outerShdw>
              </a:effectLst>
              <a:cs typeface="Arial"/>
            </a:endParaRP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323528" y="980728"/>
            <a:ext cx="8568952" cy="3599850"/>
          </a:xfrm>
        </p:spPr>
        <p:txBody>
          <a:bodyPr>
            <a:normAutofit fontScale="92500" lnSpcReduction="10000"/>
          </a:bodyPr>
          <a:lstStyle/>
          <a:p>
            <a:pPr lvl="0" algn="just" hangingPunct="1">
              <a:lnSpc>
                <a:spcPct val="80000"/>
              </a:lnSpc>
              <a:spcBef>
                <a:spcPts val="100"/>
              </a:spcBef>
              <a:buFont typeface="Arial" pitchFamily="34"/>
            </a:pPr>
            <a:r>
              <a:rPr lang="it-IT" sz="2000" b="1" dirty="0">
                <a:solidFill>
                  <a:srgbClr val="0000FF"/>
                </a:solidFill>
                <a:latin typeface="Garamond"/>
                <a:cs typeface="Garamond"/>
              </a:rPr>
              <a:t>Calcolo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:</a:t>
            </a:r>
          </a:p>
          <a:p>
            <a:pPr lvl="1" algn="just" hangingPunct="1">
              <a:lnSpc>
                <a:spcPct val="80000"/>
              </a:lnSpc>
              <a:spcBef>
                <a:spcPts val="500"/>
              </a:spcBef>
              <a:buFont typeface="Arial" pitchFamily="34"/>
            </a:pP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L’aggregato di potenza elaborativa minima che il progetto programmava inizialmente (</a:t>
            </a:r>
            <a:r>
              <a:rPr lang="it-IT" sz="2000" dirty="0" err="1">
                <a:solidFill>
                  <a:srgbClr val="0000FF"/>
                </a:solidFill>
                <a:latin typeface="Garamond"/>
                <a:cs typeface="Garamond"/>
              </a:rPr>
              <a:t>lug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 2011) di acquisire è di </a:t>
            </a:r>
            <a:r>
              <a:rPr lang="it-IT" sz="2000" b="1" dirty="0">
                <a:solidFill>
                  <a:srgbClr val="0000FF"/>
                </a:solidFill>
                <a:latin typeface="Garamond"/>
                <a:cs typeface="Garamond"/>
              </a:rPr>
              <a:t>33 </a:t>
            </a:r>
            <a:r>
              <a:rPr lang="it-IT" sz="2000" b="1" dirty="0" err="1">
                <a:solidFill>
                  <a:srgbClr val="0000FF"/>
                </a:solidFill>
                <a:latin typeface="Garamond"/>
                <a:cs typeface="Garamond"/>
              </a:rPr>
              <a:t>kHepSpec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. Grazie all’incremento di core/CPU  è prevedibile che a parità di costi si potranno raggiungere almeno </a:t>
            </a:r>
            <a:r>
              <a:rPr lang="it-IT" sz="2000" b="1" dirty="0">
                <a:solidFill>
                  <a:srgbClr val="0000FF"/>
                </a:solidFill>
                <a:latin typeface="Garamond"/>
                <a:cs typeface="Garamond"/>
              </a:rPr>
              <a:t>100-150 kHepSpec06</a:t>
            </a:r>
            <a:r>
              <a:rPr lang="it-IT" sz="2000" b="1" dirty="0" smtClean="0">
                <a:solidFill>
                  <a:srgbClr val="0000FF"/>
                </a:solidFill>
                <a:latin typeface="Garamond"/>
                <a:cs typeface="Garamond"/>
              </a:rPr>
              <a:t>.</a:t>
            </a:r>
          </a:p>
          <a:p>
            <a:pPr marL="457200" lvl="1" indent="0" algn="just" hangingPunct="1">
              <a:lnSpc>
                <a:spcPct val="80000"/>
              </a:lnSpc>
              <a:spcBef>
                <a:spcPts val="500"/>
              </a:spcBef>
              <a:buNone/>
            </a:pPr>
            <a:endParaRPr lang="it-IT" sz="2000" dirty="0">
              <a:solidFill>
                <a:srgbClr val="0000FF"/>
              </a:solidFill>
              <a:latin typeface="Garamond"/>
              <a:cs typeface="Garamond"/>
            </a:endParaRPr>
          </a:p>
          <a:p>
            <a:pPr lvl="0" algn="just" hangingPunct="1">
              <a:lnSpc>
                <a:spcPct val="80000"/>
              </a:lnSpc>
              <a:spcBef>
                <a:spcPts val="100"/>
              </a:spcBef>
              <a:buFont typeface="Arial" pitchFamily="34"/>
            </a:pPr>
            <a:r>
              <a:rPr lang="it-IT" sz="2000" b="1" dirty="0" err="1">
                <a:solidFill>
                  <a:srgbClr val="0000FF"/>
                </a:solidFill>
                <a:latin typeface="Garamond"/>
                <a:cs typeface="Garamond"/>
              </a:rPr>
              <a:t>Storage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:</a:t>
            </a:r>
          </a:p>
          <a:p>
            <a:pPr lvl="1" algn="just" hangingPunct="1">
              <a:lnSpc>
                <a:spcPct val="80000"/>
              </a:lnSpc>
              <a:spcBef>
                <a:spcPts val="500"/>
              </a:spcBef>
              <a:buFont typeface="Arial" pitchFamily="34"/>
            </a:pP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Inizialmente si prevedeva di mettere in linea  </a:t>
            </a:r>
            <a:r>
              <a:rPr lang="it-IT" sz="2000" b="1" dirty="0">
                <a:solidFill>
                  <a:srgbClr val="0000FF"/>
                </a:solidFill>
                <a:latin typeface="Garamond"/>
                <a:cs typeface="Garamond"/>
              </a:rPr>
              <a:t>5.5PByte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. E’ prevedibile che si possa almeno duplicare la quantità di </a:t>
            </a:r>
            <a:r>
              <a:rPr lang="it-IT" sz="2000" dirty="0" err="1">
                <a:solidFill>
                  <a:srgbClr val="0000FF"/>
                </a:solidFill>
                <a:latin typeface="Garamond"/>
                <a:cs typeface="Garamond"/>
              </a:rPr>
              <a:t>storage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 (</a:t>
            </a:r>
            <a:r>
              <a:rPr lang="it-IT" sz="2000" b="1" dirty="0">
                <a:solidFill>
                  <a:srgbClr val="0000FF"/>
                </a:solidFill>
                <a:latin typeface="Garamond"/>
                <a:cs typeface="Garamond"/>
              </a:rPr>
              <a:t>10 </a:t>
            </a:r>
            <a:r>
              <a:rPr lang="it-IT" sz="2000" b="1" dirty="0" err="1">
                <a:solidFill>
                  <a:srgbClr val="0000FF"/>
                </a:solidFill>
                <a:latin typeface="Garamond"/>
                <a:cs typeface="Garamond"/>
              </a:rPr>
              <a:t>Pbyte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)</a:t>
            </a:r>
            <a:r>
              <a:rPr lang="it-IT" sz="2000" dirty="0" smtClean="0">
                <a:solidFill>
                  <a:srgbClr val="0000FF"/>
                </a:solidFill>
                <a:latin typeface="Garamond"/>
                <a:cs typeface="Garamond"/>
              </a:rPr>
              <a:t>.</a:t>
            </a:r>
          </a:p>
          <a:p>
            <a:pPr marL="457200" lvl="1" indent="0" algn="just" hangingPunct="1">
              <a:lnSpc>
                <a:spcPct val="80000"/>
              </a:lnSpc>
              <a:spcBef>
                <a:spcPts val="500"/>
              </a:spcBef>
              <a:buNone/>
            </a:pPr>
            <a:endParaRPr lang="it-IT" sz="2000" dirty="0">
              <a:solidFill>
                <a:srgbClr val="0000FF"/>
              </a:solidFill>
              <a:latin typeface="Garamond"/>
              <a:cs typeface="Garamond"/>
            </a:endParaRPr>
          </a:p>
          <a:p>
            <a:pPr lvl="0" algn="just" hangingPunct="1">
              <a:lnSpc>
                <a:spcPct val="80000"/>
              </a:lnSpc>
              <a:spcBef>
                <a:spcPts val="100"/>
              </a:spcBef>
              <a:buFont typeface="Arial" pitchFamily="34"/>
            </a:pPr>
            <a:r>
              <a:rPr lang="it-IT" sz="2000" b="1" dirty="0" smtClean="0">
                <a:solidFill>
                  <a:srgbClr val="0000FF"/>
                </a:solidFill>
                <a:latin typeface="Garamond"/>
                <a:cs typeface="Garamond"/>
              </a:rPr>
              <a:t>Rete</a:t>
            </a:r>
            <a:r>
              <a:rPr lang="it-IT" sz="2000" dirty="0" smtClean="0">
                <a:solidFill>
                  <a:srgbClr val="0000FF"/>
                </a:solidFill>
                <a:latin typeface="Garamond"/>
                <a:cs typeface="Garamond"/>
              </a:rPr>
              <a:t>:</a:t>
            </a:r>
          </a:p>
          <a:p>
            <a:pPr lvl="1" algn="just" hangingPunct="1">
              <a:lnSpc>
                <a:spcPct val="80000"/>
              </a:lnSpc>
              <a:spcBef>
                <a:spcPts val="100"/>
              </a:spcBef>
              <a:buFont typeface="Arial" pitchFamily="34"/>
            </a:pP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In tutte le sedi verranno </a:t>
            </a:r>
            <a:r>
              <a:rPr lang="it-IT" sz="2000" dirty="0" smtClean="0">
                <a:solidFill>
                  <a:srgbClr val="0000FF"/>
                </a:solidFill>
                <a:latin typeface="Garamond"/>
                <a:cs typeface="Garamond"/>
              </a:rPr>
              <a:t>realizzate:</a:t>
            </a:r>
            <a:endParaRPr lang="it-IT" sz="2000" dirty="0">
              <a:solidFill>
                <a:srgbClr val="0000FF"/>
              </a:solidFill>
              <a:latin typeface="Garamond"/>
              <a:cs typeface="Garamond"/>
            </a:endParaRPr>
          </a:p>
          <a:p>
            <a:pPr marL="457200" lvl="1" indent="0" algn="just" hangingPunct="1">
              <a:lnSpc>
                <a:spcPct val="80000"/>
              </a:lnSpc>
              <a:spcBef>
                <a:spcPts val="100"/>
              </a:spcBef>
              <a:buNone/>
            </a:pPr>
            <a:r>
              <a:rPr lang="it-IT" sz="2000" dirty="0" smtClean="0">
                <a:solidFill>
                  <a:srgbClr val="0000FF"/>
                </a:solidFill>
                <a:latin typeface="Garamond"/>
                <a:cs typeface="Garamond"/>
              </a:rPr>
              <a:t>i) una 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rete locale in tecnologia 10 </a:t>
            </a:r>
            <a:r>
              <a:rPr lang="it-IT" sz="2000" dirty="0" err="1">
                <a:solidFill>
                  <a:srgbClr val="0000FF"/>
                </a:solidFill>
                <a:latin typeface="Garamond"/>
                <a:cs typeface="Garamond"/>
              </a:rPr>
              <a:t>GbE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 per il trasporto </a:t>
            </a:r>
            <a:r>
              <a:rPr lang="it-IT" sz="2000" dirty="0" smtClean="0">
                <a:solidFill>
                  <a:srgbClr val="0000FF"/>
                </a:solidFill>
                <a:latin typeface="Garamond"/>
                <a:cs typeface="Garamond"/>
              </a:rPr>
              <a:t>dati</a:t>
            </a:r>
          </a:p>
          <a:p>
            <a:pPr marL="457200" lvl="1" indent="0" algn="just" hangingPunct="1">
              <a:lnSpc>
                <a:spcPct val="80000"/>
              </a:lnSpc>
              <a:spcBef>
                <a:spcPts val="100"/>
              </a:spcBef>
              <a:buNone/>
            </a:pPr>
            <a:r>
              <a:rPr lang="it-IT" sz="2000" dirty="0" smtClean="0">
                <a:solidFill>
                  <a:srgbClr val="0000FF"/>
                </a:solidFill>
                <a:latin typeface="Garamond"/>
                <a:cs typeface="Garamond"/>
              </a:rPr>
              <a:t>ii) una 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rete locale in tecnologia 1 </a:t>
            </a:r>
            <a:r>
              <a:rPr lang="it-IT" sz="2000" dirty="0" err="1">
                <a:solidFill>
                  <a:srgbClr val="0000FF"/>
                </a:solidFill>
                <a:latin typeface="Garamond"/>
                <a:cs typeface="Garamond"/>
              </a:rPr>
              <a:t>GbE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 per il </a:t>
            </a:r>
            <a:r>
              <a:rPr lang="it-IT" sz="2000" dirty="0" err="1">
                <a:solidFill>
                  <a:srgbClr val="0000FF"/>
                </a:solidFill>
                <a:latin typeface="Garamond"/>
                <a:cs typeface="Garamond"/>
              </a:rPr>
              <a:t>monitoring</a:t>
            </a: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, il telecontrollo, la gestione</a:t>
            </a:r>
          </a:p>
          <a:p>
            <a:pPr lvl="1" algn="just" hangingPunct="1">
              <a:lnSpc>
                <a:spcPct val="80000"/>
              </a:lnSpc>
              <a:spcBef>
                <a:spcPts val="500"/>
              </a:spcBef>
              <a:buFont typeface="Arial" pitchFamily="34"/>
            </a:pPr>
            <a:endParaRPr lang="it-IT" sz="2000" dirty="0" smtClean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5" name="CasellaDiTesto 5"/>
          <p:cNvSpPr txBox="1"/>
          <p:nvPr/>
        </p:nvSpPr>
        <p:spPr>
          <a:xfrm>
            <a:off x="539752" y="5768096"/>
            <a:ext cx="8424860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Nota:</a:t>
            </a:r>
            <a:r>
              <a:rPr lang="it-IT" sz="1800" b="0" i="0" u="none" strike="noStrike" kern="1200" cap="none" spc="0" baseline="0" dirty="0">
                <a:solidFill>
                  <a:srgbClr val="0000FF"/>
                </a:solidFill>
                <a:uFillTx/>
                <a:latin typeface="Calibri" pitchFamily="34"/>
                <a:cs typeface="Arial"/>
              </a:rPr>
              <a:t> 	</a:t>
            </a:r>
            <a:r>
              <a:rPr lang="it-IT" sz="18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1 kHepSpec06 è la potenza di circa 130 core (datati fine 2012).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	Attualmente i </a:t>
            </a:r>
            <a:r>
              <a:rPr lang="it-IT" sz="1800" b="0" i="0" u="none" strike="noStrike" kern="1200" cap="none" spc="0" baseline="0" dirty="0" err="1">
                <a:solidFill>
                  <a:srgbClr val="0000FF"/>
                </a:solidFill>
                <a:uFillTx/>
                <a:latin typeface="Garamond"/>
                <a:cs typeface="Garamond"/>
              </a:rPr>
              <a:t>datacenter</a:t>
            </a:r>
            <a:r>
              <a:rPr lang="it-IT" sz="18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hanno disponibili (per la sola parte RECAS):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	Napoli, Bari, Catania: 600 core e 500 TB in </a:t>
            </a:r>
            <a:r>
              <a:rPr lang="it-IT" sz="18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Garamond"/>
                <a:cs typeface="Garamond"/>
              </a:rPr>
              <a:t>totale.</a:t>
            </a:r>
            <a:endParaRPr lang="it-IT" sz="1800" b="0" i="0" u="none" strike="noStrike" kern="1200" cap="none" spc="0" baseline="0" dirty="0">
              <a:solidFill>
                <a:srgbClr val="0000FF"/>
              </a:solidFill>
              <a:uFillTx/>
              <a:latin typeface="Garamond"/>
              <a:cs typeface="Garamond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294967295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</p:spPr>
        <p:txBody>
          <a:bodyPr/>
          <a:lstStyle/>
          <a:p>
            <a:pPr lvl="0"/>
            <a:fld id="{0D45C0D0-2968-4072-9E8E-92D7B5CDB281}" type="slidenum">
              <a:rPr lang="en-US" smtClean="0"/>
              <a:pPr lvl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/>
          <p:nvPr/>
        </p:nvSpPr>
        <p:spPr>
          <a:xfrm>
            <a:off x="755651" y="142875"/>
            <a:ext cx="8001000" cy="549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kern="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Attività in ambito nazionale e internazionale</a:t>
            </a:r>
          </a:p>
        </p:txBody>
      </p:sp>
      <p:sp>
        <p:nvSpPr>
          <p:cNvPr id="5" name="Segnaposto contenuto 2"/>
          <p:cNvSpPr txBox="1"/>
          <p:nvPr/>
        </p:nvSpPr>
        <p:spPr>
          <a:xfrm>
            <a:off x="395285" y="750022"/>
            <a:ext cx="8361365" cy="5559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dirty="0" err="1">
                <a:solidFill>
                  <a:srgbClr val="0000FF"/>
                </a:solidFill>
                <a:latin typeface="Garamond"/>
                <a:cs typeface="Garamond"/>
              </a:rPr>
              <a:t>ReCaS</a:t>
            </a:r>
            <a:r>
              <a:rPr lang="it-IT" sz="2200" dirty="0">
                <a:solidFill>
                  <a:srgbClr val="0000FF"/>
                </a:solidFill>
                <a:latin typeface="Garamond"/>
                <a:cs typeface="Garamond"/>
              </a:rPr>
              <a:t> prevede che si realizzino strumenti e servizi di "alto livello", </a:t>
            </a:r>
            <a:r>
              <a:rPr lang="it-IT" sz="2200" dirty="0" smtClean="0">
                <a:solidFill>
                  <a:srgbClr val="0000FF"/>
                </a:solidFill>
                <a:latin typeface="Garamond"/>
                <a:cs typeface="Garamond"/>
              </a:rPr>
              <a:t>con </a:t>
            </a:r>
            <a:r>
              <a:rPr lang="it-IT" sz="2200" dirty="0">
                <a:solidFill>
                  <a:srgbClr val="0000FF"/>
                </a:solidFill>
                <a:latin typeface="Garamond"/>
                <a:cs typeface="Garamond"/>
              </a:rPr>
              <a:t>l'integrazione delle risorse fornite dai 4 centri di calcolo nelle infrastrutture di </a:t>
            </a:r>
            <a:r>
              <a:rPr lang="it-IT" sz="2200" dirty="0" err="1">
                <a:solidFill>
                  <a:srgbClr val="0000FF"/>
                </a:solidFill>
                <a:latin typeface="Garamond"/>
                <a:cs typeface="Garamond"/>
              </a:rPr>
              <a:t>Grid</a:t>
            </a:r>
            <a:r>
              <a:rPr lang="it-IT" sz="2200" dirty="0">
                <a:solidFill>
                  <a:srgbClr val="0000FF"/>
                </a:solidFill>
                <a:latin typeface="Garamond"/>
                <a:cs typeface="Garamond"/>
              </a:rPr>
              <a:t>/</a:t>
            </a:r>
            <a:r>
              <a:rPr lang="it-IT" sz="2200" dirty="0" err="1">
                <a:solidFill>
                  <a:srgbClr val="0000FF"/>
                </a:solidFill>
                <a:latin typeface="Garamond"/>
                <a:cs typeface="Garamond"/>
              </a:rPr>
              <a:t>Cloud</a:t>
            </a:r>
            <a:r>
              <a:rPr lang="it-IT" sz="2200" dirty="0">
                <a:solidFill>
                  <a:srgbClr val="0000FF"/>
                </a:solidFill>
                <a:latin typeface="Garamond"/>
                <a:cs typeface="Garamond"/>
              </a:rPr>
              <a:t> nazionale ed internazionale.</a:t>
            </a:r>
          </a:p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200" b="0" i="0" u="none" strike="noStrike" kern="1200" cap="none" spc="0" baseline="0" dirty="0">
              <a:solidFill>
                <a:srgbClr val="0000FF"/>
              </a:solidFill>
              <a:uFillTx/>
              <a:latin typeface="Garamond"/>
              <a:cs typeface="Garamond"/>
            </a:endParaRPr>
          </a:p>
          <a:p>
            <a:pPr marL="342900" marR="0" lvl="0" indent="-34290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Le attività si possono così riassumere:</a:t>
            </a:r>
          </a:p>
          <a:p>
            <a:pPr marL="742950" marR="0" lvl="1" indent="-28575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Portali</a:t>
            </a: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di accesso alle risorse</a:t>
            </a:r>
          </a:p>
          <a:p>
            <a:pPr marL="742950" marR="0" lvl="1" indent="-28575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Integrazione di 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servizi </a:t>
            </a:r>
            <a:r>
              <a:rPr lang="it-IT" sz="2000" b="1" i="0" u="none" strike="noStrike" kern="1200" cap="none" spc="0" baseline="0" dirty="0" err="1">
                <a:solidFill>
                  <a:srgbClr val="0000FF"/>
                </a:solidFill>
                <a:uFillTx/>
                <a:latin typeface="Garamond"/>
                <a:cs typeface="Garamond"/>
              </a:rPr>
              <a:t>Grid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e </a:t>
            </a:r>
            <a:r>
              <a:rPr lang="it-IT" sz="2000" b="1" i="0" u="none" strike="noStrike" kern="1200" cap="none" spc="0" baseline="0" dirty="0" err="1">
                <a:solidFill>
                  <a:srgbClr val="0000FF"/>
                </a:solidFill>
                <a:uFillTx/>
                <a:latin typeface="Garamond"/>
                <a:cs typeface="Garamond"/>
              </a:rPr>
              <a:t>Cloud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</a:t>
            </a: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in 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un’unica soluzione </a:t>
            </a:r>
            <a:r>
              <a:rPr lang="it-IT" sz="2000" b="1" i="1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open</a:t>
            </a:r>
          </a:p>
          <a:p>
            <a:pPr marL="742950" marR="0" lvl="1" indent="-28575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Semplificazione dell’accesso e dell’utilizzo delle risorse (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Science </a:t>
            </a:r>
            <a:r>
              <a:rPr lang="it-IT" sz="2000" b="1" i="0" u="none" strike="noStrike" kern="1200" cap="none" spc="0" baseline="0" dirty="0" err="1">
                <a:solidFill>
                  <a:srgbClr val="0000FF"/>
                </a:solidFill>
                <a:uFillTx/>
                <a:latin typeface="Garamond"/>
                <a:cs typeface="Garamond"/>
              </a:rPr>
              <a:t>Gateways</a:t>
            </a: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)</a:t>
            </a:r>
          </a:p>
          <a:p>
            <a:pPr marL="742950" marR="0" lvl="1" indent="-28575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Offerta di 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servizi di calcolo e </a:t>
            </a:r>
            <a:r>
              <a:rPr lang="it-IT" sz="2000" b="1" i="0" u="none" strike="noStrike" kern="1200" cap="none" spc="0" baseline="0" dirty="0" err="1">
                <a:solidFill>
                  <a:srgbClr val="0000FF"/>
                </a:solidFill>
                <a:uFillTx/>
                <a:latin typeface="Garamond"/>
                <a:cs typeface="Garamond"/>
              </a:rPr>
              <a:t>storage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</a:t>
            </a:r>
            <a:r>
              <a:rPr lang="it-IT" sz="2000" b="1" i="0" u="none" strike="noStrike" kern="1200" cap="none" spc="0" baseline="0" dirty="0" err="1">
                <a:solidFill>
                  <a:srgbClr val="0000FF"/>
                </a:solidFill>
                <a:uFillTx/>
                <a:latin typeface="Garamond"/>
                <a:cs typeface="Garamond"/>
              </a:rPr>
              <a:t>virtualizzato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</a:t>
            </a: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e gestione di 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cataloghi</a:t>
            </a: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e 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archivi</a:t>
            </a: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integrati</a:t>
            </a:r>
          </a:p>
          <a:p>
            <a:pPr marL="742950" marR="0" lvl="1" indent="-28575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Realizzazione di un sistema di </a:t>
            </a:r>
            <a:r>
              <a:rPr lang="it-IT" sz="2000" b="1" i="0" u="none" strike="noStrike" kern="1200" cap="none" spc="0" baseline="0" dirty="0" err="1">
                <a:solidFill>
                  <a:srgbClr val="0000FF"/>
                </a:solidFill>
                <a:uFillTx/>
                <a:latin typeface="Garamond"/>
                <a:cs typeface="Garamond"/>
              </a:rPr>
              <a:t>monitoring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e di telecontrollo </a:t>
            </a: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degli impianti centralizzato verso una postazione di management in ogni sede operativa di </a:t>
            </a:r>
            <a:r>
              <a:rPr lang="it-IT" sz="2000" b="0" i="0" u="none" strike="noStrike" kern="1200" cap="none" spc="0" baseline="0" dirty="0" err="1" smtClean="0">
                <a:solidFill>
                  <a:srgbClr val="0000FF"/>
                </a:solidFill>
                <a:uFillTx/>
                <a:latin typeface="Garamond"/>
                <a:cs typeface="Garamond"/>
              </a:rPr>
              <a:t>ReCaS</a:t>
            </a:r>
            <a:endParaRPr lang="it-IT" sz="2000" b="0" i="0" u="none" strike="noStrike" kern="1200" cap="none" spc="0" baseline="0" dirty="0">
              <a:solidFill>
                <a:srgbClr val="0000FF"/>
              </a:solidFill>
              <a:uFillTx/>
              <a:latin typeface="Garamond"/>
              <a:cs typeface="Garamond"/>
            </a:endParaRPr>
          </a:p>
          <a:p>
            <a:pPr marL="742950" marR="0" lvl="1" indent="-28575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Sperimentazione su acceleratori 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GPU </a:t>
            </a: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e su 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File </a:t>
            </a:r>
            <a:r>
              <a:rPr lang="it-IT" sz="2000" b="1" i="0" u="none" strike="noStrike" kern="1200" cap="none" spc="0" baseline="0" dirty="0" err="1">
                <a:solidFill>
                  <a:srgbClr val="0000FF"/>
                </a:solidFill>
                <a:uFillTx/>
                <a:latin typeface="Garamond"/>
                <a:cs typeface="Garamond"/>
              </a:rPr>
              <a:t>system</a:t>
            </a:r>
            <a:r>
              <a:rPr lang="it-IT" sz="2000" b="1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 paralleli e distribuiti</a:t>
            </a:r>
          </a:p>
          <a:p>
            <a:pPr marL="742950" marR="0" lvl="1" indent="-28575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 i="0" u="none" strike="noStrike" kern="1200" cap="none" spc="0" baseline="0" dirty="0">
              <a:solidFill>
                <a:srgbClr val="0000FF"/>
              </a:solidFill>
              <a:uFillTx/>
              <a:latin typeface="Garamond"/>
              <a:cs typeface="Garamond"/>
            </a:endParaRPr>
          </a:p>
          <a:p>
            <a:pPr marL="742950" marR="0" lvl="1" indent="-28575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Attualmente è in produzione un prototipo dell'infrastruttura nelle more</a:t>
            </a:r>
          </a:p>
          <a:p>
            <a:pPr marL="742950" marR="0" lvl="1" indent="-285750" algn="just" defTabSz="914400" rtl="0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3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dirty="0">
                <a:solidFill>
                  <a:srgbClr val="0000FF"/>
                </a:solidFill>
                <a:latin typeface="Garamond"/>
                <a:cs typeface="Garamond"/>
              </a:rPr>
              <a:t>d</a:t>
            </a:r>
            <a:r>
              <a:rPr lang="it-IT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Garamond"/>
                <a:cs typeface="Garamond"/>
              </a:rPr>
              <a:t>el completamento dell’installazione </a:t>
            </a:r>
            <a:r>
              <a:rPr lang="it-IT" sz="2000" b="0" i="0" u="none" strike="noStrike" kern="1200" cap="none" spc="0" baseline="0" dirty="0">
                <a:solidFill>
                  <a:srgbClr val="0000FF"/>
                </a:solidFill>
                <a:uFillTx/>
                <a:latin typeface="Garamond"/>
                <a:cs typeface="Garamond"/>
              </a:rPr>
              <a:t>delle forniture </a:t>
            </a:r>
            <a:r>
              <a:rPr lang="it-IT" sz="20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Garamond"/>
                <a:cs typeface="Garamond"/>
              </a:rPr>
              <a:t>hardware</a:t>
            </a:r>
            <a:r>
              <a:rPr lang="it-IT" sz="2000" dirty="0" smtClean="0">
                <a:solidFill>
                  <a:srgbClr val="0000FF"/>
                </a:solidFill>
                <a:latin typeface="Garamond"/>
                <a:cs typeface="Garamond"/>
              </a:rPr>
              <a:t>.</a:t>
            </a:r>
            <a:endParaRPr lang="it-IT" sz="2200" b="0" i="0" u="none" strike="noStrike" kern="1200" cap="none" spc="0" baseline="0" dirty="0">
              <a:solidFill>
                <a:srgbClr val="0000FF"/>
              </a:solidFill>
              <a:uFillTx/>
              <a:latin typeface="Garamond"/>
              <a:cs typeface="Garamond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A35809C-2CD7-43DB-99A3-C97829BD836B}" type="slidenum">
              <a:rPr lang="it-IT" smtClean="0"/>
              <a:pPr lv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231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30" y="1825625"/>
            <a:ext cx="4882740" cy="435133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Infrasruttura</a:t>
            </a:r>
            <a:r>
              <a:rPr lang="en-US" dirty="0" smtClean="0"/>
              <a:t> </a:t>
            </a:r>
            <a:r>
              <a:rPr lang="en-US" dirty="0" err="1" smtClean="0"/>
              <a:t>ReCaS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8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/>
          <a:srcRect b="38889"/>
          <a:stretch>
            <a:fillRect/>
          </a:stretch>
        </p:blipFill>
        <p:spPr>
          <a:xfrm>
            <a:off x="2560640" y="261939"/>
            <a:ext cx="6475415" cy="17272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34"/>
              <a:cs typeface="Arial"/>
            </a:endParaRPr>
          </a:p>
        </p:txBody>
      </p:sp>
      <p:grpSp>
        <p:nvGrpSpPr>
          <p:cNvPr id="4" name="Gruppo 48"/>
          <p:cNvGrpSpPr/>
          <p:nvPr/>
        </p:nvGrpSpPr>
        <p:grpSpPr>
          <a:xfrm>
            <a:off x="3276596" y="2781303"/>
            <a:ext cx="5688016" cy="3671882"/>
            <a:chOff x="3276596" y="2781303"/>
            <a:chExt cx="5688016" cy="3671882"/>
          </a:xfrm>
        </p:grpSpPr>
        <p:pic>
          <p:nvPicPr>
            <p:cNvPr id="5" name="Picture 11" descr="localimacchine-081203_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578781" y="5553919"/>
              <a:ext cx="1764069" cy="899266"/>
            </a:xfrm>
            <a:prstGeom prst="rect">
              <a:avLst/>
            </a:prstGeom>
            <a:noFill/>
            <a:ln w="9528">
              <a:solidFill>
                <a:srgbClr val="FFFF00"/>
              </a:solidFill>
              <a:prstDash val="solid"/>
              <a:miter/>
            </a:ln>
          </p:spPr>
        </p:pic>
        <p:sp>
          <p:nvSpPr>
            <p:cNvPr id="6" name="Cloud"/>
            <p:cNvSpPr/>
            <p:nvPr/>
          </p:nvSpPr>
          <p:spPr>
            <a:xfrm>
              <a:off x="3276596" y="5480054"/>
              <a:ext cx="1852610" cy="6318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949"/>
                <a:gd name="f8" fmla="val 7180"/>
                <a:gd name="f9" fmla="val 841"/>
                <a:gd name="f10" fmla="val 7336"/>
                <a:gd name="f11" fmla="val 8613"/>
                <a:gd name="f12" fmla="val 10137"/>
                <a:gd name="f13" fmla="val -1"/>
                <a:gd name="f14" fmla="val 11192"/>
                <a:gd name="f15" fmla="val 409"/>
                <a:gd name="f16" fmla="val 12169"/>
                <a:gd name="f17" fmla="val 1074"/>
                <a:gd name="f18" fmla="val 12702"/>
                <a:gd name="f19" fmla="val 1063"/>
                <a:gd name="f20" fmla="val 12668"/>
                <a:gd name="f21" fmla="val 685"/>
                <a:gd name="f22" fmla="val 13217"/>
                <a:gd name="f23" fmla="val 475"/>
                <a:gd name="f24" fmla="val 13940"/>
                <a:gd name="f25" fmla="val 14690"/>
                <a:gd name="f26" fmla="val 16325"/>
                <a:gd name="f27" fmla="val 1451"/>
                <a:gd name="f28" fmla="val 17650"/>
                <a:gd name="f29" fmla="val 2655"/>
                <a:gd name="f30" fmla="val 2739"/>
                <a:gd name="f31" fmla="val 2824"/>
                <a:gd name="f32" fmla="val 17643"/>
                <a:gd name="f33" fmla="val 2909"/>
                <a:gd name="f34" fmla="val 17629"/>
                <a:gd name="f35" fmla="val 2897"/>
                <a:gd name="f36" fmla="val 17649"/>
                <a:gd name="f37" fmla="val 3585"/>
                <a:gd name="f38" fmla="val 19288"/>
                <a:gd name="f39" fmla="val 4863"/>
                <a:gd name="f40" fmla="val 20300"/>
                <a:gd name="f41" fmla="val 6247"/>
                <a:gd name="f42" fmla="val 6947"/>
                <a:gd name="f43" fmla="val 20299"/>
                <a:gd name="f44" fmla="val 7635"/>
                <a:gd name="f45" fmla="val 20039"/>
                <a:gd name="f46" fmla="val 8235"/>
                <a:gd name="f47" fmla="val 19546"/>
                <a:gd name="f48" fmla="val 8229"/>
                <a:gd name="f49" fmla="val 19550"/>
                <a:gd name="f50" fmla="val 8855"/>
                <a:gd name="f51" fmla="val 20829"/>
                <a:gd name="f52" fmla="val 9908"/>
                <a:gd name="f53" fmla="val 21597"/>
                <a:gd name="f54" fmla="val 11036"/>
                <a:gd name="f55" fmla="val 12523"/>
                <a:gd name="f56" fmla="val 21596"/>
                <a:gd name="f57" fmla="val 13836"/>
                <a:gd name="f58" fmla="val 20267"/>
                <a:gd name="f59" fmla="val 14267"/>
                <a:gd name="f60" fmla="val 18324"/>
                <a:gd name="f61" fmla="val 14270"/>
                <a:gd name="f62" fmla="val 18350"/>
                <a:gd name="f63" fmla="val 14730"/>
                <a:gd name="f64" fmla="val 18740"/>
                <a:gd name="f65" fmla="val 15260"/>
                <a:gd name="f66" fmla="val 18947"/>
                <a:gd name="f67" fmla="val 15802"/>
                <a:gd name="f68" fmla="val 17390"/>
                <a:gd name="f69" fmla="val 18946"/>
                <a:gd name="f70" fmla="val 18682"/>
                <a:gd name="f71" fmla="val 17205"/>
                <a:gd name="f72" fmla="val 18694"/>
                <a:gd name="f73" fmla="val 15045"/>
                <a:gd name="f74" fmla="val 18689"/>
                <a:gd name="f75" fmla="val 15035"/>
                <a:gd name="f76" fmla="val 20357"/>
                <a:gd name="f77" fmla="val 14710"/>
                <a:gd name="f78" fmla="val 12765"/>
                <a:gd name="f79" fmla="val 10472"/>
                <a:gd name="f80" fmla="val 9456"/>
                <a:gd name="f81" fmla="val 21350"/>
                <a:gd name="f82" fmla="val 8469"/>
                <a:gd name="f83" fmla="val 20896"/>
                <a:gd name="f84" fmla="val 7663"/>
                <a:gd name="f85" fmla="val 20889"/>
                <a:gd name="f86" fmla="val 7661"/>
                <a:gd name="f87" fmla="val 21031"/>
                <a:gd name="f88" fmla="val 7208"/>
                <a:gd name="f89" fmla="val 21105"/>
                <a:gd name="f90" fmla="val 6721"/>
                <a:gd name="f91" fmla="val 6228"/>
                <a:gd name="f92" fmla="val 4588"/>
                <a:gd name="f93" fmla="val 3150"/>
                <a:gd name="f94" fmla="val 19139"/>
                <a:gd name="f95" fmla="val 2719"/>
                <a:gd name="f96" fmla="val 19148"/>
                <a:gd name="f97" fmla="val 2712"/>
                <a:gd name="f98" fmla="val 18940"/>
                <a:gd name="f99" fmla="val 1142"/>
                <a:gd name="f100" fmla="val 17933"/>
                <a:gd name="f101" fmla="val 16758"/>
                <a:gd name="f102" fmla="val 16044"/>
                <a:gd name="f103" fmla="val 15367"/>
                <a:gd name="f104" fmla="val 426"/>
                <a:gd name="f105" fmla="val 14905"/>
                <a:gd name="f106" fmla="val 1165"/>
                <a:gd name="f107" fmla="val 14909"/>
                <a:gd name="f108" fmla="val 1170"/>
                <a:gd name="f109" fmla="val 14497"/>
                <a:gd name="f110" fmla="val 432"/>
                <a:gd name="f111" fmla="val 13855"/>
                <a:gd name="f112" fmla="val 13174"/>
                <a:gd name="f113" fmla="val 12347"/>
                <a:gd name="f114" fmla="val 11590"/>
                <a:gd name="f115" fmla="val 637"/>
                <a:gd name="f116" fmla="val 11221"/>
                <a:gd name="f117" fmla="val 1645"/>
                <a:gd name="f118" fmla="val 11229"/>
                <a:gd name="f119" fmla="val 1694"/>
                <a:gd name="f120" fmla="val 10730"/>
                <a:gd name="f121" fmla="val 1024"/>
                <a:gd name="f122" fmla="val 10058"/>
                <a:gd name="f123" fmla="val 650"/>
                <a:gd name="f124" fmla="val 9358"/>
                <a:gd name="f125" fmla="val 8372"/>
                <a:gd name="f126" fmla="val 649"/>
                <a:gd name="f127" fmla="val 7466"/>
                <a:gd name="f128" fmla="val 1391"/>
                <a:gd name="f129" fmla="val 7003"/>
                <a:gd name="f130" fmla="val 2578"/>
                <a:gd name="f131" fmla="val 6995"/>
                <a:gd name="f132" fmla="val 2602"/>
                <a:gd name="f133" fmla="val 6477"/>
                <a:gd name="f134" fmla="val 2189"/>
                <a:gd name="f135" fmla="val 5888"/>
                <a:gd name="f136" fmla="val 1972"/>
                <a:gd name="f137" fmla="val 5288"/>
                <a:gd name="f138" fmla="val 3423"/>
                <a:gd name="f139" fmla="val 1912"/>
                <a:gd name="f140" fmla="val 4029"/>
                <a:gd name="f141" fmla="val 6567"/>
                <a:gd name="f142" fmla="val 1911"/>
                <a:gd name="f143" fmla="val 6774"/>
                <a:gd name="f144" fmla="val 1922"/>
                <a:gd name="f145" fmla="val 6981"/>
                <a:gd name="f146" fmla="val 1942"/>
                <a:gd name="f147" fmla="val 7186"/>
                <a:gd name="f148" fmla="val 1407"/>
                <a:gd name="f149" fmla="val 12969"/>
                <a:gd name="f150" fmla="val 1786"/>
                <a:gd name="f151" fmla="val 13110"/>
                <a:gd name="f152" fmla="val 2172"/>
                <a:gd name="f153" fmla="val 2228"/>
                <a:gd name="f154" fmla="val 13109"/>
                <a:gd name="f155" fmla="val 2285"/>
                <a:gd name="f156" fmla="val 13107"/>
                <a:gd name="f157" fmla="val 2341"/>
                <a:gd name="f158" fmla="val 13101"/>
                <a:gd name="f159" fmla="val 3099"/>
                <a:gd name="f160" fmla="val 17599"/>
                <a:gd name="f161" fmla="val 3285"/>
                <a:gd name="f162" fmla="val 17535"/>
                <a:gd name="f163" fmla="val 3463"/>
                <a:gd name="f164" fmla="val 17439"/>
                <a:gd name="f165" fmla="val 7895"/>
                <a:gd name="f166" fmla="val 18680"/>
                <a:gd name="f167" fmla="val 7983"/>
                <a:gd name="f168" fmla="val 18985"/>
                <a:gd name="f169" fmla="val 8095"/>
                <a:gd name="f170" fmla="val 19277"/>
                <a:gd name="f171" fmla="val 14336"/>
                <a:gd name="f172" fmla="val 18013"/>
                <a:gd name="f173" fmla="val 14380"/>
                <a:gd name="f174" fmla="val 17693"/>
                <a:gd name="f175" fmla="val 14400"/>
                <a:gd name="f176" fmla="val 17370"/>
                <a:gd name="f177" fmla="val 15034"/>
                <a:gd name="f178" fmla="val 18695"/>
                <a:gd name="f179" fmla="val 15024"/>
                <a:gd name="f180" fmla="val 15013"/>
                <a:gd name="f181" fmla="val 13508"/>
                <a:gd name="f182" fmla="val 18063"/>
                <a:gd name="f183" fmla="val 12136"/>
                <a:gd name="f184" fmla="val 17069"/>
                <a:gd name="f185" fmla="val 11477"/>
                <a:gd name="f186" fmla="val 20165"/>
                <a:gd name="f187" fmla="val 8999"/>
                <a:gd name="f188" fmla="val 20479"/>
                <a:gd name="f189" fmla="val 8635"/>
                <a:gd name="f190" fmla="val 20726"/>
                <a:gd name="f191" fmla="val 8177"/>
                <a:gd name="f192" fmla="val 19186"/>
                <a:gd name="f193" fmla="val 3344"/>
                <a:gd name="f194" fmla="val 3328"/>
                <a:gd name="f195" fmla="val 19187"/>
                <a:gd name="f196" fmla="val 3313"/>
                <a:gd name="f197" fmla="val 3297"/>
                <a:gd name="f198" fmla="val 3101"/>
                <a:gd name="f199" fmla="val 19174"/>
                <a:gd name="f200" fmla="val 2905"/>
                <a:gd name="f201" fmla="val 14754"/>
                <a:gd name="f202" fmla="val 1408"/>
                <a:gd name="f203" fmla="val 14629"/>
                <a:gd name="f204" fmla="val 1679"/>
                <a:gd name="f205" fmla="val 14535"/>
                <a:gd name="f206" fmla="val 1971"/>
                <a:gd name="f207" fmla="val 11140"/>
                <a:gd name="f208" fmla="val 1866"/>
                <a:gd name="f209" fmla="val 11080"/>
                <a:gd name="f210" fmla="val 2099"/>
                <a:gd name="f211" fmla="val 11041"/>
                <a:gd name="f212" fmla="val 2340"/>
                <a:gd name="f213" fmla="val 7645"/>
                <a:gd name="f214" fmla="val 3276"/>
                <a:gd name="f215" fmla="val 7449"/>
                <a:gd name="f216" fmla="val 3016"/>
                <a:gd name="f217" fmla="val 7231"/>
                <a:gd name="f218" fmla="val 2790"/>
                <a:gd name="f219" fmla="val 1966"/>
                <a:gd name="f220" fmla="val 7426"/>
                <a:gd name="f221" fmla="val 2004"/>
                <a:gd name="f222" fmla="val 2056"/>
                <a:gd name="f223" fmla="+- 0 0 -90"/>
                <a:gd name="f224" fmla="*/ f3 1 21600"/>
                <a:gd name="f225" fmla="*/ f4 1 21600"/>
                <a:gd name="f226" fmla="val f5"/>
                <a:gd name="f227" fmla="val f6"/>
                <a:gd name="f228" fmla="*/ f223 f0 1"/>
                <a:gd name="f229" fmla="+- f227 0 f226"/>
                <a:gd name="f230" fmla="*/ f228 1 f2"/>
                <a:gd name="f231" fmla="*/ f229 1 21600"/>
                <a:gd name="f232" fmla="*/ 2147483647 f229 1"/>
                <a:gd name="f233" fmla="*/ 2119103900 f229 1"/>
                <a:gd name="f234" fmla="*/ 2977 f229 1"/>
                <a:gd name="f235" fmla="*/ 3262 f229 1"/>
                <a:gd name="f236" fmla="*/ 17087 f229 1"/>
                <a:gd name="f237" fmla="*/ 17337 f229 1"/>
                <a:gd name="f238" fmla="+- f230 0 f1"/>
                <a:gd name="f239" fmla="*/ f232 1 21600"/>
                <a:gd name="f240" fmla="*/ f233 1 21600"/>
                <a:gd name="f241" fmla="*/ f234 1 21600"/>
                <a:gd name="f242" fmla="*/ f235 1 21600"/>
                <a:gd name="f243" fmla="*/ f236 1 21600"/>
                <a:gd name="f244" fmla="*/ f237 1 21600"/>
                <a:gd name="f245" fmla="*/ f239 1 f231"/>
                <a:gd name="f246" fmla="*/ f240 1 f231"/>
                <a:gd name="f247" fmla="*/ f241 1 f231"/>
                <a:gd name="f248" fmla="*/ f243 1 f231"/>
                <a:gd name="f249" fmla="*/ f242 1 f231"/>
                <a:gd name="f250" fmla="*/ f244 1 f231"/>
                <a:gd name="f251" fmla="*/ f247 f224 1"/>
                <a:gd name="f252" fmla="*/ f248 f224 1"/>
                <a:gd name="f253" fmla="*/ f250 f225 1"/>
                <a:gd name="f254" fmla="*/ f249 f225 1"/>
                <a:gd name="f255" fmla="*/ f245 f224 1"/>
                <a:gd name="f256" fmla="*/ f245 f225 1"/>
                <a:gd name="f257" fmla="*/ f246 f2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8">
                  <a:pos x="f255" y="f256"/>
                </a:cxn>
                <a:cxn ang="f238">
                  <a:pos x="f255" y="f256"/>
                </a:cxn>
                <a:cxn ang="f238">
                  <a:pos x="f255" y="f256"/>
                </a:cxn>
                <a:cxn ang="f238">
                  <a:pos x="f255" y="f257"/>
                </a:cxn>
              </a:cxnLst>
              <a:rect l="f251" t="f254" r="f252" b="f253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5" y="f11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3" y="f25"/>
                  </a:cubicBezTo>
                  <a:cubicBezTo>
                    <a:pt x="f23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cubicBezTo>
                    <a:pt x="f50" y="f51"/>
                    <a:pt x="f52" y="f53"/>
                    <a:pt x="f54" y="f53"/>
                  </a:cubicBezTo>
                  <a:cubicBezTo>
                    <a:pt x="f55" y="f56"/>
                    <a:pt x="f57" y="f58"/>
                    <a:pt x="f59" y="f60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9"/>
                    <a:pt x="f70" y="f71"/>
                    <a:pt x="f72" y="f73"/>
                  </a:cubicBezTo>
                  <a:lnTo>
                    <a:pt x="f74" y="f75"/>
                  </a:lnTo>
                  <a:cubicBezTo>
                    <a:pt x="f76" y="f77"/>
                    <a:pt x="f53" y="f78"/>
                    <a:pt x="f53" y="f79"/>
                  </a:cubicBezTo>
                  <a:cubicBezTo>
                    <a:pt x="f53" y="f80"/>
                    <a:pt x="f81" y="f82"/>
                    <a:pt x="f83" y="f84"/>
                  </a:cubicBezTo>
                  <a:lnTo>
                    <a:pt x="f85" y="f86"/>
                  </a:lnTo>
                  <a:cubicBezTo>
                    <a:pt x="f87" y="f88"/>
                    <a:pt x="f89" y="f90"/>
                    <a:pt x="f89" y="f91"/>
                  </a:cubicBezTo>
                  <a:cubicBezTo>
                    <a:pt x="f89" y="f92"/>
                    <a:pt x="f43" y="f93"/>
                    <a:pt x="f94" y="f95"/>
                  </a:cubicBezTo>
                  <a:lnTo>
                    <a:pt x="f96" y="f97"/>
                  </a:lnTo>
                  <a:cubicBezTo>
                    <a:pt x="f98" y="f99"/>
                    <a:pt x="f100" y="f5"/>
                    <a:pt x="f101" y="f5"/>
                  </a:cubicBezTo>
                  <a:cubicBezTo>
                    <a:pt x="f102" y="f13"/>
                    <a:pt x="f103" y="f104"/>
                    <a:pt x="f105" y="f106"/>
                  </a:cubicBezTo>
                  <a:lnTo>
                    <a:pt x="f107" y="f108"/>
                  </a:lnTo>
                  <a:cubicBezTo>
                    <a:pt x="f109" y="f110"/>
                    <a:pt x="f111" y="f5"/>
                    <a:pt x="f112" y="f5"/>
                  </a:cubicBezTo>
                  <a:cubicBezTo>
                    <a:pt x="f113" y="f13"/>
                    <a:pt x="f114" y="f115"/>
                    <a:pt x="f116" y="f117"/>
                  </a:cubicBezTo>
                  <a:lnTo>
                    <a:pt x="f118" y="f119"/>
                  </a:ln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6"/>
                    <a:pt x="f127" y="f128"/>
                    <a:pt x="f129" y="f130"/>
                  </a:cubicBezTo>
                  <a:lnTo>
                    <a:pt x="f131" y="f132"/>
                  </a:ln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39" y="f141"/>
                  </a:cubicBezTo>
                  <a:cubicBezTo>
                    <a:pt x="f142" y="f143"/>
                    <a:pt x="f144" y="f145"/>
                    <a:pt x="f146" y="f147"/>
                  </a:cubicBezTo>
                  <a:lnTo>
                    <a:pt x="f7" y="f8"/>
                  </a:lnTo>
                  <a:close/>
                </a:path>
                <a:path w="21600" h="21600" fill="none">
                  <a:moveTo>
                    <a:pt x="f17" y="f18"/>
                  </a:moveTo>
                  <a:cubicBezTo>
                    <a:pt x="f148" y="f149"/>
                    <a:pt x="f150" y="f151"/>
                    <a:pt x="f152" y="f151"/>
                  </a:cubicBezTo>
                  <a:cubicBezTo>
                    <a:pt x="f153" y="f154"/>
                    <a:pt x="f155" y="f156"/>
                    <a:pt x="f157" y="f158"/>
                  </a:cubicBezTo>
                </a:path>
                <a:path w="21600" h="21600" fill="none">
                  <a:moveTo>
                    <a:pt x="f33" y="f34"/>
                  </a:moveTo>
                  <a:cubicBezTo>
                    <a:pt x="f159" y="f160"/>
                    <a:pt x="f161" y="f162"/>
                    <a:pt x="f163" y="f164"/>
                  </a:cubicBezTo>
                </a:path>
                <a:path w="21600" h="21600" fill="none">
                  <a:moveTo>
                    <a:pt x="f165" y="f166"/>
                  </a:moveTo>
                  <a:cubicBezTo>
                    <a:pt x="f167" y="f168"/>
                    <a:pt x="f169" y="f170"/>
                    <a:pt x="f48" y="f49"/>
                  </a:cubicBezTo>
                </a:path>
                <a:path w="21600" h="21600" fill="none">
                  <a:moveTo>
                    <a:pt x="f59" y="f60"/>
                  </a:moveTo>
                  <a:cubicBezTo>
                    <a:pt x="f171" y="f172"/>
                    <a:pt x="f173" y="f174"/>
                    <a:pt x="f175" y="f176"/>
                  </a:cubicBezTo>
                </a:path>
                <a:path w="21600" h="21600" fill="none">
                  <a:moveTo>
                    <a:pt x="f72" y="f73"/>
                  </a:moveTo>
                  <a:cubicBezTo>
                    <a:pt x="f72" y="f177"/>
                    <a:pt x="f178" y="f179"/>
                    <a:pt x="f178" y="f180"/>
                  </a:cubicBezTo>
                  <a:cubicBezTo>
                    <a:pt x="f178" y="f181"/>
                    <a:pt x="f182" y="f183"/>
                    <a:pt x="f184" y="f185"/>
                  </a:cubicBezTo>
                </a:path>
                <a:path w="21600" h="21600" fill="none">
                  <a:moveTo>
                    <a:pt x="f186" y="f187"/>
                  </a:moveTo>
                  <a:cubicBezTo>
                    <a:pt x="f188" y="f189"/>
                    <a:pt x="f190" y="f191"/>
                    <a:pt x="f85" y="f86"/>
                  </a:cubicBezTo>
                </a:path>
                <a:path w="21600" h="21600" fill="none">
                  <a:moveTo>
                    <a:pt x="f192" y="f193"/>
                  </a:moveTo>
                  <a:cubicBezTo>
                    <a:pt x="f192" y="f194"/>
                    <a:pt x="f195" y="f196"/>
                    <a:pt x="f195" y="f197"/>
                  </a:cubicBezTo>
                  <a:cubicBezTo>
                    <a:pt x="f195" y="f198"/>
                    <a:pt x="f199" y="f200"/>
                    <a:pt x="f96" y="f97"/>
                  </a:cubicBezTo>
                </a:path>
                <a:path w="21600" h="21600" fill="none">
                  <a:moveTo>
                    <a:pt x="f105" y="f106"/>
                  </a:moveTo>
                  <a:cubicBezTo>
                    <a:pt x="f201" y="f202"/>
                    <a:pt x="f203" y="f204"/>
                    <a:pt x="f205" y="f206"/>
                  </a:cubicBezTo>
                </a:path>
                <a:path w="21600" h="21600" fill="none">
                  <a:moveTo>
                    <a:pt x="f116" y="f117"/>
                  </a:moveTo>
                  <a:cubicBezTo>
                    <a:pt x="f207" y="f208"/>
                    <a:pt x="f209" y="f210"/>
                    <a:pt x="f211" y="f212"/>
                  </a:cubicBezTo>
                </a:path>
                <a:path w="21600" h="21600" fill="none">
                  <a:moveTo>
                    <a:pt x="f213" y="f214"/>
                  </a:moveTo>
                  <a:cubicBezTo>
                    <a:pt x="f215" y="f216"/>
                    <a:pt x="f217" y="f218"/>
                    <a:pt x="f131" y="f132"/>
                  </a:cubicBezTo>
                </a:path>
                <a:path w="21600" h="21600" fill="none">
                  <a:moveTo>
                    <a:pt x="f146" y="f147"/>
                  </a:moveTo>
                  <a:cubicBezTo>
                    <a:pt x="f219" y="f220"/>
                    <a:pt x="f221" y="f84"/>
                    <a:pt x="f222" y="f165"/>
                  </a:cubicBezTo>
                </a:path>
              </a:pathLst>
            </a:custGeom>
            <a:solidFill>
              <a:srgbClr val="E1FFFF"/>
            </a:solidFill>
            <a:ln w="9528">
              <a:solidFill>
                <a:srgbClr val="000000"/>
              </a:solidFill>
              <a:prstDash val="solid"/>
              <a:miter/>
            </a:ln>
            <a:effectLst>
              <a:outerShdw dist="107757" dir="2700000" algn="tl">
                <a:srgbClr val="808080"/>
              </a:outerShdw>
            </a:effectLst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34"/>
              </a:endParaRPr>
            </a:p>
          </p:txBody>
        </p:sp>
        <p:sp>
          <p:nvSpPr>
            <p:cNvPr id="7" name="Cloud"/>
            <p:cNvSpPr/>
            <p:nvPr/>
          </p:nvSpPr>
          <p:spPr>
            <a:xfrm>
              <a:off x="7112002" y="4606920"/>
              <a:ext cx="1852610" cy="6318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949"/>
                <a:gd name="f8" fmla="val 7180"/>
                <a:gd name="f9" fmla="val 841"/>
                <a:gd name="f10" fmla="val 7336"/>
                <a:gd name="f11" fmla="val 8613"/>
                <a:gd name="f12" fmla="val 10137"/>
                <a:gd name="f13" fmla="val -1"/>
                <a:gd name="f14" fmla="val 11192"/>
                <a:gd name="f15" fmla="val 409"/>
                <a:gd name="f16" fmla="val 12169"/>
                <a:gd name="f17" fmla="val 1074"/>
                <a:gd name="f18" fmla="val 12702"/>
                <a:gd name="f19" fmla="val 1063"/>
                <a:gd name="f20" fmla="val 12668"/>
                <a:gd name="f21" fmla="val 685"/>
                <a:gd name="f22" fmla="val 13217"/>
                <a:gd name="f23" fmla="val 475"/>
                <a:gd name="f24" fmla="val 13940"/>
                <a:gd name="f25" fmla="val 14690"/>
                <a:gd name="f26" fmla="val 16325"/>
                <a:gd name="f27" fmla="val 1451"/>
                <a:gd name="f28" fmla="val 17650"/>
                <a:gd name="f29" fmla="val 2655"/>
                <a:gd name="f30" fmla="val 2739"/>
                <a:gd name="f31" fmla="val 2824"/>
                <a:gd name="f32" fmla="val 17643"/>
                <a:gd name="f33" fmla="val 2909"/>
                <a:gd name="f34" fmla="val 17629"/>
                <a:gd name="f35" fmla="val 2897"/>
                <a:gd name="f36" fmla="val 17649"/>
                <a:gd name="f37" fmla="val 3585"/>
                <a:gd name="f38" fmla="val 19288"/>
                <a:gd name="f39" fmla="val 4863"/>
                <a:gd name="f40" fmla="val 20300"/>
                <a:gd name="f41" fmla="val 6247"/>
                <a:gd name="f42" fmla="val 6947"/>
                <a:gd name="f43" fmla="val 20299"/>
                <a:gd name="f44" fmla="val 7635"/>
                <a:gd name="f45" fmla="val 20039"/>
                <a:gd name="f46" fmla="val 8235"/>
                <a:gd name="f47" fmla="val 19546"/>
                <a:gd name="f48" fmla="val 8229"/>
                <a:gd name="f49" fmla="val 19550"/>
                <a:gd name="f50" fmla="val 8855"/>
                <a:gd name="f51" fmla="val 20829"/>
                <a:gd name="f52" fmla="val 9908"/>
                <a:gd name="f53" fmla="val 21597"/>
                <a:gd name="f54" fmla="val 11036"/>
                <a:gd name="f55" fmla="val 12523"/>
                <a:gd name="f56" fmla="val 21596"/>
                <a:gd name="f57" fmla="val 13836"/>
                <a:gd name="f58" fmla="val 20267"/>
                <a:gd name="f59" fmla="val 14267"/>
                <a:gd name="f60" fmla="val 18324"/>
                <a:gd name="f61" fmla="val 14270"/>
                <a:gd name="f62" fmla="val 18350"/>
                <a:gd name="f63" fmla="val 14730"/>
                <a:gd name="f64" fmla="val 18740"/>
                <a:gd name="f65" fmla="val 15260"/>
                <a:gd name="f66" fmla="val 18947"/>
                <a:gd name="f67" fmla="val 15802"/>
                <a:gd name="f68" fmla="val 17390"/>
                <a:gd name="f69" fmla="val 18946"/>
                <a:gd name="f70" fmla="val 18682"/>
                <a:gd name="f71" fmla="val 17205"/>
                <a:gd name="f72" fmla="val 18694"/>
                <a:gd name="f73" fmla="val 15045"/>
                <a:gd name="f74" fmla="val 18689"/>
                <a:gd name="f75" fmla="val 15035"/>
                <a:gd name="f76" fmla="val 20357"/>
                <a:gd name="f77" fmla="val 14710"/>
                <a:gd name="f78" fmla="val 12765"/>
                <a:gd name="f79" fmla="val 10472"/>
                <a:gd name="f80" fmla="val 9456"/>
                <a:gd name="f81" fmla="val 21350"/>
                <a:gd name="f82" fmla="val 8469"/>
                <a:gd name="f83" fmla="val 20896"/>
                <a:gd name="f84" fmla="val 7663"/>
                <a:gd name="f85" fmla="val 20889"/>
                <a:gd name="f86" fmla="val 7661"/>
                <a:gd name="f87" fmla="val 21031"/>
                <a:gd name="f88" fmla="val 7208"/>
                <a:gd name="f89" fmla="val 21105"/>
                <a:gd name="f90" fmla="val 6721"/>
                <a:gd name="f91" fmla="val 6228"/>
                <a:gd name="f92" fmla="val 4588"/>
                <a:gd name="f93" fmla="val 3150"/>
                <a:gd name="f94" fmla="val 19139"/>
                <a:gd name="f95" fmla="val 2719"/>
                <a:gd name="f96" fmla="val 19148"/>
                <a:gd name="f97" fmla="val 2712"/>
                <a:gd name="f98" fmla="val 18940"/>
                <a:gd name="f99" fmla="val 1142"/>
                <a:gd name="f100" fmla="val 17933"/>
                <a:gd name="f101" fmla="val 16758"/>
                <a:gd name="f102" fmla="val 16044"/>
                <a:gd name="f103" fmla="val 15367"/>
                <a:gd name="f104" fmla="val 426"/>
                <a:gd name="f105" fmla="val 14905"/>
                <a:gd name="f106" fmla="val 1165"/>
                <a:gd name="f107" fmla="val 14909"/>
                <a:gd name="f108" fmla="val 1170"/>
                <a:gd name="f109" fmla="val 14497"/>
                <a:gd name="f110" fmla="val 432"/>
                <a:gd name="f111" fmla="val 13855"/>
                <a:gd name="f112" fmla="val 13174"/>
                <a:gd name="f113" fmla="val 12347"/>
                <a:gd name="f114" fmla="val 11590"/>
                <a:gd name="f115" fmla="val 637"/>
                <a:gd name="f116" fmla="val 11221"/>
                <a:gd name="f117" fmla="val 1645"/>
                <a:gd name="f118" fmla="val 11229"/>
                <a:gd name="f119" fmla="val 1694"/>
                <a:gd name="f120" fmla="val 10730"/>
                <a:gd name="f121" fmla="val 1024"/>
                <a:gd name="f122" fmla="val 10058"/>
                <a:gd name="f123" fmla="val 650"/>
                <a:gd name="f124" fmla="val 9358"/>
                <a:gd name="f125" fmla="val 8372"/>
                <a:gd name="f126" fmla="val 649"/>
                <a:gd name="f127" fmla="val 7466"/>
                <a:gd name="f128" fmla="val 1391"/>
                <a:gd name="f129" fmla="val 7003"/>
                <a:gd name="f130" fmla="val 2578"/>
                <a:gd name="f131" fmla="val 6995"/>
                <a:gd name="f132" fmla="val 2602"/>
                <a:gd name="f133" fmla="val 6477"/>
                <a:gd name="f134" fmla="val 2189"/>
                <a:gd name="f135" fmla="val 5888"/>
                <a:gd name="f136" fmla="val 1972"/>
                <a:gd name="f137" fmla="val 5288"/>
                <a:gd name="f138" fmla="val 3423"/>
                <a:gd name="f139" fmla="val 1912"/>
                <a:gd name="f140" fmla="val 4029"/>
                <a:gd name="f141" fmla="val 6567"/>
                <a:gd name="f142" fmla="val 1911"/>
                <a:gd name="f143" fmla="val 6774"/>
                <a:gd name="f144" fmla="val 1922"/>
                <a:gd name="f145" fmla="val 6981"/>
                <a:gd name="f146" fmla="val 1942"/>
                <a:gd name="f147" fmla="val 7186"/>
                <a:gd name="f148" fmla="val 1407"/>
                <a:gd name="f149" fmla="val 12969"/>
                <a:gd name="f150" fmla="val 1786"/>
                <a:gd name="f151" fmla="val 13110"/>
                <a:gd name="f152" fmla="val 2172"/>
                <a:gd name="f153" fmla="val 2228"/>
                <a:gd name="f154" fmla="val 13109"/>
                <a:gd name="f155" fmla="val 2285"/>
                <a:gd name="f156" fmla="val 13107"/>
                <a:gd name="f157" fmla="val 2341"/>
                <a:gd name="f158" fmla="val 13101"/>
                <a:gd name="f159" fmla="val 3099"/>
                <a:gd name="f160" fmla="val 17599"/>
                <a:gd name="f161" fmla="val 3285"/>
                <a:gd name="f162" fmla="val 17535"/>
                <a:gd name="f163" fmla="val 3463"/>
                <a:gd name="f164" fmla="val 17439"/>
                <a:gd name="f165" fmla="val 7895"/>
                <a:gd name="f166" fmla="val 18680"/>
                <a:gd name="f167" fmla="val 7983"/>
                <a:gd name="f168" fmla="val 18985"/>
                <a:gd name="f169" fmla="val 8095"/>
                <a:gd name="f170" fmla="val 19277"/>
                <a:gd name="f171" fmla="val 14336"/>
                <a:gd name="f172" fmla="val 18013"/>
                <a:gd name="f173" fmla="val 14380"/>
                <a:gd name="f174" fmla="val 17693"/>
                <a:gd name="f175" fmla="val 14400"/>
                <a:gd name="f176" fmla="val 17370"/>
                <a:gd name="f177" fmla="val 15034"/>
                <a:gd name="f178" fmla="val 18695"/>
                <a:gd name="f179" fmla="val 15024"/>
                <a:gd name="f180" fmla="val 15013"/>
                <a:gd name="f181" fmla="val 13508"/>
                <a:gd name="f182" fmla="val 18063"/>
                <a:gd name="f183" fmla="val 12136"/>
                <a:gd name="f184" fmla="val 17069"/>
                <a:gd name="f185" fmla="val 11477"/>
                <a:gd name="f186" fmla="val 20165"/>
                <a:gd name="f187" fmla="val 8999"/>
                <a:gd name="f188" fmla="val 20479"/>
                <a:gd name="f189" fmla="val 8635"/>
                <a:gd name="f190" fmla="val 20726"/>
                <a:gd name="f191" fmla="val 8177"/>
                <a:gd name="f192" fmla="val 19186"/>
                <a:gd name="f193" fmla="val 3344"/>
                <a:gd name="f194" fmla="val 3328"/>
                <a:gd name="f195" fmla="val 19187"/>
                <a:gd name="f196" fmla="val 3313"/>
                <a:gd name="f197" fmla="val 3297"/>
                <a:gd name="f198" fmla="val 3101"/>
                <a:gd name="f199" fmla="val 19174"/>
                <a:gd name="f200" fmla="val 2905"/>
                <a:gd name="f201" fmla="val 14754"/>
                <a:gd name="f202" fmla="val 1408"/>
                <a:gd name="f203" fmla="val 14629"/>
                <a:gd name="f204" fmla="val 1679"/>
                <a:gd name="f205" fmla="val 14535"/>
                <a:gd name="f206" fmla="val 1971"/>
                <a:gd name="f207" fmla="val 11140"/>
                <a:gd name="f208" fmla="val 1866"/>
                <a:gd name="f209" fmla="val 11080"/>
                <a:gd name="f210" fmla="val 2099"/>
                <a:gd name="f211" fmla="val 11041"/>
                <a:gd name="f212" fmla="val 2340"/>
                <a:gd name="f213" fmla="val 7645"/>
                <a:gd name="f214" fmla="val 3276"/>
                <a:gd name="f215" fmla="val 7449"/>
                <a:gd name="f216" fmla="val 3016"/>
                <a:gd name="f217" fmla="val 7231"/>
                <a:gd name="f218" fmla="val 2790"/>
                <a:gd name="f219" fmla="val 1966"/>
                <a:gd name="f220" fmla="val 7426"/>
                <a:gd name="f221" fmla="val 2004"/>
                <a:gd name="f222" fmla="val 2056"/>
                <a:gd name="f223" fmla="+- 0 0 -90"/>
                <a:gd name="f224" fmla="*/ f3 1 21600"/>
                <a:gd name="f225" fmla="*/ f4 1 21600"/>
                <a:gd name="f226" fmla="val f5"/>
                <a:gd name="f227" fmla="val f6"/>
                <a:gd name="f228" fmla="*/ f223 f0 1"/>
                <a:gd name="f229" fmla="+- f227 0 f226"/>
                <a:gd name="f230" fmla="*/ f228 1 f2"/>
                <a:gd name="f231" fmla="*/ f229 1 21600"/>
                <a:gd name="f232" fmla="*/ 2147483647 f229 1"/>
                <a:gd name="f233" fmla="*/ 2119103900 f229 1"/>
                <a:gd name="f234" fmla="*/ 2977 f229 1"/>
                <a:gd name="f235" fmla="*/ 3262 f229 1"/>
                <a:gd name="f236" fmla="*/ 17087 f229 1"/>
                <a:gd name="f237" fmla="*/ 17337 f229 1"/>
                <a:gd name="f238" fmla="+- f230 0 f1"/>
                <a:gd name="f239" fmla="*/ f232 1 21600"/>
                <a:gd name="f240" fmla="*/ f233 1 21600"/>
                <a:gd name="f241" fmla="*/ f234 1 21600"/>
                <a:gd name="f242" fmla="*/ f235 1 21600"/>
                <a:gd name="f243" fmla="*/ f236 1 21600"/>
                <a:gd name="f244" fmla="*/ f237 1 21600"/>
                <a:gd name="f245" fmla="*/ f239 1 f231"/>
                <a:gd name="f246" fmla="*/ f240 1 f231"/>
                <a:gd name="f247" fmla="*/ f241 1 f231"/>
                <a:gd name="f248" fmla="*/ f243 1 f231"/>
                <a:gd name="f249" fmla="*/ f242 1 f231"/>
                <a:gd name="f250" fmla="*/ f244 1 f231"/>
                <a:gd name="f251" fmla="*/ f247 f224 1"/>
                <a:gd name="f252" fmla="*/ f248 f224 1"/>
                <a:gd name="f253" fmla="*/ f250 f225 1"/>
                <a:gd name="f254" fmla="*/ f249 f225 1"/>
                <a:gd name="f255" fmla="*/ f245 f224 1"/>
                <a:gd name="f256" fmla="*/ f245 f225 1"/>
                <a:gd name="f257" fmla="*/ f246 f2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8">
                  <a:pos x="f255" y="f256"/>
                </a:cxn>
                <a:cxn ang="f238">
                  <a:pos x="f255" y="f256"/>
                </a:cxn>
                <a:cxn ang="f238">
                  <a:pos x="f255" y="f256"/>
                </a:cxn>
                <a:cxn ang="f238">
                  <a:pos x="f255" y="f257"/>
                </a:cxn>
              </a:cxnLst>
              <a:rect l="f251" t="f254" r="f252" b="f253"/>
              <a:pathLst>
                <a:path w="21600" h="21600">
                  <a:moveTo>
                    <a:pt x="f7" y="f8"/>
                  </a:moveTo>
                  <a:cubicBezTo>
                    <a:pt x="f9" y="f10"/>
                    <a:pt x="f5" y="f11"/>
                    <a:pt x="f5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3" y="f25"/>
                  </a:cubicBezTo>
                  <a:cubicBezTo>
                    <a:pt x="f23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cubicBezTo>
                    <a:pt x="f50" y="f51"/>
                    <a:pt x="f52" y="f53"/>
                    <a:pt x="f54" y="f53"/>
                  </a:cubicBezTo>
                  <a:cubicBezTo>
                    <a:pt x="f55" y="f56"/>
                    <a:pt x="f57" y="f58"/>
                    <a:pt x="f59" y="f60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9"/>
                    <a:pt x="f70" y="f71"/>
                    <a:pt x="f72" y="f73"/>
                  </a:cubicBezTo>
                  <a:lnTo>
                    <a:pt x="f74" y="f75"/>
                  </a:lnTo>
                  <a:cubicBezTo>
                    <a:pt x="f76" y="f77"/>
                    <a:pt x="f53" y="f78"/>
                    <a:pt x="f53" y="f79"/>
                  </a:cubicBezTo>
                  <a:cubicBezTo>
                    <a:pt x="f53" y="f80"/>
                    <a:pt x="f81" y="f82"/>
                    <a:pt x="f83" y="f84"/>
                  </a:cubicBezTo>
                  <a:lnTo>
                    <a:pt x="f85" y="f86"/>
                  </a:lnTo>
                  <a:cubicBezTo>
                    <a:pt x="f87" y="f88"/>
                    <a:pt x="f89" y="f90"/>
                    <a:pt x="f89" y="f91"/>
                  </a:cubicBezTo>
                  <a:cubicBezTo>
                    <a:pt x="f89" y="f92"/>
                    <a:pt x="f43" y="f93"/>
                    <a:pt x="f94" y="f95"/>
                  </a:cubicBezTo>
                  <a:lnTo>
                    <a:pt x="f96" y="f97"/>
                  </a:lnTo>
                  <a:cubicBezTo>
                    <a:pt x="f98" y="f99"/>
                    <a:pt x="f100" y="f5"/>
                    <a:pt x="f101" y="f5"/>
                  </a:cubicBezTo>
                  <a:cubicBezTo>
                    <a:pt x="f102" y="f13"/>
                    <a:pt x="f103" y="f104"/>
                    <a:pt x="f105" y="f106"/>
                  </a:cubicBezTo>
                  <a:lnTo>
                    <a:pt x="f107" y="f108"/>
                  </a:lnTo>
                  <a:cubicBezTo>
                    <a:pt x="f109" y="f110"/>
                    <a:pt x="f111" y="f5"/>
                    <a:pt x="f112" y="f5"/>
                  </a:cubicBezTo>
                  <a:cubicBezTo>
                    <a:pt x="f113" y="f13"/>
                    <a:pt x="f114" y="f115"/>
                    <a:pt x="f116" y="f117"/>
                  </a:cubicBezTo>
                  <a:lnTo>
                    <a:pt x="f118" y="f119"/>
                  </a:lnTo>
                  <a:cubicBezTo>
                    <a:pt x="f120" y="f121"/>
                    <a:pt x="f122" y="f123"/>
                    <a:pt x="f124" y="f123"/>
                  </a:cubicBezTo>
                  <a:cubicBezTo>
                    <a:pt x="f125" y="f126"/>
                    <a:pt x="f127" y="f128"/>
                    <a:pt x="f129" y="f130"/>
                  </a:cubicBezTo>
                  <a:lnTo>
                    <a:pt x="f131" y="f132"/>
                  </a:ln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39" y="f141"/>
                  </a:cubicBezTo>
                  <a:cubicBezTo>
                    <a:pt x="f142" y="f143"/>
                    <a:pt x="f144" y="f145"/>
                    <a:pt x="f146" y="f147"/>
                  </a:cubicBezTo>
                  <a:lnTo>
                    <a:pt x="f7" y="f8"/>
                  </a:lnTo>
                  <a:close/>
                </a:path>
                <a:path w="21600" h="21600" fill="none">
                  <a:moveTo>
                    <a:pt x="f17" y="f18"/>
                  </a:moveTo>
                  <a:cubicBezTo>
                    <a:pt x="f148" y="f149"/>
                    <a:pt x="f150" y="f151"/>
                    <a:pt x="f152" y="f151"/>
                  </a:cubicBezTo>
                  <a:cubicBezTo>
                    <a:pt x="f153" y="f154"/>
                    <a:pt x="f155" y="f156"/>
                    <a:pt x="f157" y="f158"/>
                  </a:cubicBezTo>
                </a:path>
                <a:path w="21600" h="21600" fill="none">
                  <a:moveTo>
                    <a:pt x="f33" y="f34"/>
                  </a:moveTo>
                  <a:cubicBezTo>
                    <a:pt x="f159" y="f160"/>
                    <a:pt x="f161" y="f162"/>
                    <a:pt x="f163" y="f164"/>
                  </a:cubicBezTo>
                </a:path>
                <a:path w="21600" h="21600" fill="none">
                  <a:moveTo>
                    <a:pt x="f165" y="f166"/>
                  </a:moveTo>
                  <a:cubicBezTo>
                    <a:pt x="f167" y="f168"/>
                    <a:pt x="f169" y="f170"/>
                    <a:pt x="f48" y="f49"/>
                  </a:cubicBezTo>
                </a:path>
                <a:path w="21600" h="21600" fill="none">
                  <a:moveTo>
                    <a:pt x="f59" y="f60"/>
                  </a:moveTo>
                  <a:cubicBezTo>
                    <a:pt x="f171" y="f172"/>
                    <a:pt x="f173" y="f174"/>
                    <a:pt x="f175" y="f176"/>
                  </a:cubicBezTo>
                </a:path>
                <a:path w="21600" h="21600" fill="none">
                  <a:moveTo>
                    <a:pt x="f72" y="f73"/>
                  </a:moveTo>
                  <a:cubicBezTo>
                    <a:pt x="f72" y="f177"/>
                    <a:pt x="f178" y="f179"/>
                    <a:pt x="f178" y="f180"/>
                  </a:cubicBezTo>
                  <a:cubicBezTo>
                    <a:pt x="f178" y="f181"/>
                    <a:pt x="f182" y="f183"/>
                    <a:pt x="f184" y="f185"/>
                  </a:cubicBezTo>
                </a:path>
                <a:path w="21600" h="21600" fill="none">
                  <a:moveTo>
                    <a:pt x="f186" y="f187"/>
                  </a:moveTo>
                  <a:cubicBezTo>
                    <a:pt x="f188" y="f189"/>
                    <a:pt x="f190" y="f191"/>
                    <a:pt x="f85" y="f86"/>
                  </a:cubicBezTo>
                </a:path>
                <a:path w="21600" h="21600" fill="none">
                  <a:moveTo>
                    <a:pt x="f192" y="f193"/>
                  </a:moveTo>
                  <a:cubicBezTo>
                    <a:pt x="f192" y="f194"/>
                    <a:pt x="f195" y="f196"/>
                    <a:pt x="f195" y="f197"/>
                  </a:cubicBezTo>
                  <a:cubicBezTo>
                    <a:pt x="f195" y="f198"/>
                    <a:pt x="f199" y="f200"/>
                    <a:pt x="f96" y="f97"/>
                  </a:cubicBezTo>
                </a:path>
                <a:path w="21600" h="21600" fill="none">
                  <a:moveTo>
                    <a:pt x="f105" y="f106"/>
                  </a:moveTo>
                  <a:cubicBezTo>
                    <a:pt x="f201" y="f202"/>
                    <a:pt x="f203" y="f204"/>
                    <a:pt x="f205" y="f206"/>
                  </a:cubicBezTo>
                </a:path>
                <a:path w="21600" h="21600" fill="none">
                  <a:moveTo>
                    <a:pt x="f116" y="f117"/>
                  </a:moveTo>
                  <a:cubicBezTo>
                    <a:pt x="f207" y="f208"/>
                    <a:pt x="f209" y="f210"/>
                    <a:pt x="f211" y="f212"/>
                  </a:cubicBezTo>
                </a:path>
                <a:path w="21600" h="21600" fill="none">
                  <a:moveTo>
                    <a:pt x="f213" y="f214"/>
                  </a:moveTo>
                  <a:cubicBezTo>
                    <a:pt x="f215" y="f216"/>
                    <a:pt x="f217" y="f218"/>
                    <a:pt x="f131" y="f132"/>
                  </a:cubicBezTo>
                </a:path>
                <a:path w="21600" h="21600" fill="none">
                  <a:moveTo>
                    <a:pt x="f146" y="f147"/>
                  </a:moveTo>
                  <a:cubicBezTo>
                    <a:pt x="f219" y="f220"/>
                    <a:pt x="f221" y="f84"/>
                    <a:pt x="f222" y="f165"/>
                  </a:cubicBezTo>
                </a:path>
              </a:pathLst>
            </a:custGeom>
            <a:solidFill>
              <a:srgbClr val="E1FFFF"/>
            </a:solidFill>
            <a:ln w="9528">
              <a:solidFill>
                <a:srgbClr val="000000"/>
              </a:solidFill>
              <a:prstDash val="solid"/>
              <a:miter/>
            </a:ln>
            <a:effectLst>
              <a:outerShdw dist="107757" dir="2700000" algn="tl">
                <a:srgbClr val="808080"/>
              </a:outerShdw>
            </a:effectLst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34"/>
              </a:endParaRPr>
            </a:p>
          </p:txBody>
        </p:sp>
        <p:pic>
          <p:nvPicPr>
            <p:cNvPr id="8" name="Picture 3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6977393" y="4732778"/>
              <a:ext cx="406368" cy="3412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5805260" y="5651430"/>
              <a:ext cx="406368" cy="3387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Connettore 1 26"/>
            <p:cNvCxnSpPr/>
            <p:nvPr/>
          </p:nvCxnSpPr>
          <p:spPr>
            <a:xfrm>
              <a:off x="5693685" y="4364550"/>
              <a:ext cx="617778" cy="582500"/>
            </a:xfrm>
            <a:prstGeom prst="straightConnector1">
              <a:avLst/>
            </a:prstGeom>
            <a:noFill/>
            <a:ln>
              <a:noFill/>
              <a:prstDash val="solid"/>
            </a:ln>
          </p:spPr>
        </p:cxnSp>
        <p:pic>
          <p:nvPicPr>
            <p:cNvPr id="11" name="Picture 3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911105" y="3196998"/>
              <a:ext cx="406368" cy="338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944877" y="5480785"/>
              <a:ext cx="406368" cy="34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17"/>
            <p:cNvSpPr txBox="1"/>
            <p:nvPr/>
          </p:nvSpPr>
          <p:spPr>
            <a:xfrm>
              <a:off x="7383761" y="4364550"/>
              <a:ext cx="685873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INFN</a:t>
              </a: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 </a:t>
              </a:r>
              <a:r>
                <a:rPr lang="it-IT" sz="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NAPOLI</a:t>
              </a:r>
            </a:p>
          </p:txBody>
        </p:sp>
        <p:sp>
          <p:nvSpPr>
            <p:cNvPr id="14" name="Text Box 19"/>
            <p:cNvSpPr txBox="1"/>
            <p:nvPr/>
          </p:nvSpPr>
          <p:spPr>
            <a:xfrm>
              <a:off x="3850922" y="5782299"/>
              <a:ext cx="415027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UNINA</a:t>
              </a:r>
            </a:p>
          </p:txBody>
        </p:sp>
        <p:sp>
          <p:nvSpPr>
            <p:cNvPr id="15" name="Text Box 20"/>
            <p:cNvSpPr txBox="1"/>
            <p:nvPr/>
          </p:nvSpPr>
          <p:spPr>
            <a:xfrm>
              <a:off x="5811130" y="6133850"/>
              <a:ext cx="445120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SCOPE</a:t>
              </a:r>
            </a:p>
          </p:txBody>
        </p:sp>
        <p:cxnSp>
          <p:nvCxnSpPr>
            <p:cNvPr id="16" name="AutoShape 21"/>
            <p:cNvCxnSpPr/>
            <p:nvPr/>
          </p:nvCxnSpPr>
          <p:spPr>
            <a:xfrm rot="10800009" flipV="1">
              <a:off x="6211619" y="4903424"/>
              <a:ext cx="765765" cy="917362"/>
            </a:xfrm>
            <a:prstGeom prst="bentConnector3">
              <a:avLst/>
            </a:prstGeom>
            <a:noFill/>
            <a:ln w="38103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7" name="AutoShape 22"/>
            <p:cNvCxnSpPr/>
            <p:nvPr/>
          </p:nvCxnSpPr>
          <p:spPr>
            <a:xfrm rot="5400013" flipH="1" flipV="1">
              <a:off x="7048894" y="3667398"/>
              <a:ext cx="1197068" cy="933712"/>
            </a:xfrm>
            <a:prstGeom prst="bentConnector3">
              <a:avLst/>
            </a:prstGeom>
            <a:noFill/>
            <a:ln w="19046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8" name="AutoShape 24"/>
            <p:cNvCxnSpPr/>
            <p:nvPr/>
          </p:nvCxnSpPr>
          <p:spPr>
            <a:xfrm>
              <a:off x="4351245" y="5651430"/>
              <a:ext cx="1454015" cy="169356"/>
            </a:xfrm>
            <a:prstGeom prst="bentConnector3">
              <a:avLst/>
            </a:prstGeom>
            <a:noFill/>
            <a:ln w="76196">
              <a:solidFill>
                <a:srgbClr val="FF0000"/>
              </a:solidFill>
              <a:prstDash val="solid"/>
              <a:miter/>
            </a:ln>
          </p:spPr>
        </p:cxnSp>
        <p:cxnSp>
          <p:nvCxnSpPr>
            <p:cNvPr id="19" name="AutoShape 25"/>
            <p:cNvCxnSpPr/>
            <p:nvPr/>
          </p:nvCxnSpPr>
          <p:spPr>
            <a:xfrm rot="5399996" flipV="1">
              <a:off x="4148011" y="5480840"/>
              <a:ext cx="1280" cy="1170"/>
            </a:xfrm>
            <a:prstGeom prst="bentConnector3">
              <a:avLst/>
            </a:prstGeom>
            <a:noFill/>
            <a:ln>
              <a:noFill/>
              <a:prstDash val="solid"/>
            </a:ln>
          </p:spPr>
        </p:cxnSp>
        <p:sp>
          <p:nvSpPr>
            <p:cNvPr id="20" name="Text Box 28"/>
            <p:cNvSpPr txBox="1"/>
            <p:nvPr/>
          </p:nvSpPr>
          <p:spPr>
            <a:xfrm rot="16200004">
              <a:off x="6275176" y="5172180"/>
              <a:ext cx="434303" cy="17584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2x1 Gbit</a:t>
              </a:r>
            </a:p>
          </p:txBody>
        </p:sp>
        <p:sp>
          <p:nvSpPr>
            <p:cNvPr id="21" name="Text Box 29"/>
            <p:cNvSpPr txBox="1"/>
            <p:nvPr/>
          </p:nvSpPr>
          <p:spPr>
            <a:xfrm rot="16200004">
              <a:off x="7830657" y="5483949"/>
              <a:ext cx="351157" cy="17584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1 Gbit</a:t>
              </a:r>
            </a:p>
          </p:txBody>
        </p:sp>
        <p:sp>
          <p:nvSpPr>
            <p:cNvPr id="22" name="Text Box 30"/>
            <p:cNvSpPr txBox="1"/>
            <p:nvPr/>
          </p:nvSpPr>
          <p:spPr>
            <a:xfrm rot="19797571">
              <a:off x="6787123" y="3935971"/>
              <a:ext cx="653009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2x1 Gbit</a:t>
              </a:r>
            </a:p>
          </p:txBody>
        </p:sp>
        <p:pic>
          <p:nvPicPr>
            <p:cNvPr id="23" name="Picture 3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6774204" y="5868262"/>
              <a:ext cx="406368" cy="34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 Box 32"/>
            <p:cNvSpPr txBox="1"/>
            <p:nvPr/>
          </p:nvSpPr>
          <p:spPr>
            <a:xfrm>
              <a:off x="6979743" y="6008110"/>
              <a:ext cx="388857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1" i="1" u="none" strike="noStrike" kern="1200" cap="none" spc="0" baseline="0">
                  <a:solidFill>
                    <a:srgbClr val="FF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TIER2</a:t>
              </a:r>
            </a:p>
          </p:txBody>
        </p:sp>
        <p:cxnSp>
          <p:nvCxnSpPr>
            <p:cNvPr id="25" name="AutoShape 33"/>
            <p:cNvCxnSpPr/>
            <p:nvPr/>
          </p:nvCxnSpPr>
          <p:spPr>
            <a:xfrm rot="5400013" flipH="1" flipV="1">
              <a:off x="7262859" y="4781379"/>
              <a:ext cx="1136764" cy="1773460"/>
            </a:xfrm>
            <a:prstGeom prst="bentConnector3">
              <a:avLst/>
            </a:prstGeom>
            <a:noFill/>
            <a:ln w="76196">
              <a:solidFill>
                <a:srgbClr val="FF0000"/>
              </a:solidFill>
              <a:prstDash val="solid"/>
              <a:miter/>
            </a:ln>
          </p:spPr>
        </p:cxnSp>
        <p:sp>
          <p:nvSpPr>
            <p:cNvPr id="26" name="Text Box 34"/>
            <p:cNvSpPr txBox="1"/>
            <p:nvPr/>
          </p:nvSpPr>
          <p:spPr>
            <a:xfrm>
              <a:off x="8042641" y="6112032"/>
              <a:ext cx="511853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2x10 Gbit</a:t>
              </a:r>
            </a:p>
          </p:txBody>
        </p:sp>
        <p:sp>
          <p:nvSpPr>
            <p:cNvPr id="27" name="Text Box 37"/>
            <p:cNvSpPr txBox="1"/>
            <p:nvPr/>
          </p:nvSpPr>
          <p:spPr>
            <a:xfrm>
              <a:off x="5128759" y="5519281"/>
              <a:ext cx="511853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2x10 Gbit</a:t>
              </a:r>
            </a:p>
          </p:txBody>
        </p:sp>
        <p:sp>
          <p:nvSpPr>
            <p:cNvPr id="28" name="Text Box 42"/>
            <p:cNvSpPr txBox="1"/>
            <p:nvPr/>
          </p:nvSpPr>
          <p:spPr>
            <a:xfrm>
              <a:off x="7831241" y="2781303"/>
              <a:ext cx="1122800" cy="2582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POP GARR-X</a:t>
              </a:r>
            </a:p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M.S. Angelo</a:t>
              </a:r>
            </a:p>
          </p:txBody>
        </p:sp>
        <p:pic>
          <p:nvPicPr>
            <p:cNvPr id="29" name="Picture 3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8548844" y="4732778"/>
              <a:ext cx="405198" cy="3387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" name="AutoShape 52"/>
            <p:cNvCxnSpPr/>
            <p:nvPr/>
          </p:nvCxnSpPr>
          <p:spPr>
            <a:xfrm rot="5400013" flipH="1" flipV="1">
              <a:off x="6681892" y="5369572"/>
              <a:ext cx="794193" cy="203188"/>
            </a:xfrm>
            <a:prstGeom prst="bentConnector3">
              <a:avLst/>
            </a:prstGeom>
            <a:noFill/>
            <a:ln w="19046">
              <a:solidFill>
                <a:srgbClr val="000000"/>
              </a:solidFill>
              <a:prstDash val="solid"/>
              <a:miter/>
            </a:ln>
          </p:spPr>
        </p:cxnSp>
        <p:sp>
          <p:nvSpPr>
            <p:cNvPr id="31" name="Text Box 53"/>
            <p:cNvSpPr txBox="1"/>
            <p:nvPr/>
          </p:nvSpPr>
          <p:spPr>
            <a:xfrm rot="16200004">
              <a:off x="7095425" y="5372328"/>
              <a:ext cx="351157" cy="17584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1 Gbit</a:t>
              </a:r>
            </a:p>
          </p:txBody>
        </p:sp>
        <p:pic>
          <p:nvPicPr>
            <p:cNvPr id="32" name="Picture 3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709096" y="4731498"/>
              <a:ext cx="406368" cy="3400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" name="AutoShape 52"/>
            <p:cNvCxnSpPr/>
            <p:nvPr/>
          </p:nvCxnSpPr>
          <p:spPr>
            <a:xfrm flipV="1">
              <a:off x="7383761" y="4902144"/>
              <a:ext cx="325335" cy="1280"/>
            </a:xfrm>
            <a:prstGeom prst="bentConnector3">
              <a:avLst/>
            </a:prstGeom>
            <a:noFill/>
            <a:ln w="25402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34" name="AutoShape 22"/>
            <p:cNvCxnSpPr/>
            <p:nvPr/>
          </p:nvCxnSpPr>
          <p:spPr>
            <a:xfrm rot="5400013">
              <a:off x="7063424" y="5191226"/>
              <a:ext cx="964839" cy="730523"/>
            </a:xfrm>
            <a:prstGeom prst="bentConnector3">
              <a:avLst/>
            </a:prstGeom>
            <a:noFill/>
            <a:ln w="19046">
              <a:solidFill>
                <a:srgbClr val="000000"/>
              </a:solidFill>
              <a:prstDash val="solid"/>
              <a:miter/>
            </a:ln>
          </p:spPr>
        </p:cxnSp>
        <p:sp>
          <p:nvSpPr>
            <p:cNvPr id="35" name="Text Box 53"/>
            <p:cNvSpPr txBox="1"/>
            <p:nvPr/>
          </p:nvSpPr>
          <p:spPr>
            <a:xfrm>
              <a:off x="7332079" y="4903424"/>
              <a:ext cx="375781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1 Gbit</a:t>
              </a:r>
            </a:p>
          </p:txBody>
        </p:sp>
        <p:sp>
          <p:nvSpPr>
            <p:cNvPr id="36" name="Text Box 29"/>
            <p:cNvSpPr txBox="1"/>
            <p:nvPr/>
          </p:nvSpPr>
          <p:spPr>
            <a:xfrm>
              <a:off x="8120164" y="3887269"/>
              <a:ext cx="375781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1 Gbit</a:t>
              </a:r>
            </a:p>
          </p:txBody>
        </p:sp>
        <p:cxnSp>
          <p:nvCxnSpPr>
            <p:cNvPr id="37" name="AutoShape 23"/>
            <p:cNvCxnSpPr/>
            <p:nvPr/>
          </p:nvCxnSpPr>
          <p:spPr>
            <a:xfrm flipV="1">
              <a:off x="4351245" y="3366363"/>
              <a:ext cx="3559860" cy="2285067"/>
            </a:xfrm>
            <a:prstGeom prst="straightConnector1">
              <a:avLst/>
            </a:prstGeom>
            <a:noFill/>
            <a:ln w="38103">
              <a:solidFill>
                <a:srgbClr val="000000"/>
              </a:solidFill>
              <a:prstDash val="solid"/>
              <a:round/>
            </a:ln>
          </p:spPr>
        </p:cxnSp>
        <p:sp>
          <p:nvSpPr>
            <p:cNvPr id="38" name="Text Box 30"/>
            <p:cNvSpPr txBox="1"/>
            <p:nvPr/>
          </p:nvSpPr>
          <p:spPr>
            <a:xfrm rot="19198922">
              <a:off x="6374884" y="3712721"/>
              <a:ext cx="653009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2x1 Gbit</a:t>
              </a:r>
            </a:p>
          </p:txBody>
        </p:sp>
        <p:cxnSp>
          <p:nvCxnSpPr>
            <p:cNvPr id="39" name="AutoShape 23"/>
            <p:cNvCxnSpPr/>
            <p:nvPr/>
          </p:nvCxnSpPr>
          <p:spPr>
            <a:xfrm rot="5400013" flipH="1" flipV="1">
              <a:off x="5817243" y="3557569"/>
              <a:ext cx="2285067" cy="1902656"/>
            </a:xfrm>
            <a:prstGeom prst="curvedConnector3">
              <a:avLst/>
            </a:prstGeom>
            <a:noFill/>
            <a:ln w="38103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40" name="Connettore 4 9"/>
            <p:cNvCxnSpPr/>
            <p:nvPr/>
          </p:nvCxnSpPr>
          <p:spPr>
            <a:xfrm rot="5400013">
              <a:off x="7029829" y="3280094"/>
              <a:ext cx="828830" cy="1340080"/>
            </a:xfrm>
            <a:prstGeom prst="bentConnector3">
              <a:avLst/>
            </a:prstGeom>
            <a:noFill/>
            <a:ln>
              <a:noFill/>
              <a:prstDash val="solid"/>
            </a:ln>
          </p:spPr>
        </p:cxnSp>
        <p:cxnSp>
          <p:nvCxnSpPr>
            <p:cNvPr id="41" name="Connettore 4 12"/>
            <p:cNvCxnSpPr/>
            <p:nvPr/>
          </p:nvCxnSpPr>
          <p:spPr>
            <a:xfrm rot="10800009" flipV="1">
              <a:off x="6774213" y="3366364"/>
              <a:ext cx="1136901" cy="2671255"/>
            </a:xfrm>
            <a:prstGeom prst="bentConnector3">
              <a:avLst/>
            </a:prstGeom>
            <a:noFill/>
            <a:ln w="38103">
              <a:solidFill>
                <a:srgbClr val="FF0000"/>
              </a:solidFill>
              <a:prstDash val="solid"/>
              <a:round/>
            </a:ln>
          </p:spPr>
        </p:cxnSp>
        <p:sp>
          <p:nvSpPr>
            <p:cNvPr id="42" name="Text Box 37"/>
            <p:cNvSpPr txBox="1"/>
            <p:nvPr/>
          </p:nvSpPr>
          <p:spPr>
            <a:xfrm>
              <a:off x="6727222" y="3081527"/>
              <a:ext cx="422882" cy="1643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342900" marR="0" lvl="0" indent="-34290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34"/>
                  <a:cs typeface="Arial"/>
                </a:rPr>
                <a:t>10 Gbit</a:t>
              </a:r>
            </a:p>
          </p:txBody>
        </p:sp>
      </p:grpSp>
      <p:sp>
        <p:nvSpPr>
          <p:cNvPr id="43" name="CasellaDiTesto 94"/>
          <p:cNvSpPr txBox="1"/>
          <p:nvPr/>
        </p:nvSpPr>
        <p:spPr>
          <a:xfrm>
            <a:off x="4932365" y="1868484"/>
            <a:ext cx="2892664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Data Center </a:t>
            </a:r>
            <a:r>
              <a:rPr lang="it-IT" sz="1800" b="1" i="0" u="none" strike="noStrike" kern="1200" cap="none" spc="0" baseline="0" dirty="0" err="1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SCoPE</a:t>
            </a:r>
            <a:r>
              <a:rPr lang="it-IT" sz="18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 </a:t>
            </a:r>
            <a:r>
              <a:rPr lang="it-IT" sz="1800" b="1" i="0" u="none" strike="noStrike" kern="1200" cap="none" spc="0" baseline="0" dirty="0" err="1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UniNA</a:t>
            </a:r>
            <a:endParaRPr lang="it-IT" sz="1800" b="1" i="0" u="none" strike="noStrike" kern="1200" cap="none" spc="0" baseline="0" dirty="0">
              <a:solidFill>
                <a:srgbClr val="800000"/>
              </a:solidFill>
              <a:uFillTx/>
              <a:latin typeface="Garamond"/>
              <a:ea typeface="ＭＳ Ｐゴシック" pitchFamily="34"/>
              <a:cs typeface="Garamond"/>
            </a:endParaRPr>
          </a:p>
        </p:txBody>
      </p:sp>
      <p:grpSp>
        <p:nvGrpSpPr>
          <p:cNvPr id="44" name="Gruppo 97"/>
          <p:cNvGrpSpPr/>
          <p:nvPr/>
        </p:nvGrpSpPr>
        <p:grpSpPr>
          <a:xfrm>
            <a:off x="250829" y="2205039"/>
            <a:ext cx="4537069" cy="3527426"/>
            <a:chOff x="250829" y="2205039"/>
            <a:chExt cx="4537069" cy="3527426"/>
          </a:xfrm>
        </p:grpSpPr>
        <p:grpSp>
          <p:nvGrpSpPr>
            <p:cNvPr id="45" name="Gruppo 93"/>
            <p:cNvGrpSpPr/>
            <p:nvPr/>
          </p:nvGrpSpPr>
          <p:grpSpPr>
            <a:xfrm>
              <a:off x="322838" y="2205039"/>
              <a:ext cx="4465060" cy="3527426"/>
              <a:chOff x="322838" y="2205039"/>
              <a:chExt cx="4465060" cy="3527426"/>
            </a:xfrm>
          </p:grpSpPr>
          <p:grpSp>
            <p:nvGrpSpPr>
              <p:cNvPr id="46" name="Gruppo 89"/>
              <p:cNvGrpSpPr/>
              <p:nvPr/>
            </p:nvGrpSpPr>
            <p:grpSpPr>
              <a:xfrm>
                <a:off x="322838" y="2205039"/>
                <a:ext cx="4465060" cy="3527426"/>
                <a:chOff x="322838" y="2205039"/>
                <a:chExt cx="4465060" cy="3527426"/>
              </a:xfrm>
            </p:grpSpPr>
            <p:pic>
              <p:nvPicPr>
                <p:cNvPr id="47" name="Picture 5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>
                <a:xfrm>
                  <a:off x="322838" y="2205039"/>
                  <a:ext cx="4465060" cy="35274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Picture 2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>
                <a:xfrm>
                  <a:off x="3090864" y="4929996"/>
                  <a:ext cx="268733" cy="1639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9" name="Rettangolo 92"/>
              <p:cNvSpPr/>
              <p:nvPr/>
            </p:nvSpPr>
            <p:spPr>
              <a:xfrm>
                <a:off x="3130548" y="5445123"/>
                <a:ext cx="217490" cy="287341"/>
              </a:xfrm>
              <a:prstGeom prst="rect">
                <a:avLst/>
              </a:prstGeom>
              <a:solidFill>
                <a:srgbClr val="FFFFFF"/>
              </a:solidFill>
              <a:ln w="25402">
                <a:solidFill>
                  <a:srgbClr val="FFFFFF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50" name="Rettangolo 96"/>
            <p:cNvSpPr/>
            <p:nvPr/>
          </p:nvSpPr>
          <p:spPr>
            <a:xfrm>
              <a:off x="250829" y="5229225"/>
              <a:ext cx="576264" cy="503240"/>
            </a:xfrm>
            <a:prstGeom prst="rect">
              <a:avLst/>
            </a:prstGeom>
            <a:solidFill>
              <a:srgbClr val="FFFFFF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51" name="Titolo 1"/>
          <p:cNvSpPr txBox="1"/>
          <p:nvPr/>
        </p:nvSpPr>
        <p:spPr>
          <a:xfrm>
            <a:off x="250829" y="116632"/>
            <a:ext cx="2097084" cy="1151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kern="0" dirty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Sito di Napoli</a:t>
            </a:r>
          </a:p>
        </p:txBody>
      </p:sp>
      <p:pic>
        <p:nvPicPr>
          <p:cNvPr id="53" name="Picture 5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059116" y="1628775"/>
            <a:ext cx="2133596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magin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690689" y="1304921"/>
            <a:ext cx="865186" cy="65087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CasellaDiTesto 2"/>
          <p:cNvSpPr txBox="1"/>
          <p:nvPr/>
        </p:nvSpPr>
        <p:spPr>
          <a:xfrm>
            <a:off x="1463670" y="1884358"/>
            <a:ext cx="1539704" cy="33855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TIER 2 ATLAS</a:t>
            </a:r>
          </a:p>
        </p:txBody>
      </p:sp>
      <p:sp>
        <p:nvSpPr>
          <p:cNvPr id="56" name="Ovale 3"/>
          <p:cNvSpPr/>
          <p:nvPr/>
        </p:nvSpPr>
        <p:spPr>
          <a:xfrm>
            <a:off x="1979712" y="2809392"/>
            <a:ext cx="1944215" cy="360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7" name="Ovale 57"/>
          <p:cNvSpPr/>
          <p:nvPr/>
        </p:nvSpPr>
        <p:spPr>
          <a:xfrm>
            <a:off x="7383459" y="398458"/>
            <a:ext cx="1239834" cy="115887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8" name="CasellaDiTesto 58"/>
          <p:cNvSpPr txBox="1"/>
          <p:nvPr/>
        </p:nvSpPr>
        <p:spPr>
          <a:xfrm>
            <a:off x="7308854" y="0"/>
            <a:ext cx="1539704" cy="33855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TIER 2 ATLAS</a:t>
            </a:r>
          </a:p>
        </p:txBody>
      </p:sp>
      <p:pic>
        <p:nvPicPr>
          <p:cNvPr id="59" name="Immagine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116016" y="5460997"/>
            <a:ext cx="1335088" cy="100171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CasellaDiTesto 60"/>
          <p:cNvSpPr txBox="1"/>
          <p:nvPr/>
        </p:nvSpPr>
        <p:spPr>
          <a:xfrm>
            <a:off x="1076320" y="4652960"/>
            <a:ext cx="1479455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Control room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remota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ATLAS / CMS</a:t>
            </a:r>
          </a:p>
        </p:txBody>
      </p:sp>
      <p:pic>
        <p:nvPicPr>
          <p:cNvPr id="61" name="Picture 2"/>
          <p:cNvPicPr>
            <a:picLocks noChangeAspect="1"/>
          </p:cNvPicPr>
          <p:nvPr/>
        </p:nvPicPr>
        <p:blipFill>
          <a:blip r:embed="rId10" cstate="print">
            <a:lum bright="6000" contrast="6000"/>
          </a:blip>
          <a:srcRect l="3500" t="50653" r="2649" b="2554"/>
          <a:stretch>
            <a:fillRect/>
          </a:stretch>
        </p:blipFill>
        <p:spPr>
          <a:xfrm>
            <a:off x="26983" y="3568702"/>
            <a:ext cx="1457325" cy="730248"/>
          </a:xfrm>
          <a:prstGeom prst="rect">
            <a:avLst/>
          </a:prstGeom>
          <a:noFill/>
          <a:ln w="3172">
            <a:solidFill>
              <a:srgbClr val="FFFFFF"/>
            </a:solidFill>
            <a:prstDash val="solid"/>
            <a:miter/>
          </a:ln>
        </p:spPr>
      </p:pic>
      <p:sp>
        <p:nvSpPr>
          <p:cNvPr id="62" name="CasellaDiTesto 58"/>
          <p:cNvSpPr txBox="1"/>
          <p:nvPr/>
        </p:nvSpPr>
        <p:spPr>
          <a:xfrm>
            <a:off x="8262939" y="4005264"/>
            <a:ext cx="842999" cy="58477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TIER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ea typeface="ＭＳ Ｐゴシック" pitchFamily="34"/>
                <a:cs typeface="Garamond"/>
              </a:rPr>
              <a:t>ATLAS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4788024" y="2420888"/>
            <a:ext cx="1906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800000"/>
                </a:solidFill>
                <a:latin typeface="Garamond"/>
                <a:cs typeface="Garamond"/>
              </a:rPr>
              <a:t>9 </a:t>
            </a:r>
            <a:r>
              <a:rPr lang="it-IT" sz="1600" dirty="0" err="1" smtClean="0">
                <a:solidFill>
                  <a:srgbClr val="800000"/>
                </a:solidFill>
                <a:latin typeface="Garamond"/>
                <a:cs typeface="Garamond"/>
              </a:rPr>
              <a:t>rack</a:t>
            </a:r>
            <a:r>
              <a:rPr lang="it-IT" sz="1600" dirty="0" smtClean="0">
                <a:solidFill>
                  <a:srgbClr val="800000"/>
                </a:solidFill>
                <a:latin typeface="Garamond"/>
                <a:cs typeface="Garamond"/>
              </a:rPr>
              <a:t> già istallati</a:t>
            </a:r>
          </a:p>
          <a:p>
            <a:endParaRPr lang="it-IT" sz="1600" dirty="0" smtClean="0">
              <a:solidFill>
                <a:srgbClr val="800000"/>
              </a:solidFill>
              <a:latin typeface="Garamond"/>
              <a:cs typeface="Garamond"/>
            </a:endParaRPr>
          </a:p>
          <a:p>
            <a:r>
              <a:rPr lang="it-IT" sz="1600" dirty="0" smtClean="0">
                <a:solidFill>
                  <a:srgbClr val="800000"/>
                </a:solidFill>
                <a:latin typeface="Garamond"/>
                <a:cs typeface="Garamond"/>
              </a:rPr>
              <a:t>Spazio per altri 3 </a:t>
            </a:r>
            <a:r>
              <a:rPr lang="it-IT" sz="1600" dirty="0" err="1" smtClean="0">
                <a:solidFill>
                  <a:srgbClr val="800000"/>
                </a:solidFill>
                <a:latin typeface="Garamond"/>
                <a:cs typeface="Garamond"/>
              </a:rPr>
              <a:t>rack</a:t>
            </a:r>
            <a:r>
              <a:rPr lang="it-IT" sz="1600" dirty="0" smtClean="0">
                <a:solidFill>
                  <a:srgbClr val="800000"/>
                </a:solidFill>
                <a:latin typeface="Garamond"/>
                <a:cs typeface="Garamond"/>
              </a:rPr>
              <a:t> </a:t>
            </a:r>
          </a:p>
          <a:p>
            <a:r>
              <a:rPr lang="it-IT" sz="1600" dirty="0" smtClean="0">
                <a:solidFill>
                  <a:srgbClr val="800000"/>
                </a:solidFill>
                <a:latin typeface="Garamond"/>
                <a:cs typeface="Garamond"/>
              </a:rPr>
              <a:t>di espansione</a:t>
            </a:r>
            <a:endParaRPr lang="it-IT" sz="16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559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Screen Shot 2013-03-11 at 15.08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05" y="2204864"/>
            <a:ext cx="5186463" cy="3672408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6" name="Oval 5"/>
          <p:cNvSpPr/>
          <p:nvPr/>
        </p:nvSpPr>
        <p:spPr>
          <a:xfrm>
            <a:off x="2777339" y="3861048"/>
            <a:ext cx="1861130" cy="1944216"/>
          </a:xfrm>
          <a:prstGeom prst="ellipse">
            <a:avLst/>
          </a:prstGeom>
          <a:solidFill>
            <a:srgbClr val="EFE1A2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1647368" y="5805265"/>
            <a:ext cx="210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+mj-lt"/>
              </a:rPr>
              <a:t>Collocazione Edificio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043215" y="1988840"/>
            <a:ext cx="465283" cy="2520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7" descr="12.474d - RECAS_SEZIONE LONGITUDINALE-Model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107504"/>
            <a:ext cx="9144000" cy="4525693"/>
          </a:xfrm>
          <a:prstGeom prst="rect">
            <a:avLst/>
          </a:prstGeom>
        </p:spPr>
      </p:pic>
      <p:pic>
        <p:nvPicPr>
          <p:cNvPr id="18" name="Picture 2" descr="Screen Shot 2013-03-12 at 10.34.2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75" y="188640"/>
            <a:ext cx="2173349" cy="1697449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 noGrp="1"/>
          </p:cNvSpPr>
          <p:nvPr>
            <p:ph idx="1"/>
          </p:nvPr>
        </p:nvSpPr>
        <p:spPr>
          <a:xfrm>
            <a:off x="6732239" y="2204864"/>
            <a:ext cx="2304257" cy="3527917"/>
          </a:xfrm>
        </p:spPr>
        <p:txBody>
          <a:bodyPr>
            <a:normAutofit fontScale="92500" lnSpcReduction="10000"/>
          </a:bodyPr>
          <a:lstStyle/>
          <a:p>
            <a:pPr lvl="0" hangingPunct="1">
              <a:lnSpc>
                <a:spcPct val="80000"/>
              </a:lnSpc>
              <a:spcBef>
                <a:spcPts val="500"/>
              </a:spcBef>
              <a:buFont typeface="Arial" pitchFamily="34"/>
            </a:pPr>
            <a:endParaRPr lang="it-IT" sz="2000" dirty="0">
              <a:solidFill>
                <a:srgbClr val="660066"/>
              </a:solidFill>
            </a:endParaRPr>
          </a:p>
          <a:p>
            <a:pPr marL="0" indent="0" algn="ctr" hangingPunct="1">
              <a:lnSpc>
                <a:spcPct val="90000"/>
              </a:lnSpc>
              <a:spcBef>
                <a:spcPts val="0"/>
              </a:spcBef>
              <a:buNone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kern="0" dirty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Sito di Bari</a:t>
            </a:r>
          </a:p>
          <a:p>
            <a:pPr marL="0" lvl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it-IT" sz="2000" dirty="0">
              <a:solidFill>
                <a:srgbClr val="660066"/>
              </a:solidFill>
            </a:endParaRPr>
          </a:p>
          <a:p>
            <a:pPr marL="0"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it-IT" sz="2000" dirty="0" smtClean="0">
                <a:solidFill>
                  <a:srgbClr val="660066"/>
                </a:solidFill>
              </a:rPr>
              <a:t>Espletata la gara per la costruzione della palazzina e degli impianti.</a:t>
            </a:r>
          </a:p>
          <a:p>
            <a:pPr marL="0" lvl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it-IT" sz="2000" dirty="0" smtClean="0">
              <a:solidFill>
                <a:srgbClr val="660066"/>
              </a:solidFill>
            </a:endParaRPr>
          </a:p>
          <a:p>
            <a:pPr marL="0"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it-IT" sz="2000" dirty="0" smtClean="0">
                <a:solidFill>
                  <a:srgbClr val="660066"/>
                </a:solidFill>
              </a:rPr>
              <a:t>Data di inizio lavori: aprile 2014</a:t>
            </a:r>
          </a:p>
          <a:p>
            <a:pPr marL="0" lvl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it-IT" sz="2000" dirty="0" smtClean="0">
              <a:solidFill>
                <a:srgbClr val="660066"/>
              </a:solidFill>
            </a:endParaRPr>
          </a:p>
          <a:p>
            <a:pPr marL="0"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it-IT" sz="2000" dirty="0" smtClean="0">
                <a:solidFill>
                  <a:srgbClr val="660066"/>
                </a:solidFill>
              </a:rPr>
              <a:t>Durata lavori: </a:t>
            </a:r>
          </a:p>
          <a:p>
            <a:pPr marL="0"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it-IT" sz="2000" dirty="0" smtClean="0">
                <a:solidFill>
                  <a:srgbClr val="660066"/>
                </a:solidFill>
              </a:rPr>
              <a:t>210 giorni</a:t>
            </a: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8313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33414"/>
          </a:xfrm>
        </p:spPr>
        <p:txBody>
          <a:bodyPr/>
          <a:lstStyle/>
          <a:p>
            <a:pPr lvl="0" hangingPunct="1">
              <a:lnSpc>
                <a:spcPct val="90000"/>
              </a:lnSpc>
              <a:buSzPct val="100000"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 dirty="0" err="1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Sito</a:t>
            </a:r>
            <a:r>
              <a:rPr lang="en-US" sz="3600" kern="0" dirty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 </a:t>
            </a:r>
            <a:r>
              <a:rPr lang="en-US" sz="3600" kern="0" dirty="0" err="1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di</a:t>
            </a:r>
            <a:r>
              <a:rPr lang="en-US" sz="3600" kern="0" dirty="0">
                <a:solidFill>
                  <a:srgbClr val="6600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ea typeface="+mn-ea"/>
                <a:cs typeface="Arial"/>
              </a:rPr>
              <a:t> Catania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3" y="1773241"/>
            <a:ext cx="5184776" cy="331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alaGrid (new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9108" y="2276471"/>
            <a:ext cx="3436936" cy="22082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18"/>
          <p:cNvSpPr txBox="1"/>
          <p:nvPr/>
        </p:nvSpPr>
        <p:spPr>
          <a:xfrm>
            <a:off x="684208" y="5516566"/>
            <a:ext cx="4704045" cy="92333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cs typeface="Garamond"/>
              </a:rPr>
              <a:t>La vecchia isola conterrà tutto il “</a:t>
            </a:r>
            <a:r>
              <a:rPr lang="it-IT" sz="1800" b="1" i="0" u="none" strike="noStrike" kern="1200" cap="none" spc="0" baseline="0" dirty="0" err="1">
                <a:solidFill>
                  <a:srgbClr val="800000"/>
                </a:solidFill>
                <a:uFillTx/>
                <a:latin typeface="Garamond"/>
                <a:cs typeface="Garamond"/>
              </a:rPr>
              <a:t>pre-</a:t>
            </a:r>
            <a:r>
              <a:rPr lang="it-IT" sz="1800" b="1" i="0" u="none" strike="noStrike" kern="1200" cap="none" spc="0" baseline="0" dirty="0" err="1" smtClean="0">
                <a:solidFill>
                  <a:srgbClr val="800000"/>
                </a:solidFill>
                <a:uFillTx/>
                <a:latin typeface="Garamond"/>
                <a:cs typeface="Garamond"/>
              </a:rPr>
              <a:t>ReCaS</a:t>
            </a:r>
            <a:r>
              <a:rPr lang="it-IT" sz="18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cs typeface="Garamond"/>
              </a:rPr>
              <a:t>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1" i="0" u="none" strike="noStrike" kern="1200" cap="none" spc="0" baseline="0" dirty="0">
              <a:solidFill>
                <a:srgbClr val="800000"/>
              </a:solidFill>
              <a:uFillTx/>
              <a:latin typeface="Garamond"/>
              <a:cs typeface="Garamond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cap="none" spc="0" baseline="0" dirty="0">
                <a:solidFill>
                  <a:srgbClr val="800000"/>
                </a:solidFill>
                <a:uFillTx/>
                <a:latin typeface="Garamond"/>
                <a:cs typeface="Garamond"/>
              </a:rPr>
              <a:t>La nuova isola sarà dedicata a </a:t>
            </a:r>
            <a:r>
              <a:rPr lang="it-IT" sz="1800" b="1" i="0" u="none" strike="noStrike" kern="1200" cap="none" spc="0" baseline="0" dirty="0" err="1" smtClean="0">
                <a:solidFill>
                  <a:srgbClr val="800000"/>
                </a:solidFill>
                <a:uFillTx/>
                <a:latin typeface="Garamond"/>
                <a:cs typeface="Garamond"/>
              </a:rPr>
              <a:t>ReCaS</a:t>
            </a:r>
            <a:endParaRPr lang="it-IT" sz="1800" b="1" i="0" u="none" strike="noStrike" kern="1200" cap="none" spc="0" baseline="0" dirty="0">
              <a:solidFill>
                <a:srgbClr val="800000"/>
              </a:solidFill>
              <a:uFillTx/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82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1255</Words>
  <Application>Microsoft Office PowerPoint</Application>
  <PresentationFormat>Presentazione su schermo (4:3)</PresentationFormat>
  <Paragraphs>302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Courier New</vt:lpstr>
      <vt:lpstr>Garamond</vt:lpstr>
      <vt:lpstr>Times</vt:lpstr>
      <vt:lpstr>Wingdings</vt:lpstr>
      <vt:lpstr>Tema di Office</vt:lpstr>
      <vt:lpstr>Progetto ReCaS status update</vt:lpstr>
      <vt:lpstr>Rete di Calcolo per SuperB e altre applicazioni</vt:lpstr>
      <vt:lpstr>Presentazione standard di PowerPoint</vt:lpstr>
      <vt:lpstr>Obiettivi quantitativi </vt:lpstr>
      <vt:lpstr>Presentazione standard di PowerPoint</vt:lpstr>
      <vt:lpstr>Infrasruttura ReCaS</vt:lpstr>
      <vt:lpstr>Presentazione standard di PowerPoint</vt:lpstr>
      <vt:lpstr>Presentazione standard di PowerPoint</vt:lpstr>
      <vt:lpstr>Sito di Catania</vt:lpstr>
      <vt:lpstr>Sito di Cosenza</vt:lpstr>
      <vt:lpstr>Infrasruttura ReCaS</vt:lpstr>
      <vt:lpstr>Gara centralizzata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 e Prospettive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ReCaS status udate</dc:title>
  <dc:creator>giuseppe.andronico@ct.infn.it</dc:creator>
  <cp:lastModifiedBy>giuseppe.andronico@ct.infn.it</cp:lastModifiedBy>
  <cp:revision>30</cp:revision>
  <dcterms:created xsi:type="dcterms:W3CDTF">2014-05-11T15:10:02Z</dcterms:created>
  <dcterms:modified xsi:type="dcterms:W3CDTF">2014-05-27T20:35:38Z</dcterms:modified>
</cp:coreProperties>
</file>