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7" r:id="rId2"/>
    <p:sldId id="258" r:id="rId3"/>
    <p:sldId id="260" r:id="rId4"/>
    <p:sldId id="279" r:id="rId5"/>
    <p:sldId id="264" r:id="rId6"/>
    <p:sldId id="265" r:id="rId7"/>
    <p:sldId id="266" r:id="rId8"/>
    <p:sldId id="267" r:id="rId9"/>
    <p:sldId id="268" r:id="rId10"/>
    <p:sldId id="269" r:id="rId11"/>
    <p:sldId id="270" r:id="rId12"/>
    <p:sldId id="280" r:id="rId13"/>
    <p:sldId id="271" r:id="rId14"/>
    <p:sldId id="272" r:id="rId15"/>
    <p:sldId id="281" r:id="rId16"/>
    <p:sldId id="276" r:id="rId17"/>
    <p:sldId id="273" r:id="rId18"/>
    <p:sldId id="274" r:id="rId19"/>
    <p:sldId id="282" r:id="rId20"/>
    <p:sldId id="286" r:id="rId21"/>
    <p:sldId id="277" r:id="rId22"/>
    <p:sldId id="278" r:id="rId23"/>
    <p:sldId id="287" r:id="rId24"/>
    <p:sldId id="288" r:id="rId25"/>
    <p:sldId id="289" r:id="rId26"/>
    <p:sldId id="290" r:id="rId27"/>
    <p:sldId id="291"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300" autoAdjust="0"/>
  </p:normalViewPr>
  <p:slideViewPr>
    <p:cSldViewPr showGuides="1">
      <p:cViewPr varScale="1">
        <p:scale>
          <a:sx n="129" d="100"/>
          <a:sy n="129" d="100"/>
        </p:scale>
        <p:origin x="-1656" y="-112"/>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842C2-06FA-403B-993B-5A58DEDF611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it-IT"/>
        </a:p>
      </dgm:t>
    </dgm:pt>
    <dgm:pt modelId="{6C1C144B-61B6-41A2-BEE2-68B946D5477F}">
      <dgm:prSet phldrT="[Text]">
        <dgm:style>
          <a:lnRef idx="1">
            <a:schemeClr val="accent2"/>
          </a:lnRef>
          <a:fillRef idx="3">
            <a:schemeClr val="accent2"/>
          </a:fillRef>
          <a:effectRef idx="2">
            <a:schemeClr val="accent2"/>
          </a:effectRef>
          <a:fontRef idx="minor">
            <a:schemeClr val="lt1"/>
          </a:fontRef>
        </dgm:style>
      </dgm:prSet>
      <dgm:spPr/>
      <dgm:t>
        <a:bodyPr/>
        <a:lstStyle/>
        <a:p>
          <a:r>
            <a:rPr lang="it-IT" b="1" noProof="0" dirty="0" smtClean="0"/>
            <a:t>Fibra Proprietaria</a:t>
          </a:r>
          <a:endParaRPr lang="it-IT" b="1" noProof="0" dirty="0"/>
        </a:p>
      </dgm:t>
    </dgm:pt>
    <dgm:pt modelId="{037AB823-20B7-4E75-9E2C-E73952503349}" type="parTrans" cxnId="{06223D84-87A6-4D84-8487-C61D7A22744B}">
      <dgm:prSet/>
      <dgm:spPr/>
      <dgm:t>
        <a:bodyPr/>
        <a:lstStyle/>
        <a:p>
          <a:endParaRPr lang="it-IT"/>
        </a:p>
      </dgm:t>
    </dgm:pt>
    <dgm:pt modelId="{7AE4E9B0-F989-48C5-B588-7696915F53A3}" type="sibTrans" cxnId="{06223D84-87A6-4D84-8487-C61D7A22744B}">
      <dgm:prSet/>
      <dgm:spPr/>
      <dgm:t>
        <a:bodyPr/>
        <a:lstStyle/>
        <a:p>
          <a:endParaRPr lang="it-IT"/>
        </a:p>
      </dgm:t>
    </dgm:pt>
    <dgm:pt modelId="{7CEC0326-367B-4596-B4EC-26266E12E687}">
      <dgm:prSet phldrT="[Text]">
        <dgm:style>
          <a:lnRef idx="1">
            <a:schemeClr val="accent3"/>
          </a:lnRef>
          <a:fillRef idx="3">
            <a:schemeClr val="accent3"/>
          </a:fillRef>
          <a:effectRef idx="2">
            <a:schemeClr val="accent3"/>
          </a:effectRef>
          <a:fontRef idx="minor">
            <a:schemeClr val="lt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b="1" noProof="0" dirty="0" smtClean="0">
              <a:sym typeface="Wingdings" panose="05000000000000000000" pitchFamily="2" charset="2"/>
            </a:rPr>
            <a:t>Riduzione dei Prezzi</a:t>
          </a:r>
          <a:endParaRPr lang="it-IT" b="1" noProof="0" dirty="0" smtClean="0"/>
        </a:p>
      </dgm:t>
    </dgm:pt>
    <dgm:pt modelId="{AF092B61-E89E-4C88-9EC4-4A3CDE0CFB3B}" type="parTrans" cxnId="{E1ED7695-9263-4201-ADE4-BD1F769D0CB6}">
      <dgm:prSet/>
      <dgm:spPr/>
      <dgm:t>
        <a:bodyPr/>
        <a:lstStyle/>
        <a:p>
          <a:endParaRPr lang="it-IT"/>
        </a:p>
      </dgm:t>
    </dgm:pt>
    <dgm:pt modelId="{828CA3D4-62DA-45B4-A82B-1F752D1C310D}" type="sibTrans" cxnId="{E1ED7695-9263-4201-ADE4-BD1F769D0CB6}">
      <dgm:prSet/>
      <dgm:spPr/>
      <dgm:t>
        <a:bodyPr/>
        <a:lstStyle/>
        <a:p>
          <a:endParaRPr lang="it-IT"/>
        </a:p>
      </dgm:t>
    </dgm:pt>
    <dgm:pt modelId="{B069911B-220E-4E2F-A970-2CD5D846BE1E}">
      <dgm:prSet phldrT="[Text]">
        <dgm:style>
          <a:lnRef idx="1">
            <a:schemeClr val="accent1"/>
          </a:lnRef>
          <a:fillRef idx="3">
            <a:schemeClr val="accent1"/>
          </a:fillRef>
          <a:effectRef idx="2">
            <a:schemeClr val="accent1"/>
          </a:effectRef>
          <a:fontRef idx="minor">
            <a:schemeClr val="lt1"/>
          </a:fontRef>
        </dgm:style>
      </dgm:prSet>
      <dgm:spPr/>
      <dgm:t>
        <a:bodyPr/>
        <a:lstStyle/>
        <a:p>
          <a:r>
            <a:rPr lang="it-IT" b="1" noProof="0" dirty="0" smtClean="0"/>
            <a:t>Capillare</a:t>
          </a:r>
          <a:endParaRPr lang="it-IT" b="1" noProof="0" dirty="0"/>
        </a:p>
      </dgm:t>
    </dgm:pt>
    <dgm:pt modelId="{25E40A24-4630-4315-92B0-D36B7C3C241D}" type="parTrans" cxnId="{67AC8E23-E522-43F9-A2AA-A2E3BBDD4DA5}">
      <dgm:prSet/>
      <dgm:spPr/>
      <dgm:t>
        <a:bodyPr/>
        <a:lstStyle/>
        <a:p>
          <a:endParaRPr lang="it-IT"/>
        </a:p>
      </dgm:t>
    </dgm:pt>
    <dgm:pt modelId="{7FB8FF75-74A3-40B0-8E4E-44EDDBFA16F3}" type="sibTrans" cxnId="{67AC8E23-E522-43F9-A2AA-A2E3BBDD4DA5}">
      <dgm:prSet/>
      <dgm:spPr/>
      <dgm:t>
        <a:bodyPr/>
        <a:lstStyle/>
        <a:p>
          <a:endParaRPr lang="it-IT"/>
        </a:p>
      </dgm:t>
    </dgm:pt>
    <dgm:pt modelId="{A08B3615-E38E-437F-9A1A-B8FE6F84DAE4}">
      <dgm:prSet/>
      <dgm:spPr/>
      <dgm:t>
        <a:bodyPr/>
        <a:lstStyle/>
        <a:p>
          <a:r>
            <a:rPr lang="it-IT" b="0" noProof="0" dirty="0" smtClean="0"/>
            <a:t>Incremento dell’offerta di fibra da parte di vari soggetti</a:t>
          </a:r>
          <a:endParaRPr lang="it-IT" b="0" noProof="0" dirty="0"/>
        </a:p>
      </dgm:t>
    </dgm:pt>
    <dgm:pt modelId="{61C71FB9-7730-4DC3-A110-5F735273E5D6}" type="parTrans" cxnId="{61CB505F-2EDC-4181-B67B-C6CB3319A517}">
      <dgm:prSet/>
      <dgm:spPr/>
      <dgm:t>
        <a:bodyPr/>
        <a:lstStyle/>
        <a:p>
          <a:endParaRPr lang="it-IT"/>
        </a:p>
      </dgm:t>
    </dgm:pt>
    <dgm:pt modelId="{786FCBC8-CDF4-46CA-9160-49213D7D72F0}" type="sibTrans" cxnId="{61CB505F-2EDC-4181-B67B-C6CB3319A517}">
      <dgm:prSet/>
      <dgm:spPr/>
      <dgm:t>
        <a:bodyPr/>
        <a:lstStyle/>
        <a:p>
          <a:endParaRPr lang="it-IT"/>
        </a:p>
      </dgm:t>
    </dgm:pt>
    <dgm:pt modelId="{A4850AD0-D7BF-488C-A31B-BBC05CC12488}">
      <dgm:prSet/>
      <dgm:spPr/>
      <dgm:t>
        <a:bodyPr/>
        <a:lstStyle/>
        <a:p>
          <a:r>
            <a:rPr lang="it-IT" noProof="0" dirty="0" smtClean="0"/>
            <a:t>Soluzioni tecniche avanzata</a:t>
          </a:r>
          <a:endParaRPr lang="it-IT" noProof="0" dirty="0"/>
        </a:p>
      </dgm:t>
    </dgm:pt>
    <dgm:pt modelId="{3506E94F-1EA4-463B-8EA6-7E01E6730030}" type="parTrans" cxnId="{F3E52298-7E75-43F1-AE8B-962C0AAF800C}">
      <dgm:prSet/>
      <dgm:spPr/>
      <dgm:t>
        <a:bodyPr/>
        <a:lstStyle/>
        <a:p>
          <a:endParaRPr lang="it-IT"/>
        </a:p>
      </dgm:t>
    </dgm:pt>
    <dgm:pt modelId="{6991386F-CF3E-48C4-8E59-3A13AB799F76}" type="sibTrans" cxnId="{F3E52298-7E75-43F1-AE8B-962C0AAF800C}">
      <dgm:prSet/>
      <dgm:spPr/>
      <dgm:t>
        <a:bodyPr/>
        <a:lstStyle/>
        <a:p>
          <a:endParaRPr lang="it-IT"/>
        </a:p>
      </dgm:t>
    </dgm:pt>
    <dgm:pt modelId="{300D8199-0D94-4668-A09E-20EC030C7E0A}">
      <dgm:prSet/>
      <dgm:spPr/>
      <dgm:t>
        <a:bodyPr/>
        <a:lstStyle/>
        <a:p>
          <a:r>
            <a:rPr lang="it-IT" noProof="0" dirty="0" smtClean="0"/>
            <a:t>La fibra arriva ovunque </a:t>
          </a:r>
          <a:endParaRPr lang="it-IT" noProof="0" dirty="0"/>
        </a:p>
      </dgm:t>
    </dgm:pt>
    <dgm:pt modelId="{7535F0DC-6807-459E-B3A5-D789B4BBE6EB}" type="parTrans" cxnId="{271DF289-F570-4B41-A800-E47153A46D01}">
      <dgm:prSet/>
      <dgm:spPr/>
      <dgm:t>
        <a:bodyPr/>
        <a:lstStyle/>
        <a:p>
          <a:endParaRPr lang="it-IT"/>
        </a:p>
      </dgm:t>
    </dgm:pt>
    <dgm:pt modelId="{D4021D03-98AC-4017-807B-627A7EBAF8D5}" type="sibTrans" cxnId="{271DF289-F570-4B41-A800-E47153A46D01}">
      <dgm:prSet/>
      <dgm:spPr/>
      <dgm:t>
        <a:bodyPr/>
        <a:lstStyle/>
        <a:p>
          <a:endParaRPr lang="it-IT"/>
        </a:p>
      </dgm:t>
    </dgm:pt>
    <dgm:pt modelId="{9EBAA270-5C13-4CFE-BF10-B7023620D4DD}">
      <dgm:prSet/>
      <dgm:spPr/>
      <dgm:t>
        <a:bodyPr/>
        <a:lstStyle/>
        <a:p>
          <a:r>
            <a:rPr lang="it-IT" noProof="0" dirty="0" smtClean="0"/>
            <a:t>Maggiore Banda Passante</a:t>
          </a:r>
          <a:endParaRPr lang="it-IT" noProof="0" dirty="0"/>
        </a:p>
      </dgm:t>
    </dgm:pt>
    <dgm:pt modelId="{014A1B1D-991C-4386-96F6-3875E4380F70}" type="parTrans" cxnId="{A193AFA9-8ED7-453B-A6FE-F61B373A5B0A}">
      <dgm:prSet/>
      <dgm:spPr/>
      <dgm:t>
        <a:bodyPr/>
        <a:lstStyle/>
        <a:p>
          <a:endParaRPr lang="it-IT"/>
        </a:p>
      </dgm:t>
    </dgm:pt>
    <dgm:pt modelId="{8616D58D-C0D1-499A-9FBD-DE28933D2FD1}" type="sibTrans" cxnId="{A193AFA9-8ED7-453B-A6FE-F61B373A5B0A}">
      <dgm:prSet/>
      <dgm:spPr/>
      <dgm:t>
        <a:bodyPr/>
        <a:lstStyle/>
        <a:p>
          <a:endParaRPr lang="it-IT"/>
        </a:p>
      </dgm:t>
    </dgm:pt>
    <dgm:pt modelId="{54502C89-E389-4F87-9F27-7192E600AE0D}">
      <dgm:prSet/>
      <dgm:spPr/>
      <dgm:t>
        <a:bodyPr/>
        <a:lstStyle/>
        <a:p>
          <a:r>
            <a:rPr lang="it-IT" noProof="0" dirty="0" smtClean="0">
              <a:sym typeface="Wingdings" panose="05000000000000000000" pitchFamily="2" charset="2"/>
            </a:rPr>
            <a:t>Internet delle cose</a:t>
          </a:r>
          <a:endParaRPr lang="it-IT" noProof="0" dirty="0"/>
        </a:p>
      </dgm:t>
    </dgm:pt>
    <dgm:pt modelId="{40AC621F-2D5F-4250-99CC-DC05FD847500}" type="parTrans" cxnId="{C17E41B2-4727-436B-B70B-F81B2D5E4BF1}">
      <dgm:prSet/>
      <dgm:spPr/>
      <dgm:t>
        <a:bodyPr/>
        <a:lstStyle/>
        <a:p>
          <a:endParaRPr lang="it-IT"/>
        </a:p>
      </dgm:t>
    </dgm:pt>
    <dgm:pt modelId="{E71D2CBA-29BA-4E0A-8E05-D26BB3D236D2}" type="sibTrans" cxnId="{C17E41B2-4727-436B-B70B-F81B2D5E4BF1}">
      <dgm:prSet/>
      <dgm:spPr/>
      <dgm:t>
        <a:bodyPr/>
        <a:lstStyle/>
        <a:p>
          <a:endParaRPr lang="it-IT"/>
        </a:p>
      </dgm:t>
    </dgm:pt>
    <dgm:pt modelId="{EDB8994A-FDC6-4E30-B249-5F885F3FE685}">
      <dgm:prSet/>
      <dgm:spPr/>
      <dgm:t>
        <a:bodyPr/>
        <a:lstStyle/>
        <a:p>
          <a:r>
            <a:rPr lang="it-IT" noProof="0" dirty="0" smtClean="0"/>
            <a:t>Investimenti a lungo termine</a:t>
          </a:r>
          <a:endParaRPr lang="it-IT" noProof="0" dirty="0"/>
        </a:p>
      </dgm:t>
    </dgm:pt>
    <dgm:pt modelId="{18819701-0239-4AEC-8DBF-C9EB2E68F880}" type="parTrans" cxnId="{144A2E26-7FEF-4E56-863E-F46975740B1E}">
      <dgm:prSet/>
      <dgm:spPr/>
      <dgm:t>
        <a:bodyPr/>
        <a:lstStyle/>
        <a:p>
          <a:endParaRPr lang="it-IT"/>
        </a:p>
      </dgm:t>
    </dgm:pt>
    <dgm:pt modelId="{44D057C6-7F71-4B1B-972A-4EC5C48274CD}" type="sibTrans" cxnId="{144A2E26-7FEF-4E56-863E-F46975740B1E}">
      <dgm:prSet/>
      <dgm:spPr/>
      <dgm:t>
        <a:bodyPr/>
        <a:lstStyle/>
        <a:p>
          <a:endParaRPr lang="it-IT"/>
        </a:p>
      </dgm:t>
    </dgm:pt>
    <dgm:pt modelId="{0EEC2245-08E0-4813-BDDE-F3946102F548}">
      <dgm:prSet/>
      <dgm:spPr/>
      <dgm:t>
        <a:bodyPr/>
        <a:lstStyle/>
        <a:p>
          <a:r>
            <a:rPr lang="it-IT" noProof="0" dirty="0" smtClean="0"/>
            <a:t>Capacità extra a costi incrementali ridotti</a:t>
          </a:r>
          <a:endParaRPr lang="it-IT" noProof="0" dirty="0"/>
        </a:p>
      </dgm:t>
    </dgm:pt>
    <dgm:pt modelId="{D1000CBD-BBEB-4B9E-8321-8189BC0A3B76}" type="parTrans" cxnId="{860F4A88-B332-46BF-89BB-B2392ACE5DBD}">
      <dgm:prSet/>
      <dgm:spPr/>
      <dgm:t>
        <a:bodyPr/>
        <a:lstStyle/>
        <a:p>
          <a:endParaRPr lang="it-IT"/>
        </a:p>
      </dgm:t>
    </dgm:pt>
    <dgm:pt modelId="{43BDCEF7-8B49-4275-8340-38E955D7F0B3}" type="sibTrans" cxnId="{860F4A88-B332-46BF-89BB-B2392ACE5DBD}">
      <dgm:prSet/>
      <dgm:spPr/>
      <dgm:t>
        <a:bodyPr/>
        <a:lstStyle/>
        <a:p>
          <a:endParaRPr lang="it-IT"/>
        </a:p>
      </dgm:t>
    </dgm:pt>
    <dgm:pt modelId="{17257539-5B58-4B97-88AD-93D37B32B5CC}">
      <dgm:prSet/>
      <dgm:spPr/>
      <dgm:t>
        <a:bodyPr/>
        <a:lstStyle/>
        <a:p>
          <a:r>
            <a:rPr lang="it-IT" noProof="0" dirty="0" smtClean="0"/>
            <a:t>Oltre la richiesta del progetto (&gt; </a:t>
          </a:r>
          <a:r>
            <a:rPr lang="it-IT" noProof="0" dirty="0" smtClean="0"/>
            <a:t>2021)</a:t>
          </a:r>
          <a:endParaRPr lang="it-IT" noProof="0" dirty="0"/>
        </a:p>
      </dgm:t>
    </dgm:pt>
    <dgm:pt modelId="{99B3519E-43E4-4DB5-A7CE-DC1C283ECD6B}" type="parTrans" cxnId="{9A1D796C-FEB7-4957-9E69-998AEB15D09C}">
      <dgm:prSet/>
      <dgm:spPr/>
      <dgm:t>
        <a:bodyPr/>
        <a:lstStyle/>
        <a:p>
          <a:endParaRPr lang="it-IT"/>
        </a:p>
      </dgm:t>
    </dgm:pt>
    <dgm:pt modelId="{826079DC-C6D2-4CD4-9973-D0437C05A4E4}" type="sibTrans" cxnId="{9A1D796C-FEB7-4957-9E69-998AEB15D09C}">
      <dgm:prSet/>
      <dgm:spPr/>
      <dgm:t>
        <a:bodyPr/>
        <a:lstStyle/>
        <a:p>
          <a:endParaRPr lang="it-IT"/>
        </a:p>
      </dgm:t>
    </dgm:pt>
    <dgm:pt modelId="{0A0F4020-0D85-4478-80CF-2FFE77935573}" type="pres">
      <dgm:prSet presAssocID="{67F842C2-06FA-403B-993B-5A58DEDF6118}" presName="Name0" presStyleCnt="0">
        <dgm:presLayoutVars>
          <dgm:dir/>
          <dgm:animLvl val="lvl"/>
          <dgm:resizeHandles val="exact"/>
        </dgm:presLayoutVars>
      </dgm:prSet>
      <dgm:spPr/>
      <dgm:t>
        <a:bodyPr/>
        <a:lstStyle/>
        <a:p>
          <a:endParaRPr lang="it-IT"/>
        </a:p>
      </dgm:t>
    </dgm:pt>
    <dgm:pt modelId="{37EB295E-E770-415F-96DE-A7F3F5C21F15}" type="pres">
      <dgm:prSet presAssocID="{6C1C144B-61B6-41A2-BEE2-68B946D5477F}" presName="linNode" presStyleCnt="0"/>
      <dgm:spPr/>
    </dgm:pt>
    <dgm:pt modelId="{F44E3B5D-4521-41AA-AE17-3F08334E4F39}" type="pres">
      <dgm:prSet presAssocID="{6C1C144B-61B6-41A2-BEE2-68B946D5477F}" presName="parentText" presStyleLbl="node1" presStyleIdx="0" presStyleCnt="3">
        <dgm:presLayoutVars>
          <dgm:chMax val="1"/>
          <dgm:bulletEnabled val="1"/>
        </dgm:presLayoutVars>
      </dgm:prSet>
      <dgm:spPr/>
      <dgm:t>
        <a:bodyPr/>
        <a:lstStyle/>
        <a:p>
          <a:endParaRPr lang="it-IT"/>
        </a:p>
      </dgm:t>
    </dgm:pt>
    <dgm:pt modelId="{4EE3FE5C-994C-4C24-8FBF-780918C0B78B}" type="pres">
      <dgm:prSet presAssocID="{6C1C144B-61B6-41A2-BEE2-68B946D5477F}" presName="descendantText" presStyleLbl="alignAccFollowNode1" presStyleIdx="0" presStyleCnt="3">
        <dgm:presLayoutVars>
          <dgm:bulletEnabled val="1"/>
        </dgm:presLayoutVars>
      </dgm:prSet>
      <dgm:spPr/>
      <dgm:t>
        <a:bodyPr/>
        <a:lstStyle/>
        <a:p>
          <a:endParaRPr lang="it-IT"/>
        </a:p>
      </dgm:t>
    </dgm:pt>
    <dgm:pt modelId="{BD523597-C791-4A81-8616-4F7F10422549}" type="pres">
      <dgm:prSet presAssocID="{7AE4E9B0-F989-48C5-B588-7696915F53A3}" presName="sp" presStyleCnt="0"/>
      <dgm:spPr/>
    </dgm:pt>
    <dgm:pt modelId="{AF0A9248-E519-45F3-A2E9-656270020031}" type="pres">
      <dgm:prSet presAssocID="{7CEC0326-367B-4596-B4EC-26266E12E687}" presName="linNode" presStyleCnt="0"/>
      <dgm:spPr/>
    </dgm:pt>
    <dgm:pt modelId="{08921A89-7D18-44CB-8773-5215F4D3B971}" type="pres">
      <dgm:prSet presAssocID="{7CEC0326-367B-4596-B4EC-26266E12E687}" presName="parentText" presStyleLbl="node1" presStyleIdx="1" presStyleCnt="3">
        <dgm:presLayoutVars>
          <dgm:chMax val="1"/>
          <dgm:bulletEnabled val="1"/>
        </dgm:presLayoutVars>
      </dgm:prSet>
      <dgm:spPr/>
      <dgm:t>
        <a:bodyPr/>
        <a:lstStyle/>
        <a:p>
          <a:endParaRPr lang="it-IT"/>
        </a:p>
      </dgm:t>
    </dgm:pt>
    <dgm:pt modelId="{29E2863A-1FA9-46E1-B9E7-357965B4A5A3}" type="pres">
      <dgm:prSet presAssocID="{7CEC0326-367B-4596-B4EC-26266E12E687}" presName="descendantText" presStyleLbl="alignAccFollowNode1" presStyleIdx="1" presStyleCnt="3">
        <dgm:presLayoutVars>
          <dgm:bulletEnabled val="1"/>
        </dgm:presLayoutVars>
      </dgm:prSet>
      <dgm:spPr/>
      <dgm:t>
        <a:bodyPr/>
        <a:lstStyle/>
        <a:p>
          <a:endParaRPr lang="it-IT"/>
        </a:p>
      </dgm:t>
    </dgm:pt>
    <dgm:pt modelId="{2D60C95E-51F1-49AB-A7C5-299FDD66C77D}" type="pres">
      <dgm:prSet presAssocID="{828CA3D4-62DA-45B4-A82B-1F752D1C310D}" presName="sp" presStyleCnt="0"/>
      <dgm:spPr/>
    </dgm:pt>
    <dgm:pt modelId="{89072CF0-C437-413C-B0EE-E0B852E9D3A0}" type="pres">
      <dgm:prSet presAssocID="{B069911B-220E-4E2F-A970-2CD5D846BE1E}" presName="linNode" presStyleCnt="0"/>
      <dgm:spPr/>
    </dgm:pt>
    <dgm:pt modelId="{0C9DFD4F-E486-428A-A1E2-CD52066598B0}" type="pres">
      <dgm:prSet presAssocID="{B069911B-220E-4E2F-A970-2CD5D846BE1E}" presName="parentText" presStyleLbl="node1" presStyleIdx="2" presStyleCnt="3">
        <dgm:presLayoutVars>
          <dgm:chMax val="1"/>
          <dgm:bulletEnabled val="1"/>
        </dgm:presLayoutVars>
      </dgm:prSet>
      <dgm:spPr/>
      <dgm:t>
        <a:bodyPr/>
        <a:lstStyle/>
        <a:p>
          <a:endParaRPr lang="it-IT"/>
        </a:p>
      </dgm:t>
    </dgm:pt>
    <dgm:pt modelId="{CA335638-CB5B-44B1-8E05-7FD22930594A}" type="pres">
      <dgm:prSet presAssocID="{B069911B-220E-4E2F-A970-2CD5D846BE1E}" presName="descendantText" presStyleLbl="alignAccFollowNode1" presStyleIdx="2" presStyleCnt="3">
        <dgm:presLayoutVars>
          <dgm:bulletEnabled val="1"/>
        </dgm:presLayoutVars>
      </dgm:prSet>
      <dgm:spPr/>
      <dgm:t>
        <a:bodyPr/>
        <a:lstStyle/>
        <a:p>
          <a:endParaRPr lang="it-IT"/>
        </a:p>
      </dgm:t>
    </dgm:pt>
  </dgm:ptLst>
  <dgm:cxnLst>
    <dgm:cxn modelId="{67AC8E23-E522-43F9-A2AA-A2E3BBDD4DA5}" srcId="{67F842C2-06FA-403B-993B-5A58DEDF6118}" destId="{B069911B-220E-4E2F-A970-2CD5D846BE1E}" srcOrd="2" destOrd="0" parTransId="{25E40A24-4630-4315-92B0-D36B7C3C241D}" sibTransId="{7FB8FF75-74A3-40B0-8E4E-44EDDBFA16F3}"/>
    <dgm:cxn modelId="{F3E52298-7E75-43F1-AE8B-962C0AAF800C}" srcId="{6C1C144B-61B6-41A2-BEE2-68B946D5477F}" destId="{A4850AD0-D7BF-488C-A31B-BBC05CC12488}" srcOrd="0" destOrd="0" parTransId="{3506E94F-1EA4-463B-8EA6-7E01E6730030}" sibTransId="{6991386F-CF3E-48C4-8E59-3A13AB799F76}"/>
    <dgm:cxn modelId="{95BDB722-1B24-4CC8-BED7-F7BFBCFDB933}" type="presOf" srcId="{EDB8994A-FDC6-4E30-B249-5F885F3FE685}" destId="{4EE3FE5C-994C-4C24-8FBF-780918C0B78B}" srcOrd="0" destOrd="2" presId="urn:microsoft.com/office/officeart/2005/8/layout/vList5"/>
    <dgm:cxn modelId="{E1ED7695-9263-4201-ADE4-BD1F769D0CB6}" srcId="{67F842C2-06FA-403B-993B-5A58DEDF6118}" destId="{7CEC0326-367B-4596-B4EC-26266E12E687}" srcOrd="1" destOrd="0" parTransId="{AF092B61-E89E-4C88-9EC4-4A3CDE0CFB3B}" sibTransId="{828CA3D4-62DA-45B4-A82B-1F752D1C310D}"/>
    <dgm:cxn modelId="{860F4A88-B332-46BF-89BB-B2392ACE5DBD}" srcId="{6C1C144B-61B6-41A2-BEE2-68B946D5477F}" destId="{0EEC2245-08E0-4813-BDDE-F3946102F548}" srcOrd="1" destOrd="0" parTransId="{D1000CBD-BBEB-4B9E-8321-8189BC0A3B76}" sibTransId="{43BDCEF7-8B49-4275-8340-38E955D7F0B3}"/>
    <dgm:cxn modelId="{D264EF04-2DCF-459C-9CDD-40E60CD1AFD9}" type="presOf" srcId="{67F842C2-06FA-403B-993B-5A58DEDF6118}" destId="{0A0F4020-0D85-4478-80CF-2FFE77935573}" srcOrd="0" destOrd="0" presId="urn:microsoft.com/office/officeart/2005/8/layout/vList5"/>
    <dgm:cxn modelId="{A1A8C31B-4940-451A-BB4A-C34202D0E536}" type="presOf" srcId="{A4850AD0-D7BF-488C-A31B-BBC05CC12488}" destId="{4EE3FE5C-994C-4C24-8FBF-780918C0B78B}" srcOrd="0" destOrd="0" presId="urn:microsoft.com/office/officeart/2005/8/layout/vList5"/>
    <dgm:cxn modelId="{AC0E9D35-038A-44F5-BE28-BE2D033CF72A}" type="presOf" srcId="{7CEC0326-367B-4596-B4EC-26266E12E687}" destId="{08921A89-7D18-44CB-8773-5215F4D3B971}" srcOrd="0" destOrd="0" presId="urn:microsoft.com/office/officeart/2005/8/layout/vList5"/>
    <dgm:cxn modelId="{06223D84-87A6-4D84-8487-C61D7A22744B}" srcId="{67F842C2-06FA-403B-993B-5A58DEDF6118}" destId="{6C1C144B-61B6-41A2-BEE2-68B946D5477F}" srcOrd="0" destOrd="0" parTransId="{037AB823-20B7-4E75-9E2C-E73952503349}" sibTransId="{7AE4E9B0-F989-48C5-B588-7696915F53A3}"/>
    <dgm:cxn modelId="{D348C250-9313-4475-AF43-3EB8BA3F36A5}" type="presOf" srcId="{0EEC2245-08E0-4813-BDDE-F3946102F548}" destId="{4EE3FE5C-994C-4C24-8FBF-780918C0B78B}" srcOrd="0" destOrd="1" presId="urn:microsoft.com/office/officeart/2005/8/layout/vList5"/>
    <dgm:cxn modelId="{61CB505F-2EDC-4181-B67B-C6CB3319A517}" srcId="{7CEC0326-367B-4596-B4EC-26266E12E687}" destId="{A08B3615-E38E-437F-9A1A-B8FE6F84DAE4}" srcOrd="0" destOrd="0" parTransId="{61C71FB9-7730-4DC3-A110-5F735273E5D6}" sibTransId="{786FCBC8-CDF4-46CA-9160-49213D7D72F0}"/>
    <dgm:cxn modelId="{85BECB7A-7054-4492-AC60-1AAE2C4ABBE7}" type="presOf" srcId="{A08B3615-E38E-437F-9A1A-B8FE6F84DAE4}" destId="{29E2863A-1FA9-46E1-B9E7-357965B4A5A3}" srcOrd="0" destOrd="0" presId="urn:microsoft.com/office/officeart/2005/8/layout/vList5"/>
    <dgm:cxn modelId="{271DF289-F570-4B41-A800-E47153A46D01}" srcId="{B069911B-220E-4E2F-A970-2CD5D846BE1E}" destId="{300D8199-0D94-4668-A09E-20EC030C7E0A}" srcOrd="0" destOrd="0" parTransId="{7535F0DC-6807-459E-B3A5-D789B4BBE6EB}" sibTransId="{D4021D03-98AC-4017-807B-627A7EBAF8D5}"/>
    <dgm:cxn modelId="{333EEA2E-89BF-4494-B985-7A42C153D230}" type="presOf" srcId="{300D8199-0D94-4668-A09E-20EC030C7E0A}" destId="{CA335638-CB5B-44B1-8E05-7FD22930594A}" srcOrd="0" destOrd="0" presId="urn:microsoft.com/office/officeart/2005/8/layout/vList5"/>
    <dgm:cxn modelId="{A193AFA9-8ED7-453B-A6FE-F61B373A5B0A}" srcId="{B069911B-220E-4E2F-A970-2CD5D846BE1E}" destId="{9EBAA270-5C13-4CFE-BF10-B7023620D4DD}" srcOrd="1" destOrd="0" parTransId="{014A1B1D-991C-4386-96F6-3875E4380F70}" sibTransId="{8616D58D-C0D1-499A-9FBD-DE28933D2FD1}"/>
    <dgm:cxn modelId="{FA4D53A7-57F6-4E25-B4E3-C1D08636A2CB}" type="presOf" srcId="{6C1C144B-61B6-41A2-BEE2-68B946D5477F}" destId="{F44E3B5D-4521-41AA-AE17-3F08334E4F39}" srcOrd="0" destOrd="0" presId="urn:microsoft.com/office/officeart/2005/8/layout/vList5"/>
    <dgm:cxn modelId="{4C162F2A-C05A-4116-9C95-E75077728D47}" type="presOf" srcId="{54502C89-E389-4F87-9F27-7192E600AE0D}" destId="{CA335638-CB5B-44B1-8E05-7FD22930594A}" srcOrd="0" destOrd="2" presId="urn:microsoft.com/office/officeart/2005/8/layout/vList5"/>
    <dgm:cxn modelId="{4EB38042-F38D-4E9C-B7D1-4BB68607E3DC}" type="presOf" srcId="{9EBAA270-5C13-4CFE-BF10-B7023620D4DD}" destId="{CA335638-CB5B-44B1-8E05-7FD22930594A}" srcOrd="0" destOrd="1" presId="urn:microsoft.com/office/officeart/2005/8/layout/vList5"/>
    <dgm:cxn modelId="{94E7C122-0F00-4AB1-BFCF-35E70AD4EB26}" type="presOf" srcId="{17257539-5B58-4B97-88AD-93D37B32B5CC}" destId="{4EE3FE5C-994C-4C24-8FBF-780918C0B78B}" srcOrd="0" destOrd="3" presId="urn:microsoft.com/office/officeart/2005/8/layout/vList5"/>
    <dgm:cxn modelId="{144A2E26-7FEF-4E56-863E-F46975740B1E}" srcId="{6C1C144B-61B6-41A2-BEE2-68B946D5477F}" destId="{EDB8994A-FDC6-4E30-B249-5F885F3FE685}" srcOrd="2" destOrd="0" parTransId="{18819701-0239-4AEC-8DBF-C9EB2E68F880}" sibTransId="{44D057C6-7F71-4B1B-972A-4EC5C48274CD}"/>
    <dgm:cxn modelId="{9A1D796C-FEB7-4957-9E69-998AEB15D09C}" srcId="{EDB8994A-FDC6-4E30-B249-5F885F3FE685}" destId="{17257539-5B58-4B97-88AD-93D37B32B5CC}" srcOrd="0" destOrd="0" parTransId="{99B3519E-43E4-4DB5-A7CE-DC1C283ECD6B}" sibTransId="{826079DC-C6D2-4CD4-9973-D0437C05A4E4}"/>
    <dgm:cxn modelId="{C17E41B2-4727-436B-B70B-F81B2D5E4BF1}" srcId="{B069911B-220E-4E2F-A970-2CD5D846BE1E}" destId="{54502C89-E389-4F87-9F27-7192E600AE0D}" srcOrd="2" destOrd="0" parTransId="{40AC621F-2D5F-4250-99CC-DC05FD847500}" sibTransId="{E71D2CBA-29BA-4E0A-8E05-D26BB3D236D2}"/>
    <dgm:cxn modelId="{E627815C-EFD4-4585-8C31-99F8CB459AA8}" type="presOf" srcId="{B069911B-220E-4E2F-A970-2CD5D846BE1E}" destId="{0C9DFD4F-E486-428A-A1E2-CD52066598B0}" srcOrd="0" destOrd="0" presId="urn:microsoft.com/office/officeart/2005/8/layout/vList5"/>
    <dgm:cxn modelId="{89BDA1A3-74A0-4FF1-95F9-38D709D68505}" type="presParOf" srcId="{0A0F4020-0D85-4478-80CF-2FFE77935573}" destId="{37EB295E-E770-415F-96DE-A7F3F5C21F15}" srcOrd="0" destOrd="0" presId="urn:microsoft.com/office/officeart/2005/8/layout/vList5"/>
    <dgm:cxn modelId="{302548AD-B374-4D4E-8504-52364036FDE7}" type="presParOf" srcId="{37EB295E-E770-415F-96DE-A7F3F5C21F15}" destId="{F44E3B5D-4521-41AA-AE17-3F08334E4F39}" srcOrd="0" destOrd="0" presId="urn:microsoft.com/office/officeart/2005/8/layout/vList5"/>
    <dgm:cxn modelId="{912BA30C-648F-41FA-A58D-E0B3F0D39D16}" type="presParOf" srcId="{37EB295E-E770-415F-96DE-A7F3F5C21F15}" destId="{4EE3FE5C-994C-4C24-8FBF-780918C0B78B}" srcOrd="1" destOrd="0" presId="urn:microsoft.com/office/officeart/2005/8/layout/vList5"/>
    <dgm:cxn modelId="{6A86133C-18D5-44A6-A5C5-8C1663D2E70A}" type="presParOf" srcId="{0A0F4020-0D85-4478-80CF-2FFE77935573}" destId="{BD523597-C791-4A81-8616-4F7F10422549}" srcOrd="1" destOrd="0" presId="urn:microsoft.com/office/officeart/2005/8/layout/vList5"/>
    <dgm:cxn modelId="{97ABCFDB-E9DC-4E9C-AC60-AE39A1F07D3A}" type="presParOf" srcId="{0A0F4020-0D85-4478-80CF-2FFE77935573}" destId="{AF0A9248-E519-45F3-A2E9-656270020031}" srcOrd="2" destOrd="0" presId="urn:microsoft.com/office/officeart/2005/8/layout/vList5"/>
    <dgm:cxn modelId="{14065690-2091-4F32-8575-C7080A45E4D6}" type="presParOf" srcId="{AF0A9248-E519-45F3-A2E9-656270020031}" destId="{08921A89-7D18-44CB-8773-5215F4D3B971}" srcOrd="0" destOrd="0" presId="urn:microsoft.com/office/officeart/2005/8/layout/vList5"/>
    <dgm:cxn modelId="{A4BA84B2-789E-4B4E-B8A5-F1BD6156E802}" type="presParOf" srcId="{AF0A9248-E519-45F3-A2E9-656270020031}" destId="{29E2863A-1FA9-46E1-B9E7-357965B4A5A3}" srcOrd="1" destOrd="0" presId="urn:microsoft.com/office/officeart/2005/8/layout/vList5"/>
    <dgm:cxn modelId="{E2D14C81-5C62-4DFF-845A-D63AAB3323CE}" type="presParOf" srcId="{0A0F4020-0D85-4478-80CF-2FFE77935573}" destId="{2D60C95E-51F1-49AB-A7C5-299FDD66C77D}" srcOrd="3" destOrd="0" presId="urn:microsoft.com/office/officeart/2005/8/layout/vList5"/>
    <dgm:cxn modelId="{A937E1F7-4F9F-4F59-B1AA-B4CC2F8506F3}" type="presParOf" srcId="{0A0F4020-0D85-4478-80CF-2FFE77935573}" destId="{89072CF0-C437-413C-B0EE-E0B852E9D3A0}" srcOrd="4" destOrd="0" presId="urn:microsoft.com/office/officeart/2005/8/layout/vList5"/>
    <dgm:cxn modelId="{7FD8BEDF-206B-445E-8F8F-65631D55DB91}" type="presParOf" srcId="{89072CF0-C437-413C-B0EE-E0B852E9D3A0}" destId="{0C9DFD4F-E486-428A-A1E2-CD52066598B0}" srcOrd="0" destOrd="0" presId="urn:microsoft.com/office/officeart/2005/8/layout/vList5"/>
    <dgm:cxn modelId="{32E1D138-61D7-48B6-A9E8-82AF7D01EE39}" type="presParOf" srcId="{89072CF0-C437-413C-B0EE-E0B852E9D3A0}" destId="{CA335638-CB5B-44B1-8E05-7FD2293059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46A2F1-32E3-4023-AF4B-2B3F3744B55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5E198128-1C1A-4A87-84A1-163B9F91EBFE}">
      <dgm:prSet phldrT="[Text]">
        <dgm:style>
          <a:lnRef idx="1">
            <a:schemeClr val="accent2"/>
          </a:lnRef>
          <a:fillRef idx="3">
            <a:schemeClr val="accent2"/>
          </a:fillRef>
          <a:effectRef idx="2">
            <a:schemeClr val="accent2"/>
          </a:effectRef>
          <a:fontRef idx="minor">
            <a:schemeClr val="lt1"/>
          </a:fontRef>
        </dgm:style>
      </dgm:prSet>
      <dgm:spPr/>
      <dgm:t>
        <a:bodyPr/>
        <a:lstStyle/>
        <a:p>
          <a:r>
            <a:rPr lang="it-IT" dirty="0" smtClean="0"/>
            <a:t>Capacitivo </a:t>
          </a:r>
          <a:endParaRPr lang="it-IT" dirty="0"/>
        </a:p>
      </dgm:t>
    </dgm:pt>
    <dgm:pt modelId="{7A6BCA62-CCF0-4414-B051-3771DF4E480F}" type="parTrans" cxnId="{3373406D-6E8A-4001-BD3F-CDB39564FF59}">
      <dgm:prSet/>
      <dgm:spPr/>
      <dgm:t>
        <a:bodyPr/>
        <a:lstStyle/>
        <a:p>
          <a:endParaRPr lang="it-IT"/>
        </a:p>
      </dgm:t>
    </dgm:pt>
    <dgm:pt modelId="{B606BEC2-428A-48B5-B8EC-E6D3E205581B}" type="sibTrans" cxnId="{3373406D-6E8A-4001-BD3F-CDB39564FF59}">
      <dgm:prSet/>
      <dgm:spPr/>
      <dgm:t>
        <a:bodyPr/>
        <a:lstStyle/>
        <a:p>
          <a:endParaRPr lang="it-IT"/>
        </a:p>
      </dgm:t>
    </dgm:pt>
    <dgm:pt modelId="{2930FEC1-CD6B-41B0-B189-01F559EA7424}">
      <dgm:prSet/>
      <dgm:spPr/>
      <dgm:t>
        <a:bodyPr/>
        <a:lstStyle/>
        <a:p>
          <a:r>
            <a:rPr lang="it-IT" dirty="0" smtClean="0"/>
            <a:t>Superamento del concetto di Lambda</a:t>
          </a:r>
        </a:p>
      </dgm:t>
    </dgm:pt>
    <dgm:pt modelId="{AE706629-EBA3-4773-89B3-9040F9D026AF}" type="parTrans" cxnId="{BEA970A2-FEAF-4F71-8829-61886F040252}">
      <dgm:prSet/>
      <dgm:spPr/>
      <dgm:t>
        <a:bodyPr/>
        <a:lstStyle/>
        <a:p>
          <a:endParaRPr lang="it-IT"/>
        </a:p>
      </dgm:t>
    </dgm:pt>
    <dgm:pt modelId="{CABF2D37-4711-4F9A-82DF-0A1A256F6648}" type="sibTrans" cxnId="{BEA970A2-FEAF-4F71-8829-61886F040252}">
      <dgm:prSet/>
      <dgm:spPr/>
      <dgm:t>
        <a:bodyPr/>
        <a:lstStyle/>
        <a:p>
          <a:endParaRPr lang="it-IT"/>
        </a:p>
      </dgm:t>
    </dgm:pt>
    <dgm:pt modelId="{9BAD1402-BE52-4232-9369-0C41973D455C}">
      <dgm:prSet/>
      <dgm:spPr/>
      <dgm:t>
        <a:bodyPr/>
        <a:lstStyle/>
        <a:p>
          <a:r>
            <a:rPr lang="it-IT" dirty="0" smtClean="0"/>
            <a:t>Disegno di Rete coerente, DCM free, OTN, ecc.</a:t>
          </a:r>
          <a:endParaRPr lang="it-IT" dirty="0"/>
        </a:p>
      </dgm:t>
    </dgm:pt>
    <dgm:pt modelId="{29AFAD5C-D620-448B-BEC3-B8583315E88E}" type="parTrans" cxnId="{7641C86F-DF17-4802-9706-2DAC7C64793B}">
      <dgm:prSet/>
      <dgm:spPr/>
      <dgm:t>
        <a:bodyPr/>
        <a:lstStyle/>
        <a:p>
          <a:endParaRPr lang="it-IT"/>
        </a:p>
      </dgm:t>
    </dgm:pt>
    <dgm:pt modelId="{CD92DD8E-AFDA-4701-BBF1-07F495DA0E5B}" type="sibTrans" cxnId="{7641C86F-DF17-4802-9706-2DAC7C64793B}">
      <dgm:prSet/>
      <dgm:spPr/>
      <dgm:t>
        <a:bodyPr/>
        <a:lstStyle/>
        <a:p>
          <a:endParaRPr lang="it-IT"/>
        </a:p>
      </dgm:t>
    </dgm:pt>
    <dgm:pt modelId="{EBBF99D4-628C-4DED-892D-28D2EA487E0A}">
      <dgm:prSet/>
      <dgm:spPr/>
      <dgm:t>
        <a:bodyPr/>
        <a:lstStyle/>
        <a:p>
          <a:r>
            <a:rPr lang="it-IT" dirty="0" smtClean="0"/>
            <a:t>Capacità singolo nodo in termini di segnali client:</a:t>
          </a:r>
        </a:p>
      </dgm:t>
    </dgm:pt>
    <dgm:pt modelId="{7B00E253-D69F-4EC4-B409-BEC8A72E8E9C}" type="parTrans" cxnId="{1CA1413D-A45F-4008-B79D-091D4AB9CB12}">
      <dgm:prSet/>
      <dgm:spPr/>
      <dgm:t>
        <a:bodyPr/>
        <a:lstStyle/>
        <a:p>
          <a:endParaRPr lang="it-IT"/>
        </a:p>
      </dgm:t>
    </dgm:pt>
    <dgm:pt modelId="{BA1CA6F4-AF25-4E1D-8BF5-73FB0A8760D9}" type="sibTrans" cxnId="{1CA1413D-A45F-4008-B79D-091D4AB9CB12}">
      <dgm:prSet/>
      <dgm:spPr/>
      <dgm:t>
        <a:bodyPr/>
        <a:lstStyle/>
        <a:p>
          <a:endParaRPr lang="it-IT"/>
        </a:p>
      </dgm:t>
    </dgm:pt>
    <dgm:pt modelId="{A7390415-0D02-406C-BE40-C7A2EE7BE047}">
      <dgm:prSet/>
      <dgm:spPr/>
      <dgm:t>
        <a:bodyPr/>
        <a:lstStyle/>
        <a:p>
          <a:r>
            <a:rPr lang="it-IT" dirty="0" smtClean="0"/>
            <a:t>n*100G, m*40G, k*10G</a:t>
          </a:r>
          <a:endParaRPr lang="it-IT" dirty="0"/>
        </a:p>
      </dgm:t>
    </dgm:pt>
    <dgm:pt modelId="{8B08C49A-8436-475B-9282-7B15A20E5ED0}" type="parTrans" cxnId="{5DD6018C-DDB8-4EA4-A0FE-35CFD142D1AA}">
      <dgm:prSet/>
      <dgm:spPr/>
      <dgm:t>
        <a:bodyPr/>
        <a:lstStyle/>
        <a:p>
          <a:endParaRPr lang="it-IT"/>
        </a:p>
      </dgm:t>
    </dgm:pt>
    <dgm:pt modelId="{9731C7B4-FD04-47B0-B858-11E28EB0CBEF}" type="sibTrans" cxnId="{5DD6018C-DDB8-4EA4-A0FE-35CFD142D1AA}">
      <dgm:prSet/>
      <dgm:spPr/>
      <dgm:t>
        <a:bodyPr/>
        <a:lstStyle/>
        <a:p>
          <a:endParaRPr lang="it-IT"/>
        </a:p>
      </dgm:t>
    </dgm:pt>
    <dgm:pt modelId="{B413D0B7-C376-40AD-9FA4-B421E25F0856}">
      <dgm:prSet>
        <dgm:style>
          <a:lnRef idx="1">
            <a:schemeClr val="accent3"/>
          </a:lnRef>
          <a:fillRef idx="3">
            <a:schemeClr val="accent3"/>
          </a:fillRef>
          <a:effectRef idx="2">
            <a:schemeClr val="accent3"/>
          </a:effectRef>
          <a:fontRef idx="minor">
            <a:schemeClr val="lt1"/>
          </a:fontRef>
        </dgm:style>
      </dgm:prSet>
      <dgm:spPr/>
      <dgm:t>
        <a:bodyPr/>
        <a:lstStyle/>
        <a:p>
          <a:r>
            <a:rPr lang="it-IT" dirty="0" smtClean="0"/>
            <a:t>Disegno di rete ottico indipendente da GARR-X </a:t>
          </a:r>
          <a:endParaRPr lang="it-IT" dirty="0"/>
        </a:p>
      </dgm:t>
    </dgm:pt>
    <dgm:pt modelId="{5FB42678-6736-4634-8D8C-23298A363A99}" type="parTrans" cxnId="{5DFC8029-6BCB-48CA-9170-34BAFCD95BB6}">
      <dgm:prSet/>
      <dgm:spPr/>
      <dgm:t>
        <a:bodyPr/>
        <a:lstStyle/>
        <a:p>
          <a:endParaRPr lang="it-IT"/>
        </a:p>
      </dgm:t>
    </dgm:pt>
    <dgm:pt modelId="{936F10E1-F5DD-4311-AE88-156133681D46}" type="sibTrans" cxnId="{5DFC8029-6BCB-48CA-9170-34BAFCD95BB6}">
      <dgm:prSet/>
      <dgm:spPr/>
      <dgm:t>
        <a:bodyPr/>
        <a:lstStyle/>
        <a:p>
          <a:endParaRPr lang="it-IT"/>
        </a:p>
      </dgm:t>
    </dgm:pt>
    <dgm:pt modelId="{F2163775-C9D1-45D8-8C19-111817630BA7}">
      <dgm:prSet/>
      <dgm:spPr/>
      <dgm:t>
        <a:bodyPr/>
        <a:lstStyle/>
        <a:p>
          <a:r>
            <a:rPr lang="it-IT" smtClean="0"/>
            <a:t>Domini ottici distinti </a:t>
          </a:r>
          <a:endParaRPr lang="it-IT" dirty="0"/>
        </a:p>
      </dgm:t>
    </dgm:pt>
    <dgm:pt modelId="{BBEA0287-8EF7-47E1-8D05-D2EBC5775403}" type="parTrans" cxnId="{06ABE8ED-BC11-48A7-80BF-EB4477D1132E}">
      <dgm:prSet/>
      <dgm:spPr/>
      <dgm:t>
        <a:bodyPr/>
        <a:lstStyle/>
        <a:p>
          <a:endParaRPr lang="it-IT"/>
        </a:p>
      </dgm:t>
    </dgm:pt>
    <dgm:pt modelId="{C216DECA-4106-4D1A-9FA1-724D0313ECD3}" type="sibTrans" cxnId="{06ABE8ED-BC11-48A7-80BF-EB4477D1132E}">
      <dgm:prSet/>
      <dgm:spPr/>
      <dgm:t>
        <a:bodyPr/>
        <a:lstStyle/>
        <a:p>
          <a:endParaRPr lang="it-IT"/>
        </a:p>
      </dgm:t>
    </dgm:pt>
    <dgm:pt modelId="{A5DE2A2F-EC65-4310-A455-47C101460755}">
      <dgm:prSet/>
      <dgm:spPr/>
      <dgm:t>
        <a:bodyPr/>
        <a:lstStyle/>
        <a:p>
          <a:r>
            <a:rPr lang="it-IT" smtClean="0"/>
            <a:t>Domini gestionali separati</a:t>
          </a:r>
          <a:endParaRPr lang="it-IT" dirty="0"/>
        </a:p>
      </dgm:t>
    </dgm:pt>
    <dgm:pt modelId="{EF53B01A-E0A0-42A3-9245-996294119C5E}" type="parTrans" cxnId="{3EB67F0E-97A2-4F68-B006-291940B44B3F}">
      <dgm:prSet/>
      <dgm:spPr/>
      <dgm:t>
        <a:bodyPr/>
        <a:lstStyle/>
        <a:p>
          <a:endParaRPr lang="it-IT"/>
        </a:p>
      </dgm:t>
    </dgm:pt>
    <dgm:pt modelId="{2B082377-8285-4DCF-9EB6-D008BF0DD9DE}" type="sibTrans" cxnId="{3EB67F0E-97A2-4F68-B006-291940B44B3F}">
      <dgm:prSet/>
      <dgm:spPr/>
      <dgm:t>
        <a:bodyPr/>
        <a:lstStyle/>
        <a:p>
          <a:endParaRPr lang="it-IT"/>
        </a:p>
      </dgm:t>
    </dgm:pt>
    <dgm:pt modelId="{21D0A039-4EBF-4659-A981-F2CA2142AD2A}">
      <dgm:prSet/>
      <dgm:spPr/>
      <dgm:t>
        <a:bodyPr/>
        <a:lstStyle/>
        <a:p>
          <a:r>
            <a:rPr lang="it-IT" smtClean="0"/>
            <a:t>Interconnessione a livello IP</a:t>
          </a:r>
          <a:endParaRPr lang="it-IT" dirty="0"/>
        </a:p>
      </dgm:t>
    </dgm:pt>
    <dgm:pt modelId="{610B1A87-0172-4DCA-99B1-858BFD766C1C}" type="parTrans" cxnId="{758951BF-5146-4ABD-AF2B-F1EFCC5F1A80}">
      <dgm:prSet/>
      <dgm:spPr/>
      <dgm:t>
        <a:bodyPr/>
        <a:lstStyle/>
        <a:p>
          <a:endParaRPr lang="it-IT"/>
        </a:p>
      </dgm:t>
    </dgm:pt>
    <dgm:pt modelId="{785D359A-A129-42C2-9F8A-887E3D89B818}" type="sibTrans" cxnId="{758951BF-5146-4ABD-AF2B-F1EFCC5F1A80}">
      <dgm:prSet/>
      <dgm:spPr/>
      <dgm:t>
        <a:bodyPr/>
        <a:lstStyle/>
        <a:p>
          <a:endParaRPr lang="it-IT"/>
        </a:p>
      </dgm:t>
    </dgm:pt>
    <dgm:pt modelId="{90577150-C463-4EED-8B1E-739A1C277451}">
      <dgm:prSet>
        <dgm:style>
          <a:lnRef idx="1">
            <a:schemeClr val="accent1"/>
          </a:lnRef>
          <a:fillRef idx="3">
            <a:schemeClr val="accent1"/>
          </a:fillRef>
          <a:effectRef idx="2">
            <a:schemeClr val="accent1"/>
          </a:effectRef>
          <a:fontRef idx="minor">
            <a:schemeClr val="lt1"/>
          </a:fontRef>
        </dgm:style>
      </dgm:prSet>
      <dgm:spPr/>
      <dgm:t>
        <a:bodyPr/>
        <a:lstStyle/>
        <a:p>
          <a:r>
            <a:rPr lang="it-IT" dirty="0" smtClean="0"/>
            <a:t>Driver evoluzione a 100G a livello nazionale</a:t>
          </a:r>
          <a:endParaRPr lang="it-IT" dirty="0"/>
        </a:p>
      </dgm:t>
    </dgm:pt>
    <dgm:pt modelId="{3BBB9089-E31A-4E62-9FB1-39A821A061DA}" type="parTrans" cxnId="{E6A6934B-8729-4CB3-844D-9A2B4645B741}">
      <dgm:prSet/>
      <dgm:spPr/>
      <dgm:t>
        <a:bodyPr/>
        <a:lstStyle/>
        <a:p>
          <a:endParaRPr lang="it-IT"/>
        </a:p>
      </dgm:t>
    </dgm:pt>
    <dgm:pt modelId="{90B43F49-079B-4295-8DA3-5BFD399F35D6}" type="sibTrans" cxnId="{E6A6934B-8729-4CB3-844D-9A2B4645B741}">
      <dgm:prSet/>
      <dgm:spPr/>
      <dgm:t>
        <a:bodyPr/>
        <a:lstStyle/>
        <a:p>
          <a:endParaRPr lang="it-IT"/>
        </a:p>
      </dgm:t>
    </dgm:pt>
    <dgm:pt modelId="{AAB0CEF9-D86C-48A8-9597-9AA0933084B2}">
      <dgm:prSet/>
      <dgm:spPr/>
      <dgm:t>
        <a:bodyPr/>
        <a:lstStyle/>
        <a:p>
          <a:r>
            <a:rPr lang="en-US" dirty="0" err="1" smtClean="0"/>
            <a:t>Stessi</a:t>
          </a:r>
          <a:r>
            <a:rPr lang="en-US" dirty="0" smtClean="0"/>
            <a:t> </a:t>
          </a:r>
          <a:r>
            <a:rPr lang="en-US" dirty="0" err="1" smtClean="0"/>
            <a:t>collegamenti</a:t>
          </a:r>
          <a:r>
            <a:rPr lang="en-US" dirty="0" smtClean="0"/>
            <a:t> </a:t>
          </a:r>
          <a:r>
            <a:rPr lang="en-US" dirty="0" err="1" smtClean="0"/>
            <a:t>anche</a:t>
          </a:r>
          <a:r>
            <a:rPr lang="en-US" dirty="0" smtClean="0"/>
            <a:t> </a:t>
          </a:r>
          <a:r>
            <a:rPr lang="en-US" dirty="0" err="1" smtClean="0"/>
            <a:t>nel</a:t>
          </a:r>
          <a:r>
            <a:rPr lang="en-US" dirty="0" smtClean="0"/>
            <a:t> </a:t>
          </a:r>
          <a:r>
            <a:rPr lang="en-US" dirty="0" err="1" smtClean="0"/>
            <a:t>resto</a:t>
          </a:r>
          <a:r>
            <a:rPr lang="en-US" dirty="0" smtClean="0"/>
            <a:t> </a:t>
          </a:r>
          <a:r>
            <a:rPr lang="en-US" dirty="0" err="1" smtClean="0"/>
            <a:t>della</a:t>
          </a:r>
          <a:r>
            <a:rPr lang="en-US" dirty="0" smtClean="0"/>
            <a:t> rete</a:t>
          </a:r>
          <a:endParaRPr lang="it-IT" dirty="0"/>
        </a:p>
      </dgm:t>
    </dgm:pt>
    <dgm:pt modelId="{BE76A25C-FD64-4D57-B32B-FE1C4F6874BF}" type="parTrans" cxnId="{A5BFC306-862F-4FAE-9E7F-D2EBF79A6C43}">
      <dgm:prSet/>
      <dgm:spPr/>
      <dgm:t>
        <a:bodyPr/>
        <a:lstStyle/>
        <a:p>
          <a:endParaRPr lang="it-IT"/>
        </a:p>
      </dgm:t>
    </dgm:pt>
    <dgm:pt modelId="{77FFAB83-7FE6-415C-B196-0E0CE077F1D9}" type="sibTrans" cxnId="{A5BFC306-862F-4FAE-9E7F-D2EBF79A6C43}">
      <dgm:prSet/>
      <dgm:spPr/>
      <dgm:t>
        <a:bodyPr/>
        <a:lstStyle/>
        <a:p>
          <a:endParaRPr lang="it-IT"/>
        </a:p>
      </dgm:t>
    </dgm:pt>
    <dgm:pt modelId="{D2CF10CC-8C63-4A57-BDDB-6831343F2785}" type="pres">
      <dgm:prSet presAssocID="{3D46A2F1-32E3-4023-AF4B-2B3F3744B559}" presName="linear" presStyleCnt="0">
        <dgm:presLayoutVars>
          <dgm:dir/>
          <dgm:animLvl val="lvl"/>
          <dgm:resizeHandles val="exact"/>
        </dgm:presLayoutVars>
      </dgm:prSet>
      <dgm:spPr/>
      <dgm:t>
        <a:bodyPr/>
        <a:lstStyle/>
        <a:p>
          <a:endParaRPr lang="it-IT"/>
        </a:p>
      </dgm:t>
    </dgm:pt>
    <dgm:pt modelId="{FE02E3C4-8ABF-4310-AE9E-424AFD5A1D24}" type="pres">
      <dgm:prSet presAssocID="{5E198128-1C1A-4A87-84A1-163B9F91EBFE}" presName="parentLin" presStyleCnt="0"/>
      <dgm:spPr/>
    </dgm:pt>
    <dgm:pt modelId="{8BD29292-E6B2-40CE-B4BF-4DB423D70244}" type="pres">
      <dgm:prSet presAssocID="{5E198128-1C1A-4A87-84A1-163B9F91EBFE}" presName="parentLeftMargin" presStyleLbl="node1" presStyleIdx="0" presStyleCnt="3"/>
      <dgm:spPr/>
      <dgm:t>
        <a:bodyPr/>
        <a:lstStyle/>
        <a:p>
          <a:endParaRPr lang="it-IT"/>
        </a:p>
      </dgm:t>
    </dgm:pt>
    <dgm:pt modelId="{A22222A5-17FF-47C5-B38C-D8647B7514D6}" type="pres">
      <dgm:prSet presAssocID="{5E198128-1C1A-4A87-84A1-163B9F91EBFE}" presName="parentText" presStyleLbl="node1" presStyleIdx="0" presStyleCnt="3">
        <dgm:presLayoutVars>
          <dgm:chMax val="0"/>
          <dgm:bulletEnabled val="1"/>
        </dgm:presLayoutVars>
      </dgm:prSet>
      <dgm:spPr/>
      <dgm:t>
        <a:bodyPr/>
        <a:lstStyle/>
        <a:p>
          <a:endParaRPr lang="it-IT"/>
        </a:p>
      </dgm:t>
    </dgm:pt>
    <dgm:pt modelId="{A377E066-974F-4544-BBDE-C0E5D2C4B137}" type="pres">
      <dgm:prSet presAssocID="{5E198128-1C1A-4A87-84A1-163B9F91EBFE}" presName="negativeSpace" presStyleCnt="0"/>
      <dgm:spPr/>
    </dgm:pt>
    <dgm:pt modelId="{2F6FE1D6-8F8A-44DE-9B00-8298904C31B0}" type="pres">
      <dgm:prSet presAssocID="{5E198128-1C1A-4A87-84A1-163B9F91EBFE}" presName="childText" presStyleLbl="conFgAcc1" presStyleIdx="0" presStyleCnt="3">
        <dgm:presLayoutVars>
          <dgm:bulletEnabled val="1"/>
        </dgm:presLayoutVars>
      </dgm:prSet>
      <dgm:spPr/>
      <dgm:t>
        <a:bodyPr/>
        <a:lstStyle/>
        <a:p>
          <a:endParaRPr lang="it-IT"/>
        </a:p>
      </dgm:t>
    </dgm:pt>
    <dgm:pt modelId="{1A726665-24E8-4F1B-A253-3414F36E0BB7}" type="pres">
      <dgm:prSet presAssocID="{B606BEC2-428A-48B5-B8EC-E6D3E205581B}" presName="spaceBetweenRectangles" presStyleCnt="0"/>
      <dgm:spPr/>
    </dgm:pt>
    <dgm:pt modelId="{0BC66CE0-992A-42FC-BD82-7120EE7178E9}" type="pres">
      <dgm:prSet presAssocID="{B413D0B7-C376-40AD-9FA4-B421E25F0856}" presName="parentLin" presStyleCnt="0"/>
      <dgm:spPr/>
    </dgm:pt>
    <dgm:pt modelId="{A8B8291D-0036-4CC1-8210-51AA57C1E486}" type="pres">
      <dgm:prSet presAssocID="{B413D0B7-C376-40AD-9FA4-B421E25F0856}" presName="parentLeftMargin" presStyleLbl="node1" presStyleIdx="0" presStyleCnt="3"/>
      <dgm:spPr/>
      <dgm:t>
        <a:bodyPr/>
        <a:lstStyle/>
        <a:p>
          <a:endParaRPr lang="it-IT"/>
        </a:p>
      </dgm:t>
    </dgm:pt>
    <dgm:pt modelId="{3662DD08-0EF7-40CE-8F5A-61EDB14C3DCE}" type="pres">
      <dgm:prSet presAssocID="{B413D0B7-C376-40AD-9FA4-B421E25F0856}" presName="parentText" presStyleLbl="node1" presStyleIdx="1" presStyleCnt="3">
        <dgm:presLayoutVars>
          <dgm:chMax val="0"/>
          <dgm:bulletEnabled val="1"/>
        </dgm:presLayoutVars>
      </dgm:prSet>
      <dgm:spPr/>
      <dgm:t>
        <a:bodyPr/>
        <a:lstStyle/>
        <a:p>
          <a:endParaRPr lang="it-IT"/>
        </a:p>
      </dgm:t>
    </dgm:pt>
    <dgm:pt modelId="{25ACA760-0CFA-4E5E-B5EC-A461977BC915}" type="pres">
      <dgm:prSet presAssocID="{B413D0B7-C376-40AD-9FA4-B421E25F0856}" presName="negativeSpace" presStyleCnt="0"/>
      <dgm:spPr/>
    </dgm:pt>
    <dgm:pt modelId="{3D93C017-CA6B-45DA-B591-8CAB999090B9}" type="pres">
      <dgm:prSet presAssocID="{B413D0B7-C376-40AD-9FA4-B421E25F0856}" presName="childText" presStyleLbl="conFgAcc1" presStyleIdx="1" presStyleCnt="3">
        <dgm:presLayoutVars>
          <dgm:bulletEnabled val="1"/>
        </dgm:presLayoutVars>
      </dgm:prSet>
      <dgm:spPr/>
      <dgm:t>
        <a:bodyPr/>
        <a:lstStyle/>
        <a:p>
          <a:endParaRPr lang="it-IT"/>
        </a:p>
      </dgm:t>
    </dgm:pt>
    <dgm:pt modelId="{A5328617-B613-420C-AAD0-2E8C9980E53D}" type="pres">
      <dgm:prSet presAssocID="{936F10E1-F5DD-4311-AE88-156133681D46}" presName="spaceBetweenRectangles" presStyleCnt="0"/>
      <dgm:spPr/>
    </dgm:pt>
    <dgm:pt modelId="{E078A0A8-18D2-40C8-B40F-7BE5AF511C44}" type="pres">
      <dgm:prSet presAssocID="{90577150-C463-4EED-8B1E-739A1C277451}" presName="parentLin" presStyleCnt="0"/>
      <dgm:spPr/>
    </dgm:pt>
    <dgm:pt modelId="{22AC2950-6D96-495C-9F6B-B3358A330F82}" type="pres">
      <dgm:prSet presAssocID="{90577150-C463-4EED-8B1E-739A1C277451}" presName="parentLeftMargin" presStyleLbl="node1" presStyleIdx="1" presStyleCnt="3"/>
      <dgm:spPr/>
      <dgm:t>
        <a:bodyPr/>
        <a:lstStyle/>
        <a:p>
          <a:endParaRPr lang="it-IT"/>
        </a:p>
      </dgm:t>
    </dgm:pt>
    <dgm:pt modelId="{5A770420-141F-470F-9742-A611E88B9539}" type="pres">
      <dgm:prSet presAssocID="{90577150-C463-4EED-8B1E-739A1C277451}" presName="parentText" presStyleLbl="node1" presStyleIdx="2" presStyleCnt="3">
        <dgm:presLayoutVars>
          <dgm:chMax val="0"/>
          <dgm:bulletEnabled val="1"/>
        </dgm:presLayoutVars>
      </dgm:prSet>
      <dgm:spPr/>
      <dgm:t>
        <a:bodyPr/>
        <a:lstStyle/>
        <a:p>
          <a:endParaRPr lang="it-IT"/>
        </a:p>
      </dgm:t>
    </dgm:pt>
    <dgm:pt modelId="{A3AF352A-C0F1-45E5-A4FE-CB01CEBA6D0A}" type="pres">
      <dgm:prSet presAssocID="{90577150-C463-4EED-8B1E-739A1C277451}" presName="negativeSpace" presStyleCnt="0"/>
      <dgm:spPr/>
    </dgm:pt>
    <dgm:pt modelId="{785F280C-A758-4E9E-81DF-EFC254AA6083}" type="pres">
      <dgm:prSet presAssocID="{90577150-C463-4EED-8B1E-739A1C277451}" presName="childText" presStyleLbl="conFgAcc1" presStyleIdx="2" presStyleCnt="3">
        <dgm:presLayoutVars>
          <dgm:bulletEnabled val="1"/>
        </dgm:presLayoutVars>
      </dgm:prSet>
      <dgm:spPr/>
      <dgm:t>
        <a:bodyPr/>
        <a:lstStyle/>
        <a:p>
          <a:endParaRPr lang="it-IT"/>
        </a:p>
      </dgm:t>
    </dgm:pt>
  </dgm:ptLst>
  <dgm:cxnLst>
    <dgm:cxn modelId="{A5BFC306-862F-4FAE-9E7F-D2EBF79A6C43}" srcId="{90577150-C463-4EED-8B1E-739A1C277451}" destId="{AAB0CEF9-D86C-48A8-9597-9AA0933084B2}" srcOrd="0" destOrd="0" parTransId="{BE76A25C-FD64-4D57-B32B-FE1C4F6874BF}" sibTransId="{77FFAB83-7FE6-415C-B196-0E0CE077F1D9}"/>
    <dgm:cxn modelId="{758951BF-5146-4ABD-AF2B-F1EFCC5F1A80}" srcId="{B413D0B7-C376-40AD-9FA4-B421E25F0856}" destId="{21D0A039-4EBF-4659-A981-F2CA2142AD2A}" srcOrd="2" destOrd="0" parTransId="{610B1A87-0172-4DCA-99B1-858BFD766C1C}" sibTransId="{785D359A-A129-42C2-9F8A-887E3D89B818}"/>
    <dgm:cxn modelId="{E8F9D7D5-2A7B-4ED2-A3ED-BBDFC6810576}" type="presOf" srcId="{AAB0CEF9-D86C-48A8-9597-9AA0933084B2}" destId="{785F280C-A758-4E9E-81DF-EFC254AA6083}" srcOrd="0" destOrd="0" presId="urn:microsoft.com/office/officeart/2005/8/layout/list1"/>
    <dgm:cxn modelId="{AD576B6A-514A-4C1C-BE5B-67DD73409115}" type="presOf" srcId="{B413D0B7-C376-40AD-9FA4-B421E25F0856}" destId="{3662DD08-0EF7-40CE-8F5A-61EDB14C3DCE}" srcOrd="1" destOrd="0" presId="urn:microsoft.com/office/officeart/2005/8/layout/list1"/>
    <dgm:cxn modelId="{F84BE9F4-4EC1-44D8-89E4-8D57F91C49AF}" type="presOf" srcId="{90577150-C463-4EED-8B1E-739A1C277451}" destId="{5A770420-141F-470F-9742-A611E88B9539}" srcOrd="1" destOrd="0" presId="urn:microsoft.com/office/officeart/2005/8/layout/list1"/>
    <dgm:cxn modelId="{CAAC80FB-8030-46EC-9C70-390313BB087F}" type="presOf" srcId="{EBBF99D4-628C-4DED-892D-28D2EA487E0A}" destId="{2F6FE1D6-8F8A-44DE-9B00-8298904C31B0}" srcOrd="0" destOrd="2" presId="urn:microsoft.com/office/officeart/2005/8/layout/list1"/>
    <dgm:cxn modelId="{4690FCFB-CA63-4769-B2E5-7BBCC388F667}" type="presOf" srcId="{5E198128-1C1A-4A87-84A1-163B9F91EBFE}" destId="{A22222A5-17FF-47C5-B38C-D8647B7514D6}" srcOrd="1" destOrd="0" presId="urn:microsoft.com/office/officeart/2005/8/layout/list1"/>
    <dgm:cxn modelId="{3EB67F0E-97A2-4F68-B006-291940B44B3F}" srcId="{B413D0B7-C376-40AD-9FA4-B421E25F0856}" destId="{A5DE2A2F-EC65-4310-A455-47C101460755}" srcOrd="1" destOrd="0" parTransId="{EF53B01A-E0A0-42A3-9245-996294119C5E}" sibTransId="{2B082377-8285-4DCF-9EB6-D008BF0DD9DE}"/>
    <dgm:cxn modelId="{BEA970A2-FEAF-4F71-8829-61886F040252}" srcId="{5E198128-1C1A-4A87-84A1-163B9F91EBFE}" destId="{2930FEC1-CD6B-41B0-B189-01F559EA7424}" srcOrd="0" destOrd="0" parTransId="{AE706629-EBA3-4773-89B3-9040F9D026AF}" sibTransId="{CABF2D37-4711-4F9A-82DF-0A1A256F6648}"/>
    <dgm:cxn modelId="{A53D3E6F-68DC-4943-B897-DF23365DA61F}" type="presOf" srcId="{21D0A039-4EBF-4659-A981-F2CA2142AD2A}" destId="{3D93C017-CA6B-45DA-B591-8CAB999090B9}" srcOrd="0" destOrd="2" presId="urn:microsoft.com/office/officeart/2005/8/layout/list1"/>
    <dgm:cxn modelId="{A81BE567-80E0-492B-B48B-FA7602329643}" type="presOf" srcId="{A7390415-0D02-406C-BE40-C7A2EE7BE047}" destId="{2F6FE1D6-8F8A-44DE-9B00-8298904C31B0}" srcOrd="0" destOrd="3" presId="urn:microsoft.com/office/officeart/2005/8/layout/list1"/>
    <dgm:cxn modelId="{24701D81-AC9A-454D-BDBF-A119F1C763B2}" type="presOf" srcId="{9BAD1402-BE52-4232-9369-0C41973D455C}" destId="{2F6FE1D6-8F8A-44DE-9B00-8298904C31B0}" srcOrd="0" destOrd="1" presId="urn:microsoft.com/office/officeart/2005/8/layout/list1"/>
    <dgm:cxn modelId="{AFCB34F9-68EA-476B-9507-BF3EEECC8172}" type="presOf" srcId="{F2163775-C9D1-45D8-8C19-111817630BA7}" destId="{3D93C017-CA6B-45DA-B591-8CAB999090B9}" srcOrd="0" destOrd="0" presId="urn:microsoft.com/office/officeart/2005/8/layout/list1"/>
    <dgm:cxn modelId="{5DD6018C-DDB8-4EA4-A0FE-35CFD142D1AA}" srcId="{EBBF99D4-628C-4DED-892D-28D2EA487E0A}" destId="{A7390415-0D02-406C-BE40-C7A2EE7BE047}" srcOrd="0" destOrd="0" parTransId="{8B08C49A-8436-475B-9282-7B15A20E5ED0}" sibTransId="{9731C7B4-FD04-47B0-B858-11E28EB0CBEF}"/>
    <dgm:cxn modelId="{5DFC8029-6BCB-48CA-9170-34BAFCD95BB6}" srcId="{3D46A2F1-32E3-4023-AF4B-2B3F3744B559}" destId="{B413D0B7-C376-40AD-9FA4-B421E25F0856}" srcOrd="1" destOrd="0" parTransId="{5FB42678-6736-4634-8D8C-23298A363A99}" sibTransId="{936F10E1-F5DD-4311-AE88-156133681D46}"/>
    <dgm:cxn modelId="{ACAC6F35-DE64-42C2-8A0A-204AA93200AB}" type="presOf" srcId="{B413D0B7-C376-40AD-9FA4-B421E25F0856}" destId="{A8B8291D-0036-4CC1-8210-51AA57C1E486}" srcOrd="0" destOrd="0" presId="urn:microsoft.com/office/officeart/2005/8/layout/list1"/>
    <dgm:cxn modelId="{0AF14957-D317-4818-80BB-63B56E18A89F}" type="presOf" srcId="{90577150-C463-4EED-8B1E-739A1C277451}" destId="{22AC2950-6D96-495C-9F6B-B3358A330F82}" srcOrd="0" destOrd="0" presId="urn:microsoft.com/office/officeart/2005/8/layout/list1"/>
    <dgm:cxn modelId="{3373406D-6E8A-4001-BD3F-CDB39564FF59}" srcId="{3D46A2F1-32E3-4023-AF4B-2B3F3744B559}" destId="{5E198128-1C1A-4A87-84A1-163B9F91EBFE}" srcOrd="0" destOrd="0" parTransId="{7A6BCA62-CCF0-4414-B051-3771DF4E480F}" sibTransId="{B606BEC2-428A-48B5-B8EC-E6D3E205581B}"/>
    <dgm:cxn modelId="{7641C86F-DF17-4802-9706-2DAC7C64793B}" srcId="{5E198128-1C1A-4A87-84A1-163B9F91EBFE}" destId="{9BAD1402-BE52-4232-9369-0C41973D455C}" srcOrd="1" destOrd="0" parTransId="{29AFAD5C-D620-448B-BEC3-B8583315E88E}" sibTransId="{CD92DD8E-AFDA-4701-BBF1-07F495DA0E5B}"/>
    <dgm:cxn modelId="{87B732B5-8B4F-43EA-A3FE-10346E6B4029}" type="presOf" srcId="{A5DE2A2F-EC65-4310-A455-47C101460755}" destId="{3D93C017-CA6B-45DA-B591-8CAB999090B9}" srcOrd="0" destOrd="1" presId="urn:microsoft.com/office/officeart/2005/8/layout/list1"/>
    <dgm:cxn modelId="{6FB73DB1-4D1A-46FF-BC27-0EBA0443D0E9}" type="presOf" srcId="{5E198128-1C1A-4A87-84A1-163B9F91EBFE}" destId="{8BD29292-E6B2-40CE-B4BF-4DB423D70244}" srcOrd="0" destOrd="0" presId="urn:microsoft.com/office/officeart/2005/8/layout/list1"/>
    <dgm:cxn modelId="{C72A4917-3716-411B-A72E-AF39AE4A9BAB}" type="presOf" srcId="{2930FEC1-CD6B-41B0-B189-01F559EA7424}" destId="{2F6FE1D6-8F8A-44DE-9B00-8298904C31B0}" srcOrd="0" destOrd="0" presId="urn:microsoft.com/office/officeart/2005/8/layout/list1"/>
    <dgm:cxn modelId="{1CA1413D-A45F-4008-B79D-091D4AB9CB12}" srcId="{5E198128-1C1A-4A87-84A1-163B9F91EBFE}" destId="{EBBF99D4-628C-4DED-892D-28D2EA487E0A}" srcOrd="2" destOrd="0" parTransId="{7B00E253-D69F-4EC4-B409-BEC8A72E8E9C}" sibTransId="{BA1CA6F4-AF25-4E1D-8BF5-73FB0A8760D9}"/>
    <dgm:cxn modelId="{06ABE8ED-BC11-48A7-80BF-EB4477D1132E}" srcId="{B413D0B7-C376-40AD-9FA4-B421E25F0856}" destId="{F2163775-C9D1-45D8-8C19-111817630BA7}" srcOrd="0" destOrd="0" parTransId="{BBEA0287-8EF7-47E1-8D05-D2EBC5775403}" sibTransId="{C216DECA-4106-4D1A-9FA1-724D0313ECD3}"/>
    <dgm:cxn modelId="{4716AA4D-8C84-4DBE-A153-D225E2521F4C}" type="presOf" srcId="{3D46A2F1-32E3-4023-AF4B-2B3F3744B559}" destId="{D2CF10CC-8C63-4A57-BDDB-6831343F2785}" srcOrd="0" destOrd="0" presId="urn:microsoft.com/office/officeart/2005/8/layout/list1"/>
    <dgm:cxn modelId="{E6A6934B-8729-4CB3-844D-9A2B4645B741}" srcId="{3D46A2F1-32E3-4023-AF4B-2B3F3744B559}" destId="{90577150-C463-4EED-8B1E-739A1C277451}" srcOrd="2" destOrd="0" parTransId="{3BBB9089-E31A-4E62-9FB1-39A821A061DA}" sibTransId="{90B43F49-079B-4295-8DA3-5BFD399F35D6}"/>
    <dgm:cxn modelId="{4278969D-21DF-46E5-AEFC-78B1B349414E}" type="presParOf" srcId="{D2CF10CC-8C63-4A57-BDDB-6831343F2785}" destId="{FE02E3C4-8ABF-4310-AE9E-424AFD5A1D24}" srcOrd="0" destOrd="0" presId="urn:microsoft.com/office/officeart/2005/8/layout/list1"/>
    <dgm:cxn modelId="{2AC83C91-A329-4E91-8BB4-6EBF3994FD53}" type="presParOf" srcId="{FE02E3C4-8ABF-4310-AE9E-424AFD5A1D24}" destId="{8BD29292-E6B2-40CE-B4BF-4DB423D70244}" srcOrd="0" destOrd="0" presId="urn:microsoft.com/office/officeart/2005/8/layout/list1"/>
    <dgm:cxn modelId="{88FC37D1-5E02-423E-8B6F-8F67D07DA1BA}" type="presParOf" srcId="{FE02E3C4-8ABF-4310-AE9E-424AFD5A1D24}" destId="{A22222A5-17FF-47C5-B38C-D8647B7514D6}" srcOrd="1" destOrd="0" presId="urn:microsoft.com/office/officeart/2005/8/layout/list1"/>
    <dgm:cxn modelId="{940AF9CC-C0D6-4B6A-8154-5E01BF74450D}" type="presParOf" srcId="{D2CF10CC-8C63-4A57-BDDB-6831343F2785}" destId="{A377E066-974F-4544-BBDE-C0E5D2C4B137}" srcOrd="1" destOrd="0" presId="urn:microsoft.com/office/officeart/2005/8/layout/list1"/>
    <dgm:cxn modelId="{FDC4C681-C313-4A2D-9368-A2FD8CBF8DB8}" type="presParOf" srcId="{D2CF10CC-8C63-4A57-BDDB-6831343F2785}" destId="{2F6FE1D6-8F8A-44DE-9B00-8298904C31B0}" srcOrd="2" destOrd="0" presId="urn:microsoft.com/office/officeart/2005/8/layout/list1"/>
    <dgm:cxn modelId="{7CBEEE8C-534D-4E7E-88F5-00E222F43309}" type="presParOf" srcId="{D2CF10CC-8C63-4A57-BDDB-6831343F2785}" destId="{1A726665-24E8-4F1B-A253-3414F36E0BB7}" srcOrd="3" destOrd="0" presId="urn:microsoft.com/office/officeart/2005/8/layout/list1"/>
    <dgm:cxn modelId="{184A8AD4-C5FF-42CC-954C-DE446A825D87}" type="presParOf" srcId="{D2CF10CC-8C63-4A57-BDDB-6831343F2785}" destId="{0BC66CE0-992A-42FC-BD82-7120EE7178E9}" srcOrd="4" destOrd="0" presId="urn:microsoft.com/office/officeart/2005/8/layout/list1"/>
    <dgm:cxn modelId="{726D87B0-0EE0-4A48-90B8-7192D463819C}" type="presParOf" srcId="{0BC66CE0-992A-42FC-BD82-7120EE7178E9}" destId="{A8B8291D-0036-4CC1-8210-51AA57C1E486}" srcOrd="0" destOrd="0" presId="urn:microsoft.com/office/officeart/2005/8/layout/list1"/>
    <dgm:cxn modelId="{99E801A0-4331-4407-BFA0-AD52A8157757}" type="presParOf" srcId="{0BC66CE0-992A-42FC-BD82-7120EE7178E9}" destId="{3662DD08-0EF7-40CE-8F5A-61EDB14C3DCE}" srcOrd="1" destOrd="0" presId="urn:microsoft.com/office/officeart/2005/8/layout/list1"/>
    <dgm:cxn modelId="{878A0150-3CC7-4400-8792-B01C80DE33B7}" type="presParOf" srcId="{D2CF10CC-8C63-4A57-BDDB-6831343F2785}" destId="{25ACA760-0CFA-4E5E-B5EC-A461977BC915}" srcOrd="5" destOrd="0" presId="urn:microsoft.com/office/officeart/2005/8/layout/list1"/>
    <dgm:cxn modelId="{BFD0B166-A5DB-4661-991E-6D82D5CC406B}" type="presParOf" srcId="{D2CF10CC-8C63-4A57-BDDB-6831343F2785}" destId="{3D93C017-CA6B-45DA-B591-8CAB999090B9}" srcOrd="6" destOrd="0" presId="urn:microsoft.com/office/officeart/2005/8/layout/list1"/>
    <dgm:cxn modelId="{76C585B6-7300-46FE-87AE-C8D4A6783681}" type="presParOf" srcId="{D2CF10CC-8C63-4A57-BDDB-6831343F2785}" destId="{A5328617-B613-420C-AAD0-2E8C9980E53D}" srcOrd="7" destOrd="0" presId="urn:microsoft.com/office/officeart/2005/8/layout/list1"/>
    <dgm:cxn modelId="{31D7719B-B5EE-4253-8571-C9FD6B9122BD}" type="presParOf" srcId="{D2CF10CC-8C63-4A57-BDDB-6831343F2785}" destId="{E078A0A8-18D2-40C8-B40F-7BE5AF511C44}" srcOrd="8" destOrd="0" presId="urn:microsoft.com/office/officeart/2005/8/layout/list1"/>
    <dgm:cxn modelId="{7B9693B4-E0C6-4F77-88AE-52D9138FAADE}" type="presParOf" srcId="{E078A0A8-18D2-40C8-B40F-7BE5AF511C44}" destId="{22AC2950-6D96-495C-9F6B-B3358A330F82}" srcOrd="0" destOrd="0" presId="urn:microsoft.com/office/officeart/2005/8/layout/list1"/>
    <dgm:cxn modelId="{6DC21E39-0674-4C01-AEEE-5D6B054D0C9F}" type="presParOf" srcId="{E078A0A8-18D2-40C8-B40F-7BE5AF511C44}" destId="{5A770420-141F-470F-9742-A611E88B9539}" srcOrd="1" destOrd="0" presId="urn:microsoft.com/office/officeart/2005/8/layout/list1"/>
    <dgm:cxn modelId="{8EB49189-DB7F-42C4-A8D1-8F672FE87D60}" type="presParOf" srcId="{D2CF10CC-8C63-4A57-BDDB-6831343F2785}" destId="{A3AF352A-C0F1-45E5-A4FE-CB01CEBA6D0A}" srcOrd="9" destOrd="0" presId="urn:microsoft.com/office/officeart/2005/8/layout/list1"/>
    <dgm:cxn modelId="{7BCAE31F-CAAC-4467-A411-F77C0C261502}" type="presParOf" srcId="{D2CF10CC-8C63-4A57-BDDB-6831343F2785}" destId="{785F280C-A758-4E9E-81DF-EFC254AA608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8AF43C-735E-49CC-BCB5-C3F60741C7B7}" type="doc">
      <dgm:prSet loTypeId="urn:microsoft.com/office/officeart/2005/8/layout/list1" loCatId="list" qsTypeId="urn:microsoft.com/office/officeart/2005/8/quickstyle/3d3" qsCatId="3D" csTypeId="urn:microsoft.com/office/officeart/2005/8/colors/colorful1" csCatId="colorful" phldr="1"/>
      <dgm:spPr/>
      <dgm:t>
        <a:bodyPr/>
        <a:lstStyle/>
        <a:p>
          <a:endParaRPr lang="it-IT"/>
        </a:p>
      </dgm:t>
    </dgm:pt>
    <dgm:pt modelId="{5DD521E0-89DE-47E1-8710-6E529477DD1A}">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err="1" smtClean="0"/>
            <a:t>Caratteristiche</a:t>
          </a:r>
          <a:endParaRPr lang="it-IT" dirty="0"/>
        </a:p>
      </dgm:t>
    </dgm:pt>
    <dgm:pt modelId="{4D9744C6-B49B-41EB-BCF8-023F3E4521F5}" type="parTrans" cxnId="{D594688F-09B1-4C86-8ED1-6A319B107388}">
      <dgm:prSet/>
      <dgm:spPr/>
      <dgm:t>
        <a:bodyPr/>
        <a:lstStyle/>
        <a:p>
          <a:endParaRPr lang="it-IT"/>
        </a:p>
      </dgm:t>
    </dgm:pt>
    <dgm:pt modelId="{BEE6FC97-268C-46B6-AE1C-E3104627C248}" type="sibTrans" cxnId="{D594688F-09B1-4C86-8ED1-6A319B107388}">
      <dgm:prSet/>
      <dgm:spPr/>
      <dgm:t>
        <a:bodyPr/>
        <a:lstStyle/>
        <a:p>
          <a:endParaRPr lang="it-IT"/>
        </a:p>
      </dgm:t>
    </dgm:pt>
    <dgm:pt modelId="{03235E43-895E-4553-8513-9739C3CFD505}">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err="1" smtClean="0"/>
            <a:t>Quali</a:t>
          </a:r>
          <a:r>
            <a:rPr lang="en-US" dirty="0" smtClean="0"/>
            <a:t> </a:t>
          </a:r>
          <a:r>
            <a:rPr lang="en-US" dirty="0" err="1" smtClean="0"/>
            <a:t>servizi</a:t>
          </a:r>
          <a:endParaRPr lang="it-IT" dirty="0"/>
        </a:p>
      </dgm:t>
    </dgm:pt>
    <dgm:pt modelId="{0E478DAB-0DA2-417B-B1D4-A83DA36CACF8}" type="parTrans" cxnId="{2BDFB9ED-4A51-4E14-B6D9-2CAD74AA4395}">
      <dgm:prSet/>
      <dgm:spPr/>
      <dgm:t>
        <a:bodyPr/>
        <a:lstStyle/>
        <a:p>
          <a:endParaRPr lang="it-IT"/>
        </a:p>
      </dgm:t>
    </dgm:pt>
    <dgm:pt modelId="{AC902E57-EFC2-4684-8D93-0F340A55512D}" type="sibTrans" cxnId="{2BDFB9ED-4A51-4E14-B6D9-2CAD74AA4395}">
      <dgm:prSet/>
      <dgm:spPr/>
      <dgm:t>
        <a:bodyPr/>
        <a:lstStyle/>
        <a:p>
          <a:endParaRPr lang="it-IT"/>
        </a:p>
      </dgm:t>
    </dgm:pt>
    <dgm:pt modelId="{5289ACC1-1DFB-42E9-815E-D75BB9DF9B20}">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Banda </a:t>
          </a:r>
          <a:r>
            <a:rPr lang="en-US" dirty="0" err="1" smtClean="0"/>
            <a:t>aggregata</a:t>
          </a:r>
          <a:endParaRPr lang="it-IT" dirty="0"/>
        </a:p>
      </dgm:t>
    </dgm:pt>
    <dgm:pt modelId="{9CE761CC-C557-4D25-AE9B-38C47450300C}" type="parTrans" cxnId="{63A6A9E3-9774-49CC-A41C-B1747BBD8335}">
      <dgm:prSet/>
      <dgm:spPr/>
      <dgm:t>
        <a:bodyPr/>
        <a:lstStyle/>
        <a:p>
          <a:endParaRPr lang="it-IT"/>
        </a:p>
      </dgm:t>
    </dgm:pt>
    <dgm:pt modelId="{EDEB3E9D-35B6-40E4-954E-E17D9D8180F7}" type="sibTrans" cxnId="{63A6A9E3-9774-49CC-A41C-B1747BBD8335}">
      <dgm:prSet/>
      <dgm:spPr/>
      <dgm:t>
        <a:bodyPr/>
        <a:lstStyle/>
        <a:p>
          <a:endParaRPr lang="it-IT"/>
        </a:p>
      </dgm:t>
    </dgm:pt>
    <dgm:pt modelId="{C9019673-E0A7-4700-9A15-8209560C2836}">
      <dgm:prSet/>
      <dgm:spPr/>
      <dgm:t>
        <a:bodyPr/>
        <a:lstStyle/>
        <a:p>
          <a:r>
            <a:rPr lang="en-US" dirty="0" smtClean="0"/>
            <a:t>COHERENT</a:t>
          </a:r>
          <a:endParaRPr lang="it-IT" dirty="0"/>
        </a:p>
      </dgm:t>
    </dgm:pt>
    <dgm:pt modelId="{A7AABC99-3744-43F0-88F0-61581207851C}" type="parTrans" cxnId="{D723FAC7-006F-48E3-84A3-8634F93B98CD}">
      <dgm:prSet/>
      <dgm:spPr/>
      <dgm:t>
        <a:bodyPr/>
        <a:lstStyle/>
        <a:p>
          <a:endParaRPr lang="it-IT"/>
        </a:p>
      </dgm:t>
    </dgm:pt>
    <dgm:pt modelId="{85EAC43A-FCBE-4215-BC07-EE5451B76548}" type="sibTrans" cxnId="{D723FAC7-006F-48E3-84A3-8634F93B98CD}">
      <dgm:prSet/>
      <dgm:spPr/>
      <dgm:t>
        <a:bodyPr/>
        <a:lstStyle/>
        <a:p>
          <a:endParaRPr lang="it-IT"/>
        </a:p>
      </dgm:t>
    </dgm:pt>
    <dgm:pt modelId="{AB545B0D-0AC5-4D35-B584-9ACD90D8A143}">
      <dgm:prSet/>
      <dgm:spPr/>
      <dgm:t>
        <a:bodyPr/>
        <a:lstStyle/>
        <a:p>
          <a:r>
            <a:rPr lang="en-US" dirty="0" smtClean="0"/>
            <a:t>DCM Free</a:t>
          </a:r>
          <a:endParaRPr lang="it-IT" dirty="0"/>
        </a:p>
      </dgm:t>
    </dgm:pt>
    <dgm:pt modelId="{BD6E1ECB-1A9C-4C3C-88A7-6F6FA4F78F7F}" type="parTrans" cxnId="{F539FEAE-235D-44FF-82CB-73093DC28591}">
      <dgm:prSet/>
      <dgm:spPr/>
      <dgm:t>
        <a:bodyPr/>
        <a:lstStyle/>
        <a:p>
          <a:endParaRPr lang="it-IT"/>
        </a:p>
      </dgm:t>
    </dgm:pt>
    <dgm:pt modelId="{E9B810E8-7595-4B47-AAB8-1793056B77EC}" type="sibTrans" cxnId="{F539FEAE-235D-44FF-82CB-73093DC28591}">
      <dgm:prSet/>
      <dgm:spPr/>
      <dgm:t>
        <a:bodyPr/>
        <a:lstStyle/>
        <a:p>
          <a:endParaRPr lang="it-IT"/>
        </a:p>
      </dgm:t>
    </dgm:pt>
    <dgm:pt modelId="{96459C55-5B7E-48C0-A842-12F743842D00}">
      <dgm:prSet/>
      <dgm:spPr/>
      <dgm:t>
        <a:bodyPr/>
        <a:lstStyle/>
        <a:p>
          <a:r>
            <a:rPr lang="en-US" dirty="0" smtClean="0"/>
            <a:t>OTN</a:t>
          </a:r>
          <a:endParaRPr lang="it-IT" dirty="0"/>
        </a:p>
      </dgm:t>
    </dgm:pt>
    <dgm:pt modelId="{227AC16C-BD6E-470A-BC98-A45ED6C48F43}" type="parTrans" cxnId="{CDC8036D-8300-42C3-93CC-4E6D0616C940}">
      <dgm:prSet/>
      <dgm:spPr/>
      <dgm:t>
        <a:bodyPr/>
        <a:lstStyle/>
        <a:p>
          <a:endParaRPr lang="it-IT"/>
        </a:p>
      </dgm:t>
    </dgm:pt>
    <dgm:pt modelId="{74E2B32A-FCE8-415B-8908-0B91AD728F33}" type="sibTrans" cxnId="{CDC8036D-8300-42C3-93CC-4E6D0616C940}">
      <dgm:prSet/>
      <dgm:spPr/>
      <dgm:t>
        <a:bodyPr/>
        <a:lstStyle/>
        <a:p>
          <a:endParaRPr lang="it-IT"/>
        </a:p>
      </dgm:t>
    </dgm:pt>
    <dgm:pt modelId="{3801E326-2F3C-4428-97C2-18417DE01389}">
      <dgm:prSet/>
      <dgm:spPr/>
      <dgm:t>
        <a:bodyPr/>
        <a:lstStyle/>
        <a:p>
          <a:r>
            <a:rPr lang="en-US" dirty="0" smtClean="0"/>
            <a:t>10G, 40G, 100G</a:t>
          </a:r>
          <a:endParaRPr lang="it-IT" dirty="0"/>
        </a:p>
      </dgm:t>
    </dgm:pt>
    <dgm:pt modelId="{2FEF239F-DC38-456E-9CF9-F5DBB6D5D7F9}" type="parTrans" cxnId="{008218AC-DDB8-450B-8C4B-788C73534606}">
      <dgm:prSet/>
      <dgm:spPr/>
      <dgm:t>
        <a:bodyPr/>
        <a:lstStyle/>
        <a:p>
          <a:endParaRPr lang="it-IT"/>
        </a:p>
      </dgm:t>
    </dgm:pt>
    <dgm:pt modelId="{5A3E2640-1B3B-4D99-832D-01460DB1C0F1}" type="sibTrans" cxnId="{008218AC-DDB8-450B-8C4B-788C73534606}">
      <dgm:prSet/>
      <dgm:spPr/>
      <dgm:t>
        <a:bodyPr/>
        <a:lstStyle/>
        <a:p>
          <a:endParaRPr lang="it-IT"/>
        </a:p>
      </dgm:t>
    </dgm:pt>
    <dgm:pt modelId="{301A308C-2EFB-4E5A-8D05-546A4497FEF5}">
      <dgm:prSet/>
      <dgm:spPr/>
      <dgm:t>
        <a:bodyPr/>
        <a:lstStyle/>
        <a:p>
          <a:r>
            <a:rPr lang="en-US" dirty="0" err="1" smtClean="0"/>
            <a:t>Servizi</a:t>
          </a:r>
          <a:r>
            <a:rPr lang="en-US" dirty="0" smtClean="0"/>
            <a:t> </a:t>
          </a:r>
          <a:r>
            <a:rPr lang="en-US" dirty="0" err="1" smtClean="0"/>
            <a:t>Erogati</a:t>
          </a:r>
          <a:r>
            <a:rPr lang="en-US" dirty="0" smtClean="0"/>
            <a:t> &gt; 5Tbps</a:t>
          </a:r>
          <a:endParaRPr lang="it-IT" dirty="0"/>
        </a:p>
      </dgm:t>
    </dgm:pt>
    <dgm:pt modelId="{901AF171-0BCF-4546-AC7C-44455E7B9F5B}" type="parTrans" cxnId="{F45C59BE-AB8A-4266-987B-12801C8409F2}">
      <dgm:prSet/>
      <dgm:spPr/>
      <dgm:t>
        <a:bodyPr/>
        <a:lstStyle/>
        <a:p>
          <a:endParaRPr lang="it-IT"/>
        </a:p>
      </dgm:t>
    </dgm:pt>
    <dgm:pt modelId="{51EC54FF-D735-4DDC-BB0F-CDECDB7932CB}" type="sibTrans" cxnId="{F45C59BE-AB8A-4266-987B-12801C8409F2}">
      <dgm:prSet/>
      <dgm:spPr/>
      <dgm:t>
        <a:bodyPr/>
        <a:lstStyle/>
        <a:p>
          <a:endParaRPr lang="it-IT"/>
        </a:p>
      </dgm:t>
    </dgm:pt>
    <dgm:pt modelId="{B89315E6-2A73-49CA-90E1-18CA7A5F0BDA}">
      <dgm:prSet/>
      <dgm:spPr/>
      <dgm:t>
        <a:bodyPr/>
        <a:lstStyle/>
        <a:p>
          <a:r>
            <a:rPr lang="en-US" dirty="0" err="1" smtClean="0"/>
            <a:t>Singolo</a:t>
          </a:r>
          <a:r>
            <a:rPr lang="en-US" dirty="0" smtClean="0"/>
            <a:t> </a:t>
          </a:r>
          <a:r>
            <a:rPr lang="en-US" dirty="0" err="1" smtClean="0"/>
            <a:t>Nodo</a:t>
          </a:r>
          <a:r>
            <a:rPr lang="en-US" dirty="0" smtClean="0"/>
            <a:t> &gt; 1Tbps</a:t>
          </a:r>
          <a:endParaRPr lang="it-IT" dirty="0"/>
        </a:p>
      </dgm:t>
    </dgm:pt>
    <dgm:pt modelId="{B178641B-E4AB-497A-A77F-CC6E7AA1BE31}" type="parTrans" cxnId="{17F7331C-5049-4DA7-BC15-642FADCD2A9F}">
      <dgm:prSet/>
      <dgm:spPr/>
      <dgm:t>
        <a:bodyPr/>
        <a:lstStyle/>
        <a:p>
          <a:endParaRPr lang="it-IT"/>
        </a:p>
      </dgm:t>
    </dgm:pt>
    <dgm:pt modelId="{7BDE957F-44E3-4E14-AAC8-99D865E5AD97}" type="sibTrans" cxnId="{17F7331C-5049-4DA7-BC15-642FADCD2A9F}">
      <dgm:prSet/>
      <dgm:spPr/>
      <dgm:t>
        <a:bodyPr/>
        <a:lstStyle/>
        <a:p>
          <a:endParaRPr lang="it-IT"/>
        </a:p>
      </dgm:t>
    </dgm:pt>
    <dgm:pt modelId="{DFE7B5C9-ACD1-0F48-BCC9-28B1599226CE}">
      <dgm:prSet/>
      <dgm:spPr/>
      <dgm:t>
        <a:bodyPr/>
        <a:lstStyle/>
        <a:p>
          <a:r>
            <a:rPr lang="it-IT" dirty="0" smtClean="0"/>
            <a:t>Resilienza</a:t>
          </a:r>
          <a:endParaRPr lang="it-IT" dirty="0"/>
        </a:p>
      </dgm:t>
    </dgm:pt>
    <dgm:pt modelId="{E999AB1E-A0F2-FC4B-8668-2BF1B3C7E4A4}" type="parTrans" cxnId="{A0197EB3-1668-D748-8925-FA7869BFCDB9}">
      <dgm:prSet/>
      <dgm:spPr/>
      <dgm:t>
        <a:bodyPr/>
        <a:lstStyle/>
        <a:p>
          <a:endParaRPr lang="it-IT"/>
        </a:p>
      </dgm:t>
    </dgm:pt>
    <dgm:pt modelId="{17A7E963-D9FE-2F48-8639-7245D7681CD2}" type="sibTrans" cxnId="{A0197EB3-1668-D748-8925-FA7869BFCDB9}">
      <dgm:prSet/>
      <dgm:spPr/>
      <dgm:t>
        <a:bodyPr/>
        <a:lstStyle/>
        <a:p>
          <a:endParaRPr lang="it-IT"/>
        </a:p>
      </dgm:t>
    </dgm:pt>
    <dgm:pt modelId="{419B41EC-74F5-42A6-9440-F24C2F0813A1}" type="pres">
      <dgm:prSet presAssocID="{D58AF43C-735E-49CC-BCB5-C3F60741C7B7}" presName="linear" presStyleCnt="0">
        <dgm:presLayoutVars>
          <dgm:dir/>
          <dgm:animLvl val="lvl"/>
          <dgm:resizeHandles val="exact"/>
        </dgm:presLayoutVars>
      </dgm:prSet>
      <dgm:spPr/>
      <dgm:t>
        <a:bodyPr/>
        <a:lstStyle/>
        <a:p>
          <a:endParaRPr lang="it-IT"/>
        </a:p>
      </dgm:t>
    </dgm:pt>
    <dgm:pt modelId="{E5666D1F-ED79-4D87-85E4-713D487B832C}" type="pres">
      <dgm:prSet presAssocID="{5DD521E0-89DE-47E1-8710-6E529477DD1A}" presName="parentLin" presStyleCnt="0"/>
      <dgm:spPr/>
    </dgm:pt>
    <dgm:pt modelId="{87BFEE13-74F6-4C6F-8A26-DB9E56932EA9}" type="pres">
      <dgm:prSet presAssocID="{5DD521E0-89DE-47E1-8710-6E529477DD1A}" presName="parentLeftMargin" presStyleLbl="node1" presStyleIdx="0" presStyleCnt="3"/>
      <dgm:spPr/>
      <dgm:t>
        <a:bodyPr/>
        <a:lstStyle/>
        <a:p>
          <a:endParaRPr lang="it-IT"/>
        </a:p>
      </dgm:t>
    </dgm:pt>
    <dgm:pt modelId="{78211E2F-80A8-4456-A527-65CC527B6E96}" type="pres">
      <dgm:prSet presAssocID="{5DD521E0-89DE-47E1-8710-6E529477DD1A}" presName="parentText" presStyleLbl="node1" presStyleIdx="0" presStyleCnt="3">
        <dgm:presLayoutVars>
          <dgm:chMax val="0"/>
          <dgm:bulletEnabled val="1"/>
        </dgm:presLayoutVars>
      </dgm:prSet>
      <dgm:spPr/>
      <dgm:t>
        <a:bodyPr/>
        <a:lstStyle/>
        <a:p>
          <a:endParaRPr lang="it-IT"/>
        </a:p>
      </dgm:t>
    </dgm:pt>
    <dgm:pt modelId="{15ED7C81-C118-407C-91AB-A56F3B62ABD8}" type="pres">
      <dgm:prSet presAssocID="{5DD521E0-89DE-47E1-8710-6E529477DD1A}" presName="negativeSpace" presStyleCnt="0"/>
      <dgm:spPr/>
    </dgm:pt>
    <dgm:pt modelId="{8AE4BC4F-0837-42C5-AC3D-648651A4A72C}" type="pres">
      <dgm:prSet presAssocID="{5DD521E0-89DE-47E1-8710-6E529477DD1A}" presName="childText" presStyleLbl="conFgAcc1" presStyleIdx="0" presStyleCnt="3">
        <dgm:presLayoutVars>
          <dgm:bulletEnabled val="1"/>
        </dgm:presLayoutVars>
      </dgm:prSet>
      <dgm:spPr/>
      <dgm:t>
        <a:bodyPr/>
        <a:lstStyle/>
        <a:p>
          <a:endParaRPr lang="it-IT"/>
        </a:p>
      </dgm:t>
    </dgm:pt>
    <dgm:pt modelId="{ADDA11FA-2F17-46AB-8E16-B1E50D09EC1E}" type="pres">
      <dgm:prSet presAssocID="{BEE6FC97-268C-46B6-AE1C-E3104627C248}" presName="spaceBetweenRectangles" presStyleCnt="0"/>
      <dgm:spPr/>
    </dgm:pt>
    <dgm:pt modelId="{EDBA0470-0521-4049-AD7B-D9F408227046}" type="pres">
      <dgm:prSet presAssocID="{03235E43-895E-4553-8513-9739C3CFD505}" presName="parentLin" presStyleCnt="0"/>
      <dgm:spPr/>
    </dgm:pt>
    <dgm:pt modelId="{F34A5903-7CF7-46D1-92E3-D2C73BF3A8B2}" type="pres">
      <dgm:prSet presAssocID="{03235E43-895E-4553-8513-9739C3CFD505}" presName="parentLeftMargin" presStyleLbl="node1" presStyleIdx="0" presStyleCnt="3"/>
      <dgm:spPr/>
      <dgm:t>
        <a:bodyPr/>
        <a:lstStyle/>
        <a:p>
          <a:endParaRPr lang="it-IT"/>
        </a:p>
      </dgm:t>
    </dgm:pt>
    <dgm:pt modelId="{07F37AAC-3F4B-41AA-9184-685A3F99E277}" type="pres">
      <dgm:prSet presAssocID="{03235E43-895E-4553-8513-9739C3CFD505}" presName="parentText" presStyleLbl="node1" presStyleIdx="1" presStyleCnt="3">
        <dgm:presLayoutVars>
          <dgm:chMax val="0"/>
          <dgm:bulletEnabled val="1"/>
        </dgm:presLayoutVars>
      </dgm:prSet>
      <dgm:spPr/>
      <dgm:t>
        <a:bodyPr/>
        <a:lstStyle/>
        <a:p>
          <a:endParaRPr lang="it-IT"/>
        </a:p>
      </dgm:t>
    </dgm:pt>
    <dgm:pt modelId="{CCD15A8F-D6A3-4936-8EFD-6AAE3EF4E13C}" type="pres">
      <dgm:prSet presAssocID="{03235E43-895E-4553-8513-9739C3CFD505}" presName="negativeSpace" presStyleCnt="0"/>
      <dgm:spPr/>
    </dgm:pt>
    <dgm:pt modelId="{8EFA2D7D-1AD3-4245-9FBF-B1D13267F194}" type="pres">
      <dgm:prSet presAssocID="{03235E43-895E-4553-8513-9739C3CFD505}" presName="childText" presStyleLbl="conFgAcc1" presStyleIdx="1" presStyleCnt="3">
        <dgm:presLayoutVars>
          <dgm:bulletEnabled val="1"/>
        </dgm:presLayoutVars>
      </dgm:prSet>
      <dgm:spPr/>
      <dgm:t>
        <a:bodyPr/>
        <a:lstStyle/>
        <a:p>
          <a:endParaRPr lang="it-IT"/>
        </a:p>
      </dgm:t>
    </dgm:pt>
    <dgm:pt modelId="{02E53408-6B8B-4365-AD6B-5D19A41CDC9A}" type="pres">
      <dgm:prSet presAssocID="{AC902E57-EFC2-4684-8D93-0F340A55512D}" presName="spaceBetweenRectangles" presStyleCnt="0"/>
      <dgm:spPr/>
    </dgm:pt>
    <dgm:pt modelId="{7785A655-6707-49FA-8BE5-5F66234F9862}" type="pres">
      <dgm:prSet presAssocID="{5289ACC1-1DFB-42E9-815E-D75BB9DF9B20}" presName="parentLin" presStyleCnt="0"/>
      <dgm:spPr/>
    </dgm:pt>
    <dgm:pt modelId="{7724112F-306F-4588-9749-CFC2D00C20AF}" type="pres">
      <dgm:prSet presAssocID="{5289ACC1-1DFB-42E9-815E-D75BB9DF9B20}" presName="parentLeftMargin" presStyleLbl="node1" presStyleIdx="1" presStyleCnt="3"/>
      <dgm:spPr/>
      <dgm:t>
        <a:bodyPr/>
        <a:lstStyle/>
        <a:p>
          <a:endParaRPr lang="it-IT"/>
        </a:p>
      </dgm:t>
    </dgm:pt>
    <dgm:pt modelId="{8CA9D6A9-42E2-494D-8BFF-BA91C8E64EEB}" type="pres">
      <dgm:prSet presAssocID="{5289ACC1-1DFB-42E9-815E-D75BB9DF9B20}" presName="parentText" presStyleLbl="node1" presStyleIdx="2" presStyleCnt="3">
        <dgm:presLayoutVars>
          <dgm:chMax val="0"/>
          <dgm:bulletEnabled val="1"/>
        </dgm:presLayoutVars>
      </dgm:prSet>
      <dgm:spPr/>
      <dgm:t>
        <a:bodyPr/>
        <a:lstStyle/>
        <a:p>
          <a:endParaRPr lang="it-IT"/>
        </a:p>
      </dgm:t>
    </dgm:pt>
    <dgm:pt modelId="{C80E133D-FDAC-452E-93F2-E8E577DC1B74}" type="pres">
      <dgm:prSet presAssocID="{5289ACC1-1DFB-42E9-815E-D75BB9DF9B20}" presName="negativeSpace" presStyleCnt="0"/>
      <dgm:spPr/>
    </dgm:pt>
    <dgm:pt modelId="{ECF41A9C-8AE7-480D-A4A6-DEA5C9397FFA}" type="pres">
      <dgm:prSet presAssocID="{5289ACC1-1DFB-42E9-815E-D75BB9DF9B20}" presName="childText" presStyleLbl="conFgAcc1" presStyleIdx="2" presStyleCnt="3">
        <dgm:presLayoutVars>
          <dgm:bulletEnabled val="1"/>
        </dgm:presLayoutVars>
      </dgm:prSet>
      <dgm:spPr/>
      <dgm:t>
        <a:bodyPr/>
        <a:lstStyle/>
        <a:p>
          <a:endParaRPr lang="it-IT"/>
        </a:p>
      </dgm:t>
    </dgm:pt>
  </dgm:ptLst>
  <dgm:cxnLst>
    <dgm:cxn modelId="{1823CBD4-1EFC-40A5-931D-E2A0D55DA58B}" type="presOf" srcId="{B89315E6-2A73-49CA-90E1-18CA7A5F0BDA}" destId="{ECF41A9C-8AE7-480D-A4A6-DEA5C9397FFA}" srcOrd="0" destOrd="1" presId="urn:microsoft.com/office/officeart/2005/8/layout/list1"/>
    <dgm:cxn modelId="{A681B144-89CD-4E38-BC84-67C57CEFAF08}" type="presOf" srcId="{96459C55-5B7E-48C0-A842-12F743842D00}" destId="{8AE4BC4F-0837-42C5-AC3D-648651A4A72C}" srcOrd="0" destOrd="3" presId="urn:microsoft.com/office/officeart/2005/8/layout/list1"/>
    <dgm:cxn modelId="{AD2F69A5-5422-4B9D-A6C8-D00A015EDF5E}" type="presOf" srcId="{5DD521E0-89DE-47E1-8710-6E529477DD1A}" destId="{87BFEE13-74F6-4C6F-8A26-DB9E56932EA9}" srcOrd="0" destOrd="0" presId="urn:microsoft.com/office/officeart/2005/8/layout/list1"/>
    <dgm:cxn modelId="{D594688F-09B1-4C86-8ED1-6A319B107388}" srcId="{D58AF43C-735E-49CC-BCB5-C3F60741C7B7}" destId="{5DD521E0-89DE-47E1-8710-6E529477DD1A}" srcOrd="0" destOrd="0" parTransId="{4D9744C6-B49B-41EB-BCF8-023F3E4521F5}" sibTransId="{BEE6FC97-268C-46B6-AE1C-E3104627C248}"/>
    <dgm:cxn modelId="{CDC8036D-8300-42C3-93CC-4E6D0616C940}" srcId="{5DD521E0-89DE-47E1-8710-6E529477DD1A}" destId="{96459C55-5B7E-48C0-A842-12F743842D00}" srcOrd="3" destOrd="0" parTransId="{227AC16C-BD6E-470A-BC98-A45ED6C48F43}" sibTransId="{74E2B32A-FCE8-415B-8908-0B91AD728F33}"/>
    <dgm:cxn modelId="{D723FAC7-006F-48E3-84A3-8634F93B98CD}" srcId="{5DD521E0-89DE-47E1-8710-6E529477DD1A}" destId="{C9019673-E0A7-4700-9A15-8209560C2836}" srcOrd="1" destOrd="0" parTransId="{A7AABC99-3744-43F0-88F0-61581207851C}" sibTransId="{85EAC43A-FCBE-4215-BC07-EE5451B76548}"/>
    <dgm:cxn modelId="{D3DBCC0C-7EB3-49F5-B7D6-0E295696304F}" type="presOf" srcId="{5DD521E0-89DE-47E1-8710-6E529477DD1A}" destId="{78211E2F-80A8-4456-A527-65CC527B6E96}" srcOrd="1" destOrd="0" presId="urn:microsoft.com/office/officeart/2005/8/layout/list1"/>
    <dgm:cxn modelId="{0F8B1450-8117-41A4-860C-23254812D3F9}" type="presOf" srcId="{03235E43-895E-4553-8513-9739C3CFD505}" destId="{F34A5903-7CF7-46D1-92E3-D2C73BF3A8B2}" srcOrd="0" destOrd="0" presId="urn:microsoft.com/office/officeart/2005/8/layout/list1"/>
    <dgm:cxn modelId="{63A6A9E3-9774-49CC-A41C-B1747BBD8335}" srcId="{D58AF43C-735E-49CC-BCB5-C3F60741C7B7}" destId="{5289ACC1-1DFB-42E9-815E-D75BB9DF9B20}" srcOrd="2" destOrd="0" parTransId="{9CE761CC-C557-4D25-AE9B-38C47450300C}" sibTransId="{EDEB3E9D-35B6-40E4-954E-E17D9D8180F7}"/>
    <dgm:cxn modelId="{008218AC-DDB8-450B-8C4B-788C73534606}" srcId="{03235E43-895E-4553-8513-9739C3CFD505}" destId="{3801E326-2F3C-4428-97C2-18417DE01389}" srcOrd="0" destOrd="0" parTransId="{2FEF239F-DC38-456E-9CF9-F5DBB6D5D7F9}" sibTransId="{5A3E2640-1B3B-4D99-832D-01460DB1C0F1}"/>
    <dgm:cxn modelId="{4BC25027-C4DB-45AC-95DF-117AAC80D707}" type="presOf" srcId="{DFE7B5C9-ACD1-0F48-BCC9-28B1599226CE}" destId="{8AE4BC4F-0837-42C5-AC3D-648651A4A72C}" srcOrd="0" destOrd="0" presId="urn:microsoft.com/office/officeart/2005/8/layout/list1"/>
    <dgm:cxn modelId="{17F7331C-5049-4DA7-BC15-642FADCD2A9F}" srcId="{5289ACC1-1DFB-42E9-815E-D75BB9DF9B20}" destId="{B89315E6-2A73-49CA-90E1-18CA7A5F0BDA}" srcOrd="1" destOrd="0" parTransId="{B178641B-E4AB-497A-A77F-CC6E7AA1BE31}" sibTransId="{7BDE957F-44E3-4E14-AAC8-99D865E5AD97}"/>
    <dgm:cxn modelId="{5B67E438-A977-4CB4-991E-52A729664304}" type="presOf" srcId="{AB545B0D-0AC5-4D35-B584-9ACD90D8A143}" destId="{8AE4BC4F-0837-42C5-AC3D-648651A4A72C}" srcOrd="0" destOrd="2" presId="urn:microsoft.com/office/officeart/2005/8/layout/list1"/>
    <dgm:cxn modelId="{6CA34A2E-22CA-4123-98DC-DC324C1C396C}" type="presOf" srcId="{D58AF43C-735E-49CC-BCB5-C3F60741C7B7}" destId="{419B41EC-74F5-42A6-9440-F24C2F0813A1}" srcOrd="0" destOrd="0" presId="urn:microsoft.com/office/officeart/2005/8/layout/list1"/>
    <dgm:cxn modelId="{A0197EB3-1668-D748-8925-FA7869BFCDB9}" srcId="{5DD521E0-89DE-47E1-8710-6E529477DD1A}" destId="{DFE7B5C9-ACD1-0F48-BCC9-28B1599226CE}" srcOrd="0" destOrd="0" parTransId="{E999AB1E-A0F2-FC4B-8668-2BF1B3C7E4A4}" sibTransId="{17A7E963-D9FE-2F48-8639-7245D7681CD2}"/>
    <dgm:cxn modelId="{98D8FEF7-0781-4441-AD56-A9A67BDF634B}" type="presOf" srcId="{C9019673-E0A7-4700-9A15-8209560C2836}" destId="{8AE4BC4F-0837-42C5-AC3D-648651A4A72C}" srcOrd="0" destOrd="1" presId="urn:microsoft.com/office/officeart/2005/8/layout/list1"/>
    <dgm:cxn modelId="{4EAFAB4B-2ED8-43F8-AED6-04B2D095652D}" type="presOf" srcId="{3801E326-2F3C-4428-97C2-18417DE01389}" destId="{8EFA2D7D-1AD3-4245-9FBF-B1D13267F194}" srcOrd="0" destOrd="0" presId="urn:microsoft.com/office/officeart/2005/8/layout/list1"/>
    <dgm:cxn modelId="{A5FE6BAD-3D10-430D-B2E2-B26CBF8FFE3F}" type="presOf" srcId="{5289ACC1-1DFB-42E9-815E-D75BB9DF9B20}" destId="{8CA9D6A9-42E2-494D-8BFF-BA91C8E64EEB}" srcOrd="1" destOrd="0" presId="urn:microsoft.com/office/officeart/2005/8/layout/list1"/>
    <dgm:cxn modelId="{F45C59BE-AB8A-4266-987B-12801C8409F2}" srcId="{5289ACC1-1DFB-42E9-815E-D75BB9DF9B20}" destId="{301A308C-2EFB-4E5A-8D05-546A4497FEF5}" srcOrd="0" destOrd="0" parTransId="{901AF171-0BCF-4546-AC7C-44455E7B9F5B}" sibTransId="{51EC54FF-D735-4DDC-BB0F-CDECDB7932CB}"/>
    <dgm:cxn modelId="{F539FEAE-235D-44FF-82CB-73093DC28591}" srcId="{5DD521E0-89DE-47E1-8710-6E529477DD1A}" destId="{AB545B0D-0AC5-4D35-B584-9ACD90D8A143}" srcOrd="2" destOrd="0" parTransId="{BD6E1ECB-1A9C-4C3C-88A7-6F6FA4F78F7F}" sibTransId="{E9B810E8-7595-4B47-AAB8-1793056B77EC}"/>
    <dgm:cxn modelId="{5EBD7F0E-A771-4E93-86BD-A63DCEC8EAA6}" type="presOf" srcId="{5289ACC1-1DFB-42E9-815E-D75BB9DF9B20}" destId="{7724112F-306F-4588-9749-CFC2D00C20AF}" srcOrd="0" destOrd="0" presId="urn:microsoft.com/office/officeart/2005/8/layout/list1"/>
    <dgm:cxn modelId="{82FFB6C0-6435-4AE4-AC8E-8924FF7631BC}" type="presOf" srcId="{301A308C-2EFB-4E5A-8D05-546A4497FEF5}" destId="{ECF41A9C-8AE7-480D-A4A6-DEA5C9397FFA}" srcOrd="0" destOrd="0" presId="urn:microsoft.com/office/officeart/2005/8/layout/list1"/>
    <dgm:cxn modelId="{2BDFB9ED-4A51-4E14-B6D9-2CAD74AA4395}" srcId="{D58AF43C-735E-49CC-BCB5-C3F60741C7B7}" destId="{03235E43-895E-4553-8513-9739C3CFD505}" srcOrd="1" destOrd="0" parTransId="{0E478DAB-0DA2-417B-B1D4-A83DA36CACF8}" sibTransId="{AC902E57-EFC2-4684-8D93-0F340A55512D}"/>
    <dgm:cxn modelId="{45BFACEE-E44A-4F70-A39D-F1223E42A22A}" type="presOf" srcId="{03235E43-895E-4553-8513-9739C3CFD505}" destId="{07F37AAC-3F4B-41AA-9184-685A3F99E277}" srcOrd="1" destOrd="0" presId="urn:microsoft.com/office/officeart/2005/8/layout/list1"/>
    <dgm:cxn modelId="{509B824E-B6AD-47CE-B016-147743A20E55}" type="presParOf" srcId="{419B41EC-74F5-42A6-9440-F24C2F0813A1}" destId="{E5666D1F-ED79-4D87-85E4-713D487B832C}" srcOrd="0" destOrd="0" presId="urn:microsoft.com/office/officeart/2005/8/layout/list1"/>
    <dgm:cxn modelId="{1D7A720B-DA77-40EC-9BB6-EC2A81D4197E}" type="presParOf" srcId="{E5666D1F-ED79-4D87-85E4-713D487B832C}" destId="{87BFEE13-74F6-4C6F-8A26-DB9E56932EA9}" srcOrd="0" destOrd="0" presId="urn:microsoft.com/office/officeart/2005/8/layout/list1"/>
    <dgm:cxn modelId="{DE695FCB-671E-4B19-9F43-B7A07B65B2FB}" type="presParOf" srcId="{E5666D1F-ED79-4D87-85E4-713D487B832C}" destId="{78211E2F-80A8-4456-A527-65CC527B6E96}" srcOrd="1" destOrd="0" presId="urn:microsoft.com/office/officeart/2005/8/layout/list1"/>
    <dgm:cxn modelId="{E46D7399-EE44-44A1-8BEC-D2FEC1A16C09}" type="presParOf" srcId="{419B41EC-74F5-42A6-9440-F24C2F0813A1}" destId="{15ED7C81-C118-407C-91AB-A56F3B62ABD8}" srcOrd="1" destOrd="0" presId="urn:microsoft.com/office/officeart/2005/8/layout/list1"/>
    <dgm:cxn modelId="{29D18909-9CE4-46C7-B0AE-F34691305EEE}" type="presParOf" srcId="{419B41EC-74F5-42A6-9440-F24C2F0813A1}" destId="{8AE4BC4F-0837-42C5-AC3D-648651A4A72C}" srcOrd="2" destOrd="0" presId="urn:microsoft.com/office/officeart/2005/8/layout/list1"/>
    <dgm:cxn modelId="{353F6FEF-F425-463A-AEF9-5B3FCAE0247E}" type="presParOf" srcId="{419B41EC-74F5-42A6-9440-F24C2F0813A1}" destId="{ADDA11FA-2F17-46AB-8E16-B1E50D09EC1E}" srcOrd="3" destOrd="0" presId="urn:microsoft.com/office/officeart/2005/8/layout/list1"/>
    <dgm:cxn modelId="{0BD5588F-FF12-4F28-AAE1-A0965275A28D}" type="presParOf" srcId="{419B41EC-74F5-42A6-9440-F24C2F0813A1}" destId="{EDBA0470-0521-4049-AD7B-D9F408227046}" srcOrd="4" destOrd="0" presId="urn:microsoft.com/office/officeart/2005/8/layout/list1"/>
    <dgm:cxn modelId="{643E3E5B-A8C5-4870-B86F-015D6CCBD5BA}" type="presParOf" srcId="{EDBA0470-0521-4049-AD7B-D9F408227046}" destId="{F34A5903-7CF7-46D1-92E3-D2C73BF3A8B2}" srcOrd="0" destOrd="0" presId="urn:microsoft.com/office/officeart/2005/8/layout/list1"/>
    <dgm:cxn modelId="{FC7A83E8-8631-431B-8E83-9792A07851CA}" type="presParOf" srcId="{EDBA0470-0521-4049-AD7B-D9F408227046}" destId="{07F37AAC-3F4B-41AA-9184-685A3F99E277}" srcOrd="1" destOrd="0" presId="urn:microsoft.com/office/officeart/2005/8/layout/list1"/>
    <dgm:cxn modelId="{8AEBCD15-57A8-4FA8-A1BD-E66979398342}" type="presParOf" srcId="{419B41EC-74F5-42A6-9440-F24C2F0813A1}" destId="{CCD15A8F-D6A3-4936-8EFD-6AAE3EF4E13C}" srcOrd="5" destOrd="0" presId="urn:microsoft.com/office/officeart/2005/8/layout/list1"/>
    <dgm:cxn modelId="{6CD52351-004A-401F-A187-A45E459604CA}" type="presParOf" srcId="{419B41EC-74F5-42A6-9440-F24C2F0813A1}" destId="{8EFA2D7D-1AD3-4245-9FBF-B1D13267F194}" srcOrd="6" destOrd="0" presId="urn:microsoft.com/office/officeart/2005/8/layout/list1"/>
    <dgm:cxn modelId="{E79DF486-AD66-45AE-8A10-FF92D22EE0DE}" type="presParOf" srcId="{419B41EC-74F5-42A6-9440-F24C2F0813A1}" destId="{02E53408-6B8B-4365-AD6B-5D19A41CDC9A}" srcOrd="7" destOrd="0" presId="urn:microsoft.com/office/officeart/2005/8/layout/list1"/>
    <dgm:cxn modelId="{45600944-C469-4C2A-9340-FF6654573907}" type="presParOf" srcId="{419B41EC-74F5-42A6-9440-F24C2F0813A1}" destId="{7785A655-6707-49FA-8BE5-5F66234F9862}" srcOrd="8" destOrd="0" presId="urn:microsoft.com/office/officeart/2005/8/layout/list1"/>
    <dgm:cxn modelId="{224FD5ED-27C9-4D3A-9D70-9D0D1B91FEC0}" type="presParOf" srcId="{7785A655-6707-49FA-8BE5-5F66234F9862}" destId="{7724112F-306F-4588-9749-CFC2D00C20AF}" srcOrd="0" destOrd="0" presId="urn:microsoft.com/office/officeart/2005/8/layout/list1"/>
    <dgm:cxn modelId="{0EE7EF36-7C7C-406B-AEF5-F8954EC664C5}" type="presParOf" srcId="{7785A655-6707-49FA-8BE5-5F66234F9862}" destId="{8CA9D6A9-42E2-494D-8BFF-BA91C8E64EEB}" srcOrd="1" destOrd="0" presId="urn:microsoft.com/office/officeart/2005/8/layout/list1"/>
    <dgm:cxn modelId="{3384C478-DEE2-4DE2-9753-F94FE8035675}" type="presParOf" srcId="{419B41EC-74F5-42A6-9440-F24C2F0813A1}" destId="{C80E133D-FDAC-452E-93F2-E8E577DC1B74}" srcOrd="9" destOrd="0" presId="urn:microsoft.com/office/officeart/2005/8/layout/list1"/>
    <dgm:cxn modelId="{FB4931E3-D3FD-48C3-A8C1-02566AB102B2}" type="presParOf" srcId="{419B41EC-74F5-42A6-9440-F24C2F0813A1}" destId="{ECF41A9C-8AE7-480D-A4A6-DEA5C9397FFA}"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C18D0-5296-4075-8785-63B0AE33481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D6A32B10-7BA8-473F-8275-C9425B3ECAA1}">
      <dgm:prSet phldrT="[Text]">
        <dgm:style>
          <a:lnRef idx="1">
            <a:schemeClr val="accent2"/>
          </a:lnRef>
          <a:fillRef idx="3">
            <a:schemeClr val="accent2"/>
          </a:fillRef>
          <a:effectRef idx="2">
            <a:schemeClr val="accent2"/>
          </a:effectRef>
          <a:fontRef idx="minor">
            <a:schemeClr val="lt1"/>
          </a:fontRef>
        </dgm:style>
      </dgm:prSet>
      <dgm:spPr/>
      <dgm:t>
        <a:bodyPr/>
        <a:lstStyle/>
        <a:p>
          <a:r>
            <a:rPr lang="it-IT" noProof="0" dirty="0" smtClean="0"/>
            <a:t>Continuità tecnologica</a:t>
          </a:r>
          <a:endParaRPr lang="it-IT" noProof="0" dirty="0"/>
        </a:p>
      </dgm:t>
    </dgm:pt>
    <dgm:pt modelId="{6462B01F-E188-414C-ACEA-4F387BC2A83C}" type="parTrans" cxnId="{6796606B-1AD4-4895-B7BE-6CDFC1D42499}">
      <dgm:prSet/>
      <dgm:spPr/>
      <dgm:t>
        <a:bodyPr/>
        <a:lstStyle/>
        <a:p>
          <a:endParaRPr lang="it-IT"/>
        </a:p>
      </dgm:t>
    </dgm:pt>
    <dgm:pt modelId="{2AF9CECC-D1AD-4DF5-9496-8A5EE65B387E}" type="sibTrans" cxnId="{6796606B-1AD4-4895-B7BE-6CDFC1D42499}">
      <dgm:prSet/>
      <dgm:spPr/>
      <dgm:t>
        <a:bodyPr/>
        <a:lstStyle/>
        <a:p>
          <a:endParaRPr lang="it-IT"/>
        </a:p>
      </dgm:t>
    </dgm:pt>
    <dgm:pt modelId="{445BA24B-54FE-41A5-80CD-BE1ADE080410}">
      <dgm:prSet phldrT="[Text]"/>
      <dgm:spPr/>
      <dgm:t>
        <a:bodyPr/>
        <a:lstStyle/>
        <a:p>
          <a:r>
            <a:rPr lang="it-IT" noProof="0" smtClean="0"/>
            <a:t>Soluzioni analoghe a GARR-X</a:t>
          </a:r>
          <a:endParaRPr lang="it-IT" noProof="0"/>
        </a:p>
      </dgm:t>
    </dgm:pt>
    <dgm:pt modelId="{32E417A6-764D-47B2-90CD-C471D3F1C591}" type="parTrans" cxnId="{74CF2439-E383-4D28-932F-B8308C05F65D}">
      <dgm:prSet/>
      <dgm:spPr/>
      <dgm:t>
        <a:bodyPr/>
        <a:lstStyle/>
        <a:p>
          <a:endParaRPr lang="it-IT"/>
        </a:p>
      </dgm:t>
    </dgm:pt>
    <dgm:pt modelId="{411D3961-B484-458A-A20A-96DEE62FE164}" type="sibTrans" cxnId="{74CF2439-E383-4D28-932F-B8308C05F65D}">
      <dgm:prSet/>
      <dgm:spPr/>
      <dgm:t>
        <a:bodyPr/>
        <a:lstStyle/>
        <a:p>
          <a:endParaRPr lang="it-IT"/>
        </a:p>
      </dgm:t>
    </dgm:pt>
    <dgm:pt modelId="{C61E23F0-CB3D-4159-AAD4-63A9FEF54694}">
      <dgm:prSet phldrT="[Text]">
        <dgm:style>
          <a:lnRef idx="1">
            <a:schemeClr val="accent3"/>
          </a:lnRef>
          <a:fillRef idx="3">
            <a:schemeClr val="accent3"/>
          </a:fillRef>
          <a:effectRef idx="2">
            <a:schemeClr val="accent3"/>
          </a:effectRef>
          <a:fontRef idx="minor">
            <a:schemeClr val="lt1"/>
          </a:fontRef>
        </dgm:style>
      </dgm:prSet>
      <dgm:spPr/>
      <dgm:t>
        <a:bodyPr/>
        <a:lstStyle/>
        <a:p>
          <a:r>
            <a:rPr lang="en-US" noProof="0" dirty="0" err="1" smtClean="0"/>
            <a:t>Matrice</a:t>
          </a:r>
          <a:r>
            <a:rPr lang="en-US" noProof="0" dirty="0" smtClean="0"/>
            <a:t> di </a:t>
          </a:r>
          <a:r>
            <a:rPr lang="en-US" noProof="0" dirty="0" err="1" smtClean="0"/>
            <a:t>traffico</a:t>
          </a:r>
          <a:endParaRPr lang="it-IT" noProof="0" dirty="0"/>
        </a:p>
      </dgm:t>
    </dgm:pt>
    <dgm:pt modelId="{3C75EBB1-6D35-4A11-B91D-64690363FBD2}" type="parTrans" cxnId="{3AE112CC-F3FE-4C9E-BAD6-259B12A3CE61}">
      <dgm:prSet/>
      <dgm:spPr/>
      <dgm:t>
        <a:bodyPr/>
        <a:lstStyle/>
        <a:p>
          <a:endParaRPr lang="it-IT"/>
        </a:p>
      </dgm:t>
    </dgm:pt>
    <dgm:pt modelId="{27669D02-4C4D-4009-95DF-F31DDC50E622}" type="sibTrans" cxnId="{3AE112CC-F3FE-4C9E-BAD6-259B12A3CE61}">
      <dgm:prSet/>
      <dgm:spPr/>
      <dgm:t>
        <a:bodyPr/>
        <a:lstStyle/>
        <a:p>
          <a:endParaRPr lang="it-IT"/>
        </a:p>
      </dgm:t>
    </dgm:pt>
    <dgm:pt modelId="{035EAFC4-610D-40B0-9E3F-86B2DE32C020}">
      <dgm:prSet phldrT="[Text]"/>
      <dgm:spPr/>
      <dgm:t>
        <a:bodyPr/>
        <a:lstStyle/>
        <a:p>
          <a:r>
            <a:rPr lang="it-IT" noProof="0" smtClean="0"/>
            <a:t>A supporto delle nuove classi di utenti</a:t>
          </a:r>
          <a:endParaRPr lang="it-IT" noProof="0"/>
        </a:p>
      </dgm:t>
    </dgm:pt>
    <dgm:pt modelId="{DDABBDC6-2D43-4868-B630-25E0DF71F80F}" type="parTrans" cxnId="{F91C5573-0819-4654-A927-30B7FD3094C6}">
      <dgm:prSet/>
      <dgm:spPr/>
      <dgm:t>
        <a:bodyPr/>
        <a:lstStyle/>
        <a:p>
          <a:endParaRPr lang="it-IT"/>
        </a:p>
      </dgm:t>
    </dgm:pt>
    <dgm:pt modelId="{872EE371-BDD8-4509-A99E-172282DE231B}" type="sibTrans" cxnId="{F91C5573-0819-4654-A927-30B7FD3094C6}">
      <dgm:prSet/>
      <dgm:spPr/>
      <dgm:t>
        <a:bodyPr/>
        <a:lstStyle/>
        <a:p>
          <a:endParaRPr lang="it-IT"/>
        </a:p>
      </dgm:t>
    </dgm:pt>
    <dgm:pt modelId="{3B993335-B925-40E2-ADB5-B4B393105CE1}">
      <dgm:prSet phldrT="[Text]"/>
      <dgm:spPr/>
      <dgm:t>
        <a:bodyPr/>
        <a:lstStyle/>
        <a:p>
          <a:r>
            <a:rPr lang="it-IT" noProof="0" dirty="0" smtClean="0"/>
            <a:t>Copertura delle necessità fino al 2021</a:t>
          </a:r>
          <a:endParaRPr lang="it-IT" noProof="0" dirty="0"/>
        </a:p>
      </dgm:t>
    </dgm:pt>
    <dgm:pt modelId="{6C6A9D75-78E5-476C-88B8-62C9FBDDA72F}" type="parTrans" cxnId="{BE0BCB70-C470-4EF2-94B7-36B83AE736AE}">
      <dgm:prSet/>
      <dgm:spPr/>
      <dgm:t>
        <a:bodyPr/>
        <a:lstStyle/>
        <a:p>
          <a:endParaRPr lang="it-IT"/>
        </a:p>
      </dgm:t>
    </dgm:pt>
    <dgm:pt modelId="{B46C52E7-6663-4213-83AC-D272323F9E39}" type="sibTrans" cxnId="{BE0BCB70-C470-4EF2-94B7-36B83AE736AE}">
      <dgm:prSet/>
      <dgm:spPr/>
      <dgm:t>
        <a:bodyPr/>
        <a:lstStyle/>
        <a:p>
          <a:endParaRPr lang="it-IT"/>
        </a:p>
      </dgm:t>
    </dgm:pt>
    <dgm:pt modelId="{F39CDCCB-E1AC-3344-BC05-56ADF4B13E1F}">
      <dgm:prSet phldrT="[Text]"/>
      <dgm:spPr/>
      <dgm:t>
        <a:bodyPr/>
        <a:lstStyle/>
        <a:p>
          <a:r>
            <a:rPr lang="it-IT" noProof="0" dirty="0" smtClean="0"/>
            <a:t>Non solo collegamenti a 100G, nella prima fase i collegamenti a 40G </a:t>
          </a:r>
          <a:r>
            <a:rPr lang="it-IT" noProof="0" dirty="0" smtClean="0"/>
            <a:t>nella transizione </a:t>
          </a:r>
          <a:endParaRPr lang="it-IT" noProof="0" dirty="0"/>
        </a:p>
      </dgm:t>
    </dgm:pt>
    <dgm:pt modelId="{9E49ECEE-5B12-3B42-BA12-6014B3F15527}" type="parTrans" cxnId="{6AD8F7C4-8D57-9F4F-9603-EECF197E3E93}">
      <dgm:prSet/>
      <dgm:spPr/>
    </dgm:pt>
    <dgm:pt modelId="{5D013509-0D56-1542-BAFF-337C6417F1F5}" type="sibTrans" cxnId="{6AD8F7C4-8D57-9F4F-9603-EECF197E3E93}">
      <dgm:prSet/>
      <dgm:spPr/>
    </dgm:pt>
    <dgm:pt modelId="{9BBA883C-A33A-402A-AD33-722A099A6965}" type="pres">
      <dgm:prSet presAssocID="{FB2C18D0-5296-4075-8785-63B0AE33481D}" presName="linear" presStyleCnt="0">
        <dgm:presLayoutVars>
          <dgm:dir/>
          <dgm:animLvl val="lvl"/>
          <dgm:resizeHandles val="exact"/>
        </dgm:presLayoutVars>
      </dgm:prSet>
      <dgm:spPr/>
      <dgm:t>
        <a:bodyPr/>
        <a:lstStyle/>
        <a:p>
          <a:endParaRPr lang="it-IT"/>
        </a:p>
      </dgm:t>
    </dgm:pt>
    <dgm:pt modelId="{06279CC5-342D-4110-BE0B-830DA584A7E9}" type="pres">
      <dgm:prSet presAssocID="{D6A32B10-7BA8-473F-8275-C9425B3ECAA1}" presName="parentLin" presStyleCnt="0"/>
      <dgm:spPr/>
      <dgm:t>
        <a:bodyPr/>
        <a:lstStyle/>
        <a:p>
          <a:endParaRPr lang="it-IT"/>
        </a:p>
      </dgm:t>
    </dgm:pt>
    <dgm:pt modelId="{4EE6D368-7DDD-40A0-8B33-8B5B76616356}" type="pres">
      <dgm:prSet presAssocID="{D6A32B10-7BA8-473F-8275-C9425B3ECAA1}" presName="parentLeftMargin" presStyleLbl="node1" presStyleIdx="0" presStyleCnt="2"/>
      <dgm:spPr/>
      <dgm:t>
        <a:bodyPr/>
        <a:lstStyle/>
        <a:p>
          <a:endParaRPr lang="it-IT"/>
        </a:p>
      </dgm:t>
    </dgm:pt>
    <dgm:pt modelId="{FBE0F90A-75C4-4EBD-A619-682B50A0AECE}" type="pres">
      <dgm:prSet presAssocID="{D6A32B10-7BA8-473F-8275-C9425B3ECAA1}" presName="parentText" presStyleLbl="node1" presStyleIdx="0" presStyleCnt="2">
        <dgm:presLayoutVars>
          <dgm:chMax val="0"/>
          <dgm:bulletEnabled val="1"/>
        </dgm:presLayoutVars>
      </dgm:prSet>
      <dgm:spPr/>
      <dgm:t>
        <a:bodyPr/>
        <a:lstStyle/>
        <a:p>
          <a:endParaRPr lang="it-IT"/>
        </a:p>
      </dgm:t>
    </dgm:pt>
    <dgm:pt modelId="{82C2DE63-9967-4F60-A94C-6BB30FF70324}" type="pres">
      <dgm:prSet presAssocID="{D6A32B10-7BA8-473F-8275-C9425B3ECAA1}" presName="negativeSpace" presStyleCnt="0"/>
      <dgm:spPr/>
      <dgm:t>
        <a:bodyPr/>
        <a:lstStyle/>
        <a:p>
          <a:endParaRPr lang="it-IT"/>
        </a:p>
      </dgm:t>
    </dgm:pt>
    <dgm:pt modelId="{21127CE6-4F93-4A28-BC72-F8314D36D94A}" type="pres">
      <dgm:prSet presAssocID="{D6A32B10-7BA8-473F-8275-C9425B3ECAA1}" presName="childText" presStyleLbl="conFgAcc1" presStyleIdx="0" presStyleCnt="2">
        <dgm:presLayoutVars>
          <dgm:bulletEnabled val="1"/>
        </dgm:presLayoutVars>
      </dgm:prSet>
      <dgm:spPr/>
      <dgm:t>
        <a:bodyPr/>
        <a:lstStyle/>
        <a:p>
          <a:endParaRPr lang="it-IT"/>
        </a:p>
      </dgm:t>
    </dgm:pt>
    <dgm:pt modelId="{EC5D35BF-3BFA-4D28-AE54-440FC0755CE7}" type="pres">
      <dgm:prSet presAssocID="{2AF9CECC-D1AD-4DF5-9496-8A5EE65B387E}" presName="spaceBetweenRectangles" presStyleCnt="0"/>
      <dgm:spPr/>
      <dgm:t>
        <a:bodyPr/>
        <a:lstStyle/>
        <a:p>
          <a:endParaRPr lang="it-IT"/>
        </a:p>
      </dgm:t>
    </dgm:pt>
    <dgm:pt modelId="{52DC6A63-7F6D-4F15-8634-A81D0DF50191}" type="pres">
      <dgm:prSet presAssocID="{C61E23F0-CB3D-4159-AAD4-63A9FEF54694}" presName="parentLin" presStyleCnt="0"/>
      <dgm:spPr/>
      <dgm:t>
        <a:bodyPr/>
        <a:lstStyle/>
        <a:p>
          <a:endParaRPr lang="it-IT"/>
        </a:p>
      </dgm:t>
    </dgm:pt>
    <dgm:pt modelId="{585EF24E-997A-4709-A98D-59A09245B40D}" type="pres">
      <dgm:prSet presAssocID="{C61E23F0-CB3D-4159-AAD4-63A9FEF54694}" presName="parentLeftMargin" presStyleLbl="node1" presStyleIdx="0" presStyleCnt="2"/>
      <dgm:spPr/>
      <dgm:t>
        <a:bodyPr/>
        <a:lstStyle/>
        <a:p>
          <a:endParaRPr lang="it-IT"/>
        </a:p>
      </dgm:t>
    </dgm:pt>
    <dgm:pt modelId="{CC193321-6215-4C06-9D41-14A47EA79659}" type="pres">
      <dgm:prSet presAssocID="{C61E23F0-CB3D-4159-AAD4-63A9FEF54694}" presName="parentText" presStyleLbl="node1" presStyleIdx="1" presStyleCnt="2">
        <dgm:presLayoutVars>
          <dgm:chMax val="0"/>
          <dgm:bulletEnabled val="1"/>
        </dgm:presLayoutVars>
      </dgm:prSet>
      <dgm:spPr/>
      <dgm:t>
        <a:bodyPr/>
        <a:lstStyle/>
        <a:p>
          <a:endParaRPr lang="it-IT"/>
        </a:p>
      </dgm:t>
    </dgm:pt>
    <dgm:pt modelId="{29224D4A-E8E9-4BB8-ABBC-91A502638BF1}" type="pres">
      <dgm:prSet presAssocID="{C61E23F0-CB3D-4159-AAD4-63A9FEF54694}" presName="negativeSpace" presStyleCnt="0"/>
      <dgm:spPr/>
      <dgm:t>
        <a:bodyPr/>
        <a:lstStyle/>
        <a:p>
          <a:endParaRPr lang="it-IT"/>
        </a:p>
      </dgm:t>
    </dgm:pt>
    <dgm:pt modelId="{AB6C6A31-ABA0-4FBF-9AF0-4192B0D0E900}" type="pres">
      <dgm:prSet presAssocID="{C61E23F0-CB3D-4159-AAD4-63A9FEF54694}" presName="childText" presStyleLbl="conFgAcc1" presStyleIdx="1" presStyleCnt="2">
        <dgm:presLayoutVars>
          <dgm:bulletEnabled val="1"/>
        </dgm:presLayoutVars>
      </dgm:prSet>
      <dgm:spPr/>
      <dgm:t>
        <a:bodyPr/>
        <a:lstStyle/>
        <a:p>
          <a:endParaRPr lang="it-IT"/>
        </a:p>
      </dgm:t>
    </dgm:pt>
  </dgm:ptLst>
  <dgm:cxnLst>
    <dgm:cxn modelId="{F91C5573-0819-4654-A927-30B7FD3094C6}" srcId="{C61E23F0-CB3D-4159-AAD4-63A9FEF54694}" destId="{035EAFC4-610D-40B0-9E3F-86B2DE32C020}" srcOrd="0" destOrd="0" parTransId="{DDABBDC6-2D43-4868-B630-25E0DF71F80F}" sibTransId="{872EE371-BDD8-4509-A99E-172282DE231B}"/>
    <dgm:cxn modelId="{8102B02C-8F78-4785-A565-E709C763BA57}" type="presOf" srcId="{F39CDCCB-E1AC-3344-BC05-56ADF4B13E1F}" destId="{21127CE6-4F93-4A28-BC72-F8314D36D94A}" srcOrd="0" destOrd="1" presId="urn:microsoft.com/office/officeart/2005/8/layout/list1"/>
    <dgm:cxn modelId="{3AE112CC-F3FE-4C9E-BAD6-259B12A3CE61}" srcId="{FB2C18D0-5296-4075-8785-63B0AE33481D}" destId="{C61E23F0-CB3D-4159-AAD4-63A9FEF54694}" srcOrd="1" destOrd="0" parTransId="{3C75EBB1-6D35-4A11-B91D-64690363FBD2}" sibTransId="{27669D02-4C4D-4009-95DF-F31DDC50E622}"/>
    <dgm:cxn modelId="{B8DCD29D-0914-4F61-ACB8-B7A41CC66FDC}" type="presOf" srcId="{D6A32B10-7BA8-473F-8275-C9425B3ECAA1}" destId="{FBE0F90A-75C4-4EBD-A619-682B50A0AECE}" srcOrd="1" destOrd="0" presId="urn:microsoft.com/office/officeart/2005/8/layout/list1"/>
    <dgm:cxn modelId="{04D8E8C5-340C-414E-8B7E-C6CD25A59658}" type="presOf" srcId="{D6A32B10-7BA8-473F-8275-C9425B3ECAA1}" destId="{4EE6D368-7DDD-40A0-8B33-8B5B76616356}" srcOrd="0" destOrd="0" presId="urn:microsoft.com/office/officeart/2005/8/layout/list1"/>
    <dgm:cxn modelId="{52D7F92B-4CC0-4C38-961C-CFA5B427ED00}" type="presOf" srcId="{445BA24B-54FE-41A5-80CD-BE1ADE080410}" destId="{21127CE6-4F93-4A28-BC72-F8314D36D94A}" srcOrd="0" destOrd="0" presId="urn:microsoft.com/office/officeart/2005/8/layout/list1"/>
    <dgm:cxn modelId="{9DFB303C-4CB3-415A-A6A5-3D0DBE045EBB}" type="presOf" srcId="{035EAFC4-610D-40B0-9E3F-86B2DE32C020}" destId="{AB6C6A31-ABA0-4FBF-9AF0-4192B0D0E900}" srcOrd="0" destOrd="0" presId="urn:microsoft.com/office/officeart/2005/8/layout/list1"/>
    <dgm:cxn modelId="{74CF2439-E383-4D28-932F-B8308C05F65D}" srcId="{D6A32B10-7BA8-473F-8275-C9425B3ECAA1}" destId="{445BA24B-54FE-41A5-80CD-BE1ADE080410}" srcOrd="0" destOrd="0" parTransId="{32E417A6-764D-47B2-90CD-C471D3F1C591}" sibTransId="{411D3961-B484-458A-A20A-96DEE62FE164}"/>
    <dgm:cxn modelId="{7F615428-0347-42B5-9355-8F3AE2ACEB89}" type="presOf" srcId="{3B993335-B925-40E2-ADB5-B4B393105CE1}" destId="{AB6C6A31-ABA0-4FBF-9AF0-4192B0D0E900}" srcOrd="0" destOrd="1" presId="urn:microsoft.com/office/officeart/2005/8/layout/list1"/>
    <dgm:cxn modelId="{2EA61C4F-A6D7-4F66-A662-8CF7481181F9}" type="presOf" srcId="{FB2C18D0-5296-4075-8785-63B0AE33481D}" destId="{9BBA883C-A33A-402A-AD33-722A099A6965}" srcOrd="0" destOrd="0" presId="urn:microsoft.com/office/officeart/2005/8/layout/list1"/>
    <dgm:cxn modelId="{6AD8F7C4-8D57-9F4F-9603-EECF197E3E93}" srcId="{D6A32B10-7BA8-473F-8275-C9425B3ECAA1}" destId="{F39CDCCB-E1AC-3344-BC05-56ADF4B13E1F}" srcOrd="1" destOrd="0" parTransId="{9E49ECEE-5B12-3B42-BA12-6014B3F15527}" sibTransId="{5D013509-0D56-1542-BAFF-337C6417F1F5}"/>
    <dgm:cxn modelId="{7E23E6BB-EB17-4EEB-BF18-8DF18F3C4505}" type="presOf" srcId="{C61E23F0-CB3D-4159-AAD4-63A9FEF54694}" destId="{CC193321-6215-4C06-9D41-14A47EA79659}" srcOrd="1" destOrd="0" presId="urn:microsoft.com/office/officeart/2005/8/layout/list1"/>
    <dgm:cxn modelId="{5DD4F10D-8E8E-4791-BD2E-DA656229E98E}" type="presOf" srcId="{C61E23F0-CB3D-4159-AAD4-63A9FEF54694}" destId="{585EF24E-997A-4709-A98D-59A09245B40D}" srcOrd="0" destOrd="0" presId="urn:microsoft.com/office/officeart/2005/8/layout/list1"/>
    <dgm:cxn modelId="{6796606B-1AD4-4895-B7BE-6CDFC1D42499}" srcId="{FB2C18D0-5296-4075-8785-63B0AE33481D}" destId="{D6A32B10-7BA8-473F-8275-C9425B3ECAA1}" srcOrd="0" destOrd="0" parTransId="{6462B01F-E188-414C-ACEA-4F387BC2A83C}" sibTransId="{2AF9CECC-D1AD-4DF5-9496-8A5EE65B387E}"/>
    <dgm:cxn modelId="{BE0BCB70-C470-4EF2-94B7-36B83AE736AE}" srcId="{C61E23F0-CB3D-4159-AAD4-63A9FEF54694}" destId="{3B993335-B925-40E2-ADB5-B4B393105CE1}" srcOrd="1" destOrd="0" parTransId="{6C6A9D75-78E5-476C-88B8-62C9FBDDA72F}" sibTransId="{B46C52E7-6663-4213-83AC-D272323F9E39}"/>
    <dgm:cxn modelId="{1768791E-5A7E-494F-95B3-F19BA70018EA}" type="presParOf" srcId="{9BBA883C-A33A-402A-AD33-722A099A6965}" destId="{06279CC5-342D-4110-BE0B-830DA584A7E9}" srcOrd="0" destOrd="0" presId="urn:microsoft.com/office/officeart/2005/8/layout/list1"/>
    <dgm:cxn modelId="{DC5FBA47-D61D-4C32-82B4-80A25811CEB2}" type="presParOf" srcId="{06279CC5-342D-4110-BE0B-830DA584A7E9}" destId="{4EE6D368-7DDD-40A0-8B33-8B5B76616356}" srcOrd="0" destOrd="0" presId="urn:microsoft.com/office/officeart/2005/8/layout/list1"/>
    <dgm:cxn modelId="{143C7C75-8F7B-415C-B0A7-1591804A173D}" type="presParOf" srcId="{06279CC5-342D-4110-BE0B-830DA584A7E9}" destId="{FBE0F90A-75C4-4EBD-A619-682B50A0AECE}" srcOrd="1" destOrd="0" presId="urn:microsoft.com/office/officeart/2005/8/layout/list1"/>
    <dgm:cxn modelId="{63572835-C4E0-41AD-B7D5-09B0146F46AB}" type="presParOf" srcId="{9BBA883C-A33A-402A-AD33-722A099A6965}" destId="{82C2DE63-9967-4F60-A94C-6BB30FF70324}" srcOrd="1" destOrd="0" presId="urn:microsoft.com/office/officeart/2005/8/layout/list1"/>
    <dgm:cxn modelId="{982FD7F8-8585-4784-9407-62105D834D2A}" type="presParOf" srcId="{9BBA883C-A33A-402A-AD33-722A099A6965}" destId="{21127CE6-4F93-4A28-BC72-F8314D36D94A}" srcOrd="2" destOrd="0" presId="urn:microsoft.com/office/officeart/2005/8/layout/list1"/>
    <dgm:cxn modelId="{7330CC45-D4AC-4864-A81F-CEA7AF8F9443}" type="presParOf" srcId="{9BBA883C-A33A-402A-AD33-722A099A6965}" destId="{EC5D35BF-3BFA-4D28-AE54-440FC0755CE7}" srcOrd="3" destOrd="0" presId="urn:microsoft.com/office/officeart/2005/8/layout/list1"/>
    <dgm:cxn modelId="{79C93D14-1BFF-435C-9786-8A4E77A6D38F}" type="presParOf" srcId="{9BBA883C-A33A-402A-AD33-722A099A6965}" destId="{52DC6A63-7F6D-4F15-8634-A81D0DF50191}" srcOrd="4" destOrd="0" presId="urn:microsoft.com/office/officeart/2005/8/layout/list1"/>
    <dgm:cxn modelId="{52B6EF47-E56B-4BC5-9163-CA766D819596}" type="presParOf" srcId="{52DC6A63-7F6D-4F15-8634-A81D0DF50191}" destId="{585EF24E-997A-4709-A98D-59A09245B40D}" srcOrd="0" destOrd="0" presId="urn:microsoft.com/office/officeart/2005/8/layout/list1"/>
    <dgm:cxn modelId="{95E67EBF-DAB4-4BE0-BA7B-094235AB90CD}" type="presParOf" srcId="{52DC6A63-7F6D-4F15-8634-A81D0DF50191}" destId="{CC193321-6215-4C06-9D41-14A47EA79659}" srcOrd="1" destOrd="0" presId="urn:microsoft.com/office/officeart/2005/8/layout/list1"/>
    <dgm:cxn modelId="{BFE5918B-41BC-4E5A-8086-FD45E1A65F82}" type="presParOf" srcId="{9BBA883C-A33A-402A-AD33-722A099A6965}" destId="{29224D4A-E8E9-4BB8-ABBC-91A502638BF1}" srcOrd="5" destOrd="0" presId="urn:microsoft.com/office/officeart/2005/8/layout/list1"/>
    <dgm:cxn modelId="{EC693E8A-C659-4F4A-B0E9-ED636896FE9B}" type="presParOf" srcId="{9BBA883C-A33A-402A-AD33-722A099A6965}" destId="{AB6C6A31-ABA0-4FBF-9AF0-4192B0D0E90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464016-067B-F64F-B399-E81EEB58F40C}"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it-IT"/>
        </a:p>
      </dgm:t>
    </dgm:pt>
    <dgm:pt modelId="{1E89936A-BEF6-DE45-B29A-8F72A8981234}">
      <dgm:prSet phldrT="[Text]"/>
      <dgm:spPr/>
      <dgm:t>
        <a:bodyPr/>
        <a:lstStyle/>
        <a:p>
          <a:r>
            <a:rPr lang="it-IT" dirty="0" smtClean="0"/>
            <a:t>GARR e le Scuole</a:t>
          </a:r>
          <a:endParaRPr lang="it-IT" dirty="0"/>
        </a:p>
      </dgm:t>
    </dgm:pt>
    <dgm:pt modelId="{37CDBF93-3235-6C45-9C2E-CE558E868AF9}" type="parTrans" cxnId="{9FB9E90D-DA0F-B54E-B14A-58F93944C736}">
      <dgm:prSet/>
      <dgm:spPr/>
      <dgm:t>
        <a:bodyPr/>
        <a:lstStyle/>
        <a:p>
          <a:endParaRPr lang="it-IT"/>
        </a:p>
      </dgm:t>
    </dgm:pt>
    <dgm:pt modelId="{AF3CE99D-7307-044C-87DB-02BBFA67DF66}" type="sibTrans" cxnId="{9FB9E90D-DA0F-B54E-B14A-58F93944C736}">
      <dgm:prSet/>
      <dgm:spPr/>
      <dgm:t>
        <a:bodyPr/>
        <a:lstStyle/>
        <a:p>
          <a:endParaRPr lang="it-IT"/>
        </a:p>
      </dgm:t>
    </dgm:pt>
    <dgm:pt modelId="{B389995E-8134-5346-8253-B91014F10C68}">
      <dgm:prSet phldrT="[Text]"/>
      <dgm:spPr/>
      <dgm:t>
        <a:bodyPr/>
        <a:lstStyle/>
        <a:p>
          <a:r>
            <a:rPr lang="it-IT" dirty="0" smtClean="0"/>
            <a:t>Gestione</a:t>
          </a:r>
        </a:p>
      </dgm:t>
    </dgm:pt>
    <dgm:pt modelId="{72EAF00C-840F-AC4C-B3A6-BD1BF8D284FA}" type="parTrans" cxnId="{F1796A70-6C3F-8C42-8124-501DDA19BA7A}">
      <dgm:prSet/>
      <dgm:spPr/>
      <dgm:t>
        <a:bodyPr/>
        <a:lstStyle/>
        <a:p>
          <a:endParaRPr lang="it-IT"/>
        </a:p>
      </dgm:t>
    </dgm:pt>
    <dgm:pt modelId="{62D01DDD-4DAE-F74C-9EB6-1517E8D33382}" type="sibTrans" cxnId="{F1796A70-6C3F-8C42-8124-501DDA19BA7A}">
      <dgm:prSet/>
      <dgm:spPr/>
      <dgm:t>
        <a:bodyPr/>
        <a:lstStyle/>
        <a:p>
          <a:endParaRPr lang="it-IT"/>
        </a:p>
      </dgm:t>
    </dgm:pt>
    <dgm:pt modelId="{67B0B4F4-E0F2-7943-8851-2936B7FE1C09}">
      <dgm:prSet phldrT="[Text]">
        <dgm:style>
          <a:lnRef idx="1">
            <a:schemeClr val="accent1"/>
          </a:lnRef>
          <a:fillRef idx="3">
            <a:schemeClr val="accent1"/>
          </a:fillRef>
          <a:effectRef idx="2">
            <a:schemeClr val="accent1"/>
          </a:effectRef>
          <a:fontRef idx="minor">
            <a:schemeClr val="lt1"/>
          </a:fontRef>
        </dgm:style>
      </dgm:prSet>
      <dgm:spPr/>
      <dgm:t>
        <a:bodyPr/>
        <a:lstStyle/>
        <a:p>
          <a:r>
            <a:rPr lang="it-IT" dirty="0" smtClean="0"/>
            <a:t>Caratteristiche</a:t>
          </a:r>
        </a:p>
      </dgm:t>
    </dgm:pt>
    <dgm:pt modelId="{DC366733-F3B2-864D-9B9D-2C192D2E8693}" type="parTrans" cxnId="{41F38063-9B1C-DE43-86BE-752236A2B424}">
      <dgm:prSet/>
      <dgm:spPr/>
      <dgm:t>
        <a:bodyPr/>
        <a:lstStyle/>
        <a:p>
          <a:endParaRPr lang="it-IT"/>
        </a:p>
      </dgm:t>
    </dgm:pt>
    <dgm:pt modelId="{07C5BD76-BAB0-BF4A-9212-00B3A71E2C8F}" type="sibTrans" cxnId="{41F38063-9B1C-DE43-86BE-752236A2B424}">
      <dgm:prSet/>
      <dgm:spPr/>
      <dgm:t>
        <a:bodyPr/>
        <a:lstStyle/>
        <a:p>
          <a:endParaRPr lang="it-IT"/>
        </a:p>
      </dgm:t>
    </dgm:pt>
    <dgm:pt modelId="{05E33C26-8508-E248-AA86-F23096E063D3}">
      <dgm:prSet/>
      <dgm:spPr/>
      <dgm:t>
        <a:bodyPr/>
        <a:lstStyle/>
        <a:p>
          <a:r>
            <a:rPr lang="it-IT" dirty="0" smtClean="0"/>
            <a:t>Stesso modello applicato alla </a:t>
          </a:r>
          <a:r>
            <a:rPr lang="it-IT" dirty="0" err="1" smtClean="0"/>
            <a:t>comunita’</a:t>
          </a:r>
          <a:r>
            <a:rPr lang="it-IT" dirty="0" smtClean="0"/>
            <a:t> GARR</a:t>
          </a:r>
          <a:endParaRPr lang="it-IT" dirty="0"/>
        </a:p>
      </dgm:t>
    </dgm:pt>
    <dgm:pt modelId="{BCADC14F-D872-9248-9F2F-CA99EDB17BDF}" type="parTrans" cxnId="{7A4281C5-C22A-9C47-AE09-63707768B8EB}">
      <dgm:prSet/>
      <dgm:spPr/>
      <dgm:t>
        <a:bodyPr/>
        <a:lstStyle/>
        <a:p>
          <a:endParaRPr lang="it-IT"/>
        </a:p>
      </dgm:t>
    </dgm:pt>
    <dgm:pt modelId="{97DF0CFB-1AE5-1A4C-8980-CEC8F7CA727A}" type="sibTrans" cxnId="{7A4281C5-C22A-9C47-AE09-63707768B8EB}">
      <dgm:prSet/>
      <dgm:spPr/>
      <dgm:t>
        <a:bodyPr/>
        <a:lstStyle/>
        <a:p>
          <a:endParaRPr lang="it-IT"/>
        </a:p>
      </dgm:t>
    </dgm:pt>
    <dgm:pt modelId="{A84F5961-196D-E042-B0A4-A37EE3A06418}">
      <dgm:prSet/>
      <dgm:spPr/>
      <dgm:t>
        <a:bodyPr/>
        <a:lstStyle/>
        <a:p>
          <a:r>
            <a:rPr lang="it-IT" dirty="0" smtClean="0"/>
            <a:t>Limitata all’apparato IP</a:t>
          </a:r>
          <a:endParaRPr lang="it-IT" dirty="0"/>
        </a:p>
      </dgm:t>
    </dgm:pt>
    <dgm:pt modelId="{1D5CC117-8164-C84F-A2A5-60676FFEA0B9}" type="parTrans" cxnId="{7A387463-494E-BB43-A50D-84A1640A41E5}">
      <dgm:prSet/>
      <dgm:spPr/>
      <dgm:t>
        <a:bodyPr/>
        <a:lstStyle/>
        <a:p>
          <a:endParaRPr lang="it-IT"/>
        </a:p>
      </dgm:t>
    </dgm:pt>
    <dgm:pt modelId="{9C9D9721-4FE1-CF45-9730-AB9FFFD74527}" type="sibTrans" cxnId="{7A387463-494E-BB43-A50D-84A1640A41E5}">
      <dgm:prSet/>
      <dgm:spPr/>
      <dgm:t>
        <a:bodyPr/>
        <a:lstStyle/>
        <a:p>
          <a:endParaRPr lang="it-IT"/>
        </a:p>
      </dgm:t>
    </dgm:pt>
    <dgm:pt modelId="{7D5FAFF8-1358-6544-870C-A9D2AA8E5F3A}">
      <dgm:prSet phldrT="[Text]"/>
      <dgm:spPr/>
      <dgm:t>
        <a:bodyPr/>
        <a:lstStyle/>
        <a:p>
          <a:r>
            <a:rPr lang="it-IT" dirty="0" smtClean="0"/>
            <a:t>Banda Simmetrica 100M (1G ready)</a:t>
          </a:r>
        </a:p>
      </dgm:t>
    </dgm:pt>
    <dgm:pt modelId="{D1317DA2-A170-0A4E-B298-02C8BFD2B014}" type="parTrans" cxnId="{E1A6891E-0D2F-1F4C-AB63-2A252980BFAD}">
      <dgm:prSet/>
      <dgm:spPr/>
      <dgm:t>
        <a:bodyPr/>
        <a:lstStyle/>
        <a:p>
          <a:endParaRPr lang="it-IT"/>
        </a:p>
      </dgm:t>
    </dgm:pt>
    <dgm:pt modelId="{BADF94D0-B7E5-8244-800A-6FC674F745B2}" type="sibTrans" cxnId="{E1A6891E-0D2F-1F4C-AB63-2A252980BFAD}">
      <dgm:prSet/>
      <dgm:spPr/>
      <dgm:t>
        <a:bodyPr/>
        <a:lstStyle/>
        <a:p>
          <a:endParaRPr lang="it-IT"/>
        </a:p>
      </dgm:t>
    </dgm:pt>
    <dgm:pt modelId="{CFB45424-146C-924E-80F2-E378D95DCC43}">
      <dgm:prSet phldrT="[Text]"/>
      <dgm:spPr/>
      <dgm:t>
        <a:bodyPr/>
        <a:lstStyle/>
        <a:p>
          <a:r>
            <a:rPr lang="it-IT" dirty="0" smtClean="0"/>
            <a:t>IPv4/IPv6 indirizzamento pubblico</a:t>
          </a:r>
        </a:p>
      </dgm:t>
    </dgm:pt>
    <dgm:pt modelId="{52E1EE52-7222-1441-8BDB-12930D443954}" type="parTrans" cxnId="{E40169EC-6D83-9C4B-B4A9-F3D2600BA49C}">
      <dgm:prSet/>
      <dgm:spPr/>
      <dgm:t>
        <a:bodyPr/>
        <a:lstStyle/>
        <a:p>
          <a:endParaRPr lang="it-IT"/>
        </a:p>
      </dgm:t>
    </dgm:pt>
    <dgm:pt modelId="{2D434B31-BE76-2644-9F73-3D19A269C62A}" type="sibTrans" cxnId="{E40169EC-6D83-9C4B-B4A9-F3D2600BA49C}">
      <dgm:prSet/>
      <dgm:spPr/>
      <dgm:t>
        <a:bodyPr/>
        <a:lstStyle/>
        <a:p>
          <a:endParaRPr lang="it-IT"/>
        </a:p>
      </dgm:t>
    </dgm:pt>
    <dgm:pt modelId="{31B79C9A-3034-B04F-928A-DE1785784AF7}">
      <dgm:prSet/>
      <dgm:spPr/>
      <dgm:t>
        <a:bodyPr/>
        <a:lstStyle/>
        <a:p>
          <a:r>
            <a:rPr lang="it-IT" dirty="0" smtClean="0"/>
            <a:t>Punti di demarcazione del servizio </a:t>
          </a:r>
          <a:r>
            <a:rPr lang="it-IT" dirty="0" smtClean="0">
              <a:sym typeface="Wingdings"/>
            </a:rPr>
            <a:t> </a:t>
          </a:r>
          <a:r>
            <a:rPr lang="it-IT" dirty="0" smtClean="0"/>
            <a:t>In fase di valutazione  </a:t>
          </a:r>
          <a:endParaRPr lang="it-IT" dirty="0"/>
        </a:p>
      </dgm:t>
    </dgm:pt>
    <dgm:pt modelId="{C5275C03-4CA6-204E-871E-9D4B70796FED}" type="parTrans" cxnId="{27E1A90E-D85D-3947-BB87-FBD2A75A735F}">
      <dgm:prSet/>
      <dgm:spPr/>
      <dgm:t>
        <a:bodyPr/>
        <a:lstStyle/>
        <a:p>
          <a:endParaRPr lang="it-IT"/>
        </a:p>
      </dgm:t>
    </dgm:pt>
    <dgm:pt modelId="{02D3428F-E744-D644-B002-3E39E734781E}" type="sibTrans" cxnId="{27E1A90E-D85D-3947-BB87-FBD2A75A735F}">
      <dgm:prSet/>
      <dgm:spPr/>
      <dgm:t>
        <a:bodyPr/>
        <a:lstStyle/>
        <a:p>
          <a:endParaRPr lang="it-IT"/>
        </a:p>
      </dgm:t>
    </dgm:pt>
    <dgm:pt modelId="{E768BFC0-F437-AB46-9570-21EDF206E956}">
      <dgm:prSet/>
      <dgm:spPr/>
      <dgm:t>
        <a:bodyPr/>
        <a:lstStyle/>
        <a:p>
          <a:r>
            <a:rPr lang="it-IT" dirty="0" smtClean="0"/>
            <a:t>Per ora limitato alle scuole secondarie di secondo grado</a:t>
          </a:r>
          <a:endParaRPr lang="it-IT" dirty="0"/>
        </a:p>
      </dgm:t>
    </dgm:pt>
    <dgm:pt modelId="{8ACA70BC-F5E2-F541-999A-47DEDF885E06}" type="parTrans" cxnId="{B68226FC-A9D9-1A4C-9C8D-5F82E3DBFDD6}">
      <dgm:prSet/>
      <dgm:spPr/>
      <dgm:t>
        <a:bodyPr/>
        <a:lstStyle/>
        <a:p>
          <a:endParaRPr lang="it-IT"/>
        </a:p>
      </dgm:t>
    </dgm:pt>
    <dgm:pt modelId="{5F712A41-1D6D-5A4E-82A6-C4527C2387FD}" type="sibTrans" cxnId="{B68226FC-A9D9-1A4C-9C8D-5F82E3DBFDD6}">
      <dgm:prSet/>
      <dgm:spPr/>
      <dgm:t>
        <a:bodyPr/>
        <a:lstStyle/>
        <a:p>
          <a:endParaRPr lang="it-IT"/>
        </a:p>
      </dgm:t>
    </dgm:pt>
    <dgm:pt modelId="{A4F04E62-48C0-CF41-9FA7-992A7045C11E}">
      <dgm:prSet/>
      <dgm:spPr/>
      <dgm:t>
        <a:bodyPr/>
        <a:lstStyle/>
        <a:p>
          <a:r>
            <a:rPr lang="it-IT" dirty="0" smtClean="0"/>
            <a:t>Obiettivo: fornire uno strumento a supporto della didattica</a:t>
          </a:r>
          <a:endParaRPr lang="it-IT" dirty="0"/>
        </a:p>
      </dgm:t>
    </dgm:pt>
    <dgm:pt modelId="{B4AB8831-B065-1A48-8112-1CAE08BA8F1B}" type="parTrans" cxnId="{7303592D-5F08-EC4E-9218-4F0FA3D7A86A}">
      <dgm:prSet/>
      <dgm:spPr/>
      <dgm:t>
        <a:bodyPr/>
        <a:lstStyle/>
        <a:p>
          <a:endParaRPr lang="it-IT"/>
        </a:p>
      </dgm:t>
    </dgm:pt>
    <dgm:pt modelId="{33F3F550-5894-E64A-BD7A-663CA7175B05}" type="sibTrans" cxnId="{7303592D-5F08-EC4E-9218-4F0FA3D7A86A}">
      <dgm:prSet/>
      <dgm:spPr/>
      <dgm:t>
        <a:bodyPr/>
        <a:lstStyle/>
        <a:p>
          <a:endParaRPr lang="it-IT"/>
        </a:p>
      </dgm:t>
    </dgm:pt>
    <dgm:pt modelId="{DF39765B-3C4E-9244-B046-8309B5786210}">
      <dgm:prSet phldrT="[Text]"/>
      <dgm:spPr/>
      <dgm:t>
        <a:bodyPr/>
        <a:lstStyle/>
        <a:p>
          <a:r>
            <a:rPr lang="it-IT" dirty="0" smtClean="0"/>
            <a:t>Trasparenza dei protocolli </a:t>
          </a:r>
        </a:p>
      </dgm:t>
    </dgm:pt>
    <dgm:pt modelId="{7E3935E4-667E-3441-8EA0-75CD9A844DB1}" type="parTrans" cxnId="{8E2B9FBC-969F-E743-B3FD-97DD5753C976}">
      <dgm:prSet/>
      <dgm:spPr/>
      <dgm:t>
        <a:bodyPr/>
        <a:lstStyle/>
        <a:p>
          <a:endParaRPr lang="it-IT"/>
        </a:p>
      </dgm:t>
    </dgm:pt>
    <dgm:pt modelId="{82F2DF23-9D22-7545-95A7-5C0BE2EF2394}" type="sibTrans" cxnId="{8E2B9FBC-969F-E743-B3FD-97DD5753C976}">
      <dgm:prSet/>
      <dgm:spPr/>
      <dgm:t>
        <a:bodyPr/>
        <a:lstStyle/>
        <a:p>
          <a:endParaRPr lang="it-IT"/>
        </a:p>
      </dgm:t>
    </dgm:pt>
    <dgm:pt modelId="{4D0B8B37-9D7F-C14D-9208-9C52F2CC4DBF}">
      <dgm:prSet/>
      <dgm:spPr/>
      <dgm:t>
        <a:bodyPr/>
        <a:lstStyle/>
        <a:p>
          <a:r>
            <a:rPr lang="it-IT" dirty="0" smtClean="0"/>
            <a:t>Investimenti a lungo termine (IRU 15 anni)</a:t>
          </a:r>
          <a:endParaRPr lang="it-IT" dirty="0"/>
        </a:p>
      </dgm:t>
    </dgm:pt>
    <dgm:pt modelId="{E862BF03-1D11-3C44-9EA1-56EB4677998F}" type="parTrans" cxnId="{E389DBF4-9055-0F42-9F5C-AC232CBACC39}">
      <dgm:prSet/>
      <dgm:spPr/>
    </dgm:pt>
    <dgm:pt modelId="{2A93366D-C784-1C48-AB09-CC71B608C439}" type="sibTrans" cxnId="{E389DBF4-9055-0F42-9F5C-AC232CBACC39}">
      <dgm:prSet/>
      <dgm:spPr/>
    </dgm:pt>
    <dgm:pt modelId="{702505D2-30B6-6849-85D5-FAE0F4DA30CA}" type="pres">
      <dgm:prSet presAssocID="{CC464016-067B-F64F-B399-E81EEB58F40C}" presName="linear" presStyleCnt="0">
        <dgm:presLayoutVars>
          <dgm:dir/>
          <dgm:animLvl val="lvl"/>
          <dgm:resizeHandles val="exact"/>
        </dgm:presLayoutVars>
      </dgm:prSet>
      <dgm:spPr/>
      <dgm:t>
        <a:bodyPr/>
        <a:lstStyle/>
        <a:p>
          <a:endParaRPr lang="it-IT"/>
        </a:p>
      </dgm:t>
    </dgm:pt>
    <dgm:pt modelId="{8419A5FB-2DA5-3745-9781-D779B4BF72F1}" type="pres">
      <dgm:prSet presAssocID="{1E89936A-BEF6-DE45-B29A-8F72A8981234}" presName="parentLin" presStyleCnt="0"/>
      <dgm:spPr/>
    </dgm:pt>
    <dgm:pt modelId="{609816CD-79C8-FF42-8EEB-6C71831C8889}" type="pres">
      <dgm:prSet presAssocID="{1E89936A-BEF6-DE45-B29A-8F72A8981234}" presName="parentLeftMargin" presStyleLbl="node1" presStyleIdx="0" presStyleCnt="3"/>
      <dgm:spPr/>
      <dgm:t>
        <a:bodyPr/>
        <a:lstStyle/>
        <a:p>
          <a:endParaRPr lang="it-IT"/>
        </a:p>
      </dgm:t>
    </dgm:pt>
    <dgm:pt modelId="{08DAD07F-BB81-DE4C-997B-5178F3A9743C}" type="pres">
      <dgm:prSet presAssocID="{1E89936A-BEF6-DE45-B29A-8F72A8981234}" presName="parentText" presStyleLbl="node1" presStyleIdx="0" presStyleCnt="3">
        <dgm:presLayoutVars>
          <dgm:chMax val="0"/>
          <dgm:bulletEnabled val="1"/>
        </dgm:presLayoutVars>
      </dgm:prSet>
      <dgm:spPr/>
      <dgm:t>
        <a:bodyPr/>
        <a:lstStyle/>
        <a:p>
          <a:endParaRPr lang="it-IT"/>
        </a:p>
      </dgm:t>
    </dgm:pt>
    <dgm:pt modelId="{F66EE855-71A3-A341-9F53-16EE33B7ACC6}" type="pres">
      <dgm:prSet presAssocID="{1E89936A-BEF6-DE45-B29A-8F72A8981234}" presName="negativeSpace" presStyleCnt="0"/>
      <dgm:spPr/>
    </dgm:pt>
    <dgm:pt modelId="{2C667F2F-70B8-F142-8E2A-70294C0A5453}" type="pres">
      <dgm:prSet presAssocID="{1E89936A-BEF6-DE45-B29A-8F72A8981234}" presName="childText" presStyleLbl="conFgAcc1" presStyleIdx="0" presStyleCnt="3" custLinFactNeighborY="48852">
        <dgm:presLayoutVars>
          <dgm:bulletEnabled val="1"/>
        </dgm:presLayoutVars>
      </dgm:prSet>
      <dgm:spPr/>
      <dgm:t>
        <a:bodyPr/>
        <a:lstStyle/>
        <a:p>
          <a:endParaRPr lang="it-IT"/>
        </a:p>
      </dgm:t>
    </dgm:pt>
    <dgm:pt modelId="{C57700E2-8351-3147-A79E-C385C937B837}" type="pres">
      <dgm:prSet presAssocID="{AF3CE99D-7307-044C-87DB-02BBFA67DF66}" presName="spaceBetweenRectangles" presStyleCnt="0"/>
      <dgm:spPr/>
    </dgm:pt>
    <dgm:pt modelId="{08A62B59-3908-0849-84EC-B1893C01B3E3}" type="pres">
      <dgm:prSet presAssocID="{B389995E-8134-5346-8253-B91014F10C68}" presName="parentLin" presStyleCnt="0"/>
      <dgm:spPr/>
    </dgm:pt>
    <dgm:pt modelId="{01115109-A01E-B340-A686-A5FEA6B5FDFE}" type="pres">
      <dgm:prSet presAssocID="{B389995E-8134-5346-8253-B91014F10C68}" presName="parentLeftMargin" presStyleLbl="node1" presStyleIdx="0" presStyleCnt="3"/>
      <dgm:spPr/>
      <dgm:t>
        <a:bodyPr/>
        <a:lstStyle/>
        <a:p>
          <a:endParaRPr lang="it-IT"/>
        </a:p>
      </dgm:t>
    </dgm:pt>
    <dgm:pt modelId="{84A465DB-75A3-C946-B23E-50E2EA24B3F8}" type="pres">
      <dgm:prSet presAssocID="{B389995E-8134-5346-8253-B91014F10C68}" presName="parentText" presStyleLbl="node1" presStyleIdx="1" presStyleCnt="3">
        <dgm:presLayoutVars>
          <dgm:chMax val="0"/>
          <dgm:bulletEnabled val="1"/>
        </dgm:presLayoutVars>
      </dgm:prSet>
      <dgm:spPr/>
      <dgm:t>
        <a:bodyPr/>
        <a:lstStyle/>
        <a:p>
          <a:endParaRPr lang="it-IT"/>
        </a:p>
      </dgm:t>
    </dgm:pt>
    <dgm:pt modelId="{3993CD57-1854-FB47-BC00-35791CADBDAC}" type="pres">
      <dgm:prSet presAssocID="{B389995E-8134-5346-8253-B91014F10C68}" presName="negativeSpace" presStyleCnt="0"/>
      <dgm:spPr/>
    </dgm:pt>
    <dgm:pt modelId="{DA8AD93E-14B2-5740-AD31-57847FF9C3A4}" type="pres">
      <dgm:prSet presAssocID="{B389995E-8134-5346-8253-B91014F10C68}" presName="childText" presStyleLbl="conFgAcc1" presStyleIdx="1" presStyleCnt="3">
        <dgm:presLayoutVars>
          <dgm:bulletEnabled val="1"/>
        </dgm:presLayoutVars>
      </dgm:prSet>
      <dgm:spPr/>
      <dgm:t>
        <a:bodyPr/>
        <a:lstStyle/>
        <a:p>
          <a:endParaRPr lang="it-IT"/>
        </a:p>
      </dgm:t>
    </dgm:pt>
    <dgm:pt modelId="{FBB6B526-2928-5E4E-8471-D970D7947B27}" type="pres">
      <dgm:prSet presAssocID="{62D01DDD-4DAE-F74C-9EB6-1517E8D33382}" presName="spaceBetweenRectangles" presStyleCnt="0"/>
      <dgm:spPr/>
    </dgm:pt>
    <dgm:pt modelId="{93E34126-2D74-5C42-9D29-1AB16BD22B69}" type="pres">
      <dgm:prSet presAssocID="{67B0B4F4-E0F2-7943-8851-2936B7FE1C09}" presName="parentLin" presStyleCnt="0"/>
      <dgm:spPr/>
    </dgm:pt>
    <dgm:pt modelId="{419A22FA-B836-0442-AE76-85CB3DEC15F2}" type="pres">
      <dgm:prSet presAssocID="{67B0B4F4-E0F2-7943-8851-2936B7FE1C09}" presName="parentLeftMargin" presStyleLbl="node1" presStyleIdx="1" presStyleCnt="3"/>
      <dgm:spPr/>
      <dgm:t>
        <a:bodyPr/>
        <a:lstStyle/>
        <a:p>
          <a:endParaRPr lang="it-IT"/>
        </a:p>
      </dgm:t>
    </dgm:pt>
    <dgm:pt modelId="{8B08C97E-8484-2345-9213-48096C6211FB}" type="pres">
      <dgm:prSet presAssocID="{67B0B4F4-E0F2-7943-8851-2936B7FE1C09}" presName="parentText" presStyleLbl="node1" presStyleIdx="2" presStyleCnt="3">
        <dgm:presLayoutVars>
          <dgm:chMax val="0"/>
          <dgm:bulletEnabled val="1"/>
        </dgm:presLayoutVars>
      </dgm:prSet>
      <dgm:spPr/>
      <dgm:t>
        <a:bodyPr/>
        <a:lstStyle/>
        <a:p>
          <a:endParaRPr lang="it-IT"/>
        </a:p>
      </dgm:t>
    </dgm:pt>
    <dgm:pt modelId="{136C43FF-001F-2746-9A7B-6F0BC39F7F5A}" type="pres">
      <dgm:prSet presAssocID="{67B0B4F4-E0F2-7943-8851-2936B7FE1C09}" presName="negativeSpace" presStyleCnt="0"/>
      <dgm:spPr/>
    </dgm:pt>
    <dgm:pt modelId="{80DA911D-21EB-E341-A775-9E170FF93B6E}" type="pres">
      <dgm:prSet presAssocID="{67B0B4F4-E0F2-7943-8851-2936B7FE1C09}" presName="childText" presStyleLbl="conFgAcc1" presStyleIdx="2" presStyleCnt="3">
        <dgm:presLayoutVars>
          <dgm:bulletEnabled val="1"/>
        </dgm:presLayoutVars>
      </dgm:prSet>
      <dgm:spPr/>
      <dgm:t>
        <a:bodyPr/>
        <a:lstStyle/>
        <a:p>
          <a:endParaRPr lang="it-IT"/>
        </a:p>
      </dgm:t>
    </dgm:pt>
  </dgm:ptLst>
  <dgm:cxnLst>
    <dgm:cxn modelId="{9FB9E90D-DA0F-B54E-B14A-58F93944C736}" srcId="{CC464016-067B-F64F-B399-E81EEB58F40C}" destId="{1E89936A-BEF6-DE45-B29A-8F72A8981234}" srcOrd="0" destOrd="0" parTransId="{37CDBF93-3235-6C45-9C2E-CE558E868AF9}" sibTransId="{AF3CE99D-7307-044C-87DB-02BBFA67DF66}"/>
    <dgm:cxn modelId="{F802E6D9-99EB-42B8-832D-E9670A5E9F7C}" type="presOf" srcId="{A84F5961-196D-E042-B0A4-A37EE3A06418}" destId="{DA8AD93E-14B2-5740-AD31-57847FF9C3A4}" srcOrd="0" destOrd="0" presId="urn:microsoft.com/office/officeart/2005/8/layout/list1"/>
    <dgm:cxn modelId="{D97247D7-3FF4-41F9-9C37-823672AA908D}" type="presOf" srcId="{67B0B4F4-E0F2-7943-8851-2936B7FE1C09}" destId="{8B08C97E-8484-2345-9213-48096C6211FB}" srcOrd="1" destOrd="0" presId="urn:microsoft.com/office/officeart/2005/8/layout/list1"/>
    <dgm:cxn modelId="{E1A6891E-0D2F-1F4C-AB63-2A252980BFAD}" srcId="{67B0B4F4-E0F2-7943-8851-2936B7FE1C09}" destId="{7D5FAFF8-1358-6544-870C-A9D2AA8E5F3A}" srcOrd="0" destOrd="0" parTransId="{D1317DA2-A170-0A4E-B298-02C8BFD2B014}" sibTransId="{BADF94D0-B7E5-8244-800A-6FC674F745B2}"/>
    <dgm:cxn modelId="{E40169EC-6D83-9C4B-B4A9-F3D2600BA49C}" srcId="{67B0B4F4-E0F2-7943-8851-2936B7FE1C09}" destId="{CFB45424-146C-924E-80F2-E378D95DCC43}" srcOrd="1" destOrd="0" parTransId="{52E1EE52-7222-1441-8BDB-12930D443954}" sibTransId="{2D434B31-BE76-2644-9F73-3D19A269C62A}"/>
    <dgm:cxn modelId="{48DA87AD-D75E-4F36-A331-930946E9FB88}" type="presOf" srcId="{A4F04E62-48C0-CF41-9FA7-992A7045C11E}" destId="{2C667F2F-70B8-F142-8E2A-70294C0A5453}" srcOrd="0" destOrd="0" presId="urn:microsoft.com/office/officeart/2005/8/layout/list1"/>
    <dgm:cxn modelId="{6DBF7E81-F12D-4E10-826E-371DF56A1A1D}" type="presOf" srcId="{CC464016-067B-F64F-B399-E81EEB58F40C}" destId="{702505D2-30B6-6849-85D5-FAE0F4DA30CA}" srcOrd="0" destOrd="0" presId="urn:microsoft.com/office/officeart/2005/8/layout/list1"/>
    <dgm:cxn modelId="{EC5A847C-E9AB-4559-B5E2-31CA5E650FA8}" type="presOf" srcId="{E768BFC0-F437-AB46-9570-21EDF206E956}" destId="{2C667F2F-70B8-F142-8E2A-70294C0A5453}" srcOrd="0" destOrd="1" presId="urn:microsoft.com/office/officeart/2005/8/layout/list1"/>
    <dgm:cxn modelId="{41F38063-9B1C-DE43-86BE-752236A2B424}" srcId="{CC464016-067B-F64F-B399-E81EEB58F40C}" destId="{67B0B4F4-E0F2-7943-8851-2936B7FE1C09}" srcOrd="2" destOrd="0" parTransId="{DC366733-F3B2-864D-9B9D-2C192D2E8693}" sibTransId="{07C5BD76-BAB0-BF4A-9212-00B3A71E2C8F}"/>
    <dgm:cxn modelId="{E389DBF4-9055-0F42-9F5C-AC232CBACC39}" srcId="{1E89936A-BEF6-DE45-B29A-8F72A8981234}" destId="{4D0B8B37-9D7F-C14D-9208-9C52F2CC4DBF}" srcOrd="3" destOrd="0" parTransId="{E862BF03-1D11-3C44-9EA1-56EB4677998F}" sibTransId="{2A93366D-C784-1C48-AB09-CC71B608C439}"/>
    <dgm:cxn modelId="{7A4281C5-C22A-9C47-AE09-63707768B8EB}" srcId="{1E89936A-BEF6-DE45-B29A-8F72A8981234}" destId="{05E33C26-8508-E248-AA86-F23096E063D3}" srcOrd="2" destOrd="0" parTransId="{BCADC14F-D872-9248-9F2F-CA99EDB17BDF}" sibTransId="{97DF0CFB-1AE5-1A4C-8980-CEC8F7CA727A}"/>
    <dgm:cxn modelId="{489030F1-13A6-4953-A280-3589569DFDB3}" type="presOf" srcId="{DF39765B-3C4E-9244-B046-8309B5786210}" destId="{80DA911D-21EB-E341-A775-9E170FF93B6E}" srcOrd="0" destOrd="2" presId="urn:microsoft.com/office/officeart/2005/8/layout/list1"/>
    <dgm:cxn modelId="{76774D17-AA32-4AB7-9B0C-4F7C7938067F}" type="presOf" srcId="{CFB45424-146C-924E-80F2-E378D95DCC43}" destId="{80DA911D-21EB-E341-A775-9E170FF93B6E}" srcOrd="0" destOrd="1" presId="urn:microsoft.com/office/officeart/2005/8/layout/list1"/>
    <dgm:cxn modelId="{8A636BBD-DF9C-44ED-A3DF-64D5A773B678}" type="presOf" srcId="{67B0B4F4-E0F2-7943-8851-2936B7FE1C09}" destId="{419A22FA-B836-0442-AE76-85CB3DEC15F2}" srcOrd="0" destOrd="0" presId="urn:microsoft.com/office/officeart/2005/8/layout/list1"/>
    <dgm:cxn modelId="{DB7A33AD-0962-4CBF-920F-19D7B62C4A4C}" type="presOf" srcId="{4D0B8B37-9D7F-C14D-9208-9C52F2CC4DBF}" destId="{2C667F2F-70B8-F142-8E2A-70294C0A5453}" srcOrd="0" destOrd="3" presId="urn:microsoft.com/office/officeart/2005/8/layout/list1"/>
    <dgm:cxn modelId="{F331A042-2D23-4CA5-A557-E4B3FEC09592}" type="presOf" srcId="{31B79C9A-3034-B04F-928A-DE1785784AF7}" destId="{DA8AD93E-14B2-5740-AD31-57847FF9C3A4}" srcOrd="0" destOrd="1" presId="urn:microsoft.com/office/officeart/2005/8/layout/list1"/>
    <dgm:cxn modelId="{8D63D050-1371-4364-A877-935DB6C4EBA9}" type="presOf" srcId="{05E33C26-8508-E248-AA86-F23096E063D3}" destId="{2C667F2F-70B8-F142-8E2A-70294C0A5453}" srcOrd="0" destOrd="2" presId="urn:microsoft.com/office/officeart/2005/8/layout/list1"/>
    <dgm:cxn modelId="{37D76B77-57E2-4BB5-A291-793AC36F6AA9}" type="presOf" srcId="{B389995E-8134-5346-8253-B91014F10C68}" destId="{84A465DB-75A3-C946-B23E-50E2EA24B3F8}" srcOrd="1" destOrd="0" presId="urn:microsoft.com/office/officeart/2005/8/layout/list1"/>
    <dgm:cxn modelId="{32ACBB55-C9B8-403D-B948-75420DB1719D}" type="presOf" srcId="{1E89936A-BEF6-DE45-B29A-8F72A8981234}" destId="{609816CD-79C8-FF42-8EEB-6C71831C8889}" srcOrd="0" destOrd="0" presId="urn:microsoft.com/office/officeart/2005/8/layout/list1"/>
    <dgm:cxn modelId="{7303592D-5F08-EC4E-9218-4F0FA3D7A86A}" srcId="{1E89936A-BEF6-DE45-B29A-8F72A8981234}" destId="{A4F04E62-48C0-CF41-9FA7-992A7045C11E}" srcOrd="0" destOrd="0" parTransId="{B4AB8831-B065-1A48-8112-1CAE08BA8F1B}" sibTransId="{33F3F550-5894-E64A-BD7A-663CA7175B05}"/>
    <dgm:cxn modelId="{C8AB3D04-5B2B-480D-A515-C026B17FE377}" type="presOf" srcId="{7D5FAFF8-1358-6544-870C-A9D2AA8E5F3A}" destId="{80DA911D-21EB-E341-A775-9E170FF93B6E}" srcOrd="0" destOrd="0" presId="urn:microsoft.com/office/officeart/2005/8/layout/list1"/>
    <dgm:cxn modelId="{7A387463-494E-BB43-A50D-84A1640A41E5}" srcId="{B389995E-8134-5346-8253-B91014F10C68}" destId="{A84F5961-196D-E042-B0A4-A37EE3A06418}" srcOrd="0" destOrd="0" parTransId="{1D5CC117-8164-C84F-A2A5-60676FFEA0B9}" sibTransId="{9C9D9721-4FE1-CF45-9730-AB9FFFD74527}"/>
    <dgm:cxn modelId="{B68226FC-A9D9-1A4C-9C8D-5F82E3DBFDD6}" srcId="{1E89936A-BEF6-DE45-B29A-8F72A8981234}" destId="{E768BFC0-F437-AB46-9570-21EDF206E956}" srcOrd="1" destOrd="0" parTransId="{8ACA70BC-F5E2-F541-999A-47DEDF885E06}" sibTransId="{5F712A41-1D6D-5A4E-82A6-C4527C2387FD}"/>
    <dgm:cxn modelId="{F1796A70-6C3F-8C42-8124-501DDA19BA7A}" srcId="{CC464016-067B-F64F-B399-E81EEB58F40C}" destId="{B389995E-8134-5346-8253-B91014F10C68}" srcOrd="1" destOrd="0" parTransId="{72EAF00C-840F-AC4C-B3A6-BD1BF8D284FA}" sibTransId="{62D01DDD-4DAE-F74C-9EB6-1517E8D33382}"/>
    <dgm:cxn modelId="{8E2B9FBC-969F-E743-B3FD-97DD5753C976}" srcId="{67B0B4F4-E0F2-7943-8851-2936B7FE1C09}" destId="{DF39765B-3C4E-9244-B046-8309B5786210}" srcOrd="2" destOrd="0" parTransId="{7E3935E4-667E-3441-8EA0-75CD9A844DB1}" sibTransId="{82F2DF23-9D22-7545-95A7-5C0BE2EF2394}"/>
    <dgm:cxn modelId="{27E1A90E-D85D-3947-BB87-FBD2A75A735F}" srcId="{B389995E-8134-5346-8253-B91014F10C68}" destId="{31B79C9A-3034-B04F-928A-DE1785784AF7}" srcOrd="1" destOrd="0" parTransId="{C5275C03-4CA6-204E-871E-9D4B70796FED}" sibTransId="{02D3428F-E744-D644-B002-3E39E734781E}"/>
    <dgm:cxn modelId="{6DA8D88B-D9F7-4C55-9CF0-227791996D5F}" type="presOf" srcId="{B389995E-8134-5346-8253-B91014F10C68}" destId="{01115109-A01E-B340-A686-A5FEA6B5FDFE}" srcOrd="0" destOrd="0" presId="urn:microsoft.com/office/officeart/2005/8/layout/list1"/>
    <dgm:cxn modelId="{2AFA05D7-BB98-4C78-B358-F210DA460DD7}" type="presOf" srcId="{1E89936A-BEF6-DE45-B29A-8F72A8981234}" destId="{08DAD07F-BB81-DE4C-997B-5178F3A9743C}" srcOrd="1" destOrd="0" presId="urn:microsoft.com/office/officeart/2005/8/layout/list1"/>
    <dgm:cxn modelId="{7798307C-BE75-46C6-A70F-13CCBE89F011}" type="presParOf" srcId="{702505D2-30B6-6849-85D5-FAE0F4DA30CA}" destId="{8419A5FB-2DA5-3745-9781-D779B4BF72F1}" srcOrd="0" destOrd="0" presId="urn:microsoft.com/office/officeart/2005/8/layout/list1"/>
    <dgm:cxn modelId="{01E28837-752E-41E3-B978-F8E9419F68C3}" type="presParOf" srcId="{8419A5FB-2DA5-3745-9781-D779B4BF72F1}" destId="{609816CD-79C8-FF42-8EEB-6C71831C8889}" srcOrd="0" destOrd="0" presId="urn:microsoft.com/office/officeart/2005/8/layout/list1"/>
    <dgm:cxn modelId="{DEF9C665-0112-403B-8638-0C579E205184}" type="presParOf" srcId="{8419A5FB-2DA5-3745-9781-D779B4BF72F1}" destId="{08DAD07F-BB81-DE4C-997B-5178F3A9743C}" srcOrd="1" destOrd="0" presId="urn:microsoft.com/office/officeart/2005/8/layout/list1"/>
    <dgm:cxn modelId="{05028254-1533-45DD-AADE-96C2C080B582}" type="presParOf" srcId="{702505D2-30B6-6849-85D5-FAE0F4DA30CA}" destId="{F66EE855-71A3-A341-9F53-16EE33B7ACC6}" srcOrd="1" destOrd="0" presId="urn:microsoft.com/office/officeart/2005/8/layout/list1"/>
    <dgm:cxn modelId="{EE5484D8-741F-4436-90C2-C986239C7D0B}" type="presParOf" srcId="{702505D2-30B6-6849-85D5-FAE0F4DA30CA}" destId="{2C667F2F-70B8-F142-8E2A-70294C0A5453}" srcOrd="2" destOrd="0" presId="urn:microsoft.com/office/officeart/2005/8/layout/list1"/>
    <dgm:cxn modelId="{04DDBFCD-4ABF-4DDB-8298-5446F4B5184E}" type="presParOf" srcId="{702505D2-30B6-6849-85D5-FAE0F4DA30CA}" destId="{C57700E2-8351-3147-A79E-C385C937B837}" srcOrd="3" destOrd="0" presId="urn:microsoft.com/office/officeart/2005/8/layout/list1"/>
    <dgm:cxn modelId="{C305D4EF-18CC-4423-91D3-E9C151C9EEE8}" type="presParOf" srcId="{702505D2-30B6-6849-85D5-FAE0F4DA30CA}" destId="{08A62B59-3908-0849-84EC-B1893C01B3E3}" srcOrd="4" destOrd="0" presId="urn:microsoft.com/office/officeart/2005/8/layout/list1"/>
    <dgm:cxn modelId="{B264E09D-45CB-45FC-B66A-DA7327922AF2}" type="presParOf" srcId="{08A62B59-3908-0849-84EC-B1893C01B3E3}" destId="{01115109-A01E-B340-A686-A5FEA6B5FDFE}" srcOrd="0" destOrd="0" presId="urn:microsoft.com/office/officeart/2005/8/layout/list1"/>
    <dgm:cxn modelId="{1960E9A0-E3ED-4FD0-A7F0-50EFB52DFBE8}" type="presParOf" srcId="{08A62B59-3908-0849-84EC-B1893C01B3E3}" destId="{84A465DB-75A3-C946-B23E-50E2EA24B3F8}" srcOrd="1" destOrd="0" presId="urn:microsoft.com/office/officeart/2005/8/layout/list1"/>
    <dgm:cxn modelId="{8CBCAE4E-8EBE-427F-A918-F1F32564E362}" type="presParOf" srcId="{702505D2-30B6-6849-85D5-FAE0F4DA30CA}" destId="{3993CD57-1854-FB47-BC00-35791CADBDAC}" srcOrd="5" destOrd="0" presId="urn:microsoft.com/office/officeart/2005/8/layout/list1"/>
    <dgm:cxn modelId="{955C4399-9396-48FC-9C4F-5CE3D095DE06}" type="presParOf" srcId="{702505D2-30B6-6849-85D5-FAE0F4DA30CA}" destId="{DA8AD93E-14B2-5740-AD31-57847FF9C3A4}" srcOrd="6" destOrd="0" presId="urn:microsoft.com/office/officeart/2005/8/layout/list1"/>
    <dgm:cxn modelId="{3990456C-DC8B-4ED4-B2D8-B0CE538519D1}" type="presParOf" srcId="{702505D2-30B6-6849-85D5-FAE0F4DA30CA}" destId="{FBB6B526-2928-5E4E-8471-D970D7947B27}" srcOrd="7" destOrd="0" presId="urn:microsoft.com/office/officeart/2005/8/layout/list1"/>
    <dgm:cxn modelId="{A813CAD9-AA59-465E-A789-049C53DA9FB6}" type="presParOf" srcId="{702505D2-30B6-6849-85D5-FAE0F4DA30CA}" destId="{93E34126-2D74-5C42-9D29-1AB16BD22B69}" srcOrd="8" destOrd="0" presId="urn:microsoft.com/office/officeart/2005/8/layout/list1"/>
    <dgm:cxn modelId="{10E4383E-7B7B-4897-8935-306B61818080}" type="presParOf" srcId="{93E34126-2D74-5C42-9D29-1AB16BD22B69}" destId="{419A22FA-B836-0442-AE76-85CB3DEC15F2}" srcOrd="0" destOrd="0" presId="urn:microsoft.com/office/officeart/2005/8/layout/list1"/>
    <dgm:cxn modelId="{089706A4-2640-4F45-91C8-9F577BA6445C}" type="presParOf" srcId="{93E34126-2D74-5C42-9D29-1AB16BD22B69}" destId="{8B08C97E-8484-2345-9213-48096C6211FB}" srcOrd="1" destOrd="0" presId="urn:microsoft.com/office/officeart/2005/8/layout/list1"/>
    <dgm:cxn modelId="{678284F4-E330-4774-B061-B1FDAB6A6763}" type="presParOf" srcId="{702505D2-30B6-6849-85D5-FAE0F4DA30CA}" destId="{136C43FF-001F-2746-9A7B-6F0BC39F7F5A}" srcOrd="9" destOrd="0" presId="urn:microsoft.com/office/officeart/2005/8/layout/list1"/>
    <dgm:cxn modelId="{4CD3F366-F39E-4F90-975D-8CA03B2FF53E}" type="presParOf" srcId="{702505D2-30B6-6849-85D5-FAE0F4DA30CA}" destId="{80DA911D-21EB-E341-A775-9E170FF93B6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3FE5C-994C-4C24-8FBF-780918C0B78B}">
      <dsp:nvSpPr>
        <dsp:cNvPr id="0" name=""/>
        <dsp:cNvSpPr/>
      </dsp:nvSpPr>
      <dsp:spPr>
        <a:xfrm rot="5400000">
          <a:off x="5286894" y="-1949979"/>
          <a:ext cx="1373777" cy="562238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it-IT" sz="1800" kern="1200" noProof="0" dirty="0" smtClean="0"/>
            <a:t>Soluzioni tecniche avanzata</a:t>
          </a:r>
          <a:endParaRPr lang="it-IT" sz="1800" kern="1200" noProof="0" dirty="0"/>
        </a:p>
        <a:p>
          <a:pPr marL="171450" lvl="1" indent="-171450" algn="l" defTabSz="800100">
            <a:lnSpc>
              <a:spcPct val="90000"/>
            </a:lnSpc>
            <a:spcBef>
              <a:spcPct val="0"/>
            </a:spcBef>
            <a:spcAft>
              <a:spcPct val="15000"/>
            </a:spcAft>
            <a:buChar char="••"/>
          </a:pPr>
          <a:r>
            <a:rPr lang="it-IT" sz="1800" kern="1200" noProof="0" dirty="0" smtClean="0"/>
            <a:t>Capacità extra a costi incrementali ridotti</a:t>
          </a:r>
          <a:endParaRPr lang="it-IT" sz="1800" kern="1200" noProof="0" dirty="0"/>
        </a:p>
        <a:p>
          <a:pPr marL="171450" lvl="1" indent="-171450" algn="l" defTabSz="800100">
            <a:lnSpc>
              <a:spcPct val="90000"/>
            </a:lnSpc>
            <a:spcBef>
              <a:spcPct val="0"/>
            </a:spcBef>
            <a:spcAft>
              <a:spcPct val="15000"/>
            </a:spcAft>
            <a:buChar char="••"/>
          </a:pPr>
          <a:r>
            <a:rPr lang="it-IT" sz="1800" kern="1200" noProof="0" dirty="0" smtClean="0"/>
            <a:t>Investimenti a lungo termine</a:t>
          </a:r>
          <a:endParaRPr lang="it-IT" sz="1800" kern="1200" noProof="0" dirty="0"/>
        </a:p>
        <a:p>
          <a:pPr marL="342900" lvl="2" indent="-171450" algn="l" defTabSz="800100">
            <a:lnSpc>
              <a:spcPct val="90000"/>
            </a:lnSpc>
            <a:spcBef>
              <a:spcPct val="0"/>
            </a:spcBef>
            <a:spcAft>
              <a:spcPct val="15000"/>
            </a:spcAft>
            <a:buChar char="••"/>
          </a:pPr>
          <a:r>
            <a:rPr lang="it-IT" sz="1800" kern="1200" noProof="0" dirty="0" smtClean="0"/>
            <a:t>Oltre la richiesta del progetto (&gt; </a:t>
          </a:r>
          <a:r>
            <a:rPr lang="it-IT" sz="1800" kern="1200" noProof="0" dirty="0" smtClean="0"/>
            <a:t>2021)</a:t>
          </a:r>
          <a:endParaRPr lang="it-IT" sz="1800" kern="1200" noProof="0" dirty="0"/>
        </a:p>
      </dsp:txBody>
      <dsp:txXfrm rot="-5400000">
        <a:off x="3162591" y="241386"/>
        <a:ext cx="5555322" cy="1239653"/>
      </dsp:txXfrm>
    </dsp:sp>
    <dsp:sp modelId="{F44E3B5D-4521-41AA-AE17-3F08334E4F39}">
      <dsp:nvSpPr>
        <dsp:cNvPr id="0" name=""/>
        <dsp:cNvSpPr/>
      </dsp:nvSpPr>
      <dsp:spPr>
        <a:xfrm>
          <a:off x="0" y="2601"/>
          <a:ext cx="3162591" cy="1717222"/>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it-IT" sz="4000" b="1" kern="1200" noProof="0" dirty="0" smtClean="0"/>
            <a:t>Fibra Proprietaria</a:t>
          </a:r>
          <a:endParaRPr lang="it-IT" sz="4000" b="1" kern="1200" noProof="0" dirty="0"/>
        </a:p>
      </dsp:txBody>
      <dsp:txXfrm>
        <a:off x="83828" y="86429"/>
        <a:ext cx="2994935" cy="1549566"/>
      </dsp:txXfrm>
    </dsp:sp>
    <dsp:sp modelId="{29E2863A-1FA9-46E1-B9E7-357965B4A5A3}">
      <dsp:nvSpPr>
        <dsp:cNvPr id="0" name=""/>
        <dsp:cNvSpPr/>
      </dsp:nvSpPr>
      <dsp:spPr>
        <a:xfrm rot="5400000">
          <a:off x="5286894" y="-146896"/>
          <a:ext cx="1373777" cy="562238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it-IT" sz="1800" b="0" kern="1200" noProof="0" dirty="0" smtClean="0"/>
            <a:t>Incremento dell’offerta di fibra da parte di vari soggetti</a:t>
          </a:r>
          <a:endParaRPr lang="it-IT" sz="1800" b="0" kern="1200" noProof="0" dirty="0"/>
        </a:p>
      </dsp:txBody>
      <dsp:txXfrm rot="-5400000">
        <a:off x="3162591" y="2044469"/>
        <a:ext cx="5555322" cy="1239653"/>
      </dsp:txXfrm>
    </dsp:sp>
    <dsp:sp modelId="{08921A89-7D18-44CB-8773-5215F4D3B971}">
      <dsp:nvSpPr>
        <dsp:cNvPr id="0" name=""/>
        <dsp:cNvSpPr/>
      </dsp:nvSpPr>
      <dsp:spPr>
        <a:xfrm>
          <a:off x="0" y="1805684"/>
          <a:ext cx="3162591" cy="1717222"/>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52400" tIns="76200" rIns="1524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4000" b="1" kern="1200" noProof="0" dirty="0" smtClean="0">
              <a:sym typeface="Wingdings" panose="05000000000000000000" pitchFamily="2" charset="2"/>
            </a:rPr>
            <a:t>Riduzione dei Prezzi</a:t>
          </a:r>
          <a:endParaRPr lang="it-IT" sz="4000" b="1" kern="1200" noProof="0" dirty="0" smtClean="0"/>
        </a:p>
      </dsp:txBody>
      <dsp:txXfrm>
        <a:off x="83828" y="1889512"/>
        <a:ext cx="2994935" cy="1549566"/>
      </dsp:txXfrm>
    </dsp:sp>
    <dsp:sp modelId="{CA335638-CB5B-44B1-8E05-7FD22930594A}">
      <dsp:nvSpPr>
        <dsp:cNvPr id="0" name=""/>
        <dsp:cNvSpPr/>
      </dsp:nvSpPr>
      <dsp:spPr>
        <a:xfrm rot="5400000">
          <a:off x="5286894" y="1656186"/>
          <a:ext cx="1373777" cy="562238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it-IT" sz="1800" kern="1200" noProof="0" dirty="0" smtClean="0"/>
            <a:t>La fibra arriva ovunque </a:t>
          </a:r>
          <a:endParaRPr lang="it-IT" sz="1800" kern="1200" noProof="0" dirty="0"/>
        </a:p>
        <a:p>
          <a:pPr marL="171450" lvl="1" indent="-171450" algn="l" defTabSz="800100">
            <a:lnSpc>
              <a:spcPct val="90000"/>
            </a:lnSpc>
            <a:spcBef>
              <a:spcPct val="0"/>
            </a:spcBef>
            <a:spcAft>
              <a:spcPct val="15000"/>
            </a:spcAft>
            <a:buChar char="••"/>
          </a:pPr>
          <a:r>
            <a:rPr lang="it-IT" sz="1800" kern="1200" noProof="0" dirty="0" smtClean="0"/>
            <a:t>Maggiore Banda Passante</a:t>
          </a:r>
          <a:endParaRPr lang="it-IT" sz="1800" kern="1200" noProof="0" dirty="0"/>
        </a:p>
        <a:p>
          <a:pPr marL="171450" lvl="1" indent="-171450" algn="l" defTabSz="800100">
            <a:lnSpc>
              <a:spcPct val="90000"/>
            </a:lnSpc>
            <a:spcBef>
              <a:spcPct val="0"/>
            </a:spcBef>
            <a:spcAft>
              <a:spcPct val="15000"/>
            </a:spcAft>
            <a:buChar char="••"/>
          </a:pPr>
          <a:r>
            <a:rPr lang="it-IT" sz="1800" kern="1200" noProof="0" dirty="0" smtClean="0">
              <a:sym typeface="Wingdings" panose="05000000000000000000" pitchFamily="2" charset="2"/>
            </a:rPr>
            <a:t>Internet delle cose</a:t>
          </a:r>
          <a:endParaRPr lang="it-IT" sz="1800" kern="1200" noProof="0" dirty="0"/>
        </a:p>
      </dsp:txBody>
      <dsp:txXfrm rot="-5400000">
        <a:off x="3162591" y="3847551"/>
        <a:ext cx="5555322" cy="1239653"/>
      </dsp:txXfrm>
    </dsp:sp>
    <dsp:sp modelId="{0C9DFD4F-E486-428A-A1E2-CD52066598B0}">
      <dsp:nvSpPr>
        <dsp:cNvPr id="0" name=""/>
        <dsp:cNvSpPr/>
      </dsp:nvSpPr>
      <dsp:spPr>
        <a:xfrm>
          <a:off x="0" y="3608768"/>
          <a:ext cx="3162591" cy="1717222"/>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it-IT" sz="4000" b="1" kern="1200" noProof="0" dirty="0" smtClean="0"/>
            <a:t>Capillare</a:t>
          </a:r>
          <a:endParaRPr lang="it-IT" sz="4000" b="1" kern="1200" noProof="0" dirty="0"/>
        </a:p>
      </dsp:txBody>
      <dsp:txXfrm>
        <a:off x="83828" y="3692596"/>
        <a:ext cx="2994935" cy="1549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FE1D6-8F8A-44DE-9B00-8298904C31B0}">
      <dsp:nvSpPr>
        <dsp:cNvPr id="0" name=""/>
        <dsp:cNvSpPr/>
      </dsp:nvSpPr>
      <dsp:spPr>
        <a:xfrm>
          <a:off x="0" y="278571"/>
          <a:ext cx="8362950" cy="15529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058" tIns="354076" rIns="649058" bIns="120904"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Superamento del concetto di Lambda</a:t>
          </a:r>
        </a:p>
        <a:p>
          <a:pPr marL="171450" lvl="1" indent="-171450" algn="l" defTabSz="755650">
            <a:lnSpc>
              <a:spcPct val="90000"/>
            </a:lnSpc>
            <a:spcBef>
              <a:spcPct val="0"/>
            </a:spcBef>
            <a:spcAft>
              <a:spcPct val="15000"/>
            </a:spcAft>
            <a:buChar char="••"/>
          </a:pPr>
          <a:r>
            <a:rPr lang="it-IT" sz="1700" kern="1200" dirty="0" smtClean="0"/>
            <a:t>Disegno di Rete coerente, DCM free, OTN, ecc.</a:t>
          </a:r>
          <a:endParaRPr lang="it-IT" sz="1700" kern="1200" dirty="0"/>
        </a:p>
        <a:p>
          <a:pPr marL="171450" lvl="1" indent="-171450" algn="l" defTabSz="755650">
            <a:lnSpc>
              <a:spcPct val="90000"/>
            </a:lnSpc>
            <a:spcBef>
              <a:spcPct val="0"/>
            </a:spcBef>
            <a:spcAft>
              <a:spcPct val="15000"/>
            </a:spcAft>
            <a:buChar char="••"/>
          </a:pPr>
          <a:r>
            <a:rPr lang="it-IT" sz="1700" kern="1200" dirty="0" smtClean="0"/>
            <a:t>Capacità singolo nodo in termini di segnali client:</a:t>
          </a:r>
        </a:p>
        <a:p>
          <a:pPr marL="342900" lvl="2" indent="-171450" algn="l" defTabSz="755650">
            <a:lnSpc>
              <a:spcPct val="90000"/>
            </a:lnSpc>
            <a:spcBef>
              <a:spcPct val="0"/>
            </a:spcBef>
            <a:spcAft>
              <a:spcPct val="15000"/>
            </a:spcAft>
            <a:buChar char="••"/>
          </a:pPr>
          <a:r>
            <a:rPr lang="it-IT" sz="1700" kern="1200" dirty="0" smtClean="0"/>
            <a:t>n*100G, m*40G, k*10G</a:t>
          </a:r>
          <a:endParaRPr lang="it-IT" sz="1700" kern="1200" dirty="0"/>
        </a:p>
      </dsp:txBody>
      <dsp:txXfrm>
        <a:off x="0" y="278571"/>
        <a:ext cx="8362950" cy="1552950"/>
      </dsp:txXfrm>
    </dsp:sp>
    <dsp:sp modelId="{A22222A5-17FF-47C5-B38C-D8647B7514D6}">
      <dsp:nvSpPr>
        <dsp:cNvPr id="0" name=""/>
        <dsp:cNvSpPr/>
      </dsp:nvSpPr>
      <dsp:spPr>
        <a:xfrm>
          <a:off x="418147" y="27651"/>
          <a:ext cx="5854065" cy="50184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1270" tIns="0" rIns="221270" bIns="0" numCol="1" spcCol="1270" anchor="ctr" anchorCtr="0">
          <a:noAutofit/>
        </a:bodyPr>
        <a:lstStyle/>
        <a:p>
          <a:pPr lvl="0" algn="l" defTabSz="755650">
            <a:lnSpc>
              <a:spcPct val="90000"/>
            </a:lnSpc>
            <a:spcBef>
              <a:spcPct val="0"/>
            </a:spcBef>
            <a:spcAft>
              <a:spcPct val="35000"/>
            </a:spcAft>
          </a:pPr>
          <a:r>
            <a:rPr lang="it-IT" sz="1700" kern="1200" dirty="0" smtClean="0"/>
            <a:t>Capacitivo </a:t>
          </a:r>
          <a:endParaRPr lang="it-IT" sz="1700" kern="1200" dirty="0"/>
        </a:p>
      </dsp:txBody>
      <dsp:txXfrm>
        <a:off x="442645" y="52149"/>
        <a:ext cx="5805069" cy="452844"/>
      </dsp:txXfrm>
    </dsp:sp>
    <dsp:sp modelId="{3D93C017-CA6B-45DA-B591-8CAB999090B9}">
      <dsp:nvSpPr>
        <dsp:cNvPr id="0" name=""/>
        <dsp:cNvSpPr/>
      </dsp:nvSpPr>
      <dsp:spPr>
        <a:xfrm>
          <a:off x="0" y="2174241"/>
          <a:ext cx="8362950" cy="125842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058" tIns="354076" rIns="649058" bIns="120904" numCol="1" spcCol="1270" anchor="t" anchorCtr="0">
          <a:noAutofit/>
        </a:bodyPr>
        <a:lstStyle/>
        <a:p>
          <a:pPr marL="171450" lvl="1" indent="-171450" algn="l" defTabSz="755650">
            <a:lnSpc>
              <a:spcPct val="90000"/>
            </a:lnSpc>
            <a:spcBef>
              <a:spcPct val="0"/>
            </a:spcBef>
            <a:spcAft>
              <a:spcPct val="15000"/>
            </a:spcAft>
            <a:buChar char="••"/>
          </a:pPr>
          <a:r>
            <a:rPr lang="it-IT" sz="1700" kern="1200" smtClean="0"/>
            <a:t>Domini ottici distinti </a:t>
          </a:r>
          <a:endParaRPr lang="it-IT" sz="1700" kern="1200" dirty="0"/>
        </a:p>
        <a:p>
          <a:pPr marL="171450" lvl="1" indent="-171450" algn="l" defTabSz="755650">
            <a:lnSpc>
              <a:spcPct val="90000"/>
            </a:lnSpc>
            <a:spcBef>
              <a:spcPct val="0"/>
            </a:spcBef>
            <a:spcAft>
              <a:spcPct val="15000"/>
            </a:spcAft>
            <a:buChar char="••"/>
          </a:pPr>
          <a:r>
            <a:rPr lang="it-IT" sz="1700" kern="1200" smtClean="0"/>
            <a:t>Domini gestionali separati</a:t>
          </a:r>
          <a:endParaRPr lang="it-IT" sz="1700" kern="1200" dirty="0"/>
        </a:p>
        <a:p>
          <a:pPr marL="171450" lvl="1" indent="-171450" algn="l" defTabSz="755650">
            <a:lnSpc>
              <a:spcPct val="90000"/>
            </a:lnSpc>
            <a:spcBef>
              <a:spcPct val="0"/>
            </a:spcBef>
            <a:spcAft>
              <a:spcPct val="15000"/>
            </a:spcAft>
            <a:buChar char="••"/>
          </a:pPr>
          <a:r>
            <a:rPr lang="it-IT" sz="1700" kern="1200" smtClean="0"/>
            <a:t>Interconnessione a livello IP</a:t>
          </a:r>
          <a:endParaRPr lang="it-IT" sz="1700" kern="1200" dirty="0"/>
        </a:p>
      </dsp:txBody>
      <dsp:txXfrm>
        <a:off x="0" y="2174241"/>
        <a:ext cx="8362950" cy="1258424"/>
      </dsp:txXfrm>
    </dsp:sp>
    <dsp:sp modelId="{3662DD08-0EF7-40CE-8F5A-61EDB14C3DCE}">
      <dsp:nvSpPr>
        <dsp:cNvPr id="0" name=""/>
        <dsp:cNvSpPr/>
      </dsp:nvSpPr>
      <dsp:spPr>
        <a:xfrm>
          <a:off x="418147" y="1923321"/>
          <a:ext cx="5854065" cy="5018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1270" tIns="0" rIns="221270" bIns="0" numCol="1" spcCol="1270" anchor="ctr" anchorCtr="0">
          <a:noAutofit/>
        </a:bodyPr>
        <a:lstStyle/>
        <a:p>
          <a:pPr lvl="0" algn="l" defTabSz="755650">
            <a:lnSpc>
              <a:spcPct val="90000"/>
            </a:lnSpc>
            <a:spcBef>
              <a:spcPct val="0"/>
            </a:spcBef>
            <a:spcAft>
              <a:spcPct val="35000"/>
            </a:spcAft>
          </a:pPr>
          <a:r>
            <a:rPr lang="it-IT" sz="1700" kern="1200" dirty="0" smtClean="0"/>
            <a:t>Disegno di rete ottico indipendente da GARR-X </a:t>
          </a:r>
          <a:endParaRPr lang="it-IT" sz="1700" kern="1200" dirty="0"/>
        </a:p>
      </dsp:txBody>
      <dsp:txXfrm>
        <a:off x="442645" y="1947819"/>
        <a:ext cx="5805069" cy="452844"/>
      </dsp:txXfrm>
    </dsp:sp>
    <dsp:sp modelId="{785F280C-A758-4E9E-81DF-EFC254AA6083}">
      <dsp:nvSpPr>
        <dsp:cNvPr id="0" name=""/>
        <dsp:cNvSpPr/>
      </dsp:nvSpPr>
      <dsp:spPr>
        <a:xfrm>
          <a:off x="0" y="3775386"/>
          <a:ext cx="8362950" cy="72292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058" tIns="354076" rIns="64905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err="1" smtClean="0"/>
            <a:t>Stessi</a:t>
          </a:r>
          <a:r>
            <a:rPr lang="en-US" sz="1700" kern="1200" dirty="0" smtClean="0"/>
            <a:t> </a:t>
          </a:r>
          <a:r>
            <a:rPr lang="en-US" sz="1700" kern="1200" dirty="0" err="1" smtClean="0"/>
            <a:t>collegamenti</a:t>
          </a:r>
          <a:r>
            <a:rPr lang="en-US" sz="1700" kern="1200" dirty="0" smtClean="0"/>
            <a:t> </a:t>
          </a:r>
          <a:r>
            <a:rPr lang="en-US" sz="1700" kern="1200" dirty="0" err="1" smtClean="0"/>
            <a:t>anche</a:t>
          </a:r>
          <a:r>
            <a:rPr lang="en-US" sz="1700" kern="1200" dirty="0" smtClean="0"/>
            <a:t> </a:t>
          </a:r>
          <a:r>
            <a:rPr lang="en-US" sz="1700" kern="1200" dirty="0" err="1" smtClean="0"/>
            <a:t>nel</a:t>
          </a:r>
          <a:r>
            <a:rPr lang="en-US" sz="1700" kern="1200" dirty="0" smtClean="0"/>
            <a:t> </a:t>
          </a:r>
          <a:r>
            <a:rPr lang="en-US" sz="1700" kern="1200" dirty="0" err="1" smtClean="0"/>
            <a:t>resto</a:t>
          </a:r>
          <a:r>
            <a:rPr lang="en-US" sz="1700" kern="1200" dirty="0" smtClean="0"/>
            <a:t> </a:t>
          </a:r>
          <a:r>
            <a:rPr lang="en-US" sz="1700" kern="1200" dirty="0" err="1" smtClean="0"/>
            <a:t>della</a:t>
          </a:r>
          <a:r>
            <a:rPr lang="en-US" sz="1700" kern="1200" dirty="0" smtClean="0"/>
            <a:t> rete</a:t>
          </a:r>
          <a:endParaRPr lang="it-IT" sz="1700" kern="1200" dirty="0"/>
        </a:p>
      </dsp:txBody>
      <dsp:txXfrm>
        <a:off x="0" y="3775386"/>
        <a:ext cx="8362950" cy="722925"/>
      </dsp:txXfrm>
    </dsp:sp>
    <dsp:sp modelId="{5A770420-141F-470F-9742-A611E88B9539}">
      <dsp:nvSpPr>
        <dsp:cNvPr id="0" name=""/>
        <dsp:cNvSpPr/>
      </dsp:nvSpPr>
      <dsp:spPr>
        <a:xfrm>
          <a:off x="418147" y="3524466"/>
          <a:ext cx="5854065" cy="50184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21270" tIns="0" rIns="221270" bIns="0" numCol="1" spcCol="1270" anchor="ctr" anchorCtr="0">
          <a:noAutofit/>
        </a:bodyPr>
        <a:lstStyle/>
        <a:p>
          <a:pPr lvl="0" algn="l" defTabSz="755650">
            <a:lnSpc>
              <a:spcPct val="90000"/>
            </a:lnSpc>
            <a:spcBef>
              <a:spcPct val="0"/>
            </a:spcBef>
            <a:spcAft>
              <a:spcPct val="35000"/>
            </a:spcAft>
          </a:pPr>
          <a:r>
            <a:rPr lang="it-IT" sz="1700" kern="1200" dirty="0" smtClean="0"/>
            <a:t>Driver evoluzione a 100G a livello nazionale</a:t>
          </a:r>
          <a:endParaRPr lang="it-IT" sz="1700" kern="1200" dirty="0"/>
        </a:p>
      </dsp:txBody>
      <dsp:txXfrm>
        <a:off x="442645" y="3548964"/>
        <a:ext cx="5805069"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4BC4F-0837-42C5-AC3D-648651A4A72C}">
      <dsp:nvSpPr>
        <dsp:cNvPr id="0" name=""/>
        <dsp:cNvSpPr/>
      </dsp:nvSpPr>
      <dsp:spPr>
        <a:xfrm>
          <a:off x="0" y="380335"/>
          <a:ext cx="3024336" cy="173565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34722" tIns="395732" rIns="234722" bIns="135128" numCol="1" spcCol="1270" anchor="t" anchorCtr="0">
          <a:noAutofit/>
        </a:bodyPr>
        <a:lstStyle/>
        <a:p>
          <a:pPr marL="171450" lvl="1" indent="-171450" algn="l" defTabSz="844550">
            <a:lnSpc>
              <a:spcPct val="90000"/>
            </a:lnSpc>
            <a:spcBef>
              <a:spcPct val="0"/>
            </a:spcBef>
            <a:spcAft>
              <a:spcPct val="15000"/>
            </a:spcAft>
            <a:buChar char="••"/>
          </a:pPr>
          <a:r>
            <a:rPr lang="it-IT" sz="1900" kern="1200" dirty="0" smtClean="0"/>
            <a:t>Resilienza</a:t>
          </a:r>
          <a:endParaRPr lang="it-IT" sz="1900" kern="1200" dirty="0"/>
        </a:p>
        <a:p>
          <a:pPr marL="171450" lvl="1" indent="-171450" algn="l" defTabSz="844550">
            <a:lnSpc>
              <a:spcPct val="90000"/>
            </a:lnSpc>
            <a:spcBef>
              <a:spcPct val="0"/>
            </a:spcBef>
            <a:spcAft>
              <a:spcPct val="15000"/>
            </a:spcAft>
            <a:buChar char="••"/>
          </a:pPr>
          <a:r>
            <a:rPr lang="en-US" sz="1900" kern="1200" dirty="0" smtClean="0"/>
            <a:t>COHERENT</a:t>
          </a:r>
          <a:endParaRPr lang="it-IT" sz="1900" kern="1200" dirty="0"/>
        </a:p>
        <a:p>
          <a:pPr marL="171450" lvl="1" indent="-171450" algn="l" defTabSz="844550">
            <a:lnSpc>
              <a:spcPct val="90000"/>
            </a:lnSpc>
            <a:spcBef>
              <a:spcPct val="0"/>
            </a:spcBef>
            <a:spcAft>
              <a:spcPct val="15000"/>
            </a:spcAft>
            <a:buChar char="••"/>
          </a:pPr>
          <a:r>
            <a:rPr lang="en-US" sz="1900" kern="1200" dirty="0" smtClean="0"/>
            <a:t>DCM Free</a:t>
          </a:r>
          <a:endParaRPr lang="it-IT" sz="1900" kern="1200" dirty="0"/>
        </a:p>
        <a:p>
          <a:pPr marL="171450" lvl="1" indent="-171450" algn="l" defTabSz="844550">
            <a:lnSpc>
              <a:spcPct val="90000"/>
            </a:lnSpc>
            <a:spcBef>
              <a:spcPct val="0"/>
            </a:spcBef>
            <a:spcAft>
              <a:spcPct val="15000"/>
            </a:spcAft>
            <a:buChar char="••"/>
          </a:pPr>
          <a:r>
            <a:rPr lang="en-US" sz="1900" kern="1200" dirty="0" smtClean="0"/>
            <a:t>OTN</a:t>
          </a:r>
          <a:endParaRPr lang="it-IT" sz="1900" kern="1200" dirty="0"/>
        </a:p>
      </dsp:txBody>
      <dsp:txXfrm>
        <a:off x="0" y="380335"/>
        <a:ext cx="3024336" cy="1735650"/>
      </dsp:txXfrm>
    </dsp:sp>
    <dsp:sp modelId="{78211E2F-80A8-4456-A527-65CC527B6E96}">
      <dsp:nvSpPr>
        <dsp:cNvPr id="0" name=""/>
        <dsp:cNvSpPr/>
      </dsp:nvSpPr>
      <dsp:spPr>
        <a:xfrm>
          <a:off x="151216" y="99895"/>
          <a:ext cx="2117035" cy="56088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80019" tIns="0" rIns="80019" bIns="0" numCol="1" spcCol="1270" anchor="ctr" anchorCtr="0">
          <a:noAutofit/>
        </a:bodyPr>
        <a:lstStyle/>
        <a:p>
          <a:pPr lvl="0" algn="l" defTabSz="844550">
            <a:lnSpc>
              <a:spcPct val="90000"/>
            </a:lnSpc>
            <a:spcBef>
              <a:spcPct val="0"/>
            </a:spcBef>
            <a:spcAft>
              <a:spcPct val="35000"/>
            </a:spcAft>
          </a:pPr>
          <a:r>
            <a:rPr lang="en-US" sz="1900" kern="1200" dirty="0" err="1" smtClean="0"/>
            <a:t>Caratteristiche</a:t>
          </a:r>
          <a:endParaRPr lang="it-IT" sz="1900" kern="1200" dirty="0"/>
        </a:p>
      </dsp:txBody>
      <dsp:txXfrm>
        <a:off x="178596" y="127275"/>
        <a:ext cx="2062275" cy="506120"/>
      </dsp:txXfrm>
    </dsp:sp>
    <dsp:sp modelId="{8EFA2D7D-1AD3-4245-9FBF-B1D13267F194}">
      <dsp:nvSpPr>
        <dsp:cNvPr id="0" name=""/>
        <dsp:cNvSpPr/>
      </dsp:nvSpPr>
      <dsp:spPr>
        <a:xfrm>
          <a:off x="0" y="2499025"/>
          <a:ext cx="3024336" cy="8079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34722" tIns="395732" rIns="23472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10G, 40G, 100G</a:t>
          </a:r>
          <a:endParaRPr lang="it-IT" sz="1900" kern="1200" dirty="0"/>
        </a:p>
      </dsp:txBody>
      <dsp:txXfrm>
        <a:off x="0" y="2499025"/>
        <a:ext cx="3024336" cy="807975"/>
      </dsp:txXfrm>
    </dsp:sp>
    <dsp:sp modelId="{07F37AAC-3F4B-41AA-9184-685A3F99E277}">
      <dsp:nvSpPr>
        <dsp:cNvPr id="0" name=""/>
        <dsp:cNvSpPr/>
      </dsp:nvSpPr>
      <dsp:spPr>
        <a:xfrm>
          <a:off x="151216" y="2218585"/>
          <a:ext cx="2117035" cy="56088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80019" tIns="0" rIns="80019" bIns="0" numCol="1" spcCol="1270" anchor="ctr" anchorCtr="0">
          <a:noAutofit/>
        </a:bodyPr>
        <a:lstStyle/>
        <a:p>
          <a:pPr lvl="0" algn="l" defTabSz="844550">
            <a:lnSpc>
              <a:spcPct val="90000"/>
            </a:lnSpc>
            <a:spcBef>
              <a:spcPct val="0"/>
            </a:spcBef>
            <a:spcAft>
              <a:spcPct val="35000"/>
            </a:spcAft>
          </a:pPr>
          <a:r>
            <a:rPr lang="en-US" sz="1900" kern="1200" dirty="0" err="1" smtClean="0"/>
            <a:t>Quali</a:t>
          </a:r>
          <a:r>
            <a:rPr lang="en-US" sz="1900" kern="1200" dirty="0" smtClean="0"/>
            <a:t> </a:t>
          </a:r>
          <a:r>
            <a:rPr lang="en-US" sz="1900" kern="1200" dirty="0" err="1" smtClean="0"/>
            <a:t>servizi</a:t>
          </a:r>
          <a:endParaRPr lang="it-IT" sz="1900" kern="1200" dirty="0"/>
        </a:p>
      </dsp:txBody>
      <dsp:txXfrm>
        <a:off x="178596" y="2245965"/>
        <a:ext cx="2062275" cy="506120"/>
      </dsp:txXfrm>
    </dsp:sp>
    <dsp:sp modelId="{ECF41A9C-8AE7-480D-A4A6-DEA5C9397FFA}">
      <dsp:nvSpPr>
        <dsp:cNvPr id="0" name=""/>
        <dsp:cNvSpPr/>
      </dsp:nvSpPr>
      <dsp:spPr>
        <a:xfrm>
          <a:off x="0" y="3690040"/>
          <a:ext cx="3024336" cy="110722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34722" tIns="395732" rIns="23472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smtClean="0"/>
            <a:t>Servizi</a:t>
          </a:r>
          <a:r>
            <a:rPr lang="en-US" sz="1900" kern="1200" dirty="0" smtClean="0"/>
            <a:t> </a:t>
          </a:r>
          <a:r>
            <a:rPr lang="en-US" sz="1900" kern="1200" dirty="0" err="1" smtClean="0"/>
            <a:t>Erogati</a:t>
          </a:r>
          <a:r>
            <a:rPr lang="en-US" sz="1900" kern="1200" dirty="0" smtClean="0"/>
            <a:t> &gt; 5Tbps</a:t>
          </a:r>
          <a:endParaRPr lang="it-IT" sz="1900" kern="1200" dirty="0"/>
        </a:p>
        <a:p>
          <a:pPr marL="171450" lvl="1" indent="-171450" algn="l" defTabSz="844550">
            <a:lnSpc>
              <a:spcPct val="90000"/>
            </a:lnSpc>
            <a:spcBef>
              <a:spcPct val="0"/>
            </a:spcBef>
            <a:spcAft>
              <a:spcPct val="15000"/>
            </a:spcAft>
            <a:buChar char="••"/>
          </a:pPr>
          <a:r>
            <a:rPr lang="en-US" sz="1900" kern="1200" dirty="0" err="1" smtClean="0"/>
            <a:t>Singolo</a:t>
          </a:r>
          <a:r>
            <a:rPr lang="en-US" sz="1900" kern="1200" dirty="0" smtClean="0"/>
            <a:t> </a:t>
          </a:r>
          <a:r>
            <a:rPr lang="en-US" sz="1900" kern="1200" dirty="0" err="1" smtClean="0"/>
            <a:t>Nodo</a:t>
          </a:r>
          <a:r>
            <a:rPr lang="en-US" sz="1900" kern="1200" dirty="0" smtClean="0"/>
            <a:t> &gt; 1Tbps</a:t>
          </a:r>
          <a:endParaRPr lang="it-IT" sz="1900" kern="1200" dirty="0"/>
        </a:p>
      </dsp:txBody>
      <dsp:txXfrm>
        <a:off x="0" y="3690040"/>
        <a:ext cx="3024336" cy="1107225"/>
      </dsp:txXfrm>
    </dsp:sp>
    <dsp:sp modelId="{8CA9D6A9-42E2-494D-8BFF-BA91C8E64EEB}">
      <dsp:nvSpPr>
        <dsp:cNvPr id="0" name=""/>
        <dsp:cNvSpPr/>
      </dsp:nvSpPr>
      <dsp:spPr>
        <a:xfrm>
          <a:off x="151216" y="3409600"/>
          <a:ext cx="2117035" cy="56088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80019" tIns="0" rIns="80019" bIns="0" numCol="1" spcCol="1270" anchor="ctr" anchorCtr="0">
          <a:noAutofit/>
        </a:bodyPr>
        <a:lstStyle/>
        <a:p>
          <a:pPr lvl="0" algn="l" defTabSz="844550">
            <a:lnSpc>
              <a:spcPct val="90000"/>
            </a:lnSpc>
            <a:spcBef>
              <a:spcPct val="0"/>
            </a:spcBef>
            <a:spcAft>
              <a:spcPct val="35000"/>
            </a:spcAft>
          </a:pPr>
          <a:r>
            <a:rPr lang="en-US" sz="1900" kern="1200" dirty="0" smtClean="0"/>
            <a:t>Banda </a:t>
          </a:r>
          <a:r>
            <a:rPr lang="en-US" sz="1900" kern="1200" dirty="0" err="1" smtClean="0"/>
            <a:t>aggregata</a:t>
          </a:r>
          <a:endParaRPr lang="it-IT" sz="1900" kern="1200" dirty="0"/>
        </a:p>
      </dsp:txBody>
      <dsp:txXfrm>
        <a:off x="178596" y="3436980"/>
        <a:ext cx="2062275"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27CE6-4F93-4A28-BC72-F8314D36D94A}">
      <dsp:nvSpPr>
        <dsp:cNvPr id="0" name=""/>
        <dsp:cNvSpPr/>
      </dsp:nvSpPr>
      <dsp:spPr>
        <a:xfrm>
          <a:off x="0" y="425294"/>
          <a:ext cx="8362950" cy="19561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058" tIns="562356" rIns="649058" bIns="192024" numCol="1" spcCol="1270" anchor="t" anchorCtr="0">
          <a:noAutofit/>
        </a:bodyPr>
        <a:lstStyle/>
        <a:p>
          <a:pPr marL="228600" lvl="1" indent="-228600" algn="l" defTabSz="1200150">
            <a:lnSpc>
              <a:spcPct val="90000"/>
            </a:lnSpc>
            <a:spcBef>
              <a:spcPct val="0"/>
            </a:spcBef>
            <a:spcAft>
              <a:spcPct val="15000"/>
            </a:spcAft>
            <a:buChar char="••"/>
          </a:pPr>
          <a:r>
            <a:rPr lang="it-IT" sz="2700" kern="1200" noProof="0" smtClean="0"/>
            <a:t>Soluzioni analoghe a GARR-X</a:t>
          </a:r>
          <a:endParaRPr lang="it-IT" sz="2700" kern="1200" noProof="0"/>
        </a:p>
        <a:p>
          <a:pPr marL="228600" lvl="1" indent="-228600" algn="l" defTabSz="1200150">
            <a:lnSpc>
              <a:spcPct val="90000"/>
            </a:lnSpc>
            <a:spcBef>
              <a:spcPct val="0"/>
            </a:spcBef>
            <a:spcAft>
              <a:spcPct val="15000"/>
            </a:spcAft>
            <a:buChar char="••"/>
          </a:pPr>
          <a:r>
            <a:rPr lang="it-IT" sz="2700" kern="1200" noProof="0" dirty="0" smtClean="0"/>
            <a:t>Non solo collegamenti a 100G, nella prima fase i collegamenti a 40G </a:t>
          </a:r>
          <a:r>
            <a:rPr lang="it-IT" sz="2700" kern="1200" noProof="0" dirty="0" smtClean="0"/>
            <a:t>nella transizione </a:t>
          </a:r>
          <a:endParaRPr lang="it-IT" sz="2700" kern="1200" noProof="0" dirty="0"/>
        </a:p>
      </dsp:txBody>
      <dsp:txXfrm>
        <a:off x="0" y="425294"/>
        <a:ext cx="8362950" cy="1956150"/>
      </dsp:txXfrm>
    </dsp:sp>
    <dsp:sp modelId="{FBE0F90A-75C4-4EBD-A619-682B50A0AECE}">
      <dsp:nvSpPr>
        <dsp:cNvPr id="0" name=""/>
        <dsp:cNvSpPr/>
      </dsp:nvSpPr>
      <dsp:spPr>
        <a:xfrm>
          <a:off x="418147" y="26774"/>
          <a:ext cx="5854065" cy="797040"/>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21270" tIns="0" rIns="221270" bIns="0" numCol="1" spcCol="1270" anchor="ctr" anchorCtr="0">
          <a:noAutofit/>
        </a:bodyPr>
        <a:lstStyle/>
        <a:p>
          <a:pPr lvl="0" algn="l" defTabSz="1200150">
            <a:lnSpc>
              <a:spcPct val="90000"/>
            </a:lnSpc>
            <a:spcBef>
              <a:spcPct val="0"/>
            </a:spcBef>
            <a:spcAft>
              <a:spcPct val="35000"/>
            </a:spcAft>
          </a:pPr>
          <a:r>
            <a:rPr lang="it-IT" sz="2700" kern="1200" noProof="0" dirty="0" smtClean="0"/>
            <a:t>Continuità tecnologica</a:t>
          </a:r>
          <a:endParaRPr lang="it-IT" sz="2700" kern="1200" noProof="0" dirty="0"/>
        </a:p>
      </dsp:txBody>
      <dsp:txXfrm>
        <a:off x="457055" y="65682"/>
        <a:ext cx="5776249" cy="719224"/>
      </dsp:txXfrm>
    </dsp:sp>
    <dsp:sp modelId="{AB6C6A31-ABA0-4FBF-9AF0-4192B0D0E900}">
      <dsp:nvSpPr>
        <dsp:cNvPr id="0" name=""/>
        <dsp:cNvSpPr/>
      </dsp:nvSpPr>
      <dsp:spPr>
        <a:xfrm>
          <a:off x="0" y="2925764"/>
          <a:ext cx="8362950" cy="157342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058" tIns="562356" rIns="649058" bIns="192024" numCol="1" spcCol="1270" anchor="t" anchorCtr="0">
          <a:noAutofit/>
        </a:bodyPr>
        <a:lstStyle/>
        <a:p>
          <a:pPr marL="228600" lvl="1" indent="-228600" algn="l" defTabSz="1200150">
            <a:lnSpc>
              <a:spcPct val="90000"/>
            </a:lnSpc>
            <a:spcBef>
              <a:spcPct val="0"/>
            </a:spcBef>
            <a:spcAft>
              <a:spcPct val="15000"/>
            </a:spcAft>
            <a:buChar char="••"/>
          </a:pPr>
          <a:r>
            <a:rPr lang="it-IT" sz="2700" kern="1200" noProof="0" smtClean="0"/>
            <a:t>A supporto delle nuove classi di utenti</a:t>
          </a:r>
          <a:endParaRPr lang="it-IT" sz="2700" kern="1200" noProof="0"/>
        </a:p>
        <a:p>
          <a:pPr marL="228600" lvl="1" indent="-228600" algn="l" defTabSz="1200150">
            <a:lnSpc>
              <a:spcPct val="90000"/>
            </a:lnSpc>
            <a:spcBef>
              <a:spcPct val="0"/>
            </a:spcBef>
            <a:spcAft>
              <a:spcPct val="15000"/>
            </a:spcAft>
            <a:buChar char="••"/>
          </a:pPr>
          <a:r>
            <a:rPr lang="it-IT" sz="2700" kern="1200" noProof="0" dirty="0" smtClean="0"/>
            <a:t>Copertura delle necessità fino al 2021</a:t>
          </a:r>
          <a:endParaRPr lang="it-IT" sz="2700" kern="1200" noProof="0" dirty="0"/>
        </a:p>
      </dsp:txBody>
      <dsp:txXfrm>
        <a:off x="0" y="2925764"/>
        <a:ext cx="8362950" cy="1573424"/>
      </dsp:txXfrm>
    </dsp:sp>
    <dsp:sp modelId="{CC193321-6215-4C06-9D41-14A47EA79659}">
      <dsp:nvSpPr>
        <dsp:cNvPr id="0" name=""/>
        <dsp:cNvSpPr/>
      </dsp:nvSpPr>
      <dsp:spPr>
        <a:xfrm>
          <a:off x="418147" y="2527243"/>
          <a:ext cx="5854065" cy="79704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21270" tIns="0" rIns="221270" bIns="0" numCol="1" spcCol="1270" anchor="ctr" anchorCtr="0">
          <a:noAutofit/>
        </a:bodyPr>
        <a:lstStyle/>
        <a:p>
          <a:pPr lvl="0" algn="l" defTabSz="1200150">
            <a:lnSpc>
              <a:spcPct val="90000"/>
            </a:lnSpc>
            <a:spcBef>
              <a:spcPct val="0"/>
            </a:spcBef>
            <a:spcAft>
              <a:spcPct val="35000"/>
            </a:spcAft>
          </a:pPr>
          <a:r>
            <a:rPr lang="en-US" sz="2700" kern="1200" noProof="0" dirty="0" err="1" smtClean="0"/>
            <a:t>Matrice</a:t>
          </a:r>
          <a:r>
            <a:rPr lang="en-US" sz="2700" kern="1200" noProof="0" dirty="0" smtClean="0"/>
            <a:t> di </a:t>
          </a:r>
          <a:r>
            <a:rPr lang="en-US" sz="2700" kern="1200" noProof="0" dirty="0" err="1" smtClean="0"/>
            <a:t>traffico</a:t>
          </a:r>
          <a:endParaRPr lang="it-IT" sz="2700" kern="1200" noProof="0" dirty="0"/>
        </a:p>
      </dsp:txBody>
      <dsp:txXfrm>
        <a:off x="457055" y="2566151"/>
        <a:ext cx="5776249" cy="719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67F2F-70B8-F142-8E2A-70294C0A5453}">
      <dsp:nvSpPr>
        <dsp:cNvPr id="0" name=""/>
        <dsp:cNvSpPr/>
      </dsp:nvSpPr>
      <dsp:spPr>
        <a:xfrm>
          <a:off x="0" y="391266"/>
          <a:ext cx="8362950" cy="155295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9058" tIns="354076" rIns="649058" bIns="120904"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Obiettivo: fornire uno strumento a supporto della didattica</a:t>
          </a:r>
          <a:endParaRPr lang="it-IT" sz="1700" kern="1200" dirty="0"/>
        </a:p>
        <a:p>
          <a:pPr marL="171450" lvl="1" indent="-171450" algn="l" defTabSz="755650">
            <a:lnSpc>
              <a:spcPct val="90000"/>
            </a:lnSpc>
            <a:spcBef>
              <a:spcPct val="0"/>
            </a:spcBef>
            <a:spcAft>
              <a:spcPct val="15000"/>
            </a:spcAft>
            <a:buChar char="••"/>
          </a:pPr>
          <a:r>
            <a:rPr lang="it-IT" sz="1700" kern="1200" dirty="0" smtClean="0"/>
            <a:t>Per ora limitato alle scuole secondarie di secondo grado</a:t>
          </a:r>
          <a:endParaRPr lang="it-IT" sz="1700" kern="1200" dirty="0"/>
        </a:p>
        <a:p>
          <a:pPr marL="171450" lvl="1" indent="-171450" algn="l" defTabSz="755650">
            <a:lnSpc>
              <a:spcPct val="90000"/>
            </a:lnSpc>
            <a:spcBef>
              <a:spcPct val="0"/>
            </a:spcBef>
            <a:spcAft>
              <a:spcPct val="15000"/>
            </a:spcAft>
            <a:buChar char="••"/>
          </a:pPr>
          <a:r>
            <a:rPr lang="it-IT" sz="1700" kern="1200" dirty="0" smtClean="0"/>
            <a:t>Stesso modello applicato alla </a:t>
          </a:r>
          <a:r>
            <a:rPr lang="it-IT" sz="1700" kern="1200" dirty="0" err="1" smtClean="0"/>
            <a:t>comunita’</a:t>
          </a:r>
          <a:r>
            <a:rPr lang="it-IT" sz="1700" kern="1200" dirty="0" smtClean="0"/>
            <a:t> GARR</a:t>
          </a:r>
          <a:endParaRPr lang="it-IT" sz="1700" kern="1200" dirty="0"/>
        </a:p>
        <a:p>
          <a:pPr marL="171450" lvl="1" indent="-171450" algn="l" defTabSz="755650">
            <a:lnSpc>
              <a:spcPct val="90000"/>
            </a:lnSpc>
            <a:spcBef>
              <a:spcPct val="0"/>
            </a:spcBef>
            <a:spcAft>
              <a:spcPct val="15000"/>
            </a:spcAft>
            <a:buChar char="••"/>
          </a:pPr>
          <a:r>
            <a:rPr lang="it-IT" sz="1700" kern="1200" dirty="0" smtClean="0"/>
            <a:t>Investimenti a lungo termine (IRU 15 anni)</a:t>
          </a:r>
          <a:endParaRPr lang="it-IT" sz="1700" kern="1200" dirty="0"/>
        </a:p>
      </dsp:txBody>
      <dsp:txXfrm>
        <a:off x="0" y="391266"/>
        <a:ext cx="8362950" cy="1552950"/>
      </dsp:txXfrm>
    </dsp:sp>
    <dsp:sp modelId="{08DAD07F-BB81-DE4C-997B-5178F3A9743C}">
      <dsp:nvSpPr>
        <dsp:cNvPr id="0" name=""/>
        <dsp:cNvSpPr/>
      </dsp:nvSpPr>
      <dsp:spPr>
        <a:xfrm>
          <a:off x="418147" y="95500"/>
          <a:ext cx="5854065"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270" tIns="0" rIns="221270" bIns="0" numCol="1" spcCol="1270" anchor="ctr" anchorCtr="0">
          <a:noAutofit/>
        </a:bodyPr>
        <a:lstStyle/>
        <a:p>
          <a:pPr lvl="0" algn="l" defTabSz="755650">
            <a:lnSpc>
              <a:spcPct val="90000"/>
            </a:lnSpc>
            <a:spcBef>
              <a:spcPct val="0"/>
            </a:spcBef>
            <a:spcAft>
              <a:spcPct val="35000"/>
            </a:spcAft>
          </a:pPr>
          <a:r>
            <a:rPr lang="it-IT" sz="1700" kern="1200" dirty="0" smtClean="0"/>
            <a:t>GARR e le Scuole</a:t>
          </a:r>
          <a:endParaRPr lang="it-IT" sz="1700" kern="1200" dirty="0"/>
        </a:p>
      </dsp:txBody>
      <dsp:txXfrm>
        <a:off x="442645" y="119998"/>
        <a:ext cx="5805069" cy="452844"/>
      </dsp:txXfrm>
    </dsp:sp>
    <dsp:sp modelId="{DA8AD93E-14B2-5740-AD31-57847FF9C3A4}">
      <dsp:nvSpPr>
        <dsp:cNvPr id="0" name=""/>
        <dsp:cNvSpPr/>
      </dsp:nvSpPr>
      <dsp:spPr>
        <a:xfrm>
          <a:off x="0" y="2242090"/>
          <a:ext cx="8362950" cy="9906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9058" tIns="354076" rIns="649058" bIns="120904"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Limitata all’apparato IP</a:t>
          </a:r>
          <a:endParaRPr lang="it-IT" sz="1700" kern="1200" dirty="0"/>
        </a:p>
        <a:p>
          <a:pPr marL="171450" lvl="1" indent="-171450" algn="l" defTabSz="755650">
            <a:lnSpc>
              <a:spcPct val="90000"/>
            </a:lnSpc>
            <a:spcBef>
              <a:spcPct val="0"/>
            </a:spcBef>
            <a:spcAft>
              <a:spcPct val="15000"/>
            </a:spcAft>
            <a:buChar char="••"/>
          </a:pPr>
          <a:r>
            <a:rPr lang="it-IT" sz="1700" kern="1200" dirty="0" smtClean="0"/>
            <a:t>Punti di demarcazione del servizio </a:t>
          </a:r>
          <a:r>
            <a:rPr lang="it-IT" sz="1700" kern="1200" dirty="0" smtClean="0">
              <a:sym typeface="Wingdings"/>
            </a:rPr>
            <a:t> </a:t>
          </a:r>
          <a:r>
            <a:rPr lang="it-IT" sz="1700" kern="1200" dirty="0" smtClean="0"/>
            <a:t>In fase di valutazione  </a:t>
          </a:r>
          <a:endParaRPr lang="it-IT" sz="1700" kern="1200" dirty="0"/>
        </a:p>
      </dsp:txBody>
      <dsp:txXfrm>
        <a:off x="0" y="2242090"/>
        <a:ext cx="8362950" cy="990675"/>
      </dsp:txXfrm>
    </dsp:sp>
    <dsp:sp modelId="{84A465DB-75A3-C946-B23E-50E2EA24B3F8}">
      <dsp:nvSpPr>
        <dsp:cNvPr id="0" name=""/>
        <dsp:cNvSpPr/>
      </dsp:nvSpPr>
      <dsp:spPr>
        <a:xfrm>
          <a:off x="418147" y="1991170"/>
          <a:ext cx="5854065" cy="50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1270" tIns="0" rIns="221270" bIns="0" numCol="1" spcCol="1270" anchor="ctr" anchorCtr="0">
          <a:noAutofit/>
        </a:bodyPr>
        <a:lstStyle/>
        <a:p>
          <a:pPr lvl="0" algn="l" defTabSz="755650">
            <a:lnSpc>
              <a:spcPct val="90000"/>
            </a:lnSpc>
            <a:spcBef>
              <a:spcPct val="0"/>
            </a:spcBef>
            <a:spcAft>
              <a:spcPct val="35000"/>
            </a:spcAft>
          </a:pPr>
          <a:r>
            <a:rPr lang="it-IT" sz="1700" kern="1200" dirty="0" smtClean="0"/>
            <a:t>Gestione</a:t>
          </a:r>
        </a:p>
      </dsp:txBody>
      <dsp:txXfrm>
        <a:off x="442645" y="2015668"/>
        <a:ext cx="5805069" cy="452844"/>
      </dsp:txXfrm>
    </dsp:sp>
    <dsp:sp modelId="{80DA911D-21EB-E341-A775-9E170FF93B6E}">
      <dsp:nvSpPr>
        <dsp:cNvPr id="0" name=""/>
        <dsp:cNvSpPr/>
      </dsp:nvSpPr>
      <dsp:spPr>
        <a:xfrm>
          <a:off x="0" y="3575485"/>
          <a:ext cx="8362950" cy="1258424"/>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9058" tIns="354076" rIns="649058" bIns="120904" numCol="1" spcCol="1270" anchor="t" anchorCtr="0">
          <a:noAutofit/>
        </a:bodyPr>
        <a:lstStyle/>
        <a:p>
          <a:pPr marL="171450" lvl="1" indent="-171450" algn="l" defTabSz="755650">
            <a:lnSpc>
              <a:spcPct val="90000"/>
            </a:lnSpc>
            <a:spcBef>
              <a:spcPct val="0"/>
            </a:spcBef>
            <a:spcAft>
              <a:spcPct val="15000"/>
            </a:spcAft>
            <a:buChar char="••"/>
          </a:pPr>
          <a:r>
            <a:rPr lang="it-IT" sz="1700" kern="1200" dirty="0" smtClean="0"/>
            <a:t>Banda Simmetrica 100M (1G ready)</a:t>
          </a:r>
        </a:p>
        <a:p>
          <a:pPr marL="171450" lvl="1" indent="-171450" algn="l" defTabSz="755650">
            <a:lnSpc>
              <a:spcPct val="90000"/>
            </a:lnSpc>
            <a:spcBef>
              <a:spcPct val="0"/>
            </a:spcBef>
            <a:spcAft>
              <a:spcPct val="15000"/>
            </a:spcAft>
            <a:buChar char="••"/>
          </a:pPr>
          <a:r>
            <a:rPr lang="it-IT" sz="1700" kern="1200" dirty="0" smtClean="0"/>
            <a:t>IPv4/IPv6 indirizzamento pubblico</a:t>
          </a:r>
        </a:p>
        <a:p>
          <a:pPr marL="171450" lvl="1" indent="-171450" algn="l" defTabSz="755650">
            <a:lnSpc>
              <a:spcPct val="90000"/>
            </a:lnSpc>
            <a:spcBef>
              <a:spcPct val="0"/>
            </a:spcBef>
            <a:spcAft>
              <a:spcPct val="15000"/>
            </a:spcAft>
            <a:buChar char="••"/>
          </a:pPr>
          <a:r>
            <a:rPr lang="it-IT" sz="1700" kern="1200" dirty="0" smtClean="0"/>
            <a:t>Trasparenza dei protocolli </a:t>
          </a:r>
        </a:p>
      </dsp:txBody>
      <dsp:txXfrm>
        <a:off x="0" y="3575485"/>
        <a:ext cx="8362950" cy="1258424"/>
      </dsp:txXfrm>
    </dsp:sp>
    <dsp:sp modelId="{8B08C97E-8484-2345-9213-48096C6211FB}">
      <dsp:nvSpPr>
        <dsp:cNvPr id="0" name=""/>
        <dsp:cNvSpPr/>
      </dsp:nvSpPr>
      <dsp:spPr>
        <a:xfrm>
          <a:off x="418147" y="3324565"/>
          <a:ext cx="5854065" cy="501840"/>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21270" tIns="0" rIns="221270" bIns="0" numCol="1" spcCol="1270" anchor="ctr" anchorCtr="0">
          <a:noAutofit/>
        </a:bodyPr>
        <a:lstStyle/>
        <a:p>
          <a:pPr lvl="0" algn="l" defTabSz="755650">
            <a:lnSpc>
              <a:spcPct val="90000"/>
            </a:lnSpc>
            <a:spcBef>
              <a:spcPct val="0"/>
            </a:spcBef>
            <a:spcAft>
              <a:spcPct val="35000"/>
            </a:spcAft>
          </a:pPr>
          <a:r>
            <a:rPr lang="it-IT" sz="1700" kern="1200" dirty="0" smtClean="0"/>
            <a:t>Caratteristiche</a:t>
          </a:r>
        </a:p>
      </dsp:txBody>
      <dsp:txXfrm>
        <a:off x="442645" y="3349063"/>
        <a:ext cx="5805069"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21E4C-0DD1-411D-AF32-10EB7061F856}" type="datetimeFigureOut">
              <a:rPr lang="en-US" smtClean="0"/>
              <a:t>5/27/14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370FA-799C-470A-8269-035CEC629279}" type="slidenum">
              <a:rPr lang="en-US" smtClean="0"/>
              <a:t>‹#›</a:t>
            </a:fld>
            <a:endParaRPr lang="en-US"/>
          </a:p>
        </p:txBody>
      </p:sp>
    </p:spTree>
    <p:extLst>
      <p:ext uri="{BB962C8B-B14F-4D97-AF65-F5344CB8AC3E}">
        <p14:creationId xmlns:p14="http://schemas.microsoft.com/office/powerpoint/2010/main" val="203555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L'idea di avere una rete in fibra di proprietà che potesse veicolare le applicazioni mantenendo un modello di costo indipendente dalle logiche commerciali</a:t>
            </a:r>
          </a:p>
          <a:p>
            <a:endParaRPr lang="it-IT" dirty="0" smtClean="0"/>
          </a:p>
          <a:p>
            <a:r>
              <a:rPr lang="it-IT" dirty="0" smtClean="0"/>
              <a:t>Con l'evoluzione del mercato e la possibilità di accedere alla fibra ottica in modo molto più semplice e con costi "ragionevoli" ha permesso di estendere il modello anche all'accesso portando la dorsale fino a casa degli utenti</a:t>
            </a:r>
          </a:p>
          <a:p>
            <a:endParaRPr lang="it-IT" dirty="0" smtClean="0"/>
          </a:p>
          <a:p>
            <a:r>
              <a:rPr lang="it-IT" dirty="0" smtClean="0"/>
              <a:t>Lo sviluppo della fibra si è realizzato in diversi modi sia grazie al mercato che in parte ha recepito la necessità di accedere ad una ampia offerta di fibra. Ma anche grazie al fatto che (V. Progetto GARR-B) alcune istituzioni (le università) hanno realizzato delle infrastrutture di rete metropolitane e regionali tali da rompere alcune logiche commerciali</a:t>
            </a:r>
          </a:p>
          <a:p>
            <a:endParaRPr lang="en-US" dirty="0" smtClean="0"/>
          </a:p>
          <a:p>
            <a:r>
              <a:rPr lang="it-IT" dirty="0" smtClean="0"/>
              <a:t>Negli ultimi 10 anni la percezione utente della necessità di rete:</a:t>
            </a:r>
          </a:p>
          <a:p>
            <a:pPr lvl="1"/>
            <a:r>
              <a:rPr lang="it-IT" dirty="0" smtClean="0"/>
              <a:t>Tanta Banda per singola applicazione</a:t>
            </a:r>
          </a:p>
          <a:p>
            <a:pPr lvl="1"/>
            <a:r>
              <a:rPr lang="it-IT" dirty="0" smtClean="0"/>
              <a:t>Affidabilità elevata</a:t>
            </a:r>
          </a:p>
          <a:p>
            <a:pPr lvl="1"/>
            <a:r>
              <a:rPr lang="it-IT" dirty="0" smtClean="0"/>
              <a:t>Ovunque, </a:t>
            </a:r>
            <a:r>
              <a:rPr lang="it-IT" dirty="0" err="1" smtClean="0"/>
              <a:t>wifi</a:t>
            </a:r>
            <a:r>
              <a:rPr lang="it-IT" dirty="0" smtClean="0"/>
              <a:t>, reti mobili</a:t>
            </a:r>
          </a:p>
          <a:p>
            <a:pPr lvl="1"/>
            <a:r>
              <a:rPr lang="it-IT" dirty="0" smtClean="0"/>
              <a:t>Rete liquida</a:t>
            </a:r>
          </a:p>
          <a:p>
            <a:r>
              <a:rPr lang="it-IT" dirty="0" smtClean="0"/>
              <a:t>Tutto questo con una spesa complessiva costante o in calo. </a:t>
            </a:r>
          </a:p>
          <a:p>
            <a:r>
              <a:rPr lang="it-IT" dirty="0" smtClean="0"/>
              <a:t>Alcuni costi sono ovviamente cresciuti:</a:t>
            </a:r>
          </a:p>
          <a:p>
            <a:pPr lvl="1"/>
            <a:r>
              <a:rPr lang="it-IT" dirty="0" smtClean="0"/>
              <a:t>I costi operativi</a:t>
            </a:r>
          </a:p>
          <a:p>
            <a:pPr lvl="1"/>
            <a:r>
              <a:rPr lang="it-IT" dirty="0" smtClean="0"/>
              <a:t>Maggiore richiesta di </a:t>
            </a:r>
            <a:r>
              <a:rPr lang="it-IT" dirty="0" err="1" smtClean="0"/>
              <a:t>affidabilita’</a:t>
            </a:r>
            <a:r>
              <a:rPr lang="it-IT" dirty="0" smtClean="0"/>
              <a:t> </a:t>
            </a:r>
          </a:p>
          <a:p>
            <a:r>
              <a:rPr lang="it-IT" dirty="0" smtClean="0"/>
              <a:t>Investimenti duraturi</a:t>
            </a:r>
          </a:p>
          <a:p>
            <a:r>
              <a:rPr lang="it-IT" dirty="0" smtClean="0"/>
              <a:t>Le scelte fatte hanno prodotto un modello di rete totalmente diverso in cui non solo </a:t>
            </a:r>
          </a:p>
          <a:p>
            <a:r>
              <a:rPr lang="it-IT" dirty="0" smtClean="0"/>
              <a:t>la transizione da GARRG a GARRX è stata realizzata a bilancio costante e questo ha permesso di fare solo una parte del disegno. Era necessario un investimento mirato che permettesse di superare ......</a:t>
            </a:r>
          </a:p>
          <a:p>
            <a:r>
              <a:rPr lang="it-IT" dirty="0" smtClean="0"/>
              <a:t/>
            </a:r>
            <a:br>
              <a:rPr lang="it-IT" dirty="0" smtClean="0"/>
            </a:br>
            <a:endParaRPr lang="it-IT" dirty="0" smtClean="0"/>
          </a:p>
          <a:p>
            <a:r>
              <a:rPr lang="it-IT" dirty="0" smtClean="0"/>
              <a:t>Con questo finanziamento si creano delle opportunità, ma le opportunità vanno colte.</a:t>
            </a:r>
          </a:p>
          <a:p>
            <a:r>
              <a:rPr lang="it-IT" dirty="0" smtClean="0"/>
              <a:t>Non vogliamo realizzare un opera inutile, certamente c'è bisogno della partecipazione di ogni singolo componente la rete GARR.</a:t>
            </a:r>
          </a:p>
          <a:p>
            <a:endParaRPr lang="it-IT" dirty="0"/>
          </a:p>
        </p:txBody>
      </p:sp>
      <p:sp>
        <p:nvSpPr>
          <p:cNvPr id="4" name="Slide Number Placeholder 3"/>
          <p:cNvSpPr>
            <a:spLocks noGrp="1"/>
          </p:cNvSpPr>
          <p:nvPr>
            <p:ph type="sldNum" sz="quarter" idx="10"/>
          </p:nvPr>
        </p:nvSpPr>
        <p:spPr/>
        <p:txBody>
          <a:bodyPr/>
          <a:lstStyle/>
          <a:p>
            <a:fld id="{0B93000D-69B2-4ADA-B75B-70A6F2832BAE}" type="slidenum">
              <a:rPr lang="it-IT" smtClean="0"/>
              <a:t>3</a:t>
            </a:fld>
            <a:endParaRPr lang="it-IT"/>
          </a:p>
        </p:txBody>
      </p:sp>
    </p:spTree>
    <p:extLst>
      <p:ext uri="{BB962C8B-B14F-4D97-AF65-F5344CB8AC3E}">
        <p14:creationId xmlns:p14="http://schemas.microsoft.com/office/powerpoint/2010/main" val="265983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B93000D-69B2-4ADA-B75B-70A6F2832BAE}" type="slidenum">
              <a:rPr lang="it-IT" smtClean="0"/>
              <a:t>6</a:t>
            </a:fld>
            <a:endParaRPr lang="it-IT"/>
          </a:p>
        </p:txBody>
      </p:sp>
    </p:spTree>
    <p:extLst>
      <p:ext uri="{BB962C8B-B14F-4D97-AF65-F5344CB8AC3E}">
        <p14:creationId xmlns:p14="http://schemas.microsoft.com/office/powerpoint/2010/main" val="60563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L'evoluzione della rete IP/MPLS Ampliamento di quanto presente oggi in rete </a:t>
            </a:r>
            <a:r>
              <a:rPr lang="it-IT" dirty="0" smtClean="0">
                <a:sym typeface="Wingdings" panose="05000000000000000000" pitchFamily="2" charset="2"/>
              </a:rPr>
              <a:t></a:t>
            </a:r>
            <a:r>
              <a:rPr lang="it-IT" dirty="0" smtClean="0"/>
              <a:t> continuità tecnologica  </a:t>
            </a:r>
          </a:p>
          <a:p>
            <a:r>
              <a:rPr lang="it-IT" dirty="0" smtClean="0"/>
              <a:t>Gli apparati attuali hanno già soluzioni analoghe a quelle che sono richieste nelle 4 regioni della convergenza</a:t>
            </a:r>
          </a:p>
          <a:p>
            <a:r>
              <a:rPr lang="it-IT" dirty="0" smtClean="0"/>
              <a:t>Adeguamento delle configurazioni dei nodi tale da supportare le nuove applicazioni e tipologie di utenti (</a:t>
            </a:r>
            <a:r>
              <a:rPr lang="it-IT" dirty="0" err="1" smtClean="0"/>
              <a:t>landing</a:t>
            </a:r>
            <a:r>
              <a:rPr lang="it-IT" dirty="0" smtClean="0"/>
              <a:t> station, data center)</a:t>
            </a:r>
          </a:p>
          <a:p>
            <a:endParaRPr lang="en-US" dirty="0" smtClean="0"/>
          </a:p>
          <a:p>
            <a:endParaRPr lang="it-IT" dirty="0"/>
          </a:p>
        </p:txBody>
      </p:sp>
      <p:sp>
        <p:nvSpPr>
          <p:cNvPr id="4" name="Slide Number Placeholder 3"/>
          <p:cNvSpPr>
            <a:spLocks noGrp="1"/>
          </p:cNvSpPr>
          <p:nvPr>
            <p:ph type="sldNum" sz="quarter" idx="10"/>
          </p:nvPr>
        </p:nvSpPr>
        <p:spPr/>
        <p:txBody>
          <a:bodyPr/>
          <a:lstStyle/>
          <a:p>
            <a:fld id="{0B93000D-69B2-4ADA-B75B-70A6F2832BAE}" type="slidenum">
              <a:rPr lang="it-IT" smtClean="0"/>
              <a:t>7</a:t>
            </a:fld>
            <a:endParaRPr lang="it-IT"/>
          </a:p>
        </p:txBody>
      </p:sp>
    </p:spTree>
    <p:extLst>
      <p:ext uri="{BB962C8B-B14F-4D97-AF65-F5344CB8AC3E}">
        <p14:creationId xmlns:p14="http://schemas.microsoft.com/office/powerpoint/2010/main" val="168554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Apertura della rete anche alle scuole con soluzioni simili a quelle adottate per l'utenza GARR ordinaria</a:t>
            </a:r>
          </a:p>
          <a:p>
            <a:pPr lvl="1"/>
            <a:r>
              <a:rPr lang="it-IT" dirty="0" smtClean="0"/>
              <a:t>Investimento 15 anni, forte richiesta lato utente (contributo alla gestione)</a:t>
            </a:r>
          </a:p>
          <a:p>
            <a:pPr lvl="1"/>
            <a:r>
              <a:rPr lang="it-IT" dirty="0" smtClean="0"/>
              <a:t>Modello di rete gestito</a:t>
            </a:r>
          </a:p>
          <a:p>
            <a:pPr lvl="1"/>
            <a:r>
              <a:rPr lang="it-IT" dirty="0" smtClean="0"/>
              <a:t>Dominio di competenza limitato all'apparato di accesso delle scuole</a:t>
            </a:r>
          </a:p>
          <a:p>
            <a:pPr lvl="1"/>
            <a:r>
              <a:rPr lang="it-IT" dirty="0" smtClean="0"/>
              <a:t>Banda simmetrica 100M (1G ready)</a:t>
            </a:r>
          </a:p>
          <a:p>
            <a:pPr lvl="1"/>
            <a:r>
              <a:rPr lang="it-IT" dirty="0" smtClean="0"/>
              <a:t>Indirizzamento pubblico ipv4/ipv6</a:t>
            </a:r>
          </a:p>
          <a:p>
            <a:endParaRPr lang="it-IT" dirty="0"/>
          </a:p>
        </p:txBody>
      </p:sp>
      <p:sp>
        <p:nvSpPr>
          <p:cNvPr id="4" name="Slide Number Placeholder 3"/>
          <p:cNvSpPr>
            <a:spLocks noGrp="1"/>
          </p:cNvSpPr>
          <p:nvPr>
            <p:ph type="sldNum" sz="quarter" idx="10"/>
          </p:nvPr>
        </p:nvSpPr>
        <p:spPr/>
        <p:txBody>
          <a:bodyPr/>
          <a:lstStyle/>
          <a:p>
            <a:fld id="{0B93000D-69B2-4ADA-B75B-70A6F2832BAE}" type="slidenum">
              <a:rPr lang="it-IT" smtClean="0"/>
              <a:t>13</a:t>
            </a:fld>
            <a:endParaRPr lang="it-IT"/>
          </a:p>
        </p:txBody>
      </p:sp>
    </p:spTree>
    <p:extLst>
      <p:ext uri="{BB962C8B-B14F-4D97-AF65-F5344CB8AC3E}">
        <p14:creationId xmlns:p14="http://schemas.microsoft.com/office/powerpoint/2010/main" val="63697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smtClean="0"/>
          </a:p>
          <a:p>
            <a:endParaRPr lang="it-IT" dirty="0" smtClean="0"/>
          </a:p>
          <a:p>
            <a:r>
              <a:rPr lang="it-IT" dirty="0" smtClean="0"/>
              <a:t>Three </a:t>
            </a:r>
            <a:r>
              <a:rPr lang="it-IT" dirty="0" err="1" smtClean="0"/>
              <a:t>levels</a:t>
            </a:r>
            <a:r>
              <a:rPr lang="it-IT" dirty="0" smtClean="0"/>
              <a:t> </a:t>
            </a:r>
            <a:r>
              <a:rPr lang="it-IT" dirty="0" err="1" smtClean="0"/>
              <a:t>architecture</a:t>
            </a:r>
            <a:r>
              <a:rPr lang="it-IT" dirty="0" smtClean="0"/>
              <a:t>: </a:t>
            </a:r>
          </a:p>
          <a:p>
            <a:r>
              <a:rPr lang="it-IT" dirty="0" smtClean="0"/>
              <a:t>1.Access </a:t>
            </a:r>
            <a:r>
              <a:rPr lang="it-IT" dirty="0" err="1" smtClean="0"/>
              <a:t>level</a:t>
            </a:r>
            <a:r>
              <a:rPr lang="it-IT" dirty="0" smtClean="0"/>
              <a:t> </a:t>
            </a:r>
          </a:p>
          <a:p>
            <a:r>
              <a:rPr lang="it-IT" dirty="0" smtClean="0"/>
              <a:t>2.Aggregation </a:t>
            </a:r>
            <a:r>
              <a:rPr lang="it-IT" dirty="0" err="1" smtClean="0"/>
              <a:t>level</a:t>
            </a:r>
            <a:r>
              <a:rPr lang="it-IT" dirty="0" smtClean="0"/>
              <a:t> </a:t>
            </a:r>
          </a:p>
          <a:p>
            <a:r>
              <a:rPr lang="it-IT" dirty="0" smtClean="0"/>
              <a:t>3.Service </a:t>
            </a:r>
            <a:r>
              <a:rPr lang="it-IT" dirty="0" err="1" smtClean="0"/>
              <a:t>Edge</a:t>
            </a:r>
            <a:r>
              <a:rPr lang="it-IT" dirty="0" smtClean="0"/>
              <a:t> </a:t>
            </a:r>
            <a:r>
              <a:rPr lang="it-IT" dirty="0" err="1" smtClean="0"/>
              <a:t>level</a:t>
            </a:r>
            <a:r>
              <a:rPr lang="it-IT" dirty="0" smtClean="0"/>
              <a:t> </a:t>
            </a:r>
          </a:p>
          <a:p>
            <a:r>
              <a:rPr lang="it-IT" dirty="0" smtClean="0"/>
              <a:t>•Access Level </a:t>
            </a:r>
          </a:p>
          <a:p>
            <a:r>
              <a:rPr lang="en-US" dirty="0" smtClean="0"/>
              <a:t>•It includes the CPEs and the Access Nodes </a:t>
            </a:r>
          </a:p>
          <a:p>
            <a:r>
              <a:rPr lang="en-US" dirty="0" smtClean="0"/>
              <a:t>•Each CPE is connected to the Access Node via 100 Mbps Ethernet link (fiber or </a:t>
            </a:r>
            <a:r>
              <a:rPr lang="en-US" dirty="0" err="1" smtClean="0"/>
              <a:t>μwave</a:t>
            </a:r>
            <a:r>
              <a:rPr lang="en-US" dirty="0" smtClean="0"/>
              <a:t>) </a:t>
            </a:r>
          </a:p>
          <a:p>
            <a:r>
              <a:rPr lang="en-US" dirty="0" smtClean="0"/>
              <a:t>•Up to ten CPEs per Access Node </a:t>
            </a:r>
          </a:p>
          <a:p>
            <a:r>
              <a:rPr lang="it-IT" dirty="0" smtClean="0"/>
              <a:t>•Access </a:t>
            </a:r>
            <a:r>
              <a:rPr lang="it-IT" dirty="0" err="1" smtClean="0"/>
              <a:t>Node</a:t>
            </a:r>
            <a:r>
              <a:rPr lang="it-IT" dirty="0" smtClean="0"/>
              <a:t> </a:t>
            </a:r>
            <a:r>
              <a:rPr lang="it-IT" dirty="0" err="1" smtClean="0"/>
              <a:t>has</a:t>
            </a:r>
            <a:r>
              <a:rPr lang="it-IT" dirty="0" smtClean="0"/>
              <a:t> GE </a:t>
            </a:r>
            <a:r>
              <a:rPr lang="it-IT" dirty="0" err="1" smtClean="0"/>
              <a:t>uplinks</a:t>
            </a:r>
            <a:r>
              <a:rPr lang="it-IT" dirty="0" smtClean="0"/>
              <a:t> </a:t>
            </a:r>
          </a:p>
          <a:p>
            <a:r>
              <a:rPr lang="it-IT" dirty="0" smtClean="0"/>
              <a:t>•</a:t>
            </a:r>
            <a:r>
              <a:rPr lang="it-IT" dirty="0" err="1" smtClean="0"/>
              <a:t>Aggregation</a:t>
            </a:r>
            <a:r>
              <a:rPr lang="it-IT" dirty="0" smtClean="0"/>
              <a:t> Level </a:t>
            </a:r>
          </a:p>
          <a:p>
            <a:r>
              <a:rPr lang="en-US" dirty="0" smtClean="0"/>
              <a:t>•It includes the Aggregation Node </a:t>
            </a:r>
          </a:p>
          <a:p>
            <a:r>
              <a:rPr lang="en-US" dirty="0" smtClean="0"/>
              <a:t>•Up to ten Access Nodes per Aggregation Node </a:t>
            </a:r>
          </a:p>
          <a:p>
            <a:r>
              <a:rPr lang="en-US" dirty="0" smtClean="0"/>
              <a:t>•Each Aggregation Node is dual-homed to GARR-X PEs via 10GE links </a:t>
            </a:r>
          </a:p>
          <a:p>
            <a:r>
              <a:rPr lang="it-IT" dirty="0" smtClean="0"/>
              <a:t>•Service </a:t>
            </a:r>
            <a:r>
              <a:rPr lang="it-IT" dirty="0" err="1" smtClean="0"/>
              <a:t>Edge</a:t>
            </a:r>
            <a:r>
              <a:rPr lang="it-IT" dirty="0" smtClean="0"/>
              <a:t> Level </a:t>
            </a:r>
          </a:p>
          <a:p>
            <a:r>
              <a:rPr lang="en-US" dirty="0" smtClean="0"/>
              <a:t>•It includes the PEs of the GARR-X network </a:t>
            </a:r>
          </a:p>
          <a:p>
            <a:r>
              <a:rPr lang="it-IT" dirty="0" smtClean="0"/>
              <a:t>•Out of scope </a:t>
            </a:r>
          </a:p>
          <a:p>
            <a:endParaRPr lang="it-IT" dirty="0"/>
          </a:p>
        </p:txBody>
      </p:sp>
      <p:sp>
        <p:nvSpPr>
          <p:cNvPr id="4" name="Slide Number Placeholder 3"/>
          <p:cNvSpPr>
            <a:spLocks noGrp="1"/>
          </p:cNvSpPr>
          <p:nvPr>
            <p:ph type="sldNum" sz="quarter" idx="10"/>
          </p:nvPr>
        </p:nvSpPr>
        <p:spPr/>
        <p:txBody>
          <a:bodyPr/>
          <a:lstStyle/>
          <a:p>
            <a:fld id="{F3506FD1-B21A-4B23-B96B-0644D3DBBFBB}" type="slidenum">
              <a:rPr lang="it-IT" smtClean="0"/>
              <a:t>14</a:t>
            </a:fld>
            <a:endParaRPr lang="it-IT"/>
          </a:p>
        </p:txBody>
      </p:sp>
    </p:spTree>
    <p:extLst>
      <p:ext uri="{BB962C8B-B14F-4D97-AF65-F5344CB8AC3E}">
        <p14:creationId xmlns:p14="http://schemas.microsoft.com/office/powerpoint/2010/main" val="428825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E1B35-16F5-454E-B730-7FDE24713389}" type="slidenum">
              <a:rPr lang="en-US" altLang="en-US">
                <a:solidFill>
                  <a:prstClr val="black"/>
                </a:solidFill>
              </a:rPr>
              <a:pPr/>
              <a:t>21</a:t>
            </a:fld>
            <a:endParaRPr lang="en-US" altLang="en-US">
              <a:solidFill>
                <a:prstClr val="black"/>
              </a:solidFill>
            </a:endParaRPr>
          </a:p>
        </p:txBody>
      </p:sp>
      <p:sp>
        <p:nvSpPr>
          <p:cNvPr id="1422338" name="Rectangle 2"/>
          <p:cNvSpPr>
            <a:spLocks noGrp="1" noRot="1" noChangeAspect="1" noChangeArrowheads="1" noTextEdit="1"/>
          </p:cNvSpPr>
          <p:nvPr>
            <p:ph type="sldImg"/>
          </p:nvPr>
        </p:nvSpPr>
        <p:spPr>
          <a:ln/>
        </p:spPr>
      </p:sp>
      <p:sp>
        <p:nvSpPr>
          <p:cNvPr id="1422339" name="Rectangle 3"/>
          <p:cNvSpPr>
            <a:spLocks noGrp="1" noChangeArrowheads="1"/>
          </p:cNvSpPr>
          <p:nvPr>
            <p:ph type="body" idx="1"/>
          </p:nvPr>
        </p:nvSpPr>
        <p:spPr/>
        <p:txBody>
          <a:bodyPr/>
          <a:lstStyle/>
          <a:p>
            <a:endParaRPr lang="it-I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it-IT" smtClean="0"/>
              <a:t>Workshop INFN CCR - LNS  27-Maggio-2014</a:t>
            </a:r>
            <a:endParaRPr lang="en-US"/>
          </a:p>
        </p:txBody>
      </p:sp>
      <p:sp>
        <p:nvSpPr>
          <p:cNvPr id="5" name="Footer Placeholder 4"/>
          <p:cNvSpPr>
            <a:spLocks noGrp="1"/>
          </p:cNvSpPr>
          <p:nvPr>
            <p:ph type="ftr" sz="quarter" idx="11"/>
          </p:nvPr>
        </p:nvSpPr>
        <p:spPr/>
        <p:txBody>
          <a:bodyPr/>
          <a:lstStyle/>
          <a:p>
            <a:r>
              <a:rPr lang="en-US" smtClean="0"/>
              <a:t>Massimo Carboni &lt;Massimo.Carboni@garr.it&gt;</a:t>
            </a:r>
            <a:endParaRPr lang="en-US"/>
          </a:p>
        </p:txBody>
      </p:sp>
      <p:sp>
        <p:nvSpPr>
          <p:cNvPr id="6" name="Slide Number Placeholder 5"/>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112290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t-IT" smtClean="0"/>
              <a:t>Workshop INFN CCR - LNS  27-Maggio-2014</a:t>
            </a:r>
            <a:endParaRPr lang="en-US"/>
          </a:p>
        </p:txBody>
      </p:sp>
      <p:sp>
        <p:nvSpPr>
          <p:cNvPr id="5" name="Footer Placeholder 4"/>
          <p:cNvSpPr>
            <a:spLocks noGrp="1"/>
          </p:cNvSpPr>
          <p:nvPr>
            <p:ph type="ftr" sz="quarter" idx="11"/>
          </p:nvPr>
        </p:nvSpPr>
        <p:spPr/>
        <p:txBody>
          <a:bodyPr/>
          <a:lstStyle/>
          <a:p>
            <a:r>
              <a:rPr lang="en-US" smtClean="0"/>
              <a:t>Massimo Carboni &lt;Massimo.Carboni@garr.it&gt;</a:t>
            </a:r>
            <a:endParaRPr lang="en-US"/>
          </a:p>
        </p:txBody>
      </p:sp>
      <p:sp>
        <p:nvSpPr>
          <p:cNvPr id="6" name="Slide Number Placeholder 5"/>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62755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t-IT" smtClean="0"/>
              <a:t>Workshop INFN CCR - LNS  27-Maggio-2014</a:t>
            </a:r>
            <a:endParaRPr lang="en-US"/>
          </a:p>
        </p:txBody>
      </p:sp>
      <p:sp>
        <p:nvSpPr>
          <p:cNvPr id="5" name="Footer Placeholder 4"/>
          <p:cNvSpPr>
            <a:spLocks noGrp="1"/>
          </p:cNvSpPr>
          <p:nvPr>
            <p:ph type="ftr" sz="quarter" idx="11"/>
          </p:nvPr>
        </p:nvSpPr>
        <p:spPr/>
        <p:txBody>
          <a:bodyPr/>
          <a:lstStyle/>
          <a:p>
            <a:r>
              <a:rPr lang="en-US" smtClean="0"/>
              <a:t>Massimo Carboni &lt;Massimo.Carboni@garr.it&gt;</a:t>
            </a:r>
            <a:endParaRPr lang="en-US"/>
          </a:p>
        </p:txBody>
      </p:sp>
      <p:sp>
        <p:nvSpPr>
          <p:cNvPr id="6" name="Slide Number Placeholder 5"/>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352681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olo 1"/>
          <p:cNvSpPr>
            <a:spLocks noGrp="1" noChangeAspect="1"/>
          </p:cNvSpPr>
          <p:nvPr>
            <p:ph type="ctrTitle" hasCustomPrompt="1"/>
          </p:nvPr>
        </p:nvSpPr>
        <p:spPr>
          <a:xfrm>
            <a:off x="323528" y="4077072"/>
            <a:ext cx="6300000" cy="1231034"/>
          </a:xfrm>
        </p:spPr>
        <p:txBody>
          <a:bodyPr wrap="square" lIns="36000" tIns="72000" rIns="36000" bIns="72000" anchor="ctr" anchorCtr="0">
            <a:normAutofit/>
          </a:bodyPr>
          <a:lstStyle>
            <a:lvl1pPr algn="l">
              <a:defRPr sz="2400" b="1" baseline="0">
                <a:latin typeface="Rockwell" panose="02060603020205020403" pitchFamily="18" charset="0"/>
              </a:defRPr>
            </a:lvl1pPr>
          </a:lstStyle>
          <a:p>
            <a:r>
              <a:rPr lang="it-IT" dirty="0" smtClean="0"/>
              <a:t>Titolo presentazione</a:t>
            </a:r>
            <a:endParaRPr lang="it-IT" dirty="0"/>
          </a:p>
        </p:txBody>
      </p:sp>
      <p:sp>
        <p:nvSpPr>
          <p:cNvPr id="4" name="Segnaposto data 3"/>
          <p:cNvSpPr>
            <a:spLocks noGrp="1" noChangeAspect="1"/>
          </p:cNvSpPr>
          <p:nvPr>
            <p:ph type="dt" sz="half" idx="10"/>
          </p:nvPr>
        </p:nvSpPr>
        <p:spPr>
          <a:xfrm>
            <a:off x="323850" y="6309320"/>
            <a:ext cx="7632526" cy="432048"/>
          </a:xfrm>
        </p:spPr>
        <p:txBody>
          <a:bodyPr lIns="36000" tIns="36000" rIns="36000" bIns="36000">
            <a:normAutofit/>
          </a:bodyPr>
          <a:lstStyle>
            <a:lvl1pPr>
              <a:defRPr sz="1400" i="0">
                <a:solidFill>
                  <a:schemeClr val="bg1"/>
                </a:solidFill>
                <a:latin typeface="Rockwell" panose="02060603020205020403" pitchFamily="18" charset="0"/>
              </a:defRPr>
            </a:lvl1pPr>
          </a:lstStyle>
          <a:p>
            <a:r>
              <a:rPr lang="it-IT" smtClean="0"/>
              <a:t>Workshop INFN CCR - LNS  27-Maggio-2014</a:t>
            </a:r>
            <a:endParaRPr lang="it-IT" dirty="0"/>
          </a:p>
        </p:txBody>
      </p:sp>
      <p:sp>
        <p:nvSpPr>
          <p:cNvPr id="5" name="Segnaposto piè di pagina 4"/>
          <p:cNvSpPr>
            <a:spLocks noGrp="1"/>
          </p:cNvSpPr>
          <p:nvPr>
            <p:ph type="ftr" sz="quarter" idx="11"/>
          </p:nvPr>
        </p:nvSpPr>
        <p:spPr>
          <a:xfrm>
            <a:off x="323528" y="3672000"/>
            <a:ext cx="6300000" cy="306000"/>
          </a:xfrm>
        </p:spPr>
        <p:txBody>
          <a:bodyPr lIns="36000" tIns="36000" rIns="36000" bIns="36000">
            <a:normAutofit/>
          </a:bodyPr>
          <a:lstStyle>
            <a:lvl1pPr algn="l">
              <a:defRPr sz="1800" b="0">
                <a:solidFill>
                  <a:schemeClr val="tx1"/>
                </a:solidFill>
                <a:latin typeface="Rockwell" panose="02060603020205020403" pitchFamily="18" charset="0"/>
              </a:defRPr>
            </a:lvl1pPr>
          </a:lstStyle>
          <a:p>
            <a:r>
              <a:rPr lang="it-IT" smtClean="0"/>
              <a:t>Massimo Carboni &lt;Massimo.Carboni@garr.it&gt;</a:t>
            </a:r>
            <a:endParaRPr lang="it-IT" dirty="0">
              <a:solidFill>
                <a:srgbClr val="FFC000"/>
              </a:solidFill>
            </a:endParaRPr>
          </a:p>
        </p:txBody>
      </p:sp>
    </p:spTree>
    <p:extLst>
      <p:ext uri="{BB962C8B-B14F-4D97-AF65-F5344CB8AC3E}">
        <p14:creationId xmlns:p14="http://schemas.microsoft.com/office/powerpoint/2010/main" val="167764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olo e contenu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850" y="151200"/>
            <a:ext cx="6336382" cy="756000"/>
          </a:xfrm>
        </p:spPr>
        <p:txBody>
          <a:bodyPr>
            <a:noAutofit/>
          </a:bodyPr>
          <a:lstStyle>
            <a:lvl1pPr algn="l">
              <a:defRPr sz="3200" b="0" i="0">
                <a:solidFill>
                  <a:schemeClr val="bg1"/>
                </a:solidFill>
                <a:effectLst/>
                <a:latin typeface="Rockwell"/>
                <a:cs typeface="Rockwell"/>
              </a:defRPr>
            </a:lvl1pPr>
          </a:lstStyle>
          <a:p>
            <a:r>
              <a:rPr lang="it-IT" dirty="0" smtClean="0"/>
              <a:t>Fare clic per modificare stile</a:t>
            </a:r>
            <a:endParaRPr lang="it-IT" dirty="0"/>
          </a:p>
        </p:txBody>
      </p:sp>
      <p:sp>
        <p:nvSpPr>
          <p:cNvPr id="3" name="Segnaposto contenuto 2"/>
          <p:cNvSpPr>
            <a:spLocks noGrp="1"/>
          </p:cNvSpPr>
          <p:nvPr>
            <p:ph idx="1"/>
          </p:nvPr>
        </p:nvSpPr>
        <p:spPr>
          <a:xfrm>
            <a:off x="323850" y="1600200"/>
            <a:ext cx="8362950" cy="4525963"/>
          </a:xfrm>
        </p:spPr>
        <p:txBody>
          <a:bodyPr>
            <a:normAutofit/>
          </a:bodyPr>
          <a:lstStyle>
            <a:lvl1pPr marL="342900" indent="-342900">
              <a:buFont typeface="Wingdings" charset="2"/>
              <a:buChar char="§"/>
              <a:defRPr sz="3200"/>
            </a:lvl1pPr>
            <a:lvl2pPr marL="742950" indent="-285750">
              <a:buFont typeface="Wingdings" charset="2"/>
              <a:buChar char="§"/>
              <a:defRPr sz="2800"/>
            </a:lvl2pPr>
            <a:lvl3pPr marL="1143000" indent="-228600">
              <a:buFont typeface="Wingdings" charset="2"/>
              <a:buChar char="§"/>
              <a:defRPr sz="2400"/>
            </a:lvl3pPr>
            <a:lvl4pPr marL="1600200" indent="-228600">
              <a:buFont typeface="Wingdings" charset="2"/>
              <a:buChar char="§"/>
              <a:defRPr sz="2000"/>
            </a:lvl4pPr>
            <a:lvl5pPr marL="2057400" indent="-228600">
              <a:buFont typeface="Wingdings" charset="2"/>
              <a:buChar char="§"/>
              <a:defRPr sz="2000"/>
            </a:lvl5p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323850" y="6390000"/>
            <a:ext cx="5184254" cy="288000"/>
          </a:xfrm>
          <a:solidFill>
            <a:schemeClr val="bg1"/>
          </a:solidFill>
        </p:spPr>
        <p:txBody>
          <a:bodyPr lIns="36000" rIns="36000" anchor="ctr" anchorCtr="0">
            <a:noAutofit/>
          </a:bodyPr>
          <a:lstStyle>
            <a:lvl1pPr>
              <a:defRPr sz="1000" b="0" i="0">
                <a:solidFill>
                  <a:srgbClr val="558ED5"/>
                </a:solidFill>
                <a:latin typeface="Rockwell"/>
                <a:cs typeface="Rockwell"/>
              </a:defRPr>
            </a:lvl1pPr>
          </a:lstStyle>
          <a:p>
            <a:r>
              <a:rPr lang="it-IT" smtClean="0"/>
              <a:t>Workshop INFN CCR - LNS  27-Maggio-2014</a:t>
            </a:r>
            <a:endParaRPr lang="it-IT" dirty="0"/>
          </a:p>
        </p:txBody>
      </p:sp>
      <p:sp>
        <p:nvSpPr>
          <p:cNvPr id="5" name="Segnaposto piè di pagina 4"/>
          <p:cNvSpPr>
            <a:spLocks noGrp="1"/>
          </p:cNvSpPr>
          <p:nvPr>
            <p:ph type="ftr" sz="quarter" idx="11"/>
          </p:nvPr>
        </p:nvSpPr>
        <p:spPr>
          <a:xfrm>
            <a:off x="4067944" y="6389999"/>
            <a:ext cx="4392488" cy="288000"/>
          </a:xfrm>
          <a:solidFill>
            <a:schemeClr val="bg1"/>
          </a:solidFill>
        </p:spPr>
        <p:txBody>
          <a:bodyPr lIns="36000" rIns="36000" anchor="ctr" anchorCtr="0">
            <a:noAutofit/>
          </a:bodyPr>
          <a:lstStyle>
            <a:lvl1pPr algn="r">
              <a:defRPr sz="1000" b="0" i="0">
                <a:solidFill>
                  <a:schemeClr val="accent1">
                    <a:lumMod val="50000"/>
                  </a:schemeClr>
                </a:solidFill>
                <a:latin typeface="Rockwell"/>
                <a:cs typeface="Rockwell"/>
              </a:defRPr>
            </a:lvl1pPr>
          </a:lstStyle>
          <a:p>
            <a:r>
              <a:rPr lang="it-IT" smtClean="0"/>
              <a:t>Massimo Carboni &lt;Massimo.Carboni@garr.it&gt;</a:t>
            </a:r>
            <a:endParaRPr lang="it-IT" dirty="0"/>
          </a:p>
        </p:txBody>
      </p:sp>
      <p:sp>
        <p:nvSpPr>
          <p:cNvPr id="7" name="Segnaposto piè di pagina 4"/>
          <p:cNvSpPr txBox="1">
            <a:spLocks/>
          </p:cNvSpPr>
          <p:nvPr userDrawn="1"/>
        </p:nvSpPr>
        <p:spPr>
          <a:xfrm>
            <a:off x="8532440" y="6390000"/>
            <a:ext cx="432048" cy="288000"/>
          </a:xfrm>
          <a:prstGeom prst="rect">
            <a:avLst/>
          </a:prstGeom>
          <a:solidFill>
            <a:schemeClr val="bg1"/>
          </a:solidFill>
        </p:spPr>
        <p:txBody>
          <a:bodyPr vert="horz" wrap="square" lIns="36000" tIns="45720" rIns="36000" bIns="45720" rtlCol="0" anchor="ctr" anchorCtr="0">
            <a:spAutoFit/>
          </a:bodyPr>
          <a:lstStyle>
            <a:defPPr>
              <a:defRPr lang="it-IT"/>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solidFill>
                <a:schemeClr val="accent1">
                  <a:lumMod val="50000"/>
                </a:schemeClr>
              </a:solidFill>
            </a:endParaRPr>
          </a:p>
        </p:txBody>
      </p:sp>
      <p:sp>
        <p:nvSpPr>
          <p:cNvPr id="6" name="Segnaposto numero diapositiva 5"/>
          <p:cNvSpPr>
            <a:spLocks noGrp="1"/>
          </p:cNvSpPr>
          <p:nvPr>
            <p:ph type="sldNum" sz="quarter" idx="12"/>
          </p:nvPr>
        </p:nvSpPr>
        <p:spPr>
          <a:xfrm>
            <a:off x="8532440" y="6381328"/>
            <a:ext cx="432048" cy="287999"/>
          </a:xfrm>
        </p:spPr>
        <p:txBody>
          <a:bodyPr lIns="36000" rIns="36000"/>
          <a:lstStyle>
            <a:lvl1pPr algn="ctr">
              <a:defRPr sz="1000">
                <a:solidFill>
                  <a:schemeClr val="tx2">
                    <a:lumMod val="60000"/>
                    <a:lumOff val="40000"/>
                  </a:schemeClr>
                </a:solidFill>
                <a:latin typeface="Rockwell"/>
                <a:cs typeface="Rockwell"/>
              </a:defRPr>
            </a:lvl1pPr>
          </a:lstStyle>
          <a:p>
            <a:r>
              <a:rPr lang="it-IT" dirty="0" smtClean="0">
                <a:solidFill>
                  <a:schemeClr val="accent1">
                    <a:lumMod val="60000"/>
                    <a:lumOff val="40000"/>
                  </a:schemeClr>
                </a:solidFill>
              </a:rPr>
              <a:t>#</a:t>
            </a:r>
            <a:fld id="{7F0813E5-3B9C-4C4E-A656-F4DD9920C17E}" type="slidenum">
              <a:rPr lang="it-IT" smtClean="0"/>
              <a:pPr/>
              <a:t>‹#›</a:t>
            </a:fld>
            <a:endParaRPr lang="it-IT" dirty="0"/>
          </a:p>
        </p:txBody>
      </p:sp>
    </p:spTree>
    <p:extLst>
      <p:ext uri="{BB962C8B-B14F-4D97-AF65-F5344CB8AC3E}">
        <p14:creationId xmlns:p14="http://schemas.microsoft.com/office/powerpoint/2010/main" val="421452570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t-IT" smtClean="0"/>
              <a:t>Workshop INFN CCR - LNS  27-Maggio-2014</a:t>
            </a:r>
            <a:endParaRPr lang="en-US"/>
          </a:p>
        </p:txBody>
      </p:sp>
      <p:sp>
        <p:nvSpPr>
          <p:cNvPr id="4" name="Footer Placeholder 3"/>
          <p:cNvSpPr>
            <a:spLocks noGrp="1"/>
          </p:cNvSpPr>
          <p:nvPr>
            <p:ph type="ftr" sz="quarter" idx="11"/>
          </p:nvPr>
        </p:nvSpPr>
        <p:spPr/>
        <p:txBody>
          <a:bodyPr/>
          <a:lstStyle/>
          <a:p>
            <a:r>
              <a:rPr lang="en-US" smtClean="0"/>
              <a:t>Massimo Carboni &lt;Massimo.Carboni@garr.it&gt;</a:t>
            </a:r>
            <a:endParaRPr lang="en-US"/>
          </a:p>
        </p:txBody>
      </p:sp>
      <p:sp>
        <p:nvSpPr>
          <p:cNvPr id="5" name="Slide Number Placeholder 4"/>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39506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egnaposto data 3"/>
          <p:cNvSpPr>
            <a:spLocks noGrp="1"/>
          </p:cNvSpPr>
          <p:nvPr>
            <p:ph type="dt" sz="half" idx="10"/>
          </p:nvPr>
        </p:nvSpPr>
        <p:spPr>
          <a:xfrm>
            <a:off x="323850" y="6390000"/>
            <a:ext cx="5184254" cy="288000"/>
          </a:xfrm>
          <a:solidFill>
            <a:schemeClr val="bg1"/>
          </a:solidFill>
        </p:spPr>
        <p:txBody>
          <a:bodyPr lIns="36000" rIns="36000" anchor="ctr" anchorCtr="0">
            <a:noAutofit/>
          </a:bodyPr>
          <a:lstStyle>
            <a:lvl1pPr>
              <a:defRPr sz="1000" b="0" i="0">
                <a:solidFill>
                  <a:srgbClr val="558ED5"/>
                </a:solidFill>
                <a:latin typeface="Rockwell"/>
                <a:cs typeface="Rockwell"/>
              </a:defRPr>
            </a:lvl1pPr>
          </a:lstStyle>
          <a:p>
            <a:r>
              <a:rPr lang="it-IT" smtClean="0"/>
              <a:t>Workshop INFN CCR - LNS  27-Maggio-2014</a:t>
            </a:r>
            <a:endParaRPr lang="it-IT" dirty="0"/>
          </a:p>
        </p:txBody>
      </p:sp>
      <p:sp>
        <p:nvSpPr>
          <p:cNvPr id="10" name="Segnaposto piè di pagina 4"/>
          <p:cNvSpPr>
            <a:spLocks noGrp="1"/>
          </p:cNvSpPr>
          <p:nvPr>
            <p:ph type="ftr" sz="quarter" idx="11"/>
          </p:nvPr>
        </p:nvSpPr>
        <p:spPr>
          <a:xfrm>
            <a:off x="4067944" y="6389999"/>
            <a:ext cx="4392488" cy="288000"/>
          </a:xfrm>
          <a:solidFill>
            <a:schemeClr val="bg1"/>
          </a:solidFill>
        </p:spPr>
        <p:txBody>
          <a:bodyPr lIns="36000" rIns="36000" anchor="ctr" anchorCtr="0">
            <a:noAutofit/>
          </a:bodyPr>
          <a:lstStyle>
            <a:lvl1pPr algn="r">
              <a:defRPr sz="1000" b="0" i="0">
                <a:solidFill>
                  <a:schemeClr val="accent1">
                    <a:lumMod val="50000"/>
                  </a:schemeClr>
                </a:solidFill>
                <a:latin typeface="Rockwell"/>
                <a:cs typeface="Rockwell"/>
              </a:defRPr>
            </a:lvl1pPr>
          </a:lstStyle>
          <a:p>
            <a:r>
              <a:rPr lang="it-IT" smtClean="0"/>
              <a:t>Massimo Carboni &lt;Massimo.Carboni@garr.it&gt;</a:t>
            </a:r>
            <a:endParaRPr lang="it-IT" dirty="0"/>
          </a:p>
        </p:txBody>
      </p:sp>
      <p:sp>
        <p:nvSpPr>
          <p:cNvPr id="11" name="Segnaposto piè di pagina 4"/>
          <p:cNvSpPr txBox="1">
            <a:spLocks/>
          </p:cNvSpPr>
          <p:nvPr userDrawn="1"/>
        </p:nvSpPr>
        <p:spPr>
          <a:xfrm>
            <a:off x="8532440" y="6390000"/>
            <a:ext cx="432048" cy="288000"/>
          </a:xfrm>
          <a:prstGeom prst="rect">
            <a:avLst/>
          </a:prstGeom>
          <a:solidFill>
            <a:schemeClr val="bg1"/>
          </a:solidFill>
        </p:spPr>
        <p:txBody>
          <a:bodyPr vert="horz" wrap="square" lIns="36000" tIns="45720" rIns="36000" bIns="45720" rtlCol="0" anchor="ctr" anchorCtr="0">
            <a:spAutoFit/>
          </a:bodyPr>
          <a:lstStyle>
            <a:defPPr>
              <a:defRPr lang="it-IT"/>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solidFill>
                <a:schemeClr val="accent1">
                  <a:lumMod val="50000"/>
                </a:schemeClr>
              </a:solidFill>
            </a:endParaRPr>
          </a:p>
        </p:txBody>
      </p:sp>
      <p:sp>
        <p:nvSpPr>
          <p:cNvPr id="12" name="Segnaposto numero diapositiva 5"/>
          <p:cNvSpPr>
            <a:spLocks noGrp="1"/>
          </p:cNvSpPr>
          <p:nvPr>
            <p:ph type="sldNum" sz="quarter" idx="12"/>
          </p:nvPr>
        </p:nvSpPr>
        <p:spPr>
          <a:xfrm>
            <a:off x="8532440" y="6381328"/>
            <a:ext cx="432048" cy="287999"/>
          </a:xfrm>
        </p:spPr>
        <p:txBody>
          <a:bodyPr lIns="36000" rIns="36000"/>
          <a:lstStyle>
            <a:lvl1pPr algn="ctr">
              <a:defRPr sz="1000">
                <a:solidFill>
                  <a:schemeClr val="tx2">
                    <a:lumMod val="60000"/>
                    <a:lumOff val="40000"/>
                  </a:schemeClr>
                </a:solidFill>
                <a:latin typeface="Rockwell"/>
                <a:cs typeface="Rockwell"/>
              </a:defRPr>
            </a:lvl1pPr>
          </a:lstStyle>
          <a:p>
            <a:r>
              <a:rPr lang="it-IT" dirty="0" smtClean="0">
                <a:solidFill>
                  <a:schemeClr val="accent1">
                    <a:lumMod val="60000"/>
                    <a:lumOff val="40000"/>
                  </a:schemeClr>
                </a:solidFill>
              </a:rPr>
              <a:t>#</a:t>
            </a:r>
            <a:fld id="{7F0813E5-3B9C-4C4E-A656-F4DD9920C17E}" type="slidenum">
              <a:rPr lang="it-IT" smtClean="0"/>
              <a:pPr/>
              <a:t>‹#›</a:t>
            </a:fld>
            <a:endParaRPr lang="it-IT" dirty="0"/>
          </a:p>
        </p:txBody>
      </p:sp>
      <p:sp>
        <p:nvSpPr>
          <p:cNvPr id="15" name="Title 14"/>
          <p:cNvSpPr>
            <a:spLocks noGrp="1"/>
          </p:cNvSpPr>
          <p:nvPr>
            <p:ph type="title"/>
          </p:nvPr>
        </p:nvSpPr>
        <p:spPr>
          <a:xfrm>
            <a:off x="457200" y="152400"/>
            <a:ext cx="6172200" cy="762000"/>
          </a:xfrm>
        </p:spPr>
        <p:txBody>
          <a:bodyPr/>
          <a:lstStyle>
            <a:lvl1pPr>
              <a:defRPr lang="en-US" sz="3200" b="0" i="0" kern="1200" dirty="0" smtClean="0">
                <a:solidFill>
                  <a:schemeClr val="bg1"/>
                </a:solidFill>
                <a:effectLst/>
                <a:latin typeface="Rockwell"/>
                <a:ea typeface="+mj-ea"/>
                <a:cs typeface="Rockwe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8726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olo e contenu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850" y="151200"/>
            <a:ext cx="6336382" cy="756000"/>
          </a:xfrm>
        </p:spPr>
        <p:txBody>
          <a:bodyPr>
            <a:noAutofit/>
          </a:bodyPr>
          <a:lstStyle>
            <a:lvl1pPr algn="l">
              <a:defRPr sz="3200" b="0" i="0">
                <a:solidFill>
                  <a:schemeClr val="tx1"/>
                </a:solidFill>
                <a:effectLst/>
                <a:latin typeface="Rockwell"/>
                <a:cs typeface="Rockwell"/>
              </a:defRPr>
            </a:lvl1pPr>
          </a:lstStyle>
          <a:p>
            <a:r>
              <a:rPr lang="it-IT" dirty="0" smtClean="0"/>
              <a:t>Fare clic per modificare stile</a:t>
            </a:r>
            <a:endParaRPr lang="it-IT" dirty="0"/>
          </a:p>
        </p:txBody>
      </p:sp>
      <p:sp>
        <p:nvSpPr>
          <p:cNvPr id="8" name="Segnaposto data 3"/>
          <p:cNvSpPr>
            <a:spLocks noGrp="1"/>
          </p:cNvSpPr>
          <p:nvPr>
            <p:ph type="dt" sz="half" idx="10"/>
          </p:nvPr>
        </p:nvSpPr>
        <p:spPr>
          <a:xfrm>
            <a:off x="323850" y="6390000"/>
            <a:ext cx="5184254" cy="288000"/>
          </a:xfrm>
          <a:solidFill>
            <a:schemeClr val="bg1"/>
          </a:solidFill>
        </p:spPr>
        <p:txBody>
          <a:bodyPr lIns="36000" rIns="36000" anchor="ctr" anchorCtr="0">
            <a:noAutofit/>
          </a:bodyPr>
          <a:lstStyle>
            <a:lvl1pPr>
              <a:defRPr sz="1000" b="0" i="0">
                <a:solidFill>
                  <a:srgbClr val="558ED5"/>
                </a:solidFill>
                <a:latin typeface="Rockwell"/>
                <a:cs typeface="Rockwell"/>
              </a:defRPr>
            </a:lvl1pPr>
          </a:lstStyle>
          <a:p>
            <a:r>
              <a:rPr lang="it-IT" smtClean="0"/>
              <a:t>Workshop INFN CCR - LNS  27-Maggio-2014</a:t>
            </a:r>
            <a:endParaRPr lang="it-IT" dirty="0"/>
          </a:p>
        </p:txBody>
      </p:sp>
      <p:sp>
        <p:nvSpPr>
          <p:cNvPr id="9" name="Segnaposto piè di pagina 4"/>
          <p:cNvSpPr>
            <a:spLocks noGrp="1"/>
          </p:cNvSpPr>
          <p:nvPr>
            <p:ph type="ftr" sz="quarter" idx="11"/>
          </p:nvPr>
        </p:nvSpPr>
        <p:spPr>
          <a:xfrm>
            <a:off x="4067944" y="6389999"/>
            <a:ext cx="4392488" cy="288000"/>
          </a:xfrm>
          <a:solidFill>
            <a:schemeClr val="bg1"/>
          </a:solidFill>
        </p:spPr>
        <p:txBody>
          <a:bodyPr lIns="36000" rIns="36000" anchor="ctr" anchorCtr="0">
            <a:noAutofit/>
          </a:bodyPr>
          <a:lstStyle>
            <a:lvl1pPr algn="r">
              <a:defRPr sz="1000" b="0" i="0">
                <a:solidFill>
                  <a:schemeClr val="accent1">
                    <a:lumMod val="50000"/>
                  </a:schemeClr>
                </a:solidFill>
                <a:latin typeface="Rockwell"/>
                <a:cs typeface="Rockwell"/>
              </a:defRPr>
            </a:lvl1pPr>
          </a:lstStyle>
          <a:p>
            <a:r>
              <a:rPr lang="it-IT" smtClean="0"/>
              <a:t>Massimo Carboni &lt;Massimo.Carboni@garr.it&gt;</a:t>
            </a:r>
            <a:endParaRPr lang="it-IT" dirty="0"/>
          </a:p>
        </p:txBody>
      </p:sp>
      <p:sp>
        <p:nvSpPr>
          <p:cNvPr id="10" name="Segnaposto piè di pagina 4"/>
          <p:cNvSpPr txBox="1">
            <a:spLocks/>
          </p:cNvSpPr>
          <p:nvPr userDrawn="1"/>
        </p:nvSpPr>
        <p:spPr>
          <a:xfrm>
            <a:off x="8532440" y="6390000"/>
            <a:ext cx="432048" cy="288000"/>
          </a:xfrm>
          <a:prstGeom prst="rect">
            <a:avLst/>
          </a:prstGeom>
          <a:solidFill>
            <a:schemeClr val="bg1"/>
          </a:solidFill>
        </p:spPr>
        <p:txBody>
          <a:bodyPr vert="horz" wrap="square" lIns="36000" tIns="45720" rIns="36000" bIns="45720" rtlCol="0" anchor="ctr" anchorCtr="0">
            <a:spAutoFit/>
          </a:bodyPr>
          <a:lstStyle>
            <a:defPPr>
              <a:defRPr lang="it-IT"/>
            </a:defPPr>
            <a:lvl1pPr marL="0" algn="r" defTabSz="914400" rtl="0" eaLnBrk="1" latinLnBrk="0" hangingPunct="1">
              <a:defRPr sz="1200"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dirty="0">
              <a:solidFill>
                <a:schemeClr val="accent1">
                  <a:lumMod val="50000"/>
                </a:schemeClr>
              </a:solidFill>
            </a:endParaRPr>
          </a:p>
        </p:txBody>
      </p:sp>
      <p:sp>
        <p:nvSpPr>
          <p:cNvPr id="11" name="Segnaposto numero diapositiva 5"/>
          <p:cNvSpPr>
            <a:spLocks noGrp="1"/>
          </p:cNvSpPr>
          <p:nvPr>
            <p:ph type="sldNum" sz="quarter" idx="12"/>
          </p:nvPr>
        </p:nvSpPr>
        <p:spPr>
          <a:xfrm>
            <a:off x="8532440" y="6381328"/>
            <a:ext cx="432048" cy="287999"/>
          </a:xfrm>
        </p:spPr>
        <p:txBody>
          <a:bodyPr lIns="36000" rIns="36000"/>
          <a:lstStyle>
            <a:lvl1pPr algn="ctr">
              <a:defRPr sz="1000">
                <a:solidFill>
                  <a:schemeClr val="tx2">
                    <a:lumMod val="60000"/>
                    <a:lumOff val="40000"/>
                  </a:schemeClr>
                </a:solidFill>
                <a:latin typeface="Rockwell"/>
                <a:cs typeface="Rockwell"/>
              </a:defRPr>
            </a:lvl1pPr>
          </a:lstStyle>
          <a:p>
            <a:r>
              <a:rPr lang="it-IT" dirty="0" smtClean="0">
                <a:solidFill>
                  <a:schemeClr val="accent1">
                    <a:lumMod val="60000"/>
                    <a:lumOff val="40000"/>
                  </a:schemeClr>
                </a:solidFill>
              </a:rPr>
              <a:t>#</a:t>
            </a:r>
            <a:fld id="{7F0813E5-3B9C-4C4E-A656-F4DD9920C17E}" type="slidenum">
              <a:rPr lang="it-IT" smtClean="0"/>
              <a:pPr/>
              <a:t>‹#›</a:t>
            </a:fld>
            <a:endParaRPr lang="it-IT" dirty="0"/>
          </a:p>
        </p:txBody>
      </p:sp>
    </p:spTree>
    <p:extLst>
      <p:ext uri="{BB962C8B-B14F-4D97-AF65-F5344CB8AC3E}">
        <p14:creationId xmlns:p14="http://schemas.microsoft.com/office/powerpoint/2010/main" val="207363105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t-IT" smtClean="0"/>
              <a:t>Workshop INFN CCR - LNS  27-Maggio-2014</a:t>
            </a:r>
            <a:endParaRPr lang="en-US"/>
          </a:p>
        </p:txBody>
      </p:sp>
      <p:sp>
        <p:nvSpPr>
          <p:cNvPr id="5" name="Footer Placeholder 4"/>
          <p:cNvSpPr>
            <a:spLocks noGrp="1"/>
          </p:cNvSpPr>
          <p:nvPr>
            <p:ph type="ftr" sz="quarter" idx="11"/>
          </p:nvPr>
        </p:nvSpPr>
        <p:spPr/>
        <p:txBody>
          <a:bodyPr/>
          <a:lstStyle/>
          <a:p>
            <a:r>
              <a:rPr lang="en-US" smtClean="0"/>
              <a:t>Massimo Carboni &lt;Massimo.Carboni@garr.it&gt;</a:t>
            </a:r>
            <a:endParaRPr lang="en-US"/>
          </a:p>
        </p:txBody>
      </p:sp>
      <p:sp>
        <p:nvSpPr>
          <p:cNvPr id="6" name="Slide Number Placeholder 5"/>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242942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t-IT" smtClean="0"/>
              <a:t>Workshop INFN CCR - LNS  27-Maggio-2014</a:t>
            </a:r>
            <a:endParaRPr lang="en-US"/>
          </a:p>
        </p:txBody>
      </p:sp>
      <p:sp>
        <p:nvSpPr>
          <p:cNvPr id="5" name="Footer Placeholder 4"/>
          <p:cNvSpPr>
            <a:spLocks noGrp="1"/>
          </p:cNvSpPr>
          <p:nvPr>
            <p:ph type="ftr" sz="quarter" idx="11"/>
          </p:nvPr>
        </p:nvSpPr>
        <p:spPr/>
        <p:txBody>
          <a:bodyPr/>
          <a:lstStyle/>
          <a:p>
            <a:r>
              <a:rPr lang="en-US" smtClean="0"/>
              <a:t>Massimo Carboni &lt;Massimo.Carboni@garr.it&gt;</a:t>
            </a:r>
            <a:endParaRPr lang="en-US"/>
          </a:p>
        </p:txBody>
      </p:sp>
      <p:sp>
        <p:nvSpPr>
          <p:cNvPr id="6" name="Slide Number Placeholder 5"/>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53877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t-IT" smtClean="0"/>
              <a:t>Workshop INFN CCR - LNS  27-Maggio-2014</a:t>
            </a:r>
            <a:endParaRPr lang="en-US"/>
          </a:p>
        </p:txBody>
      </p:sp>
      <p:sp>
        <p:nvSpPr>
          <p:cNvPr id="6" name="Footer Placeholder 5"/>
          <p:cNvSpPr>
            <a:spLocks noGrp="1"/>
          </p:cNvSpPr>
          <p:nvPr>
            <p:ph type="ftr" sz="quarter" idx="11"/>
          </p:nvPr>
        </p:nvSpPr>
        <p:spPr/>
        <p:txBody>
          <a:bodyPr/>
          <a:lstStyle/>
          <a:p>
            <a:r>
              <a:rPr lang="en-US" smtClean="0"/>
              <a:t>Massimo Carboni &lt;Massimo.Carboni@garr.it&gt;</a:t>
            </a:r>
            <a:endParaRPr lang="en-US"/>
          </a:p>
        </p:txBody>
      </p:sp>
      <p:sp>
        <p:nvSpPr>
          <p:cNvPr id="7" name="Slide Number Placeholder 6"/>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281470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t-IT" smtClean="0"/>
              <a:t>Workshop INFN CCR - LNS  27-Maggio-2014</a:t>
            </a:r>
            <a:endParaRPr lang="en-US"/>
          </a:p>
        </p:txBody>
      </p:sp>
      <p:sp>
        <p:nvSpPr>
          <p:cNvPr id="8" name="Footer Placeholder 7"/>
          <p:cNvSpPr>
            <a:spLocks noGrp="1"/>
          </p:cNvSpPr>
          <p:nvPr>
            <p:ph type="ftr" sz="quarter" idx="11"/>
          </p:nvPr>
        </p:nvSpPr>
        <p:spPr/>
        <p:txBody>
          <a:bodyPr/>
          <a:lstStyle/>
          <a:p>
            <a:r>
              <a:rPr lang="en-US" smtClean="0"/>
              <a:t>Massimo Carboni &lt;Massimo.Carboni@garr.it&gt;</a:t>
            </a:r>
            <a:endParaRPr lang="en-US"/>
          </a:p>
        </p:txBody>
      </p:sp>
      <p:sp>
        <p:nvSpPr>
          <p:cNvPr id="9" name="Slide Number Placeholder 8"/>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151887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t-IT" smtClean="0"/>
              <a:t>Workshop INFN CCR - LNS  27-Maggio-2014</a:t>
            </a:r>
            <a:endParaRPr lang="en-US"/>
          </a:p>
        </p:txBody>
      </p:sp>
      <p:sp>
        <p:nvSpPr>
          <p:cNvPr id="4" name="Footer Placeholder 3"/>
          <p:cNvSpPr>
            <a:spLocks noGrp="1"/>
          </p:cNvSpPr>
          <p:nvPr>
            <p:ph type="ftr" sz="quarter" idx="11"/>
          </p:nvPr>
        </p:nvSpPr>
        <p:spPr/>
        <p:txBody>
          <a:bodyPr/>
          <a:lstStyle/>
          <a:p>
            <a:r>
              <a:rPr lang="en-US" smtClean="0"/>
              <a:t>Massimo Carboni &lt;Massimo.Carboni@garr.it&gt;</a:t>
            </a:r>
            <a:endParaRPr lang="en-US"/>
          </a:p>
        </p:txBody>
      </p:sp>
      <p:sp>
        <p:nvSpPr>
          <p:cNvPr id="5" name="Slide Number Placeholder 4"/>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2447293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t-IT" smtClean="0"/>
              <a:t>Workshop INFN CCR - LNS  27-Maggio-2014</a:t>
            </a:r>
            <a:endParaRPr lang="en-US"/>
          </a:p>
        </p:txBody>
      </p:sp>
      <p:sp>
        <p:nvSpPr>
          <p:cNvPr id="3" name="Footer Placeholder 2"/>
          <p:cNvSpPr>
            <a:spLocks noGrp="1"/>
          </p:cNvSpPr>
          <p:nvPr>
            <p:ph type="ftr" sz="quarter" idx="11"/>
          </p:nvPr>
        </p:nvSpPr>
        <p:spPr/>
        <p:txBody>
          <a:bodyPr/>
          <a:lstStyle/>
          <a:p>
            <a:r>
              <a:rPr lang="en-US" smtClean="0"/>
              <a:t>Massimo Carboni &lt;Massimo.Carboni@garr.it&gt;</a:t>
            </a:r>
            <a:endParaRPr lang="en-US"/>
          </a:p>
        </p:txBody>
      </p:sp>
      <p:sp>
        <p:nvSpPr>
          <p:cNvPr id="4" name="Slide Number Placeholder 3"/>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348286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Workshop INFN CCR - LNS  27-Maggio-2014</a:t>
            </a:r>
            <a:endParaRPr lang="en-US"/>
          </a:p>
        </p:txBody>
      </p:sp>
      <p:sp>
        <p:nvSpPr>
          <p:cNvPr id="6" name="Footer Placeholder 5"/>
          <p:cNvSpPr>
            <a:spLocks noGrp="1"/>
          </p:cNvSpPr>
          <p:nvPr>
            <p:ph type="ftr" sz="quarter" idx="11"/>
          </p:nvPr>
        </p:nvSpPr>
        <p:spPr/>
        <p:txBody>
          <a:bodyPr/>
          <a:lstStyle/>
          <a:p>
            <a:r>
              <a:rPr lang="en-US" smtClean="0"/>
              <a:t>Massimo Carboni &lt;Massimo.Carboni@garr.it&gt;</a:t>
            </a:r>
            <a:endParaRPr lang="en-US"/>
          </a:p>
        </p:txBody>
      </p:sp>
      <p:sp>
        <p:nvSpPr>
          <p:cNvPr id="7" name="Slide Number Placeholder 6"/>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303904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t-IT" smtClean="0"/>
              <a:t>Workshop INFN CCR - LNS  27-Maggio-2014</a:t>
            </a:r>
            <a:endParaRPr lang="en-US"/>
          </a:p>
        </p:txBody>
      </p:sp>
      <p:sp>
        <p:nvSpPr>
          <p:cNvPr id="6" name="Footer Placeholder 5"/>
          <p:cNvSpPr>
            <a:spLocks noGrp="1"/>
          </p:cNvSpPr>
          <p:nvPr>
            <p:ph type="ftr" sz="quarter" idx="11"/>
          </p:nvPr>
        </p:nvSpPr>
        <p:spPr/>
        <p:txBody>
          <a:bodyPr/>
          <a:lstStyle/>
          <a:p>
            <a:r>
              <a:rPr lang="en-US" smtClean="0"/>
              <a:t>Massimo Carboni &lt;Massimo.Carboni@garr.it&gt;</a:t>
            </a:r>
            <a:endParaRPr lang="en-US"/>
          </a:p>
        </p:txBody>
      </p:sp>
      <p:sp>
        <p:nvSpPr>
          <p:cNvPr id="7" name="Slide Number Placeholder 6"/>
          <p:cNvSpPr>
            <a:spLocks noGrp="1"/>
          </p:cNvSpPr>
          <p:nvPr>
            <p:ph type="sldNum" sz="quarter" idx="12"/>
          </p:nvPr>
        </p:nvSpPr>
        <p:spPr/>
        <p:txBody>
          <a:bodyPr/>
          <a:lstStyle/>
          <a:p>
            <a:fld id="{906A257B-55C9-426D-9085-DE64D532764F}" type="slidenum">
              <a:rPr lang="en-US" smtClean="0"/>
              <a:t>‹#›</a:t>
            </a:fld>
            <a:endParaRPr lang="en-US"/>
          </a:p>
        </p:txBody>
      </p:sp>
    </p:spTree>
    <p:extLst>
      <p:ext uri="{BB962C8B-B14F-4D97-AF65-F5344CB8AC3E}">
        <p14:creationId xmlns:p14="http://schemas.microsoft.com/office/powerpoint/2010/main" val="2396885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Workshop INFN CCR - LNS  27-Maggio-2014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Massimo Carboni &lt;Massimo.Carboni@garr.it&gt;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6A257B-55C9-426D-9085-DE64D532764F}" type="slidenum">
              <a:rPr lang="en-US" smtClean="0"/>
              <a:t>‹#›</a:t>
            </a:fld>
            <a:endParaRPr lang="en-US"/>
          </a:p>
        </p:txBody>
      </p:sp>
    </p:spTree>
    <p:extLst>
      <p:ext uri="{BB962C8B-B14F-4D97-AF65-F5344CB8AC3E}">
        <p14:creationId xmlns:p14="http://schemas.microsoft.com/office/powerpoint/2010/main" val="363402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gif"/><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garrxprogress.it/evento-napol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L’evoluzione della Rete GARR</a:t>
            </a:r>
            <a:endParaRPr lang="it-IT" dirty="0"/>
          </a:p>
        </p:txBody>
      </p:sp>
      <p:sp>
        <p:nvSpPr>
          <p:cNvPr id="4" name="Segnaposto piè di pagina 3"/>
          <p:cNvSpPr>
            <a:spLocks noGrp="1"/>
          </p:cNvSpPr>
          <p:nvPr>
            <p:ph type="ftr" sz="quarter" idx="11"/>
          </p:nvPr>
        </p:nvSpPr>
        <p:spPr/>
        <p:txBody>
          <a:bodyPr>
            <a:normAutofit fontScale="92500" lnSpcReduction="10000"/>
          </a:bodyPr>
          <a:lstStyle/>
          <a:p>
            <a:r>
              <a:rPr lang="it-IT" b="1" i="1" smtClean="0"/>
              <a:t>Massimo Carboni &lt;Massimo.Carboni@garr.it&gt;</a:t>
            </a:r>
            <a:endParaRPr lang="it-IT" b="1" i="1" dirty="0"/>
          </a:p>
        </p:txBody>
      </p:sp>
    </p:spTree>
    <p:extLst>
      <p:ext uri="{BB962C8B-B14F-4D97-AF65-F5344CB8AC3E}">
        <p14:creationId xmlns:p14="http://schemas.microsoft.com/office/powerpoint/2010/main" val="20269714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it-IT" smtClean="0"/>
              <a:t>Workshop INFN CCR - LNS  27-Maggio-2014</a:t>
            </a:r>
            <a:endParaRPr lang="it-IT" dirty="0"/>
          </a:p>
        </p:txBody>
      </p:sp>
      <p:sp>
        <p:nvSpPr>
          <p:cNvPr id="4" name="Footer Placeholder 3"/>
          <p:cNvSpPr>
            <a:spLocks noGrp="1"/>
          </p:cNvSpPr>
          <p:nvPr>
            <p:ph type="ftr" sz="quarter" idx="11"/>
          </p:nvPr>
        </p:nvSpPr>
        <p:spPr/>
        <p:txBody>
          <a:bodyPr/>
          <a:lstStyle/>
          <a:p>
            <a:r>
              <a:rPr lang="it-IT" smtClean="0"/>
              <a:t>Massimo Carboni &lt;Massimo.Carboni@garr.it&gt;</a:t>
            </a:r>
            <a:endParaRPr lang="it-IT" dirty="0"/>
          </a:p>
        </p:txBody>
      </p:sp>
      <p:sp>
        <p:nvSpPr>
          <p:cNvPr id="5" name="Slide Number Placeholder 4"/>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10</a:t>
            </a:fld>
            <a:endParaRPr lang="it-IT" dirty="0"/>
          </a:p>
        </p:txBody>
      </p:sp>
      <p:grpSp>
        <p:nvGrpSpPr>
          <p:cNvPr id="9" name="Group 8"/>
          <p:cNvGrpSpPr/>
          <p:nvPr/>
        </p:nvGrpSpPr>
        <p:grpSpPr>
          <a:xfrm>
            <a:off x="3172" y="0"/>
            <a:ext cx="6626325" cy="6433541"/>
            <a:chOff x="0" y="19051"/>
            <a:chExt cx="6626325" cy="6433541"/>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1"/>
              <a:ext cx="5292080" cy="6335961"/>
            </a:xfrm>
            <a:prstGeom prst="rect">
              <a:avLst/>
            </a:prstGeom>
            <a:solidFill>
              <a:schemeClr val="bg1"/>
            </a:solidFill>
            <a:ln>
              <a:noFill/>
            </a:ln>
            <a:effectLst/>
          </p:spPr>
        </p:pic>
        <p:sp>
          <p:nvSpPr>
            <p:cNvPr id="8" name="Rectangle 7"/>
            <p:cNvSpPr/>
            <p:nvPr/>
          </p:nvSpPr>
          <p:spPr>
            <a:xfrm>
              <a:off x="5148065" y="19051"/>
              <a:ext cx="1478260"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Title 1"/>
          <p:cNvSpPr>
            <a:spLocks noGrp="1"/>
          </p:cNvSpPr>
          <p:nvPr>
            <p:ph type="title"/>
          </p:nvPr>
        </p:nvSpPr>
        <p:spPr>
          <a:xfrm>
            <a:off x="5292080" y="88056"/>
            <a:ext cx="3851920" cy="1728193"/>
          </a:xfrm>
          <a:solidFill>
            <a:schemeClr val="bg1"/>
          </a:solidFill>
          <a:ln w="28575">
            <a:solidFill>
              <a:schemeClr val="accent6">
                <a:lumMod val="75000"/>
              </a:schemeClr>
            </a:solidFill>
          </a:ln>
        </p:spPr>
        <p:txBody>
          <a:bodyPr/>
          <a:lstStyle/>
          <a:p>
            <a:pPr algn="ctr"/>
            <a:r>
              <a:rPr lang="it-IT" sz="3600" b="1" dirty="0" smtClean="0"/>
              <a:t>Il disegno di Rete Complessivo</a:t>
            </a:r>
            <a:endParaRPr lang="it-IT" sz="3600" b="1" dirty="0"/>
          </a:p>
        </p:txBody>
      </p:sp>
      <p:sp>
        <p:nvSpPr>
          <p:cNvPr id="10" name="TextBox 9"/>
          <p:cNvSpPr txBox="1"/>
          <p:nvPr/>
        </p:nvSpPr>
        <p:spPr>
          <a:xfrm>
            <a:off x="5419002" y="3645024"/>
            <a:ext cx="3528392" cy="1008112"/>
          </a:xfrm>
          <a:prstGeom prst="rect">
            <a:avLst/>
          </a:prstGeom>
          <a:noFill/>
        </p:spPr>
        <p:txBody>
          <a:bodyPr wrap="square" rtlCol="0">
            <a:noAutofit/>
          </a:bodyPr>
          <a:lstStyle/>
          <a:p>
            <a:pPr algn="ctr"/>
            <a:r>
              <a:rPr lang="it-IT" sz="2800" b="1" dirty="0" smtClean="0">
                <a:latin typeface="Rockwell" panose="02060603020205020403" pitchFamily="18" charset="0"/>
              </a:rPr>
              <a:t>Evoluzione 100G </a:t>
            </a:r>
          </a:p>
        </p:txBody>
      </p:sp>
      <p:grpSp>
        <p:nvGrpSpPr>
          <p:cNvPr id="12" name="Group 11"/>
          <p:cNvGrpSpPr/>
          <p:nvPr/>
        </p:nvGrpSpPr>
        <p:grpSpPr>
          <a:xfrm>
            <a:off x="6080520" y="5157192"/>
            <a:ext cx="2113356" cy="720080"/>
            <a:chOff x="6419084" y="1164367"/>
            <a:chExt cx="2113356" cy="720080"/>
          </a:xfrm>
        </p:grpSpPr>
        <p:sp>
          <p:nvSpPr>
            <p:cNvPr id="13" name="Rectangle 12"/>
            <p:cNvSpPr/>
            <p:nvPr/>
          </p:nvSpPr>
          <p:spPr>
            <a:xfrm>
              <a:off x="6419084" y="1164367"/>
              <a:ext cx="2113356" cy="7200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ube 13"/>
            <p:cNvSpPr/>
            <p:nvPr/>
          </p:nvSpPr>
          <p:spPr>
            <a:xfrm>
              <a:off x="7247785" y="1407483"/>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T</a:t>
              </a:r>
              <a:endParaRPr lang="en-US" sz="1050" b="1" baseline="-25000" dirty="0"/>
            </a:p>
          </p:txBody>
        </p:sp>
        <p:cxnSp>
          <p:nvCxnSpPr>
            <p:cNvPr id="15" name="Straight Connector 14"/>
            <p:cNvCxnSpPr/>
            <p:nvPr/>
          </p:nvCxnSpPr>
          <p:spPr>
            <a:xfrm>
              <a:off x="6439487" y="1327221"/>
              <a:ext cx="613536" cy="26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7108859" y="1331542"/>
              <a:ext cx="613536" cy="2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880238" y="1322564"/>
              <a:ext cx="613536" cy="2608"/>
            </a:xfrm>
            <a:prstGeom prst="line">
              <a:avLst/>
            </a:prstGeom>
          </p:spPr>
          <p:style>
            <a:lnRef idx="2">
              <a:schemeClr val="accent3"/>
            </a:lnRef>
            <a:fillRef idx="0">
              <a:schemeClr val="accent3"/>
            </a:fillRef>
            <a:effectRef idx="1">
              <a:schemeClr val="accent3"/>
            </a:effectRef>
            <a:fontRef idx="minor">
              <a:schemeClr val="tx1"/>
            </a:fontRef>
          </p:style>
        </p:cxnSp>
        <p:sp>
          <p:nvSpPr>
            <p:cNvPr id="18" name="TextBox 9"/>
            <p:cNvSpPr txBox="1"/>
            <p:nvPr/>
          </p:nvSpPr>
          <p:spPr>
            <a:xfrm>
              <a:off x="6531858" y="1192942"/>
              <a:ext cx="421590"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x100GE</a:t>
              </a:r>
              <a:endParaRPr lang="en-US" sz="1050" b="1" dirty="0"/>
            </a:p>
          </p:txBody>
        </p:sp>
        <p:sp>
          <p:nvSpPr>
            <p:cNvPr id="19" name="TextBox 80"/>
            <p:cNvSpPr txBox="1"/>
            <p:nvPr/>
          </p:nvSpPr>
          <p:spPr>
            <a:xfrm>
              <a:off x="7247785" y="1212238"/>
              <a:ext cx="352661"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x40GE</a:t>
              </a:r>
              <a:endParaRPr lang="en-US" sz="1050" b="1" dirty="0"/>
            </a:p>
          </p:txBody>
        </p:sp>
        <p:sp>
          <p:nvSpPr>
            <p:cNvPr id="20" name="TextBox 81"/>
            <p:cNvSpPr txBox="1"/>
            <p:nvPr/>
          </p:nvSpPr>
          <p:spPr>
            <a:xfrm>
              <a:off x="8021749" y="1212238"/>
              <a:ext cx="352661"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x10GE</a:t>
              </a:r>
              <a:endParaRPr lang="en-US" sz="1050" b="1" dirty="0"/>
            </a:p>
          </p:txBody>
        </p:sp>
        <p:sp>
          <p:nvSpPr>
            <p:cNvPr id="21" name="Can 20"/>
            <p:cNvSpPr/>
            <p:nvPr/>
          </p:nvSpPr>
          <p:spPr>
            <a:xfrm>
              <a:off x="7959770" y="1466791"/>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t>Access</a:t>
              </a:r>
              <a:endParaRPr lang="en-US" sz="1050" b="1" dirty="0"/>
            </a:p>
          </p:txBody>
        </p:sp>
        <p:sp>
          <p:nvSpPr>
            <p:cNvPr id="22" name="Can 21"/>
            <p:cNvSpPr/>
            <p:nvPr/>
          </p:nvSpPr>
          <p:spPr>
            <a:xfrm>
              <a:off x="6490866" y="1487178"/>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t>Core</a:t>
              </a:r>
              <a:endParaRPr lang="en-US" sz="1050" b="1" baseline="-25000" dirty="0"/>
            </a:p>
          </p:txBody>
        </p:sp>
      </p:grpSp>
      <p:sp>
        <p:nvSpPr>
          <p:cNvPr id="6" name="TextBox 5"/>
          <p:cNvSpPr txBox="1"/>
          <p:nvPr/>
        </p:nvSpPr>
        <p:spPr>
          <a:xfrm>
            <a:off x="3455962" y="1752600"/>
            <a:ext cx="533400" cy="21544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it-IT"/>
            </a:defPPr>
            <a:lvl1pPr algn="ctr">
              <a:defRPr sz="1400" b="1">
                <a:effectLst>
                  <a:outerShdw blurRad="38100" dist="38100" dir="2700000" algn="tl">
                    <a:srgbClr val="000000">
                      <a:alpha val="43137"/>
                    </a:srgbClr>
                  </a:outerShdw>
                </a:effectLst>
              </a:defRPr>
            </a:lvl1pPr>
          </a:lstStyle>
          <a:p>
            <a:r>
              <a:rPr lang="en-US" dirty="0"/>
              <a:t>120 GB</a:t>
            </a:r>
          </a:p>
        </p:txBody>
      </p:sp>
      <p:sp>
        <p:nvSpPr>
          <p:cNvPr id="25" name="TextBox 24"/>
          <p:cNvSpPr txBox="1"/>
          <p:nvPr/>
        </p:nvSpPr>
        <p:spPr>
          <a:xfrm>
            <a:off x="1230923" y="1752599"/>
            <a:ext cx="457200" cy="21544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400" b="1" dirty="0" smtClean="0">
                <a:effectLst>
                  <a:outerShdw blurRad="38100" dist="38100" dir="2700000" algn="tl">
                    <a:srgbClr val="000000">
                      <a:alpha val="43137"/>
                    </a:srgbClr>
                  </a:outerShdw>
                </a:effectLst>
              </a:rPr>
              <a:t>60 GB</a:t>
            </a:r>
            <a:endParaRPr lang="en-US" sz="1400" b="1" dirty="0">
              <a:effectLst>
                <a:outerShdw blurRad="38100" dist="38100" dir="2700000" algn="tl">
                  <a:srgbClr val="000000">
                    <a:alpha val="43137"/>
                  </a:srgbClr>
                </a:outerShdw>
              </a:effectLst>
            </a:endParaRPr>
          </a:p>
        </p:txBody>
      </p:sp>
      <p:sp>
        <p:nvSpPr>
          <p:cNvPr id="28" name="TextBox 27"/>
          <p:cNvSpPr txBox="1"/>
          <p:nvPr/>
        </p:nvSpPr>
        <p:spPr>
          <a:xfrm>
            <a:off x="2362200" y="2614246"/>
            <a:ext cx="457200" cy="21544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400" b="1" dirty="0" smtClean="0">
                <a:effectLst>
                  <a:outerShdw blurRad="38100" dist="38100" dir="2700000" algn="tl">
                    <a:srgbClr val="000000">
                      <a:alpha val="43137"/>
                    </a:srgbClr>
                  </a:outerShdw>
                </a:effectLst>
              </a:rPr>
              <a:t>60 GB</a:t>
            </a:r>
            <a:endParaRPr lang="en-US" sz="1400" b="1" dirty="0">
              <a:effectLst>
                <a:outerShdw blurRad="38100" dist="38100" dir="2700000" algn="tl">
                  <a:srgbClr val="000000">
                    <a:alpha val="43137"/>
                  </a:srgbClr>
                </a:outerShdw>
              </a:effectLst>
            </a:endParaRPr>
          </a:p>
        </p:txBody>
      </p:sp>
      <p:sp>
        <p:nvSpPr>
          <p:cNvPr id="29" name="TextBox 28"/>
          <p:cNvSpPr txBox="1"/>
          <p:nvPr/>
        </p:nvSpPr>
        <p:spPr>
          <a:xfrm>
            <a:off x="2339926" y="908720"/>
            <a:ext cx="457200" cy="21544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en-US" sz="1400" b="1" dirty="0" smtClean="0">
                <a:effectLst>
                  <a:outerShdw blurRad="38100" dist="38100" dir="2700000" algn="tl">
                    <a:srgbClr val="000000">
                      <a:alpha val="43137"/>
                    </a:srgbClr>
                  </a:outerShdw>
                </a:effectLst>
              </a:rPr>
              <a:t>60 GB</a:t>
            </a: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02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17085"/>
            <a:ext cx="5295709" cy="633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it-IT" smtClean="0"/>
              <a:t>Workshop INFN CCR - LNS  27-Maggio-2014</a:t>
            </a:r>
            <a:endParaRPr lang="it-IT" dirty="0"/>
          </a:p>
        </p:txBody>
      </p:sp>
      <p:sp>
        <p:nvSpPr>
          <p:cNvPr id="4" name="Footer Placeholder 3"/>
          <p:cNvSpPr>
            <a:spLocks noGrp="1"/>
          </p:cNvSpPr>
          <p:nvPr>
            <p:ph type="ftr" sz="quarter" idx="11"/>
          </p:nvPr>
        </p:nvSpPr>
        <p:spPr/>
        <p:txBody>
          <a:bodyPr/>
          <a:lstStyle/>
          <a:p>
            <a:r>
              <a:rPr lang="it-IT" smtClean="0"/>
              <a:t>Massimo Carboni &lt;Massimo.Carboni@garr.it&gt;</a:t>
            </a:r>
            <a:endParaRPr lang="it-IT" dirty="0"/>
          </a:p>
        </p:txBody>
      </p:sp>
      <p:sp>
        <p:nvSpPr>
          <p:cNvPr id="5" name="Slide Number Placeholder 4"/>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11</a:t>
            </a:fld>
            <a:endParaRPr lang="it-IT"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 y="102571"/>
            <a:ext cx="5292080" cy="63359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419002" y="3645024"/>
            <a:ext cx="3528392" cy="1008112"/>
          </a:xfrm>
          <a:prstGeom prst="rect">
            <a:avLst/>
          </a:prstGeom>
          <a:noFill/>
        </p:spPr>
        <p:txBody>
          <a:bodyPr wrap="square" rtlCol="0">
            <a:noAutofit/>
          </a:bodyPr>
          <a:lstStyle/>
          <a:p>
            <a:pPr algn="ctr"/>
            <a:r>
              <a:rPr lang="it-IT" sz="2800" b="1" dirty="0" smtClean="0">
                <a:latin typeface="Rockwell" panose="02060603020205020403" pitchFamily="18" charset="0"/>
              </a:rPr>
              <a:t>Evoluzione 100G </a:t>
            </a:r>
          </a:p>
          <a:p>
            <a:r>
              <a:rPr lang="it-IT" sz="2800" dirty="0" smtClean="0">
                <a:latin typeface="Rockwell" panose="02060603020205020403" pitchFamily="18" charset="0"/>
              </a:rPr>
              <a:t>Estesa a tutta la rete</a:t>
            </a:r>
            <a:endParaRPr lang="it-IT" sz="2800" dirty="0">
              <a:latin typeface="Rockwell" panose="02060603020205020403" pitchFamily="18" charset="0"/>
            </a:endParaRPr>
          </a:p>
        </p:txBody>
      </p:sp>
      <p:grpSp>
        <p:nvGrpSpPr>
          <p:cNvPr id="9" name="Group 8"/>
          <p:cNvGrpSpPr/>
          <p:nvPr/>
        </p:nvGrpSpPr>
        <p:grpSpPr>
          <a:xfrm>
            <a:off x="6080520" y="5157192"/>
            <a:ext cx="2113356" cy="720080"/>
            <a:chOff x="6419084" y="1164367"/>
            <a:chExt cx="2113356" cy="720080"/>
          </a:xfrm>
        </p:grpSpPr>
        <p:sp>
          <p:nvSpPr>
            <p:cNvPr id="10" name="Rectangle 9"/>
            <p:cNvSpPr/>
            <p:nvPr/>
          </p:nvSpPr>
          <p:spPr>
            <a:xfrm>
              <a:off x="6419084" y="1164367"/>
              <a:ext cx="2113356" cy="7200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ube 10"/>
            <p:cNvSpPr/>
            <p:nvPr/>
          </p:nvSpPr>
          <p:spPr>
            <a:xfrm>
              <a:off x="7247785" y="1407483"/>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dirty="0" smtClean="0"/>
                <a:t>T</a:t>
              </a:r>
              <a:endParaRPr lang="en-US" sz="1050" baseline="-25000" dirty="0"/>
            </a:p>
          </p:txBody>
        </p:sp>
        <p:cxnSp>
          <p:nvCxnSpPr>
            <p:cNvPr id="12" name="Straight Connector 11"/>
            <p:cNvCxnSpPr/>
            <p:nvPr/>
          </p:nvCxnSpPr>
          <p:spPr>
            <a:xfrm>
              <a:off x="6439487" y="1327221"/>
              <a:ext cx="613536" cy="26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7108859" y="1331542"/>
              <a:ext cx="613536" cy="2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880238" y="1322564"/>
              <a:ext cx="613536" cy="2608"/>
            </a:xfrm>
            <a:prstGeom prst="line">
              <a:avLst/>
            </a:prstGeom>
          </p:spPr>
          <p:style>
            <a:lnRef idx="2">
              <a:schemeClr val="accent3"/>
            </a:lnRef>
            <a:fillRef idx="0">
              <a:schemeClr val="accent3"/>
            </a:fillRef>
            <a:effectRef idx="1">
              <a:schemeClr val="accent3"/>
            </a:effectRef>
            <a:fontRef idx="minor">
              <a:schemeClr val="tx1"/>
            </a:fontRef>
          </p:style>
        </p:cxnSp>
        <p:sp>
          <p:nvSpPr>
            <p:cNvPr id="15" name="TextBox 9"/>
            <p:cNvSpPr txBox="1"/>
            <p:nvPr/>
          </p:nvSpPr>
          <p:spPr>
            <a:xfrm>
              <a:off x="6531858" y="1192942"/>
              <a:ext cx="421590"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t>x100GE</a:t>
              </a:r>
              <a:endParaRPr lang="en-US" sz="1050" dirty="0"/>
            </a:p>
          </p:txBody>
        </p:sp>
        <p:sp>
          <p:nvSpPr>
            <p:cNvPr id="16" name="TextBox 80"/>
            <p:cNvSpPr txBox="1"/>
            <p:nvPr/>
          </p:nvSpPr>
          <p:spPr>
            <a:xfrm>
              <a:off x="7247785" y="1212238"/>
              <a:ext cx="352661"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t>x40GE</a:t>
              </a:r>
              <a:endParaRPr lang="en-US" sz="1050" dirty="0"/>
            </a:p>
          </p:txBody>
        </p:sp>
        <p:sp>
          <p:nvSpPr>
            <p:cNvPr id="17" name="TextBox 81"/>
            <p:cNvSpPr txBox="1"/>
            <p:nvPr/>
          </p:nvSpPr>
          <p:spPr>
            <a:xfrm>
              <a:off x="8021749" y="1212238"/>
              <a:ext cx="352661"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smtClean="0"/>
                <a:t>x10GE</a:t>
              </a:r>
              <a:endParaRPr lang="en-US" sz="1050" dirty="0"/>
            </a:p>
          </p:txBody>
        </p:sp>
        <p:sp>
          <p:nvSpPr>
            <p:cNvPr id="18" name="Can 17"/>
            <p:cNvSpPr/>
            <p:nvPr/>
          </p:nvSpPr>
          <p:spPr>
            <a:xfrm>
              <a:off x="7959770" y="1466791"/>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smtClean="0"/>
                <a:t>Access</a:t>
              </a:r>
              <a:endParaRPr lang="en-US" sz="1050" dirty="0"/>
            </a:p>
          </p:txBody>
        </p:sp>
        <p:sp>
          <p:nvSpPr>
            <p:cNvPr id="19" name="Can 18"/>
            <p:cNvSpPr/>
            <p:nvPr/>
          </p:nvSpPr>
          <p:spPr>
            <a:xfrm>
              <a:off x="6490866" y="1487178"/>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smtClean="0"/>
                <a:t>Core</a:t>
              </a:r>
              <a:endParaRPr lang="en-US" sz="1050" baseline="-25000" dirty="0"/>
            </a:p>
          </p:txBody>
        </p:sp>
      </p:grpSp>
      <p:sp>
        <p:nvSpPr>
          <p:cNvPr id="20" name="Title 1"/>
          <p:cNvSpPr txBox="1">
            <a:spLocks/>
          </p:cNvSpPr>
          <p:nvPr/>
        </p:nvSpPr>
        <p:spPr>
          <a:xfrm>
            <a:off x="5292080" y="88056"/>
            <a:ext cx="3851920" cy="1728193"/>
          </a:xfrm>
          <a:prstGeom prst="rect">
            <a:avLst/>
          </a:prstGeom>
          <a:solidFill>
            <a:schemeClr val="bg1"/>
          </a:solidFill>
          <a:ln w="28575">
            <a:solidFill>
              <a:schemeClr val="accent6">
                <a:lumMod val="75000"/>
              </a:schemeClr>
            </a:solidFill>
          </a:ln>
        </p:spPr>
        <p:txBody>
          <a:bodyPr vert="horz" lIns="91440" tIns="45720" rIns="91440" bIns="45720" rtlCol="0" anchor="ctr">
            <a:noAutofit/>
          </a:bodyPr>
          <a:lstStyle>
            <a:lvl1pPr algn="l" defTabSz="914400" rtl="0" eaLnBrk="1" latinLnBrk="0" hangingPunct="1">
              <a:spcBef>
                <a:spcPct val="0"/>
              </a:spcBef>
              <a:buNone/>
              <a:defRPr sz="3200" b="0" i="0" kern="1200">
                <a:solidFill>
                  <a:schemeClr val="tx1"/>
                </a:solidFill>
                <a:effectLst/>
                <a:latin typeface="Rockwell"/>
                <a:ea typeface="+mj-ea"/>
                <a:cs typeface="Rockwell"/>
              </a:defRPr>
            </a:lvl1pPr>
          </a:lstStyle>
          <a:p>
            <a:pPr algn="ctr"/>
            <a:r>
              <a:rPr lang="it-IT" sz="3600" b="1" smtClean="0"/>
              <a:t>Il disegno di Rete Complessivo</a:t>
            </a:r>
            <a:endParaRPr lang="it-IT" sz="3600" b="1" dirty="0"/>
          </a:p>
        </p:txBody>
      </p:sp>
      <p:sp>
        <p:nvSpPr>
          <p:cNvPr id="2" name="TextBox 1"/>
          <p:cNvSpPr txBox="1"/>
          <p:nvPr/>
        </p:nvSpPr>
        <p:spPr>
          <a:xfrm>
            <a:off x="6477000" y="2514600"/>
            <a:ext cx="1328609" cy="769441"/>
          </a:xfrm>
          <a:prstGeom prst="rect">
            <a:avLst/>
          </a:prstGeom>
          <a:noFill/>
        </p:spPr>
        <p:txBody>
          <a:bodyPr wrap="none" rtlCol="0">
            <a:spAutoFit/>
          </a:bodyPr>
          <a:lstStyle/>
          <a:p>
            <a:r>
              <a:rPr lang="it-IT" sz="4400" b="1" dirty="0" smtClean="0"/>
              <a:t>2015</a:t>
            </a:r>
            <a:endParaRPr lang="it-IT" sz="4400" b="1" dirty="0"/>
          </a:p>
        </p:txBody>
      </p:sp>
    </p:spTree>
    <p:extLst>
      <p:ext uri="{BB962C8B-B14F-4D97-AF65-F5344CB8AC3E}">
        <p14:creationId xmlns:p14="http://schemas.microsoft.com/office/powerpoint/2010/main" val="310437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t-IT" dirty="0"/>
          </a:p>
        </p:txBody>
      </p:sp>
      <p:sp>
        <p:nvSpPr>
          <p:cNvPr id="7" name="Text Placeholder 6"/>
          <p:cNvSpPr>
            <a:spLocks noGrp="1"/>
          </p:cNvSpPr>
          <p:nvPr>
            <p:ph type="body" idx="1"/>
          </p:nvPr>
        </p:nvSpPr>
        <p:spPr/>
        <p:txBody>
          <a:bodyPr/>
          <a:lstStyle/>
          <a:p>
            <a:r>
              <a:rPr lang="it-IT" dirty="0" smtClean="0"/>
              <a:t>SCUOLE</a:t>
            </a:r>
            <a:endParaRPr lang="it-IT" dirty="0"/>
          </a:p>
        </p:txBody>
      </p:sp>
      <p:sp>
        <p:nvSpPr>
          <p:cNvPr id="3" name="Date Placeholder 2"/>
          <p:cNvSpPr>
            <a:spLocks noGrp="1"/>
          </p:cNvSpPr>
          <p:nvPr>
            <p:ph type="dt" sz="half" idx="10"/>
          </p:nvPr>
        </p:nvSpPr>
        <p:spPr/>
        <p:txBody>
          <a:bodyPr/>
          <a:lstStyle/>
          <a:p>
            <a:r>
              <a:rPr lang="it-IT" smtClean="0"/>
              <a:t>Workshop INFN CCR - LNS  27-Maggio-2014</a:t>
            </a:r>
            <a:endParaRPr lang="it-IT" dirty="0"/>
          </a:p>
        </p:txBody>
      </p:sp>
      <p:sp>
        <p:nvSpPr>
          <p:cNvPr id="4" name="Footer Placeholder 3"/>
          <p:cNvSpPr>
            <a:spLocks noGrp="1"/>
          </p:cNvSpPr>
          <p:nvPr>
            <p:ph type="ftr" sz="quarter" idx="11"/>
          </p:nvPr>
        </p:nvSpPr>
        <p:spPr/>
        <p:txBody>
          <a:bodyPr/>
          <a:lstStyle/>
          <a:p>
            <a:r>
              <a:rPr lang="it-IT" smtClean="0"/>
              <a:t>Massimo Carboni &lt;Massimo.Carboni@garr.it&gt;</a:t>
            </a:r>
            <a:endParaRPr lang="it-IT" dirty="0"/>
          </a:p>
        </p:txBody>
      </p:sp>
      <p:sp>
        <p:nvSpPr>
          <p:cNvPr id="5" name="Slide Number Placeholder 4"/>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12</a:t>
            </a:fld>
            <a:endParaRPr lang="it-IT" dirty="0"/>
          </a:p>
        </p:txBody>
      </p:sp>
    </p:spTree>
    <p:extLst>
      <p:ext uri="{BB962C8B-B14F-4D97-AF65-F5344CB8AC3E}">
        <p14:creationId xmlns:p14="http://schemas.microsoft.com/office/powerpoint/2010/main" val="237812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Fibra</a:t>
            </a:r>
            <a:r>
              <a:rPr lang="en-US" dirty="0"/>
              <a:t> GARR </a:t>
            </a:r>
            <a:r>
              <a:rPr lang="en-US" dirty="0" err="1"/>
              <a:t>anche</a:t>
            </a:r>
            <a:r>
              <a:rPr lang="en-US" dirty="0"/>
              <a:t> </a:t>
            </a:r>
            <a:r>
              <a:rPr lang="en-US" dirty="0" smtClean="0"/>
              <a:t>per le </a:t>
            </a:r>
            <a:r>
              <a:rPr lang="en-US" dirty="0" err="1"/>
              <a:t>scuole</a:t>
            </a:r>
            <a:endParaRPr lang="it-IT"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2991772"/>
              </p:ext>
            </p:extLst>
          </p:nvPr>
        </p:nvGraphicFramePr>
        <p:xfrm>
          <a:off x="323850" y="1196752"/>
          <a:ext cx="836295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6" name="Slide Number Placeholder 5"/>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13</a:t>
            </a:fld>
            <a:endParaRPr lang="it-IT" dirty="0"/>
          </a:p>
        </p:txBody>
      </p:sp>
    </p:spTree>
    <p:extLst>
      <p:ext uri="{BB962C8B-B14F-4D97-AF65-F5344CB8AC3E}">
        <p14:creationId xmlns:p14="http://schemas.microsoft.com/office/powerpoint/2010/main" val="30534435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494298" y="4223769"/>
            <a:ext cx="2592289" cy="1365471"/>
            <a:chOff x="6494298" y="4223769"/>
            <a:chExt cx="2592289" cy="1365471"/>
          </a:xfrm>
        </p:grpSpPr>
        <p:sp>
          <p:nvSpPr>
            <p:cNvPr id="371" name="Rectangle 370"/>
            <p:cNvSpPr/>
            <p:nvPr/>
          </p:nvSpPr>
          <p:spPr>
            <a:xfrm>
              <a:off x="6494298" y="4223769"/>
              <a:ext cx="2592289" cy="13654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264" name="Group 263"/>
            <p:cNvGrpSpPr/>
            <p:nvPr/>
          </p:nvGrpSpPr>
          <p:grpSpPr>
            <a:xfrm>
              <a:off x="6660232" y="4285387"/>
              <a:ext cx="2064165" cy="1189776"/>
              <a:chOff x="6444208" y="4166889"/>
              <a:chExt cx="2064165" cy="1189776"/>
            </a:xfrm>
          </p:grpSpPr>
          <p:cxnSp>
            <p:nvCxnSpPr>
              <p:cNvPr id="278" name="Straight Connector 277"/>
              <p:cNvCxnSpPr/>
              <p:nvPr/>
            </p:nvCxnSpPr>
            <p:spPr>
              <a:xfrm>
                <a:off x="6444208" y="436360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6458026" y="4708992"/>
                <a:ext cx="418230" cy="1"/>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a:off x="6444208" y="5171685"/>
                <a:ext cx="432049" cy="0"/>
              </a:xfrm>
              <a:prstGeom prst="line">
                <a:avLst/>
              </a:prstGeom>
            </p:spPr>
            <p:style>
              <a:lnRef idx="3">
                <a:schemeClr val="accent1"/>
              </a:lnRef>
              <a:fillRef idx="0">
                <a:schemeClr val="accent1"/>
              </a:fillRef>
              <a:effectRef idx="2">
                <a:schemeClr val="accent1"/>
              </a:effectRef>
              <a:fontRef idx="minor">
                <a:schemeClr val="tx1"/>
              </a:fontRef>
            </p:style>
          </p:cxnSp>
          <p:sp>
            <p:nvSpPr>
              <p:cNvPr id="263" name="TextBox 262"/>
              <p:cNvSpPr txBox="1"/>
              <p:nvPr/>
            </p:nvSpPr>
            <p:spPr>
              <a:xfrm>
                <a:off x="6870873" y="4166889"/>
                <a:ext cx="1637500" cy="369332"/>
              </a:xfrm>
              <a:prstGeom prst="rect">
                <a:avLst/>
              </a:prstGeom>
              <a:noFill/>
            </p:spPr>
            <p:txBody>
              <a:bodyPr wrap="none" rtlCol="0">
                <a:spAutoFit/>
              </a:bodyPr>
              <a:lstStyle/>
              <a:p>
                <a:r>
                  <a:rPr lang="it-IT" dirty="0" smtClean="0"/>
                  <a:t>100 Mbps Fibra</a:t>
                </a:r>
                <a:endParaRPr lang="it-IT" dirty="0"/>
              </a:p>
            </p:txBody>
          </p:sp>
          <p:sp>
            <p:nvSpPr>
              <p:cNvPr id="288" name="TextBox 287"/>
              <p:cNvSpPr txBox="1"/>
              <p:nvPr/>
            </p:nvSpPr>
            <p:spPr>
              <a:xfrm>
                <a:off x="6870873" y="4534638"/>
                <a:ext cx="1352165" cy="369332"/>
              </a:xfrm>
              <a:prstGeom prst="rect">
                <a:avLst/>
              </a:prstGeom>
              <a:noFill/>
            </p:spPr>
            <p:txBody>
              <a:bodyPr wrap="none" rtlCol="0">
                <a:spAutoFit/>
              </a:bodyPr>
              <a:lstStyle/>
              <a:p>
                <a:r>
                  <a:rPr lang="it-IT" dirty="0" smtClean="0"/>
                  <a:t>1 </a:t>
                </a:r>
                <a:r>
                  <a:rPr lang="it-IT" dirty="0" err="1" smtClean="0"/>
                  <a:t>Gbps</a:t>
                </a:r>
                <a:r>
                  <a:rPr lang="it-IT" dirty="0" smtClean="0"/>
                  <a:t> Fibra</a:t>
                </a:r>
                <a:endParaRPr lang="it-IT" dirty="0"/>
              </a:p>
            </p:txBody>
          </p:sp>
          <p:sp>
            <p:nvSpPr>
              <p:cNvPr id="289" name="TextBox 288"/>
              <p:cNvSpPr txBox="1"/>
              <p:nvPr/>
            </p:nvSpPr>
            <p:spPr>
              <a:xfrm>
                <a:off x="6876256" y="4987333"/>
                <a:ext cx="1469185" cy="369332"/>
              </a:xfrm>
              <a:prstGeom prst="rect">
                <a:avLst/>
              </a:prstGeom>
              <a:noFill/>
            </p:spPr>
            <p:txBody>
              <a:bodyPr wrap="none" rtlCol="0">
                <a:spAutoFit/>
              </a:bodyPr>
              <a:lstStyle/>
              <a:p>
                <a:r>
                  <a:rPr lang="it-IT" dirty="0" smtClean="0"/>
                  <a:t>10 </a:t>
                </a:r>
                <a:r>
                  <a:rPr lang="it-IT" dirty="0" err="1" smtClean="0"/>
                  <a:t>Gbps</a:t>
                </a:r>
                <a:r>
                  <a:rPr lang="it-IT" dirty="0" smtClean="0"/>
                  <a:t> Fibra</a:t>
                </a:r>
                <a:endParaRPr lang="it-IT" dirty="0"/>
              </a:p>
            </p:txBody>
          </p:sp>
        </p:grpSp>
      </p:grpSp>
      <p:grpSp>
        <p:nvGrpSpPr>
          <p:cNvPr id="111" name="Group 110"/>
          <p:cNvGrpSpPr/>
          <p:nvPr/>
        </p:nvGrpSpPr>
        <p:grpSpPr>
          <a:xfrm>
            <a:off x="6434260" y="1574574"/>
            <a:ext cx="2592289" cy="2190259"/>
            <a:chOff x="6444207" y="-13756"/>
            <a:chExt cx="2592289" cy="2190259"/>
          </a:xfrm>
        </p:grpSpPr>
        <p:sp>
          <p:nvSpPr>
            <p:cNvPr id="110" name="Rectangle 109"/>
            <p:cNvSpPr/>
            <p:nvPr/>
          </p:nvSpPr>
          <p:spPr>
            <a:xfrm>
              <a:off x="6444207" y="-13756"/>
              <a:ext cx="2592289" cy="21902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97" name="Group 96"/>
            <p:cNvGrpSpPr/>
            <p:nvPr/>
          </p:nvGrpSpPr>
          <p:grpSpPr>
            <a:xfrm>
              <a:off x="6614184" y="67161"/>
              <a:ext cx="2344657" cy="1882747"/>
              <a:chOff x="7045841" y="76686"/>
              <a:chExt cx="2344657" cy="1882747"/>
            </a:xfrm>
          </p:grpSpPr>
          <p:sp>
            <p:nvSpPr>
              <p:cNvPr id="347" name="Oval 346"/>
              <p:cNvSpPr/>
              <p:nvPr/>
            </p:nvSpPr>
            <p:spPr>
              <a:xfrm>
                <a:off x="7045841" y="913743"/>
                <a:ext cx="409921" cy="4182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348" name="Oval 347"/>
              <p:cNvSpPr/>
              <p:nvPr/>
            </p:nvSpPr>
            <p:spPr>
              <a:xfrm>
                <a:off x="7104062" y="545512"/>
                <a:ext cx="274880" cy="277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9" name="Oval 348"/>
              <p:cNvSpPr/>
              <p:nvPr/>
            </p:nvSpPr>
            <p:spPr>
              <a:xfrm>
                <a:off x="7164288" y="163111"/>
                <a:ext cx="173028" cy="16642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85" name="TextBox 284"/>
              <p:cNvSpPr txBox="1"/>
              <p:nvPr/>
            </p:nvSpPr>
            <p:spPr>
              <a:xfrm>
                <a:off x="7502830" y="76686"/>
                <a:ext cx="538930" cy="373025"/>
              </a:xfrm>
              <a:prstGeom prst="rect">
                <a:avLst/>
              </a:prstGeom>
              <a:noFill/>
            </p:spPr>
            <p:txBody>
              <a:bodyPr wrap="none" rtlCol="0">
                <a:spAutoFit/>
              </a:bodyPr>
              <a:lstStyle/>
              <a:p>
                <a:r>
                  <a:rPr lang="it-IT" dirty="0" smtClean="0"/>
                  <a:t>CPE</a:t>
                </a:r>
                <a:endParaRPr lang="it-IT" dirty="0"/>
              </a:p>
            </p:txBody>
          </p:sp>
          <p:sp>
            <p:nvSpPr>
              <p:cNvPr id="363" name="TextBox 362"/>
              <p:cNvSpPr txBox="1"/>
              <p:nvPr/>
            </p:nvSpPr>
            <p:spPr>
              <a:xfrm>
                <a:off x="7500257" y="510813"/>
                <a:ext cx="1369286" cy="369332"/>
              </a:xfrm>
              <a:prstGeom prst="rect">
                <a:avLst/>
              </a:prstGeom>
              <a:noFill/>
            </p:spPr>
            <p:txBody>
              <a:bodyPr wrap="none" rtlCol="0">
                <a:spAutoFit/>
              </a:bodyPr>
              <a:lstStyle/>
              <a:p>
                <a:r>
                  <a:rPr lang="it-IT" smtClean="0"/>
                  <a:t>Access </a:t>
                </a:r>
                <a:r>
                  <a:rPr lang="it-IT" dirty="0" err="1" smtClean="0"/>
                  <a:t>Node</a:t>
                </a:r>
                <a:endParaRPr lang="it-IT" dirty="0"/>
              </a:p>
            </p:txBody>
          </p:sp>
          <p:sp>
            <p:nvSpPr>
              <p:cNvPr id="364" name="TextBox 363"/>
              <p:cNvSpPr txBox="1"/>
              <p:nvPr/>
            </p:nvSpPr>
            <p:spPr>
              <a:xfrm>
                <a:off x="7512355" y="959247"/>
                <a:ext cx="1878143" cy="369332"/>
              </a:xfrm>
              <a:prstGeom prst="rect">
                <a:avLst/>
              </a:prstGeom>
              <a:noFill/>
            </p:spPr>
            <p:txBody>
              <a:bodyPr wrap="none" rtlCol="0">
                <a:spAutoFit/>
              </a:bodyPr>
              <a:lstStyle/>
              <a:p>
                <a:r>
                  <a:rPr lang="it-IT" dirty="0" err="1" smtClean="0"/>
                  <a:t>Aggregation</a:t>
                </a:r>
                <a:r>
                  <a:rPr lang="it-IT" dirty="0" smtClean="0"/>
                  <a:t> </a:t>
                </a:r>
                <a:r>
                  <a:rPr lang="it-IT" dirty="0" err="1" smtClean="0"/>
                  <a:t>Node</a:t>
                </a:r>
                <a:endParaRPr lang="it-IT" dirty="0"/>
              </a:p>
            </p:txBody>
          </p:sp>
          <p:sp>
            <p:nvSpPr>
              <p:cNvPr id="365" name="TextBox 364"/>
              <p:cNvSpPr txBox="1"/>
              <p:nvPr/>
            </p:nvSpPr>
            <p:spPr>
              <a:xfrm>
                <a:off x="7778220" y="1590101"/>
                <a:ext cx="1419491" cy="369332"/>
              </a:xfrm>
              <a:prstGeom prst="rect">
                <a:avLst/>
              </a:prstGeom>
              <a:noFill/>
            </p:spPr>
            <p:txBody>
              <a:bodyPr wrap="none" rtlCol="0">
                <a:spAutoFit/>
              </a:bodyPr>
              <a:lstStyle/>
              <a:p>
                <a:r>
                  <a:rPr lang="it-IT" dirty="0" smtClean="0"/>
                  <a:t>Service </a:t>
                </a:r>
                <a:r>
                  <a:rPr lang="it-IT" dirty="0" err="1" smtClean="0"/>
                  <a:t>Node</a:t>
                </a:r>
                <a:endParaRPr lang="it-IT" dirty="0"/>
              </a:p>
            </p:txBody>
          </p:sp>
        </p:grpSp>
      </p:grpSp>
      <p:sp>
        <p:nvSpPr>
          <p:cNvPr id="148" name="Can 147"/>
          <p:cNvSpPr/>
          <p:nvPr/>
        </p:nvSpPr>
        <p:spPr>
          <a:xfrm>
            <a:off x="6604237" y="3141323"/>
            <a:ext cx="454416" cy="424497"/>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b="1" dirty="0" smtClean="0">
                <a:solidFill>
                  <a:schemeClr val="tx1"/>
                </a:solidFill>
              </a:rPr>
              <a:t>POP GARR</a:t>
            </a:r>
            <a:endParaRPr lang="en-US" sz="900" b="1" dirty="0">
              <a:solidFill>
                <a:schemeClr val="tx1"/>
              </a:solidFill>
            </a:endParaRPr>
          </a:p>
        </p:txBody>
      </p:sp>
      <p:grpSp>
        <p:nvGrpSpPr>
          <p:cNvPr id="5" name="Group 4"/>
          <p:cNvGrpSpPr/>
          <p:nvPr/>
        </p:nvGrpSpPr>
        <p:grpSpPr>
          <a:xfrm>
            <a:off x="155188" y="933608"/>
            <a:ext cx="6006489" cy="5211611"/>
            <a:chOff x="155188" y="86860"/>
            <a:chExt cx="6006489" cy="6463850"/>
          </a:xfrm>
        </p:grpSpPr>
        <p:grpSp>
          <p:nvGrpSpPr>
            <p:cNvPr id="71" name="Group 70"/>
            <p:cNvGrpSpPr/>
            <p:nvPr/>
          </p:nvGrpSpPr>
          <p:grpSpPr>
            <a:xfrm>
              <a:off x="657856" y="86860"/>
              <a:ext cx="1023714" cy="973202"/>
              <a:chOff x="529981" y="453603"/>
              <a:chExt cx="1278095" cy="1263256"/>
            </a:xfrm>
          </p:grpSpPr>
          <p:sp>
            <p:nvSpPr>
              <p:cNvPr id="4" name="Oval 3"/>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6" name="Oval 5"/>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7" name="Oval 6"/>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8" name="Oval 7"/>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9" name="Oval 8"/>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0" name="Oval 9"/>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Straight Connector 10"/>
              <p:cNvCxnSpPr>
                <a:stCxn id="4" idx="5"/>
                <a:endCxn id="10"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7"/>
                <a:endCxn id="10"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10"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6"/>
                <a:endCxn id="10"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5"/>
                <a:endCxn id="10"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3607965" y="1291788"/>
              <a:ext cx="409921" cy="3941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cxnSp>
          <p:nvCxnSpPr>
            <p:cNvPr id="29" name="Straight Connector 28"/>
            <p:cNvCxnSpPr>
              <a:stCxn id="10" idx="5"/>
              <a:endCxn id="28" idx="1"/>
            </p:cNvCxnSpPr>
            <p:nvPr/>
          </p:nvCxnSpPr>
          <p:spPr>
            <a:xfrm>
              <a:off x="1638354" y="745429"/>
              <a:ext cx="2029643" cy="604074"/>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a:stCxn id="104" idx="6"/>
              <a:endCxn id="28" idx="2"/>
            </p:cNvCxnSpPr>
            <p:nvPr/>
          </p:nvCxnSpPr>
          <p:spPr>
            <a:xfrm flipV="1">
              <a:off x="1556351" y="1488840"/>
              <a:ext cx="2051614" cy="123047"/>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a:stCxn id="119" idx="5"/>
              <a:endCxn id="28" idx="3"/>
            </p:cNvCxnSpPr>
            <p:nvPr/>
          </p:nvCxnSpPr>
          <p:spPr>
            <a:xfrm flipV="1">
              <a:off x="1706766" y="1628177"/>
              <a:ext cx="1961231" cy="464377"/>
            </a:xfrm>
            <a:prstGeom prst="line">
              <a:avLst/>
            </a:prstGeom>
          </p:spPr>
          <p:style>
            <a:lnRef idx="2">
              <a:schemeClr val="dk1"/>
            </a:lnRef>
            <a:fillRef idx="0">
              <a:schemeClr val="dk1"/>
            </a:fillRef>
            <a:effectRef idx="1">
              <a:schemeClr val="dk1"/>
            </a:effectRef>
            <a:fontRef idx="minor">
              <a:schemeClr val="tx1"/>
            </a:fontRef>
          </p:style>
        </p:cxnSp>
        <p:cxnSp>
          <p:nvCxnSpPr>
            <p:cNvPr id="82" name="Straight Connector 81"/>
            <p:cNvCxnSpPr>
              <a:stCxn id="132" idx="6"/>
              <a:endCxn id="28" idx="4"/>
            </p:cNvCxnSpPr>
            <p:nvPr/>
          </p:nvCxnSpPr>
          <p:spPr>
            <a:xfrm flipV="1">
              <a:off x="2869760" y="1685892"/>
              <a:ext cx="943166" cy="821002"/>
            </a:xfrm>
            <a:prstGeom prst="line">
              <a:avLst/>
            </a:prstGeom>
          </p:spPr>
          <p:style>
            <a:lnRef idx="2">
              <a:schemeClr val="dk1"/>
            </a:lnRef>
            <a:fillRef idx="0">
              <a:schemeClr val="dk1"/>
            </a:fillRef>
            <a:effectRef idx="1">
              <a:schemeClr val="dk1"/>
            </a:effectRef>
            <a:fontRef idx="minor">
              <a:schemeClr val="tx1"/>
            </a:fontRef>
          </p:style>
        </p:cxnSp>
        <p:grpSp>
          <p:nvGrpSpPr>
            <p:cNvPr id="98" name="Group 97"/>
            <p:cNvGrpSpPr/>
            <p:nvPr/>
          </p:nvGrpSpPr>
          <p:grpSpPr>
            <a:xfrm>
              <a:off x="532637" y="1040354"/>
              <a:ext cx="1023714" cy="973202"/>
              <a:chOff x="529981" y="453603"/>
              <a:chExt cx="1278095" cy="1263256"/>
            </a:xfrm>
          </p:grpSpPr>
          <p:sp>
            <p:nvSpPr>
              <p:cNvPr id="99" name="Oval 98"/>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00" name="Oval 99"/>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01" name="Oval 100"/>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02" name="Oval 101"/>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03" name="Oval 102"/>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04" name="Oval 103"/>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5" name="Straight Connector 104"/>
              <p:cNvCxnSpPr>
                <a:stCxn id="99" idx="5"/>
                <a:endCxn id="104"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3" idx="7"/>
                <a:endCxn id="104"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0" idx="6"/>
                <a:endCxn id="104"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2" idx="6"/>
                <a:endCxn id="104"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1" idx="5"/>
                <a:endCxn id="104"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rot="15676660">
              <a:off x="1106078" y="2059291"/>
              <a:ext cx="984634" cy="1011829"/>
              <a:chOff x="529981" y="453603"/>
              <a:chExt cx="1278095" cy="1263256"/>
            </a:xfrm>
          </p:grpSpPr>
          <p:sp>
            <p:nvSpPr>
              <p:cNvPr id="114" name="Oval 113"/>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15" name="Oval 114"/>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16" name="Oval 115"/>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17" name="Oval 116"/>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18" name="Oval 117"/>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19" name="Oval 118"/>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0" name="Straight Connector 119"/>
              <p:cNvCxnSpPr>
                <a:stCxn id="114" idx="5"/>
                <a:endCxn id="119"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8" idx="7"/>
                <a:endCxn id="119"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115" idx="6"/>
                <a:endCxn id="119"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7" idx="6"/>
                <a:endCxn id="119"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6" idx="5"/>
                <a:endCxn id="119"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rot="15676660">
              <a:off x="2364819" y="2500993"/>
              <a:ext cx="984634" cy="1011829"/>
              <a:chOff x="529981" y="453603"/>
              <a:chExt cx="1278095" cy="1263256"/>
            </a:xfrm>
          </p:grpSpPr>
          <p:sp>
            <p:nvSpPr>
              <p:cNvPr id="127" name="Oval 126"/>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28" name="Oval 127"/>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29" name="Oval 128"/>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30" name="Oval 129"/>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31" name="Oval 130"/>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132" name="Oval 131"/>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3" name="Straight Connector 132"/>
              <p:cNvCxnSpPr>
                <a:stCxn id="127" idx="5"/>
                <a:endCxn id="132"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31" idx="7"/>
                <a:endCxn id="132"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8" idx="6"/>
                <a:endCxn id="132"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30" idx="6"/>
                <a:endCxn id="132"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9" idx="5"/>
                <a:endCxn id="132"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155188" y="3452951"/>
              <a:ext cx="2988643" cy="3097759"/>
              <a:chOff x="200367" y="180965"/>
              <a:chExt cx="3731286" cy="4021019"/>
            </a:xfrm>
          </p:grpSpPr>
          <p:grpSp>
            <p:nvGrpSpPr>
              <p:cNvPr id="203" name="Group 202"/>
              <p:cNvGrpSpPr/>
              <p:nvPr/>
            </p:nvGrpSpPr>
            <p:grpSpPr>
              <a:xfrm>
                <a:off x="1650793" y="180965"/>
                <a:ext cx="1278095" cy="1263256"/>
                <a:chOff x="529981" y="453603"/>
                <a:chExt cx="1278095" cy="1263256"/>
              </a:xfrm>
            </p:grpSpPr>
            <p:sp>
              <p:nvSpPr>
                <p:cNvPr id="245" name="Oval 244"/>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46" name="Oval 245"/>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47" name="Oval 246"/>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48" name="Oval 247"/>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49" name="Oval 248"/>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50" name="Oval 249"/>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1" name="Straight Connector 250"/>
                <p:cNvCxnSpPr>
                  <a:stCxn id="245" idx="5"/>
                  <a:endCxn id="250"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249" idx="7"/>
                  <a:endCxn id="250"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246" idx="6"/>
                  <a:endCxn id="250"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48" idx="6"/>
                  <a:endCxn id="250"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47" idx="5"/>
                  <a:endCxn id="250"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04" name="Oval 203"/>
              <p:cNvSpPr/>
              <p:nvPr/>
            </p:nvSpPr>
            <p:spPr>
              <a:xfrm>
                <a:off x="3419871" y="1416846"/>
                <a:ext cx="511782" cy="51356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cxnSp>
            <p:nvCxnSpPr>
              <p:cNvPr id="205" name="Straight Connector 204"/>
              <p:cNvCxnSpPr>
                <a:stCxn id="250" idx="5"/>
                <a:endCxn id="204" idx="1"/>
              </p:cNvCxnSpPr>
              <p:nvPr/>
            </p:nvCxnSpPr>
            <p:spPr>
              <a:xfrm>
                <a:off x="2874934" y="1035815"/>
                <a:ext cx="619887" cy="456241"/>
              </a:xfrm>
              <a:prstGeom prst="line">
                <a:avLst/>
              </a:prstGeom>
            </p:spPr>
            <p:style>
              <a:lnRef idx="2">
                <a:schemeClr val="dk1"/>
              </a:lnRef>
              <a:fillRef idx="0">
                <a:schemeClr val="dk1"/>
              </a:fillRef>
              <a:effectRef idx="1">
                <a:schemeClr val="dk1"/>
              </a:effectRef>
              <a:fontRef idx="minor">
                <a:schemeClr val="tx1"/>
              </a:fontRef>
            </p:style>
          </p:cxnSp>
          <p:cxnSp>
            <p:nvCxnSpPr>
              <p:cNvPr id="206" name="Straight Connector 205"/>
              <p:cNvCxnSpPr>
                <a:stCxn id="239" idx="6"/>
                <a:endCxn id="204" idx="2"/>
              </p:cNvCxnSpPr>
              <p:nvPr/>
            </p:nvCxnSpPr>
            <p:spPr>
              <a:xfrm flipV="1">
                <a:off x="1478462" y="1673628"/>
                <a:ext cx="1941409" cy="26442"/>
              </a:xfrm>
              <a:prstGeom prst="line">
                <a:avLst/>
              </a:prstGeom>
            </p:spPr>
            <p:style>
              <a:lnRef idx="2">
                <a:schemeClr val="dk1"/>
              </a:lnRef>
              <a:fillRef idx="0">
                <a:schemeClr val="dk1"/>
              </a:fillRef>
              <a:effectRef idx="1">
                <a:schemeClr val="dk1"/>
              </a:effectRef>
              <a:fontRef idx="minor">
                <a:schemeClr val="tx1"/>
              </a:fontRef>
            </p:style>
          </p:cxnSp>
          <p:cxnSp>
            <p:nvCxnSpPr>
              <p:cNvPr id="207" name="Straight Connector 206"/>
              <p:cNvCxnSpPr>
                <a:stCxn id="228" idx="5"/>
                <a:endCxn id="204" idx="3"/>
              </p:cNvCxnSpPr>
              <p:nvPr/>
            </p:nvCxnSpPr>
            <p:spPr>
              <a:xfrm flipV="1">
                <a:off x="1797482" y="1855199"/>
                <a:ext cx="1697339" cy="540288"/>
              </a:xfrm>
              <a:prstGeom prst="line">
                <a:avLst/>
              </a:prstGeom>
            </p:spPr>
            <p:style>
              <a:lnRef idx="2">
                <a:schemeClr val="dk1"/>
              </a:lnRef>
              <a:fillRef idx="0">
                <a:schemeClr val="dk1"/>
              </a:fillRef>
              <a:effectRef idx="1">
                <a:schemeClr val="dk1"/>
              </a:effectRef>
              <a:fontRef idx="minor">
                <a:schemeClr val="tx1"/>
              </a:fontRef>
            </p:style>
          </p:cxnSp>
          <p:cxnSp>
            <p:nvCxnSpPr>
              <p:cNvPr id="208" name="Straight Connector 207"/>
              <p:cNvCxnSpPr>
                <a:stCxn id="217" idx="6"/>
                <a:endCxn id="204" idx="4"/>
              </p:cNvCxnSpPr>
              <p:nvPr/>
            </p:nvCxnSpPr>
            <p:spPr>
              <a:xfrm flipV="1">
                <a:off x="3115733" y="1930409"/>
                <a:ext cx="560029" cy="983488"/>
              </a:xfrm>
              <a:prstGeom prst="line">
                <a:avLst/>
              </a:prstGeom>
            </p:spPr>
            <p:style>
              <a:lnRef idx="2">
                <a:schemeClr val="dk1"/>
              </a:lnRef>
              <a:fillRef idx="0">
                <a:schemeClr val="dk1"/>
              </a:fillRef>
              <a:effectRef idx="1">
                <a:schemeClr val="dk1"/>
              </a:effectRef>
              <a:fontRef idx="minor">
                <a:schemeClr val="tx1"/>
              </a:fontRef>
            </p:style>
          </p:cxnSp>
          <p:grpSp>
            <p:nvGrpSpPr>
              <p:cNvPr id="209" name="Group 208"/>
              <p:cNvGrpSpPr/>
              <p:nvPr/>
            </p:nvGrpSpPr>
            <p:grpSpPr>
              <a:xfrm>
                <a:off x="200367" y="958197"/>
                <a:ext cx="1278095" cy="1263256"/>
                <a:chOff x="529981" y="453603"/>
                <a:chExt cx="1278095" cy="1263256"/>
              </a:xfrm>
            </p:grpSpPr>
            <p:sp>
              <p:nvSpPr>
                <p:cNvPr id="234" name="Oval 233"/>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35" name="Oval 234"/>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36" name="Oval 235"/>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37" name="Oval 236"/>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38" name="Oval 237"/>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39" name="Oval 238"/>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0" name="Straight Connector 239"/>
                <p:cNvCxnSpPr>
                  <a:stCxn id="234" idx="5"/>
                  <a:endCxn id="239"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238" idx="7"/>
                  <a:endCxn id="239"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a:stCxn id="235" idx="6"/>
                  <a:endCxn id="239"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a:stCxn id="237" idx="6"/>
                  <a:endCxn id="239"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236" idx="5"/>
                  <a:endCxn id="239"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rot="15676660">
                <a:off x="1023134" y="2377381"/>
                <a:ext cx="1278095" cy="1263256"/>
                <a:chOff x="529981" y="453603"/>
                <a:chExt cx="1278095" cy="1263256"/>
              </a:xfrm>
            </p:grpSpPr>
            <p:sp>
              <p:nvSpPr>
                <p:cNvPr id="223" name="Oval 222"/>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24" name="Oval 223"/>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25" name="Oval 224"/>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26" name="Oval 225"/>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27" name="Oval 226"/>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28" name="Oval 227"/>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9" name="Straight Connector 228"/>
                <p:cNvCxnSpPr>
                  <a:stCxn id="223" idx="5"/>
                  <a:endCxn id="228"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27" idx="7"/>
                  <a:endCxn id="228"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4" idx="6"/>
                  <a:endCxn id="228"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6" idx="6"/>
                  <a:endCxn id="228"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25" idx="5"/>
                  <a:endCxn id="228"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rot="15676660">
                <a:off x="2460925" y="2931309"/>
                <a:ext cx="1278095" cy="1263256"/>
                <a:chOff x="529981" y="453603"/>
                <a:chExt cx="1278095" cy="1263256"/>
              </a:xfrm>
            </p:grpSpPr>
            <p:sp>
              <p:nvSpPr>
                <p:cNvPr id="212" name="Oval 211"/>
                <p:cNvSpPr/>
                <p:nvPr/>
              </p:nvSpPr>
              <p:spPr>
                <a:xfrm>
                  <a:off x="1140595" y="453603"/>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13" name="Oval 212"/>
                <p:cNvSpPr/>
                <p:nvPr/>
              </p:nvSpPr>
              <p:spPr>
                <a:xfrm>
                  <a:off x="529981" y="858439"/>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14" name="Oval 213"/>
                <p:cNvSpPr/>
                <p:nvPr/>
              </p:nvSpPr>
              <p:spPr>
                <a:xfrm>
                  <a:off x="785198" y="56161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15" name="Oval 214"/>
                <p:cNvSpPr/>
                <p:nvPr/>
              </p:nvSpPr>
              <p:spPr>
                <a:xfrm>
                  <a:off x="616130" y="1247238"/>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16" name="Oval 215"/>
                <p:cNvSpPr/>
                <p:nvPr/>
              </p:nvSpPr>
              <p:spPr>
                <a:xfrm>
                  <a:off x="1041601" y="1500835"/>
                  <a:ext cx="216024" cy="2160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217" name="Oval 216"/>
                <p:cNvSpPr/>
                <p:nvPr/>
              </p:nvSpPr>
              <p:spPr>
                <a:xfrm>
                  <a:off x="1439652" y="1035702"/>
                  <a:ext cx="368424" cy="3195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18" name="Straight Connector 217"/>
                <p:cNvCxnSpPr>
                  <a:stCxn id="212" idx="5"/>
                  <a:endCxn id="217" idx="0"/>
                </p:cNvCxnSpPr>
                <p:nvPr/>
              </p:nvCxnSpPr>
              <p:spPr>
                <a:xfrm>
                  <a:off x="1324983" y="637991"/>
                  <a:ext cx="298881" cy="397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a:stCxn id="216" idx="7"/>
                  <a:endCxn id="217" idx="4"/>
                </p:cNvCxnSpPr>
                <p:nvPr/>
              </p:nvCxnSpPr>
              <p:spPr>
                <a:xfrm flipV="1">
                  <a:off x="1225989" y="1355250"/>
                  <a:ext cx="397875" cy="1772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13" idx="6"/>
                  <a:endCxn id="217" idx="2"/>
                </p:cNvCxnSpPr>
                <p:nvPr/>
              </p:nvCxnSpPr>
              <p:spPr>
                <a:xfrm>
                  <a:off x="746005" y="966451"/>
                  <a:ext cx="693647" cy="229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15" idx="6"/>
                  <a:endCxn id="217" idx="3"/>
                </p:cNvCxnSpPr>
                <p:nvPr/>
              </p:nvCxnSpPr>
              <p:spPr>
                <a:xfrm flipV="1">
                  <a:off x="832154" y="1308453"/>
                  <a:ext cx="661452" cy="46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14" idx="5"/>
                  <a:endCxn id="217" idx="1"/>
                </p:cNvCxnSpPr>
                <p:nvPr/>
              </p:nvCxnSpPr>
              <p:spPr>
                <a:xfrm>
                  <a:off x="969586" y="746003"/>
                  <a:ext cx="524020" cy="336496"/>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047" name="Straight Connector 1046"/>
            <p:cNvCxnSpPr>
              <a:stCxn id="28" idx="6"/>
            </p:cNvCxnSpPr>
            <p:nvPr/>
          </p:nvCxnSpPr>
          <p:spPr>
            <a:xfrm>
              <a:off x="4017886" y="1488840"/>
              <a:ext cx="1528031" cy="895531"/>
            </a:xfrm>
            <a:prstGeom prst="line">
              <a:avLst/>
            </a:prstGeom>
          </p:spPr>
          <p:style>
            <a:lnRef idx="3">
              <a:schemeClr val="accent1"/>
            </a:lnRef>
            <a:fillRef idx="0">
              <a:schemeClr val="accent1"/>
            </a:fillRef>
            <a:effectRef idx="2">
              <a:schemeClr val="accent1"/>
            </a:effectRef>
            <a:fontRef idx="minor">
              <a:schemeClr val="tx1"/>
            </a:fontRef>
          </p:style>
        </p:cxnSp>
        <p:cxnSp>
          <p:nvCxnSpPr>
            <p:cNvPr id="265" name="Straight Connector 264"/>
            <p:cNvCxnSpPr>
              <a:stCxn id="28" idx="5"/>
            </p:cNvCxnSpPr>
            <p:nvPr/>
          </p:nvCxnSpPr>
          <p:spPr>
            <a:xfrm>
              <a:off x="3957854" y="1628177"/>
              <a:ext cx="1588063" cy="2585877"/>
            </a:xfrm>
            <a:prstGeom prst="line">
              <a:avLst/>
            </a:prstGeom>
          </p:spPr>
          <p:style>
            <a:lnRef idx="3">
              <a:schemeClr val="accent1"/>
            </a:lnRef>
            <a:fillRef idx="0">
              <a:schemeClr val="accent1"/>
            </a:fillRef>
            <a:effectRef idx="2">
              <a:schemeClr val="accent1"/>
            </a:effectRef>
            <a:fontRef idx="minor">
              <a:schemeClr val="tx1"/>
            </a:fontRef>
          </p:style>
        </p:cxnSp>
        <p:cxnSp>
          <p:nvCxnSpPr>
            <p:cNvPr id="268" name="Straight Connector 267"/>
            <p:cNvCxnSpPr>
              <a:stCxn id="204" idx="7"/>
            </p:cNvCxnSpPr>
            <p:nvPr/>
          </p:nvCxnSpPr>
          <p:spPr>
            <a:xfrm flipV="1">
              <a:off x="3083799" y="2766389"/>
              <a:ext cx="2462118" cy="1696615"/>
            </a:xfrm>
            <a:prstGeom prst="line">
              <a:avLst/>
            </a:prstGeom>
          </p:spPr>
          <p:style>
            <a:lnRef idx="3">
              <a:schemeClr val="accent1"/>
            </a:lnRef>
            <a:fillRef idx="0">
              <a:schemeClr val="accent1"/>
            </a:fillRef>
            <a:effectRef idx="2">
              <a:schemeClr val="accent1"/>
            </a:effectRef>
            <a:fontRef idx="minor">
              <a:schemeClr val="tx1"/>
            </a:fontRef>
          </p:style>
        </p:cxnSp>
        <p:cxnSp>
          <p:nvCxnSpPr>
            <p:cNvPr id="272" name="Straight Connector 271"/>
            <p:cNvCxnSpPr>
              <a:stCxn id="204" idx="6"/>
            </p:cNvCxnSpPr>
            <p:nvPr/>
          </p:nvCxnSpPr>
          <p:spPr>
            <a:xfrm flipV="1">
              <a:off x="3143831" y="4405063"/>
              <a:ext cx="2328269" cy="197823"/>
            </a:xfrm>
            <a:prstGeom prst="line">
              <a:avLst/>
            </a:prstGeom>
          </p:spPr>
          <p:style>
            <a:lnRef idx="3">
              <a:schemeClr val="accent1"/>
            </a:lnRef>
            <a:fillRef idx="0">
              <a:schemeClr val="accent1"/>
            </a:fillRef>
            <a:effectRef idx="2">
              <a:schemeClr val="accent1"/>
            </a:effectRef>
            <a:fontRef idx="minor">
              <a:schemeClr val="tx1"/>
            </a:fontRef>
          </p:style>
        </p:cxnSp>
        <p:cxnSp>
          <p:nvCxnSpPr>
            <p:cNvPr id="194" name="Straight Connector 193"/>
            <p:cNvCxnSpPr/>
            <p:nvPr/>
          </p:nvCxnSpPr>
          <p:spPr>
            <a:xfrm>
              <a:off x="5148064" y="1385352"/>
              <a:ext cx="0" cy="3900473"/>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96" name="TextBox 195"/>
            <p:cNvSpPr txBox="1"/>
            <p:nvPr/>
          </p:nvSpPr>
          <p:spPr>
            <a:xfrm>
              <a:off x="5292080" y="1376628"/>
              <a:ext cx="869597" cy="646331"/>
            </a:xfrm>
            <a:prstGeom prst="rect">
              <a:avLst/>
            </a:prstGeom>
            <a:noFill/>
          </p:spPr>
          <p:txBody>
            <a:bodyPr wrap="none" rtlCol="0">
              <a:spAutoFit/>
            </a:bodyPr>
            <a:lstStyle/>
            <a:p>
              <a:r>
                <a:rPr lang="it-IT" b="1" dirty="0" smtClean="0"/>
                <a:t>Service</a:t>
              </a:r>
              <a:br>
                <a:rPr lang="it-IT" b="1" dirty="0" smtClean="0"/>
              </a:br>
              <a:r>
                <a:rPr lang="it-IT" b="1" dirty="0" err="1" smtClean="0"/>
                <a:t>Edge</a:t>
              </a:r>
              <a:endParaRPr lang="it-IT" b="1" dirty="0"/>
            </a:p>
          </p:txBody>
        </p:sp>
        <p:sp>
          <p:nvSpPr>
            <p:cNvPr id="197" name="Freeform 196"/>
            <p:cNvSpPr/>
            <p:nvPr/>
          </p:nvSpPr>
          <p:spPr>
            <a:xfrm>
              <a:off x="1660941" y="377170"/>
              <a:ext cx="1517284" cy="1914775"/>
            </a:xfrm>
            <a:custGeom>
              <a:avLst/>
              <a:gdLst>
                <a:gd name="connsiteX0" fmla="*/ 1361196 w 1456446"/>
                <a:gd name="connsiteY0" fmla="*/ 63315 h 1625415"/>
                <a:gd name="connsiteX1" fmla="*/ 1256421 w 1456446"/>
                <a:gd name="connsiteY1" fmla="*/ 72840 h 1625415"/>
                <a:gd name="connsiteX2" fmla="*/ 27696 w 1456446"/>
                <a:gd name="connsiteY2" fmla="*/ 796740 h 1625415"/>
                <a:gd name="connsiteX3" fmla="*/ 484896 w 1456446"/>
                <a:gd name="connsiteY3" fmla="*/ 1482540 h 1625415"/>
                <a:gd name="connsiteX4" fmla="*/ 1456446 w 1456446"/>
                <a:gd name="connsiteY4" fmla="*/ 1625415 h 1625415"/>
                <a:gd name="connsiteX5" fmla="*/ 1456446 w 1456446"/>
                <a:gd name="connsiteY5" fmla="*/ 1625415 h 1625415"/>
                <a:gd name="connsiteX0" fmla="*/ 1256421 w 1456446"/>
                <a:gd name="connsiteY0" fmla="*/ 0 h 1552575"/>
                <a:gd name="connsiteX1" fmla="*/ 27696 w 1456446"/>
                <a:gd name="connsiteY1" fmla="*/ 723900 h 1552575"/>
                <a:gd name="connsiteX2" fmla="*/ 484896 w 1456446"/>
                <a:gd name="connsiteY2" fmla="*/ 1409700 h 1552575"/>
                <a:gd name="connsiteX3" fmla="*/ 1456446 w 1456446"/>
                <a:gd name="connsiteY3" fmla="*/ 1552575 h 1552575"/>
                <a:gd name="connsiteX4" fmla="*/ 1456446 w 1456446"/>
                <a:gd name="connsiteY4" fmla="*/ 1552575 h 1552575"/>
                <a:gd name="connsiteX0" fmla="*/ 1397148 w 1463823"/>
                <a:gd name="connsiteY0" fmla="*/ 0 h 1552575"/>
                <a:gd name="connsiteX1" fmla="*/ 35073 w 1463823"/>
                <a:gd name="connsiteY1" fmla="*/ 723900 h 1552575"/>
                <a:gd name="connsiteX2" fmla="*/ 492273 w 1463823"/>
                <a:gd name="connsiteY2" fmla="*/ 1409700 h 1552575"/>
                <a:gd name="connsiteX3" fmla="*/ 1463823 w 1463823"/>
                <a:gd name="connsiteY3" fmla="*/ 1552575 h 1552575"/>
                <a:gd name="connsiteX4" fmla="*/ 1463823 w 1463823"/>
                <a:gd name="connsiteY4" fmla="*/ 1552575 h 1552575"/>
                <a:gd name="connsiteX0" fmla="*/ 1542399 w 1609074"/>
                <a:gd name="connsiteY0" fmla="*/ 0 h 1552575"/>
                <a:gd name="connsiteX1" fmla="*/ 27924 w 1609074"/>
                <a:gd name="connsiteY1" fmla="*/ 723900 h 1552575"/>
                <a:gd name="connsiteX2" fmla="*/ 637524 w 1609074"/>
                <a:gd name="connsiteY2" fmla="*/ 1409700 h 1552575"/>
                <a:gd name="connsiteX3" fmla="*/ 1609074 w 1609074"/>
                <a:gd name="connsiteY3" fmla="*/ 1552575 h 1552575"/>
                <a:gd name="connsiteX4" fmla="*/ 1609074 w 1609074"/>
                <a:gd name="connsiteY4" fmla="*/ 1552575 h 1552575"/>
                <a:gd name="connsiteX0" fmla="*/ 1607585 w 1674260"/>
                <a:gd name="connsiteY0" fmla="*/ 0 h 1552575"/>
                <a:gd name="connsiteX1" fmla="*/ 93110 w 1674260"/>
                <a:gd name="connsiteY1" fmla="*/ 723900 h 1552575"/>
                <a:gd name="connsiteX2" fmla="*/ 702710 w 1674260"/>
                <a:gd name="connsiteY2" fmla="*/ 1409700 h 1552575"/>
                <a:gd name="connsiteX3" fmla="*/ 1674260 w 1674260"/>
                <a:gd name="connsiteY3" fmla="*/ 1552575 h 1552575"/>
                <a:gd name="connsiteX4" fmla="*/ 1674260 w 1674260"/>
                <a:gd name="connsiteY4" fmla="*/ 1552575 h 1552575"/>
                <a:gd name="connsiteX0" fmla="*/ 1312135 w 1378810"/>
                <a:gd name="connsiteY0" fmla="*/ 0 h 1552575"/>
                <a:gd name="connsiteX1" fmla="*/ 131035 w 1378810"/>
                <a:gd name="connsiteY1" fmla="*/ 723900 h 1552575"/>
                <a:gd name="connsiteX2" fmla="*/ 407260 w 1378810"/>
                <a:gd name="connsiteY2" fmla="*/ 1409700 h 1552575"/>
                <a:gd name="connsiteX3" fmla="*/ 1378810 w 1378810"/>
                <a:gd name="connsiteY3" fmla="*/ 1552575 h 1552575"/>
                <a:gd name="connsiteX4" fmla="*/ 1378810 w 1378810"/>
                <a:gd name="connsiteY4" fmla="*/ 1552575 h 1552575"/>
                <a:gd name="connsiteX0" fmla="*/ 1246906 w 1313581"/>
                <a:gd name="connsiteY0" fmla="*/ 0 h 1552575"/>
                <a:gd name="connsiteX1" fmla="*/ 65806 w 1313581"/>
                <a:gd name="connsiteY1" fmla="*/ 723900 h 1552575"/>
                <a:gd name="connsiteX2" fmla="*/ 342031 w 1313581"/>
                <a:gd name="connsiteY2" fmla="*/ 1409700 h 1552575"/>
                <a:gd name="connsiteX3" fmla="*/ 1313581 w 1313581"/>
                <a:gd name="connsiteY3" fmla="*/ 1552575 h 1552575"/>
                <a:gd name="connsiteX4" fmla="*/ 1313581 w 1313581"/>
                <a:gd name="connsiteY4" fmla="*/ 1552575 h 1552575"/>
                <a:gd name="connsiteX0" fmla="*/ 1490822 w 1557497"/>
                <a:gd name="connsiteY0" fmla="*/ 0 h 1552825"/>
                <a:gd name="connsiteX1" fmla="*/ 43022 w 1557497"/>
                <a:gd name="connsiteY1" fmla="*/ 619125 h 1552825"/>
                <a:gd name="connsiteX2" fmla="*/ 585947 w 1557497"/>
                <a:gd name="connsiteY2" fmla="*/ 1409700 h 1552825"/>
                <a:gd name="connsiteX3" fmla="*/ 1557497 w 1557497"/>
                <a:gd name="connsiteY3" fmla="*/ 1552575 h 1552825"/>
                <a:gd name="connsiteX4" fmla="*/ 1557497 w 1557497"/>
                <a:gd name="connsiteY4" fmla="*/ 1552575 h 1552825"/>
                <a:gd name="connsiteX0" fmla="*/ 1198816 w 1532191"/>
                <a:gd name="connsiteY0" fmla="*/ 0 h 1695700"/>
                <a:gd name="connsiteX1" fmla="*/ 17716 w 1532191"/>
                <a:gd name="connsiteY1" fmla="*/ 762000 h 1695700"/>
                <a:gd name="connsiteX2" fmla="*/ 560641 w 1532191"/>
                <a:gd name="connsiteY2" fmla="*/ 1552575 h 1695700"/>
                <a:gd name="connsiteX3" fmla="*/ 1532191 w 1532191"/>
                <a:gd name="connsiteY3" fmla="*/ 1695450 h 1695700"/>
                <a:gd name="connsiteX4" fmla="*/ 1532191 w 1532191"/>
                <a:gd name="connsiteY4" fmla="*/ 1695450 h 1695700"/>
                <a:gd name="connsiteX0" fmla="*/ 1198816 w 1532191"/>
                <a:gd name="connsiteY0" fmla="*/ 3083 h 1698783"/>
                <a:gd name="connsiteX1" fmla="*/ 17716 w 1532191"/>
                <a:gd name="connsiteY1" fmla="*/ 765083 h 1698783"/>
                <a:gd name="connsiteX2" fmla="*/ 560641 w 1532191"/>
                <a:gd name="connsiteY2" fmla="*/ 1555658 h 1698783"/>
                <a:gd name="connsiteX3" fmla="*/ 1532191 w 1532191"/>
                <a:gd name="connsiteY3" fmla="*/ 1698533 h 1698783"/>
                <a:gd name="connsiteX4" fmla="*/ 1532191 w 1532191"/>
                <a:gd name="connsiteY4" fmla="*/ 1698533 h 1698783"/>
                <a:gd name="connsiteX0" fmla="*/ 1298470 w 1536595"/>
                <a:gd name="connsiteY0" fmla="*/ 3994 h 1537769"/>
                <a:gd name="connsiteX1" fmla="*/ 22120 w 1536595"/>
                <a:gd name="connsiteY1" fmla="*/ 604069 h 1537769"/>
                <a:gd name="connsiteX2" fmla="*/ 565045 w 1536595"/>
                <a:gd name="connsiteY2" fmla="*/ 1394644 h 1537769"/>
                <a:gd name="connsiteX3" fmla="*/ 1536595 w 1536595"/>
                <a:gd name="connsiteY3" fmla="*/ 1537519 h 1537769"/>
                <a:gd name="connsiteX4" fmla="*/ 1536595 w 1536595"/>
                <a:gd name="connsiteY4" fmla="*/ 1537519 h 1537769"/>
                <a:gd name="connsiteX0" fmla="*/ 1298470 w 1536595"/>
                <a:gd name="connsiteY0" fmla="*/ 85352 h 1619127"/>
                <a:gd name="connsiteX1" fmla="*/ 22120 w 1536595"/>
                <a:gd name="connsiteY1" fmla="*/ 685427 h 1619127"/>
                <a:gd name="connsiteX2" fmla="*/ 565045 w 1536595"/>
                <a:gd name="connsiteY2" fmla="*/ 1476002 h 1619127"/>
                <a:gd name="connsiteX3" fmla="*/ 1536595 w 1536595"/>
                <a:gd name="connsiteY3" fmla="*/ 1618877 h 1619127"/>
                <a:gd name="connsiteX4" fmla="*/ 1536595 w 1536595"/>
                <a:gd name="connsiteY4" fmla="*/ 1618877 h 1619127"/>
                <a:gd name="connsiteX0" fmla="*/ 1298470 w 1536595"/>
                <a:gd name="connsiteY0" fmla="*/ 1619 h 1535394"/>
                <a:gd name="connsiteX1" fmla="*/ 22120 w 1536595"/>
                <a:gd name="connsiteY1" fmla="*/ 601694 h 1535394"/>
                <a:gd name="connsiteX2" fmla="*/ 565045 w 1536595"/>
                <a:gd name="connsiteY2" fmla="*/ 1392269 h 1535394"/>
                <a:gd name="connsiteX3" fmla="*/ 1536595 w 1536595"/>
                <a:gd name="connsiteY3" fmla="*/ 1535144 h 1535394"/>
                <a:gd name="connsiteX4" fmla="*/ 1536595 w 1536595"/>
                <a:gd name="connsiteY4" fmla="*/ 1535144 h 1535394"/>
                <a:gd name="connsiteX0" fmla="*/ 1228683 w 1533483"/>
                <a:gd name="connsiteY0" fmla="*/ 1301 h 1658901"/>
                <a:gd name="connsiteX1" fmla="*/ 19008 w 1533483"/>
                <a:gd name="connsiteY1" fmla="*/ 725201 h 1658901"/>
                <a:gd name="connsiteX2" fmla="*/ 561933 w 1533483"/>
                <a:gd name="connsiteY2" fmla="*/ 1515776 h 1658901"/>
                <a:gd name="connsiteX3" fmla="*/ 1533483 w 1533483"/>
                <a:gd name="connsiteY3" fmla="*/ 1658651 h 1658901"/>
                <a:gd name="connsiteX4" fmla="*/ 1533483 w 1533483"/>
                <a:gd name="connsiteY4" fmla="*/ 1658651 h 1658901"/>
                <a:gd name="connsiteX0" fmla="*/ 764809 w 1517284"/>
                <a:gd name="connsiteY0" fmla="*/ 924 h 1915699"/>
                <a:gd name="connsiteX1" fmla="*/ 2809 w 1517284"/>
                <a:gd name="connsiteY1" fmla="*/ 981999 h 1915699"/>
                <a:gd name="connsiteX2" fmla="*/ 545734 w 1517284"/>
                <a:gd name="connsiteY2" fmla="*/ 1772574 h 1915699"/>
                <a:gd name="connsiteX3" fmla="*/ 1517284 w 1517284"/>
                <a:gd name="connsiteY3" fmla="*/ 1915449 h 1915699"/>
                <a:gd name="connsiteX4" fmla="*/ 1517284 w 1517284"/>
                <a:gd name="connsiteY4" fmla="*/ 1915449 h 1915699"/>
                <a:gd name="connsiteX0" fmla="*/ 764809 w 1517284"/>
                <a:gd name="connsiteY0" fmla="*/ 0 h 1914775"/>
                <a:gd name="connsiteX1" fmla="*/ 2809 w 1517284"/>
                <a:gd name="connsiteY1" fmla="*/ 981075 h 1914775"/>
                <a:gd name="connsiteX2" fmla="*/ 545734 w 1517284"/>
                <a:gd name="connsiteY2" fmla="*/ 1771650 h 1914775"/>
                <a:gd name="connsiteX3" fmla="*/ 1517284 w 1517284"/>
                <a:gd name="connsiteY3" fmla="*/ 1914525 h 1914775"/>
                <a:gd name="connsiteX4" fmla="*/ 1517284 w 1517284"/>
                <a:gd name="connsiteY4" fmla="*/ 1914525 h 191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7284" h="1914775">
                  <a:moveTo>
                    <a:pt x="764809" y="0"/>
                  </a:moveTo>
                  <a:cubicBezTo>
                    <a:pt x="171084" y="274638"/>
                    <a:pt x="39321" y="685800"/>
                    <a:pt x="2809" y="981075"/>
                  </a:cubicBezTo>
                  <a:cubicBezTo>
                    <a:pt x="-33703" y="1276350"/>
                    <a:pt x="293322" y="1616075"/>
                    <a:pt x="545734" y="1771650"/>
                  </a:cubicBezTo>
                  <a:cubicBezTo>
                    <a:pt x="798146" y="1927225"/>
                    <a:pt x="1517284" y="1914525"/>
                    <a:pt x="1517284" y="1914525"/>
                  </a:cubicBezTo>
                  <a:lnTo>
                    <a:pt x="1517284" y="1914525"/>
                  </a:lnTo>
                </a:path>
              </a:pathLst>
            </a:custGeom>
            <a:ln>
              <a:prstDash val="lgDash"/>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98" name="TextBox 197"/>
            <p:cNvSpPr txBox="1"/>
            <p:nvPr/>
          </p:nvSpPr>
          <p:spPr>
            <a:xfrm>
              <a:off x="1475656" y="116632"/>
              <a:ext cx="928459" cy="307777"/>
            </a:xfrm>
            <a:prstGeom prst="rect">
              <a:avLst/>
            </a:prstGeom>
            <a:noFill/>
          </p:spPr>
          <p:txBody>
            <a:bodyPr wrap="none" rtlCol="0">
              <a:spAutoFit/>
            </a:bodyPr>
            <a:lstStyle/>
            <a:p>
              <a:r>
                <a:rPr lang="it-IT" sz="1400" b="1" dirty="0" smtClean="0"/>
                <a:t>100 Mbps</a:t>
              </a:r>
              <a:endParaRPr lang="it-IT" sz="1400" b="1" dirty="0"/>
            </a:p>
          </p:txBody>
        </p:sp>
        <p:sp>
          <p:nvSpPr>
            <p:cNvPr id="383" name="TextBox 382"/>
            <p:cNvSpPr txBox="1"/>
            <p:nvPr/>
          </p:nvSpPr>
          <p:spPr>
            <a:xfrm>
              <a:off x="2493624" y="778644"/>
              <a:ext cx="697627" cy="307777"/>
            </a:xfrm>
            <a:prstGeom prst="rect">
              <a:avLst/>
            </a:prstGeom>
            <a:noFill/>
          </p:spPr>
          <p:txBody>
            <a:bodyPr wrap="none" rtlCol="0">
              <a:spAutoFit/>
            </a:bodyPr>
            <a:lstStyle/>
            <a:p>
              <a:r>
                <a:rPr lang="it-IT" sz="1400" b="1" dirty="0" smtClean="0"/>
                <a:t>1 </a:t>
              </a:r>
              <a:r>
                <a:rPr lang="it-IT" sz="1400" b="1" dirty="0" err="1" smtClean="0"/>
                <a:t>Gbps</a:t>
              </a:r>
              <a:endParaRPr lang="it-IT" sz="1400" b="1" dirty="0"/>
            </a:p>
          </p:txBody>
        </p:sp>
        <p:sp>
          <p:nvSpPr>
            <p:cNvPr id="386" name="TextBox 385"/>
            <p:cNvSpPr txBox="1"/>
            <p:nvPr/>
          </p:nvSpPr>
          <p:spPr>
            <a:xfrm>
              <a:off x="4355976" y="2041103"/>
              <a:ext cx="787395" cy="307777"/>
            </a:xfrm>
            <a:prstGeom prst="rect">
              <a:avLst/>
            </a:prstGeom>
            <a:noFill/>
          </p:spPr>
          <p:txBody>
            <a:bodyPr wrap="none" rtlCol="0">
              <a:spAutoFit/>
            </a:bodyPr>
            <a:lstStyle/>
            <a:p>
              <a:r>
                <a:rPr lang="it-IT" sz="1400" b="1" dirty="0" smtClean="0"/>
                <a:t>10 </a:t>
              </a:r>
              <a:r>
                <a:rPr lang="it-IT" sz="1400" b="1" dirty="0" err="1" smtClean="0"/>
                <a:t>Gbps</a:t>
              </a:r>
              <a:endParaRPr lang="it-IT" sz="1400" b="1" dirty="0"/>
            </a:p>
          </p:txBody>
        </p:sp>
        <p:sp>
          <p:nvSpPr>
            <p:cNvPr id="387" name="TextBox 386"/>
            <p:cNvSpPr txBox="1"/>
            <p:nvPr/>
          </p:nvSpPr>
          <p:spPr>
            <a:xfrm>
              <a:off x="3065224" y="297288"/>
              <a:ext cx="1471012" cy="369332"/>
            </a:xfrm>
            <a:prstGeom prst="rect">
              <a:avLst/>
            </a:prstGeom>
            <a:noFill/>
          </p:spPr>
          <p:txBody>
            <a:bodyPr wrap="square" rtlCol="0">
              <a:spAutoFit/>
            </a:bodyPr>
            <a:lstStyle/>
            <a:p>
              <a:r>
                <a:rPr lang="it-IT" b="1" dirty="0" smtClean="0"/>
                <a:t>Aggregazione</a:t>
              </a:r>
              <a:endParaRPr lang="it-IT" b="1" dirty="0"/>
            </a:p>
          </p:txBody>
        </p:sp>
        <p:sp>
          <p:nvSpPr>
            <p:cNvPr id="388" name="Freeform 387"/>
            <p:cNvSpPr/>
            <p:nvPr/>
          </p:nvSpPr>
          <p:spPr>
            <a:xfrm>
              <a:off x="1226127" y="4052128"/>
              <a:ext cx="1960436" cy="1440146"/>
            </a:xfrm>
            <a:custGeom>
              <a:avLst/>
              <a:gdLst>
                <a:gd name="connsiteX0" fmla="*/ 1361196 w 1456446"/>
                <a:gd name="connsiteY0" fmla="*/ 63315 h 1625415"/>
                <a:gd name="connsiteX1" fmla="*/ 1256421 w 1456446"/>
                <a:gd name="connsiteY1" fmla="*/ 72840 h 1625415"/>
                <a:gd name="connsiteX2" fmla="*/ 27696 w 1456446"/>
                <a:gd name="connsiteY2" fmla="*/ 796740 h 1625415"/>
                <a:gd name="connsiteX3" fmla="*/ 484896 w 1456446"/>
                <a:gd name="connsiteY3" fmla="*/ 1482540 h 1625415"/>
                <a:gd name="connsiteX4" fmla="*/ 1456446 w 1456446"/>
                <a:gd name="connsiteY4" fmla="*/ 1625415 h 1625415"/>
                <a:gd name="connsiteX5" fmla="*/ 1456446 w 1456446"/>
                <a:gd name="connsiteY5" fmla="*/ 1625415 h 1625415"/>
                <a:gd name="connsiteX0" fmla="*/ 1256421 w 1456446"/>
                <a:gd name="connsiteY0" fmla="*/ 0 h 1552575"/>
                <a:gd name="connsiteX1" fmla="*/ 27696 w 1456446"/>
                <a:gd name="connsiteY1" fmla="*/ 723900 h 1552575"/>
                <a:gd name="connsiteX2" fmla="*/ 484896 w 1456446"/>
                <a:gd name="connsiteY2" fmla="*/ 1409700 h 1552575"/>
                <a:gd name="connsiteX3" fmla="*/ 1456446 w 1456446"/>
                <a:gd name="connsiteY3" fmla="*/ 1552575 h 1552575"/>
                <a:gd name="connsiteX4" fmla="*/ 1456446 w 1456446"/>
                <a:gd name="connsiteY4" fmla="*/ 1552575 h 1552575"/>
                <a:gd name="connsiteX0" fmla="*/ 1397148 w 1463823"/>
                <a:gd name="connsiteY0" fmla="*/ 0 h 1552575"/>
                <a:gd name="connsiteX1" fmla="*/ 35073 w 1463823"/>
                <a:gd name="connsiteY1" fmla="*/ 723900 h 1552575"/>
                <a:gd name="connsiteX2" fmla="*/ 492273 w 1463823"/>
                <a:gd name="connsiteY2" fmla="*/ 1409700 h 1552575"/>
                <a:gd name="connsiteX3" fmla="*/ 1463823 w 1463823"/>
                <a:gd name="connsiteY3" fmla="*/ 1552575 h 1552575"/>
                <a:gd name="connsiteX4" fmla="*/ 1463823 w 1463823"/>
                <a:gd name="connsiteY4" fmla="*/ 1552575 h 1552575"/>
                <a:gd name="connsiteX0" fmla="*/ 1542399 w 1609074"/>
                <a:gd name="connsiteY0" fmla="*/ 0 h 1552575"/>
                <a:gd name="connsiteX1" fmla="*/ 27924 w 1609074"/>
                <a:gd name="connsiteY1" fmla="*/ 723900 h 1552575"/>
                <a:gd name="connsiteX2" fmla="*/ 637524 w 1609074"/>
                <a:gd name="connsiteY2" fmla="*/ 1409700 h 1552575"/>
                <a:gd name="connsiteX3" fmla="*/ 1609074 w 1609074"/>
                <a:gd name="connsiteY3" fmla="*/ 1552575 h 1552575"/>
                <a:gd name="connsiteX4" fmla="*/ 1609074 w 1609074"/>
                <a:gd name="connsiteY4" fmla="*/ 1552575 h 1552575"/>
                <a:gd name="connsiteX0" fmla="*/ 1607585 w 1674260"/>
                <a:gd name="connsiteY0" fmla="*/ 0 h 1552575"/>
                <a:gd name="connsiteX1" fmla="*/ 93110 w 1674260"/>
                <a:gd name="connsiteY1" fmla="*/ 723900 h 1552575"/>
                <a:gd name="connsiteX2" fmla="*/ 702710 w 1674260"/>
                <a:gd name="connsiteY2" fmla="*/ 1409700 h 1552575"/>
                <a:gd name="connsiteX3" fmla="*/ 1674260 w 1674260"/>
                <a:gd name="connsiteY3" fmla="*/ 1552575 h 1552575"/>
                <a:gd name="connsiteX4" fmla="*/ 1674260 w 1674260"/>
                <a:gd name="connsiteY4" fmla="*/ 1552575 h 1552575"/>
                <a:gd name="connsiteX0" fmla="*/ 1312135 w 1378810"/>
                <a:gd name="connsiteY0" fmla="*/ 0 h 1552575"/>
                <a:gd name="connsiteX1" fmla="*/ 131035 w 1378810"/>
                <a:gd name="connsiteY1" fmla="*/ 723900 h 1552575"/>
                <a:gd name="connsiteX2" fmla="*/ 407260 w 1378810"/>
                <a:gd name="connsiteY2" fmla="*/ 1409700 h 1552575"/>
                <a:gd name="connsiteX3" fmla="*/ 1378810 w 1378810"/>
                <a:gd name="connsiteY3" fmla="*/ 1552575 h 1552575"/>
                <a:gd name="connsiteX4" fmla="*/ 1378810 w 1378810"/>
                <a:gd name="connsiteY4" fmla="*/ 1552575 h 1552575"/>
                <a:gd name="connsiteX0" fmla="*/ 1246906 w 1313581"/>
                <a:gd name="connsiteY0" fmla="*/ 0 h 1552575"/>
                <a:gd name="connsiteX1" fmla="*/ 65806 w 1313581"/>
                <a:gd name="connsiteY1" fmla="*/ 723900 h 1552575"/>
                <a:gd name="connsiteX2" fmla="*/ 342031 w 1313581"/>
                <a:gd name="connsiteY2" fmla="*/ 1409700 h 1552575"/>
                <a:gd name="connsiteX3" fmla="*/ 1313581 w 1313581"/>
                <a:gd name="connsiteY3" fmla="*/ 1552575 h 1552575"/>
                <a:gd name="connsiteX4" fmla="*/ 1313581 w 1313581"/>
                <a:gd name="connsiteY4" fmla="*/ 1552575 h 1552575"/>
                <a:gd name="connsiteX0" fmla="*/ 1490822 w 1557497"/>
                <a:gd name="connsiteY0" fmla="*/ 0 h 1552825"/>
                <a:gd name="connsiteX1" fmla="*/ 43022 w 1557497"/>
                <a:gd name="connsiteY1" fmla="*/ 619125 h 1552825"/>
                <a:gd name="connsiteX2" fmla="*/ 585947 w 1557497"/>
                <a:gd name="connsiteY2" fmla="*/ 1409700 h 1552825"/>
                <a:gd name="connsiteX3" fmla="*/ 1557497 w 1557497"/>
                <a:gd name="connsiteY3" fmla="*/ 1552575 h 1552825"/>
                <a:gd name="connsiteX4" fmla="*/ 1557497 w 1557497"/>
                <a:gd name="connsiteY4" fmla="*/ 1552575 h 1552825"/>
                <a:gd name="connsiteX0" fmla="*/ 1198816 w 1532191"/>
                <a:gd name="connsiteY0" fmla="*/ 0 h 1695700"/>
                <a:gd name="connsiteX1" fmla="*/ 17716 w 1532191"/>
                <a:gd name="connsiteY1" fmla="*/ 762000 h 1695700"/>
                <a:gd name="connsiteX2" fmla="*/ 560641 w 1532191"/>
                <a:gd name="connsiteY2" fmla="*/ 1552575 h 1695700"/>
                <a:gd name="connsiteX3" fmla="*/ 1532191 w 1532191"/>
                <a:gd name="connsiteY3" fmla="*/ 1695450 h 1695700"/>
                <a:gd name="connsiteX4" fmla="*/ 1532191 w 1532191"/>
                <a:gd name="connsiteY4" fmla="*/ 1695450 h 1695700"/>
                <a:gd name="connsiteX0" fmla="*/ 1198816 w 1532191"/>
                <a:gd name="connsiteY0" fmla="*/ 3083 h 1698783"/>
                <a:gd name="connsiteX1" fmla="*/ 17716 w 1532191"/>
                <a:gd name="connsiteY1" fmla="*/ 765083 h 1698783"/>
                <a:gd name="connsiteX2" fmla="*/ 560641 w 1532191"/>
                <a:gd name="connsiteY2" fmla="*/ 1555658 h 1698783"/>
                <a:gd name="connsiteX3" fmla="*/ 1532191 w 1532191"/>
                <a:gd name="connsiteY3" fmla="*/ 1698533 h 1698783"/>
                <a:gd name="connsiteX4" fmla="*/ 1532191 w 1532191"/>
                <a:gd name="connsiteY4" fmla="*/ 1698533 h 1698783"/>
                <a:gd name="connsiteX0" fmla="*/ 1298470 w 1536595"/>
                <a:gd name="connsiteY0" fmla="*/ 3994 h 1537769"/>
                <a:gd name="connsiteX1" fmla="*/ 22120 w 1536595"/>
                <a:gd name="connsiteY1" fmla="*/ 604069 h 1537769"/>
                <a:gd name="connsiteX2" fmla="*/ 565045 w 1536595"/>
                <a:gd name="connsiteY2" fmla="*/ 1394644 h 1537769"/>
                <a:gd name="connsiteX3" fmla="*/ 1536595 w 1536595"/>
                <a:gd name="connsiteY3" fmla="*/ 1537519 h 1537769"/>
                <a:gd name="connsiteX4" fmla="*/ 1536595 w 1536595"/>
                <a:gd name="connsiteY4" fmla="*/ 1537519 h 1537769"/>
                <a:gd name="connsiteX0" fmla="*/ 1298470 w 1536595"/>
                <a:gd name="connsiteY0" fmla="*/ 85352 h 1619127"/>
                <a:gd name="connsiteX1" fmla="*/ 22120 w 1536595"/>
                <a:gd name="connsiteY1" fmla="*/ 685427 h 1619127"/>
                <a:gd name="connsiteX2" fmla="*/ 565045 w 1536595"/>
                <a:gd name="connsiteY2" fmla="*/ 1476002 h 1619127"/>
                <a:gd name="connsiteX3" fmla="*/ 1536595 w 1536595"/>
                <a:gd name="connsiteY3" fmla="*/ 1618877 h 1619127"/>
                <a:gd name="connsiteX4" fmla="*/ 1536595 w 1536595"/>
                <a:gd name="connsiteY4" fmla="*/ 1618877 h 1619127"/>
                <a:gd name="connsiteX0" fmla="*/ 1298470 w 1536595"/>
                <a:gd name="connsiteY0" fmla="*/ 1619 h 1535394"/>
                <a:gd name="connsiteX1" fmla="*/ 22120 w 1536595"/>
                <a:gd name="connsiteY1" fmla="*/ 601694 h 1535394"/>
                <a:gd name="connsiteX2" fmla="*/ 565045 w 1536595"/>
                <a:gd name="connsiteY2" fmla="*/ 1392269 h 1535394"/>
                <a:gd name="connsiteX3" fmla="*/ 1536595 w 1536595"/>
                <a:gd name="connsiteY3" fmla="*/ 1535144 h 1535394"/>
                <a:gd name="connsiteX4" fmla="*/ 1536595 w 1536595"/>
                <a:gd name="connsiteY4" fmla="*/ 1535144 h 1535394"/>
                <a:gd name="connsiteX0" fmla="*/ 1228683 w 1533483"/>
                <a:gd name="connsiteY0" fmla="*/ 1301 h 1658901"/>
                <a:gd name="connsiteX1" fmla="*/ 19008 w 1533483"/>
                <a:gd name="connsiteY1" fmla="*/ 725201 h 1658901"/>
                <a:gd name="connsiteX2" fmla="*/ 561933 w 1533483"/>
                <a:gd name="connsiteY2" fmla="*/ 1515776 h 1658901"/>
                <a:gd name="connsiteX3" fmla="*/ 1533483 w 1533483"/>
                <a:gd name="connsiteY3" fmla="*/ 1658651 h 1658901"/>
                <a:gd name="connsiteX4" fmla="*/ 1533483 w 1533483"/>
                <a:gd name="connsiteY4" fmla="*/ 1658651 h 1658901"/>
                <a:gd name="connsiteX0" fmla="*/ 764809 w 1517284"/>
                <a:gd name="connsiteY0" fmla="*/ 924 h 1915699"/>
                <a:gd name="connsiteX1" fmla="*/ 2809 w 1517284"/>
                <a:gd name="connsiteY1" fmla="*/ 981999 h 1915699"/>
                <a:gd name="connsiteX2" fmla="*/ 545734 w 1517284"/>
                <a:gd name="connsiteY2" fmla="*/ 1772574 h 1915699"/>
                <a:gd name="connsiteX3" fmla="*/ 1517284 w 1517284"/>
                <a:gd name="connsiteY3" fmla="*/ 1915449 h 1915699"/>
                <a:gd name="connsiteX4" fmla="*/ 1517284 w 1517284"/>
                <a:gd name="connsiteY4" fmla="*/ 1915449 h 1915699"/>
                <a:gd name="connsiteX0" fmla="*/ 764809 w 1517284"/>
                <a:gd name="connsiteY0" fmla="*/ 0 h 1914775"/>
                <a:gd name="connsiteX1" fmla="*/ 2809 w 1517284"/>
                <a:gd name="connsiteY1" fmla="*/ 981075 h 1914775"/>
                <a:gd name="connsiteX2" fmla="*/ 545734 w 1517284"/>
                <a:gd name="connsiteY2" fmla="*/ 1771650 h 1914775"/>
                <a:gd name="connsiteX3" fmla="*/ 1517284 w 1517284"/>
                <a:gd name="connsiteY3" fmla="*/ 1914525 h 1914775"/>
                <a:gd name="connsiteX4" fmla="*/ 1517284 w 1517284"/>
                <a:gd name="connsiteY4" fmla="*/ 1914525 h 1914775"/>
                <a:gd name="connsiteX0" fmla="*/ 1201539 w 1954014"/>
                <a:gd name="connsiteY0" fmla="*/ 0 h 1914552"/>
                <a:gd name="connsiteX1" fmla="*/ 1389 w 1954014"/>
                <a:gd name="connsiteY1" fmla="*/ 1023876 h 1914552"/>
                <a:gd name="connsiteX2" fmla="*/ 982464 w 1954014"/>
                <a:gd name="connsiteY2" fmla="*/ 1771650 h 1914552"/>
                <a:gd name="connsiteX3" fmla="*/ 1954014 w 1954014"/>
                <a:gd name="connsiteY3" fmla="*/ 1914525 h 1914552"/>
                <a:gd name="connsiteX4" fmla="*/ 1954014 w 1954014"/>
                <a:gd name="connsiteY4" fmla="*/ 1914525 h 1914552"/>
                <a:gd name="connsiteX0" fmla="*/ 1207961 w 1960436"/>
                <a:gd name="connsiteY0" fmla="*/ 0 h 1914552"/>
                <a:gd name="connsiteX1" fmla="*/ 564573 w 1960436"/>
                <a:gd name="connsiteY1" fmla="*/ 479075 h 1914552"/>
                <a:gd name="connsiteX2" fmla="*/ 7811 w 1960436"/>
                <a:gd name="connsiteY2" fmla="*/ 1023876 h 1914552"/>
                <a:gd name="connsiteX3" fmla="*/ 988886 w 1960436"/>
                <a:gd name="connsiteY3" fmla="*/ 1771650 h 1914552"/>
                <a:gd name="connsiteX4" fmla="*/ 1960436 w 1960436"/>
                <a:gd name="connsiteY4" fmla="*/ 1914525 h 1914552"/>
                <a:gd name="connsiteX5" fmla="*/ 1960436 w 1960436"/>
                <a:gd name="connsiteY5" fmla="*/ 1914525 h 1914552"/>
                <a:gd name="connsiteX0" fmla="*/ 1407986 w 1960436"/>
                <a:gd name="connsiteY0" fmla="*/ 0 h 2157087"/>
                <a:gd name="connsiteX1" fmla="*/ 564573 w 1960436"/>
                <a:gd name="connsiteY1" fmla="*/ 721610 h 2157087"/>
                <a:gd name="connsiteX2" fmla="*/ 7811 w 1960436"/>
                <a:gd name="connsiteY2" fmla="*/ 1266411 h 2157087"/>
                <a:gd name="connsiteX3" fmla="*/ 988886 w 1960436"/>
                <a:gd name="connsiteY3" fmla="*/ 2014185 h 2157087"/>
                <a:gd name="connsiteX4" fmla="*/ 1960436 w 1960436"/>
                <a:gd name="connsiteY4" fmla="*/ 2157060 h 2157087"/>
                <a:gd name="connsiteX5" fmla="*/ 1960436 w 1960436"/>
                <a:gd name="connsiteY5" fmla="*/ 2157060 h 215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436" h="2157087">
                  <a:moveTo>
                    <a:pt x="1407986" y="0"/>
                  </a:moveTo>
                  <a:cubicBezTo>
                    <a:pt x="1297580" y="70335"/>
                    <a:pt x="764598" y="550964"/>
                    <a:pt x="564573" y="721610"/>
                  </a:cubicBezTo>
                  <a:cubicBezTo>
                    <a:pt x="364548" y="892256"/>
                    <a:pt x="-62908" y="1050982"/>
                    <a:pt x="7811" y="1266411"/>
                  </a:cubicBezTo>
                  <a:cubicBezTo>
                    <a:pt x="78530" y="1481840"/>
                    <a:pt x="663449" y="1865744"/>
                    <a:pt x="988886" y="2014185"/>
                  </a:cubicBezTo>
                  <a:cubicBezTo>
                    <a:pt x="1314323" y="2162626"/>
                    <a:pt x="1960436" y="2157060"/>
                    <a:pt x="1960436" y="2157060"/>
                  </a:cubicBezTo>
                  <a:lnTo>
                    <a:pt x="1960436" y="2157060"/>
                  </a:lnTo>
                </a:path>
              </a:pathLst>
            </a:custGeom>
            <a:ln>
              <a:prstDash val="lgDash"/>
            </a:ln>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47" name="Can 146"/>
            <p:cNvSpPr/>
            <p:nvPr/>
          </p:nvSpPr>
          <p:spPr>
            <a:xfrm>
              <a:off x="5292080" y="2362944"/>
              <a:ext cx="792088" cy="424497"/>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POP</a:t>
              </a:r>
              <a:endParaRPr lang="en-US" sz="1200" b="1" dirty="0">
                <a:solidFill>
                  <a:schemeClr val="tx1"/>
                </a:solidFill>
              </a:endParaRPr>
            </a:p>
          </p:txBody>
        </p:sp>
        <p:sp>
          <p:nvSpPr>
            <p:cNvPr id="149" name="Can 148"/>
            <p:cNvSpPr/>
            <p:nvPr/>
          </p:nvSpPr>
          <p:spPr>
            <a:xfrm>
              <a:off x="5292080" y="4089110"/>
              <a:ext cx="792088" cy="424497"/>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POP</a:t>
              </a:r>
              <a:endParaRPr lang="en-US" sz="1200" b="1" dirty="0">
                <a:solidFill>
                  <a:schemeClr val="tx1"/>
                </a:solidFill>
              </a:endParaRPr>
            </a:p>
          </p:txBody>
        </p:sp>
      </p:grpSp>
      <p:sp>
        <p:nvSpPr>
          <p:cNvPr id="3" name="Title 2"/>
          <p:cNvSpPr>
            <a:spLocks noGrp="1"/>
          </p:cNvSpPr>
          <p:nvPr>
            <p:ph type="title"/>
          </p:nvPr>
        </p:nvSpPr>
        <p:spPr/>
        <p:txBody>
          <a:bodyPr/>
          <a:lstStyle/>
          <a:p>
            <a:r>
              <a:rPr lang="it-IT" dirty="0" smtClean="0"/>
              <a:t>La Raccolta delle scuole</a:t>
            </a:r>
            <a:endParaRPr lang="it-IT" dirty="0"/>
          </a:p>
        </p:txBody>
      </p:sp>
      <p:sp>
        <p:nvSpPr>
          <p:cNvPr id="150" name="Date Placeholder 3"/>
          <p:cNvSpPr>
            <a:spLocks noGrp="1"/>
          </p:cNvSpPr>
          <p:nvPr>
            <p:ph type="dt" sz="half" idx="10"/>
          </p:nvPr>
        </p:nvSpPr>
        <p:spPr>
          <a:xfrm>
            <a:off x="323850" y="6390000"/>
            <a:ext cx="5184254" cy="288000"/>
          </a:xfrm>
        </p:spPr>
        <p:txBody>
          <a:bodyPr/>
          <a:lstStyle/>
          <a:p>
            <a:r>
              <a:rPr lang="it-IT" smtClean="0"/>
              <a:t>Workshop INFN CCR - LNS  27-Maggio-2014</a:t>
            </a:r>
            <a:endParaRPr lang="it-IT" dirty="0"/>
          </a:p>
        </p:txBody>
      </p:sp>
      <p:sp>
        <p:nvSpPr>
          <p:cNvPr id="151" name="Footer Placeholder 4"/>
          <p:cNvSpPr>
            <a:spLocks noGrp="1"/>
          </p:cNvSpPr>
          <p:nvPr>
            <p:ph type="ftr" sz="quarter" idx="11"/>
          </p:nvPr>
        </p:nvSpPr>
        <p:spPr>
          <a:xfrm>
            <a:off x="4067944" y="6389999"/>
            <a:ext cx="4392488" cy="288000"/>
          </a:xfrm>
        </p:spPr>
        <p:txBody>
          <a:bodyPr/>
          <a:lstStyle/>
          <a:p>
            <a:r>
              <a:rPr lang="it-IT" smtClean="0"/>
              <a:t>Massimo Carboni &lt;Massimo.Carboni@garr.it&gt;</a:t>
            </a:r>
            <a:endParaRPr lang="it-IT" dirty="0"/>
          </a:p>
        </p:txBody>
      </p:sp>
      <p:sp>
        <p:nvSpPr>
          <p:cNvPr id="152" name="Slide Number Placeholder 7"/>
          <p:cNvSpPr>
            <a:spLocks noGrp="1"/>
          </p:cNvSpPr>
          <p:nvPr>
            <p:ph type="sldNum" sz="quarter" idx="12"/>
          </p:nvPr>
        </p:nvSpPr>
        <p:spPr>
          <a:xfrm>
            <a:off x="8532440" y="6381328"/>
            <a:ext cx="432048" cy="287999"/>
          </a:xfrm>
        </p:spPr>
        <p:txBody>
          <a:bodyPr/>
          <a:lstStyle/>
          <a:p>
            <a:r>
              <a:rPr lang="it-IT" smtClean="0">
                <a:solidFill>
                  <a:schemeClr val="accent1">
                    <a:lumMod val="60000"/>
                    <a:lumOff val="40000"/>
                  </a:schemeClr>
                </a:solidFill>
              </a:rPr>
              <a:t>#</a:t>
            </a:r>
            <a:fld id="{7F0813E5-3B9C-4C4E-A656-F4DD9920C17E}" type="slidenum">
              <a:rPr lang="it-IT" smtClean="0"/>
              <a:pPr/>
              <a:t>14</a:t>
            </a:fld>
            <a:endParaRPr lang="it-IT" dirty="0"/>
          </a:p>
        </p:txBody>
      </p:sp>
    </p:spTree>
    <p:extLst>
      <p:ext uri="{BB962C8B-B14F-4D97-AF65-F5344CB8AC3E}">
        <p14:creationId xmlns:p14="http://schemas.microsoft.com/office/powerpoint/2010/main" val="22076829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t-IT"/>
          </a:p>
        </p:txBody>
      </p:sp>
      <p:sp>
        <p:nvSpPr>
          <p:cNvPr id="7" name="Text Placeholder 6"/>
          <p:cNvSpPr>
            <a:spLocks noGrp="1"/>
          </p:cNvSpPr>
          <p:nvPr>
            <p:ph type="body" idx="1"/>
          </p:nvPr>
        </p:nvSpPr>
        <p:spPr/>
        <p:txBody>
          <a:bodyPr/>
          <a:lstStyle/>
          <a:p>
            <a:r>
              <a:rPr lang="it-IT" dirty="0" smtClean="0"/>
              <a:t>ICT</a:t>
            </a:r>
            <a:endParaRPr lang="it-IT" dirty="0"/>
          </a:p>
        </p:txBody>
      </p:sp>
    </p:spTree>
    <p:extLst>
      <p:ext uri="{BB962C8B-B14F-4D97-AF65-F5344CB8AC3E}">
        <p14:creationId xmlns:p14="http://schemas.microsoft.com/office/powerpoint/2010/main" val="2268720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ICT: Obiettivi</a:t>
            </a:r>
            <a:endParaRPr lang="it-IT" dirty="0"/>
          </a:p>
        </p:txBody>
      </p:sp>
      <p:sp>
        <p:nvSpPr>
          <p:cNvPr id="3" name="Content Placeholder 2"/>
          <p:cNvSpPr>
            <a:spLocks noGrp="1"/>
          </p:cNvSpPr>
          <p:nvPr>
            <p:ph idx="1"/>
          </p:nvPr>
        </p:nvSpPr>
        <p:spPr/>
        <p:txBody>
          <a:bodyPr>
            <a:normAutofit fontScale="85000" lnSpcReduction="20000"/>
          </a:bodyPr>
          <a:lstStyle/>
          <a:p>
            <a:r>
              <a:rPr lang="it-IT" dirty="0" smtClean="0"/>
              <a:t>Creare un proto modello di calcolo e </a:t>
            </a:r>
            <a:r>
              <a:rPr lang="it-IT" dirty="0" err="1" smtClean="0"/>
              <a:t>storage</a:t>
            </a:r>
            <a:r>
              <a:rPr lang="it-IT" dirty="0" smtClean="0"/>
              <a:t> distribuito che funzioni come sistema federato di risorse messe a fattor comune dai soci GARR</a:t>
            </a:r>
          </a:p>
          <a:p>
            <a:r>
              <a:rPr lang="it-IT" dirty="0" smtClean="0"/>
              <a:t>Sviluppare </a:t>
            </a:r>
            <a:r>
              <a:rPr lang="it-IT" dirty="0" smtClean="0"/>
              <a:t>una Cloud che permetta, a GARR e ai suoi soci, di offrire servizi sopra la rete GARR</a:t>
            </a:r>
          </a:p>
          <a:p>
            <a:r>
              <a:rPr lang="it-IT" dirty="0" smtClean="0"/>
              <a:t>Fornire un’infrastruttura dinamica ed affidabile per la realizzazione di piattaforme abilitanti e di produzione per le comunità scientifiche Italiane supportando la loro partecipazione a progetti ed infrastrutture di ricerca in ambito nazionale, Europeo (es. ESFRI) e mondiale</a:t>
            </a:r>
          </a:p>
          <a:p>
            <a:r>
              <a:rPr lang="it-IT" dirty="0" smtClean="0"/>
              <a:t>Catalizzare lo sviluppo delle </a:t>
            </a:r>
            <a:r>
              <a:rPr lang="it-IT" dirty="0" smtClean="0"/>
              <a:t>iniziative Italiane </a:t>
            </a:r>
            <a:r>
              <a:rPr lang="it-IT" dirty="0" smtClean="0"/>
              <a:t>nelle infrastrutture di ricerca</a:t>
            </a:r>
          </a:p>
        </p:txBody>
      </p:sp>
      <p:sp>
        <p:nvSpPr>
          <p:cNvPr id="5" name="Date Placeholder 3"/>
          <p:cNvSpPr>
            <a:spLocks noGrp="1"/>
          </p:cNvSpPr>
          <p:nvPr>
            <p:ph type="dt" sz="half" idx="10"/>
          </p:nvPr>
        </p:nvSpPr>
        <p:spPr/>
        <p:txBody>
          <a:bodyPr/>
          <a:lstStyle/>
          <a:p>
            <a:r>
              <a:rPr lang="it-IT" smtClean="0"/>
              <a:t>Workshop INFN CCR - LNS  27-Maggio-2014</a:t>
            </a:r>
            <a:endParaRPr lang="it-IT" dirty="0"/>
          </a:p>
        </p:txBody>
      </p:sp>
      <p:sp>
        <p:nvSpPr>
          <p:cNvPr id="7"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8" name="Slide Number Placeholder 5"/>
          <p:cNvSpPr txBox="1">
            <a:spLocks/>
          </p:cNvSpPr>
          <p:nvPr/>
        </p:nvSpPr>
        <p:spPr>
          <a:xfrm>
            <a:off x="8532440" y="6381328"/>
            <a:ext cx="432048" cy="287999"/>
          </a:xfrm>
          <a:prstGeom prst="rect">
            <a:avLst/>
          </a:prstGeom>
        </p:spPr>
        <p:txBody>
          <a:bodyPr vert="horz" lIns="36000" tIns="45720" rIns="36000" bIns="45720" rtlCol="0" anchor="ctr"/>
          <a:lstStyle>
            <a:defPPr>
              <a:defRPr lang="it-IT"/>
            </a:defPPr>
            <a:lvl1pPr marL="0" algn="ctr" defTabSz="914400" rtl="0" eaLnBrk="1" latinLnBrk="0" hangingPunct="1">
              <a:defRPr sz="1000" kern="1200">
                <a:solidFill>
                  <a:schemeClr val="tx2">
                    <a:lumMod val="60000"/>
                    <a:lumOff val="40000"/>
                  </a:schemeClr>
                </a:solidFill>
                <a:latin typeface="Rockwell"/>
                <a:ea typeface="+mn-ea"/>
                <a:cs typeface="Rockwe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mtClean="0">
                <a:solidFill>
                  <a:schemeClr val="accent1">
                    <a:lumMod val="60000"/>
                    <a:lumOff val="40000"/>
                  </a:schemeClr>
                </a:solidFill>
              </a:rPr>
              <a:t>#</a:t>
            </a:r>
            <a:fld id="{7F0813E5-3B9C-4C4E-A656-F4DD9920C17E}" type="slidenum">
              <a:rPr lang="it-IT" smtClean="0"/>
              <a:pPr/>
              <a:t>16</a:t>
            </a:fld>
            <a:endParaRPr lang="it-IT" dirty="0"/>
          </a:p>
        </p:txBody>
      </p:sp>
    </p:spTree>
    <p:extLst>
      <p:ext uri="{BB962C8B-B14F-4D97-AF65-F5344CB8AC3E}">
        <p14:creationId xmlns:p14="http://schemas.microsoft.com/office/powerpoint/2010/main" val="39668778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ICT: Il Software</a:t>
            </a:r>
            <a:endParaRPr lang="it-IT" dirty="0"/>
          </a:p>
        </p:txBody>
      </p:sp>
      <p:sp>
        <p:nvSpPr>
          <p:cNvPr id="3" name="Content Placeholder 2"/>
          <p:cNvSpPr>
            <a:spLocks noGrp="1"/>
          </p:cNvSpPr>
          <p:nvPr>
            <p:ph idx="1"/>
          </p:nvPr>
        </p:nvSpPr>
        <p:spPr/>
        <p:txBody>
          <a:bodyPr>
            <a:normAutofit fontScale="92500"/>
          </a:bodyPr>
          <a:lstStyle/>
          <a:p>
            <a:r>
              <a:rPr lang="it-IT" dirty="0" smtClean="0"/>
              <a:t>Principalmente basato su Open Source</a:t>
            </a:r>
          </a:p>
          <a:p>
            <a:pPr lvl="1">
              <a:lnSpc>
                <a:spcPct val="150000"/>
              </a:lnSpc>
            </a:pPr>
            <a:r>
              <a:rPr lang="it-IT" dirty="0" smtClean="0"/>
              <a:t>Sistema Operativo </a:t>
            </a:r>
            <a:r>
              <a:rPr lang="it-IT" b="1" dirty="0" smtClean="0"/>
              <a:t>Linux</a:t>
            </a:r>
            <a:endParaRPr lang="it-IT" dirty="0" smtClean="0"/>
          </a:p>
          <a:p>
            <a:pPr lvl="1">
              <a:lnSpc>
                <a:spcPct val="150000"/>
              </a:lnSpc>
            </a:pPr>
            <a:r>
              <a:rPr lang="it-IT" dirty="0" smtClean="0"/>
              <a:t>Middleware Cloud </a:t>
            </a:r>
            <a:r>
              <a:rPr lang="it-IT" b="1" dirty="0" smtClean="0"/>
              <a:t>OpenStack</a:t>
            </a:r>
          </a:p>
          <a:p>
            <a:pPr lvl="1">
              <a:lnSpc>
                <a:spcPct val="150000"/>
              </a:lnSpc>
            </a:pPr>
            <a:r>
              <a:rPr lang="it-IT" dirty="0" smtClean="0"/>
              <a:t>File system(s): </a:t>
            </a:r>
            <a:r>
              <a:rPr lang="it-IT" b="1" dirty="0" smtClean="0"/>
              <a:t>GlusterFS/Lustre/GPFS</a:t>
            </a:r>
          </a:p>
          <a:p>
            <a:pPr lvl="1">
              <a:lnSpc>
                <a:spcPct val="150000"/>
              </a:lnSpc>
            </a:pPr>
            <a:r>
              <a:rPr lang="it-IT" dirty="0" smtClean="0"/>
              <a:t>Personal Cloud storage: </a:t>
            </a:r>
            <a:r>
              <a:rPr lang="it-IT" b="1" dirty="0" smtClean="0"/>
              <a:t>ownCloud</a:t>
            </a:r>
          </a:p>
          <a:p>
            <a:pPr lvl="1">
              <a:lnSpc>
                <a:spcPct val="150000"/>
              </a:lnSpc>
              <a:buFont typeface="Wingdings" panose="05000000000000000000" pitchFamily="2" charset="2"/>
              <a:buChar char="§"/>
            </a:pPr>
            <a:r>
              <a:rPr lang="it-IT" dirty="0" smtClean="0"/>
              <a:t>Federazione </a:t>
            </a:r>
            <a:r>
              <a:rPr lang="it-IT" dirty="0"/>
              <a:t>con orchestratore (es. CLEVER) e </a:t>
            </a:r>
            <a:r>
              <a:rPr lang="it-IT" dirty="0" smtClean="0"/>
              <a:t>standards (es. OCCI</a:t>
            </a:r>
            <a:r>
              <a:rPr lang="it-IT" dirty="0"/>
              <a:t>, </a:t>
            </a:r>
            <a:r>
              <a:rPr lang="it-IT" dirty="0" smtClean="0"/>
              <a:t>CDMI)</a:t>
            </a:r>
            <a:endParaRPr lang="it-IT" dirty="0"/>
          </a:p>
        </p:txBody>
      </p:sp>
      <p:sp>
        <p:nvSpPr>
          <p:cNvPr id="10" name="Date Placeholder 3"/>
          <p:cNvSpPr>
            <a:spLocks noGrp="1"/>
          </p:cNvSpPr>
          <p:nvPr>
            <p:ph type="dt" sz="half" idx="10"/>
          </p:nvPr>
        </p:nvSpPr>
        <p:spPr/>
        <p:txBody>
          <a:bodyPr/>
          <a:lstStyle/>
          <a:p>
            <a:r>
              <a:rPr lang="it-IT" smtClean="0"/>
              <a:t>Workshop INFN CCR - LNS  27-Maggio-2014</a:t>
            </a:r>
            <a:endParaRPr lang="it-IT" dirty="0"/>
          </a:p>
        </p:txBody>
      </p:sp>
      <p:sp>
        <p:nvSpPr>
          <p:cNvPr id="11"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7" name="Slide Number Placeholder 4"/>
          <p:cNvSpPr>
            <a:spLocks noGrp="1"/>
          </p:cNvSpPr>
          <p:nvPr>
            <p:ph type="sldNum" sz="quarter" idx="12"/>
          </p:nvPr>
        </p:nvSpPr>
        <p:spPr>
          <a:prstGeom prst="rect">
            <a:avLst/>
          </a:prstGeom>
        </p:spPr>
        <p:txBody>
          <a:bodyPr/>
          <a:lstStyle/>
          <a:p>
            <a:fld id="{EE277EA9-7CB1-4D11-B992-C8F975C69483}" type="slidenum">
              <a:rPr lang="en-US" smtClean="0"/>
              <a:t>17</a:t>
            </a:fld>
            <a:endParaRPr lang="en-US"/>
          </a:p>
        </p:txBody>
      </p:sp>
      <p:pic>
        <p:nvPicPr>
          <p:cNvPr id="4" name="Picture 3" descr="OCCI in OpenStack"/>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556" t="7382" r="38806" b="17464"/>
          <a:stretch/>
        </p:blipFill>
        <p:spPr bwMode="auto">
          <a:xfrm>
            <a:off x="7812360" y="2965511"/>
            <a:ext cx="1152128" cy="1111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289" y="1672798"/>
            <a:ext cx="1001183" cy="118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7" y="5473294"/>
            <a:ext cx="1512169" cy="692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lever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9807" y="5013176"/>
            <a:ext cx="1404681" cy="4003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328" y="4179158"/>
            <a:ext cx="1393107" cy="690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524328" y="4179158"/>
            <a:ext cx="1390488"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5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ICT: I </a:t>
            </a:r>
            <a:r>
              <a:rPr lang="en-US" dirty="0" err="1" smtClean="0"/>
              <a:t>servizi</a:t>
            </a:r>
            <a:endParaRPr lang="en-US" dirty="0"/>
          </a:p>
        </p:txBody>
      </p:sp>
      <p:sp>
        <p:nvSpPr>
          <p:cNvPr id="3" name="Content Placeholder 2"/>
          <p:cNvSpPr>
            <a:spLocks noGrp="1"/>
          </p:cNvSpPr>
          <p:nvPr>
            <p:ph idx="1"/>
          </p:nvPr>
        </p:nvSpPr>
        <p:spPr>
          <a:xfrm>
            <a:off x="323528" y="1198240"/>
            <a:ext cx="8640960" cy="5327104"/>
          </a:xfrm>
        </p:spPr>
        <p:txBody>
          <a:bodyPr>
            <a:normAutofit fontScale="92500" lnSpcReduction="20000"/>
          </a:bodyPr>
          <a:lstStyle/>
          <a:p>
            <a:pPr>
              <a:spcAft>
                <a:spcPts val="600"/>
              </a:spcAft>
            </a:pPr>
            <a:r>
              <a:rPr lang="en-US" b="1" dirty="0" err="1" smtClean="0"/>
              <a:t>GARRbox</a:t>
            </a:r>
            <a:r>
              <a:rPr lang="en-US" dirty="0" smtClean="0"/>
              <a:t> – Sistema di storage </a:t>
            </a:r>
            <a:r>
              <a:rPr lang="en-US" dirty="0" err="1" smtClean="0"/>
              <a:t>personale</a:t>
            </a:r>
            <a:r>
              <a:rPr lang="en-US" dirty="0" smtClean="0"/>
              <a:t> e di </a:t>
            </a:r>
            <a:r>
              <a:rPr lang="en-US" dirty="0" err="1" smtClean="0"/>
              <a:t>condivisione</a:t>
            </a:r>
            <a:r>
              <a:rPr lang="en-US" dirty="0" smtClean="0"/>
              <a:t> file </a:t>
            </a:r>
            <a:r>
              <a:rPr lang="en-US" dirty="0" err="1" smtClean="0"/>
              <a:t>basato</a:t>
            </a:r>
            <a:r>
              <a:rPr lang="en-US" dirty="0" smtClean="0"/>
              <a:t> </a:t>
            </a:r>
            <a:r>
              <a:rPr lang="en-US" dirty="0" err="1" smtClean="0"/>
              <a:t>su</a:t>
            </a:r>
            <a:r>
              <a:rPr lang="en-US" dirty="0" smtClean="0"/>
              <a:t> </a:t>
            </a:r>
            <a:r>
              <a:rPr lang="en-US" dirty="0" err="1" smtClean="0"/>
              <a:t>ownCloud</a:t>
            </a:r>
            <a:r>
              <a:rPr lang="en-US" dirty="0" smtClean="0"/>
              <a:t> </a:t>
            </a:r>
          </a:p>
          <a:p>
            <a:pPr lvl="4">
              <a:spcAft>
                <a:spcPts val="600"/>
              </a:spcAft>
            </a:pPr>
            <a:endParaRPr lang="en-US" dirty="0" smtClean="0"/>
          </a:p>
          <a:p>
            <a:pPr>
              <a:spcAft>
                <a:spcPts val="600"/>
              </a:spcAft>
            </a:pPr>
            <a:r>
              <a:rPr lang="en-US" b="1" dirty="0" smtClean="0"/>
              <a:t>Cloud </a:t>
            </a:r>
            <a:r>
              <a:rPr lang="en-US" b="1" dirty="0" err="1" smtClean="0"/>
              <a:t>IdP</a:t>
            </a:r>
            <a:r>
              <a:rPr lang="en-US" b="1" dirty="0" smtClean="0"/>
              <a:t> </a:t>
            </a:r>
            <a:r>
              <a:rPr lang="en-US" dirty="0" smtClean="0"/>
              <a:t>– Sistema di Identity Provider pre-</a:t>
            </a:r>
            <a:r>
              <a:rPr lang="en-US" dirty="0" err="1" smtClean="0"/>
              <a:t>configurato</a:t>
            </a:r>
            <a:r>
              <a:rPr lang="en-US" dirty="0" smtClean="0"/>
              <a:t> per </a:t>
            </a:r>
            <a:r>
              <a:rPr lang="en-US" dirty="0" err="1" smtClean="0"/>
              <a:t>poter</a:t>
            </a:r>
            <a:r>
              <a:rPr lang="en-US" dirty="0" smtClean="0"/>
              <a:t> </a:t>
            </a:r>
            <a:r>
              <a:rPr lang="en-US" dirty="0" err="1" smtClean="0"/>
              <a:t>entrare</a:t>
            </a:r>
            <a:r>
              <a:rPr lang="en-US" dirty="0" smtClean="0"/>
              <a:t> in IDEM </a:t>
            </a:r>
            <a:r>
              <a:rPr lang="en-US" dirty="0" err="1" smtClean="0"/>
              <a:t>ed</a:t>
            </a:r>
            <a:r>
              <a:rPr lang="en-US" dirty="0" smtClean="0"/>
              <a:t> </a:t>
            </a:r>
            <a:r>
              <a:rPr lang="en-US" dirty="0" err="1" smtClean="0"/>
              <a:t>eduGAIN</a:t>
            </a:r>
            <a:endParaRPr lang="en-US" dirty="0" smtClean="0"/>
          </a:p>
          <a:p>
            <a:pPr>
              <a:spcAft>
                <a:spcPts val="600"/>
              </a:spcAft>
            </a:pPr>
            <a:endParaRPr lang="en-US" sz="2000" dirty="0"/>
          </a:p>
          <a:p>
            <a:pPr>
              <a:spcAft>
                <a:spcPts val="600"/>
              </a:spcAft>
            </a:pPr>
            <a:endParaRPr lang="en-US" sz="2000" dirty="0" smtClean="0"/>
          </a:p>
          <a:p>
            <a:pPr>
              <a:spcAft>
                <a:spcPts val="600"/>
              </a:spcAft>
            </a:pPr>
            <a:r>
              <a:rPr lang="en-US" b="1" dirty="0" err="1" smtClean="0"/>
              <a:t>WebConference</a:t>
            </a:r>
            <a:r>
              <a:rPr lang="en-US" sz="2000" dirty="0" smtClean="0"/>
              <a:t> </a:t>
            </a:r>
            <a:r>
              <a:rPr lang="en-US" dirty="0" smtClean="0"/>
              <a:t>– Sistema </a:t>
            </a:r>
            <a:r>
              <a:rPr lang="en-US" dirty="0" err="1" smtClean="0"/>
              <a:t>basato</a:t>
            </a:r>
            <a:r>
              <a:rPr lang="en-US" dirty="0" smtClean="0"/>
              <a:t> </a:t>
            </a:r>
            <a:r>
              <a:rPr lang="en-US" dirty="0" err="1" smtClean="0"/>
              <a:t>su</a:t>
            </a:r>
            <a:r>
              <a:rPr lang="en-US" dirty="0" smtClean="0"/>
              <a:t> </a:t>
            </a:r>
            <a:r>
              <a:rPr lang="en-US" dirty="0" err="1" smtClean="0"/>
              <a:t>AdobeConnect</a:t>
            </a:r>
            <a:endParaRPr lang="en-US" dirty="0" smtClean="0"/>
          </a:p>
          <a:p>
            <a:pPr>
              <a:spcAft>
                <a:spcPts val="600"/>
              </a:spcAft>
            </a:pPr>
            <a:r>
              <a:rPr lang="en-US" b="1" dirty="0" err="1" smtClean="0"/>
              <a:t>BigStorage</a:t>
            </a:r>
            <a:r>
              <a:rPr lang="en-US" dirty="0" smtClean="0"/>
              <a:t> – </a:t>
            </a:r>
            <a:r>
              <a:rPr lang="en-US" dirty="0" err="1" smtClean="0"/>
              <a:t>Archiviazione</a:t>
            </a:r>
            <a:r>
              <a:rPr lang="en-US" dirty="0" smtClean="0"/>
              <a:t> di </a:t>
            </a:r>
            <a:r>
              <a:rPr lang="en-US" dirty="0" err="1" smtClean="0"/>
              <a:t>dati</a:t>
            </a:r>
            <a:endParaRPr lang="en-US" dirty="0"/>
          </a:p>
          <a:p>
            <a:pPr>
              <a:spcAft>
                <a:spcPts val="600"/>
              </a:spcAft>
            </a:pPr>
            <a:r>
              <a:rPr lang="en-US" b="1" dirty="0" err="1" smtClean="0"/>
              <a:t>PaaS</a:t>
            </a:r>
            <a:r>
              <a:rPr lang="en-US" b="1" dirty="0" smtClean="0"/>
              <a:t> </a:t>
            </a:r>
            <a:r>
              <a:rPr lang="en-US" dirty="0" smtClean="0"/>
              <a:t>(Platform as a Service) </a:t>
            </a:r>
            <a:r>
              <a:rPr lang="en-US" b="1" dirty="0" smtClean="0"/>
              <a:t>o </a:t>
            </a:r>
            <a:r>
              <a:rPr lang="en-US" b="1" dirty="0" err="1" smtClean="0"/>
              <a:t>IaaS</a:t>
            </a:r>
            <a:r>
              <a:rPr lang="en-US" dirty="0"/>
              <a:t> </a:t>
            </a:r>
            <a:r>
              <a:rPr lang="en-US" dirty="0" smtClean="0"/>
              <a:t>(Infrastructure as a Service)</a:t>
            </a:r>
            <a:r>
              <a:rPr lang="en-US" b="1" dirty="0" smtClean="0"/>
              <a:t> </a:t>
            </a:r>
            <a:r>
              <a:rPr lang="en-US" dirty="0" err="1" smtClean="0"/>
              <a:t>su</a:t>
            </a:r>
            <a:r>
              <a:rPr lang="en-US" dirty="0" smtClean="0"/>
              <a:t> </a:t>
            </a:r>
            <a:r>
              <a:rPr lang="en-US" dirty="0" err="1" smtClean="0"/>
              <a:t>richiesta</a:t>
            </a:r>
            <a:r>
              <a:rPr lang="en-US" dirty="0" smtClean="0"/>
              <a:t> </a:t>
            </a:r>
            <a:r>
              <a:rPr lang="en-US" dirty="0" err="1" smtClean="0"/>
              <a:t>specifica</a:t>
            </a:r>
            <a:r>
              <a:rPr lang="en-US" dirty="0" smtClean="0"/>
              <a:t> di </a:t>
            </a:r>
            <a:r>
              <a:rPr lang="en-US" dirty="0" err="1" smtClean="0"/>
              <a:t>comunità</a:t>
            </a:r>
            <a:r>
              <a:rPr lang="en-US" dirty="0" smtClean="0"/>
              <a:t> </a:t>
            </a:r>
            <a:r>
              <a:rPr lang="en-US" dirty="0" err="1" smtClean="0"/>
              <a:t>scientifiche</a:t>
            </a:r>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3875" y="3423908"/>
            <a:ext cx="1259989"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2" descr="C:\Users\manto\Documents\unimo\sicurezza\federazione\idem\eventi-e-talk\20130930-VAMP-Helsinki\eduGAIN_rgb100x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46" y="3567924"/>
            <a:ext cx="1809750" cy="428625"/>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3"/>
          <p:cNvSpPr>
            <a:spLocks noGrp="1"/>
          </p:cNvSpPr>
          <p:nvPr>
            <p:ph type="dt" sz="half" idx="10"/>
          </p:nvPr>
        </p:nvSpPr>
        <p:spPr>
          <a:xfrm>
            <a:off x="323850" y="6390000"/>
            <a:ext cx="5184254" cy="288000"/>
          </a:xfrm>
        </p:spPr>
        <p:txBody>
          <a:bodyPr/>
          <a:lstStyle/>
          <a:p>
            <a:r>
              <a:rPr lang="it-IT" smtClean="0"/>
              <a:t>Workshop INFN CCR - LNS  27-Maggio-2014</a:t>
            </a:r>
            <a:endParaRPr lang="it-IT" dirty="0"/>
          </a:p>
        </p:txBody>
      </p:sp>
      <p:sp>
        <p:nvSpPr>
          <p:cNvPr id="11" name="Footer Placeholder 4"/>
          <p:cNvSpPr>
            <a:spLocks noGrp="1"/>
          </p:cNvSpPr>
          <p:nvPr>
            <p:ph type="ftr" sz="quarter" idx="11"/>
          </p:nvPr>
        </p:nvSpPr>
        <p:spPr>
          <a:xfrm>
            <a:off x="4067944" y="6389999"/>
            <a:ext cx="4392488" cy="288000"/>
          </a:xfrm>
        </p:spPr>
        <p:txBody>
          <a:bodyPr/>
          <a:lstStyle/>
          <a:p>
            <a:r>
              <a:rPr lang="it-IT" smtClean="0"/>
              <a:t>Massimo Carboni &lt;Massimo.Carboni@garr.it&gt;</a:t>
            </a:r>
            <a:endParaRPr lang="it-IT" dirty="0"/>
          </a:p>
        </p:txBody>
      </p:sp>
      <p:sp>
        <p:nvSpPr>
          <p:cNvPr id="12" name="Slide Number Placeholder 5"/>
          <p:cNvSpPr txBox="1">
            <a:spLocks/>
          </p:cNvSpPr>
          <p:nvPr/>
        </p:nvSpPr>
        <p:spPr>
          <a:xfrm>
            <a:off x="8532440" y="6381328"/>
            <a:ext cx="432048" cy="287999"/>
          </a:xfrm>
          <a:prstGeom prst="rect">
            <a:avLst/>
          </a:prstGeom>
        </p:spPr>
        <p:txBody>
          <a:bodyPr vert="horz" lIns="36000" tIns="45720" rIns="36000" bIns="45720" rtlCol="0" anchor="ctr"/>
          <a:lstStyle>
            <a:defPPr>
              <a:defRPr lang="it-IT"/>
            </a:defPPr>
            <a:lvl1pPr marL="0" algn="ctr" defTabSz="914400" rtl="0" eaLnBrk="1" latinLnBrk="0" hangingPunct="1">
              <a:defRPr sz="1000" kern="1200">
                <a:solidFill>
                  <a:schemeClr val="tx2">
                    <a:lumMod val="60000"/>
                    <a:lumOff val="40000"/>
                  </a:schemeClr>
                </a:solidFill>
                <a:latin typeface="Rockwell"/>
                <a:ea typeface="+mn-ea"/>
                <a:cs typeface="Rockwe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mtClean="0">
                <a:solidFill>
                  <a:schemeClr val="accent1">
                    <a:lumMod val="60000"/>
                    <a:lumOff val="40000"/>
                  </a:schemeClr>
                </a:solidFill>
              </a:rPr>
              <a:t>#</a:t>
            </a:r>
            <a:fld id="{7F0813E5-3B9C-4C4E-A656-F4DD9920C17E}" type="slidenum">
              <a:rPr lang="it-IT" smtClean="0"/>
              <a:pPr/>
              <a:t>18</a:t>
            </a:fld>
            <a:endParaRPr lang="it-IT" dirty="0"/>
          </a:p>
        </p:txBody>
      </p:sp>
      <p:sp>
        <p:nvSpPr>
          <p:cNvPr id="4" name="AutoShape 2" descr="GARR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43127" y="1524000"/>
            <a:ext cx="1305337"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5296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it-IT"/>
          </a:p>
        </p:txBody>
      </p:sp>
      <p:sp>
        <p:nvSpPr>
          <p:cNvPr id="8" name="Text Placeholder 7"/>
          <p:cNvSpPr>
            <a:spLocks noGrp="1"/>
          </p:cNvSpPr>
          <p:nvPr>
            <p:ph type="body" idx="1"/>
          </p:nvPr>
        </p:nvSpPr>
        <p:spPr/>
        <p:txBody>
          <a:bodyPr/>
          <a:lstStyle/>
          <a:p>
            <a:r>
              <a:rPr lang="it-IT" dirty="0" smtClean="0"/>
              <a:t>Evoluzione a Lungo Termine</a:t>
            </a:r>
            <a:endParaRPr lang="it-IT" dirty="0"/>
          </a:p>
        </p:txBody>
      </p:sp>
    </p:spTree>
    <p:extLst>
      <p:ext uri="{BB962C8B-B14F-4D97-AF65-F5344CB8AC3E}">
        <p14:creationId xmlns:p14="http://schemas.microsoft.com/office/powerpoint/2010/main" val="34327318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Agenda</a:t>
            </a:r>
            <a:endParaRPr lang="it-IT" dirty="0"/>
          </a:p>
        </p:txBody>
      </p:sp>
      <p:sp>
        <p:nvSpPr>
          <p:cNvPr id="3" name="Content Placeholder 2"/>
          <p:cNvSpPr>
            <a:spLocks noGrp="1"/>
          </p:cNvSpPr>
          <p:nvPr>
            <p:ph idx="1"/>
          </p:nvPr>
        </p:nvSpPr>
        <p:spPr>
          <a:xfrm>
            <a:off x="323850" y="914400"/>
            <a:ext cx="8362950" cy="5410200"/>
          </a:xfrm>
        </p:spPr>
        <p:txBody>
          <a:bodyPr>
            <a:noAutofit/>
          </a:bodyPr>
          <a:lstStyle/>
          <a:p>
            <a:r>
              <a:rPr lang="it-IT" sz="4000" dirty="0" smtClean="0">
                <a:latin typeface="Rockwell" panose="02060603020205020403" pitchFamily="18" charset="0"/>
              </a:rPr>
              <a:t>Il disegno di rete</a:t>
            </a:r>
          </a:p>
          <a:p>
            <a:r>
              <a:rPr lang="it-IT" sz="4000" dirty="0" smtClean="0">
                <a:latin typeface="Rockwell" panose="02060603020205020403" pitchFamily="18" charset="0"/>
              </a:rPr>
              <a:t>Da GARR-X a GARR-X Progress</a:t>
            </a:r>
          </a:p>
          <a:p>
            <a:pPr lvl="1"/>
            <a:r>
              <a:rPr lang="it-IT" sz="3600" dirty="0" smtClean="0">
                <a:latin typeface="Rockwell" panose="02060603020205020403" pitchFamily="18" charset="0"/>
              </a:rPr>
              <a:t>Evoluzione del modello trasmissivo</a:t>
            </a:r>
          </a:p>
          <a:p>
            <a:pPr lvl="1"/>
            <a:r>
              <a:rPr lang="it-IT" sz="3600" dirty="0" smtClean="0">
                <a:latin typeface="Rockwell" panose="02060603020205020403" pitchFamily="18" charset="0"/>
              </a:rPr>
              <a:t>L’integrazione della rete IP/MPLS</a:t>
            </a:r>
          </a:p>
          <a:p>
            <a:pPr lvl="1"/>
            <a:r>
              <a:rPr lang="it-IT" sz="3600" dirty="0" smtClean="0">
                <a:latin typeface="Rockwell" panose="02060603020205020403" pitchFamily="18" charset="0"/>
              </a:rPr>
              <a:t>La rete GARR anche alle scuole </a:t>
            </a:r>
          </a:p>
          <a:p>
            <a:pPr lvl="1"/>
            <a:r>
              <a:rPr lang="it-IT" sz="3600" dirty="0" smtClean="0">
                <a:latin typeface="Rockwell" panose="02060603020205020403" pitchFamily="18" charset="0"/>
              </a:rPr>
              <a:t>GARR vs ICT </a:t>
            </a:r>
          </a:p>
          <a:p>
            <a:r>
              <a:rPr lang="it-IT" sz="4000" dirty="0" smtClean="0">
                <a:latin typeface="Rockwell" panose="02060603020205020403" pitchFamily="18" charset="0"/>
              </a:rPr>
              <a:t>Da GARR-X Progress a GARR-X</a:t>
            </a:r>
          </a:p>
          <a:p>
            <a:pPr lvl="1"/>
            <a:r>
              <a:rPr lang="it-IT" sz="3600" dirty="0" smtClean="0">
                <a:latin typeface="Rockwell" panose="02060603020205020403" pitchFamily="18" charset="0"/>
              </a:rPr>
              <a:t>Rete in fibra Inter-Nazionale</a:t>
            </a:r>
          </a:p>
          <a:p>
            <a:endParaRPr lang="it-IT" sz="4000" dirty="0" smtClean="0">
              <a:latin typeface="Rockwell" panose="02060603020205020403" pitchFamily="18" charset="0"/>
            </a:endParaRPr>
          </a:p>
          <a:p>
            <a:pPr lvl="1"/>
            <a:endParaRPr lang="it-IT" sz="3600" dirty="0" smtClean="0">
              <a:latin typeface="Rockwell" panose="02060603020205020403" pitchFamily="18" charset="0"/>
            </a:endParaRPr>
          </a:p>
          <a:p>
            <a:endParaRPr lang="it-IT" sz="4000" dirty="0" smtClean="0">
              <a:latin typeface="Rockwell" panose="02060603020205020403" pitchFamily="18" charset="0"/>
            </a:endParaRPr>
          </a:p>
        </p:txBody>
      </p:sp>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8" name="Slide Number Placeholder 7"/>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2</a:t>
            </a:fld>
            <a:endParaRPr lang="it-IT" dirty="0"/>
          </a:p>
        </p:txBody>
      </p:sp>
    </p:spTree>
    <p:extLst>
      <p:ext uri="{BB962C8B-B14F-4D97-AF65-F5344CB8AC3E}">
        <p14:creationId xmlns:p14="http://schemas.microsoft.com/office/powerpoint/2010/main" val="8514231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50"/>
          <p:cNvCxnSpPr/>
          <p:nvPr/>
        </p:nvCxnSpPr>
        <p:spPr>
          <a:xfrm>
            <a:off x="5676921" y="1251284"/>
            <a:ext cx="1265222" cy="1263343"/>
          </a:xfrm>
          <a:prstGeom prst="line">
            <a:avLst/>
          </a:prstGeom>
          <a:ln w="2540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p:nvCxnSpPr>
        <p:spPr>
          <a:xfrm flipH="1">
            <a:off x="5973933" y="4733212"/>
            <a:ext cx="1245169" cy="1397770"/>
          </a:xfrm>
          <a:prstGeom prst="line">
            <a:avLst/>
          </a:prstGeom>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V="1">
            <a:off x="6827438" y="2240280"/>
            <a:ext cx="0" cy="294996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6868446" y="2235758"/>
            <a:ext cx="0" cy="2981758"/>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6915706" y="2240280"/>
            <a:ext cx="0" cy="297723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6966506" y="2240280"/>
            <a:ext cx="0" cy="295075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flipV="1">
            <a:off x="7106817" y="2983712"/>
            <a:ext cx="1" cy="1750189"/>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7154498" y="3017389"/>
            <a:ext cx="0" cy="1555738"/>
          </a:xfrm>
          <a:prstGeom prst="line">
            <a:avLst/>
          </a:prstGeom>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449100" y="5515003"/>
            <a:ext cx="351378" cy="215444"/>
          </a:xfrm>
          <a:prstGeom prst="rect">
            <a:avLst/>
          </a:prstGeom>
          <a:noFill/>
        </p:spPr>
        <p:txBody>
          <a:bodyPr wrap="none" rtlCol="0">
            <a:spAutoFit/>
          </a:bodyPr>
          <a:lstStyle/>
          <a:p>
            <a:r>
              <a:rPr lang="en-US" sz="800" dirty="0" smtClean="0"/>
              <a:t>10G</a:t>
            </a:r>
            <a:endParaRPr lang="it-IT" sz="800" dirty="0"/>
          </a:p>
        </p:txBody>
      </p:sp>
      <p:sp>
        <p:nvSpPr>
          <p:cNvPr id="43" name="TextBox 42"/>
          <p:cNvSpPr txBox="1"/>
          <p:nvPr/>
        </p:nvSpPr>
        <p:spPr>
          <a:xfrm>
            <a:off x="7672920" y="5242688"/>
            <a:ext cx="447558" cy="215444"/>
          </a:xfrm>
          <a:prstGeom prst="rect">
            <a:avLst/>
          </a:prstGeom>
          <a:noFill/>
        </p:spPr>
        <p:txBody>
          <a:bodyPr wrap="none" rtlCol="0">
            <a:spAutoFit/>
          </a:bodyPr>
          <a:lstStyle/>
          <a:p>
            <a:r>
              <a:rPr lang="en-US" sz="800" dirty="0" smtClean="0"/>
              <a:t>4x10G</a:t>
            </a:r>
            <a:endParaRPr lang="it-IT" sz="800" dirty="0"/>
          </a:p>
        </p:txBody>
      </p:sp>
      <p:sp>
        <p:nvSpPr>
          <p:cNvPr id="64" name="TextBox 63"/>
          <p:cNvSpPr txBox="1"/>
          <p:nvPr/>
        </p:nvSpPr>
        <p:spPr>
          <a:xfrm>
            <a:off x="6275765" y="3612956"/>
            <a:ext cx="461372" cy="246221"/>
          </a:xfrm>
          <a:prstGeom prst="rect">
            <a:avLst/>
          </a:prstGeom>
          <a:noFill/>
        </p:spPr>
        <p:txBody>
          <a:bodyPr wrap="none" rtlCol="0">
            <a:spAutoFit/>
          </a:bodyPr>
          <a:lstStyle/>
          <a:p>
            <a:r>
              <a:rPr lang="en-US" sz="1000" b="1" dirty="0" smtClean="0"/>
              <a:t>120G</a:t>
            </a:r>
            <a:endParaRPr lang="it-IT" sz="1000" b="1" dirty="0"/>
          </a:p>
        </p:txBody>
      </p:sp>
      <p:cxnSp>
        <p:nvCxnSpPr>
          <p:cNvPr id="78" name="Straight Connector 49"/>
          <p:cNvCxnSpPr/>
          <p:nvPr/>
        </p:nvCxnSpPr>
        <p:spPr>
          <a:xfrm flipH="1">
            <a:off x="7287792" y="1390801"/>
            <a:ext cx="359382" cy="82303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97" name="Straight Connector 50"/>
          <p:cNvCxnSpPr/>
          <p:nvPr/>
        </p:nvCxnSpPr>
        <p:spPr>
          <a:xfrm>
            <a:off x="6901458" y="1237769"/>
            <a:ext cx="0" cy="1231435"/>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2" name="Straight Connector 50"/>
          <p:cNvCxnSpPr/>
          <p:nvPr/>
        </p:nvCxnSpPr>
        <p:spPr>
          <a:xfrm>
            <a:off x="6834392" y="1124962"/>
            <a:ext cx="0" cy="1371605"/>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33" name="Straight Connector 19"/>
          <p:cNvCxnSpPr/>
          <p:nvPr/>
        </p:nvCxnSpPr>
        <p:spPr>
          <a:xfrm>
            <a:off x="7247109" y="5208337"/>
            <a:ext cx="1200924" cy="1016514"/>
          </a:xfrm>
          <a:prstGeom prst="line">
            <a:avLst/>
          </a:prstGeom>
        </p:spPr>
        <p:style>
          <a:lnRef idx="1">
            <a:schemeClr val="dk1"/>
          </a:lnRef>
          <a:fillRef idx="0">
            <a:schemeClr val="dk1"/>
          </a:fillRef>
          <a:effectRef idx="0">
            <a:schemeClr val="dk1"/>
          </a:effectRef>
          <a:fontRef idx="minor">
            <a:schemeClr val="tx1"/>
          </a:fontRef>
        </p:style>
      </p:cxnSp>
      <p:cxnSp>
        <p:nvCxnSpPr>
          <p:cNvPr id="198" name="Straight Connector 29"/>
          <p:cNvCxnSpPr/>
          <p:nvPr/>
        </p:nvCxnSpPr>
        <p:spPr>
          <a:xfrm>
            <a:off x="4069329" y="2575660"/>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199" name="Straight Connector 29"/>
          <p:cNvCxnSpPr/>
          <p:nvPr/>
        </p:nvCxnSpPr>
        <p:spPr>
          <a:xfrm>
            <a:off x="4075679" y="2606242"/>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277" name="Straight Connector 50"/>
          <p:cNvCxnSpPr/>
          <p:nvPr/>
        </p:nvCxnSpPr>
        <p:spPr>
          <a:xfrm flipH="1">
            <a:off x="3786009" y="1251284"/>
            <a:ext cx="1216065" cy="1255042"/>
          </a:xfrm>
          <a:prstGeom prst="line">
            <a:avLst/>
          </a:prstGeom>
          <a:ln w="25400">
            <a:solidFill>
              <a:schemeClr val="accent4"/>
            </a:solidFill>
          </a:ln>
        </p:spPr>
        <p:style>
          <a:lnRef idx="1">
            <a:schemeClr val="accent2"/>
          </a:lnRef>
          <a:fillRef idx="0">
            <a:schemeClr val="accent2"/>
          </a:fillRef>
          <a:effectRef idx="0">
            <a:schemeClr val="accent2"/>
          </a:effectRef>
          <a:fontRef idx="minor">
            <a:schemeClr val="tx1"/>
          </a:fontRef>
        </p:style>
      </p:cxnSp>
      <p:sp>
        <p:nvSpPr>
          <p:cNvPr id="307" name="TextBox 74"/>
          <p:cNvSpPr txBox="1"/>
          <p:nvPr/>
        </p:nvSpPr>
        <p:spPr>
          <a:xfrm rot="18816032">
            <a:off x="3780508" y="1549386"/>
            <a:ext cx="1340432" cy="246221"/>
          </a:xfrm>
          <a:prstGeom prst="rect">
            <a:avLst/>
          </a:prstGeom>
          <a:noFill/>
        </p:spPr>
        <p:txBody>
          <a:bodyPr wrap="none" rtlCol="0">
            <a:spAutoFit/>
          </a:bodyPr>
          <a:lstStyle>
            <a:defPPr>
              <a:defRPr lang="it-IT"/>
            </a:defPPr>
            <a:lvl1pPr>
              <a:defRPr sz="1200" b="1">
                <a:solidFill>
                  <a:schemeClr val="accent2"/>
                </a:solidFill>
              </a:defRPr>
            </a:lvl1pPr>
          </a:lstStyle>
          <a:p>
            <a:r>
              <a:rPr lang="en-US" sz="1000" dirty="0" smtClean="0">
                <a:solidFill>
                  <a:schemeClr val="accent4"/>
                </a:solidFill>
              </a:rPr>
              <a:t>100G LHCONE backup</a:t>
            </a:r>
            <a:endParaRPr lang="it-IT" sz="1000" dirty="0">
              <a:solidFill>
                <a:schemeClr val="accent4"/>
              </a:solidFill>
            </a:endParaRPr>
          </a:p>
        </p:txBody>
      </p:sp>
      <p:sp>
        <p:nvSpPr>
          <p:cNvPr id="3" name="Titolo 2"/>
          <p:cNvSpPr>
            <a:spLocks noGrp="1"/>
          </p:cNvSpPr>
          <p:nvPr>
            <p:ph type="title"/>
          </p:nvPr>
        </p:nvSpPr>
        <p:spPr>
          <a:xfrm>
            <a:off x="1569994" y="222790"/>
            <a:ext cx="2505685" cy="562074"/>
          </a:xfrm>
        </p:spPr>
        <p:txBody>
          <a:bodyPr>
            <a:normAutofit fontScale="90000"/>
          </a:bodyPr>
          <a:lstStyle/>
          <a:p>
            <a:r>
              <a:rPr lang="it-IT" sz="1800" dirty="0" smtClean="0"/>
              <a:t>LHCOPN/LHCONE </a:t>
            </a:r>
            <a:br>
              <a:rPr lang="it-IT" sz="1800" dirty="0" smtClean="0"/>
            </a:br>
            <a:r>
              <a:rPr lang="it-IT" sz="1800" dirty="0" smtClean="0"/>
              <a:t>GARR Q1 2014</a:t>
            </a:r>
            <a:endParaRPr lang="it-IT" sz="1800" dirty="0"/>
          </a:p>
        </p:txBody>
      </p:sp>
      <p:pic>
        <p:nvPicPr>
          <p:cNvPr id="106" name="Picture 4" descr="http://design-guidelines.web.cern.ch/sites/design-guidelines.web.cern.ch/files/u6/CERN-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640508" y="897348"/>
            <a:ext cx="456051" cy="45522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http://media.smau.it/x-exhibition/upload/article/image/2012/05/18/logo_CNAF.100x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348" y="5812683"/>
            <a:ext cx="952500" cy="600076"/>
          </a:xfrm>
          <a:prstGeom prst="rect">
            <a:avLst/>
          </a:prstGeom>
          <a:noFill/>
          <a:ln w="19050">
            <a:solidFill>
              <a:schemeClr val="accent1">
                <a:alpha val="70000"/>
              </a:schemeClr>
            </a:solidFill>
          </a:ln>
          <a:extLst>
            <a:ext uri="{909E8E84-426E-40dd-AFC4-6F175D3DCCD1}">
              <a14:hiddenFill xmlns:a14="http://schemas.microsoft.com/office/drawing/2010/main">
                <a:solidFill>
                  <a:srgbClr val="FFFFFF"/>
                </a:solidFill>
              </a14:hiddenFill>
            </a:ext>
          </a:extLst>
        </p:spPr>
      </p:pic>
      <p:sp>
        <p:nvSpPr>
          <p:cNvPr id="119" name="Nuage 108"/>
          <p:cNvSpPr/>
          <p:nvPr/>
        </p:nvSpPr>
        <p:spPr>
          <a:xfrm>
            <a:off x="4498019" y="325509"/>
            <a:ext cx="1607584" cy="964201"/>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pic>
        <p:nvPicPr>
          <p:cNvPr id="120" name="Picture 2" descr="Back to Hom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38583" y="503827"/>
            <a:ext cx="778396" cy="3070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ARR 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618" y="3304495"/>
            <a:ext cx="1276350" cy="581026"/>
          </a:xfrm>
          <a:prstGeom prst="rect">
            <a:avLst/>
          </a:prstGeom>
          <a:noFill/>
          <a:extLst>
            <a:ext uri="{909E8E84-426E-40dd-AFC4-6F175D3DCCD1}">
              <a14:hiddenFill xmlns:a14="http://schemas.microsoft.com/office/drawing/2010/main">
                <a:solidFill>
                  <a:srgbClr val="FFFFFF"/>
                </a:solidFill>
              </a14:hiddenFill>
            </a:ext>
          </a:extLst>
        </p:spPr>
      </p:pic>
      <p:sp>
        <p:nvSpPr>
          <p:cNvPr id="124" name="TextBox 74"/>
          <p:cNvSpPr txBox="1"/>
          <p:nvPr/>
        </p:nvSpPr>
        <p:spPr>
          <a:xfrm rot="2685183">
            <a:off x="5551794" y="1558684"/>
            <a:ext cx="1375698" cy="246221"/>
          </a:xfrm>
          <a:prstGeom prst="rect">
            <a:avLst/>
          </a:prstGeom>
          <a:noFill/>
          <a:ln>
            <a:noFill/>
          </a:ln>
        </p:spPr>
        <p:txBody>
          <a:bodyPr wrap="none" rtlCol="0">
            <a:spAutoFit/>
          </a:bodyPr>
          <a:lstStyle>
            <a:defPPr>
              <a:defRPr lang="it-IT"/>
            </a:defPPr>
            <a:lvl1pPr>
              <a:defRPr sz="1200" b="1">
                <a:solidFill>
                  <a:schemeClr val="accent2"/>
                </a:solidFill>
              </a:defRPr>
            </a:lvl1pPr>
          </a:lstStyle>
          <a:p>
            <a:r>
              <a:rPr lang="en-US" sz="1000" dirty="0">
                <a:solidFill>
                  <a:schemeClr val="accent4"/>
                </a:solidFill>
              </a:rPr>
              <a:t>100G </a:t>
            </a:r>
            <a:r>
              <a:rPr lang="en-US" sz="1000" dirty="0" smtClean="0">
                <a:solidFill>
                  <a:schemeClr val="accent4"/>
                </a:solidFill>
              </a:rPr>
              <a:t>LHCONE Primary</a:t>
            </a:r>
            <a:endParaRPr lang="it-IT" sz="1000" dirty="0">
              <a:solidFill>
                <a:schemeClr val="accent4"/>
              </a:solidFill>
            </a:endParaRPr>
          </a:p>
        </p:txBody>
      </p:sp>
      <p:sp>
        <p:nvSpPr>
          <p:cNvPr id="125" name="Nuage 108"/>
          <p:cNvSpPr/>
          <p:nvPr/>
        </p:nvSpPr>
        <p:spPr>
          <a:xfrm>
            <a:off x="4874091" y="850049"/>
            <a:ext cx="842888" cy="634501"/>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121" name="CasellaDiTesto 120"/>
          <p:cNvSpPr txBox="1"/>
          <p:nvPr/>
        </p:nvSpPr>
        <p:spPr>
          <a:xfrm>
            <a:off x="4843593" y="1028799"/>
            <a:ext cx="968375" cy="276999"/>
          </a:xfrm>
          <a:prstGeom prst="rect">
            <a:avLst/>
          </a:prstGeom>
          <a:noFill/>
        </p:spPr>
        <p:txBody>
          <a:bodyPr wrap="square" rtlCol="0">
            <a:spAutoFit/>
          </a:bodyPr>
          <a:lstStyle/>
          <a:p>
            <a:pPr algn="ctr"/>
            <a:r>
              <a:rPr lang="it-IT" sz="1200" b="1" dirty="0" smtClean="0">
                <a:solidFill>
                  <a:schemeClr val="bg1"/>
                </a:solidFill>
              </a:rPr>
              <a:t>LHCONE</a:t>
            </a:r>
            <a:endParaRPr lang="it-IT" sz="1200" b="1" dirty="0">
              <a:solidFill>
                <a:schemeClr val="bg1"/>
              </a:solidFill>
            </a:endParaRPr>
          </a:p>
        </p:txBody>
      </p:sp>
      <p:pic>
        <p:nvPicPr>
          <p:cNvPr id="126" name="Picture 8" descr="http://www.ior.kit.edu/img/kit_logo_en_farbe_positiv.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91867" y="961083"/>
            <a:ext cx="824549" cy="429718"/>
          </a:xfrm>
          <a:prstGeom prst="rect">
            <a:avLst/>
          </a:prstGeom>
          <a:noFill/>
          <a:extLst>
            <a:ext uri="{909E8E84-426E-40dd-AFC4-6F175D3DCCD1}">
              <a14:hiddenFill xmlns:a14="http://schemas.microsoft.com/office/drawing/2010/main">
                <a:solidFill>
                  <a:srgbClr val="FFFFFF"/>
                </a:solidFill>
              </a14:hiddenFill>
            </a:ext>
          </a:extLst>
        </p:spPr>
      </p:pic>
      <p:cxnSp>
        <p:nvCxnSpPr>
          <p:cNvPr id="146" name="Straight Connector 18"/>
          <p:cNvCxnSpPr/>
          <p:nvPr/>
        </p:nvCxnSpPr>
        <p:spPr>
          <a:xfrm flipH="1" flipV="1">
            <a:off x="7018298" y="2940359"/>
            <a:ext cx="1" cy="1750189"/>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9"/>
          <p:cNvCxnSpPr/>
          <p:nvPr/>
        </p:nvCxnSpPr>
        <p:spPr>
          <a:xfrm flipV="1">
            <a:off x="7065979" y="2974036"/>
            <a:ext cx="0" cy="1555738"/>
          </a:xfrm>
          <a:prstGeom prst="line">
            <a:avLst/>
          </a:prstGeom>
        </p:spPr>
        <p:style>
          <a:lnRef idx="1">
            <a:schemeClr val="dk1"/>
          </a:lnRef>
          <a:fillRef idx="0">
            <a:schemeClr val="dk1"/>
          </a:fillRef>
          <a:effectRef idx="0">
            <a:schemeClr val="dk1"/>
          </a:effectRef>
          <a:fontRef idx="minor">
            <a:schemeClr val="tx1"/>
          </a:fontRef>
        </p:style>
      </p:cxnSp>
      <p:cxnSp>
        <p:nvCxnSpPr>
          <p:cNvPr id="189" name="Straight Connector 50"/>
          <p:cNvCxnSpPr/>
          <p:nvPr/>
        </p:nvCxnSpPr>
        <p:spPr>
          <a:xfrm flipH="1">
            <a:off x="7308304" y="258047"/>
            <a:ext cx="381262" cy="0"/>
          </a:xfrm>
          <a:prstGeom prst="line">
            <a:avLst/>
          </a:prstGeom>
          <a:ln w="25400">
            <a:solidFill>
              <a:schemeClr val="accent4"/>
            </a:solidFill>
          </a:ln>
        </p:spPr>
        <p:style>
          <a:lnRef idx="1">
            <a:schemeClr val="accent2"/>
          </a:lnRef>
          <a:fillRef idx="0">
            <a:schemeClr val="accent2"/>
          </a:fillRef>
          <a:effectRef idx="0">
            <a:schemeClr val="accent2"/>
          </a:effectRef>
          <a:fontRef idx="minor">
            <a:schemeClr val="tx1"/>
          </a:fontRef>
        </p:style>
      </p:cxnSp>
      <p:sp>
        <p:nvSpPr>
          <p:cNvPr id="190" name="ZoneTexte 119"/>
          <p:cNvSpPr txBox="1"/>
          <p:nvPr/>
        </p:nvSpPr>
        <p:spPr>
          <a:xfrm>
            <a:off x="7748822" y="142631"/>
            <a:ext cx="1229413" cy="2308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it-IT" sz="900" dirty="0" smtClean="0"/>
              <a:t>LHCONE </a:t>
            </a:r>
            <a:r>
              <a:rPr lang="it-IT" sz="900" dirty="0" err="1" smtClean="0"/>
              <a:t>links</a:t>
            </a:r>
            <a:endParaRPr lang="fr-FR" sz="900" dirty="0" smtClean="0"/>
          </a:p>
        </p:txBody>
      </p:sp>
      <p:cxnSp>
        <p:nvCxnSpPr>
          <p:cNvPr id="191" name="Straight Connector 50"/>
          <p:cNvCxnSpPr/>
          <p:nvPr/>
        </p:nvCxnSpPr>
        <p:spPr>
          <a:xfrm flipH="1">
            <a:off x="7315469" y="424744"/>
            <a:ext cx="366931" cy="0"/>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sp>
        <p:nvSpPr>
          <p:cNvPr id="192" name="ZoneTexte 119"/>
          <p:cNvSpPr txBox="1"/>
          <p:nvPr/>
        </p:nvSpPr>
        <p:spPr>
          <a:xfrm>
            <a:off x="7748822" y="317848"/>
            <a:ext cx="1229413" cy="2308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it-IT" sz="900" dirty="0" smtClean="0"/>
              <a:t>LHCOPN </a:t>
            </a:r>
            <a:r>
              <a:rPr lang="it-IT" sz="900" dirty="0" err="1" smtClean="0"/>
              <a:t>links</a:t>
            </a:r>
            <a:endParaRPr lang="fr-FR" sz="900" dirty="0" smtClean="0"/>
          </a:p>
        </p:txBody>
      </p:sp>
      <p:cxnSp>
        <p:nvCxnSpPr>
          <p:cNvPr id="224" name="Straight Connector 19"/>
          <p:cNvCxnSpPr/>
          <p:nvPr/>
        </p:nvCxnSpPr>
        <p:spPr>
          <a:xfrm>
            <a:off x="7310114" y="5181276"/>
            <a:ext cx="1200924" cy="1016514"/>
          </a:xfrm>
          <a:prstGeom prst="line">
            <a:avLst/>
          </a:prstGeom>
        </p:spPr>
        <p:style>
          <a:lnRef idx="1">
            <a:schemeClr val="dk1"/>
          </a:lnRef>
          <a:fillRef idx="0">
            <a:schemeClr val="dk1"/>
          </a:fillRef>
          <a:effectRef idx="0">
            <a:schemeClr val="dk1"/>
          </a:effectRef>
          <a:fontRef idx="minor">
            <a:schemeClr val="tx1"/>
          </a:fontRef>
        </p:style>
      </p:cxnSp>
      <p:cxnSp>
        <p:nvCxnSpPr>
          <p:cNvPr id="225" name="Straight Connector 19"/>
          <p:cNvCxnSpPr/>
          <p:nvPr/>
        </p:nvCxnSpPr>
        <p:spPr>
          <a:xfrm>
            <a:off x="7350735" y="5141613"/>
            <a:ext cx="1200924" cy="1016514"/>
          </a:xfrm>
          <a:prstGeom prst="line">
            <a:avLst/>
          </a:prstGeom>
        </p:spPr>
        <p:style>
          <a:lnRef idx="1">
            <a:schemeClr val="dk1"/>
          </a:lnRef>
          <a:fillRef idx="0">
            <a:schemeClr val="dk1"/>
          </a:fillRef>
          <a:effectRef idx="0">
            <a:schemeClr val="dk1"/>
          </a:effectRef>
          <a:fontRef idx="minor">
            <a:schemeClr val="tx1"/>
          </a:fontRef>
        </p:style>
      </p:cxnSp>
      <p:cxnSp>
        <p:nvCxnSpPr>
          <p:cNvPr id="229" name="Straight Connector 19"/>
          <p:cNvCxnSpPr/>
          <p:nvPr/>
        </p:nvCxnSpPr>
        <p:spPr>
          <a:xfrm>
            <a:off x="7399509" y="5114468"/>
            <a:ext cx="1200924" cy="1016514"/>
          </a:xfrm>
          <a:prstGeom prst="line">
            <a:avLst/>
          </a:prstGeom>
        </p:spPr>
        <p:style>
          <a:lnRef idx="1">
            <a:schemeClr val="dk1"/>
          </a:lnRef>
          <a:fillRef idx="0">
            <a:schemeClr val="dk1"/>
          </a:fillRef>
          <a:effectRef idx="0">
            <a:schemeClr val="dk1"/>
          </a:effectRef>
          <a:fontRef idx="minor">
            <a:schemeClr val="tx1"/>
          </a:fontRef>
        </p:style>
      </p:cxnSp>
      <p:grpSp>
        <p:nvGrpSpPr>
          <p:cNvPr id="8" name="Gruppo 7"/>
          <p:cNvGrpSpPr/>
          <p:nvPr/>
        </p:nvGrpSpPr>
        <p:grpSpPr>
          <a:xfrm>
            <a:off x="8115960" y="5818431"/>
            <a:ext cx="1030824" cy="600076"/>
            <a:chOff x="4180258" y="4679830"/>
            <a:chExt cx="1030824" cy="600076"/>
          </a:xfrm>
        </p:grpSpPr>
        <p:pic>
          <p:nvPicPr>
            <p:cNvPr id="1026" name="Picture 2" descr="http://media.smau.it/x-exhibition/upload/article/image/2012/05/18/logo_CNAF.100x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0258" y="4679830"/>
              <a:ext cx="952500" cy="600076"/>
            </a:xfrm>
            <a:prstGeom prst="rect">
              <a:avLst/>
            </a:prstGeom>
            <a:noFill/>
            <a:ln w="19050">
              <a:solidFill>
                <a:schemeClr val="accent1">
                  <a:alpha val="70000"/>
                </a:schemeClr>
              </a:solidFill>
            </a:ln>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4767731" y="4734097"/>
              <a:ext cx="443351" cy="369332"/>
            </a:xfrm>
            <a:prstGeom prst="rect">
              <a:avLst/>
            </a:prstGeom>
            <a:noFill/>
          </p:spPr>
          <p:txBody>
            <a:bodyPr wrap="square" rtlCol="0">
              <a:spAutoFit/>
            </a:bodyPr>
            <a:lstStyle/>
            <a:p>
              <a:r>
                <a:rPr lang="it-IT" b="1" i="1" dirty="0" smtClean="0">
                  <a:solidFill>
                    <a:schemeClr val="accent1"/>
                  </a:solidFill>
                </a:rPr>
                <a:t>T1</a:t>
              </a:r>
              <a:endParaRPr lang="it-IT" b="1" i="1" dirty="0">
                <a:solidFill>
                  <a:schemeClr val="accent1"/>
                </a:solidFill>
              </a:endParaRPr>
            </a:p>
          </p:txBody>
        </p:sp>
      </p:grpSp>
      <p:sp>
        <p:nvSpPr>
          <p:cNvPr id="230" name="TextBox 74"/>
          <p:cNvSpPr txBox="1"/>
          <p:nvPr/>
        </p:nvSpPr>
        <p:spPr>
          <a:xfrm rot="2424317">
            <a:off x="7134043" y="5627850"/>
            <a:ext cx="1132417" cy="215444"/>
          </a:xfrm>
          <a:prstGeom prst="rect">
            <a:avLst/>
          </a:prstGeom>
          <a:noFill/>
          <a:ln>
            <a:noFill/>
          </a:ln>
        </p:spPr>
        <p:txBody>
          <a:bodyPr wrap="square" rtlCol="0">
            <a:spAutoFit/>
          </a:bodyPr>
          <a:lstStyle>
            <a:defPPr>
              <a:defRPr lang="it-IT"/>
            </a:defPPr>
            <a:lvl1pPr>
              <a:defRPr sz="1200" b="1">
                <a:solidFill>
                  <a:schemeClr val="accent2"/>
                </a:solidFill>
              </a:defRPr>
            </a:lvl1pPr>
          </a:lstStyle>
          <a:p>
            <a:pPr algn="ctr"/>
            <a:r>
              <a:rPr lang="en-US" sz="800" dirty="0" smtClean="0"/>
              <a:t>LHCOPN</a:t>
            </a:r>
            <a:r>
              <a:rPr lang="en-US" sz="800" dirty="0" smtClean="0">
                <a:solidFill>
                  <a:schemeClr val="tx1"/>
                </a:solidFill>
              </a:rPr>
              <a:t>+</a:t>
            </a:r>
            <a:r>
              <a:rPr lang="en-US" sz="800" dirty="0" smtClean="0">
                <a:solidFill>
                  <a:schemeClr val="accent4"/>
                </a:solidFill>
              </a:rPr>
              <a:t>LHCONE</a:t>
            </a:r>
            <a:endParaRPr lang="it-IT" sz="800" dirty="0">
              <a:solidFill>
                <a:schemeClr val="accent4"/>
              </a:solidFill>
            </a:endParaRPr>
          </a:p>
        </p:txBody>
      </p:sp>
      <p:sp>
        <p:nvSpPr>
          <p:cNvPr id="231" name="TextBox 74"/>
          <p:cNvSpPr txBox="1"/>
          <p:nvPr/>
        </p:nvSpPr>
        <p:spPr>
          <a:xfrm rot="18718843">
            <a:off x="5926131" y="5389978"/>
            <a:ext cx="881973" cy="215444"/>
          </a:xfrm>
          <a:prstGeom prst="rect">
            <a:avLst/>
          </a:prstGeom>
          <a:noFill/>
          <a:ln>
            <a:noFill/>
          </a:ln>
        </p:spPr>
        <p:txBody>
          <a:bodyPr wrap="none" rtlCol="0">
            <a:spAutoFit/>
          </a:bodyPr>
          <a:lstStyle>
            <a:defPPr>
              <a:defRPr lang="it-IT"/>
            </a:defPPr>
            <a:lvl1pPr>
              <a:defRPr sz="1200" b="1">
                <a:solidFill>
                  <a:schemeClr val="accent2"/>
                </a:solidFill>
              </a:defRPr>
            </a:lvl1pPr>
          </a:lstStyle>
          <a:p>
            <a:r>
              <a:rPr lang="en-US" sz="800" b="0" dirty="0" smtClean="0">
                <a:solidFill>
                  <a:schemeClr val="tx1"/>
                </a:solidFill>
              </a:rPr>
              <a:t>General purpose</a:t>
            </a:r>
            <a:endParaRPr lang="it-IT" sz="800" b="0" dirty="0">
              <a:solidFill>
                <a:schemeClr val="tx1"/>
              </a:solidFill>
            </a:endParaRPr>
          </a:p>
        </p:txBody>
      </p:sp>
      <p:cxnSp>
        <p:nvCxnSpPr>
          <p:cNvPr id="232" name="Straight Connector 9"/>
          <p:cNvCxnSpPr/>
          <p:nvPr/>
        </p:nvCxnSpPr>
        <p:spPr>
          <a:xfrm flipV="1">
            <a:off x="3684135" y="2204864"/>
            <a:ext cx="0" cy="2977236"/>
          </a:xfrm>
          <a:prstGeom prst="line">
            <a:avLst/>
          </a:prstGeom>
        </p:spPr>
        <p:style>
          <a:lnRef idx="1">
            <a:schemeClr val="dk1"/>
          </a:lnRef>
          <a:fillRef idx="0">
            <a:schemeClr val="dk1"/>
          </a:fillRef>
          <a:effectRef idx="0">
            <a:schemeClr val="dk1"/>
          </a:effectRef>
          <a:fontRef idx="minor">
            <a:schemeClr val="tx1"/>
          </a:fontRef>
        </p:style>
      </p:cxnSp>
      <p:cxnSp>
        <p:nvCxnSpPr>
          <p:cNvPr id="233" name="Straight Connector 10"/>
          <p:cNvCxnSpPr/>
          <p:nvPr/>
        </p:nvCxnSpPr>
        <p:spPr>
          <a:xfrm flipV="1">
            <a:off x="3734935" y="2204864"/>
            <a:ext cx="0" cy="2950750"/>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29"/>
          <p:cNvCxnSpPr/>
          <p:nvPr/>
        </p:nvCxnSpPr>
        <p:spPr>
          <a:xfrm>
            <a:off x="3921954" y="2636912"/>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177" name="Straight Connector 29"/>
          <p:cNvCxnSpPr/>
          <p:nvPr/>
        </p:nvCxnSpPr>
        <p:spPr>
          <a:xfrm>
            <a:off x="3928304" y="2667494"/>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181" name="Straight Connector 29"/>
          <p:cNvCxnSpPr/>
          <p:nvPr/>
        </p:nvCxnSpPr>
        <p:spPr>
          <a:xfrm>
            <a:off x="3993962" y="2699482"/>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182" name="Straight Connector 29"/>
          <p:cNvCxnSpPr/>
          <p:nvPr/>
        </p:nvCxnSpPr>
        <p:spPr>
          <a:xfrm>
            <a:off x="4000312" y="2730064"/>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183" name="Straight Connector 18"/>
          <p:cNvCxnSpPr/>
          <p:nvPr/>
        </p:nvCxnSpPr>
        <p:spPr>
          <a:xfrm flipH="1" flipV="1">
            <a:off x="7287790" y="2974170"/>
            <a:ext cx="1" cy="1750189"/>
          </a:xfrm>
          <a:prstGeom prst="line">
            <a:avLst/>
          </a:prstGeom>
        </p:spPr>
        <p:style>
          <a:lnRef idx="1">
            <a:schemeClr val="dk1"/>
          </a:lnRef>
          <a:fillRef idx="0">
            <a:schemeClr val="dk1"/>
          </a:fillRef>
          <a:effectRef idx="0">
            <a:schemeClr val="dk1"/>
          </a:effectRef>
          <a:fontRef idx="minor">
            <a:schemeClr val="tx1"/>
          </a:fontRef>
        </p:style>
      </p:cxnSp>
      <p:cxnSp>
        <p:nvCxnSpPr>
          <p:cNvPr id="184" name="Straight Connector 19"/>
          <p:cNvCxnSpPr/>
          <p:nvPr/>
        </p:nvCxnSpPr>
        <p:spPr>
          <a:xfrm flipV="1">
            <a:off x="7335471" y="3007847"/>
            <a:ext cx="0" cy="1555738"/>
          </a:xfrm>
          <a:prstGeom prst="line">
            <a:avLst/>
          </a:prstGeom>
        </p:spPr>
        <p:style>
          <a:lnRef idx="1">
            <a:schemeClr val="dk1"/>
          </a:lnRef>
          <a:fillRef idx="0">
            <a:schemeClr val="dk1"/>
          </a:fillRef>
          <a:effectRef idx="0">
            <a:schemeClr val="dk1"/>
          </a:effectRef>
          <a:fontRef idx="minor">
            <a:schemeClr val="tx1"/>
          </a:fontRef>
        </p:style>
      </p:cxnSp>
      <p:cxnSp>
        <p:nvCxnSpPr>
          <p:cNvPr id="226" name="Straight Connector 18"/>
          <p:cNvCxnSpPr/>
          <p:nvPr/>
        </p:nvCxnSpPr>
        <p:spPr>
          <a:xfrm flipH="1" flipV="1">
            <a:off x="7199271" y="2930817"/>
            <a:ext cx="1" cy="1750189"/>
          </a:xfrm>
          <a:prstGeom prst="line">
            <a:avLst/>
          </a:prstGeom>
        </p:spPr>
        <p:style>
          <a:lnRef idx="1">
            <a:schemeClr val="dk1"/>
          </a:lnRef>
          <a:fillRef idx="0">
            <a:schemeClr val="dk1"/>
          </a:fillRef>
          <a:effectRef idx="0">
            <a:schemeClr val="dk1"/>
          </a:effectRef>
          <a:fontRef idx="minor">
            <a:schemeClr val="tx1"/>
          </a:fontRef>
        </p:style>
      </p:cxnSp>
      <p:cxnSp>
        <p:nvCxnSpPr>
          <p:cNvPr id="242" name="Straight Connector 19"/>
          <p:cNvCxnSpPr/>
          <p:nvPr/>
        </p:nvCxnSpPr>
        <p:spPr>
          <a:xfrm flipV="1">
            <a:off x="7246952" y="2964494"/>
            <a:ext cx="0" cy="1555738"/>
          </a:xfrm>
          <a:prstGeom prst="line">
            <a:avLst/>
          </a:prstGeom>
        </p:spPr>
        <p:style>
          <a:lnRef idx="1">
            <a:schemeClr val="dk1"/>
          </a:lnRef>
          <a:fillRef idx="0">
            <a:schemeClr val="dk1"/>
          </a:fillRef>
          <a:effectRef idx="0">
            <a:schemeClr val="dk1"/>
          </a:effectRef>
          <a:fontRef idx="minor">
            <a:schemeClr val="tx1"/>
          </a:fontRef>
        </p:style>
      </p:cxnSp>
      <p:sp>
        <p:nvSpPr>
          <p:cNvPr id="246" name="TextBox 63"/>
          <p:cNvSpPr txBox="1"/>
          <p:nvPr/>
        </p:nvSpPr>
        <p:spPr>
          <a:xfrm>
            <a:off x="7478641" y="1714986"/>
            <a:ext cx="351378" cy="215444"/>
          </a:xfrm>
          <a:prstGeom prst="rect">
            <a:avLst/>
          </a:prstGeom>
          <a:noFill/>
        </p:spPr>
        <p:txBody>
          <a:bodyPr wrap="none" rtlCol="0">
            <a:spAutoFit/>
          </a:bodyPr>
          <a:lstStyle/>
          <a:p>
            <a:r>
              <a:rPr lang="en-US" sz="800" dirty="0" smtClean="0"/>
              <a:t>10G</a:t>
            </a:r>
            <a:endParaRPr lang="it-IT" sz="800" dirty="0"/>
          </a:p>
        </p:txBody>
      </p:sp>
      <p:sp>
        <p:nvSpPr>
          <p:cNvPr id="247" name="TextBox 63"/>
          <p:cNvSpPr txBox="1"/>
          <p:nvPr/>
        </p:nvSpPr>
        <p:spPr>
          <a:xfrm>
            <a:off x="6852518" y="1714986"/>
            <a:ext cx="447558" cy="215444"/>
          </a:xfrm>
          <a:prstGeom prst="rect">
            <a:avLst/>
          </a:prstGeom>
          <a:noFill/>
        </p:spPr>
        <p:txBody>
          <a:bodyPr wrap="none" rtlCol="0">
            <a:spAutoFit/>
          </a:bodyPr>
          <a:lstStyle/>
          <a:p>
            <a:r>
              <a:rPr lang="en-US" sz="800" dirty="0" smtClean="0"/>
              <a:t>2x10G</a:t>
            </a:r>
            <a:endParaRPr lang="it-IT" sz="800" dirty="0"/>
          </a:p>
        </p:txBody>
      </p:sp>
      <p:cxnSp>
        <p:nvCxnSpPr>
          <p:cNvPr id="248" name="Straight Connector 9"/>
          <p:cNvCxnSpPr/>
          <p:nvPr/>
        </p:nvCxnSpPr>
        <p:spPr>
          <a:xfrm flipV="1">
            <a:off x="3566878" y="2304317"/>
            <a:ext cx="0" cy="2977236"/>
          </a:xfrm>
          <a:prstGeom prst="line">
            <a:avLst/>
          </a:prstGeom>
        </p:spPr>
        <p:style>
          <a:lnRef idx="1">
            <a:schemeClr val="dk1"/>
          </a:lnRef>
          <a:fillRef idx="0">
            <a:schemeClr val="dk1"/>
          </a:fillRef>
          <a:effectRef idx="0">
            <a:schemeClr val="dk1"/>
          </a:effectRef>
          <a:fontRef idx="minor">
            <a:schemeClr val="tx1"/>
          </a:fontRef>
        </p:style>
      </p:cxnSp>
      <p:cxnSp>
        <p:nvCxnSpPr>
          <p:cNvPr id="249" name="Straight Connector 10"/>
          <p:cNvCxnSpPr/>
          <p:nvPr/>
        </p:nvCxnSpPr>
        <p:spPr>
          <a:xfrm flipV="1">
            <a:off x="3617678" y="2304317"/>
            <a:ext cx="0" cy="2950750"/>
          </a:xfrm>
          <a:prstGeom prst="line">
            <a:avLst/>
          </a:prstGeom>
        </p:spPr>
        <p:style>
          <a:lnRef idx="1">
            <a:schemeClr val="dk1"/>
          </a:lnRef>
          <a:fillRef idx="0">
            <a:schemeClr val="dk1"/>
          </a:fillRef>
          <a:effectRef idx="0">
            <a:schemeClr val="dk1"/>
          </a:effectRef>
          <a:fontRef idx="minor">
            <a:schemeClr val="tx1"/>
          </a:fontRef>
        </p:style>
      </p:cxnSp>
      <p:cxnSp>
        <p:nvCxnSpPr>
          <p:cNvPr id="250" name="Straight Connector 9"/>
          <p:cNvCxnSpPr/>
          <p:nvPr/>
        </p:nvCxnSpPr>
        <p:spPr>
          <a:xfrm flipV="1">
            <a:off x="3472250" y="2242744"/>
            <a:ext cx="0" cy="2977236"/>
          </a:xfrm>
          <a:prstGeom prst="line">
            <a:avLst/>
          </a:prstGeom>
        </p:spPr>
        <p:style>
          <a:lnRef idx="1">
            <a:schemeClr val="dk1"/>
          </a:lnRef>
          <a:fillRef idx="0">
            <a:schemeClr val="dk1"/>
          </a:fillRef>
          <a:effectRef idx="0">
            <a:schemeClr val="dk1"/>
          </a:effectRef>
          <a:fontRef idx="minor">
            <a:schemeClr val="tx1"/>
          </a:fontRef>
        </p:style>
      </p:cxnSp>
      <p:cxnSp>
        <p:nvCxnSpPr>
          <p:cNvPr id="251" name="Straight Connector 10"/>
          <p:cNvCxnSpPr/>
          <p:nvPr/>
        </p:nvCxnSpPr>
        <p:spPr>
          <a:xfrm flipV="1">
            <a:off x="3523050" y="2242744"/>
            <a:ext cx="0" cy="2950750"/>
          </a:xfrm>
          <a:prstGeom prst="line">
            <a:avLst/>
          </a:prstGeom>
        </p:spPr>
        <p:style>
          <a:lnRef idx="1">
            <a:schemeClr val="dk1"/>
          </a:lnRef>
          <a:fillRef idx="0">
            <a:schemeClr val="dk1"/>
          </a:fillRef>
          <a:effectRef idx="0">
            <a:schemeClr val="dk1"/>
          </a:effectRef>
          <a:fontRef idx="minor">
            <a:schemeClr val="tx1"/>
          </a:fontRef>
        </p:style>
      </p:cxnSp>
      <p:cxnSp>
        <p:nvCxnSpPr>
          <p:cNvPr id="255" name="Straight Connector 29"/>
          <p:cNvCxnSpPr/>
          <p:nvPr/>
        </p:nvCxnSpPr>
        <p:spPr>
          <a:xfrm>
            <a:off x="4111386" y="4844451"/>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256" name="Straight Connector 29"/>
          <p:cNvCxnSpPr/>
          <p:nvPr/>
        </p:nvCxnSpPr>
        <p:spPr>
          <a:xfrm>
            <a:off x="4117736" y="4875033"/>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257" name="Straight Connector 29"/>
          <p:cNvCxnSpPr/>
          <p:nvPr/>
        </p:nvCxnSpPr>
        <p:spPr>
          <a:xfrm>
            <a:off x="3964011" y="4905703"/>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258" name="Straight Connector 29"/>
          <p:cNvCxnSpPr/>
          <p:nvPr/>
        </p:nvCxnSpPr>
        <p:spPr>
          <a:xfrm>
            <a:off x="3970361" y="4936285"/>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259" name="Straight Connector 29"/>
          <p:cNvCxnSpPr/>
          <p:nvPr/>
        </p:nvCxnSpPr>
        <p:spPr>
          <a:xfrm>
            <a:off x="4036019" y="4968273"/>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260" name="Straight Connector 29"/>
          <p:cNvCxnSpPr/>
          <p:nvPr/>
        </p:nvCxnSpPr>
        <p:spPr>
          <a:xfrm>
            <a:off x="4042369" y="4998855"/>
            <a:ext cx="2764459"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61" name="TextBox 63"/>
          <p:cNvSpPr txBox="1"/>
          <p:nvPr/>
        </p:nvSpPr>
        <p:spPr>
          <a:xfrm>
            <a:off x="3740641" y="3595008"/>
            <a:ext cx="396375" cy="246221"/>
          </a:xfrm>
          <a:prstGeom prst="rect">
            <a:avLst/>
          </a:prstGeom>
          <a:noFill/>
        </p:spPr>
        <p:txBody>
          <a:bodyPr wrap="none" rtlCol="0">
            <a:spAutoFit/>
          </a:bodyPr>
          <a:lstStyle/>
          <a:p>
            <a:r>
              <a:rPr lang="en-US" sz="1000" b="1" dirty="0" smtClean="0"/>
              <a:t>60G</a:t>
            </a:r>
            <a:endParaRPr lang="it-IT" sz="1000" b="1" dirty="0"/>
          </a:p>
        </p:txBody>
      </p:sp>
      <p:sp>
        <p:nvSpPr>
          <p:cNvPr id="262" name="TextBox 63"/>
          <p:cNvSpPr txBox="1"/>
          <p:nvPr/>
        </p:nvSpPr>
        <p:spPr>
          <a:xfrm>
            <a:off x="5035874" y="2291192"/>
            <a:ext cx="395561" cy="246221"/>
          </a:xfrm>
          <a:prstGeom prst="rect">
            <a:avLst/>
          </a:prstGeom>
          <a:noFill/>
        </p:spPr>
        <p:txBody>
          <a:bodyPr wrap="none" rtlCol="0">
            <a:spAutoFit/>
          </a:bodyPr>
          <a:lstStyle/>
          <a:p>
            <a:r>
              <a:rPr lang="en-US" sz="1000" b="1" dirty="0" smtClean="0"/>
              <a:t>60G</a:t>
            </a:r>
            <a:endParaRPr lang="it-IT" sz="1000" b="1" dirty="0"/>
          </a:p>
        </p:txBody>
      </p:sp>
      <p:grpSp>
        <p:nvGrpSpPr>
          <p:cNvPr id="12" name="Gruppo 11"/>
          <p:cNvGrpSpPr/>
          <p:nvPr/>
        </p:nvGrpSpPr>
        <p:grpSpPr>
          <a:xfrm>
            <a:off x="3059832" y="2067160"/>
            <a:ext cx="1101231" cy="929184"/>
            <a:chOff x="2341726" y="2067160"/>
            <a:chExt cx="1101231" cy="929184"/>
          </a:xfrm>
        </p:grpSpPr>
        <p:sp>
          <p:nvSpPr>
            <p:cNvPr id="228" name="Rounded Rectangle 41"/>
            <p:cNvSpPr/>
            <p:nvPr/>
          </p:nvSpPr>
          <p:spPr>
            <a:xfrm>
              <a:off x="2341726" y="2067160"/>
              <a:ext cx="1101231" cy="929184"/>
            </a:xfrm>
            <a:prstGeom prst="roundRect">
              <a:avLst/>
            </a:prstGeom>
          </p:spPr>
          <p:style>
            <a:lnRef idx="1">
              <a:schemeClr val="accent1"/>
            </a:lnRef>
            <a:fillRef idx="2">
              <a:schemeClr val="accent1"/>
            </a:fillRef>
            <a:effectRef idx="1">
              <a:schemeClr val="accent1"/>
            </a:effectRef>
            <a:fontRef idx="minor">
              <a:schemeClr val="dk1"/>
            </a:fontRef>
          </p:style>
          <p:txBody>
            <a:bodyPr tIns="0" bIns="0" rtlCol="0" anchor="t" anchorCtr="0"/>
            <a:lstStyle/>
            <a:p>
              <a:pPr algn="ctr"/>
              <a:endParaRPr lang="it-IT" sz="1200" b="1" dirty="0">
                <a:solidFill>
                  <a:schemeClr val="tx1"/>
                </a:solidFill>
              </a:endParaRPr>
            </a:p>
          </p:txBody>
        </p:sp>
        <p:sp>
          <p:nvSpPr>
            <p:cNvPr id="185" name="CasellaDiTesto 184"/>
            <p:cNvSpPr txBox="1"/>
            <p:nvPr/>
          </p:nvSpPr>
          <p:spPr>
            <a:xfrm>
              <a:off x="2374351" y="2108785"/>
              <a:ext cx="641343" cy="369332"/>
            </a:xfrm>
            <a:prstGeom prst="rect">
              <a:avLst/>
            </a:prstGeom>
            <a:noFill/>
          </p:spPr>
          <p:txBody>
            <a:bodyPr wrap="square" rtlCol="0">
              <a:spAutoFit/>
            </a:bodyPr>
            <a:lstStyle/>
            <a:p>
              <a:r>
                <a:rPr lang="it-IT" b="1" i="1" dirty="0" smtClean="0">
                  <a:solidFill>
                    <a:schemeClr val="accent1"/>
                  </a:solidFill>
                </a:rPr>
                <a:t>MI2</a:t>
              </a:r>
              <a:endParaRPr lang="it-IT" b="1" i="1" dirty="0">
                <a:solidFill>
                  <a:schemeClr val="accent1"/>
                </a:solidFill>
              </a:endParaRPr>
            </a:p>
          </p:txBody>
        </p:sp>
      </p:grpSp>
      <p:grpSp>
        <p:nvGrpSpPr>
          <p:cNvPr id="159" name="Gruppo 158"/>
          <p:cNvGrpSpPr/>
          <p:nvPr/>
        </p:nvGrpSpPr>
        <p:grpSpPr>
          <a:xfrm>
            <a:off x="6545943" y="2111068"/>
            <a:ext cx="1101231" cy="929184"/>
            <a:chOff x="2341726" y="2067160"/>
            <a:chExt cx="1101231" cy="929184"/>
          </a:xfrm>
        </p:grpSpPr>
        <p:sp>
          <p:nvSpPr>
            <p:cNvPr id="161" name="Rounded Rectangle 41"/>
            <p:cNvSpPr/>
            <p:nvPr/>
          </p:nvSpPr>
          <p:spPr>
            <a:xfrm>
              <a:off x="2341726" y="2067160"/>
              <a:ext cx="1101231" cy="929184"/>
            </a:xfrm>
            <a:prstGeom prst="roundRect">
              <a:avLst/>
            </a:prstGeom>
          </p:spPr>
          <p:style>
            <a:lnRef idx="1">
              <a:schemeClr val="accent1"/>
            </a:lnRef>
            <a:fillRef idx="2">
              <a:schemeClr val="accent1"/>
            </a:fillRef>
            <a:effectRef idx="1">
              <a:schemeClr val="accent1"/>
            </a:effectRef>
            <a:fontRef idx="minor">
              <a:schemeClr val="dk1"/>
            </a:fontRef>
          </p:style>
          <p:txBody>
            <a:bodyPr tIns="0" bIns="0" rtlCol="0" anchor="t" anchorCtr="0"/>
            <a:lstStyle/>
            <a:p>
              <a:pPr algn="ctr"/>
              <a:endParaRPr lang="it-IT" sz="1200" b="1" dirty="0">
                <a:solidFill>
                  <a:schemeClr val="tx1"/>
                </a:solidFill>
              </a:endParaRPr>
            </a:p>
          </p:txBody>
        </p:sp>
        <p:sp>
          <p:nvSpPr>
            <p:cNvPr id="162" name="CasellaDiTesto 161"/>
            <p:cNvSpPr txBox="1"/>
            <p:nvPr/>
          </p:nvSpPr>
          <p:spPr>
            <a:xfrm>
              <a:off x="2374351" y="2108785"/>
              <a:ext cx="584232" cy="369332"/>
            </a:xfrm>
            <a:prstGeom prst="rect">
              <a:avLst/>
            </a:prstGeom>
            <a:noFill/>
          </p:spPr>
          <p:txBody>
            <a:bodyPr wrap="square" rtlCol="0">
              <a:spAutoFit/>
            </a:bodyPr>
            <a:lstStyle>
              <a:defPPr>
                <a:defRPr lang="it-IT"/>
              </a:defPPr>
              <a:lvl1pPr>
                <a:defRPr b="1" i="1">
                  <a:solidFill>
                    <a:schemeClr val="accent1"/>
                  </a:solidFill>
                </a:defRPr>
              </a:lvl1pPr>
            </a:lstStyle>
            <a:p>
              <a:r>
                <a:rPr lang="it-IT" dirty="0"/>
                <a:t>MI1</a:t>
              </a:r>
            </a:p>
          </p:txBody>
        </p:sp>
      </p:grpSp>
      <p:grpSp>
        <p:nvGrpSpPr>
          <p:cNvPr id="243" name="Gruppo 242"/>
          <p:cNvGrpSpPr/>
          <p:nvPr/>
        </p:nvGrpSpPr>
        <p:grpSpPr>
          <a:xfrm>
            <a:off x="6578568" y="4393730"/>
            <a:ext cx="1101231" cy="929184"/>
            <a:chOff x="2341726" y="2067160"/>
            <a:chExt cx="1101231" cy="929184"/>
          </a:xfrm>
        </p:grpSpPr>
        <p:sp>
          <p:nvSpPr>
            <p:cNvPr id="244" name="Rounded Rectangle 41"/>
            <p:cNvSpPr/>
            <p:nvPr/>
          </p:nvSpPr>
          <p:spPr>
            <a:xfrm>
              <a:off x="2341726" y="2067160"/>
              <a:ext cx="1101231" cy="929184"/>
            </a:xfrm>
            <a:prstGeom prst="roundRect">
              <a:avLst/>
            </a:prstGeom>
          </p:spPr>
          <p:style>
            <a:lnRef idx="1">
              <a:schemeClr val="accent1"/>
            </a:lnRef>
            <a:fillRef idx="2">
              <a:schemeClr val="accent1"/>
            </a:fillRef>
            <a:effectRef idx="1">
              <a:schemeClr val="accent1"/>
            </a:effectRef>
            <a:fontRef idx="minor">
              <a:schemeClr val="dk1"/>
            </a:fontRef>
          </p:style>
          <p:txBody>
            <a:bodyPr tIns="0" bIns="0" rtlCol="0" anchor="t" anchorCtr="0"/>
            <a:lstStyle/>
            <a:p>
              <a:pPr algn="ctr"/>
              <a:endParaRPr lang="it-IT" sz="1200" b="1" dirty="0">
                <a:solidFill>
                  <a:schemeClr val="tx1"/>
                </a:solidFill>
              </a:endParaRPr>
            </a:p>
          </p:txBody>
        </p:sp>
        <p:sp>
          <p:nvSpPr>
            <p:cNvPr id="245" name="CasellaDiTesto 244"/>
            <p:cNvSpPr txBox="1"/>
            <p:nvPr/>
          </p:nvSpPr>
          <p:spPr>
            <a:xfrm>
              <a:off x="2374351" y="2108785"/>
              <a:ext cx="627807" cy="369332"/>
            </a:xfrm>
            <a:prstGeom prst="rect">
              <a:avLst/>
            </a:prstGeom>
            <a:noFill/>
          </p:spPr>
          <p:txBody>
            <a:bodyPr wrap="square" rtlCol="0">
              <a:spAutoFit/>
            </a:bodyPr>
            <a:lstStyle>
              <a:defPPr>
                <a:defRPr lang="it-IT"/>
              </a:defPPr>
              <a:lvl1pPr>
                <a:defRPr b="1" i="1">
                  <a:solidFill>
                    <a:schemeClr val="accent1"/>
                  </a:solidFill>
                </a:defRPr>
              </a:lvl1pPr>
            </a:lstStyle>
            <a:p>
              <a:r>
                <a:rPr lang="it-IT" dirty="0"/>
                <a:t>BO1</a:t>
              </a:r>
            </a:p>
          </p:txBody>
        </p:sp>
      </p:grpSp>
      <p:grpSp>
        <p:nvGrpSpPr>
          <p:cNvPr id="252" name="Gruppo 251"/>
          <p:cNvGrpSpPr/>
          <p:nvPr/>
        </p:nvGrpSpPr>
        <p:grpSpPr>
          <a:xfrm>
            <a:off x="3096002" y="4393730"/>
            <a:ext cx="1101231" cy="929184"/>
            <a:chOff x="2341726" y="2067160"/>
            <a:chExt cx="1101231" cy="929184"/>
          </a:xfrm>
        </p:grpSpPr>
        <p:sp>
          <p:nvSpPr>
            <p:cNvPr id="253" name="Rounded Rectangle 41"/>
            <p:cNvSpPr/>
            <p:nvPr/>
          </p:nvSpPr>
          <p:spPr>
            <a:xfrm>
              <a:off x="2341726" y="2067160"/>
              <a:ext cx="1101231" cy="929184"/>
            </a:xfrm>
            <a:prstGeom prst="roundRect">
              <a:avLst/>
            </a:prstGeom>
          </p:spPr>
          <p:style>
            <a:lnRef idx="1">
              <a:schemeClr val="accent1"/>
            </a:lnRef>
            <a:fillRef idx="2">
              <a:schemeClr val="accent1"/>
            </a:fillRef>
            <a:effectRef idx="1">
              <a:schemeClr val="accent1"/>
            </a:effectRef>
            <a:fontRef idx="minor">
              <a:schemeClr val="dk1"/>
            </a:fontRef>
          </p:style>
          <p:txBody>
            <a:bodyPr tIns="0" bIns="0" rtlCol="0" anchor="t" anchorCtr="0"/>
            <a:lstStyle/>
            <a:p>
              <a:pPr algn="ctr"/>
              <a:endParaRPr lang="it-IT" sz="1200" b="1" dirty="0">
                <a:solidFill>
                  <a:schemeClr val="tx1"/>
                </a:solidFill>
              </a:endParaRPr>
            </a:p>
          </p:txBody>
        </p:sp>
        <p:sp>
          <p:nvSpPr>
            <p:cNvPr id="254" name="CasellaDiTesto 253"/>
            <p:cNvSpPr txBox="1"/>
            <p:nvPr/>
          </p:nvSpPr>
          <p:spPr>
            <a:xfrm>
              <a:off x="2374351" y="2108785"/>
              <a:ext cx="681373" cy="369332"/>
            </a:xfrm>
            <a:prstGeom prst="rect">
              <a:avLst/>
            </a:prstGeom>
            <a:noFill/>
          </p:spPr>
          <p:txBody>
            <a:bodyPr wrap="square" rtlCol="0">
              <a:spAutoFit/>
            </a:bodyPr>
            <a:lstStyle>
              <a:defPPr>
                <a:defRPr lang="it-IT"/>
              </a:defPPr>
              <a:lvl1pPr>
                <a:defRPr b="1" i="1">
                  <a:solidFill>
                    <a:schemeClr val="accent1"/>
                  </a:solidFill>
                </a:defRPr>
              </a:lvl1pPr>
            </a:lstStyle>
            <a:p>
              <a:r>
                <a:rPr lang="it-IT" dirty="0"/>
                <a:t>RM2</a:t>
              </a:r>
            </a:p>
          </p:txBody>
        </p:sp>
      </p:grpSp>
      <p:sp>
        <p:nvSpPr>
          <p:cNvPr id="263" name="TextBox 63"/>
          <p:cNvSpPr txBox="1"/>
          <p:nvPr/>
        </p:nvSpPr>
        <p:spPr>
          <a:xfrm>
            <a:off x="5036489" y="4598230"/>
            <a:ext cx="395561" cy="246221"/>
          </a:xfrm>
          <a:prstGeom prst="rect">
            <a:avLst/>
          </a:prstGeom>
          <a:noFill/>
        </p:spPr>
        <p:txBody>
          <a:bodyPr wrap="none" rtlCol="0">
            <a:spAutoFit/>
          </a:bodyPr>
          <a:lstStyle/>
          <a:p>
            <a:r>
              <a:rPr lang="en-US" sz="1000" b="1" dirty="0" smtClean="0"/>
              <a:t>60G</a:t>
            </a:r>
            <a:endParaRPr lang="it-IT" sz="1000" b="1" dirty="0"/>
          </a:p>
        </p:txBody>
      </p:sp>
      <p:sp>
        <p:nvSpPr>
          <p:cNvPr id="268" name="TextBox 57"/>
          <p:cNvSpPr txBox="1"/>
          <p:nvPr/>
        </p:nvSpPr>
        <p:spPr>
          <a:xfrm>
            <a:off x="1646367" y="4860551"/>
            <a:ext cx="351378" cy="215444"/>
          </a:xfrm>
          <a:prstGeom prst="rect">
            <a:avLst/>
          </a:prstGeom>
          <a:noFill/>
        </p:spPr>
        <p:txBody>
          <a:bodyPr wrap="none" rtlCol="0">
            <a:spAutoFit/>
          </a:bodyPr>
          <a:lstStyle/>
          <a:p>
            <a:r>
              <a:rPr lang="en-US" sz="800" dirty="0" smtClean="0"/>
              <a:t>10G</a:t>
            </a:r>
            <a:endParaRPr lang="it-IT" sz="800" dirty="0"/>
          </a:p>
        </p:txBody>
      </p:sp>
      <p:sp>
        <p:nvSpPr>
          <p:cNvPr id="21" name="CasellaDiTesto 20"/>
          <p:cNvSpPr txBox="1"/>
          <p:nvPr/>
        </p:nvSpPr>
        <p:spPr>
          <a:xfrm>
            <a:off x="332787" y="1778397"/>
            <a:ext cx="1463621" cy="369332"/>
          </a:xfrm>
          <a:prstGeom prst="rect">
            <a:avLst/>
          </a:prstGeom>
          <a:noFill/>
        </p:spPr>
        <p:txBody>
          <a:bodyPr wrap="square" rtlCol="0">
            <a:spAutoFit/>
          </a:bodyPr>
          <a:lstStyle/>
          <a:p>
            <a:endParaRPr lang="it-IT" dirty="0"/>
          </a:p>
        </p:txBody>
      </p:sp>
      <p:graphicFrame>
        <p:nvGraphicFramePr>
          <p:cNvPr id="22" name="Tabella 21"/>
          <p:cNvGraphicFramePr>
            <a:graphicFrameLocks noGrp="1"/>
          </p:cNvGraphicFramePr>
          <p:nvPr>
            <p:extLst>
              <p:ext uri="{D42A27DB-BD31-4B8C-83A1-F6EECF244321}">
                <p14:modId xmlns:p14="http://schemas.microsoft.com/office/powerpoint/2010/main" val="4054390360"/>
              </p:ext>
            </p:extLst>
          </p:nvPr>
        </p:nvGraphicFramePr>
        <p:xfrm>
          <a:off x="179512" y="1085135"/>
          <a:ext cx="2736304" cy="5638110"/>
        </p:xfrm>
        <a:graphic>
          <a:graphicData uri="http://schemas.openxmlformats.org/drawingml/2006/table">
            <a:tbl>
              <a:tblPr firstRow="1" bandRow="1">
                <a:tableStyleId>{5C22544A-7EE6-4342-B048-85BDC9FD1C3A}</a:tableStyleId>
              </a:tblPr>
              <a:tblGrid>
                <a:gridCol w="1368152"/>
                <a:gridCol w="1368152"/>
              </a:tblGrid>
              <a:tr h="501111">
                <a:tc>
                  <a:txBody>
                    <a:bodyPr/>
                    <a:lstStyle/>
                    <a:p>
                      <a:pPr algn="ctr"/>
                      <a:r>
                        <a:rPr lang="it-IT" sz="1000" dirty="0" smtClean="0">
                          <a:latin typeface="+mj-lt"/>
                        </a:rPr>
                        <a:t>Site</a:t>
                      </a:r>
                      <a:endParaRPr lang="it-IT" sz="1000" dirty="0">
                        <a:latin typeface="+mj-lt"/>
                      </a:endParaRPr>
                    </a:p>
                  </a:txBody>
                  <a:tcPr anchor="ctr"/>
                </a:tc>
                <a:tc>
                  <a:txBody>
                    <a:bodyPr/>
                    <a:lstStyle/>
                    <a:p>
                      <a:pPr algn="ctr"/>
                      <a:r>
                        <a:rPr lang="it-IT" sz="1000" dirty="0" smtClean="0">
                          <a:latin typeface="+mj-lt"/>
                        </a:rPr>
                        <a:t>Connection</a:t>
                      </a:r>
                      <a:endParaRPr lang="it-IT" sz="1000" dirty="0">
                        <a:latin typeface="+mj-lt"/>
                      </a:endParaRPr>
                    </a:p>
                  </a:txBody>
                  <a:tcPr anchor="ctr"/>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INFN-CNAF Bologna (T1)</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4x10G</a:t>
                      </a:r>
                      <a:br>
                        <a:rPr kumimoji="0" lang="it-IT" sz="1000" b="0" i="0" u="none" strike="noStrike" cap="none" normalizeH="0" baseline="0" dirty="0" smtClean="0">
                          <a:ln>
                            <a:noFill/>
                          </a:ln>
                          <a:solidFill>
                            <a:schemeClr val="tx1"/>
                          </a:solidFill>
                          <a:effectLst/>
                          <a:latin typeface="+mj-lt"/>
                        </a:rPr>
                      </a:br>
                      <a:r>
                        <a:rPr kumimoji="0" lang="it-IT" sz="1000" b="0" i="0" u="none" strike="noStrike" cap="none" normalizeH="0" baseline="0" dirty="0" smtClean="0">
                          <a:ln>
                            <a:noFill/>
                          </a:ln>
                          <a:solidFill>
                            <a:schemeClr val="tx1"/>
                          </a:solidFill>
                          <a:effectLst/>
                          <a:latin typeface="+mj-lt"/>
                        </a:rPr>
                        <a:t>(LHCONE+LHCOPN</a:t>
                      </a:r>
                      <a:r>
                        <a:rPr kumimoji="0" lang="it-IT" sz="1000" b="0" i="0" u="none" strike="noStrike" cap="none" normalizeH="0" baseline="0" dirty="0" smtClean="0">
                          <a:ln>
                            <a:noFill/>
                          </a:ln>
                          <a:solidFill>
                            <a:schemeClr val="tx1"/>
                          </a:solidFill>
                          <a:effectLst/>
                          <a:latin typeface="+mj-lt"/>
                        </a:rPr>
                        <a:t>)</a:t>
                      </a:r>
                    </a:p>
                    <a:p>
                      <a:pPr marL="0" marR="0" lvl="0" indent="0" algn="ctr" defTabSz="914400" rtl="0" eaLnBrk="1" fontAlgn="base" latinLnBrk="0" hangingPunct="1">
                        <a:lnSpc>
                          <a:spcPct val="100000"/>
                        </a:lnSpc>
                        <a:spcBef>
                          <a:spcPct val="5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10G General </a:t>
                      </a:r>
                      <a:r>
                        <a:rPr kumimoji="0" lang="it-IT" sz="1000" b="0" i="0" u="none" strike="noStrike" cap="none" normalizeH="0" baseline="0" dirty="0" err="1" smtClean="0">
                          <a:ln>
                            <a:noFill/>
                          </a:ln>
                          <a:solidFill>
                            <a:schemeClr val="tx1"/>
                          </a:solidFill>
                          <a:effectLst/>
                          <a:latin typeface="+mj-lt"/>
                        </a:rPr>
                        <a:t>Purpose</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INFN-Bari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rPr>
                        <a:t>10G</a:t>
                      </a:r>
                      <a:br>
                        <a:rPr kumimoji="0" lang="en-US" sz="1000" b="0" i="0" u="none" strike="noStrike" cap="none" normalizeH="0" baseline="0" dirty="0" smtClean="0">
                          <a:ln>
                            <a:noFill/>
                          </a:ln>
                          <a:solidFill>
                            <a:schemeClr val="tx1"/>
                          </a:solidFill>
                          <a:effectLst/>
                          <a:latin typeface="+mj-lt"/>
                        </a:rPr>
                      </a:br>
                      <a:r>
                        <a:rPr kumimoji="0" lang="en-US" sz="1000" b="0" i="0" u="none" strike="noStrike" cap="none" normalizeH="0" baseline="0" dirty="0" smtClean="0">
                          <a:ln>
                            <a:noFill/>
                          </a:ln>
                          <a:solidFill>
                            <a:schemeClr val="tx1"/>
                          </a:solidFill>
                          <a:effectLst/>
                          <a:latin typeface="+mj-lt"/>
                        </a:rPr>
                        <a:t>(LHCONE)</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INFN-Catania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rPr>
                        <a:t>10G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rPr>
                        <a:t>(LHCONE)</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INFN-Frascati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rPr>
                        <a:t>10G</a:t>
                      </a:r>
                      <a:br>
                        <a:rPr kumimoji="0" lang="en-US" sz="1000" b="0" i="0" u="none" strike="noStrike" cap="none" normalizeH="0" baseline="0" dirty="0" smtClean="0">
                          <a:ln>
                            <a:noFill/>
                          </a:ln>
                          <a:solidFill>
                            <a:schemeClr val="tx1"/>
                          </a:solidFill>
                          <a:effectLst/>
                          <a:latin typeface="+mj-lt"/>
                        </a:rPr>
                      </a:br>
                      <a:r>
                        <a:rPr kumimoji="0" lang="en-US" sz="1000" b="0" i="0" u="none" strike="noStrike" cap="none" normalizeH="0" baseline="0" dirty="0" smtClean="0">
                          <a:ln>
                            <a:noFill/>
                          </a:ln>
                          <a:solidFill>
                            <a:schemeClr val="tx1"/>
                          </a:solidFill>
                          <a:effectLst/>
                          <a:latin typeface="+mj-lt"/>
                        </a:rPr>
                        <a:t>(LHCONE)</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INFN-Legnaro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n-lt"/>
                          <a:ea typeface="+mn-ea"/>
                          <a:cs typeface="+mn-cs"/>
                        </a:rPr>
                        <a:t>2x10G </a:t>
                      </a:r>
                      <a:br>
                        <a:rPr kumimoji="0" lang="en-US" sz="1000" b="0" i="0" u="none" strike="noStrike" kern="1200" cap="none" normalizeH="0" baseline="0" dirty="0" smtClean="0">
                          <a:ln>
                            <a:noFill/>
                          </a:ln>
                          <a:solidFill>
                            <a:schemeClr val="tx1"/>
                          </a:solidFill>
                          <a:effectLst/>
                          <a:latin typeface="+mn-lt"/>
                          <a:ea typeface="+mn-ea"/>
                          <a:cs typeface="+mn-cs"/>
                        </a:rPr>
                      </a:br>
                      <a:r>
                        <a:rPr kumimoji="0" lang="en-US" sz="1000" b="0" i="0" u="none" strike="noStrike" kern="1200" cap="none" normalizeH="0" baseline="0" dirty="0" smtClean="0">
                          <a:ln>
                            <a:noFill/>
                          </a:ln>
                          <a:solidFill>
                            <a:schemeClr val="tx1"/>
                          </a:solidFill>
                          <a:effectLst/>
                          <a:latin typeface="+mn-lt"/>
                          <a:ea typeface="+mn-ea"/>
                          <a:cs typeface="+mn-cs"/>
                        </a:rPr>
                        <a:t>(LHCONE+GP)</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INFN-Napoli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n-lt"/>
                          <a:ea typeface="+mn-ea"/>
                          <a:cs typeface="+mn-cs"/>
                        </a:rPr>
                        <a:t>10G</a:t>
                      </a:r>
                      <a:br>
                        <a:rPr kumimoji="0" lang="en-US" sz="1000" b="0" i="0" u="none" strike="noStrike" kern="1200" cap="none" normalizeH="0" baseline="0" dirty="0" smtClean="0">
                          <a:ln>
                            <a:noFill/>
                          </a:ln>
                          <a:solidFill>
                            <a:schemeClr val="tx1"/>
                          </a:solidFill>
                          <a:effectLst/>
                          <a:latin typeface="+mn-lt"/>
                          <a:ea typeface="+mn-ea"/>
                          <a:cs typeface="+mn-cs"/>
                        </a:rPr>
                      </a:br>
                      <a:r>
                        <a:rPr kumimoji="0" lang="en-US" sz="1000" b="0" i="0" u="none" strike="noStrike" kern="1200" cap="none" normalizeH="0" baseline="0" dirty="0" smtClean="0">
                          <a:ln>
                            <a:noFill/>
                          </a:ln>
                          <a:solidFill>
                            <a:schemeClr val="tx1"/>
                          </a:solidFill>
                          <a:effectLst/>
                          <a:latin typeface="+mn-lt"/>
                          <a:ea typeface="+mn-ea"/>
                          <a:cs typeface="+mn-cs"/>
                        </a:rPr>
                        <a:t>(LHCONE)</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INFN-Milano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n-lt"/>
                          <a:ea typeface="+mn-ea"/>
                          <a:cs typeface="+mn-cs"/>
                        </a:rPr>
                        <a:t>10G</a:t>
                      </a:r>
                      <a:br>
                        <a:rPr kumimoji="0" lang="en-US" sz="1000" b="0" i="0" u="none" strike="noStrike" kern="1200" cap="none" normalizeH="0" baseline="0" dirty="0" smtClean="0">
                          <a:ln>
                            <a:noFill/>
                          </a:ln>
                          <a:solidFill>
                            <a:schemeClr val="tx1"/>
                          </a:solidFill>
                          <a:effectLst/>
                          <a:latin typeface="+mn-lt"/>
                          <a:ea typeface="+mn-ea"/>
                          <a:cs typeface="+mn-cs"/>
                        </a:rPr>
                      </a:br>
                      <a:r>
                        <a:rPr kumimoji="0" lang="en-US" sz="1000" b="0" i="0" u="none" strike="noStrike" kern="1200" cap="none" normalizeH="0" baseline="0" dirty="0" smtClean="0">
                          <a:ln>
                            <a:noFill/>
                          </a:ln>
                          <a:solidFill>
                            <a:schemeClr val="tx1"/>
                          </a:solidFill>
                          <a:effectLst/>
                          <a:latin typeface="+mn-lt"/>
                          <a:ea typeface="+mn-ea"/>
                          <a:cs typeface="+mn-cs"/>
                        </a:rPr>
                        <a:t>(LHCONE)</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INFN-Pisa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n-lt"/>
                          <a:ea typeface="+mn-ea"/>
                          <a:cs typeface="+mn-cs"/>
                        </a:rPr>
                        <a:t>2x10G </a:t>
                      </a:r>
                      <a:br>
                        <a:rPr kumimoji="0" lang="en-US" sz="1000" b="0" i="0" u="none" strike="noStrike" kern="1200" cap="none" normalizeH="0" baseline="0" dirty="0" smtClean="0">
                          <a:ln>
                            <a:noFill/>
                          </a:ln>
                          <a:solidFill>
                            <a:schemeClr val="tx1"/>
                          </a:solidFill>
                          <a:effectLst/>
                          <a:latin typeface="+mn-lt"/>
                          <a:ea typeface="+mn-ea"/>
                          <a:cs typeface="+mn-cs"/>
                        </a:rPr>
                      </a:br>
                      <a:r>
                        <a:rPr kumimoji="0" lang="en-US" sz="1000" b="0" i="0" u="none" strike="noStrike" kern="1200" cap="none" normalizeH="0" baseline="0" dirty="0" smtClean="0">
                          <a:ln>
                            <a:noFill/>
                          </a:ln>
                          <a:solidFill>
                            <a:schemeClr val="tx1"/>
                          </a:solidFill>
                          <a:effectLst/>
                          <a:latin typeface="+mn-lt"/>
                          <a:ea typeface="+mn-ea"/>
                          <a:cs typeface="+mn-cs"/>
                        </a:rPr>
                        <a:t>(LHCONE+GP)</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INFN-Roma1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kern="1200" cap="none" normalizeH="0" baseline="0" dirty="0" smtClean="0">
                          <a:ln>
                            <a:noFill/>
                          </a:ln>
                          <a:solidFill>
                            <a:schemeClr val="tx1"/>
                          </a:solidFill>
                          <a:effectLst/>
                          <a:latin typeface="+mn-lt"/>
                          <a:ea typeface="+mn-ea"/>
                          <a:cs typeface="+mn-cs"/>
                        </a:rPr>
                        <a:t>10G</a:t>
                      </a:r>
                      <a:br>
                        <a:rPr kumimoji="0" lang="en-US" sz="1000" b="0" i="0" u="none" strike="noStrike" kern="1200" cap="none" normalizeH="0" baseline="0" dirty="0" smtClean="0">
                          <a:ln>
                            <a:noFill/>
                          </a:ln>
                          <a:solidFill>
                            <a:schemeClr val="tx1"/>
                          </a:solidFill>
                          <a:effectLst/>
                          <a:latin typeface="+mn-lt"/>
                          <a:ea typeface="+mn-ea"/>
                          <a:cs typeface="+mn-cs"/>
                        </a:rPr>
                      </a:br>
                      <a:r>
                        <a:rPr kumimoji="0" lang="en-US" sz="1000" b="0" i="0" u="none" strike="noStrike" kern="1200" cap="none" normalizeH="0" baseline="0" dirty="0" smtClean="0">
                          <a:ln>
                            <a:noFill/>
                          </a:ln>
                          <a:solidFill>
                            <a:schemeClr val="tx1"/>
                          </a:solidFill>
                          <a:effectLst/>
                          <a:latin typeface="+mn-lt"/>
                          <a:ea typeface="+mn-ea"/>
                          <a:cs typeface="+mn-cs"/>
                        </a:rPr>
                        <a:t>(LHCONE)</a:t>
                      </a:r>
                    </a:p>
                  </a:txBody>
                  <a:tcPr marL="90000" marR="90000" marT="46800" marB="46800" anchor="ctr" horzOverflow="overflow"/>
                </a:tc>
              </a:tr>
              <a:tr h="5011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000" b="0" i="0" u="none" strike="noStrike" cap="none" normalizeH="0" baseline="0" dirty="0" smtClean="0">
                          <a:ln>
                            <a:noFill/>
                          </a:ln>
                          <a:solidFill>
                            <a:schemeClr val="tx1"/>
                          </a:solidFill>
                          <a:effectLst/>
                          <a:latin typeface="+mj-lt"/>
                        </a:rPr>
                        <a:t>INFN-Torino (T2)</a:t>
                      </a:r>
                      <a:endParaRPr kumimoji="0" lang="en-US" sz="1000" b="0" i="0" u="none" strike="noStrike" cap="none" normalizeH="0" baseline="0" dirty="0" smtClean="0">
                        <a:ln>
                          <a:noFill/>
                        </a:ln>
                        <a:solidFill>
                          <a:schemeClr val="tx1"/>
                        </a:solidFill>
                        <a:effectLst/>
                        <a:latin typeface="+mj-lt"/>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mj-lt"/>
                        </a:rPr>
                        <a:t>10G</a:t>
                      </a:r>
                    </a:p>
                  </a:txBody>
                  <a:tcPr marL="90000" marR="90000" marT="46800" marB="46800" anchor="ctr" horzOverflow="overflow"/>
                </a:tc>
              </a:tr>
            </a:tbl>
          </a:graphicData>
        </a:graphic>
      </p:graphicFrame>
      <p:pic>
        <p:nvPicPr>
          <p:cNvPr id="24" name="Immagin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052" y="257363"/>
            <a:ext cx="1355867" cy="492928"/>
          </a:xfrm>
          <a:prstGeom prst="rect">
            <a:avLst/>
          </a:prstGeom>
        </p:spPr>
      </p:pic>
    </p:spTree>
    <p:extLst>
      <p:ext uri="{BB962C8B-B14F-4D97-AF65-F5344CB8AC3E}">
        <p14:creationId xmlns:p14="http://schemas.microsoft.com/office/powerpoint/2010/main" val="26034785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Footer Placeholder 3"/>
          <p:cNvSpPr>
            <a:spLocks noGrp="1"/>
          </p:cNvSpPr>
          <p:nvPr>
            <p:ph type="ftr" sz="quarter" idx="11"/>
          </p:nvPr>
        </p:nvSpPr>
        <p:spPr/>
        <p:txBody>
          <a:bodyPr/>
          <a:lstStyle/>
          <a:p>
            <a:r>
              <a:rPr lang="en-US" altLang="en-US" smtClean="0"/>
              <a:t>Massimo Carboni &lt;Massimo.Carboni@garr.it&gt;</a:t>
            </a:r>
            <a:endParaRPr lang="en-US" altLang="en-US" dirty="0"/>
          </a:p>
        </p:txBody>
      </p:sp>
      <p:pic>
        <p:nvPicPr>
          <p:cNvPr id="142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0413"/>
            <a:ext cx="7743825" cy="571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1315" name="Text Box 3"/>
          <p:cNvSpPr txBox="1">
            <a:spLocks noChangeArrowheads="1"/>
          </p:cNvSpPr>
          <p:nvPr/>
        </p:nvSpPr>
        <p:spPr bwMode="auto">
          <a:xfrm>
            <a:off x="152400" y="577850"/>
            <a:ext cx="1295400" cy="549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US" altLang="en-US" b="1" smtClean="0">
                <a:solidFill>
                  <a:srgbClr val="000099"/>
                </a:solidFill>
                <a:latin typeface="Arial Black" pitchFamily="34" charset="0"/>
              </a:rPr>
              <a:t>Manno </a:t>
            </a:r>
            <a:br>
              <a:rPr lang="en-US" altLang="en-US" b="1" smtClean="0">
                <a:solidFill>
                  <a:srgbClr val="000099"/>
                </a:solidFill>
                <a:latin typeface="Arial Black" pitchFamily="34" charset="0"/>
              </a:rPr>
            </a:br>
            <a:r>
              <a:rPr lang="en-US" altLang="en-US" b="1" smtClean="0">
                <a:solidFill>
                  <a:srgbClr val="000099"/>
                </a:solidFill>
                <a:latin typeface="Arial Black" pitchFamily="34" charset="0"/>
              </a:rPr>
              <a:t>Zurich/CH</a:t>
            </a:r>
            <a:endParaRPr lang="it-IT" altLang="en-US" b="1" smtClean="0">
              <a:solidFill>
                <a:srgbClr val="000099"/>
              </a:solidFill>
              <a:latin typeface="Arial Black" pitchFamily="34" charset="0"/>
            </a:endParaRPr>
          </a:p>
        </p:txBody>
      </p:sp>
      <p:sp>
        <p:nvSpPr>
          <p:cNvPr id="1421316" name="Freeform 4"/>
          <p:cNvSpPr>
            <a:spLocks/>
          </p:cNvSpPr>
          <p:nvPr/>
        </p:nvSpPr>
        <p:spPr bwMode="auto">
          <a:xfrm>
            <a:off x="3810000" y="990600"/>
            <a:ext cx="685800" cy="228600"/>
          </a:xfrm>
          <a:custGeom>
            <a:avLst/>
            <a:gdLst>
              <a:gd name="T0" fmla="*/ 0 w 432"/>
              <a:gd name="T1" fmla="*/ 144 h 144"/>
              <a:gd name="T2" fmla="*/ 96 w 432"/>
              <a:gd name="T3" fmla="*/ 76 h 144"/>
              <a:gd name="T4" fmla="*/ 432 w 432"/>
              <a:gd name="T5" fmla="*/ 0 h 144"/>
            </a:gdLst>
            <a:ahLst/>
            <a:cxnLst>
              <a:cxn ang="0">
                <a:pos x="T0" y="T1"/>
              </a:cxn>
              <a:cxn ang="0">
                <a:pos x="T2" y="T3"/>
              </a:cxn>
              <a:cxn ang="0">
                <a:pos x="T4" y="T5"/>
              </a:cxn>
            </a:cxnLst>
            <a:rect l="0" t="0" r="r" b="b"/>
            <a:pathLst>
              <a:path w="432" h="144">
                <a:moveTo>
                  <a:pt x="0" y="144"/>
                </a:moveTo>
                <a:lnTo>
                  <a:pt x="96" y="76"/>
                </a:lnTo>
                <a:lnTo>
                  <a:pt x="432" y="0"/>
                </a:lnTo>
              </a:path>
            </a:pathLst>
          </a:custGeom>
          <a:noFill/>
          <a:ln w="5715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17" name="Rectangle 5"/>
          <p:cNvSpPr>
            <a:spLocks noGrp="1" noChangeArrowheads="1"/>
          </p:cNvSpPr>
          <p:nvPr>
            <p:ph type="title"/>
          </p:nvPr>
        </p:nvSpPr>
        <p:spPr>
          <a:xfrm>
            <a:off x="457200" y="-76200"/>
            <a:ext cx="8382000" cy="914400"/>
          </a:xfrm>
        </p:spPr>
        <p:txBody>
          <a:bodyPr/>
          <a:lstStyle/>
          <a:p>
            <a:r>
              <a:rPr lang="en-US" altLang="en-US"/>
              <a:t>Italy Cross Border Fibres</a:t>
            </a:r>
            <a:endParaRPr lang="it-IT" altLang="en-US"/>
          </a:p>
        </p:txBody>
      </p:sp>
      <p:sp>
        <p:nvSpPr>
          <p:cNvPr id="1421318" name="Freeform 6"/>
          <p:cNvSpPr>
            <a:spLocks/>
          </p:cNvSpPr>
          <p:nvPr/>
        </p:nvSpPr>
        <p:spPr bwMode="auto">
          <a:xfrm>
            <a:off x="2047875" y="1119188"/>
            <a:ext cx="1919288" cy="352425"/>
          </a:xfrm>
          <a:custGeom>
            <a:avLst/>
            <a:gdLst>
              <a:gd name="T0" fmla="*/ 0 w 1209"/>
              <a:gd name="T1" fmla="*/ 6 h 222"/>
              <a:gd name="T2" fmla="*/ 66 w 1209"/>
              <a:gd name="T3" fmla="*/ 222 h 222"/>
              <a:gd name="T4" fmla="*/ 897 w 1209"/>
              <a:gd name="T5" fmla="*/ 201 h 222"/>
              <a:gd name="T6" fmla="*/ 1209 w 1209"/>
              <a:gd name="T7" fmla="*/ 0 h 222"/>
              <a:gd name="T8" fmla="*/ 1206 w 1209"/>
              <a:gd name="T9" fmla="*/ 159 h 222"/>
            </a:gdLst>
            <a:ahLst/>
            <a:cxnLst>
              <a:cxn ang="0">
                <a:pos x="T0" y="T1"/>
              </a:cxn>
              <a:cxn ang="0">
                <a:pos x="T2" y="T3"/>
              </a:cxn>
              <a:cxn ang="0">
                <a:pos x="T4" y="T5"/>
              </a:cxn>
              <a:cxn ang="0">
                <a:pos x="T6" y="T7"/>
              </a:cxn>
              <a:cxn ang="0">
                <a:pos x="T8" y="T9"/>
              </a:cxn>
            </a:cxnLst>
            <a:rect l="0" t="0" r="r" b="b"/>
            <a:pathLst>
              <a:path w="1209" h="222">
                <a:moveTo>
                  <a:pt x="0" y="6"/>
                </a:moveTo>
                <a:lnTo>
                  <a:pt x="66" y="222"/>
                </a:lnTo>
                <a:lnTo>
                  <a:pt x="897" y="201"/>
                </a:lnTo>
                <a:lnTo>
                  <a:pt x="1209" y="0"/>
                </a:lnTo>
                <a:lnTo>
                  <a:pt x="1206" y="159"/>
                </a:lnTo>
              </a:path>
            </a:pathLst>
          </a:custGeom>
          <a:noFill/>
          <a:ln w="57150" cap="flat"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19" name="Freeform 7"/>
          <p:cNvSpPr>
            <a:spLocks/>
          </p:cNvSpPr>
          <p:nvPr/>
        </p:nvSpPr>
        <p:spPr bwMode="auto">
          <a:xfrm>
            <a:off x="1557338" y="1447800"/>
            <a:ext cx="1909762" cy="709613"/>
          </a:xfrm>
          <a:custGeom>
            <a:avLst/>
            <a:gdLst>
              <a:gd name="T0" fmla="*/ 1203 w 1203"/>
              <a:gd name="T1" fmla="*/ 0 h 447"/>
              <a:gd name="T2" fmla="*/ 987 w 1203"/>
              <a:gd name="T3" fmla="*/ 348 h 447"/>
              <a:gd name="T4" fmla="*/ 702 w 1203"/>
              <a:gd name="T5" fmla="*/ 399 h 447"/>
              <a:gd name="T6" fmla="*/ 411 w 1203"/>
              <a:gd name="T7" fmla="*/ 447 h 447"/>
              <a:gd name="T8" fmla="*/ 312 w 1203"/>
              <a:gd name="T9" fmla="*/ 444 h 447"/>
              <a:gd name="T10" fmla="*/ 0 w 1203"/>
              <a:gd name="T11" fmla="*/ 249 h 447"/>
              <a:gd name="T12" fmla="*/ 363 w 1203"/>
              <a:gd name="T13" fmla="*/ 33 h 447"/>
            </a:gdLst>
            <a:ahLst/>
            <a:cxnLst>
              <a:cxn ang="0">
                <a:pos x="T0" y="T1"/>
              </a:cxn>
              <a:cxn ang="0">
                <a:pos x="T2" y="T3"/>
              </a:cxn>
              <a:cxn ang="0">
                <a:pos x="T4" y="T5"/>
              </a:cxn>
              <a:cxn ang="0">
                <a:pos x="T6" y="T7"/>
              </a:cxn>
              <a:cxn ang="0">
                <a:pos x="T8" y="T9"/>
              </a:cxn>
              <a:cxn ang="0">
                <a:pos x="T10" y="T11"/>
              </a:cxn>
              <a:cxn ang="0">
                <a:pos x="T12" y="T13"/>
              </a:cxn>
            </a:cxnLst>
            <a:rect l="0" t="0" r="r" b="b"/>
            <a:pathLst>
              <a:path w="1203" h="447">
                <a:moveTo>
                  <a:pt x="1203" y="0"/>
                </a:moveTo>
                <a:lnTo>
                  <a:pt x="987" y="348"/>
                </a:lnTo>
                <a:lnTo>
                  <a:pt x="702" y="399"/>
                </a:lnTo>
                <a:lnTo>
                  <a:pt x="411" y="447"/>
                </a:lnTo>
                <a:lnTo>
                  <a:pt x="312" y="444"/>
                </a:lnTo>
                <a:lnTo>
                  <a:pt x="0" y="249"/>
                </a:lnTo>
                <a:lnTo>
                  <a:pt x="363" y="33"/>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20" name="Freeform 8"/>
          <p:cNvSpPr>
            <a:spLocks/>
          </p:cNvSpPr>
          <p:nvPr/>
        </p:nvSpPr>
        <p:spPr bwMode="auto">
          <a:xfrm>
            <a:off x="2119313" y="1466850"/>
            <a:ext cx="2565400" cy="2014538"/>
          </a:xfrm>
          <a:custGeom>
            <a:avLst/>
            <a:gdLst>
              <a:gd name="T0" fmla="*/ 48 w 1616"/>
              <a:gd name="T1" fmla="*/ 0 h 1269"/>
              <a:gd name="T2" fmla="*/ 1194 w 1616"/>
              <a:gd name="T3" fmla="*/ 612 h 1269"/>
              <a:gd name="T4" fmla="*/ 1407 w 1616"/>
              <a:gd name="T5" fmla="*/ 947 h 1269"/>
              <a:gd name="T6" fmla="*/ 1616 w 1616"/>
              <a:gd name="T7" fmla="*/ 1125 h 1269"/>
              <a:gd name="T8" fmla="*/ 1074 w 1616"/>
              <a:gd name="T9" fmla="*/ 1269 h 1269"/>
              <a:gd name="T10" fmla="*/ 765 w 1616"/>
              <a:gd name="T11" fmla="*/ 1116 h 1269"/>
              <a:gd name="T12" fmla="*/ 459 w 1616"/>
              <a:gd name="T13" fmla="*/ 804 h 1269"/>
              <a:gd name="T14" fmla="*/ 420 w 1616"/>
              <a:gd name="T15" fmla="*/ 606 h 1269"/>
              <a:gd name="T16" fmla="*/ 258 w 1616"/>
              <a:gd name="T17" fmla="*/ 513 h 1269"/>
              <a:gd name="T18" fmla="*/ 0 w 1616"/>
              <a:gd name="T19" fmla="*/ 441 h 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6" h="1269">
                <a:moveTo>
                  <a:pt x="48" y="0"/>
                </a:moveTo>
                <a:lnTo>
                  <a:pt x="1194" y="612"/>
                </a:lnTo>
                <a:lnTo>
                  <a:pt x="1407" y="947"/>
                </a:lnTo>
                <a:lnTo>
                  <a:pt x="1616" y="1125"/>
                </a:lnTo>
                <a:lnTo>
                  <a:pt x="1074" y="1269"/>
                </a:lnTo>
                <a:lnTo>
                  <a:pt x="765" y="1116"/>
                </a:lnTo>
                <a:lnTo>
                  <a:pt x="459" y="804"/>
                </a:lnTo>
                <a:lnTo>
                  <a:pt x="420" y="606"/>
                </a:lnTo>
                <a:lnTo>
                  <a:pt x="258" y="513"/>
                </a:lnTo>
                <a:lnTo>
                  <a:pt x="0" y="441"/>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21" name="Freeform 9"/>
          <p:cNvSpPr>
            <a:spLocks/>
          </p:cNvSpPr>
          <p:nvPr/>
        </p:nvSpPr>
        <p:spPr bwMode="auto">
          <a:xfrm>
            <a:off x="3805238" y="3248025"/>
            <a:ext cx="1866900" cy="790575"/>
          </a:xfrm>
          <a:custGeom>
            <a:avLst/>
            <a:gdLst>
              <a:gd name="T0" fmla="*/ 549 w 1176"/>
              <a:gd name="T1" fmla="*/ 0 h 498"/>
              <a:gd name="T2" fmla="*/ 735 w 1176"/>
              <a:gd name="T3" fmla="*/ 105 h 498"/>
              <a:gd name="T4" fmla="*/ 1176 w 1176"/>
              <a:gd name="T5" fmla="*/ 249 h 498"/>
              <a:gd name="T6" fmla="*/ 579 w 1176"/>
              <a:gd name="T7" fmla="*/ 498 h 498"/>
              <a:gd name="T8" fmla="*/ 318 w 1176"/>
              <a:gd name="T9" fmla="*/ 342 h 498"/>
              <a:gd name="T10" fmla="*/ 0 w 1176"/>
              <a:gd name="T11" fmla="*/ 150 h 498"/>
            </a:gdLst>
            <a:ahLst/>
            <a:cxnLst>
              <a:cxn ang="0">
                <a:pos x="T0" y="T1"/>
              </a:cxn>
              <a:cxn ang="0">
                <a:pos x="T2" y="T3"/>
              </a:cxn>
              <a:cxn ang="0">
                <a:pos x="T4" y="T5"/>
              </a:cxn>
              <a:cxn ang="0">
                <a:pos x="T6" y="T7"/>
              </a:cxn>
              <a:cxn ang="0">
                <a:pos x="T8" y="T9"/>
              </a:cxn>
              <a:cxn ang="0">
                <a:pos x="T10" y="T11"/>
              </a:cxn>
            </a:cxnLst>
            <a:rect l="0" t="0" r="r" b="b"/>
            <a:pathLst>
              <a:path w="1176" h="498">
                <a:moveTo>
                  <a:pt x="549" y="0"/>
                </a:moveTo>
                <a:lnTo>
                  <a:pt x="735" y="105"/>
                </a:lnTo>
                <a:lnTo>
                  <a:pt x="1176" y="249"/>
                </a:lnTo>
                <a:lnTo>
                  <a:pt x="579" y="498"/>
                </a:lnTo>
                <a:lnTo>
                  <a:pt x="318" y="342"/>
                </a:lnTo>
                <a:lnTo>
                  <a:pt x="0" y="150"/>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22" name="Freeform 10"/>
          <p:cNvSpPr>
            <a:spLocks/>
          </p:cNvSpPr>
          <p:nvPr/>
        </p:nvSpPr>
        <p:spPr bwMode="auto">
          <a:xfrm>
            <a:off x="4705350" y="3619500"/>
            <a:ext cx="1911350" cy="1955800"/>
          </a:xfrm>
          <a:custGeom>
            <a:avLst/>
            <a:gdLst>
              <a:gd name="T0" fmla="*/ 604 w 1204"/>
              <a:gd name="T1" fmla="*/ 0 h 1232"/>
              <a:gd name="T2" fmla="*/ 1204 w 1204"/>
              <a:gd name="T3" fmla="*/ 212 h 1232"/>
              <a:gd name="T4" fmla="*/ 976 w 1204"/>
              <a:gd name="T5" fmla="*/ 240 h 1232"/>
              <a:gd name="T6" fmla="*/ 792 w 1204"/>
              <a:gd name="T7" fmla="*/ 196 h 1232"/>
              <a:gd name="T8" fmla="*/ 684 w 1204"/>
              <a:gd name="T9" fmla="*/ 516 h 1232"/>
              <a:gd name="T10" fmla="*/ 780 w 1204"/>
              <a:gd name="T11" fmla="*/ 580 h 1232"/>
              <a:gd name="T12" fmla="*/ 916 w 1204"/>
              <a:gd name="T13" fmla="*/ 624 h 1232"/>
              <a:gd name="T14" fmla="*/ 940 w 1204"/>
              <a:gd name="T15" fmla="*/ 760 h 1232"/>
              <a:gd name="T16" fmla="*/ 828 w 1204"/>
              <a:gd name="T17" fmla="*/ 812 h 1232"/>
              <a:gd name="T18" fmla="*/ 788 w 1204"/>
              <a:gd name="T19" fmla="*/ 1012 h 1232"/>
              <a:gd name="T20" fmla="*/ 640 w 1204"/>
              <a:gd name="T21" fmla="*/ 1232 h 1232"/>
              <a:gd name="T22" fmla="*/ 548 w 1204"/>
              <a:gd name="T23" fmla="*/ 1204 h 1232"/>
              <a:gd name="T24" fmla="*/ 580 w 1204"/>
              <a:gd name="T25" fmla="*/ 1108 h 1232"/>
              <a:gd name="T26" fmla="*/ 680 w 1204"/>
              <a:gd name="T27" fmla="*/ 876 h 1232"/>
              <a:gd name="T28" fmla="*/ 636 w 1204"/>
              <a:gd name="T29" fmla="*/ 780 h 1232"/>
              <a:gd name="T30" fmla="*/ 620 w 1204"/>
              <a:gd name="T31" fmla="*/ 740 h 1232"/>
              <a:gd name="T32" fmla="*/ 480 w 1204"/>
              <a:gd name="T33" fmla="*/ 556 h 1232"/>
              <a:gd name="T34" fmla="*/ 500 w 1204"/>
              <a:gd name="T35" fmla="*/ 492 h 1232"/>
              <a:gd name="T36" fmla="*/ 432 w 1204"/>
              <a:gd name="T37" fmla="*/ 460 h 1232"/>
              <a:gd name="T38" fmla="*/ 372 w 1204"/>
              <a:gd name="T39" fmla="*/ 520 h 1232"/>
              <a:gd name="T40" fmla="*/ 0 w 1204"/>
              <a:gd name="T41" fmla="*/ 246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4" h="1232">
                <a:moveTo>
                  <a:pt x="604" y="0"/>
                </a:moveTo>
                <a:lnTo>
                  <a:pt x="1204" y="212"/>
                </a:lnTo>
                <a:lnTo>
                  <a:pt x="976" y="240"/>
                </a:lnTo>
                <a:lnTo>
                  <a:pt x="792" y="196"/>
                </a:lnTo>
                <a:lnTo>
                  <a:pt x="684" y="516"/>
                </a:lnTo>
                <a:lnTo>
                  <a:pt x="780" y="580"/>
                </a:lnTo>
                <a:lnTo>
                  <a:pt x="916" y="624"/>
                </a:lnTo>
                <a:lnTo>
                  <a:pt x="940" y="760"/>
                </a:lnTo>
                <a:lnTo>
                  <a:pt x="828" y="812"/>
                </a:lnTo>
                <a:lnTo>
                  <a:pt x="788" y="1012"/>
                </a:lnTo>
                <a:lnTo>
                  <a:pt x="640" y="1232"/>
                </a:lnTo>
                <a:lnTo>
                  <a:pt x="548" y="1204"/>
                </a:lnTo>
                <a:lnTo>
                  <a:pt x="580" y="1108"/>
                </a:lnTo>
                <a:lnTo>
                  <a:pt x="680" y="876"/>
                </a:lnTo>
                <a:lnTo>
                  <a:pt x="636" y="780"/>
                </a:lnTo>
                <a:lnTo>
                  <a:pt x="620" y="740"/>
                </a:lnTo>
                <a:lnTo>
                  <a:pt x="480" y="556"/>
                </a:lnTo>
                <a:lnTo>
                  <a:pt x="500" y="492"/>
                </a:lnTo>
                <a:lnTo>
                  <a:pt x="432" y="460"/>
                </a:lnTo>
                <a:lnTo>
                  <a:pt x="372" y="520"/>
                </a:lnTo>
                <a:lnTo>
                  <a:pt x="0" y="246"/>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23" name="Freeform 11"/>
          <p:cNvSpPr>
            <a:spLocks/>
          </p:cNvSpPr>
          <p:nvPr/>
        </p:nvSpPr>
        <p:spPr bwMode="auto">
          <a:xfrm>
            <a:off x="2166938" y="1447800"/>
            <a:ext cx="1676400" cy="2032000"/>
          </a:xfrm>
          <a:custGeom>
            <a:avLst/>
            <a:gdLst>
              <a:gd name="T0" fmla="*/ 0 w 1056"/>
              <a:gd name="T1" fmla="*/ 0 h 1280"/>
              <a:gd name="T2" fmla="*/ 623 w 1056"/>
              <a:gd name="T3" fmla="*/ 357 h 1280"/>
              <a:gd name="T4" fmla="*/ 1056 w 1056"/>
              <a:gd name="T5" fmla="*/ 1280 h 1280"/>
            </a:gdLst>
            <a:ahLst/>
            <a:cxnLst>
              <a:cxn ang="0">
                <a:pos x="T0" y="T1"/>
              </a:cxn>
              <a:cxn ang="0">
                <a:pos x="T2" y="T3"/>
              </a:cxn>
              <a:cxn ang="0">
                <a:pos x="T4" y="T5"/>
              </a:cxn>
            </a:cxnLst>
            <a:rect l="0" t="0" r="r" b="b"/>
            <a:pathLst>
              <a:path w="1056" h="1280">
                <a:moveTo>
                  <a:pt x="0" y="0"/>
                </a:moveTo>
                <a:lnTo>
                  <a:pt x="623" y="357"/>
                </a:lnTo>
                <a:lnTo>
                  <a:pt x="1056" y="1280"/>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24" name="Text Box 12"/>
          <p:cNvSpPr txBox="1">
            <a:spLocks noChangeArrowheads="1"/>
          </p:cNvSpPr>
          <p:nvPr/>
        </p:nvSpPr>
        <p:spPr bwMode="auto">
          <a:xfrm>
            <a:off x="1295400" y="1676400"/>
            <a:ext cx="238125"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TO</a:t>
            </a:r>
            <a:endParaRPr lang="it-IT" altLang="en-US" sz="800" smtClean="0">
              <a:solidFill>
                <a:srgbClr val="000099"/>
              </a:solidFill>
              <a:latin typeface="Impact" pitchFamily="34" charset="0"/>
              <a:cs typeface="Times New Roman" pitchFamily="18" charset="0"/>
            </a:endParaRPr>
          </a:p>
        </p:txBody>
      </p:sp>
      <p:sp>
        <p:nvSpPr>
          <p:cNvPr id="1421325" name="Text Box 13"/>
          <p:cNvSpPr txBox="1">
            <a:spLocks noChangeArrowheads="1"/>
          </p:cNvSpPr>
          <p:nvPr/>
        </p:nvSpPr>
        <p:spPr bwMode="auto">
          <a:xfrm>
            <a:off x="3657600" y="2743200"/>
            <a:ext cx="236538"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PG</a:t>
            </a:r>
            <a:endParaRPr lang="it-IT" altLang="en-US" sz="800" smtClean="0">
              <a:solidFill>
                <a:srgbClr val="000099"/>
              </a:solidFill>
              <a:latin typeface="Impact" pitchFamily="34" charset="0"/>
              <a:cs typeface="Times New Roman" pitchFamily="18" charset="0"/>
            </a:endParaRPr>
          </a:p>
        </p:txBody>
      </p:sp>
      <p:sp>
        <p:nvSpPr>
          <p:cNvPr id="1421326" name="Text Box 14"/>
          <p:cNvSpPr txBox="1">
            <a:spLocks noChangeArrowheads="1"/>
          </p:cNvSpPr>
          <p:nvPr/>
        </p:nvSpPr>
        <p:spPr bwMode="auto">
          <a:xfrm>
            <a:off x="4267200" y="3276600"/>
            <a:ext cx="238125"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AQ</a:t>
            </a:r>
            <a:endParaRPr lang="it-IT" altLang="en-US" sz="800" smtClean="0">
              <a:solidFill>
                <a:srgbClr val="000099"/>
              </a:solidFill>
              <a:latin typeface="Impact" pitchFamily="34" charset="0"/>
              <a:cs typeface="Times New Roman" pitchFamily="18" charset="0"/>
            </a:endParaRPr>
          </a:p>
        </p:txBody>
      </p:sp>
      <p:sp>
        <p:nvSpPr>
          <p:cNvPr id="1421327" name="Text Box 15"/>
          <p:cNvSpPr txBox="1">
            <a:spLocks noChangeArrowheads="1"/>
          </p:cNvSpPr>
          <p:nvPr/>
        </p:nvSpPr>
        <p:spPr bwMode="auto">
          <a:xfrm>
            <a:off x="3962400" y="2438400"/>
            <a:ext cx="236538"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AN</a:t>
            </a:r>
            <a:endParaRPr lang="it-IT" altLang="en-US" sz="800" smtClean="0">
              <a:solidFill>
                <a:srgbClr val="000099"/>
              </a:solidFill>
              <a:latin typeface="Impact" pitchFamily="34" charset="0"/>
              <a:cs typeface="Times New Roman" pitchFamily="18" charset="0"/>
            </a:endParaRPr>
          </a:p>
        </p:txBody>
      </p:sp>
      <p:sp>
        <p:nvSpPr>
          <p:cNvPr id="1421328" name="Text Box 16"/>
          <p:cNvSpPr txBox="1">
            <a:spLocks noChangeArrowheads="1"/>
          </p:cNvSpPr>
          <p:nvPr/>
        </p:nvSpPr>
        <p:spPr bwMode="auto">
          <a:xfrm>
            <a:off x="4876800" y="4038600"/>
            <a:ext cx="234950" cy="1301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SA</a:t>
            </a:r>
            <a:endParaRPr lang="it-IT" altLang="en-US" sz="800" smtClean="0">
              <a:solidFill>
                <a:srgbClr val="000099"/>
              </a:solidFill>
              <a:latin typeface="Impact" pitchFamily="34" charset="0"/>
              <a:cs typeface="Times New Roman" pitchFamily="18" charset="0"/>
            </a:endParaRPr>
          </a:p>
        </p:txBody>
      </p:sp>
      <p:sp>
        <p:nvSpPr>
          <p:cNvPr id="1421329" name="Text Box 17"/>
          <p:cNvSpPr txBox="1">
            <a:spLocks noChangeArrowheads="1"/>
          </p:cNvSpPr>
          <p:nvPr/>
        </p:nvSpPr>
        <p:spPr bwMode="auto">
          <a:xfrm>
            <a:off x="5715000" y="3962400"/>
            <a:ext cx="239713"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MT</a:t>
            </a:r>
            <a:endParaRPr lang="it-IT" altLang="en-US" sz="800" smtClean="0">
              <a:solidFill>
                <a:srgbClr val="000099"/>
              </a:solidFill>
              <a:latin typeface="Impact" pitchFamily="34" charset="0"/>
              <a:cs typeface="Times New Roman" pitchFamily="18" charset="0"/>
            </a:endParaRPr>
          </a:p>
        </p:txBody>
      </p:sp>
      <p:sp>
        <p:nvSpPr>
          <p:cNvPr id="1421330" name="Text Box 18"/>
          <p:cNvSpPr txBox="1">
            <a:spLocks noChangeArrowheads="1"/>
          </p:cNvSpPr>
          <p:nvPr/>
        </p:nvSpPr>
        <p:spPr bwMode="auto">
          <a:xfrm>
            <a:off x="6553200" y="4114800"/>
            <a:ext cx="236538" cy="1301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LE</a:t>
            </a:r>
            <a:endParaRPr lang="it-IT" altLang="en-US" sz="800" smtClean="0">
              <a:solidFill>
                <a:srgbClr val="000099"/>
              </a:solidFill>
              <a:latin typeface="Impact" pitchFamily="34" charset="0"/>
              <a:cs typeface="Times New Roman" pitchFamily="18" charset="0"/>
            </a:endParaRPr>
          </a:p>
        </p:txBody>
      </p:sp>
      <p:sp>
        <p:nvSpPr>
          <p:cNvPr id="1421331" name="Text Box 19"/>
          <p:cNvSpPr txBox="1">
            <a:spLocks noChangeArrowheads="1"/>
          </p:cNvSpPr>
          <p:nvPr/>
        </p:nvSpPr>
        <p:spPr bwMode="auto">
          <a:xfrm>
            <a:off x="5638800" y="4648200"/>
            <a:ext cx="236538"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CS</a:t>
            </a:r>
            <a:endParaRPr lang="it-IT" altLang="en-US" sz="800" smtClean="0">
              <a:solidFill>
                <a:srgbClr val="000099"/>
              </a:solidFill>
              <a:latin typeface="Impact" pitchFamily="34" charset="0"/>
              <a:cs typeface="Times New Roman" pitchFamily="18" charset="0"/>
            </a:endParaRPr>
          </a:p>
        </p:txBody>
      </p:sp>
      <p:sp>
        <p:nvSpPr>
          <p:cNvPr id="1421332" name="Text Box 20"/>
          <p:cNvSpPr txBox="1">
            <a:spLocks noChangeArrowheads="1"/>
          </p:cNvSpPr>
          <p:nvPr/>
        </p:nvSpPr>
        <p:spPr bwMode="auto">
          <a:xfrm>
            <a:off x="5181600" y="3810000"/>
            <a:ext cx="234950" cy="13017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PZ</a:t>
            </a:r>
            <a:endParaRPr lang="it-IT" altLang="en-US" sz="800" smtClean="0">
              <a:solidFill>
                <a:srgbClr val="000099"/>
              </a:solidFill>
              <a:latin typeface="Impact" pitchFamily="34" charset="0"/>
              <a:cs typeface="Times New Roman" pitchFamily="18" charset="0"/>
            </a:endParaRPr>
          </a:p>
        </p:txBody>
      </p:sp>
      <p:sp>
        <p:nvSpPr>
          <p:cNvPr id="1421333" name="Text Box 21"/>
          <p:cNvSpPr txBox="1">
            <a:spLocks noChangeArrowheads="1"/>
          </p:cNvSpPr>
          <p:nvPr/>
        </p:nvSpPr>
        <p:spPr bwMode="auto">
          <a:xfrm>
            <a:off x="5257800" y="5410200"/>
            <a:ext cx="238125" cy="1333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ME</a:t>
            </a:r>
            <a:endParaRPr lang="it-IT" altLang="en-US" sz="800" smtClean="0">
              <a:solidFill>
                <a:srgbClr val="000099"/>
              </a:solidFill>
              <a:latin typeface="Impact" pitchFamily="34" charset="0"/>
              <a:cs typeface="Times New Roman" pitchFamily="18" charset="0"/>
            </a:endParaRPr>
          </a:p>
        </p:txBody>
      </p:sp>
      <p:sp>
        <p:nvSpPr>
          <p:cNvPr id="1421334" name="Text Box 22"/>
          <p:cNvSpPr txBox="1">
            <a:spLocks noChangeArrowheads="1"/>
          </p:cNvSpPr>
          <p:nvPr/>
        </p:nvSpPr>
        <p:spPr bwMode="auto">
          <a:xfrm>
            <a:off x="5562600" y="5486400"/>
            <a:ext cx="238125" cy="1333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RC</a:t>
            </a:r>
            <a:endParaRPr lang="it-IT" altLang="en-US" sz="800" smtClean="0">
              <a:solidFill>
                <a:srgbClr val="000099"/>
              </a:solidFill>
              <a:latin typeface="Impact" pitchFamily="34" charset="0"/>
              <a:cs typeface="Times New Roman" pitchFamily="18" charset="0"/>
            </a:endParaRPr>
          </a:p>
        </p:txBody>
      </p:sp>
      <p:sp>
        <p:nvSpPr>
          <p:cNvPr id="1421335" name="Text Box 23"/>
          <p:cNvSpPr txBox="1">
            <a:spLocks noChangeArrowheads="1"/>
          </p:cNvSpPr>
          <p:nvPr/>
        </p:nvSpPr>
        <p:spPr bwMode="auto">
          <a:xfrm>
            <a:off x="3810000" y="1295400"/>
            <a:ext cx="239713"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TS</a:t>
            </a:r>
            <a:endParaRPr lang="it-IT" altLang="en-US" sz="800" smtClean="0">
              <a:solidFill>
                <a:srgbClr val="000099"/>
              </a:solidFill>
              <a:latin typeface="Impact" pitchFamily="34" charset="0"/>
              <a:cs typeface="Times New Roman" pitchFamily="18" charset="0"/>
            </a:endParaRPr>
          </a:p>
        </p:txBody>
      </p:sp>
      <p:sp>
        <p:nvSpPr>
          <p:cNvPr id="1421336" name="Text Box 24"/>
          <p:cNvSpPr txBox="1">
            <a:spLocks noChangeArrowheads="1"/>
          </p:cNvSpPr>
          <p:nvPr/>
        </p:nvSpPr>
        <p:spPr bwMode="auto">
          <a:xfrm>
            <a:off x="3429000" y="1447800"/>
            <a:ext cx="239713"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VE</a:t>
            </a:r>
            <a:endParaRPr lang="it-IT" altLang="en-US" sz="800" smtClean="0">
              <a:solidFill>
                <a:srgbClr val="000099"/>
              </a:solidFill>
              <a:latin typeface="Impact" pitchFamily="34" charset="0"/>
              <a:cs typeface="Times New Roman" pitchFamily="18" charset="0"/>
            </a:endParaRPr>
          </a:p>
        </p:txBody>
      </p:sp>
      <p:sp>
        <p:nvSpPr>
          <p:cNvPr id="1421337" name="Text Box 25"/>
          <p:cNvSpPr txBox="1">
            <a:spLocks noChangeArrowheads="1"/>
          </p:cNvSpPr>
          <p:nvPr/>
        </p:nvSpPr>
        <p:spPr bwMode="auto">
          <a:xfrm>
            <a:off x="3124200" y="1447800"/>
            <a:ext cx="238125"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PD</a:t>
            </a:r>
            <a:endParaRPr lang="it-IT" altLang="en-US" sz="800" smtClean="0">
              <a:solidFill>
                <a:srgbClr val="000099"/>
              </a:solidFill>
              <a:latin typeface="Impact" pitchFamily="34" charset="0"/>
              <a:cs typeface="Times New Roman" pitchFamily="18" charset="0"/>
            </a:endParaRPr>
          </a:p>
        </p:txBody>
      </p:sp>
      <p:sp>
        <p:nvSpPr>
          <p:cNvPr id="1421338" name="Text Box 26"/>
          <p:cNvSpPr txBox="1">
            <a:spLocks noChangeArrowheads="1"/>
          </p:cNvSpPr>
          <p:nvPr/>
        </p:nvSpPr>
        <p:spPr bwMode="auto">
          <a:xfrm>
            <a:off x="2743200" y="2438400"/>
            <a:ext cx="236538"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PI</a:t>
            </a:r>
            <a:endParaRPr lang="it-IT" altLang="en-US" sz="800" smtClean="0">
              <a:solidFill>
                <a:srgbClr val="000099"/>
              </a:solidFill>
              <a:latin typeface="Impact" pitchFamily="34" charset="0"/>
              <a:cs typeface="Times New Roman" pitchFamily="18" charset="0"/>
            </a:endParaRPr>
          </a:p>
        </p:txBody>
      </p:sp>
      <p:sp>
        <p:nvSpPr>
          <p:cNvPr id="1421339" name="Text Box 27"/>
          <p:cNvSpPr txBox="1">
            <a:spLocks noChangeArrowheads="1"/>
          </p:cNvSpPr>
          <p:nvPr/>
        </p:nvSpPr>
        <p:spPr bwMode="auto">
          <a:xfrm>
            <a:off x="1981200" y="2057400"/>
            <a:ext cx="238125"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GE</a:t>
            </a:r>
            <a:endParaRPr lang="it-IT" altLang="en-US" sz="800" smtClean="0">
              <a:solidFill>
                <a:srgbClr val="000099"/>
              </a:solidFill>
              <a:latin typeface="Impact" pitchFamily="34" charset="0"/>
              <a:cs typeface="Times New Roman" pitchFamily="18" charset="0"/>
            </a:endParaRPr>
          </a:p>
        </p:txBody>
      </p:sp>
      <p:sp>
        <p:nvSpPr>
          <p:cNvPr id="1421340" name="Text Box 28"/>
          <p:cNvSpPr txBox="1">
            <a:spLocks noChangeArrowheads="1"/>
          </p:cNvSpPr>
          <p:nvPr/>
        </p:nvSpPr>
        <p:spPr bwMode="auto">
          <a:xfrm>
            <a:off x="3962400" y="3657600"/>
            <a:ext cx="236538"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FRA</a:t>
            </a:r>
            <a:endParaRPr lang="it-IT" altLang="en-US" sz="800" smtClean="0">
              <a:solidFill>
                <a:srgbClr val="000099"/>
              </a:solidFill>
              <a:latin typeface="Impact" pitchFamily="34" charset="0"/>
              <a:cs typeface="Times New Roman" pitchFamily="18" charset="0"/>
            </a:endParaRPr>
          </a:p>
        </p:txBody>
      </p:sp>
      <p:sp>
        <p:nvSpPr>
          <p:cNvPr id="1421341" name="Freeform 29"/>
          <p:cNvSpPr>
            <a:spLocks/>
          </p:cNvSpPr>
          <p:nvPr/>
        </p:nvSpPr>
        <p:spPr bwMode="auto">
          <a:xfrm>
            <a:off x="4424363" y="5562600"/>
            <a:ext cx="1023937" cy="847725"/>
          </a:xfrm>
          <a:custGeom>
            <a:avLst/>
            <a:gdLst>
              <a:gd name="T0" fmla="*/ 555 w 645"/>
              <a:gd name="T1" fmla="*/ 237 h 534"/>
              <a:gd name="T2" fmla="*/ 0 w 645"/>
              <a:gd name="T3" fmla="*/ 63 h 534"/>
              <a:gd name="T4" fmla="*/ 645 w 645"/>
              <a:gd name="T5" fmla="*/ 0 h 534"/>
              <a:gd name="T6" fmla="*/ 557 w 645"/>
              <a:gd name="T7" fmla="*/ 227 h 534"/>
              <a:gd name="T8" fmla="*/ 573 w 645"/>
              <a:gd name="T9" fmla="*/ 534 h 534"/>
            </a:gdLst>
            <a:ahLst/>
            <a:cxnLst>
              <a:cxn ang="0">
                <a:pos x="T0" y="T1"/>
              </a:cxn>
              <a:cxn ang="0">
                <a:pos x="T2" y="T3"/>
              </a:cxn>
              <a:cxn ang="0">
                <a:pos x="T4" y="T5"/>
              </a:cxn>
              <a:cxn ang="0">
                <a:pos x="T6" y="T7"/>
              </a:cxn>
              <a:cxn ang="0">
                <a:pos x="T8" y="T9"/>
              </a:cxn>
            </a:cxnLst>
            <a:rect l="0" t="0" r="r" b="b"/>
            <a:pathLst>
              <a:path w="645" h="534">
                <a:moveTo>
                  <a:pt x="555" y="237"/>
                </a:moveTo>
                <a:lnTo>
                  <a:pt x="0" y="63"/>
                </a:lnTo>
                <a:lnTo>
                  <a:pt x="645" y="0"/>
                </a:lnTo>
                <a:lnTo>
                  <a:pt x="557" y="227"/>
                </a:lnTo>
                <a:lnTo>
                  <a:pt x="573" y="534"/>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42" name="Freeform 30"/>
          <p:cNvSpPr>
            <a:spLocks/>
          </p:cNvSpPr>
          <p:nvPr/>
        </p:nvSpPr>
        <p:spPr bwMode="auto">
          <a:xfrm>
            <a:off x="2114550" y="3271838"/>
            <a:ext cx="2257425" cy="2414587"/>
          </a:xfrm>
          <a:custGeom>
            <a:avLst/>
            <a:gdLst>
              <a:gd name="T0" fmla="*/ 1422 w 1422"/>
              <a:gd name="T1" fmla="*/ 1521 h 1521"/>
              <a:gd name="T2" fmla="*/ 171 w 1422"/>
              <a:gd name="T3" fmla="*/ 1146 h 1521"/>
              <a:gd name="T4" fmla="*/ 0 w 1422"/>
              <a:gd name="T5" fmla="*/ 663 h 1521"/>
              <a:gd name="T6" fmla="*/ 780 w 1422"/>
              <a:gd name="T7" fmla="*/ 0 h 1521"/>
            </a:gdLst>
            <a:ahLst/>
            <a:cxnLst>
              <a:cxn ang="0">
                <a:pos x="T0" y="T1"/>
              </a:cxn>
              <a:cxn ang="0">
                <a:pos x="T2" y="T3"/>
              </a:cxn>
              <a:cxn ang="0">
                <a:pos x="T4" y="T5"/>
              </a:cxn>
              <a:cxn ang="0">
                <a:pos x="T6" y="T7"/>
              </a:cxn>
            </a:cxnLst>
            <a:rect l="0" t="0" r="r" b="b"/>
            <a:pathLst>
              <a:path w="1422" h="1521">
                <a:moveTo>
                  <a:pt x="1422" y="1521"/>
                </a:moveTo>
                <a:lnTo>
                  <a:pt x="171" y="1146"/>
                </a:lnTo>
                <a:lnTo>
                  <a:pt x="0" y="663"/>
                </a:lnTo>
                <a:lnTo>
                  <a:pt x="780" y="0"/>
                </a:lnTo>
              </a:path>
            </a:pathLst>
          </a:custGeom>
          <a:noFill/>
          <a:ln w="57150"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43" name="Text Box 31"/>
          <p:cNvSpPr txBox="1">
            <a:spLocks noChangeArrowheads="1"/>
          </p:cNvSpPr>
          <p:nvPr/>
        </p:nvSpPr>
        <p:spPr bwMode="auto">
          <a:xfrm>
            <a:off x="4267200" y="5638800"/>
            <a:ext cx="239713" cy="13335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PA</a:t>
            </a:r>
            <a:endParaRPr lang="it-IT" altLang="en-US" sz="800" smtClean="0">
              <a:solidFill>
                <a:srgbClr val="000099"/>
              </a:solidFill>
              <a:latin typeface="Impact" pitchFamily="34" charset="0"/>
              <a:cs typeface="Times New Roman" pitchFamily="18" charset="0"/>
            </a:endParaRPr>
          </a:p>
        </p:txBody>
      </p:sp>
      <p:sp>
        <p:nvSpPr>
          <p:cNvPr id="1421344" name="Text Box 32"/>
          <p:cNvSpPr txBox="1">
            <a:spLocks noChangeArrowheads="1"/>
          </p:cNvSpPr>
          <p:nvPr/>
        </p:nvSpPr>
        <p:spPr bwMode="auto">
          <a:xfrm>
            <a:off x="1981200" y="4267200"/>
            <a:ext cx="238125"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SS</a:t>
            </a:r>
            <a:endParaRPr lang="it-IT" altLang="en-US" sz="800" smtClean="0">
              <a:solidFill>
                <a:srgbClr val="000099"/>
              </a:solidFill>
              <a:latin typeface="Impact" pitchFamily="34" charset="0"/>
              <a:cs typeface="Times New Roman" pitchFamily="18" charset="0"/>
            </a:endParaRPr>
          </a:p>
        </p:txBody>
      </p:sp>
      <p:sp>
        <p:nvSpPr>
          <p:cNvPr id="1421345" name="Freeform 33"/>
          <p:cNvSpPr>
            <a:spLocks/>
          </p:cNvSpPr>
          <p:nvPr/>
        </p:nvSpPr>
        <p:spPr bwMode="auto">
          <a:xfrm>
            <a:off x="2438400" y="4929188"/>
            <a:ext cx="114300" cy="176212"/>
          </a:xfrm>
          <a:custGeom>
            <a:avLst/>
            <a:gdLst>
              <a:gd name="T0" fmla="*/ 72 w 72"/>
              <a:gd name="T1" fmla="*/ 0 h 111"/>
              <a:gd name="T2" fmla="*/ 0 w 72"/>
              <a:gd name="T3" fmla="*/ 111 h 111"/>
            </a:gdLst>
            <a:ahLst/>
            <a:cxnLst>
              <a:cxn ang="0">
                <a:pos x="T0" y="T1"/>
              </a:cxn>
              <a:cxn ang="0">
                <a:pos x="T2" y="T3"/>
              </a:cxn>
            </a:cxnLst>
            <a:rect l="0" t="0" r="r" b="b"/>
            <a:pathLst>
              <a:path w="72" h="111">
                <a:moveTo>
                  <a:pt x="72" y="0"/>
                </a:moveTo>
                <a:lnTo>
                  <a:pt x="0" y="111"/>
                </a:lnTo>
              </a:path>
            </a:pathLst>
          </a:custGeom>
          <a:noFill/>
          <a:ln w="571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46" name="Text Box 34"/>
          <p:cNvSpPr txBox="1">
            <a:spLocks noChangeArrowheads="1"/>
          </p:cNvSpPr>
          <p:nvPr/>
        </p:nvSpPr>
        <p:spPr bwMode="auto">
          <a:xfrm>
            <a:off x="2286000" y="5029200"/>
            <a:ext cx="236538"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CA</a:t>
            </a:r>
            <a:endParaRPr lang="it-IT" altLang="en-US" sz="800" smtClean="0">
              <a:solidFill>
                <a:srgbClr val="000099"/>
              </a:solidFill>
              <a:latin typeface="Impact" pitchFamily="34" charset="0"/>
              <a:cs typeface="Times New Roman" pitchFamily="18" charset="0"/>
            </a:endParaRPr>
          </a:p>
        </p:txBody>
      </p:sp>
      <p:sp>
        <p:nvSpPr>
          <p:cNvPr id="1421347" name="Oval 35"/>
          <p:cNvSpPr>
            <a:spLocks noChangeArrowheads="1"/>
          </p:cNvSpPr>
          <p:nvPr/>
        </p:nvSpPr>
        <p:spPr bwMode="auto">
          <a:xfrm>
            <a:off x="3733800" y="838200"/>
            <a:ext cx="914400" cy="6096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48" name="Oval 36"/>
          <p:cNvSpPr>
            <a:spLocks noChangeArrowheads="1"/>
          </p:cNvSpPr>
          <p:nvPr/>
        </p:nvSpPr>
        <p:spPr bwMode="auto">
          <a:xfrm>
            <a:off x="1371600" y="685800"/>
            <a:ext cx="609600" cy="6096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49" name="Freeform 37"/>
          <p:cNvSpPr>
            <a:spLocks/>
          </p:cNvSpPr>
          <p:nvPr/>
        </p:nvSpPr>
        <p:spPr bwMode="auto">
          <a:xfrm>
            <a:off x="1960563" y="1033463"/>
            <a:ext cx="349250" cy="492125"/>
          </a:xfrm>
          <a:custGeom>
            <a:avLst/>
            <a:gdLst>
              <a:gd name="T0" fmla="*/ 69 w 238"/>
              <a:gd name="T1" fmla="*/ 11 h 310"/>
              <a:gd name="T2" fmla="*/ 0 w 238"/>
              <a:gd name="T3" fmla="*/ 143 h 310"/>
              <a:gd name="T4" fmla="*/ 5 w 238"/>
              <a:gd name="T5" fmla="*/ 301 h 310"/>
              <a:gd name="T6" fmla="*/ 173 w 238"/>
              <a:gd name="T7" fmla="*/ 310 h 310"/>
              <a:gd name="T8" fmla="*/ 238 w 238"/>
              <a:gd name="T9" fmla="*/ 164 h 310"/>
              <a:gd name="T10" fmla="*/ 84 w 238"/>
              <a:gd name="T11" fmla="*/ 0 h 310"/>
            </a:gdLst>
            <a:ahLst/>
            <a:cxnLst>
              <a:cxn ang="0">
                <a:pos x="T0" y="T1"/>
              </a:cxn>
              <a:cxn ang="0">
                <a:pos x="T2" y="T3"/>
              </a:cxn>
              <a:cxn ang="0">
                <a:pos x="T4" y="T5"/>
              </a:cxn>
              <a:cxn ang="0">
                <a:pos x="T6" y="T7"/>
              </a:cxn>
              <a:cxn ang="0">
                <a:pos x="T8" y="T9"/>
              </a:cxn>
              <a:cxn ang="0">
                <a:pos x="T10" y="T11"/>
              </a:cxn>
            </a:cxnLst>
            <a:rect l="0" t="0" r="r" b="b"/>
            <a:pathLst>
              <a:path w="238" h="310">
                <a:moveTo>
                  <a:pt x="69" y="11"/>
                </a:moveTo>
                <a:lnTo>
                  <a:pt x="0" y="143"/>
                </a:lnTo>
                <a:lnTo>
                  <a:pt x="5" y="301"/>
                </a:lnTo>
                <a:lnTo>
                  <a:pt x="173" y="310"/>
                </a:lnTo>
                <a:lnTo>
                  <a:pt x="238" y="164"/>
                </a:lnTo>
                <a:lnTo>
                  <a:pt x="84" y="0"/>
                </a:lnTo>
              </a:path>
            </a:pathLst>
          </a:custGeom>
          <a:noFill/>
          <a:ln w="57150" cap="flat" cmpd="sng">
            <a:pattFill prst="pct50">
              <a:fgClr>
                <a:srgbClr val="FF0000"/>
              </a:fgClr>
              <a:bgClr>
                <a:schemeClr val="tx1"/>
              </a:bgClr>
            </a:patt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50" name="Text Box 38"/>
          <p:cNvSpPr txBox="1">
            <a:spLocks noChangeArrowheads="1"/>
          </p:cNvSpPr>
          <p:nvPr/>
        </p:nvSpPr>
        <p:spPr bwMode="auto">
          <a:xfrm>
            <a:off x="1743075" y="1252538"/>
            <a:ext cx="238125" cy="131762"/>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MI4</a:t>
            </a:r>
            <a:endParaRPr lang="it-IT" altLang="en-US" sz="800" smtClean="0">
              <a:solidFill>
                <a:srgbClr val="000099"/>
              </a:solidFill>
              <a:latin typeface="Impact" pitchFamily="34" charset="0"/>
              <a:cs typeface="Times New Roman" pitchFamily="18" charset="0"/>
            </a:endParaRPr>
          </a:p>
        </p:txBody>
      </p:sp>
      <p:sp>
        <p:nvSpPr>
          <p:cNvPr id="1421351" name="Text Box 39"/>
          <p:cNvSpPr txBox="1">
            <a:spLocks noChangeArrowheads="1"/>
          </p:cNvSpPr>
          <p:nvPr/>
        </p:nvSpPr>
        <p:spPr bwMode="auto">
          <a:xfrm>
            <a:off x="2286000" y="1219200"/>
            <a:ext cx="236538"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MI1</a:t>
            </a:r>
            <a:endParaRPr lang="it-IT" altLang="en-US" sz="800" smtClean="0">
              <a:solidFill>
                <a:srgbClr val="000099"/>
              </a:solidFill>
              <a:latin typeface="Impact" pitchFamily="34" charset="0"/>
              <a:cs typeface="Times New Roman" pitchFamily="18" charset="0"/>
            </a:endParaRPr>
          </a:p>
        </p:txBody>
      </p:sp>
      <p:sp>
        <p:nvSpPr>
          <p:cNvPr id="1421352" name="Text Box 40"/>
          <p:cNvSpPr txBox="1">
            <a:spLocks noChangeArrowheads="1"/>
          </p:cNvSpPr>
          <p:nvPr/>
        </p:nvSpPr>
        <p:spPr bwMode="auto">
          <a:xfrm>
            <a:off x="1905000" y="1600200"/>
            <a:ext cx="238125" cy="1317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PV</a:t>
            </a:r>
            <a:endParaRPr lang="it-IT" altLang="en-US" sz="800" smtClean="0">
              <a:solidFill>
                <a:srgbClr val="000099"/>
              </a:solidFill>
              <a:latin typeface="Impact" pitchFamily="34" charset="0"/>
              <a:cs typeface="Times New Roman" pitchFamily="18" charset="0"/>
            </a:endParaRPr>
          </a:p>
        </p:txBody>
      </p:sp>
      <p:sp>
        <p:nvSpPr>
          <p:cNvPr id="1421353" name="Text Box 41"/>
          <p:cNvSpPr txBox="1">
            <a:spLocks noChangeArrowheads="1"/>
          </p:cNvSpPr>
          <p:nvPr/>
        </p:nvSpPr>
        <p:spPr bwMode="auto">
          <a:xfrm>
            <a:off x="1793875" y="1447800"/>
            <a:ext cx="238125"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MI2</a:t>
            </a:r>
            <a:endParaRPr lang="it-IT" altLang="en-US" sz="800" smtClean="0">
              <a:solidFill>
                <a:srgbClr val="000099"/>
              </a:solidFill>
              <a:latin typeface="Impact" pitchFamily="34" charset="0"/>
              <a:cs typeface="Times New Roman" pitchFamily="18" charset="0"/>
            </a:endParaRPr>
          </a:p>
        </p:txBody>
      </p:sp>
      <p:sp>
        <p:nvSpPr>
          <p:cNvPr id="1421354" name="Text Box 42"/>
          <p:cNvSpPr txBox="1">
            <a:spLocks noChangeArrowheads="1"/>
          </p:cNvSpPr>
          <p:nvPr/>
        </p:nvSpPr>
        <p:spPr bwMode="auto">
          <a:xfrm>
            <a:off x="4495800" y="609600"/>
            <a:ext cx="13716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US" altLang="en-US" b="1" smtClean="0">
                <a:solidFill>
                  <a:srgbClr val="000099"/>
                </a:solidFill>
                <a:latin typeface="Arial Black" pitchFamily="34" charset="0"/>
              </a:rPr>
              <a:t>Ljubljana</a:t>
            </a:r>
            <a:endParaRPr lang="it-IT" altLang="en-US" b="1" smtClean="0">
              <a:solidFill>
                <a:srgbClr val="000099"/>
              </a:solidFill>
              <a:latin typeface="Arial Black" pitchFamily="34" charset="0"/>
            </a:endParaRPr>
          </a:p>
        </p:txBody>
      </p:sp>
      <p:sp>
        <p:nvSpPr>
          <p:cNvPr id="1421355" name="Text Box 43"/>
          <p:cNvSpPr txBox="1">
            <a:spLocks noChangeArrowheads="1"/>
          </p:cNvSpPr>
          <p:nvPr/>
        </p:nvSpPr>
        <p:spPr bwMode="auto">
          <a:xfrm>
            <a:off x="6172200" y="6049963"/>
            <a:ext cx="1905000" cy="2746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US" altLang="en-US" b="1" smtClean="0">
                <a:solidFill>
                  <a:srgbClr val="000099"/>
                </a:solidFill>
                <a:latin typeface="Arial Black" pitchFamily="34" charset="0"/>
              </a:rPr>
              <a:t>EumedConnect</a:t>
            </a:r>
            <a:endParaRPr lang="it-IT" altLang="en-US" b="1" smtClean="0">
              <a:solidFill>
                <a:srgbClr val="000099"/>
              </a:solidFill>
              <a:latin typeface="Arial Black" pitchFamily="34" charset="0"/>
            </a:endParaRPr>
          </a:p>
        </p:txBody>
      </p:sp>
      <p:sp>
        <p:nvSpPr>
          <p:cNvPr id="1421356" name="Freeform 44"/>
          <p:cNvSpPr>
            <a:spLocks/>
          </p:cNvSpPr>
          <p:nvPr/>
        </p:nvSpPr>
        <p:spPr bwMode="auto">
          <a:xfrm>
            <a:off x="3810000" y="990600"/>
            <a:ext cx="685800" cy="228600"/>
          </a:xfrm>
          <a:custGeom>
            <a:avLst/>
            <a:gdLst>
              <a:gd name="T0" fmla="*/ 0 w 432"/>
              <a:gd name="T1" fmla="*/ 144 h 144"/>
              <a:gd name="T2" fmla="*/ 96 w 432"/>
              <a:gd name="T3" fmla="*/ 76 h 144"/>
              <a:gd name="T4" fmla="*/ 432 w 432"/>
              <a:gd name="T5" fmla="*/ 0 h 144"/>
            </a:gdLst>
            <a:ahLst/>
            <a:cxnLst>
              <a:cxn ang="0">
                <a:pos x="T0" y="T1"/>
              </a:cxn>
              <a:cxn ang="0">
                <a:pos x="T2" y="T3"/>
              </a:cxn>
              <a:cxn ang="0">
                <a:pos x="T4" y="T5"/>
              </a:cxn>
            </a:cxnLst>
            <a:rect l="0" t="0" r="r" b="b"/>
            <a:pathLst>
              <a:path w="432" h="144">
                <a:moveTo>
                  <a:pt x="0" y="144"/>
                </a:moveTo>
                <a:lnTo>
                  <a:pt x="96" y="76"/>
                </a:lnTo>
                <a:lnTo>
                  <a:pt x="432" y="0"/>
                </a:lnTo>
              </a:path>
            </a:pathLst>
          </a:custGeom>
          <a:noFill/>
          <a:ln w="5715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57" name="Oval 45"/>
          <p:cNvSpPr>
            <a:spLocks noChangeArrowheads="1"/>
          </p:cNvSpPr>
          <p:nvPr/>
        </p:nvSpPr>
        <p:spPr bwMode="auto">
          <a:xfrm>
            <a:off x="5638800" y="2895600"/>
            <a:ext cx="1447800" cy="9906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58" name="Text Box 46"/>
          <p:cNvSpPr txBox="1">
            <a:spLocks noChangeArrowheads="1"/>
          </p:cNvSpPr>
          <p:nvPr/>
        </p:nvSpPr>
        <p:spPr bwMode="auto">
          <a:xfrm>
            <a:off x="6858000" y="2895600"/>
            <a:ext cx="91440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fontAlgn="base">
              <a:spcBef>
                <a:spcPct val="50000"/>
              </a:spcBef>
              <a:spcAft>
                <a:spcPct val="0"/>
              </a:spcAft>
            </a:pPr>
            <a:r>
              <a:rPr lang="en-US" altLang="en-US" b="1" smtClean="0">
                <a:solidFill>
                  <a:srgbClr val="000099"/>
                </a:solidFill>
                <a:latin typeface="Arial Black" pitchFamily="34" charset="0"/>
              </a:rPr>
              <a:t>Tirana</a:t>
            </a:r>
            <a:endParaRPr lang="it-IT" altLang="en-US" b="1" smtClean="0">
              <a:solidFill>
                <a:srgbClr val="000099"/>
              </a:solidFill>
              <a:latin typeface="Arial Black" pitchFamily="34" charset="0"/>
            </a:endParaRPr>
          </a:p>
        </p:txBody>
      </p:sp>
      <p:sp>
        <p:nvSpPr>
          <p:cNvPr id="1421359" name="Freeform 47"/>
          <p:cNvSpPr>
            <a:spLocks/>
          </p:cNvSpPr>
          <p:nvPr/>
        </p:nvSpPr>
        <p:spPr bwMode="auto">
          <a:xfrm>
            <a:off x="5676900" y="3048000"/>
            <a:ext cx="1333500" cy="584200"/>
          </a:xfrm>
          <a:custGeom>
            <a:avLst/>
            <a:gdLst>
              <a:gd name="T0" fmla="*/ 0 w 936"/>
              <a:gd name="T1" fmla="*/ 79 h 79"/>
              <a:gd name="T2" fmla="*/ 936 w 936"/>
              <a:gd name="T3" fmla="*/ 0 h 79"/>
            </a:gdLst>
            <a:ahLst/>
            <a:cxnLst>
              <a:cxn ang="0">
                <a:pos x="T0" y="T1"/>
              </a:cxn>
              <a:cxn ang="0">
                <a:pos x="T2" y="T3"/>
              </a:cxn>
            </a:cxnLst>
            <a:rect l="0" t="0" r="r" b="b"/>
            <a:pathLst>
              <a:path w="936" h="79">
                <a:moveTo>
                  <a:pt x="0" y="79"/>
                </a:moveTo>
                <a:lnTo>
                  <a:pt x="936" y="0"/>
                </a:lnTo>
              </a:path>
            </a:pathLst>
          </a:custGeom>
          <a:noFill/>
          <a:ln w="57150">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0" name="Oval 48"/>
          <p:cNvSpPr>
            <a:spLocks noChangeArrowheads="1"/>
          </p:cNvSpPr>
          <p:nvPr/>
        </p:nvSpPr>
        <p:spPr bwMode="auto">
          <a:xfrm>
            <a:off x="5334000" y="5791200"/>
            <a:ext cx="990600" cy="5334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1" name="Line 49"/>
          <p:cNvSpPr>
            <a:spLocks noChangeShapeType="1"/>
          </p:cNvSpPr>
          <p:nvPr/>
        </p:nvSpPr>
        <p:spPr bwMode="auto">
          <a:xfrm>
            <a:off x="5410200" y="5943600"/>
            <a:ext cx="76200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2" name="Oval 50"/>
          <p:cNvSpPr>
            <a:spLocks noChangeArrowheads="1"/>
          </p:cNvSpPr>
          <p:nvPr/>
        </p:nvSpPr>
        <p:spPr bwMode="auto">
          <a:xfrm>
            <a:off x="3041650" y="1905000"/>
            <a:ext cx="304800" cy="3048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3" name="Oval 51"/>
          <p:cNvSpPr>
            <a:spLocks noChangeArrowheads="1"/>
          </p:cNvSpPr>
          <p:nvPr/>
        </p:nvSpPr>
        <p:spPr bwMode="auto">
          <a:xfrm>
            <a:off x="3581400" y="3352800"/>
            <a:ext cx="304800" cy="3048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4" name="Oval 52"/>
          <p:cNvSpPr>
            <a:spLocks noChangeArrowheads="1"/>
          </p:cNvSpPr>
          <p:nvPr/>
        </p:nvSpPr>
        <p:spPr bwMode="auto">
          <a:xfrm>
            <a:off x="5461000" y="3505200"/>
            <a:ext cx="304800" cy="3048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5" name="Oval 53"/>
          <p:cNvSpPr>
            <a:spLocks noChangeArrowheads="1"/>
          </p:cNvSpPr>
          <p:nvPr/>
        </p:nvSpPr>
        <p:spPr bwMode="auto">
          <a:xfrm>
            <a:off x="4540250" y="3816350"/>
            <a:ext cx="304800" cy="3048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6" name="Oval 54"/>
          <p:cNvSpPr>
            <a:spLocks noChangeArrowheads="1"/>
          </p:cNvSpPr>
          <p:nvPr/>
        </p:nvSpPr>
        <p:spPr bwMode="auto">
          <a:xfrm>
            <a:off x="5562600" y="4572000"/>
            <a:ext cx="304800" cy="3048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7" name="Text Box 55"/>
          <p:cNvSpPr txBox="1">
            <a:spLocks noChangeArrowheads="1"/>
          </p:cNvSpPr>
          <p:nvPr/>
        </p:nvSpPr>
        <p:spPr bwMode="auto">
          <a:xfrm>
            <a:off x="3886200" y="3505200"/>
            <a:ext cx="236538"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RM2</a:t>
            </a:r>
            <a:endParaRPr lang="it-IT" altLang="en-US" sz="800" smtClean="0">
              <a:solidFill>
                <a:srgbClr val="000099"/>
              </a:solidFill>
              <a:latin typeface="Impact" pitchFamily="34" charset="0"/>
              <a:cs typeface="Times New Roman" pitchFamily="18" charset="0"/>
            </a:endParaRPr>
          </a:p>
        </p:txBody>
      </p:sp>
      <p:sp>
        <p:nvSpPr>
          <p:cNvPr id="1421368" name="Freeform 56"/>
          <p:cNvSpPr>
            <a:spLocks/>
          </p:cNvSpPr>
          <p:nvPr/>
        </p:nvSpPr>
        <p:spPr bwMode="auto">
          <a:xfrm>
            <a:off x="1447800" y="914400"/>
            <a:ext cx="4267200" cy="5041900"/>
          </a:xfrm>
          <a:custGeom>
            <a:avLst/>
            <a:gdLst>
              <a:gd name="T0" fmla="*/ 0 w 2688"/>
              <a:gd name="T1" fmla="*/ 0 h 3176"/>
              <a:gd name="T2" fmla="*/ 354 w 2688"/>
              <a:gd name="T3" fmla="*/ 58 h 3176"/>
              <a:gd name="T4" fmla="*/ 324 w 2688"/>
              <a:gd name="T5" fmla="*/ 364 h 3176"/>
              <a:gd name="T6" fmla="*/ 500 w 2688"/>
              <a:gd name="T7" fmla="*/ 364 h 3176"/>
              <a:gd name="T8" fmla="*/ 1074 w 2688"/>
              <a:gd name="T9" fmla="*/ 684 h 3176"/>
              <a:gd name="T10" fmla="*/ 1506 w 2688"/>
              <a:gd name="T11" fmla="*/ 1620 h 3176"/>
              <a:gd name="T12" fmla="*/ 2024 w 2688"/>
              <a:gd name="T13" fmla="*/ 1468 h 3176"/>
              <a:gd name="T14" fmla="*/ 2644 w 2688"/>
              <a:gd name="T15" fmla="*/ 1712 h 3176"/>
              <a:gd name="T16" fmla="*/ 2076 w 2688"/>
              <a:gd name="T17" fmla="*/ 1964 h 3176"/>
              <a:gd name="T18" fmla="*/ 2688 w 2688"/>
              <a:gd name="T19" fmla="*/ 2384 h 3176"/>
              <a:gd name="T20" fmla="*/ 2640 w 2688"/>
              <a:gd name="T21" fmla="*/ 2900 h 3176"/>
              <a:gd name="T22" fmla="*/ 2484 w 2688"/>
              <a:gd name="T23" fmla="*/ 2928 h 3176"/>
              <a:gd name="T24" fmla="*/ 2424 w 2688"/>
              <a:gd name="T25" fmla="*/ 3176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8" h="3176">
                <a:moveTo>
                  <a:pt x="0" y="0"/>
                </a:moveTo>
                <a:lnTo>
                  <a:pt x="354" y="58"/>
                </a:lnTo>
                <a:lnTo>
                  <a:pt x="324" y="364"/>
                </a:lnTo>
                <a:lnTo>
                  <a:pt x="500" y="364"/>
                </a:lnTo>
                <a:lnTo>
                  <a:pt x="1074" y="684"/>
                </a:lnTo>
                <a:lnTo>
                  <a:pt x="1506" y="1620"/>
                </a:lnTo>
                <a:lnTo>
                  <a:pt x="2024" y="1468"/>
                </a:lnTo>
                <a:lnTo>
                  <a:pt x="2644" y="1712"/>
                </a:lnTo>
                <a:lnTo>
                  <a:pt x="2076" y="1964"/>
                </a:lnTo>
                <a:lnTo>
                  <a:pt x="2688" y="2384"/>
                </a:lnTo>
                <a:lnTo>
                  <a:pt x="2640" y="2900"/>
                </a:lnTo>
                <a:lnTo>
                  <a:pt x="2484" y="2928"/>
                </a:lnTo>
                <a:lnTo>
                  <a:pt x="2424" y="3176"/>
                </a:lnTo>
              </a:path>
            </a:pathLst>
          </a:custGeom>
          <a:noFill/>
          <a:ln w="762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69" name="Oval 57"/>
          <p:cNvSpPr>
            <a:spLocks noChangeArrowheads="1"/>
          </p:cNvSpPr>
          <p:nvPr/>
        </p:nvSpPr>
        <p:spPr bwMode="auto">
          <a:xfrm>
            <a:off x="5130800" y="5791200"/>
            <a:ext cx="304800" cy="304800"/>
          </a:xfrm>
          <a:prstGeom prst="ellipse">
            <a:avLst/>
          </a:prstGeom>
          <a:solidFill>
            <a:schemeClr val="accent1">
              <a:alpha val="50000"/>
            </a:schemeClr>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0" name="Oval 58"/>
          <p:cNvSpPr>
            <a:spLocks noChangeArrowheads="1"/>
          </p:cNvSpPr>
          <p:nvPr/>
        </p:nvSpPr>
        <p:spPr bwMode="auto">
          <a:xfrm>
            <a:off x="2178050" y="136525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1" name="Text Box 59"/>
          <p:cNvSpPr txBox="1">
            <a:spLocks noChangeArrowheads="1"/>
          </p:cNvSpPr>
          <p:nvPr/>
        </p:nvSpPr>
        <p:spPr bwMode="auto">
          <a:xfrm>
            <a:off x="2209800" y="1447800"/>
            <a:ext cx="238125"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MI3</a:t>
            </a:r>
            <a:endParaRPr lang="it-IT" altLang="en-US" sz="800" smtClean="0">
              <a:solidFill>
                <a:srgbClr val="000099"/>
              </a:solidFill>
              <a:latin typeface="Impact" pitchFamily="34" charset="0"/>
              <a:cs typeface="Times New Roman" pitchFamily="18" charset="0"/>
            </a:endParaRPr>
          </a:p>
        </p:txBody>
      </p:sp>
      <p:sp>
        <p:nvSpPr>
          <p:cNvPr id="1421372" name="Oval 60"/>
          <p:cNvSpPr>
            <a:spLocks noChangeArrowheads="1"/>
          </p:cNvSpPr>
          <p:nvPr/>
        </p:nvSpPr>
        <p:spPr bwMode="auto">
          <a:xfrm>
            <a:off x="1917700" y="93345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3" name="Oval 61"/>
          <p:cNvSpPr>
            <a:spLocks noChangeArrowheads="1"/>
          </p:cNvSpPr>
          <p:nvPr/>
        </p:nvSpPr>
        <p:spPr bwMode="auto">
          <a:xfrm>
            <a:off x="3028950" y="190500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4" name="Oval 62"/>
          <p:cNvSpPr>
            <a:spLocks noChangeArrowheads="1"/>
          </p:cNvSpPr>
          <p:nvPr/>
        </p:nvSpPr>
        <p:spPr bwMode="auto">
          <a:xfrm>
            <a:off x="3581400" y="335280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5" name="Oval 63"/>
          <p:cNvSpPr>
            <a:spLocks noChangeArrowheads="1"/>
          </p:cNvSpPr>
          <p:nvPr/>
        </p:nvSpPr>
        <p:spPr bwMode="auto">
          <a:xfrm>
            <a:off x="5486400" y="350520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6" name="Oval 64"/>
          <p:cNvSpPr>
            <a:spLocks noChangeArrowheads="1"/>
          </p:cNvSpPr>
          <p:nvPr/>
        </p:nvSpPr>
        <p:spPr bwMode="auto">
          <a:xfrm>
            <a:off x="3092450" y="236220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7" name="Oval 65"/>
          <p:cNvSpPr>
            <a:spLocks noChangeArrowheads="1"/>
          </p:cNvSpPr>
          <p:nvPr/>
        </p:nvSpPr>
        <p:spPr bwMode="auto">
          <a:xfrm>
            <a:off x="5562600" y="457200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8" name="Oval 66"/>
          <p:cNvSpPr>
            <a:spLocks noChangeArrowheads="1"/>
          </p:cNvSpPr>
          <p:nvPr/>
        </p:nvSpPr>
        <p:spPr bwMode="auto">
          <a:xfrm>
            <a:off x="4540250" y="380365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79" name="Oval 67"/>
          <p:cNvSpPr>
            <a:spLocks noChangeArrowheads="1"/>
          </p:cNvSpPr>
          <p:nvPr/>
        </p:nvSpPr>
        <p:spPr bwMode="auto">
          <a:xfrm>
            <a:off x="5137150" y="5791200"/>
            <a:ext cx="304800" cy="304800"/>
          </a:xfrm>
          <a:prstGeom prst="ellipse">
            <a:avLst/>
          </a:prstGeom>
          <a:solidFill>
            <a:schemeClr val="accent1">
              <a:alpha val="50000"/>
            </a:schemeClr>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it-IT" sz="2400" smtClean="0">
              <a:solidFill>
                <a:srgbClr val="000099"/>
              </a:solidFill>
              <a:latin typeface="Times New Roman" pitchFamily="18" charset="0"/>
            </a:endParaRPr>
          </a:p>
        </p:txBody>
      </p:sp>
      <p:sp>
        <p:nvSpPr>
          <p:cNvPr id="1421380" name="Text Box 68"/>
          <p:cNvSpPr txBox="1">
            <a:spLocks noChangeArrowheads="1"/>
          </p:cNvSpPr>
          <p:nvPr/>
        </p:nvSpPr>
        <p:spPr bwMode="auto">
          <a:xfrm>
            <a:off x="1952625" y="1023938"/>
            <a:ext cx="238125" cy="131762"/>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CO</a:t>
            </a:r>
            <a:endParaRPr lang="it-IT" altLang="en-US" sz="800" smtClean="0">
              <a:solidFill>
                <a:srgbClr val="000099"/>
              </a:solidFill>
              <a:latin typeface="Impact" pitchFamily="34" charset="0"/>
              <a:cs typeface="Times New Roman" pitchFamily="18" charset="0"/>
            </a:endParaRPr>
          </a:p>
        </p:txBody>
      </p:sp>
      <p:sp>
        <p:nvSpPr>
          <p:cNvPr id="1421381" name="Text Box 69"/>
          <p:cNvSpPr txBox="1">
            <a:spLocks noChangeArrowheads="1"/>
          </p:cNvSpPr>
          <p:nvPr/>
        </p:nvSpPr>
        <p:spPr bwMode="auto">
          <a:xfrm>
            <a:off x="3048000" y="1981200"/>
            <a:ext cx="239713"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BO</a:t>
            </a:r>
            <a:endParaRPr lang="it-IT" altLang="en-US" sz="800" smtClean="0">
              <a:solidFill>
                <a:srgbClr val="000099"/>
              </a:solidFill>
              <a:latin typeface="Impact" pitchFamily="34" charset="0"/>
              <a:cs typeface="Times New Roman" pitchFamily="18" charset="0"/>
            </a:endParaRPr>
          </a:p>
        </p:txBody>
      </p:sp>
      <p:sp>
        <p:nvSpPr>
          <p:cNvPr id="1421382" name="Text Box 70"/>
          <p:cNvSpPr txBox="1">
            <a:spLocks noChangeArrowheads="1"/>
          </p:cNvSpPr>
          <p:nvPr/>
        </p:nvSpPr>
        <p:spPr bwMode="auto">
          <a:xfrm>
            <a:off x="3587750" y="3448050"/>
            <a:ext cx="236538" cy="131763"/>
          </a:xfrm>
          <a:prstGeom prst="rect">
            <a:avLst/>
          </a:prstGeom>
          <a:gradFill rotWithShape="0">
            <a:gsLst>
              <a:gs pos="0">
                <a:srgbClr val="4D0808"/>
              </a:gs>
              <a:gs pos="15000">
                <a:srgbClr val="FF0300"/>
              </a:gs>
              <a:gs pos="27500">
                <a:srgbClr val="FF7A00"/>
              </a:gs>
              <a:gs pos="50000">
                <a:srgbClr val="FFF200"/>
              </a:gs>
              <a:gs pos="72500">
                <a:srgbClr val="FF7A00"/>
              </a:gs>
              <a:gs pos="85000">
                <a:srgbClr val="FF0300"/>
              </a:gs>
              <a:gs pos="100000">
                <a:srgbClr val="4D0808"/>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RM1</a:t>
            </a:r>
            <a:endParaRPr lang="it-IT" altLang="en-US" sz="800" smtClean="0">
              <a:solidFill>
                <a:srgbClr val="000099"/>
              </a:solidFill>
              <a:latin typeface="Impact" pitchFamily="34" charset="0"/>
              <a:cs typeface="Times New Roman" pitchFamily="18" charset="0"/>
            </a:endParaRPr>
          </a:p>
        </p:txBody>
      </p:sp>
      <p:sp>
        <p:nvSpPr>
          <p:cNvPr id="1421383" name="Text Box 71"/>
          <p:cNvSpPr txBox="1">
            <a:spLocks noChangeArrowheads="1"/>
          </p:cNvSpPr>
          <p:nvPr/>
        </p:nvSpPr>
        <p:spPr bwMode="auto">
          <a:xfrm>
            <a:off x="5499100" y="3581400"/>
            <a:ext cx="238125"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BA</a:t>
            </a:r>
            <a:endParaRPr lang="it-IT" altLang="en-US" sz="800" smtClean="0">
              <a:solidFill>
                <a:srgbClr val="000099"/>
              </a:solidFill>
              <a:latin typeface="Impact" pitchFamily="34" charset="0"/>
              <a:cs typeface="Times New Roman" pitchFamily="18" charset="0"/>
            </a:endParaRPr>
          </a:p>
        </p:txBody>
      </p:sp>
      <p:sp>
        <p:nvSpPr>
          <p:cNvPr id="1421384" name="Text Box 72"/>
          <p:cNvSpPr txBox="1">
            <a:spLocks noChangeArrowheads="1"/>
          </p:cNvSpPr>
          <p:nvPr/>
        </p:nvSpPr>
        <p:spPr bwMode="auto">
          <a:xfrm>
            <a:off x="4572000" y="3886200"/>
            <a:ext cx="236538"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NA</a:t>
            </a:r>
            <a:endParaRPr lang="it-IT" altLang="en-US" sz="800" smtClean="0">
              <a:solidFill>
                <a:srgbClr val="000099"/>
              </a:solidFill>
              <a:latin typeface="Impact" pitchFamily="34" charset="0"/>
              <a:cs typeface="Times New Roman" pitchFamily="18" charset="0"/>
            </a:endParaRPr>
          </a:p>
        </p:txBody>
      </p:sp>
      <p:sp>
        <p:nvSpPr>
          <p:cNvPr id="1421385" name="Text Box 73"/>
          <p:cNvSpPr txBox="1">
            <a:spLocks noChangeArrowheads="1"/>
          </p:cNvSpPr>
          <p:nvPr/>
        </p:nvSpPr>
        <p:spPr bwMode="auto">
          <a:xfrm>
            <a:off x="5170488" y="5867400"/>
            <a:ext cx="239712"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CT</a:t>
            </a:r>
            <a:endParaRPr lang="it-IT" altLang="en-US" sz="800" smtClean="0">
              <a:solidFill>
                <a:srgbClr val="000099"/>
              </a:solidFill>
              <a:latin typeface="Impact" pitchFamily="34" charset="0"/>
              <a:cs typeface="Times New Roman" pitchFamily="18" charset="0"/>
            </a:endParaRPr>
          </a:p>
        </p:txBody>
      </p:sp>
      <p:sp>
        <p:nvSpPr>
          <p:cNvPr id="1421386" name="Text Box 74"/>
          <p:cNvSpPr txBox="1">
            <a:spLocks noChangeArrowheads="1"/>
          </p:cNvSpPr>
          <p:nvPr/>
        </p:nvSpPr>
        <p:spPr bwMode="auto">
          <a:xfrm>
            <a:off x="3124200" y="2438400"/>
            <a:ext cx="239713" cy="131763"/>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base">
              <a:spcBef>
                <a:spcPct val="50000"/>
              </a:spcBef>
              <a:spcAft>
                <a:spcPct val="0"/>
              </a:spcAft>
            </a:pPr>
            <a:r>
              <a:rPr lang="en-US" altLang="en-US" sz="800" smtClean="0">
                <a:solidFill>
                  <a:srgbClr val="000099"/>
                </a:solidFill>
                <a:latin typeface="Impact" pitchFamily="34" charset="0"/>
                <a:cs typeface="Times New Roman" pitchFamily="18" charset="0"/>
              </a:rPr>
              <a:t>FI</a:t>
            </a:r>
            <a:endParaRPr lang="it-IT" altLang="en-US" sz="800" smtClean="0">
              <a:solidFill>
                <a:srgbClr val="000099"/>
              </a:solidFill>
              <a:latin typeface="Impact" pitchFamily="34" charset="0"/>
              <a:cs typeface="Times New Roman" pitchFamily="18" charset="0"/>
            </a:endParaRPr>
          </a:p>
        </p:txBody>
      </p:sp>
      <p:sp>
        <p:nvSpPr>
          <p:cNvPr id="2" name="Date Placeholder 1"/>
          <p:cNvSpPr>
            <a:spLocks noGrp="1"/>
          </p:cNvSpPr>
          <p:nvPr>
            <p:ph type="dt" sz="half" idx="10"/>
          </p:nvPr>
        </p:nvSpPr>
        <p:spPr/>
        <p:txBody>
          <a:bodyPr/>
          <a:lstStyle/>
          <a:p>
            <a:r>
              <a:rPr lang="it-IT" smtClean="0"/>
              <a:t>Workshop INFN CCR - LNS  27-Maggio-2014</a:t>
            </a:r>
            <a:endParaRPr lang="en-US"/>
          </a:p>
        </p:txBody>
      </p:sp>
      <p:sp>
        <p:nvSpPr>
          <p:cNvPr id="3" name="Slide Number Placeholder 2"/>
          <p:cNvSpPr>
            <a:spLocks noGrp="1"/>
          </p:cNvSpPr>
          <p:nvPr>
            <p:ph type="sldNum" sz="quarter" idx="12"/>
          </p:nvPr>
        </p:nvSpPr>
        <p:spPr/>
        <p:txBody>
          <a:bodyPr/>
          <a:lstStyle/>
          <a:p>
            <a:fld id="{906A257B-55C9-426D-9085-DE64D532764F}" type="slidenum">
              <a:rPr lang="en-US" smtClean="0"/>
              <a:t>21</a:t>
            </a:fld>
            <a:endParaRPr lang="en-US"/>
          </a:p>
        </p:txBody>
      </p:sp>
    </p:spTree>
    <p:extLst>
      <p:ext uri="{BB962C8B-B14F-4D97-AF65-F5344CB8AC3E}">
        <p14:creationId xmlns:p14="http://schemas.microsoft.com/office/powerpoint/2010/main" val="16300836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648200" y="1295400"/>
            <a:ext cx="4038600" cy="5105400"/>
          </a:xfrm>
        </p:spPr>
        <p:txBody>
          <a:bodyPr>
            <a:normAutofit/>
          </a:bodyPr>
          <a:lstStyle/>
          <a:p>
            <a:r>
              <a:rPr lang="en-US" dirty="0" err="1" smtClean="0"/>
              <a:t>Modello</a:t>
            </a:r>
            <a:r>
              <a:rPr lang="en-US" dirty="0" smtClean="0"/>
              <a:t> di rete in </a:t>
            </a:r>
            <a:r>
              <a:rPr lang="en-US" dirty="0" err="1" smtClean="0"/>
              <a:t>fibra</a:t>
            </a:r>
            <a:r>
              <a:rPr lang="en-US" dirty="0" smtClean="0"/>
              <a:t> </a:t>
            </a:r>
            <a:r>
              <a:rPr lang="en-US" dirty="0" err="1" smtClean="0"/>
              <a:t>capillare</a:t>
            </a:r>
            <a:r>
              <a:rPr lang="en-US" dirty="0" smtClean="0"/>
              <a:t> </a:t>
            </a:r>
            <a:r>
              <a:rPr lang="en-US" dirty="0" err="1" smtClean="0"/>
              <a:t>su</a:t>
            </a:r>
            <a:r>
              <a:rPr lang="en-US" dirty="0" smtClean="0"/>
              <a:t> </a:t>
            </a:r>
            <a:r>
              <a:rPr lang="en-US" dirty="0" err="1" smtClean="0"/>
              <a:t>tutto</a:t>
            </a:r>
            <a:r>
              <a:rPr lang="en-US" dirty="0" smtClean="0"/>
              <a:t> </a:t>
            </a:r>
            <a:r>
              <a:rPr lang="en-US" dirty="0" err="1" smtClean="0"/>
              <a:t>il</a:t>
            </a:r>
            <a:r>
              <a:rPr lang="en-US" dirty="0" smtClean="0"/>
              <a:t> </a:t>
            </a:r>
            <a:r>
              <a:rPr lang="en-US" dirty="0" err="1" smtClean="0"/>
              <a:t>territorio</a:t>
            </a:r>
            <a:r>
              <a:rPr lang="en-US" dirty="0" smtClean="0"/>
              <a:t> </a:t>
            </a:r>
            <a:r>
              <a:rPr lang="en-US" dirty="0" err="1" smtClean="0"/>
              <a:t>nazionale</a:t>
            </a:r>
            <a:endParaRPr lang="en-US" dirty="0" smtClean="0"/>
          </a:p>
          <a:p>
            <a:r>
              <a:rPr lang="en-US" dirty="0" smtClean="0"/>
              <a:t>Maggiore </a:t>
            </a:r>
            <a:r>
              <a:rPr lang="en-US" dirty="0" err="1" smtClean="0"/>
              <a:t>relazione</a:t>
            </a:r>
            <a:r>
              <a:rPr lang="en-US" dirty="0" smtClean="0"/>
              <a:t> con le </a:t>
            </a:r>
            <a:r>
              <a:rPr lang="en-US" dirty="0" err="1" smtClean="0"/>
              <a:t>altre</a:t>
            </a:r>
            <a:r>
              <a:rPr lang="en-US" dirty="0" smtClean="0"/>
              <a:t> </a:t>
            </a:r>
            <a:r>
              <a:rPr lang="en-US" dirty="0" err="1" smtClean="0"/>
              <a:t>reti</a:t>
            </a:r>
            <a:r>
              <a:rPr lang="en-US" dirty="0" smtClean="0"/>
              <a:t> </a:t>
            </a:r>
            <a:r>
              <a:rPr lang="en-US" dirty="0" err="1" smtClean="0"/>
              <a:t>della</a:t>
            </a:r>
            <a:r>
              <a:rPr lang="en-US" dirty="0" smtClean="0"/>
              <a:t> </a:t>
            </a:r>
            <a:r>
              <a:rPr lang="en-US" dirty="0" err="1" smtClean="0"/>
              <a:t>ricerca</a:t>
            </a:r>
            <a:endParaRPr lang="en-US" dirty="0" smtClean="0"/>
          </a:p>
          <a:p>
            <a:r>
              <a:rPr lang="en-US" dirty="0" smtClean="0"/>
              <a:t>Operative:</a:t>
            </a:r>
          </a:p>
          <a:p>
            <a:pPr lvl="1"/>
            <a:r>
              <a:rPr lang="en-US" dirty="0" err="1" smtClean="0"/>
              <a:t>Svizzera</a:t>
            </a:r>
            <a:r>
              <a:rPr lang="en-US" dirty="0" smtClean="0"/>
              <a:t>, Slovenia, Malta</a:t>
            </a:r>
            <a:endParaRPr lang="en-US" dirty="0"/>
          </a:p>
          <a:p>
            <a:pPr lvl="1"/>
            <a:endParaRPr lang="en-US" dirty="0" smtClean="0"/>
          </a:p>
          <a:p>
            <a:r>
              <a:rPr lang="en-US" dirty="0" smtClean="0"/>
              <a:t>In </a:t>
            </a:r>
            <a:r>
              <a:rPr lang="en-US" dirty="0" err="1" smtClean="0"/>
              <a:t>fase</a:t>
            </a:r>
            <a:r>
              <a:rPr lang="en-US" dirty="0" smtClean="0"/>
              <a:t> di </a:t>
            </a:r>
            <a:r>
              <a:rPr lang="en-US" dirty="0" err="1" smtClean="0"/>
              <a:t>evoluzione</a:t>
            </a:r>
            <a:r>
              <a:rPr lang="en-US" dirty="0" smtClean="0"/>
              <a:t>:</a:t>
            </a:r>
          </a:p>
          <a:p>
            <a:pPr lvl="1"/>
            <a:r>
              <a:rPr lang="en-US" dirty="0" err="1" smtClean="0"/>
              <a:t>Francia</a:t>
            </a:r>
            <a:r>
              <a:rPr lang="en-US" dirty="0" smtClean="0"/>
              <a:t>, </a:t>
            </a:r>
            <a:r>
              <a:rPr lang="en-US" dirty="0" err="1" smtClean="0"/>
              <a:t>Cern</a:t>
            </a:r>
            <a:r>
              <a:rPr lang="en-US" dirty="0" smtClean="0"/>
              <a:t>, Austria, Albania, </a:t>
            </a:r>
            <a:r>
              <a:rPr lang="en-US" dirty="0" err="1" smtClean="0"/>
              <a:t>Grecia</a:t>
            </a:r>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6" name="Slide Number Placeholder 5"/>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22</a:t>
            </a:fld>
            <a:endParaRPr lang="it-IT" dirty="0"/>
          </a:p>
        </p:txBody>
      </p:sp>
      <p:sp>
        <p:nvSpPr>
          <p:cNvPr id="8" name="Title 7"/>
          <p:cNvSpPr>
            <a:spLocks noGrp="1"/>
          </p:cNvSpPr>
          <p:nvPr>
            <p:ph type="title"/>
          </p:nvPr>
        </p:nvSpPr>
        <p:spPr/>
        <p:txBody>
          <a:bodyPr>
            <a:normAutofit fontScale="90000"/>
          </a:bodyPr>
          <a:lstStyle/>
          <a:p>
            <a:pPr algn="l"/>
            <a:r>
              <a:rPr lang="en-US" dirty="0" smtClean="0"/>
              <a:t>GARR-X :: Il </a:t>
            </a:r>
            <a:r>
              <a:rPr lang="en-US" dirty="0" err="1" smtClean="0"/>
              <a:t>disegno</a:t>
            </a:r>
            <a:r>
              <a:rPr lang="en-US" dirty="0" smtClean="0"/>
              <a:t> di Rete </a:t>
            </a:r>
            <a:r>
              <a:rPr lang="en-US" dirty="0" err="1" smtClean="0"/>
              <a:t>Fisico</a:t>
            </a:r>
            <a:endParaRPr lang="en-US" dirty="0"/>
          </a:p>
        </p:txBody>
      </p:sp>
      <p:pic>
        <p:nvPicPr>
          <p:cNvPr id="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36576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5" name="Group 74"/>
          <p:cNvGrpSpPr/>
          <p:nvPr/>
        </p:nvGrpSpPr>
        <p:grpSpPr>
          <a:xfrm>
            <a:off x="638306" y="1129769"/>
            <a:ext cx="881005" cy="600557"/>
            <a:chOff x="638306" y="1129769"/>
            <a:chExt cx="881005" cy="600557"/>
          </a:xfrm>
        </p:grpSpPr>
        <p:sp>
          <p:nvSpPr>
            <p:cNvPr id="76" name="Freeform 75"/>
            <p:cNvSpPr/>
            <p:nvPr/>
          </p:nvSpPr>
          <p:spPr>
            <a:xfrm>
              <a:off x="1167618" y="1406769"/>
              <a:ext cx="351693" cy="323557"/>
            </a:xfrm>
            <a:custGeom>
              <a:avLst/>
              <a:gdLst>
                <a:gd name="connsiteX0" fmla="*/ 351693 w 351693"/>
                <a:gd name="connsiteY0" fmla="*/ 393895 h 393895"/>
                <a:gd name="connsiteX1" fmla="*/ 225084 w 351693"/>
                <a:gd name="connsiteY1" fmla="*/ 302455 h 393895"/>
                <a:gd name="connsiteX2" fmla="*/ 154745 w 351693"/>
                <a:gd name="connsiteY2" fmla="*/ 126609 h 393895"/>
                <a:gd name="connsiteX3" fmla="*/ 0 w 351693"/>
                <a:gd name="connsiteY3" fmla="*/ 0 h 393895"/>
              </a:gdLst>
              <a:ahLst/>
              <a:cxnLst>
                <a:cxn ang="0">
                  <a:pos x="connsiteX0" y="connsiteY0"/>
                </a:cxn>
                <a:cxn ang="0">
                  <a:pos x="connsiteX1" y="connsiteY1"/>
                </a:cxn>
                <a:cxn ang="0">
                  <a:pos x="connsiteX2" y="connsiteY2"/>
                </a:cxn>
                <a:cxn ang="0">
                  <a:pos x="connsiteX3" y="connsiteY3"/>
                </a:cxn>
              </a:cxnLst>
              <a:rect l="l" t="t" r="r" b="b"/>
              <a:pathLst>
                <a:path w="351693" h="393895">
                  <a:moveTo>
                    <a:pt x="351693" y="393895"/>
                  </a:moveTo>
                  <a:cubicBezTo>
                    <a:pt x="304801" y="370449"/>
                    <a:pt x="257909" y="347003"/>
                    <a:pt x="225084" y="302455"/>
                  </a:cubicBezTo>
                  <a:cubicBezTo>
                    <a:pt x="192259" y="257907"/>
                    <a:pt x="192259" y="177018"/>
                    <a:pt x="154745" y="126609"/>
                  </a:cubicBezTo>
                  <a:cubicBezTo>
                    <a:pt x="117231" y="76200"/>
                    <a:pt x="58615" y="38100"/>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38306" y="1129769"/>
              <a:ext cx="529312" cy="276999"/>
            </a:xfrm>
            <a:prstGeom prst="rect">
              <a:avLst/>
            </a:prstGeom>
            <a:noFill/>
            <a:ln>
              <a:solidFill>
                <a:srgbClr val="FF0000"/>
              </a:solidFill>
            </a:ln>
          </p:spPr>
          <p:txBody>
            <a:bodyPr wrap="none" rtlCol="0">
              <a:spAutoFit/>
            </a:bodyPr>
            <a:lstStyle/>
            <a:p>
              <a:r>
                <a:rPr lang="en-US" sz="1200" b="1" dirty="0" smtClean="0">
                  <a:effectLst>
                    <a:outerShdw blurRad="38100" dist="38100" dir="2700000" algn="tl">
                      <a:srgbClr val="000000">
                        <a:alpha val="43137"/>
                      </a:srgbClr>
                    </a:outerShdw>
                  </a:effectLst>
                </a:rPr>
                <a:t>CERN</a:t>
              </a:r>
              <a:endParaRPr lang="en-US" sz="1200" b="1" dirty="0">
                <a:effectLst>
                  <a:outerShdw blurRad="38100" dist="38100" dir="2700000" algn="tl">
                    <a:srgbClr val="000000">
                      <a:alpha val="43137"/>
                    </a:srgbClr>
                  </a:outerShdw>
                </a:effectLst>
              </a:endParaRPr>
            </a:p>
          </p:txBody>
        </p:sp>
      </p:grpSp>
      <p:grpSp>
        <p:nvGrpSpPr>
          <p:cNvPr id="78" name="Group 77"/>
          <p:cNvGrpSpPr/>
          <p:nvPr/>
        </p:nvGrpSpPr>
        <p:grpSpPr>
          <a:xfrm>
            <a:off x="47062" y="1523258"/>
            <a:ext cx="962588" cy="386145"/>
            <a:chOff x="47062" y="1523258"/>
            <a:chExt cx="962588" cy="386145"/>
          </a:xfrm>
        </p:grpSpPr>
        <p:sp>
          <p:nvSpPr>
            <p:cNvPr id="79" name="Freeform 78"/>
            <p:cNvSpPr/>
            <p:nvPr/>
          </p:nvSpPr>
          <p:spPr>
            <a:xfrm>
              <a:off x="814388" y="1804988"/>
              <a:ext cx="195262" cy="104415"/>
            </a:xfrm>
            <a:custGeom>
              <a:avLst/>
              <a:gdLst>
                <a:gd name="connsiteX0" fmla="*/ 195262 w 195262"/>
                <a:gd name="connsiteY0" fmla="*/ 95250 h 104415"/>
                <a:gd name="connsiteX1" fmla="*/ 71437 w 195262"/>
                <a:gd name="connsiteY1" fmla="*/ 95250 h 104415"/>
                <a:gd name="connsiteX2" fmla="*/ 0 w 195262"/>
                <a:gd name="connsiteY2" fmla="*/ 0 h 104415"/>
              </a:gdLst>
              <a:ahLst/>
              <a:cxnLst>
                <a:cxn ang="0">
                  <a:pos x="connsiteX0" y="connsiteY0"/>
                </a:cxn>
                <a:cxn ang="0">
                  <a:pos x="connsiteX1" y="connsiteY1"/>
                </a:cxn>
                <a:cxn ang="0">
                  <a:pos x="connsiteX2" y="connsiteY2"/>
                </a:cxn>
              </a:cxnLst>
              <a:rect l="l" t="t" r="r" b="b"/>
              <a:pathLst>
                <a:path w="195262" h="104415">
                  <a:moveTo>
                    <a:pt x="195262" y="95250"/>
                  </a:moveTo>
                  <a:cubicBezTo>
                    <a:pt x="149621" y="103187"/>
                    <a:pt x="103981" y="111125"/>
                    <a:pt x="71437" y="95250"/>
                  </a:cubicBezTo>
                  <a:cubicBezTo>
                    <a:pt x="38893" y="79375"/>
                    <a:pt x="19446" y="39687"/>
                    <a:pt x="0"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7062" y="1523258"/>
              <a:ext cx="767326" cy="276999"/>
            </a:xfrm>
            <a:prstGeom prst="rect">
              <a:avLst/>
            </a:prstGeom>
            <a:noFill/>
            <a:ln>
              <a:solidFill>
                <a:srgbClr val="FF0000"/>
              </a:solidFill>
            </a:ln>
          </p:spPr>
          <p:txBody>
            <a:bodyPr wrap="none" rtlCol="0">
              <a:spAutoFit/>
            </a:bodyPr>
            <a:lstStyle/>
            <a:p>
              <a:r>
                <a:rPr lang="en-US" sz="1200" b="1" dirty="0" smtClean="0">
                  <a:effectLst>
                    <a:outerShdw blurRad="38100" dist="38100" dir="2700000" algn="tl">
                      <a:srgbClr val="000000">
                        <a:alpha val="43137"/>
                      </a:srgbClr>
                    </a:outerShdw>
                  </a:effectLst>
                </a:rPr>
                <a:t>RENATER</a:t>
              </a:r>
              <a:endParaRPr lang="en-US" sz="1200" b="1" dirty="0">
                <a:effectLst>
                  <a:outerShdw blurRad="38100" dist="38100" dir="2700000" algn="tl">
                    <a:srgbClr val="000000">
                      <a:alpha val="43137"/>
                    </a:srgbClr>
                  </a:outerShdw>
                </a:effectLst>
              </a:endParaRPr>
            </a:p>
          </p:txBody>
        </p:sp>
      </p:grpSp>
      <p:sp>
        <p:nvSpPr>
          <p:cNvPr id="81" name="TextBox 80"/>
          <p:cNvSpPr txBox="1"/>
          <p:nvPr/>
        </p:nvSpPr>
        <p:spPr>
          <a:xfrm>
            <a:off x="2102505" y="1037451"/>
            <a:ext cx="713913" cy="276999"/>
          </a:xfrm>
          <a:prstGeom prst="rect">
            <a:avLst/>
          </a:prstGeom>
          <a:noFill/>
          <a:ln>
            <a:solidFill>
              <a:srgbClr val="FF0000"/>
            </a:solidFill>
          </a:ln>
        </p:spPr>
        <p:txBody>
          <a:bodyPr wrap="none" rtlCol="0">
            <a:spAutoFit/>
          </a:bodyPr>
          <a:lstStyle/>
          <a:p>
            <a:r>
              <a:rPr lang="en-US" sz="1200" b="1" dirty="0" smtClean="0">
                <a:effectLst>
                  <a:outerShdw blurRad="38100" dist="38100" dir="2700000" algn="tl">
                    <a:srgbClr val="000000">
                      <a:alpha val="43137"/>
                    </a:srgbClr>
                  </a:outerShdw>
                </a:effectLst>
              </a:rPr>
              <a:t>ACONET</a:t>
            </a:r>
            <a:endParaRPr lang="en-US" sz="1200" b="1" dirty="0">
              <a:effectLst>
                <a:outerShdw blurRad="38100" dist="38100" dir="2700000" algn="tl">
                  <a:srgbClr val="000000">
                    <a:alpha val="43137"/>
                  </a:srgbClr>
                </a:outerShdw>
              </a:effectLst>
            </a:endParaRPr>
          </a:p>
        </p:txBody>
      </p:sp>
      <p:sp>
        <p:nvSpPr>
          <p:cNvPr id="82" name="TextBox 81"/>
          <p:cNvSpPr txBox="1"/>
          <p:nvPr/>
        </p:nvSpPr>
        <p:spPr>
          <a:xfrm>
            <a:off x="2933700" y="1909403"/>
            <a:ext cx="611193" cy="276999"/>
          </a:xfrm>
          <a:prstGeom prst="rect">
            <a:avLst/>
          </a:prstGeom>
          <a:solidFill>
            <a:schemeClr val="accent1">
              <a:lumMod val="20000"/>
              <a:lumOff val="80000"/>
            </a:schemeClr>
          </a:solidFill>
          <a:ln>
            <a:solidFill>
              <a:srgbClr val="00B0F0"/>
            </a:solidFill>
          </a:ln>
        </p:spPr>
        <p:txBody>
          <a:bodyPr wrap="none" rtlCol="0">
            <a:spAutoFit/>
          </a:bodyPr>
          <a:lstStyle>
            <a:defPPr>
              <a:defRPr lang="it-IT"/>
            </a:defPPr>
            <a:lvl1pPr>
              <a:defRPr sz="1200" b="1">
                <a:effectLst>
                  <a:outerShdw blurRad="38100" dist="38100" dir="2700000" algn="tl">
                    <a:srgbClr val="000000">
                      <a:alpha val="43137"/>
                    </a:srgbClr>
                  </a:outerShdw>
                </a:effectLst>
              </a:defRPr>
            </a:lvl1pPr>
          </a:lstStyle>
          <a:p>
            <a:r>
              <a:rPr lang="en-US" dirty="0"/>
              <a:t>ARNES</a:t>
            </a:r>
          </a:p>
        </p:txBody>
      </p:sp>
      <p:grpSp>
        <p:nvGrpSpPr>
          <p:cNvPr id="83" name="Group 82"/>
          <p:cNvGrpSpPr/>
          <p:nvPr/>
        </p:nvGrpSpPr>
        <p:grpSpPr>
          <a:xfrm>
            <a:off x="1291331" y="1129770"/>
            <a:ext cx="689869" cy="544285"/>
            <a:chOff x="1291331" y="1129770"/>
            <a:chExt cx="689869" cy="544285"/>
          </a:xfrm>
        </p:grpSpPr>
        <p:sp>
          <p:nvSpPr>
            <p:cNvPr id="84" name="Freeform 83"/>
            <p:cNvSpPr/>
            <p:nvPr/>
          </p:nvSpPr>
          <p:spPr>
            <a:xfrm>
              <a:off x="1659988" y="1406769"/>
              <a:ext cx="56270" cy="267286"/>
            </a:xfrm>
            <a:custGeom>
              <a:avLst/>
              <a:gdLst>
                <a:gd name="connsiteX0" fmla="*/ 56270 w 56270"/>
                <a:gd name="connsiteY0" fmla="*/ 267286 h 267286"/>
                <a:gd name="connsiteX1" fmla="*/ 0 w 56270"/>
                <a:gd name="connsiteY1" fmla="*/ 112542 h 267286"/>
                <a:gd name="connsiteX2" fmla="*/ 0 w 56270"/>
                <a:gd name="connsiteY2" fmla="*/ 112542 h 267286"/>
                <a:gd name="connsiteX3" fmla="*/ 7034 w 56270"/>
                <a:gd name="connsiteY3" fmla="*/ 0 h 267286"/>
              </a:gdLst>
              <a:ahLst/>
              <a:cxnLst>
                <a:cxn ang="0">
                  <a:pos x="connsiteX0" y="connsiteY0"/>
                </a:cxn>
                <a:cxn ang="0">
                  <a:pos x="connsiteX1" y="connsiteY1"/>
                </a:cxn>
                <a:cxn ang="0">
                  <a:pos x="connsiteX2" y="connsiteY2"/>
                </a:cxn>
                <a:cxn ang="0">
                  <a:pos x="connsiteX3" y="connsiteY3"/>
                </a:cxn>
              </a:cxnLst>
              <a:rect l="l" t="t" r="r" b="b"/>
              <a:pathLst>
                <a:path w="56270" h="267286">
                  <a:moveTo>
                    <a:pt x="56270" y="267286"/>
                  </a:moveTo>
                  <a:lnTo>
                    <a:pt x="0" y="112542"/>
                  </a:lnTo>
                  <a:lnTo>
                    <a:pt x="0" y="112542"/>
                  </a:lnTo>
                  <a:lnTo>
                    <a:pt x="7034"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291331" y="1129770"/>
              <a:ext cx="689869" cy="276999"/>
            </a:xfrm>
            <a:prstGeom prst="rect">
              <a:avLst/>
            </a:prstGeom>
            <a:solidFill>
              <a:schemeClr val="accent1">
                <a:lumMod val="20000"/>
                <a:lumOff val="80000"/>
              </a:schemeClr>
            </a:solidFill>
            <a:ln>
              <a:solidFill>
                <a:srgbClr val="00B0F0"/>
              </a:solidFill>
            </a:ln>
          </p:spPr>
          <p:txBody>
            <a:bodyPr wrap="none" rtlCol="0">
              <a:spAutoFit/>
            </a:bodyPr>
            <a:lstStyle/>
            <a:p>
              <a:r>
                <a:rPr lang="en-US" sz="1200" b="1" dirty="0" smtClean="0">
                  <a:effectLst>
                    <a:outerShdw blurRad="38100" dist="38100" dir="2700000" algn="tl">
                      <a:srgbClr val="000000">
                        <a:alpha val="43137"/>
                      </a:srgbClr>
                    </a:outerShdw>
                  </a:effectLst>
                </a:rPr>
                <a:t>SWITCH</a:t>
              </a:r>
              <a:endParaRPr lang="en-US" sz="1200" b="1" dirty="0">
                <a:effectLst>
                  <a:outerShdw blurRad="38100" dist="38100" dir="2700000" algn="tl">
                    <a:srgbClr val="000000">
                      <a:alpha val="43137"/>
                    </a:srgbClr>
                  </a:outerShdw>
                </a:effectLst>
              </a:endParaRPr>
            </a:p>
          </p:txBody>
        </p:sp>
      </p:grpSp>
      <p:grpSp>
        <p:nvGrpSpPr>
          <p:cNvPr id="86" name="Group 85"/>
          <p:cNvGrpSpPr/>
          <p:nvPr/>
        </p:nvGrpSpPr>
        <p:grpSpPr>
          <a:xfrm>
            <a:off x="2961249" y="5486400"/>
            <a:ext cx="811601" cy="713097"/>
            <a:chOff x="2961249" y="5486400"/>
            <a:chExt cx="811601" cy="713097"/>
          </a:xfrm>
        </p:grpSpPr>
        <p:sp>
          <p:nvSpPr>
            <p:cNvPr id="87" name="TextBox 86"/>
            <p:cNvSpPr txBox="1"/>
            <p:nvPr/>
          </p:nvSpPr>
          <p:spPr>
            <a:xfrm>
              <a:off x="3212953" y="5922498"/>
              <a:ext cx="559897" cy="276999"/>
            </a:xfrm>
            <a:prstGeom prst="rect">
              <a:avLst/>
            </a:prstGeom>
            <a:solidFill>
              <a:schemeClr val="accent1">
                <a:lumMod val="20000"/>
                <a:lumOff val="80000"/>
              </a:schemeClr>
            </a:solidFill>
            <a:ln>
              <a:solidFill>
                <a:schemeClr val="bg1">
                  <a:lumMod val="75000"/>
                </a:schemeClr>
              </a:solidFill>
            </a:ln>
          </p:spPr>
          <p:txBody>
            <a:bodyPr wrap="none" rtlCol="0">
              <a:spAutoFit/>
            </a:bodyPr>
            <a:lstStyle>
              <a:defPPr>
                <a:defRPr lang="it-IT"/>
              </a:defPPr>
              <a:lvl1pPr>
                <a:defRPr sz="1200" b="1">
                  <a:effectLst>
                    <a:outerShdw blurRad="38100" dist="38100" dir="2700000" algn="tl">
                      <a:srgbClr val="000000">
                        <a:alpha val="43137"/>
                      </a:srgbClr>
                    </a:outerShdw>
                  </a:effectLst>
                </a:defRPr>
              </a:lvl1pPr>
            </a:lstStyle>
            <a:p>
              <a:r>
                <a:rPr lang="en-US" dirty="0"/>
                <a:t>Malta</a:t>
              </a:r>
            </a:p>
          </p:txBody>
        </p:sp>
        <p:sp>
          <p:nvSpPr>
            <p:cNvPr id="88" name="Freeform 87"/>
            <p:cNvSpPr/>
            <p:nvPr/>
          </p:nvSpPr>
          <p:spPr>
            <a:xfrm>
              <a:off x="2961249" y="5486400"/>
              <a:ext cx="253219" cy="436098"/>
            </a:xfrm>
            <a:custGeom>
              <a:avLst/>
              <a:gdLst>
                <a:gd name="connsiteX0" fmla="*/ 0 w 253219"/>
                <a:gd name="connsiteY0" fmla="*/ 0 h 436098"/>
                <a:gd name="connsiteX1" fmla="*/ 49237 w 253219"/>
                <a:gd name="connsiteY1" fmla="*/ 196948 h 436098"/>
                <a:gd name="connsiteX2" fmla="*/ 253219 w 253219"/>
                <a:gd name="connsiteY2" fmla="*/ 436098 h 436098"/>
              </a:gdLst>
              <a:ahLst/>
              <a:cxnLst>
                <a:cxn ang="0">
                  <a:pos x="connsiteX0" y="connsiteY0"/>
                </a:cxn>
                <a:cxn ang="0">
                  <a:pos x="connsiteX1" y="connsiteY1"/>
                </a:cxn>
                <a:cxn ang="0">
                  <a:pos x="connsiteX2" y="connsiteY2"/>
                </a:cxn>
              </a:cxnLst>
              <a:rect l="l" t="t" r="r" b="b"/>
              <a:pathLst>
                <a:path w="253219" h="436098">
                  <a:moveTo>
                    <a:pt x="0" y="0"/>
                  </a:moveTo>
                  <a:cubicBezTo>
                    <a:pt x="3517" y="62132"/>
                    <a:pt x="7034" y="124265"/>
                    <a:pt x="49237" y="196948"/>
                  </a:cubicBezTo>
                  <a:cubicBezTo>
                    <a:pt x="91440" y="269631"/>
                    <a:pt x="172329" y="352864"/>
                    <a:pt x="253219" y="436098"/>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2033470" y="1290691"/>
            <a:ext cx="900230" cy="642884"/>
            <a:chOff x="2033470" y="1290691"/>
            <a:chExt cx="900230" cy="642884"/>
          </a:xfrm>
        </p:grpSpPr>
        <p:grpSp>
          <p:nvGrpSpPr>
            <p:cNvPr id="90" name="Group 89"/>
            <p:cNvGrpSpPr/>
            <p:nvPr/>
          </p:nvGrpSpPr>
          <p:grpSpPr>
            <a:xfrm>
              <a:off x="2073933" y="1314450"/>
              <a:ext cx="859767" cy="619125"/>
              <a:chOff x="2073933" y="1314450"/>
              <a:chExt cx="859767" cy="619125"/>
            </a:xfrm>
          </p:grpSpPr>
          <p:sp>
            <p:nvSpPr>
              <p:cNvPr id="94" name="Freeform 93"/>
              <p:cNvSpPr/>
              <p:nvPr/>
            </p:nvSpPr>
            <p:spPr>
              <a:xfrm>
                <a:off x="2073933" y="1553662"/>
                <a:ext cx="859767" cy="379913"/>
              </a:xfrm>
              <a:custGeom>
                <a:avLst/>
                <a:gdLst>
                  <a:gd name="connsiteX0" fmla="*/ 0 w 1200150"/>
                  <a:gd name="connsiteY0" fmla="*/ 119398 h 390860"/>
                  <a:gd name="connsiteX1" fmla="*/ 66675 w 1200150"/>
                  <a:gd name="connsiteY1" fmla="*/ 14623 h 390860"/>
                  <a:gd name="connsiteX2" fmla="*/ 376238 w 1200150"/>
                  <a:gd name="connsiteY2" fmla="*/ 14623 h 390860"/>
                  <a:gd name="connsiteX3" fmla="*/ 704850 w 1200150"/>
                  <a:gd name="connsiteY3" fmla="*/ 143210 h 390860"/>
                  <a:gd name="connsiteX4" fmla="*/ 1019175 w 1200150"/>
                  <a:gd name="connsiteY4" fmla="*/ 57485 h 390860"/>
                  <a:gd name="connsiteX5" fmla="*/ 1143000 w 1200150"/>
                  <a:gd name="connsiteY5" fmla="*/ 252748 h 390860"/>
                  <a:gd name="connsiteX6" fmla="*/ 1143000 w 1200150"/>
                  <a:gd name="connsiteY6" fmla="*/ 352760 h 390860"/>
                  <a:gd name="connsiteX7" fmla="*/ 1200150 w 1200150"/>
                  <a:gd name="connsiteY7" fmla="*/ 390860 h 390860"/>
                  <a:gd name="connsiteX0" fmla="*/ 278056 w 1133547"/>
                  <a:gd name="connsiteY0" fmla="*/ 359780 h 406159"/>
                  <a:gd name="connsiteX1" fmla="*/ 72 w 1133547"/>
                  <a:gd name="connsiteY1" fmla="*/ 29922 h 406159"/>
                  <a:gd name="connsiteX2" fmla="*/ 309635 w 1133547"/>
                  <a:gd name="connsiteY2" fmla="*/ 29922 h 406159"/>
                  <a:gd name="connsiteX3" fmla="*/ 638247 w 1133547"/>
                  <a:gd name="connsiteY3" fmla="*/ 158509 h 406159"/>
                  <a:gd name="connsiteX4" fmla="*/ 952572 w 1133547"/>
                  <a:gd name="connsiteY4" fmla="*/ 72784 h 406159"/>
                  <a:gd name="connsiteX5" fmla="*/ 1076397 w 1133547"/>
                  <a:gd name="connsiteY5" fmla="*/ 268047 h 406159"/>
                  <a:gd name="connsiteX6" fmla="*/ 1076397 w 1133547"/>
                  <a:gd name="connsiteY6" fmla="*/ 368059 h 406159"/>
                  <a:gd name="connsiteX7" fmla="*/ 1133547 w 1133547"/>
                  <a:gd name="connsiteY7" fmla="*/ 406159 h 406159"/>
                  <a:gd name="connsiteX0" fmla="*/ 4276 w 859767"/>
                  <a:gd name="connsiteY0" fmla="*/ 334605 h 380984"/>
                  <a:gd name="connsiteX1" fmla="*/ 35855 w 859767"/>
                  <a:gd name="connsiteY1" fmla="*/ 4747 h 380984"/>
                  <a:gd name="connsiteX2" fmla="*/ 364467 w 859767"/>
                  <a:gd name="connsiteY2" fmla="*/ 133334 h 380984"/>
                  <a:gd name="connsiteX3" fmla="*/ 678792 w 859767"/>
                  <a:gd name="connsiteY3" fmla="*/ 47609 h 380984"/>
                  <a:gd name="connsiteX4" fmla="*/ 802617 w 859767"/>
                  <a:gd name="connsiteY4" fmla="*/ 242872 h 380984"/>
                  <a:gd name="connsiteX5" fmla="*/ 802617 w 859767"/>
                  <a:gd name="connsiteY5" fmla="*/ 342884 h 380984"/>
                  <a:gd name="connsiteX6" fmla="*/ 859767 w 859767"/>
                  <a:gd name="connsiteY6" fmla="*/ 380984 h 380984"/>
                  <a:gd name="connsiteX0" fmla="*/ 4276 w 859767"/>
                  <a:gd name="connsiteY0" fmla="*/ 305398 h 379913"/>
                  <a:gd name="connsiteX1" fmla="*/ 35855 w 859767"/>
                  <a:gd name="connsiteY1" fmla="*/ 3676 h 379913"/>
                  <a:gd name="connsiteX2" fmla="*/ 364467 w 859767"/>
                  <a:gd name="connsiteY2" fmla="*/ 132263 h 379913"/>
                  <a:gd name="connsiteX3" fmla="*/ 678792 w 859767"/>
                  <a:gd name="connsiteY3" fmla="*/ 46538 h 379913"/>
                  <a:gd name="connsiteX4" fmla="*/ 802617 w 859767"/>
                  <a:gd name="connsiteY4" fmla="*/ 241801 h 379913"/>
                  <a:gd name="connsiteX5" fmla="*/ 802617 w 859767"/>
                  <a:gd name="connsiteY5" fmla="*/ 341813 h 379913"/>
                  <a:gd name="connsiteX6" fmla="*/ 859767 w 859767"/>
                  <a:gd name="connsiteY6" fmla="*/ 379913 h 37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767" h="379913">
                    <a:moveTo>
                      <a:pt x="4276" y="305398"/>
                    </a:moveTo>
                    <a:cubicBezTo>
                      <a:pt x="10855" y="236678"/>
                      <a:pt x="-24177" y="32532"/>
                      <a:pt x="35855" y="3676"/>
                    </a:cubicBezTo>
                    <a:cubicBezTo>
                      <a:pt x="95887" y="-25180"/>
                      <a:pt x="257311" y="125119"/>
                      <a:pt x="364467" y="132263"/>
                    </a:cubicBezTo>
                    <a:cubicBezTo>
                      <a:pt x="471623" y="139407"/>
                      <a:pt x="605767" y="28282"/>
                      <a:pt x="678792" y="46538"/>
                    </a:cubicBezTo>
                    <a:cubicBezTo>
                      <a:pt x="751817" y="64794"/>
                      <a:pt x="781980" y="192589"/>
                      <a:pt x="802617" y="241801"/>
                    </a:cubicBezTo>
                    <a:cubicBezTo>
                      <a:pt x="823254" y="291013"/>
                      <a:pt x="793092" y="318794"/>
                      <a:pt x="802617" y="341813"/>
                    </a:cubicBezTo>
                    <a:cubicBezTo>
                      <a:pt x="812142" y="364832"/>
                      <a:pt x="835954" y="372372"/>
                      <a:pt x="859767" y="37991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94"/>
              <p:cNvSpPr/>
              <p:nvPr/>
            </p:nvSpPr>
            <p:spPr>
              <a:xfrm>
                <a:off x="2114550" y="1314450"/>
                <a:ext cx="24127" cy="242888"/>
              </a:xfrm>
              <a:custGeom>
                <a:avLst/>
                <a:gdLst>
                  <a:gd name="connsiteX0" fmla="*/ 0 w 24127"/>
                  <a:gd name="connsiteY0" fmla="*/ 242888 h 242888"/>
                  <a:gd name="connsiteX1" fmla="*/ 23813 w 24127"/>
                  <a:gd name="connsiteY1" fmla="*/ 147638 h 242888"/>
                  <a:gd name="connsiteX2" fmla="*/ 14288 w 24127"/>
                  <a:gd name="connsiteY2" fmla="*/ 0 h 242888"/>
                  <a:gd name="connsiteX3" fmla="*/ 14288 w 24127"/>
                  <a:gd name="connsiteY3" fmla="*/ 0 h 242888"/>
                </a:gdLst>
                <a:ahLst/>
                <a:cxnLst>
                  <a:cxn ang="0">
                    <a:pos x="connsiteX0" y="connsiteY0"/>
                  </a:cxn>
                  <a:cxn ang="0">
                    <a:pos x="connsiteX1" y="connsiteY1"/>
                  </a:cxn>
                  <a:cxn ang="0">
                    <a:pos x="connsiteX2" y="connsiteY2"/>
                  </a:cxn>
                  <a:cxn ang="0">
                    <a:pos x="connsiteX3" y="connsiteY3"/>
                  </a:cxn>
                </a:cxnLst>
                <a:rect l="l" t="t" r="r" b="b"/>
                <a:pathLst>
                  <a:path w="24127" h="242888">
                    <a:moveTo>
                      <a:pt x="0" y="242888"/>
                    </a:moveTo>
                    <a:cubicBezTo>
                      <a:pt x="10716" y="215503"/>
                      <a:pt x="21432" y="188119"/>
                      <a:pt x="23813" y="147638"/>
                    </a:cubicBezTo>
                    <a:cubicBezTo>
                      <a:pt x="26194" y="107157"/>
                      <a:pt x="14288" y="0"/>
                      <a:pt x="14288" y="0"/>
                    </a:cubicBezTo>
                    <a:lnTo>
                      <a:pt x="14288"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p:cNvSpPr txBox="1"/>
            <p:nvPr/>
          </p:nvSpPr>
          <p:spPr>
            <a:xfrm>
              <a:off x="2743200" y="1495864"/>
              <a:ext cx="176330" cy="123111"/>
            </a:xfrm>
            <a:prstGeom prst="rect">
              <a:avLst/>
            </a:prstGeom>
            <a:solidFill>
              <a:schemeClr val="bg1"/>
            </a:solidFill>
          </p:spPr>
          <p:txBody>
            <a:bodyPr wrap="none" lIns="0" tIns="0" rIns="0" bIns="0" rtlCol="0">
              <a:spAutoFit/>
            </a:bodyPr>
            <a:lstStyle/>
            <a:p>
              <a:r>
                <a:rPr lang="en-US" sz="800" b="1" dirty="0" smtClean="0">
                  <a:solidFill>
                    <a:schemeClr val="bg1">
                      <a:lumMod val="50000"/>
                    </a:schemeClr>
                  </a:solidFill>
                </a:rPr>
                <a:t> UD </a:t>
              </a:r>
              <a:endParaRPr lang="en-US" sz="800" b="1" dirty="0">
                <a:solidFill>
                  <a:schemeClr val="bg1">
                    <a:lumMod val="50000"/>
                  </a:schemeClr>
                </a:solidFill>
              </a:endParaRPr>
            </a:p>
          </p:txBody>
        </p:sp>
        <p:sp>
          <p:nvSpPr>
            <p:cNvPr id="92" name="TextBox 91"/>
            <p:cNvSpPr txBox="1"/>
            <p:nvPr/>
          </p:nvSpPr>
          <p:spPr>
            <a:xfrm>
              <a:off x="2033470" y="1477089"/>
              <a:ext cx="118622" cy="123111"/>
            </a:xfrm>
            <a:prstGeom prst="rect">
              <a:avLst/>
            </a:prstGeom>
            <a:solidFill>
              <a:schemeClr val="bg1"/>
            </a:solidFill>
          </p:spPr>
          <p:txBody>
            <a:bodyPr wrap="none" lIns="0" tIns="0" rIns="0" bIns="0" rtlCol="0">
              <a:spAutoFit/>
            </a:bodyPr>
            <a:lstStyle/>
            <a:p>
              <a:r>
                <a:rPr lang="en-US" sz="800" b="1" dirty="0" smtClean="0">
                  <a:solidFill>
                    <a:schemeClr val="bg1">
                      <a:lumMod val="50000"/>
                    </a:schemeClr>
                  </a:solidFill>
                </a:rPr>
                <a:t>TN</a:t>
              </a:r>
              <a:endParaRPr lang="en-US" sz="800" b="1" dirty="0">
                <a:solidFill>
                  <a:schemeClr val="bg1">
                    <a:lumMod val="50000"/>
                  </a:schemeClr>
                </a:solidFill>
              </a:endParaRPr>
            </a:p>
          </p:txBody>
        </p:sp>
        <p:sp>
          <p:nvSpPr>
            <p:cNvPr id="93" name="TextBox 92"/>
            <p:cNvSpPr txBox="1"/>
            <p:nvPr/>
          </p:nvSpPr>
          <p:spPr>
            <a:xfrm>
              <a:off x="2155189" y="1290691"/>
              <a:ext cx="107402" cy="123111"/>
            </a:xfrm>
            <a:prstGeom prst="rect">
              <a:avLst/>
            </a:prstGeom>
            <a:solidFill>
              <a:schemeClr val="bg1"/>
            </a:solidFill>
          </p:spPr>
          <p:txBody>
            <a:bodyPr wrap="none" lIns="0" tIns="0" rIns="0" bIns="0" rtlCol="0">
              <a:spAutoFit/>
            </a:bodyPr>
            <a:lstStyle/>
            <a:p>
              <a:r>
                <a:rPr lang="en-US" sz="800" b="1" dirty="0" smtClean="0">
                  <a:solidFill>
                    <a:schemeClr val="bg1">
                      <a:lumMod val="50000"/>
                    </a:schemeClr>
                  </a:solidFill>
                </a:rPr>
                <a:t>BZ</a:t>
              </a:r>
              <a:endParaRPr lang="en-US" sz="800" b="1" dirty="0">
                <a:solidFill>
                  <a:schemeClr val="bg1">
                    <a:lumMod val="50000"/>
                  </a:schemeClr>
                </a:solidFill>
              </a:endParaRPr>
            </a:p>
          </p:txBody>
        </p:sp>
      </p:grpSp>
      <p:sp>
        <p:nvSpPr>
          <p:cNvPr id="96" name="Freeform 95"/>
          <p:cNvSpPr/>
          <p:nvPr/>
        </p:nvSpPr>
        <p:spPr>
          <a:xfrm>
            <a:off x="970328" y="3881371"/>
            <a:ext cx="1153894" cy="1563344"/>
          </a:xfrm>
          <a:custGeom>
            <a:avLst/>
            <a:gdLst>
              <a:gd name="connsiteX0" fmla="*/ 1153894 w 1153894"/>
              <a:gd name="connsiteY0" fmla="*/ 1457318 h 1563344"/>
              <a:gd name="connsiteX1" fmla="*/ 844404 w 1153894"/>
              <a:gd name="connsiteY1" fmla="*/ 1562826 h 1563344"/>
              <a:gd name="connsiteX2" fmla="*/ 506780 w 1153894"/>
              <a:gd name="connsiteY2" fmla="*/ 1478420 h 1563344"/>
              <a:gd name="connsiteX3" fmla="*/ 288730 w 1153894"/>
              <a:gd name="connsiteY3" fmla="*/ 1112660 h 1563344"/>
              <a:gd name="connsiteX4" fmla="*/ 204324 w 1153894"/>
              <a:gd name="connsiteY4" fmla="*/ 732832 h 1563344"/>
              <a:gd name="connsiteX5" fmla="*/ 204324 w 1153894"/>
              <a:gd name="connsiteY5" fmla="*/ 732832 h 1563344"/>
              <a:gd name="connsiteX6" fmla="*/ 7377 w 1153894"/>
              <a:gd name="connsiteY6" fmla="*/ 697663 h 1563344"/>
              <a:gd name="connsiteX7" fmla="*/ 42546 w 1153894"/>
              <a:gd name="connsiteY7" fmla="*/ 416309 h 1563344"/>
              <a:gd name="connsiteX8" fmla="*/ 49580 w 1153894"/>
              <a:gd name="connsiteY8" fmla="*/ 85718 h 1563344"/>
              <a:gd name="connsiteX9" fmla="*/ 155087 w 1153894"/>
              <a:gd name="connsiteY9" fmla="*/ 36481 h 1563344"/>
              <a:gd name="connsiteX10" fmla="*/ 330934 w 1153894"/>
              <a:gd name="connsiteY10" fmla="*/ 8346 h 1563344"/>
              <a:gd name="connsiteX11" fmla="*/ 422374 w 1153894"/>
              <a:gd name="connsiteY11" fmla="*/ 191226 h 1563344"/>
              <a:gd name="connsiteX12" fmla="*/ 337967 w 1153894"/>
              <a:gd name="connsiteY12" fmla="*/ 324869 h 1563344"/>
              <a:gd name="connsiteX13" fmla="*/ 316866 w 1153894"/>
              <a:gd name="connsiteY13" fmla="*/ 507749 h 1563344"/>
              <a:gd name="connsiteX14" fmla="*/ 239494 w 1153894"/>
              <a:gd name="connsiteY14" fmla="*/ 697663 h 1563344"/>
              <a:gd name="connsiteX15" fmla="*/ 197290 w 1153894"/>
              <a:gd name="connsiteY15" fmla="*/ 746900 h 1563344"/>
              <a:gd name="connsiteX16" fmla="*/ 190257 w 1153894"/>
              <a:gd name="connsiteY16" fmla="*/ 718764 h 15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894" h="1563344">
                <a:moveTo>
                  <a:pt x="1153894" y="1457318"/>
                </a:moveTo>
                <a:cubicBezTo>
                  <a:pt x="1053075" y="1508313"/>
                  <a:pt x="952256" y="1559309"/>
                  <a:pt x="844404" y="1562826"/>
                </a:cubicBezTo>
                <a:cubicBezTo>
                  <a:pt x="736552" y="1566343"/>
                  <a:pt x="599392" y="1553448"/>
                  <a:pt x="506780" y="1478420"/>
                </a:cubicBezTo>
                <a:cubicBezTo>
                  <a:pt x="414168" y="1403392"/>
                  <a:pt x="339139" y="1236924"/>
                  <a:pt x="288730" y="1112660"/>
                </a:cubicBezTo>
                <a:cubicBezTo>
                  <a:pt x="238321" y="988396"/>
                  <a:pt x="204324" y="732832"/>
                  <a:pt x="204324" y="732832"/>
                </a:cubicBezTo>
                <a:lnTo>
                  <a:pt x="204324" y="732832"/>
                </a:lnTo>
                <a:cubicBezTo>
                  <a:pt x="171499" y="726970"/>
                  <a:pt x="34340" y="750417"/>
                  <a:pt x="7377" y="697663"/>
                </a:cubicBezTo>
                <a:cubicBezTo>
                  <a:pt x="-19586" y="644909"/>
                  <a:pt x="35512" y="518300"/>
                  <a:pt x="42546" y="416309"/>
                </a:cubicBezTo>
                <a:cubicBezTo>
                  <a:pt x="49580" y="314318"/>
                  <a:pt x="30823" y="149023"/>
                  <a:pt x="49580" y="85718"/>
                </a:cubicBezTo>
                <a:cubicBezTo>
                  <a:pt x="68337" y="22413"/>
                  <a:pt x="108195" y="49376"/>
                  <a:pt x="155087" y="36481"/>
                </a:cubicBezTo>
                <a:cubicBezTo>
                  <a:pt x="201979" y="23586"/>
                  <a:pt x="286386" y="-17445"/>
                  <a:pt x="330934" y="8346"/>
                </a:cubicBezTo>
                <a:cubicBezTo>
                  <a:pt x="375482" y="34137"/>
                  <a:pt x="421202" y="138472"/>
                  <a:pt x="422374" y="191226"/>
                </a:cubicBezTo>
                <a:cubicBezTo>
                  <a:pt x="423546" y="243980"/>
                  <a:pt x="355552" y="272115"/>
                  <a:pt x="337967" y="324869"/>
                </a:cubicBezTo>
                <a:cubicBezTo>
                  <a:pt x="320382" y="377623"/>
                  <a:pt x="333278" y="445617"/>
                  <a:pt x="316866" y="507749"/>
                </a:cubicBezTo>
                <a:cubicBezTo>
                  <a:pt x="300454" y="569881"/>
                  <a:pt x="259423" y="657805"/>
                  <a:pt x="239494" y="697663"/>
                </a:cubicBezTo>
                <a:cubicBezTo>
                  <a:pt x="219565" y="737521"/>
                  <a:pt x="205496" y="743383"/>
                  <a:pt x="197290" y="746900"/>
                </a:cubicBezTo>
                <a:cubicBezTo>
                  <a:pt x="189084" y="750417"/>
                  <a:pt x="189670" y="734590"/>
                  <a:pt x="190257" y="718764"/>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1364566" y="3291840"/>
            <a:ext cx="752622" cy="668215"/>
          </a:xfrm>
          <a:custGeom>
            <a:avLst/>
            <a:gdLst>
              <a:gd name="connsiteX0" fmla="*/ 0 w 752622"/>
              <a:gd name="connsiteY0" fmla="*/ 668215 h 668215"/>
              <a:gd name="connsiteX1" fmla="*/ 218049 w 752622"/>
              <a:gd name="connsiteY1" fmla="*/ 485335 h 668215"/>
              <a:gd name="connsiteX2" fmla="*/ 471268 w 752622"/>
              <a:gd name="connsiteY2" fmla="*/ 337625 h 668215"/>
              <a:gd name="connsiteX3" fmla="*/ 752622 w 752622"/>
              <a:gd name="connsiteY3" fmla="*/ 0 h 668215"/>
            </a:gdLst>
            <a:ahLst/>
            <a:cxnLst>
              <a:cxn ang="0">
                <a:pos x="connsiteX0" y="connsiteY0"/>
              </a:cxn>
              <a:cxn ang="0">
                <a:pos x="connsiteX1" y="connsiteY1"/>
              </a:cxn>
              <a:cxn ang="0">
                <a:pos x="connsiteX2" y="connsiteY2"/>
              </a:cxn>
              <a:cxn ang="0">
                <a:pos x="connsiteX3" y="connsiteY3"/>
              </a:cxn>
            </a:cxnLst>
            <a:rect l="l" t="t" r="r" b="b"/>
            <a:pathLst>
              <a:path w="752622" h="668215">
                <a:moveTo>
                  <a:pt x="0" y="668215"/>
                </a:moveTo>
                <a:cubicBezTo>
                  <a:pt x="69752" y="604324"/>
                  <a:pt x="139504" y="540433"/>
                  <a:pt x="218049" y="485335"/>
                </a:cubicBezTo>
                <a:cubicBezTo>
                  <a:pt x="296594" y="430237"/>
                  <a:pt x="382173" y="418514"/>
                  <a:pt x="471268" y="337625"/>
                </a:cubicBezTo>
                <a:cubicBezTo>
                  <a:pt x="560363" y="256736"/>
                  <a:pt x="656492" y="128368"/>
                  <a:pt x="752622"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772850" y="3183653"/>
            <a:ext cx="757067" cy="276999"/>
          </a:xfrm>
          <a:prstGeom prst="rect">
            <a:avLst/>
          </a:prstGeom>
          <a:noFill/>
          <a:ln>
            <a:solidFill>
              <a:srgbClr val="FF0000"/>
            </a:solidFill>
          </a:ln>
        </p:spPr>
        <p:txBody>
          <a:bodyPr wrap="none" rtlCol="0">
            <a:spAutoFit/>
          </a:bodyPr>
          <a:lstStyle>
            <a:defPPr>
              <a:defRPr lang="it-IT"/>
            </a:defPPr>
            <a:lvl1pPr>
              <a:defRPr sz="1200" b="1">
                <a:effectLst>
                  <a:outerShdw blurRad="38100" dist="38100" dir="2700000" algn="tl">
                    <a:srgbClr val="000000">
                      <a:alpha val="43137"/>
                    </a:srgbClr>
                  </a:outerShdw>
                </a:effectLst>
              </a:defRPr>
            </a:lvl1pPr>
          </a:lstStyle>
          <a:p>
            <a:r>
              <a:rPr lang="en-US" dirty="0"/>
              <a:t>ALBANIA</a:t>
            </a:r>
          </a:p>
        </p:txBody>
      </p:sp>
      <p:sp>
        <p:nvSpPr>
          <p:cNvPr id="99" name="Freeform 98"/>
          <p:cNvSpPr/>
          <p:nvPr/>
        </p:nvSpPr>
        <p:spPr>
          <a:xfrm>
            <a:off x="3720905" y="3460652"/>
            <a:ext cx="541606" cy="596892"/>
          </a:xfrm>
          <a:custGeom>
            <a:avLst/>
            <a:gdLst>
              <a:gd name="connsiteX0" fmla="*/ 0 w 696350"/>
              <a:gd name="connsiteY0" fmla="*/ 203981 h 203981"/>
              <a:gd name="connsiteX1" fmla="*/ 239150 w 696350"/>
              <a:gd name="connsiteY1" fmla="*/ 70338 h 203981"/>
              <a:gd name="connsiteX2" fmla="*/ 696350 w 696350"/>
              <a:gd name="connsiteY2" fmla="*/ 0 h 203981"/>
              <a:gd name="connsiteX0" fmla="*/ 0 w 541606"/>
              <a:gd name="connsiteY0" fmla="*/ 469611 h 469611"/>
              <a:gd name="connsiteX1" fmla="*/ 239150 w 541606"/>
              <a:gd name="connsiteY1" fmla="*/ 335968 h 469611"/>
              <a:gd name="connsiteX2" fmla="*/ 541606 w 541606"/>
              <a:gd name="connsiteY2" fmla="*/ 0 h 469611"/>
              <a:gd name="connsiteX0" fmla="*/ 0 w 547352"/>
              <a:gd name="connsiteY0" fmla="*/ 469611 h 469611"/>
              <a:gd name="connsiteX1" fmla="*/ 239150 w 547352"/>
              <a:gd name="connsiteY1" fmla="*/ 335968 h 469611"/>
              <a:gd name="connsiteX2" fmla="*/ 541606 w 547352"/>
              <a:gd name="connsiteY2" fmla="*/ 0 h 469611"/>
              <a:gd name="connsiteX0" fmla="*/ 0 w 541606"/>
              <a:gd name="connsiteY0" fmla="*/ 469611 h 469611"/>
              <a:gd name="connsiteX1" fmla="*/ 239150 w 541606"/>
              <a:gd name="connsiteY1" fmla="*/ 335968 h 469611"/>
              <a:gd name="connsiteX2" fmla="*/ 541606 w 541606"/>
              <a:gd name="connsiteY2" fmla="*/ 0 h 469611"/>
              <a:gd name="connsiteX0" fmla="*/ 0 w 541606"/>
              <a:gd name="connsiteY0" fmla="*/ 469611 h 469611"/>
              <a:gd name="connsiteX1" fmla="*/ 239150 w 541606"/>
              <a:gd name="connsiteY1" fmla="*/ 335968 h 469611"/>
              <a:gd name="connsiteX2" fmla="*/ 541606 w 541606"/>
              <a:gd name="connsiteY2" fmla="*/ 0 h 469611"/>
            </a:gdLst>
            <a:ahLst/>
            <a:cxnLst>
              <a:cxn ang="0">
                <a:pos x="connsiteX0" y="connsiteY0"/>
              </a:cxn>
              <a:cxn ang="0">
                <a:pos x="connsiteX1" y="connsiteY1"/>
              </a:cxn>
              <a:cxn ang="0">
                <a:pos x="connsiteX2" y="connsiteY2"/>
              </a:cxn>
            </a:cxnLst>
            <a:rect l="l" t="t" r="r" b="b"/>
            <a:pathLst>
              <a:path w="541606" h="469611">
                <a:moveTo>
                  <a:pt x="0" y="469611"/>
                </a:moveTo>
                <a:cubicBezTo>
                  <a:pt x="61546" y="419788"/>
                  <a:pt x="113713" y="414236"/>
                  <a:pt x="239150" y="335968"/>
                </a:cubicBezTo>
                <a:cubicBezTo>
                  <a:pt x="364587" y="257700"/>
                  <a:pt x="504678" y="178654"/>
                  <a:pt x="541606"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4635425" y="4786532"/>
            <a:ext cx="658514" cy="276999"/>
          </a:xfrm>
          <a:prstGeom prst="rect">
            <a:avLst/>
          </a:prstGeom>
          <a:noFill/>
          <a:ln>
            <a:solidFill>
              <a:srgbClr val="FF0000"/>
            </a:solidFill>
          </a:ln>
        </p:spPr>
        <p:txBody>
          <a:bodyPr wrap="none" rtlCol="0">
            <a:spAutoFit/>
          </a:bodyPr>
          <a:lstStyle>
            <a:defPPr>
              <a:defRPr lang="it-IT"/>
            </a:defPPr>
            <a:lvl1pPr>
              <a:defRPr sz="1200" b="1">
                <a:effectLst>
                  <a:outerShdw blurRad="38100" dist="38100" dir="2700000" algn="tl">
                    <a:srgbClr val="000000">
                      <a:alpha val="43137"/>
                    </a:srgbClr>
                  </a:outerShdw>
                </a:effectLst>
              </a:defRPr>
            </a:lvl1pPr>
          </a:lstStyle>
          <a:p>
            <a:r>
              <a:rPr lang="en-US" dirty="0" smtClean="0"/>
              <a:t>GRECIA</a:t>
            </a:r>
            <a:endParaRPr lang="en-US" dirty="0"/>
          </a:p>
        </p:txBody>
      </p:sp>
      <p:sp>
        <p:nvSpPr>
          <p:cNvPr id="101" name="Freeform 100"/>
          <p:cNvSpPr/>
          <p:nvPr/>
        </p:nvSpPr>
        <p:spPr>
          <a:xfrm>
            <a:off x="3720905" y="4012301"/>
            <a:ext cx="947224" cy="768368"/>
          </a:xfrm>
          <a:custGeom>
            <a:avLst/>
            <a:gdLst>
              <a:gd name="connsiteX0" fmla="*/ 0 w 696350"/>
              <a:gd name="connsiteY0" fmla="*/ 203981 h 203981"/>
              <a:gd name="connsiteX1" fmla="*/ 239150 w 696350"/>
              <a:gd name="connsiteY1" fmla="*/ 70338 h 203981"/>
              <a:gd name="connsiteX2" fmla="*/ 696350 w 696350"/>
              <a:gd name="connsiteY2" fmla="*/ 0 h 203981"/>
              <a:gd name="connsiteX0" fmla="*/ 0 w 541606"/>
              <a:gd name="connsiteY0" fmla="*/ 469611 h 469611"/>
              <a:gd name="connsiteX1" fmla="*/ 239150 w 541606"/>
              <a:gd name="connsiteY1" fmla="*/ 335968 h 469611"/>
              <a:gd name="connsiteX2" fmla="*/ 541606 w 541606"/>
              <a:gd name="connsiteY2" fmla="*/ 0 h 469611"/>
              <a:gd name="connsiteX0" fmla="*/ 0 w 547352"/>
              <a:gd name="connsiteY0" fmla="*/ 469611 h 469611"/>
              <a:gd name="connsiteX1" fmla="*/ 239150 w 547352"/>
              <a:gd name="connsiteY1" fmla="*/ 335968 h 469611"/>
              <a:gd name="connsiteX2" fmla="*/ 541606 w 547352"/>
              <a:gd name="connsiteY2" fmla="*/ 0 h 469611"/>
              <a:gd name="connsiteX0" fmla="*/ 0 w 541606"/>
              <a:gd name="connsiteY0" fmla="*/ 469611 h 469611"/>
              <a:gd name="connsiteX1" fmla="*/ 239150 w 541606"/>
              <a:gd name="connsiteY1" fmla="*/ 335968 h 469611"/>
              <a:gd name="connsiteX2" fmla="*/ 541606 w 541606"/>
              <a:gd name="connsiteY2" fmla="*/ 0 h 469611"/>
              <a:gd name="connsiteX0" fmla="*/ 0 w 541606"/>
              <a:gd name="connsiteY0" fmla="*/ 469611 h 469611"/>
              <a:gd name="connsiteX1" fmla="*/ 239150 w 541606"/>
              <a:gd name="connsiteY1" fmla="*/ 335968 h 469611"/>
              <a:gd name="connsiteX2" fmla="*/ 541606 w 541606"/>
              <a:gd name="connsiteY2" fmla="*/ 0 h 469611"/>
              <a:gd name="connsiteX0" fmla="*/ 0 w 892918"/>
              <a:gd name="connsiteY0" fmla="*/ 167402 h 858912"/>
              <a:gd name="connsiteX1" fmla="*/ 239150 w 892918"/>
              <a:gd name="connsiteY1" fmla="*/ 33759 h 858912"/>
              <a:gd name="connsiteX2" fmla="*/ 892918 w 892918"/>
              <a:gd name="connsiteY2" fmla="*/ 834786 h 858912"/>
              <a:gd name="connsiteX0" fmla="*/ 0 w 892918"/>
              <a:gd name="connsiteY0" fmla="*/ 167402 h 834786"/>
              <a:gd name="connsiteX1" fmla="*/ 239150 w 892918"/>
              <a:gd name="connsiteY1" fmla="*/ 33759 h 834786"/>
              <a:gd name="connsiteX2" fmla="*/ 892918 w 892918"/>
              <a:gd name="connsiteY2" fmla="*/ 834786 h 834786"/>
              <a:gd name="connsiteX0" fmla="*/ 0 w 739219"/>
              <a:gd name="connsiteY0" fmla="*/ 173878 h 937870"/>
              <a:gd name="connsiteX1" fmla="*/ 239150 w 739219"/>
              <a:gd name="connsiteY1" fmla="*/ 40235 h 937870"/>
              <a:gd name="connsiteX2" fmla="*/ 739219 w 739219"/>
              <a:gd name="connsiteY2" fmla="*/ 937869 h 937870"/>
              <a:gd name="connsiteX0" fmla="*/ 0 w 739219"/>
              <a:gd name="connsiteY0" fmla="*/ 47799 h 811790"/>
              <a:gd name="connsiteX1" fmla="*/ 420295 w 739219"/>
              <a:gd name="connsiteY1" fmla="*/ 85077 h 811790"/>
              <a:gd name="connsiteX2" fmla="*/ 739219 w 739219"/>
              <a:gd name="connsiteY2" fmla="*/ 811790 h 811790"/>
            </a:gdLst>
            <a:ahLst/>
            <a:cxnLst>
              <a:cxn ang="0">
                <a:pos x="connsiteX0" y="connsiteY0"/>
              </a:cxn>
              <a:cxn ang="0">
                <a:pos x="connsiteX1" y="connsiteY1"/>
              </a:cxn>
              <a:cxn ang="0">
                <a:pos x="connsiteX2" y="connsiteY2"/>
              </a:cxn>
            </a:cxnLst>
            <a:rect l="l" t="t" r="r" b="b"/>
            <a:pathLst>
              <a:path w="739219" h="811790">
                <a:moveTo>
                  <a:pt x="0" y="47799"/>
                </a:moveTo>
                <a:cubicBezTo>
                  <a:pt x="61546" y="-2024"/>
                  <a:pt x="297092" y="-42255"/>
                  <a:pt x="420295" y="85077"/>
                </a:cubicBezTo>
                <a:cubicBezTo>
                  <a:pt x="543498" y="212409"/>
                  <a:pt x="641909" y="499976"/>
                  <a:pt x="739219" y="81179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101"/>
          <p:cNvSpPr/>
          <p:nvPr/>
        </p:nvSpPr>
        <p:spPr>
          <a:xfrm flipV="1">
            <a:off x="2989385" y="5073747"/>
            <a:ext cx="1844121" cy="715075"/>
          </a:xfrm>
          <a:custGeom>
            <a:avLst/>
            <a:gdLst>
              <a:gd name="connsiteX0" fmla="*/ 0 w 696350"/>
              <a:gd name="connsiteY0" fmla="*/ 203981 h 203981"/>
              <a:gd name="connsiteX1" fmla="*/ 239150 w 696350"/>
              <a:gd name="connsiteY1" fmla="*/ 70338 h 203981"/>
              <a:gd name="connsiteX2" fmla="*/ 696350 w 696350"/>
              <a:gd name="connsiteY2" fmla="*/ 0 h 203981"/>
              <a:gd name="connsiteX0" fmla="*/ 0 w 541606"/>
              <a:gd name="connsiteY0" fmla="*/ 469611 h 469611"/>
              <a:gd name="connsiteX1" fmla="*/ 239150 w 541606"/>
              <a:gd name="connsiteY1" fmla="*/ 335968 h 469611"/>
              <a:gd name="connsiteX2" fmla="*/ 541606 w 541606"/>
              <a:gd name="connsiteY2" fmla="*/ 0 h 469611"/>
              <a:gd name="connsiteX0" fmla="*/ 0 w 547352"/>
              <a:gd name="connsiteY0" fmla="*/ 469611 h 469611"/>
              <a:gd name="connsiteX1" fmla="*/ 239150 w 547352"/>
              <a:gd name="connsiteY1" fmla="*/ 335968 h 469611"/>
              <a:gd name="connsiteX2" fmla="*/ 541606 w 547352"/>
              <a:gd name="connsiteY2" fmla="*/ 0 h 469611"/>
              <a:gd name="connsiteX0" fmla="*/ 0 w 541606"/>
              <a:gd name="connsiteY0" fmla="*/ 469611 h 469611"/>
              <a:gd name="connsiteX1" fmla="*/ 239150 w 541606"/>
              <a:gd name="connsiteY1" fmla="*/ 335968 h 469611"/>
              <a:gd name="connsiteX2" fmla="*/ 541606 w 541606"/>
              <a:gd name="connsiteY2" fmla="*/ 0 h 469611"/>
              <a:gd name="connsiteX0" fmla="*/ 0 w 541606"/>
              <a:gd name="connsiteY0" fmla="*/ 469611 h 469611"/>
              <a:gd name="connsiteX1" fmla="*/ 239150 w 541606"/>
              <a:gd name="connsiteY1" fmla="*/ 335968 h 469611"/>
              <a:gd name="connsiteX2" fmla="*/ 541606 w 541606"/>
              <a:gd name="connsiteY2" fmla="*/ 0 h 469611"/>
              <a:gd name="connsiteX0" fmla="*/ 0 w 892918"/>
              <a:gd name="connsiteY0" fmla="*/ 167402 h 858912"/>
              <a:gd name="connsiteX1" fmla="*/ 239150 w 892918"/>
              <a:gd name="connsiteY1" fmla="*/ 33759 h 858912"/>
              <a:gd name="connsiteX2" fmla="*/ 892918 w 892918"/>
              <a:gd name="connsiteY2" fmla="*/ 834786 h 858912"/>
              <a:gd name="connsiteX0" fmla="*/ 0 w 892918"/>
              <a:gd name="connsiteY0" fmla="*/ 167402 h 834786"/>
              <a:gd name="connsiteX1" fmla="*/ 239150 w 892918"/>
              <a:gd name="connsiteY1" fmla="*/ 33759 h 834786"/>
              <a:gd name="connsiteX2" fmla="*/ 892918 w 892918"/>
              <a:gd name="connsiteY2" fmla="*/ 834786 h 834786"/>
              <a:gd name="connsiteX0" fmla="*/ 0 w 739219"/>
              <a:gd name="connsiteY0" fmla="*/ 173878 h 937870"/>
              <a:gd name="connsiteX1" fmla="*/ 239150 w 739219"/>
              <a:gd name="connsiteY1" fmla="*/ 40235 h 937870"/>
              <a:gd name="connsiteX2" fmla="*/ 739219 w 739219"/>
              <a:gd name="connsiteY2" fmla="*/ 937869 h 937870"/>
              <a:gd name="connsiteX0" fmla="*/ 0 w 739219"/>
              <a:gd name="connsiteY0" fmla="*/ 47799 h 811790"/>
              <a:gd name="connsiteX1" fmla="*/ 420295 w 739219"/>
              <a:gd name="connsiteY1" fmla="*/ 85077 h 811790"/>
              <a:gd name="connsiteX2" fmla="*/ 739219 w 739219"/>
              <a:gd name="connsiteY2" fmla="*/ 811790 h 811790"/>
              <a:gd name="connsiteX0" fmla="*/ 0 w 739219"/>
              <a:gd name="connsiteY0" fmla="*/ 350277 h 1114268"/>
              <a:gd name="connsiteX1" fmla="*/ 602070 w 739219"/>
              <a:gd name="connsiteY1" fmla="*/ 24745 h 1114268"/>
              <a:gd name="connsiteX2" fmla="*/ 739219 w 739219"/>
              <a:gd name="connsiteY2" fmla="*/ 1114268 h 1114268"/>
              <a:gd name="connsiteX0" fmla="*/ 0 w 742016"/>
              <a:gd name="connsiteY0" fmla="*/ 341593 h 924179"/>
              <a:gd name="connsiteX1" fmla="*/ 602070 w 742016"/>
              <a:gd name="connsiteY1" fmla="*/ 16061 h 924179"/>
              <a:gd name="connsiteX2" fmla="*/ 742016 w 742016"/>
              <a:gd name="connsiteY2" fmla="*/ 924179 h 924179"/>
              <a:gd name="connsiteX0" fmla="*/ 0 w 744464"/>
              <a:gd name="connsiteY0" fmla="*/ 341593 h 924179"/>
              <a:gd name="connsiteX1" fmla="*/ 602070 w 744464"/>
              <a:gd name="connsiteY1" fmla="*/ 16061 h 924179"/>
              <a:gd name="connsiteX2" fmla="*/ 742016 w 744464"/>
              <a:gd name="connsiteY2" fmla="*/ 924179 h 924179"/>
              <a:gd name="connsiteX0" fmla="*/ 0 w 733192"/>
              <a:gd name="connsiteY0" fmla="*/ 366724 h 922100"/>
              <a:gd name="connsiteX1" fmla="*/ 590884 w 733192"/>
              <a:gd name="connsiteY1" fmla="*/ 13982 h 922100"/>
              <a:gd name="connsiteX2" fmla="*/ 730830 w 733192"/>
              <a:gd name="connsiteY2" fmla="*/ 922100 h 922100"/>
            </a:gdLst>
            <a:ahLst/>
            <a:cxnLst>
              <a:cxn ang="0">
                <a:pos x="connsiteX0" y="connsiteY0"/>
              </a:cxn>
              <a:cxn ang="0">
                <a:pos x="connsiteX1" y="connsiteY1"/>
              </a:cxn>
              <a:cxn ang="0">
                <a:pos x="connsiteX2" y="connsiteY2"/>
              </a:cxn>
            </a:cxnLst>
            <a:rect l="l" t="t" r="r" b="b"/>
            <a:pathLst>
              <a:path w="733192" h="922100">
                <a:moveTo>
                  <a:pt x="0" y="366724"/>
                </a:moveTo>
                <a:cubicBezTo>
                  <a:pt x="61546" y="316901"/>
                  <a:pt x="469079" y="-78581"/>
                  <a:pt x="590884" y="13982"/>
                </a:cubicBezTo>
                <a:cubicBezTo>
                  <a:pt x="712689" y="106545"/>
                  <a:pt x="742585" y="528655"/>
                  <a:pt x="730830" y="92210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00562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it-IT" dirty="0" smtClean="0"/>
              <a:t>GARR-X : cosa c'è dopo ?</a:t>
            </a:r>
            <a:endParaRPr lang="it-IT" dirty="0"/>
          </a:p>
        </p:txBody>
      </p:sp>
      <p:sp>
        <p:nvSpPr>
          <p:cNvPr id="8" name="Content Placeholder 7"/>
          <p:cNvSpPr>
            <a:spLocks noGrp="1"/>
          </p:cNvSpPr>
          <p:nvPr>
            <p:ph idx="1"/>
          </p:nvPr>
        </p:nvSpPr>
        <p:spPr>
          <a:xfrm>
            <a:off x="323850" y="1493837"/>
            <a:ext cx="8362950" cy="4830763"/>
          </a:xfrm>
        </p:spPr>
        <p:txBody>
          <a:bodyPr>
            <a:normAutofit fontScale="77500" lnSpcReduction="20000"/>
          </a:bodyPr>
          <a:lstStyle/>
          <a:p>
            <a:r>
              <a:rPr lang="it-IT" dirty="0" smtClean="0"/>
              <a:t>Con l’evoluzione del </a:t>
            </a:r>
            <a:r>
              <a:rPr lang="it-IT" dirty="0" err="1" smtClean="0"/>
              <a:t>Consortium</a:t>
            </a:r>
            <a:r>
              <a:rPr lang="it-IT" dirty="0" smtClean="0"/>
              <a:t> GARR è stato possibile presentare “GARR-X Progress”</a:t>
            </a:r>
          </a:p>
          <a:p>
            <a:r>
              <a:rPr lang="it-IT" dirty="0"/>
              <a:t>E</a:t>
            </a:r>
            <a:r>
              <a:rPr lang="it-IT" dirty="0" smtClean="0"/>
              <a:t>stendere il modello “GARR-X Progress” al resto della rete GARR</a:t>
            </a:r>
          </a:p>
          <a:p>
            <a:r>
              <a:rPr lang="it-IT" dirty="0" smtClean="0"/>
              <a:t>Stiamo avviando una fase di studio che richiederà non meno di due mesi di lavoro allo scopo di valutare l’acquisizione di fibra all’interno dell’attuale modello di spesa</a:t>
            </a:r>
          </a:p>
          <a:p>
            <a:r>
              <a:rPr lang="it-IT" dirty="0" smtClean="0"/>
              <a:t>La capillarità di rete raggiunta con GARR-X consente di estendere il modello di rete in fibra oltre i confini nazionali consentendo di valutare scenari di rete futuri alternativi</a:t>
            </a:r>
          </a:p>
          <a:p>
            <a:r>
              <a:rPr lang="it-IT" dirty="0" smtClean="0"/>
              <a:t>Le applicazioni rappresentano la nuova sfida nell’uso della rete. Collaborazioni (es. Tier2 :: LAN estesa Roma-Napoli) dimostrano che la rete consente scenari d’uso delle infrastrutture di calcolo differenti </a:t>
            </a:r>
            <a:r>
              <a:rPr lang="it-IT" dirty="0" smtClean="0">
                <a:sym typeface="Wingdings"/>
              </a:rPr>
              <a:t> servono idee e risorse</a:t>
            </a:r>
            <a:endParaRPr lang="it-IT" dirty="0" smtClean="0"/>
          </a:p>
          <a:p>
            <a:endParaRPr lang="it-IT" dirty="0" smtClean="0"/>
          </a:p>
          <a:p>
            <a:endParaRPr lang="it-IT" dirty="0" smtClean="0"/>
          </a:p>
        </p:txBody>
      </p:sp>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6" name="Slide Number Placeholder 5"/>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23</a:t>
            </a:fld>
            <a:endParaRPr lang="it-IT" dirty="0"/>
          </a:p>
        </p:txBody>
      </p:sp>
      <p:sp>
        <p:nvSpPr>
          <p:cNvPr id="10" name="Rectangle 9"/>
          <p:cNvSpPr/>
          <p:nvPr/>
        </p:nvSpPr>
        <p:spPr>
          <a:xfrm>
            <a:off x="381000" y="990600"/>
            <a:ext cx="4572000" cy="369332"/>
          </a:xfrm>
          <a:prstGeom prst="rect">
            <a:avLst/>
          </a:prstGeom>
        </p:spPr>
        <p:txBody>
          <a:bodyPr>
            <a:spAutoFit/>
          </a:bodyPr>
          <a:lstStyle/>
          <a:p>
            <a:pPr lvl="0"/>
            <a:r>
              <a:rPr lang="it-IT" b="1" dirty="0" smtClean="0">
                <a:latin typeface="Rockwell"/>
                <a:cs typeface="Rockwell"/>
              </a:rPr>
              <a:t>Conclusioni ?</a:t>
            </a:r>
            <a:endParaRPr lang="it-IT" b="1" dirty="0">
              <a:latin typeface="Rockwell"/>
              <a:cs typeface="Rockwell"/>
            </a:endParaRPr>
          </a:p>
        </p:txBody>
      </p:sp>
    </p:spTree>
    <p:extLst>
      <p:ext uri="{BB962C8B-B14F-4D97-AF65-F5344CB8AC3E}">
        <p14:creationId xmlns:p14="http://schemas.microsoft.com/office/powerpoint/2010/main" val="1135701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6" name="Slide Number Placeholder 5"/>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24</a:t>
            </a:fld>
            <a:endParaRPr lang="it-IT" dirty="0"/>
          </a:p>
        </p:txBody>
      </p:sp>
      <p:sp>
        <p:nvSpPr>
          <p:cNvPr id="7" name="Rectangle 6"/>
          <p:cNvSpPr/>
          <p:nvPr/>
        </p:nvSpPr>
        <p:spPr>
          <a:xfrm>
            <a:off x="3414377" y="2967335"/>
            <a:ext cx="231524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FINE ….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80240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SNapoli_header_1702x4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5" y="4280250"/>
            <a:ext cx="7272808" cy="1709238"/>
          </a:xfrm>
          <a:prstGeom prst="rect">
            <a:avLst/>
          </a:prstGeom>
        </p:spPr>
      </p:pic>
      <p:sp>
        <p:nvSpPr>
          <p:cNvPr id="4" name="Footer Placeholder 3"/>
          <p:cNvSpPr>
            <a:spLocks noGrp="1"/>
          </p:cNvSpPr>
          <p:nvPr>
            <p:ph type="ftr" sz="quarter" idx="10"/>
          </p:nvPr>
        </p:nvSpPr>
        <p:spPr/>
        <p:txBody>
          <a:bodyPr/>
          <a:lstStyle/>
          <a:p>
            <a:pPr>
              <a:defRPr/>
            </a:pPr>
            <a:r>
              <a:rPr lang="it-IT"/>
              <a:t>Claudia Battista - GARR</a:t>
            </a:r>
          </a:p>
        </p:txBody>
      </p:sp>
      <p:sp>
        <p:nvSpPr>
          <p:cNvPr id="5" name="Slide Number Placeholder 4"/>
          <p:cNvSpPr>
            <a:spLocks noGrp="1"/>
          </p:cNvSpPr>
          <p:nvPr>
            <p:ph type="sldNum" sz="quarter" idx="11"/>
          </p:nvPr>
        </p:nvSpPr>
        <p:spPr/>
        <p:txBody>
          <a:bodyPr/>
          <a:lstStyle/>
          <a:p>
            <a:pPr>
              <a:defRPr/>
            </a:pPr>
            <a:fld id="{376D013C-7CC0-974D-ADC2-9E90034553E8}" type="slidenum">
              <a:rPr lang="it-IT"/>
              <a:pPr>
                <a:defRPr/>
              </a:pPr>
              <a:t>25</a:t>
            </a:fld>
            <a:endParaRPr lang="it-IT"/>
          </a:p>
        </p:txBody>
      </p:sp>
      <p:sp>
        <p:nvSpPr>
          <p:cNvPr id="6" name="Date Placeholder 5"/>
          <p:cNvSpPr>
            <a:spLocks noGrp="1"/>
          </p:cNvSpPr>
          <p:nvPr>
            <p:ph type="dt" sz="quarter" idx="12"/>
          </p:nvPr>
        </p:nvSpPr>
        <p:spPr/>
        <p:txBody>
          <a:bodyPr/>
          <a:lstStyle/>
          <a:p>
            <a:pPr>
              <a:defRPr/>
            </a:pPr>
            <a:r>
              <a:rPr lang="it-IT"/>
              <a:t>Smart Edu&amp; Tech Days Roadshow, Roma, 15/07/2014</a:t>
            </a:r>
          </a:p>
        </p:txBody>
      </p:sp>
      <p:sp>
        <p:nvSpPr>
          <p:cNvPr id="5122" name="Rectangle 2"/>
          <p:cNvSpPr>
            <a:spLocks noGrp="1" noChangeArrowheads="1"/>
          </p:cNvSpPr>
          <p:nvPr>
            <p:ph type="title"/>
          </p:nvPr>
        </p:nvSpPr>
        <p:spPr>
          <a:xfrm>
            <a:off x="411163" y="-142875"/>
            <a:ext cx="8732837" cy="1143000"/>
          </a:xfrm>
        </p:spPr>
        <p:txBody>
          <a:bodyPr>
            <a:normAutofit/>
          </a:bodyPr>
          <a:lstStyle/>
          <a:p>
            <a:pPr eaLnBrk="1" hangingPunct="1">
              <a:defRPr/>
            </a:pPr>
            <a:r>
              <a:rPr lang="it-IT" sz="3600" b="1" dirty="0" smtClean="0">
                <a:cs typeface="+mj-cs"/>
              </a:rPr>
              <a:t>Workshop GARR-X Progress – Napoli 19/06</a:t>
            </a:r>
          </a:p>
        </p:txBody>
      </p:sp>
      <p:sp>
        <p:nvSpPr>
          <p:cNvPr id="5123" name="Rectangle 3"/>
          <p:cNvSpPr>
            <a:spLocks noGrp="1" noChangeArrowheads="1"/>
          </p:cNvSpPr>
          <p:nvPr>
            <p:ph type="body" idx="1"/>
          </p:nvPr>
        </p:nvSpPr>
        <p:spPr>
          <a:xfrm>
            <a:off x="971550" y="1268413"/>
            <a:ext cx="7920930" cy="3888779"/>
          </a:xfrm>
        </p:spPr>
        <p:txBody>
          <a:bodyPr/>
          <a:lstStyle/>
          <a:p>
            <a:pPr>
              <a:spcBef>
                <a:spcPct val="35000"/>
              </a:spcBef>
              <a:defRPr/>
            </a:pPr>
            <a:r>
              <a:rPr lang="it-IT" sz="2400" dirty="0" smtClean="0"/>
              <a:t>Presentazione del progetto e collaborazione con infrastrutture sul territorio </a:t>
            </a:r>
          </a:p>
          <a:p>
            <a:pPr lvl="2">
              <a:spcBef>
                <a:spcPct val="35000"/>
              </a:spcBef>
              <a:defRPr/>
            </a:pPr>
            <a:r>
              <a:rPr lang="it-IT" sz="2000" dirty="0" smtClean="0"/>
              <a:t>(RIMIC, </a:t>
            </a:r>
            <a:r>
              <a:rPr lang="it-IT" sz="2000" dirty="0" err="1" smtClean="0"/>
              <a:t>ReCAS</a:t>
            </a:r>
            <a:r>
              <a:rPr lang="it-IT" sz="2000" dirty="0" smtClean="0"/>
              <a:t>)</a:t>
            </a:r>
          </a:p>
          <a:p>
            <a:pPr>
              <a:spcBef>
                <a:spcPct val="35000"/>
              </a:spcBef>
              <a:defRPr/>
            </a:pPr>
            <a:r>
              <a:rPr lang="it-IT" sz="2400" dirty="0" smtClean="0"/>
              <a:t>E-Infrastructure per comunità scientifiche</a:t>
            </a:r>
          </a:p>
          <a:p>
            <a:pPr>
              <a:spcBef>
                <a:spcPct val="35000"/>
              </a:spcBef>
              <a:defRPr/>
            </a:pPr>
            <a:r>
              <a:rPr lang="it-IT" sz="2400" dirty="0" smtClean="0"/>
              <a:t>Esperienze delle scuole digitali connesse a GARR</a:t>
            </a:r>
          </a:p>
          <a:p>
            <a:pPr lvl="2">
              <a:spcBef>
                <a:spcPct val="35000"/>
              </a:spcBef>
              <a:defRPr/>
            </a:pPr>
            <a:r>
              <a:rPr lang="it-IT" sz="2000" dirty="0" smtClean="0"/>
              <a:t>Collaborazione Ricerc</a:t>
            </a:r>
            <a:r>
              <a:rPr lang="it-IT" sz="1800" dirty="0" smtClean="0"/>
              <a:t>a-Università-Scuola</a:t>
            </a:r>
          </a:p>
          <a:p>
            <a:pPr>
              <a:spcBef>
                <a:spcPct val="35000"/>
              </a:spcBef>
              <a:defRPr/>
            </a:pPr>
            <a:r>
              <a:rPr lang="it-IT" sz="2000" dirty="0" smtClean="0"/>
              <a:t>Registrazione e programma: </a:t>
            </a:r>
            <a:r>
              <a:rPr lang="it-IT" sz="2000" dirty="0" smtClean="0">
                <a:hlinkClick r:id="rId3"/>
              </a:rPr>
              <a:t>www.garrxprogress.it</a:t>
            </a:r>
            <a:r>
              <a:rPr lang="it-IT" sz="2000" dirty="0">
                <a:hlinkClick r:id="rId3"/>
              </a:rPr>
              <a:t>/evento-</a:t>
            </a:r>
            <a:r>
              <a:rPr lang="it-IT" sz="2000" dirty="0" smtClean="0">
                <a:hlinkClick r:id="rId3"/>
              </a:rPr>
              <a:t>napoli</a:t>
            </a:r>
            <a:r>
              <a:rPr lang="it-IT" sz="2000" dirty="0" smtClean="0"/>
              <a:t> </a:t>
            </a:r>
            <a:endParaRPr lang="it-IT" dirty="0" smtClean="0"/>
          </a:p>
          <a:p>
            <a:pPr>
              <a:spcBef>
                <a:spcPct val="35000"/>
              </a:spcBef>
              <a:defRPr/>
            </a:pPr>
            <a:endParaRPr lang="it-IT" dirty="0" smtClean="0"/>
          </a:p>
          <a:p>
            <a:pPr>
              <a:spcBef>
                <a:spcPct val="35000"/>
              </a:spcBef>
              <a:defRPr/>
            </a:pPr>
            <a:endParaRPr lang="it-IT" dirty="0" smtClean="0"/>
          </a:p>
        </p:txBody>
      </p:sp>
    </p:spTree>
    <p:extLst>
      <p:ext uri="{BB962C8B-B14F-4D97-AF65-F5344CB8AC3E}">
        <p14:creationId xmlns:p14="http://schemas.microsoft.com/office/powerpoint/2010/main" val="41314902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163" y="-142875"/>
            <a:ext cx="8732837" cy="1143000"/>
          </a:xfrm>
        </p:spPr>
        <p:txBody>
          <a:bodyPr>
            <a:normAutofit fontScale="90000"/>
          </a:bodyPr>
          <a:lstStyle/>
          <a:p>
            <a:r>
              <a:rPr lang="en-US" b="1" dirty="0" smtClean="0"/>
              <a:t>Smart </a:t>
            </a:r>
            <a:r>
              <a:rPr lang="en-US" b="1" dirty="0" err="1" smtClean="0"/>
              <a:t>Tech&amp;Edu</a:t>
            </a:r>
            <a:r>
              <a:rPr lang="en-US" b="1" dirty="0" smtClean="0"/>
              <a:t> Days – Napoli 8-11/11</a:t>
            </a:r>
            <a:endParaRPr lang="en-US" b="1" dirty="0"/>
          </a:p>
        </p:txBody>
      </p:sp>
      <p:sp>
        <p:nvSpPr>
          <p:cNvPr id="3" name="Content Placeholder 2"/>
          <p:cNvSpPr>
            <a:spLocks noGrp="1"/>
          </p:cNvSpPr>
          <p:nvPr>
            <p:ph idx="1"/>
          </p:nvPr>
        </p:nvSpPr>
        <p:spPr/>
        <p:txBody>
          <a:bodyPr>
            <a:normAutofit lnSpcReduction="10000"/>
          </a:bodyPr>
          <a:lstStyle/>
          <a:p>
            <a:r>
              <a:rPr lang="en-US" sz="2000" dirty="0" smtClean="0"/>
              <a:t>Parte </a:t>
            </a:r>
            <a:r>
              <a:rPr lang="en-US" sz="2000" dirty="0" err="1" smtClean="0"/>
              <a:t>della</a:t>
            </a:r>
            <a:r>
              <a:rPr lang="en-US" sz="2000" dirty="0" smtClean="0"/>
              <a:t> </a:t>
            </a:r>
            <a:r>
              <a:rPr lang="en-US" sz="2000" dirty="0" err="1" smtClean="0"/>
              <a:t>collaborazione</a:t>
            </a:r>
            <a:r>
              <a:rPr lang="en-US" sz="2000" dirty="0" smtClean="0"/>
              <a:t> GARR-</a:t>
            </a:r>
            <a:r>
              <a:rPr lang="en-US" sz="2000" dirty="0" err="1" smtClean="0"/>
              <a:t>Città</a:t>
            </a:r>
            <a:r>
              <a:rPr lang="en-US" sz="2000" dirty="0" smtClean="0"/>
              <a:t> </a:t>
            </a:r>
            <a:r>
              <a:rPr lang="en-US" sz="2000" dirty="0" err="1" smtClean="0"/>
              <a:t>della</a:t>
            </a:r>
            <a:r>
              <a:rPr lang="en-US" sz="2000" dirty="0" smtClean="0"/>
              <a:t> </a:t>
            </a:r>
            <a:r>
              <a:rPr lang="en-US" sz="2000" dirty="0" err="1" smtClean="0"/>
              <a:t>Scienza</a:t>
            </a:r>
            <a:r>
              <a:rPr lang="en-US" sz="2000" dirty="0" smtClean="0"/>
              <a:t> </a:t>
            </a:r>
            <a:r>
              <a:rPr lang="en-US" sz="2000" dirty="0" err="1" smtClean="0"/>
              <a:t>su</a:t>
            </a:r>
            <a:r>
              <a:rPr lang="en-US" sz="2000" dirty="0" smtClean="0"/>
              <a:t> </a:t>
            </a:r>
            <a:r>
              <a:rPr lang="en-US" sz="2000" dirty="0" err="1" smtClean="0"/>
              <a:t>connettività</a:t>
            </a:r>
            <a:r>
              <a:rPr lang="en-US" sz="2000" dirty="0" smtClean="0"/>
              <a:t> </a:t>
            </a:r>
            <a:r>
              <a:rPr lang="en-US" sz="2000" dirty="0" err="1" smtClean="0"/>
              <a:t>alle</a:t>
            </a:r>
            <a:r>
              <a:rPr lang="en-US" sz="2000" dirty="0" smtClean="0"/>
              <a:t> </a:t>
            </a:r>
            <a:r>
              <a:rPr lang="en-US" sz="2000" dirty="0" err="1" smtClean="0"/>
              <a:t>scuole</a:t>
            </a:r>
            <a:endParaRPr lang="en-US" sz="2000" dirty="0" smtClean="0"/>
          </a:p>
          <a:p>
            <a:pPr marL="342900" lvl="1" indent="-342900"/>
            <a:r>
              <a:rPr lang="en-US" sz="2000" dirty="0" err="1">
                <a:cs typeface="ＭＳ Ｐゴシック" charset="0"/>
              </a:rPr>
              <a:t>Visibilità</a:t>
            </a:r>
            <a:r>
              <a:rPr lang="en-US" sz="2000" dirty="0">
                <a:cs typeface="ＭＳ Ｐゴシック" charset="0"/>
              </a:rPr>
              <a:t> </a:t>
            </a:r>
            <a:r>
              <a:rPr lang="en-US" sz="2000" dirty="0" err="1">
                <a:cs typeface="ＭＳ Ｐゴシック" charset="0"/>
              </a:rPr>
              <a:t>nell’ambiente</a:t>
            </a:r>
            <a:r>
              <a:rPr lang="en-US" sz="2000" dirty="0">
                <a:cs typeface="ＭＳ Ｐゴシック" charset="0"/>
              </a:rPr>
              <a:t> </a:t>
            </a:r>
            <a:r>
              <a:rPr lang="en-US" sz="2000" dirty="0" err="1">
                <a:cs typeface="ＭＳ Ｐゴシック" charset="0"/>
              </a:rPr>
              <a:t>scuola</a:t>
            </a:r>
            <a:endParaRPr lang="en-US" sz="2000" dirty="0">
              <a:cs typeface="ＭＳ Ｐゴシック" charset="0"/>
            </a:endParaRPr>
          </a:p>
          <a:p>
            <a:pPr lvl="2"/>
            <a:r>
              <a:rPr lang="en-US" sz="1600" dirty="0" smtClean="0"/>
              <a:t>~</a:t>
            </a:r>
            <a:r>
              <a:rPr lang="en-US" sz="1600" dirty="0"/>
              <a:t>10.000 </a:t>
            </a:r>
            <a:r>
              <a:rPr lang="en-US" sz="1600" dirty="0" err="1"/>
              <a:t>presenze</a:t>
            </a:r>
            <a:r>
              <a:rPr lang="en-US" sz="1600" dirty="0"/>
              <a:t> </a:t>
            </a:r>
            <a:r>
              <a:rPr lang="en-US" sz="1600" dirty="0" smtClean="0"/>
              <a:t>per ed. </a:t>
            </a:r>
            <a:r>
              <a:rPr lang="en-US" sz="1600" dirty="0"/>
              <a:t>2013</a:t>
            </a:r>
            <a:r>
              <a:rPr lang="en-US" sz="1600" dirty="0" smtClean="0"/>
              <a:t>, di cui </a:t>
            </a:r>
            <a:r>
              <a:rPr lang="en-US" sz="1600" dirty="0"/>
              <a:t>~</a:t>
            </a:r>
            <a:r>
              <a:rPr lang="en-US" sz="1600" dirty="0" smtClean="0"/>
              <a:t>7.000 </a:t>
            </a:r>
            <a:r>
              <a:rPr lang="en-US" sz="1600" dirty="0" err="1" smtClean="0"/>
              <a:t>docenti</a:t>
            </a:r>
            <a:r>
              <a:rPr lang="en-US" sz="1600" dirty="0" smtClean="0"/>
              <a:t> </a:t>
            </a:r>
            <a:r>
              <a:rPr lang="en-US" sz="1600" dirty="0"/>
              <a:t>da </a:t>
            </a:r>
            <a:r>
              <a:rPr lang="en-US" sz="1600" dirty="0" err="1" smtClean="0"/>
              <a:t>tutta</a:t>
            </a:r>
            <a:r>
              <a:rPr lang="en-US" sz="1600" dirty="0" smtClean="0"/>
              <a:t> Italia</a:t>
            </a:r>
          </a:p>
          <a:p>
            <a:pPr lvl="2"/>
            <a:r>
              <a:rPr lang="en-US" sz="1600" dirty="0" err="1" smtClean="0"/>
              <a:t>Presentazioni</a:t>
            </a:r>
            <a:r>
              <a:rPr lang="en-US" sz="1600" dirty="0" smtClean="0"/>
              <a:t> </a:t>
            </a:r>
            <a:r>
              <a:rPr lang="en-US" sz="1600" dirty="0"/>
              <a:t>e </a:t>
            </a:r>
            <a:r>
              <a:rPr lang="en-US" sz="1600" dirty="0" err="1"/>
              <a:t>seminari</a:t>
            </a:r>
            <a:r>
              <a:rPr lang="en-US" sz="1600" dirty="0"/>
              <a:t> </a:t>
            </a:r>
            <a:r>
              <a:rPr lang="en-US" sz="1600" dirty="0" err="1"/>
              <a:t>paralleli</a:t>
            </a:r>
            <a:r>
              <a:rPr lang="en-US" sz="1600" dirty="0"/>
              <a:t> da parte di </a:t>
            </a:r>
            <a:r>
              <a:rPr lang="en-US" sz="1600" dirty="0" err="1"/>
              <a:t>docenti</a:t>
            </a:r>
            <a:r>
              <a:rPr lang="en-US" sz="1600" dirty="0"/>
              <a:t> </a:t>
            </a:r>
            <a:r>
              <a:rPr lang="en-US" sz="1600" dirty="0" smtClean="0"/>
              <a:t>e </a:t>
            </a:r>
            <a:r>
              <a:rPr lang="en-US" sz="1600" dirty="0" err="1" smtClean="0"/>
              <a:t>altri</a:t>
            </a:r>
            <a:r>
              <a:rPr lang="en-US" sz="1600" dirty="0" smtClean="0"/>
              <a:t> </a:t>
            </a:r>
            <a:r>
              <a:rPr lang="en-US" sz="1600" dirty="0" err="1"/>
              <a:t>soggetti</a:t>
            </a:r>
            <a:r>
              <a:rPr lang="en-US" sz="1600" dirty="0"/>
              <a:t> </a:t>
            </a:r>
            <a:endParaRPr lang="en-US" sz="1600" dirty="0" smtClean="0"/>
          </a:p>
          <a:p>
            <a:pPr lvl="2"/>
            <a:r>
              <a:rPr lang="en-US" sz="1600" dirty="0" err="1" smtClean="0"/>
              <a:t>Rassegna</a:t>
            </a:r>
            <a:r>
              <a:rPr lang="en-US" sz="1600" dirty="0" smtClean="0"/>
              <a:t> "la </a:t>
            </a:r>
            <a:r>
              <a:rPr lang="en-US" sz="1600" dirty="0" err="1" smtClean="0"/>
              <a:t>parola</a:t>
            </a:r>
            <a:r>
              <a:rPr lang="en-US" sz="1600" dirty="0" smtClean="0"/>
              <a:t> </a:t>
            </a:r>
            <a:r>
              <a:rPr lang="en-US" sz="1600" dirty="0" err="1" smtClean="0"/>
              <a:t>alle</a:t>
            </a:r>
            <a:r>
              <a:rPr lang="en-US" sz="1600" dirty="0" smtClean="0"/>
              <a:t> </a:t>
            </a:r>
            <a:r>
              <a:rPr lang="en-US" sz="1600" dirty="0" err="1" smtClean="0"/>
              <a:t>scuole</a:t>
            </a:r>
            <a:r>
              <a:rPr lang="en-US" sz="1600" dirty="0" smtClean="0"/>
              <a:t>” con </a:t>
            </a:r>
            <a:r>
              <a:rPr lang="en-US" sz="1600" dirty="0" err="1" smtClean="0"/>
              <a:t>interventi</a:t>
            </a:r>
            <a:r>
              <a:rPr lang="en-US" sz="1600" dirty="0" smtClean="0"/>
              <a:t> </a:t>
            </a:r>
            <a:r>
              <a:rPr lang="en-US" sz="1600" dirty="0" err="1" smtClean="0"/>
              <a:t>su</a:t>
            </a:r>
            <a:r>
              <a:rPr lang="en-US" sz="1600" dirty="0" smtClean="0"/>
              <a:t> use case </a:t>
            </a:r>
            <a:r>
              <a:rPr lang="en-US" sz="1600" dirty="0" err="1" smtClean="0"/>
              <a:t>innovativi</a:t>
            </a:r>
            <a:endParaRPr lang="en-US" sz="1600" dirty="0" smtClean="0"/>
          </a:p>
          <a:p>
            <a:pPr lvl="2"/>
            <a:r>
              <a:rPr lang="en-US" sz="1600" dirty="0" smtClean="0"/>
              <a:t>Area </a:t>
            </a:r>
            <a:r>
              <a:rPr lang="en-US" sz="1600" dirty="0" err="1" smtClean="0"/>
              <a:t>espositiva</a:t>
            </a:r>
            <a:endParaRPr lang="en-US" sz="1600" dirty="0" smtClean="0"/>
          </a:p>
          <a:p>
            <a:pPr lvl="1"/>
            <a:r>
              <a:rPr lang="en-US" sz="1800" dirty="0" err="1" smtClean="0"/>
              <a:t>Visibilità</a:t>
            </a:r>
            <a:r>
              <a:rPr lang="en-US" sz="1800" dirty="0" smtClean="0"/>
              <a:t> </a:t>
            </a:r>
            <a:r>
              <a:rPr lang="en-US" sz="1800" dirty="0" err="1" smtClean="0"/>
              <a:t>presso</a:t>
            </a:r>
            <a:r>
              <a:rPr lang="en-US" sz="1800" dirty="0" smtClean="0"/>
              <a:t> </a:t>
            </a:r>
            <a:r>
              <a:rPr lang="en-US" sz="1800" dirty="0" err="1" smtClean="0"/>
              <a:t>istituzioni</a:t>
            </a:r>
            <a:r>
              <a:rPr lang="en-US" sz="1800" dirty="0" smtClean="0"/>
              <a:t> (in part. </a:t>
            </a:r>
            <a:r>
              <a:rPr lang="en-US" sz="1800" dirty="0"/>
              <a:t>MIUR </a:t>
            </a:r>
            <a:r>
              <a:rPr lang="en-US" sz="1800" dirty="0" err="1" smtClean="0"/>
              <a:t>direzione</a:t>
            </a:r>
            <a:r>
              <a:rPr lang="en-US" sz="1800" dirty="0" smtClean="0"/>
              <a:t> </a:t>
            </a:r>
            <a:r>
              <a:rPr lang="en-US" sz="1800" dirty="0"/>
              <a:t>PON </a:t>
            </a:r>
            <a:r>
              <a:rPr lang="en-US" sz="1800" dirty="0" err="1" smtClean="0"/>
              <a:t>Scuola</a:t>
            </a:r>
            <a:r>
              <a:rPr lang="en-US" sz="1800" dirty="0" smtClean="0"/>
              <a:t>)</a:t>
            </a:r>
          </a:p>
          <a:p>
            <a:pPr lvl="1"/>
            <a:r>
              <a:rPr lang="en-US" sz="1800" dirty="0" err="1" smtClean="0"/>
              <a:t>Visibilità</a:t>
            </a:r>
            <a:r>
              <a:rPr lang="en-US" sz="1800" dirty="0" smtClean="0"/>
              <a:t> verso media (RAI media partner)</a:t>
            </a:r>
          </a:p>
          <a:p>
            <a:pPr lvl="1"/>
            <a:r>
              <a:rPr lang="en-US" sz="1800" dirty="0" smtClean="0"/>
              <a:t>GARR </a:t>
            </a:r>
            <a:r>
              <a:rPr lang="en-US" sz="1800" dirty="0" err="1" smtClean="0"/>
              <a:t>parteciperà</a:t>
            </a:r>
            <a:r>
              <a:rPr lang="en-US" sz="1800" dirty="0" smtClean="0"/>
              <a:t> con </a:t>
            </a:r>
            <a:r>
              <a:rPr lang="en-US" sz="1800" dirty="0" err="1" smtClean="0"/>
              <a:t>spazio</a:t>
            </a:r>
            <a:r>
              <a:rPr lang="en-US" sz="1800" dirty="0" smtClean="0"/>
              <a:t> </a:t>
            </a:r>
            <a:r>
              <a:rPr lang="en-US" sz="1800" dirty="0" err="1" smtClean="0"/>
              <a:t>nel</a:t>
            </a:r>
            <a:r>
              <a:rPr lang="en-US" sz="1800" dirty="0" smtClean="0"/>
              <a:t> </a:t>
            </a:r>
            <a:r>
              <a:rPr lang="en-US" sz="1800" dirty="0" err="1" smtClean="0"/>
              <a:t>programma</a:t>
            </a:r>
            <a:r>
              <a:rPr lang="en-US" sz="1800" dirty="0" smtClean="0"/>
              <a:t> e area </a:t>
            </a:r>
            <a:r>
              <a:rPr lang="en-US" sz="1800" dirty="0" err="1" smtClean="0"/>
              <a:t>espositiva</a:t>
            </a:r>
            <a:r>
              <a:rPr lang="en-US" sz="1800" dirty="0" smtClean="0"/>
              <a:t>/demo </a:t>
            </a:r>
            <a:r>
              <a:rPr lang="en-US" sz="1800" dirty="0" err="1" smtClean="0"/>
              <a:t>attrezzata</a:t>
            </a:r>
            <a:r>
              <a:rPr lang="en-US" sz="1800" dirty="0" smtClean="0"/>
              <a:t> con VC HD</a:t>
            </a:r>
          </a:p>
          <a:p>
            <a:pPr lvl="2"/>
            <a:r>
              <a:rPr lang="en-US" sz="1800" dirty="0" err="1" smtClean="0"/>
              <a:t>percorso</a:t>
            </a:r>
            <a:r>
              <a:rPr lang="en-US" sz="1800" dirty="0" smtClean="0"/>
              <a:t> </a:t>
            </a:r>
            <a:r>
              <a:rPr lang="en-US" sz="1800" dirty="0" err="1"/>
              <a:t>scuola-formazione</a:t>
            </a:r>
            <a:r>
              <a:rPr lang="en-US" sz="1800" dirty="0" err="1" smtClean="0"/>
              <a:t>-ricerca</a:t>
            </a:r>
            <a:r>
              <a:rPr lang="en-US" sz="1800" dirty="0"/>
              <a:t>, con la rete </a:t>
            </a:r>
            <a:r>
              <a:rPr lang="en-US" sz="1800" dirty="0" err="1"/>
              <a:t>che</a:t>
            </a:r>
            <a:r>
              <a:rPr lang="en-US" sz="1800" dirty="0"/>
              <a:t> </a:t>
            </a:r>
            <a:r>
              <a:rPr lang="en-US" sz="1800" dirty="0" err="1"/>
              <a:t>si</a:t>
            </a:r>
            <a:r>
              <a:rPr lang="en-US" sz="1800" dirty="0"/>
              <a:t> propone come un </a:t>
            </a:r>
            <a:r>
              <a:rPr lang="en-US" sz="1800" dirty="0" err="1"/>
              <a:t>collante</a:t>
            </a:r>
            <a:r>
              <a:rPr lang="en-US" sz="1800" dirty="0"/>
              <a:t>. </a:t>
            </a:r>
            <a:endParaRPr lang="en-US" sz="1800" dirty="0" smtClean="0"/>
          </a:p>
          <a:p>
            <a:pPr lvl="2"/>
            <a:r>
              <a:rPr lang="en-US" sz="1800" dirty="0" err="1" smtClean="0"/>
              <a:t>Ospitare</a:t>
            </a:r>
            <a:r>
              <a:rPr lang="en-US" sz="1800" dirty="0" smtClean="0"/>
              <a:t> </a:t>
            </a:r>
            <a:r>
              <a:rPr lang="en-US" sz="1800" dirty="0" err="1"/>
              <a:t>rappresentanti</a:t>
            </a:r>
            <a:r>
              <a:rPr lang="en-US" sz="1800" dirty="0"/>
              <a:t> </a:t>
            </a:r>
            <a:r>
              <a:rPr lang="en-US" sz="1800" dirty="0" err="1"/>
              <a:t>degli</a:t>
            </a:r>
            <a:r>
              <a:rPr lang="en-US" sz="1800" dirty="0"/>
              <a:t> </a:t>
            </a:r>
            <a:r>
              <a:rPr lang="en-US" sz="1800" dirty="0" err="1"/>
              <a:t>enti</a:t>
            </a:r>
            <a:r>
              <a:rPr lang="en-US" sz="1800" dirty="0"/>
              <a:t> </a:t>
            </a:r>
            <a:r>
              <a:rPr lang="en-US" sz="1800" dirty="0" smtClean="0"/>
              <a:t>di persona o da </a:t>
            </a:r>
            <a:r>
              <a:rPr lang="en-US" sz="1800" dirty="0" err="1" smtClean="0"/>
              <a:t>remoto</a:t>
            </a:r>
            <a:r>
              <a:rPr lang="en-US" sz="2400" dirty="0"/>
              <a:t> </a:t>
            </a:r>
            <a:r>
              <a:rPr lang="en-US" sz="1800" dirty="0" err="1" smtClean="0"/>
              <a:t>negli</a:t>
            </a:r>
            <a:r>
              <a:rPr lang="en-US" sz="1800" dirty="0" smtClean="0"/>
              <a:t> </a:t>
            </a:r>
            <a:r>
              <a:rPr lang="en-US" sz="1800" dirty="0" err="1" smtClean="0"/>
              <a:t>spazi</a:t>
            </a:r>
            <a:r>
              <a:rPr lang="en-US" sz="1800" dirty="0" smtClean="0"/>
              <a:t> GARR </a:t>
            </a:r>
            <a:r>
              <a:rPr lang="en-US" sz="1800" dirty="0" err="1" smtClean="0"/>
              <a:t>sottolineando</a:t>
            </a:r>
            <a:r>
              <a:rPr lang="en-US" sz="1800" dirty="0" smtClean="0"/>
              <a:t> </a:t>
            </a:r>
            <a:r>
              <a:rPr lang="en-US" sz="1800" dirty="0" err="1" smtClean="0"/>
              <a:t>aspetti</a:t>
            </a:r>
            <a:r>
              <a:rPr lang="en-US" sz="1800" dirty="0" smtClean="0"/>
              <a:t> di </a:t>
            </a:r>
            <a:r>
              <a:rPr lang="en-US" sz="1800" dirty="0" err="1" smtClean="0"/>
              <a:t>comunità</a:t>
            </a:r>
            <a:endParaRPr lang="en-US" sz="1600" dirty="0" smtClean="0"/>
          </a:p>
          <a:p>
            <a:pPr lvl="1"/>
            <a:endParaRPr lang="en-US" sz="1600" dirty="0"/>
          </a:p>
        </p:txBody>
      </p:sp>
      <p:sp>
        <p:nvSpPr>
          <p:cNvPr id="4" name="Footer Placeholder 3"/>
          <p:cNvSpPr>
            <a:spLocks noGrp="1"/>
          </p:cNvSpPr>
          <p:nvPr>
            <p:ph type="ftr" sz="quarter" idx="10"/>
          </p:nvPr>
        </p:nvSpPr>
        <p:spPr/>
        <p:txBody>
          <a:bodyPr/>
          <a:lstStyle/>
          <a:p>
            <a:pPr>
              <a:defRPr/>
            </a:pPr>
            <a:r>
              <a:rPr lang="it-IT" smtClean="0"/>
              <a:t>Claudia Battista - GARR</a:t>
            </a:r>
            <a:endParaRPr lang="it-IT"/>
          </a:p>
        </p:txBody>
      </p:sp>
      <p:sp>
        <p:nvSpPr>
          <p:cNvPr id="5" name="Slide Number Placeholder 4"/>
          <p:cNvSpPr>
            <a:spLocks noGrp="1"/>
          </p:cNvSpPr>
          <p:nvPr>
            <p:ph type="sldNum" sz="quarter" idx="11"/>
          </p:nvPr>
        </p:nvSpPr>
        <p:spPr/>
        <p:txBody>
          <a:bodyPr/>
          <a:lstStyle/>
          <a:p>
            <a:pPr>
              <a:defRPr/>
            </a:pPr>
            <a:fld id="{23E1D997-B127-F443-BF5E-ED6919414951}" type="slidenum">
              <a:rPr lang="it-IT" smtClean="0"/>
              <a:pPr>
                <a:defRPr/>
              </a:pPr>
              <a:t>26</a:t>
            </a:fld>
            <a:endParaRPr lang="it-IT" dirty="0"/>
          </a:p>
        </p:txBody>
      </p:sp>
      <p:sp>
        <p:nvSpPr>
          <p:cNvPr id="6" name="Date Placeholder 5"/>
          <p:cNvSpPr>
            <a:spLocks noGrp="1"/>
          </p:cNvSpPr>
          <p:nvPr>
            <p:ph type="dt" sz="half" idx="12"/>
          </p:nvPr>
        </p:nvSpPr>
        <p:spPr/>
        <p:txBody>
          <a:bodyPr/>
          <a:lstStyle/>
          <a:p>
            <a:pPr>
              <a:defRPr/>
            </a:pPr>
            <a:r>
              <a:rPr lang="it-IT" smtClean="0"/>
              <a:t>Smart Edu&amp; Tech Days Roadshow, Roma, 15/07/2014</a:t>
            </a:r>
            <a:endParaRPr lang="it-IT"/>
          </a:p>
        </p:txBody>
      </p:sp>
    </p:spTree>
    <p:extLst>
      <p:ext uri="{BB962C8B-B14F-4D97-AF65-F5344CB8AC3E}">
        <p14:creationId xmlns:p14="http://schemas.microsoft.com/office/powerpoint/2010/main" val="1953743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it-IT"/>
              <a:t>Claudia Battista - GARR</a:t>
            </a:r>
          </a:p>
        </p:txBody>
      </p:sp>
      <p:sp>
        <p:nvSpPr>
          <p:cNvPr id="5" name="Slide Number Placeholder 4"/>
          <p:cNvSpPr>
            <a:spLocks noGrp="1"/>
          </p:cNvSpPr>
          <p:nvPr>
            <p:ph type="sldNum" sz="quarter" idx="11"/>
          </p:nvPr>
        </p:nvSpPr>
        <p:spPr/>
        <p:txBody>
          <a:bodyPr/>
          <a:lstStyle/>
          <a:p>
            <a:pPr>
              <a:defRPr/>
            </a:pPr>
            <a:fld id="{376D013C-7CC0-974D-ADC2-9E90034553E8}" type="slidenum">
              <a:rPr lang="it-IT"/>
              <a:pPr>
                <a:defRPr/>
              </a:pPr>
              <a:t>27</a:t>
            </a:fld>
            <a:endParaRPr lang="it-IT"/>
          </a:p>
        </p:txBody>
      </p:sp>
      <p:sp>
        <p:nvSpPr>
          <p:cNvPr id="6" name="Date Placeholder 5"/>
          <p:cNvSpPr>
            <a:spLocks noGrp="1"/>
          </p:cNvSpPr>
          <p:nvPr>
            <p:ph type="dt" sz="quarter" idx="12"/>
          </p:nvPr>
        </p:nvSpPr>
        <p:spPr/>
        <p:txBody>
          <a:bodyPr/>
          <a:lstStyle/>
          <a:p>
            <a:pPr>
              <a:defRPr/>
            </a:pPr>
            <a:r>
              <a:rPr lang="it-IT"/>
              <a:t>Smart Edu&amp; Tech Days Roadshow, Roma, 15/07/2014</a:t>
            </a:r>
          </a:p>
        </p:txBody>
      </p:sp>
      <p:sp>
        <p:nvSpPr>
          <p:cNvPr id="5122" name="Rectangle 2"/>
          <p:cNvSpPr>
            <a:spLocks noGrp="1" noChangeArrowheads="1"/>
          </p:cNvSpPr>
          <p:nvPr>
            <p:ph type="title"/>
          </p:nvPr>
        </p:nvSpPr>
        <p:spPr>
          <a:xfrm>
            <a:off x="411163" y="-142875"/>
            <a:ext cx="8913365" cy="1143000"/>
          </a:xfrm>
        </p:spPr>
        <p:txBody>
          <a:bodyPr>
            <a:normAutofit fontScale="90000"/>
          </a:bodyPr>
          <a:lstStyle/>
          <a:p>
            <a:pPr eaLnBrk="1" hangingPunct="1">
              <a:defRPr/>
            </a:pPr>
            <a:r>
              <a:rPr lang="it-IT" b="1" dirty="0" smtClean="0">
                <a:cs typeface="+mj-cs"/>
              </a:rPr>
              <a:t>Workshop tecnico GARR - Roma 2-4/12</a:t>
            </a:r>
          </a:p>
        </p:txBody>
      </p:sp>
      <p:sp>
        <p:nvSpPr>
          <p:cNvPr id="5123" name="Rectangle 3"/>
          <p:cNvSpPr>
            <a:spLocks noGrp="1" noChangeArrowheads="1"/>
          </p:cNvSpPr>
          <p:nvPr>
            <p:ph type="body" idx="1"/>
          </p:nvPr>
        </p:nvSpPr>
        <p:spPr>
          <a:xfrm>
            <a:off x="971550" y="1268413"/>
            <a:ext cx="8064946" cy="4824412"/>
          </a:xfrm>
        </p:spPr>
        <p:txBody>
          <a:bodyPr>
            <a:normAutofit lnSpcReduction="10000"/>
          </a:bodyPr>
          <a:lstStyle/>
          <a:p>
            <a:r>
              <a:rPr lang="en-US" sz="2400" dirty="0" err="1" smtClean="0"/>
              <a:t>Temi</a:t>
            </a:r>
            <a:r>
              <a:rPr lang="en-US" sz="2400" dirty="0" smtClean="0"/>
              <a:t> </a:t>
            </a:r>
            <a:r>
              <a:rPr lang="en-US" sz="2400" dirty="0" err="1" smtClean="0"/>
              <a:t>principali</a:t>
            </a:r>
            <a:r>
              <a:rPr lang="en-US" sz="2400" dirty="0" smtClean="0"/>
              <a:t> </a:t>
            </a:r>
            <a:r>
              <a:rPr lang="en-US" sz="2400" dirty="0" err="1" smtClean="0"/>
              <a:t>sono</a:t>
            </a:r>
            <a:r>
              <a:rPr lang="en-US" sz="2400" dirty="0" smtClean="0"/>
              <a:t> rete e </a:t>
            </a:r>
            <a:r>
              <a:rPr lang="en-US" sz="2400" dirty="0" err="1" smtClean="0"/>
              <a:t>servizi</a:t>
            </a:r>
            <a:r>
              <a:rPr lang="en-US" sz="2400" dirty="0" smtClean="0"/>
              <a:t>:</a:t>
            </a:r>
            <a:endParaRPr lang="en-US" sz="2400" dirty="0"/>
          </a:p>
          <a:p>
            <a:pPr lvl="2"/>
            <a:r>
              <a:rPr lang="en-US" sz="2000" dirty="0" err="1" smtClean="0"/>
              <a:t>Tecnologie</a:t>
            </a:r>
            <a:r>
              <a:rPr lang="en-US" sz="2000" dirty="0" smtClean="0"/>
              <a:t> </a:t>
            </a:r>
            <a:r>
              <a:rPr lang="en-US" sz="2000" dirty="0" err="1"/>
              <a:t>ottiche</a:t>
            </a:r>
            <a:r>
              <a:rPr lang="en-US" sz="2000" dirty="0"/>
              <a:t>, </a:t>
            </a:r>
            <a:r>
              <a:rPr lang="en-US" sz="2000" dirty="0" err="1" smtClean="0"/>
              <a:t>tecnologia</a:t>
            </a:r>
            <a:r>
              <a:rPr lang="en-US" sz="2000" dirty="0" smtClean="0"/>
              <a:t> di GARR-X Progress</a:t>
            </a:r>
            <a:endParaRPr lang="en-US" sz="2000" dirty="0"/>
          </a:p>
          <a:p>
            <a:pPr lvl="2"/>
            <a:r>
              <a:rPr lang="en-US" sz="2000" dirty="0" smtClean="0"/>
              <a:t>(</a:t>
            </a:r>
            <a:r>
              <a:rPr lang="en-US" sz="2000" dirty="0"/>
              <a:t>rete per) Data Center</a:t>
            </a:r>
          </a:p>
          <a:p>
            <a:pPr lvl="2"/>
            <a:r>
              <a:rPr lang="en-US" sz="2000" dirty="0" smtClean="0"/>
              <a:t>Security (focus </a:t>
            </a:r>
            <a:r>
              <a:rPr lang="en-US" sz="2000" dirty="0" err="1" smtClean="0"/>
              <a:t>su</a:t>
            </a:r>
            <a:r>
              <a:rPr lang="en-US" sz="2000" dirty="0" smtClean="0"/>
              <a:t> data </a:t>
            </a:r>
            <a:r>
              <a:rPr lang="en-US" sz="2000" dirty="0"/>
              <a:t>center e </a:t>
            </a:r>
            <a:r>
              <a:rPr lang="en-US" sz="2000" dirty="0" err="1"/>
              <a:t>macchine</a:t>
            </a:r>
            <a:r>
              <a:rPr lang="en-US" sz="2000" dirty="0"/>
              <a:t> </a:t>
            </a:r>
            <a:r>
              <a:rPr lang="en-US" sz="2000" dirty="0" err="1"/>
              <a:t>virtuali</a:t>
            </a:r>
            <a:r>
              <a:rPr lang="en-US" sz="2000" dirty="0"/>
              <a:t>)</a:t>
            </a:r>
          </a:p>
          <a:p>
            <a:pPr lvl="2"/>
            <a:r>
              <a:rPr lang="en-US" sz="2000" dirty="0" err="1" smtClean="0"/>
              <a:t>Aspetti</a:t>
            </a:r>
            <a:r>
              <a:rPr lang="en-US" sz="2000" dirty="0" smtClean="0"/>
              <a:t> </a:t>
            </a:r>
            <a:r>
              <a:rPr lang="en-US" sz="2000" dirty="0" err="1"/>
              <a:t>legali</a:t>
            </a:r>
            <a:r>
              <a:rPr lang="en-US" sz="2000" dirty="0"/>
              <a:t> </a:t>
            </a:r>
            <a:r>
              <a:rPr lang="en-US" sz="2000" dirty="0" err="1"/>
              <a:t>dei</a:t>
            </a:r>
            <a:r>
              <a:rPr lang="en-US" sz="2000" dirty="0"/>
              <a:t> </a:t>
            </a:r>
            <a:r>
              <a:rPr lang="en-US" sz="2000" dirty="0" err="1"/>
              <a:t>servizi</a:t>
            </a:r>
            <a:r>
              <a:rPr lang="en-US" sz="2000" dirty="0"/>
              <a:t> </a:t>
            </a:r>
            <a:r>
              <a:rPr lang="en-US" sz="2000" dirty="0" err="1"/>
              <a:t>tipo</a:t>
            </a:r>
            <a:r>
              <a:rPr lang="en-US" sz="2000" dirty="0"/>
              <a:t> cloud (</a:t>
            </a:r>
            <a:r>
              <a:rPr lang="en-US" sz="2000" dirty="0" err="1"/>
              <a:t>es</a:t>
            </a:r>
            <a:r>
              <a:rPr lang="en-US" sz="2000" dirty="0"/>
              <a:t>. </a:t>
            </a:r>
            <a:r>
              <a:rPr lang="en-US" sz="2000" dirty="0" err="1"/>
              <a:t>responsabilità</a:t>
            </a:r>
            <a:r>
              <a:rPr lang="en-US" sz="2000" dirty="0"/>
              <a:t>, termini di </a:t>
            </a:r>
            <a:r>
              <a:rPr lang="en-US" sz="2000" dirty="0" err="1"/>
              <a:t>servizio</a:t>
            </a:r>
            <a:r>
              <a:rPr lang="en-US" sz="2000" dirty="0"/>
              <a:t>, </a:t>
            </a:r>
            <a:r>
              <a:rPr lang="en-US" sz="2000" dirty="0" err="1"/>
              <a:t>problematiche</a:t>
            </a:r>
            <a:r>
              <a:rPr lang="en-US" sz="2000" dirty="0"/>
              <a:t> </a:t>
            </a:r>
            <a:r>
              <a:rPr lang="en-US" sz="2000" dirty="0" err="1"/>
              <a:t>ecc</a:t>
            </a:r>
            <a:r>
              <a:rPr lang="en-US" sz="2000" dirty="0"/>
              <a:t>).</a:t>
            </a:r>
          </a:p>
          <a:p>
            <a:pPr lvl="2"/>
            <a:r>
              <a:rPr lang="en-US" sz="2000" dirty="0" smtClean="0"/>
              <a:t>MAN</a:t>
            </a:r>
            <a:r>
              <a:rPr lang="en-US" sz="2000" dirty="0"/>
              <a:t>/RAN</a:t>
            </a:r>
          </a:p>
          <a:p>
            <a:pPr lvl="2"/>
            <a:r>
              <a:rPr lang="en-US" sz="2000" dirty="0" smtClean="0"/>
              <a:t>Future </a:t>
            </a:r>
            <a:r>
              <a:rPr lang="en-US" sz="2000" dirty="0"/>
              <a:t>Internet, SDN </a:t>
            </a:r>
            <a:r>
              <a:rPr lang="en-US" sz="2000" dirty="0" err="1"/>
              <a:t>ecc</a:t>
            </a:r>
            <a:endParaRPr lang="en-US" sz="2000" dirty="0"/>
          </a:p>
          <a:p>
            <a:pPr lvl="2"/>
            <a:r>
              <a:rPr lang="en-US" sz="2000" dirty="0" err="1" smtClean="0"/>
              <a:t>Ipotesi</a:t>
            </a:r>
            <a:r>
              <a:rPr lang="en-US" sz="2000" dirty="0" smtClean="0"/>
              <a:t> di </a:t>
            </a:r>
            <a:r>
              <a:rPr lang="en-US" sz="2000" dirty="0" err="1" smtClean="0"/>
              <a:t>una</a:t>
            </a:r>
            <a:r>
              <a:rPr lang="en-US" sz="2000" dirty="0" smtClean="0"/>
              <a:t> </a:t>
            </a:r>
            <a:r>
              <a:rPr lang="en-US" sz="2000" dirty="0" err="1" smtClean="0"/>
              <a:t>sessione</a:t>
            </a:r>
            <a:r>
              <a:rPr lang="en-US" sz="2000" dirty="0" smtClean="0"/>
              <a:t> di </a:t>
            </a:r>
            <a:r>
              <a:rPr lang="en-US" sz="2000" dirty="0" err="1" smtClean="0"/>
              <a:t>visione</a:t>
            </a:r>
            <a:r>
              <a:rPr lang="en-US" sz="2000" dirty="0" smtClean="0"/>
              <a:t> </a:t>
            </a:r>
            <a:r>
              <a:rPr lang="en-US" sz="2000" dirty="0" err="1" smtClean="0"/>
              <a:t>sulle</a:t>
            </a:r>
            <a:r>
              <a:rPr lang="en-US" sz="2000" dirty="0" smtClean="0"/>
              <a:t> </a:t>
            </a:r>
            <a:r>
              <a:rPr lang="en-US" sz="2000" dirty="0" err="1" smtClean="0"/>
              <a:t>nuove</a:t>
            </a:r>
            <a:r>
              <a:rPr lang="en-US" sz="2000" dirty="0" smtClean="0"/>
              <a:t> </a:t>
            </a:r>
            <a:r>
              <a:rPr lang="en-US" sz="2000" dirty="0" err="1" smtClean="0"/>
              <a:t>tecnologie</a:t>
            </a:r>
            <a:r>
              <a:rPr lang="en-US" sz="2000" dirty="0" smtClean="0"/>
              <a:t>, </a:t>
            </a:r>
            <a:r>
              <a:rPr lang="en-US" sz="2000" dirty="0" err="1" smtClean="0"/>
              <a:t>coinvolgendo</a:t>
            </a:r>
            <a:r>
              <a:rPr lang="en-US" sz="2000" dirty="0" smtClean="0"/>
              <a:t> carrier e </a:t>
            </a:r>
            <a:r>
              <a:rPr lang="en-US" sz="2000" dirty="0" err="1" smtClean="0"/>
              <a:t>produttori</a:t>
            </a:r>
            <a:r>
              <a:rPr lang="en-US" sz="2000" dirty="0" smtClean="0"/>
              <a:t> di </a:t>
            </a:r>
            <a:r>
              <a:rPr lang="en-US" sz="2000" dirty="0" err="1" smtClean="0"/>
              <a:t>apparati</a:t>
            </a:r>
            <a:endParaRPr lang="en-US" sz="2000" dirty="0" smtClean="0"/>
          </a:p>
          <a:p>
            <a:r>
              <a:rPr lang="en-US" sz="2400" dirty="0" err="1" smtClean="0"/>
              <a:t>Comunità</a:t>
            </a:r>
            <a:r>
              <a:rPr lang="en-US" sz="2400" dirty="0" smtClean="0"/>
              <a:t> GARR </a:t>
            </a:r>
            <a:r>
              <a:rPr lang="en-US" sz="2400" dirty="0" err="1" smtClean="0"/>
              <a:t>coinvolta</a:t>
            </a:r>
            <a:r>
              <a:rPr lang="en-US" sz="2400" dirty="0" smtClean="0"/>
              <a:t> </a:t>
            </a:r>
            <a:r>
              <a:rPr lang="en-US" sz="2400" dirty="0" err="1" smtClean="0"/>
              <a:t>nel</a:t>
            </a:r>
            <a:r>
              <a:rPr lang="en-US" sz="2400" dirty="0" smtClean="0"/>
              <a:t> </a:t>
            </a:r>
            <a:r>
              <a:rPr lang="en-US" sz="2400" dirty="0" err="1" smtClean="0"/>
              <a:t>comitato</a:t>
            </a:r>
            <a:endParaRPr lang="en-US" sz="2400" dirty="0" smtClean="0"/>
          </a:p>
          <a:p>
            <a:pPr lvl="2"/>
            <a:r>
              <a:rPr lang="en-US" sz="2000" dirty="0" smtClean="0"/>
              <a:t>S. </a:t>
            </a:r>
            <a:r>
              <a:rPr lang="en-US" sz="2000" dirty="0" err="1" smtClean="0"/>
              <a:t>Zani</a:t>
            </a:r>
            <a:r>
              <a:rPr lang="en-US" sz="2000" dirty="0" smtClean="0"/>
              <a:t> e R. </a:t>
            </a:r>
            <a:r>
              <a:rPr lang="en-US" sz="2000" dirty="0" err="1" smtClean="0"/>
              <a:t>Cecchini</a:t>
            </a:r>
            <a:r>
              <a:rPr lang="en-US" sz="2000" dirty="0" smtClean="0"/>
              <a:t> per INFN</a:t>
            </a:r>
          </a:p>
          <a:p>
            <a:r>
              <a:rPr lang="en-US" sz="2400" dirty="0" err="1" smtClean="0"/>
              <a:t>Programma</a:t>
            </a:r>
            <a:r>
              <a:rPr lang="en-US" sz="2400" dirty="0" smtClean="0"/>
              <a:t> </a:t>
            </a:r>
            <a:r>
              <a:rPr lang="en-US" sz="2400" dirty="0" err="1" smtClean="0"/>
              <a:t>basato</a:t>
            </a:r>
            <a:r>
              <a:rPr lang="en-US" sz="2400" dirty="0" smtClean="0"/>
              <a:t> </a:t>
            </a:r>
            <a:r>
              <a:rPr lang="en-US" sz="2400" dirty="0" err="1" smtClean="0"/>
              <a:t>su</a:t>
            </a:r>
            <a:r>
              <a:rPr lang="en-US" sz="2400" dirty="0" smtClean="0"/>
              <a:t> Call for Papers, keynote, tutorial</a:t>
            </a:r>
            <a:endParaRPr lang="en-US" sz="2000" dirty="0" smtClean="0"/>
          </a:p>
          <a:p>
            <a:pPr lvl="2"/>
            <a:endParaRPr lang="it-IT" dirty="0" smtClean="0"/>
          </a:p>
        </p:txBody>
      </p:sp>
    </p:spTree>
    <p:extLst>
      <p:ext uri="{BB962C8B-B14F-4D97-AF65-F5344CB8AC3E}">
        <p14:creationId xmlns:p14="http://schemas.microsoft.com/office/powerpoint/2010/main" val="2577203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Premessa</a:t>
            </a:r>
            <a:endParaRPr lang="it-IT"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47034781"/>
              </p:ext>
            </p:extLst>
          </p:nvPr>
        </p:nvGraphicFramePr>
        <p:xfrm>
          <a:off x="179512" y="980728"/>
          <a:ext cx="878497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dirty="0" smtClean="0"/>
              <a:t>Massimo Carboni &lt;Massimo.Carboni@garr.it&gt;</a:t>
            </a:r>
            <a:endParaRPr lang="it-IT" dirty="0"/>
          </a:p>
        </p:txBody>
      </p:sp>
      <p:sp>
        <p:nvSpPr>
          <p:cNvPr id="6" name="Slide Number Placeholder 5"/>
          <p:cNvSpPr>
            <a:spLocks noGrp="1"/>
          </p:cNvSpPr>
          <p:nvPr>
            <p:ph type="sldNum" sz="quarter" idx="12"/>
          </p:nvPr>
        </p:nvSpPr>
        <p:spPr/>
        <p:txBody>
          <a:bodyPr/>
          <a:lstStyle/>
          <a:p>
            <a:r>
              <a:rPr lang="it-IT" dirty="0" smtClean="0">
                <a:solidFill>
                  <a:schemeClr val="accent1">
                    <a:lumMod val="60000"/>
                    <a:lumOff val="40000"/>
                  </a:schemeClr>
                </a:solidFill>
              </a:rPr>
              <a:t>#</a:t>
            </a:r>
            <a:fld id="{7F0813E5-3B9C-4C4E-A656-F4DD9920C17E}" type="slidenum">
              <a:rPr lang="it-IT" smtClean="0"/>
              <a:pPr/>
              <a:t>3</a:t>
            </a:fld>
            <a:endParaRPr lang="it-IT" dirty="0"/>
          </a:p>
        </p:txBody>
      </p:sp>
      <p:sp>
        <p:nvSpPr>
          <p:cNvPr id="24" name="Rectangle 23"/>
          <p:cNvSpPr/>
          <p:nvPr/>
        </p:nvSpPr>
        <p:spPr>
          <a:xfrm>
            <a:off x="7491402" y="1503342"/>
            <a:ext cx="149419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IRU-15</a:t>
            </a:r>
            <a:endParaRPr lang="it-IT"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ctangle 25"/>
          <p:cNvSpPr/>
          <p:nvPr/>
        </p:nvSpPr>
        <p:spPr>
          <a:xfrm>
            <a:off x="7518033" y="4725144"/>
            <a:ext cx="1273105" cy="107721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it-IT" sz="3200" b="1" dirty="0" smtClean="0">
                <a:ln>
                  <a:prstDash val="solid"/>
                </a:ln>
                <a:solidFill>
                  <a:schemeClr val="accent1">
                    <a:lumMod val="75000"/>
                  </a:schemeClr>
                </a:solidFill>
                <a:effectLst>
                  <a:outerShdw blurRad="88000" dist="50800" dir="5040000" algn="tl">
                    <a:schemeClr val="accent4">
                      <a:tint val="80000"/>
                      <a:satMod val="250000"/>
                      <a:alpha val="45000"/>
                    </a:schemeClr>
                  </a:outerShdw>
                </a:effectLst>
              </a:rPr>
              <a:t>G.655</a:t>
            </a:r>
          </a:p>
          <a:p>
            <a:r>
              <a:rPr lang="it-IT" sz="3200" b="1" dirty="0" smtClean="0">
                <a:ln>
                  <a:prstDash val="solid"/>
                </a:ln>
                <a:solidFill>
                  <a:schemeClr val="accent1">
                    <a:lumMod val="75000"/>
                  </a:schemeClr>
                </a:solidFill>
                <a:effectLst>
                  <a:outerShdw blurRad="88000" dist="50800" dir="5040000" algn="tl">
                    <a:schemeClr val="accent4">
                      <a:tint val="80000"/>
                      <a:satMod val="250000"/>
                      <a:alpha val="45000"/>
                    </a:schemeClr>
                  </a:outerShdw>
                </a:effectLst>
              </a:rPr>
              <a:t>G.652 </a:t>
            </a:r>
            <a:endParaRPr lang="it-IT" sz="3200" b="1" dirty="0">
              <a:ln>
                <a:prstDash val="solid"/>
              </a:ln>
              <a:solidFill>
                <a:schemeClr val="accent1">
                  <a:lumMod val="75000"/>
                </a:schemeClr>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303382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F44E3B5D-4521-41AA-AE17-3F08334E4F3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4EE3FE5C-994C-4C24-8FBF-780918C0B78B}"/>
                                            </p:graphicEl>
                                          </p:spTgt>
                                        </p:tgtEl>
                                        <p:attrNameLst>
                                          <p:attrName>style.visibility</p:attrName>
                                        </p:attrNameLst>
                                      </p:cBhvr>
                                      <p:to>
                                        <p:strVal val="visible"/>
                                      </p:to>
                                    </p:set>
                                  </p:childTnLst>
                                </p:cTn>
                              </p:par>
                              <p:par>
                                <p:cTn id="9" presetID="3" presetClass="entr" presetSubtype="1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linds(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graphicEl>
                                              <a:dgm id="{08921A89-7D18-44CB-8773-5215F4D3B971}"/>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graphicEl>
                                              <a:dgm id="{29E2863A-1FA9-46E1-B9E7-357965B4A5A3}"/>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graphicEl>
                                              <a:dgm id="{0C9DFD4F-E486-428A-A1E2-CD52066598B0}"/>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graphicEl>
                                              <a:dgm id="{CA335638-CB5B-44B1-8E05-7FD22930594A}"/>
                                            </p:graphicEl>
                                          </p:spTgt>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Il </a:t>
            </a:r>
            <a:r>
              <a:rPr lang="en-US" dirty="0" err="1" smtClean="0"/>
              <a:t>disegno</a:t>
            </a:r>
            <a:r>
              <a:rPr lang="en-US" dirty="0" smtClean="0"/>
              <a:t> di Rete </a:t>
            </a:r>
            <a:r>
              <a:rPr lang="en-US" dirty="0" err="1" smtClean="0"/>
              <a:t>Fisico</a:t>
            </a:r>
            <a:endParaRPr lang="en-US" dirty="0"/>
          </a:p>
        </p:txBody>
      </p:sp>
      <p:sp>
        <p:nvSpPr>
          <p:cNvPr id="4" name="Date Placeholder 3"/>
          <p:cNvSpPr>
            <a:spLocks noGrp="1"/>
          </p:cNvSpPr>
          <p:nvPr>
            <p:ph type="dt" sz="half" idx="10"/>
          </p:nvPr>
        </p:nvSpPr>
        <p:spPr/>
        <p:txBody>
          <a:bodyPr/>
          <a:lstStyle/>
          <a:p>
            <a:r>
              <a:rPr lang="en-US" smtClean="0"/>
              <a:t>CNR - Area di Ricerca di Palermo, 31-Marzo-2014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6" name="Slide Number Placeholder 5"/>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4</a:t>
            </a:fld>
            <a:endParaRPr lang="it-IT" dirty="0"/>
          </a:p>
        </p:txBody>
      </p:sp>
      <p:pic>
        <p:nvPicPr>
          <p:cNvPr id="3076" name="Picture 4" descr="http://www.garrxprogress.it/images/mappaGARR-X_2013_10_progress-Z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8280598" cy="540216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4355976" y="5013176"/>
            <a:ext cx="50405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p:cNvSpPr/>
          <p:nvPr/>
        </p:nvSpPr>
        <p:spPr>
          <a:xfrm>
            <a:off x="5688124" y="5863647"/>
            <a:ext cx="50405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p:cNvSpPr/>
          <p:nvPr/>
        </p:nvSpPr>
        <p:spPr>
          <a:xfrm>
            <a:off x="6192180" y="5325706"/>
            <a:ext cx="50405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7740352" y="2466208"/>
            <a:ext cx="504056"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 name="Straight Arrow Connector 2"/>
          <p:cNvCxnSpPr>
            <a:stCxn id="7" idx="0"/>
            <a:endCxn id="9" idx="0"/>
          </p:cNvCxnSpPr>
          <p:nvPr/>
        </p:nvCxnSpPr>
        <p:spPr>
          <a:xfrm>
            <a:off x="4386899" y="1803678"/>
            <a:ext cx="221105" cy="32094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0"/>
            <a:endCxn id="10" idx="0"/>
          </p:cNvCxnSpPr>
          <p:nvPr/>
        </p:nvCxnSpPr>
        <p:spPr>
          <a:xfrm>
            <a:off x="4386899" y="1803678"/>
            <a:ext cx="1553253" cy="40599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0"/>
            <a:endCxn id="11" idx="0"/>
          </p:cNvCxnSpPr>
          <p:nvPr/>
        </p:nvCxnSpPr>
        <p:spPr>
          <a:xfrm>
            <a:off x="4386899" y="1803678"/>
            <a:ext cx="2057309" cy="35220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a:endCxn id="12" idx="2"/>
          </p:cNvCxnSpPr>
          <p:nvPr/>
        </p:nvCxnSpPr>
        <p:spPr>
          <a:xfrm>
            <a:off x="4386899" y="1803678"/>
            <a:ext cx="3353453" cy="8425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16556" y="1803678"/>
            <a:ext cx="2340686"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smtClean="0"/>
              <a:t>Landing Station: </a:t>
            </a:r>
          </a:p>
          <a:p>
            <a:pPr marL="285750" indent="-285750">
              <a:buFont typeface="Arial" panose="020B0604020202020204" pitchFamily="34" charset="0"/>
              <a:buChar char="•"/>
            </a:pPr>
            <a:r>
              <a:rPr lang="it-IT" dirty="0" smtClean="0"/>
              <a:t>Catania</a:t>
            </a:r>
          </a:p>
          <a:p>
            <a:pPr marL="285750" indent="-285750">
              <a:buFont typeface="Arial" panose="020B0604020202020204" pitchFamily="34" charset="0"/>
              <a:buChar char="•"/>
            </a:pPr>
            <a:r>
              <a:rPr lang="it-IT" dirty="0" smtClean="0"/>
              <a:t>Ragusa</a:t>
            </a:r>
          </a:p>
          <a:p>
            <a:pPr marL="285750" indent="-285750">
              <a:buFont typeface="Arial" panose="020B0604020202020204" pitchFamily="34" charset="0"/>
              <a:buChar char="•"/>
            </a:pPr>
            <a:r>
              <a:rPr lang="it-IT" dirty="0" smtClean="0"/>
              <a:t>Mazara del Vallo</a:t>
            </a:r>
          </a:p>
          <a:p>
            <a:pPr marL="285750" indent="-285750">
              <a:buFont typeface="Arial" panose="020B0604020202020204" pitchFamily="34" charset="0"/>
              <a:buChar char="•"/>
            </a:pPr>
            <a:r>
              <a:rPr lang="it-IT" dirty="0" smtClean="0"/>
              <a:t>Bari</a:t>
            </a:r>
            <a:endParaRPr lang="it-IT" dirty="0"/>
          </a:p>
        </p:txBody>
      </p:sp>
    </p:spTree>
    <p:extLst>
      <p:ext uri="{BB962C8B-B14F-4D97-AF65-F5344CB8AC3E}">
        <p14:creationId xmlns:p14="http://schemas.microsoft.com/office/powerpoint/2010/main" val="16890138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Rete </a:t>
            </a:r>
            <a:r>
              <a:rPr lang="en-US" dirty="0" err="1" smtClean="0"/>
              <a:t>Trasmissiva</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225182381"/>
              </p:ext>
            </p:extLst>
          </p:nvPr>
        </p:nvGraphicFramePr>
        <p:xfrm>
          <a:off x="323850" y="1600200"/>
          <a:ext cx="8362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8" name="Slide Number Placeholder 7"/>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5</a:t>
            </a:fld>
            <a:endParaRPr lang="it-IT" dirty="0"/>
          </a:p>
        </p:txBody>
      </p:sp>
      <p:sp>
        <p:nvSpPr>
          <p:cNvPr id="7" name="TextBox 6"/>
          <p:cNvSpPr txBox="1"/>
          <p:nvPr/>
        </p:nvSpPr>
        <p:spPr>
          <a:xfrm>
            <a:off x="395536" y="980728"/>
            <a:ext cx="4758675" cy="369332"/>
          </a:xfrm>
          <a:prstGeom prst="rect">
            <a:avLst/>
          </a:prstGeom>
          <a:noFill/>
        </p:spPr>
        <p:txBody>
          <a:bodyPr wrap="none" rtlCol="0">
            <a:spAutoFit/>
          </a:bodyPr>
          <a:lstStyle/>
          <a:p>
            <a:pPr lvl="0"/>
            <a:r>
              <a:rPr lang="it-IT" dirty="0"/>
              <a:t>Modello di rete basato su servizi 10G/40G/100G </a:t>
            </a:r>
          </a:p>
        </p:txBody>
      </p:sp>
    </p:spTree>
    <p:extLst>
      <p:ext uri="{BB962C8B-B14F-4D97-AF65-F5344CB8AC3E}">
        <p14:creationId xmlns:p14="http://schemas.microsoft.com/office/powerpoint/2010/main" val="21706082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Rete </a:t>
            </a:r>
            <a:r>
              <a:rPr lang="en-US" dirty="0" err="1" smtClean="0"/>
              <a:t>Trasmissiva</a:t>
            </a:r>
            <a:endParaRPr lang="en-US" dirty="0"/>
          </a:p>
        </p:txBody>
      </p:sp>
      <p:sp>
        <p:nvSpPr>
          <p:cNvPr id="3" name="Date Placeholder 2"/>
          <p:cNvSpPr>
            <a:spLocks noGrp="1"/>
          </p:cNvSpPr>
          <p:nvPr>
            <p:ph type="dt" sz="half" idx="10"/>
          </p:nvPr>
        </p:nvSpPr>
        <p:spPr/>
        <p:txBody>
          <a:bodyPr/>
          <a:lstStyle/>
          <a:p>
            <a:r>
              <a:rPr lang="it-IT" smtClean="0"/>
              <a:t>Workshop INFN CCR - LNS  27-Maggio-2014</a:t>
            </a:r>
            <a:endParaRPr lang="it-IT" dirty="0"/>
          </a:p>
        </p:txBody>
      </p:sp>
      <p:sp>
        <p:nvSpPr>
          <p:cNvPr id="4" name="Footer Placeholder 3"/>
          <p:cNvSpPr>
            <a:spLocks noGrp="1"/>
          </p:cNvSpPr>
          <p:nvPr>
            <p:ph type="ftr" sz="quarter" idx="11"/>
          </p:nvPr>
        </p:nvSpPr>
        <p:spPr/>
        <p:txBody>
          <a:bodyPr/>
          <a:lstStyle/>
          <a:p>
            <a:r>
              <a:rPr lang="it-IT" smtClean="0"/>
              <a:t>Massimo Carboni &lt;Massimo.Carboni@garr.it&gt;</a:t>
            </a:r>
            <a:endParaRPr lang="it-IT" dirty="0"/>
          </a:p>
        </p:txBody>
      </p:sp>
      <p:sp>
        <p:nvSpPr>
          <p:cNvPr id="5" name="Slide Number Placeholder 4"/>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6</a:t>
            </a:fld>
            <a:endParaRPr lang="it-IT" dirty="0"/>
          </a:p>
        </p:txBody>
      </p:sp>
      <p:pic>
        <p:nvPicPr>
          <p:cNvPr id="11266" name="Picture 2" descr="mappaGARR-XProgress_2014_03_trasmissiva.png (1582×15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5" y="908720"/>
            <a:ext cx="5723743" cy="54342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p:cNvGraphicFramePr/>
          <p:nvPr>
            <p:extLst>
              <p:ext uri="{D42A27DB-BD31-4B8C-83A1-F6EECF244321}">
                <p14:modId xmlns:p14="http://schemas.microsoft.com/office/powerpoint/2010/main" val="1705340966"/>
              </p:ext>
            </p:extLst>
          </p:nvPr>
        </p:nvGraphicFramePr>
        <p:xfrm>
          <a:off x="5796458" y="1268760"/>
          <a:ext cx="3024336" cy="48971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44267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L’evoluzione</a:t>
            </a:r>
            <a:r>
              <a:rPr lang="en-US" dirty="0" smtClean="0"/>
              <a:t> </a:t>
            </a:r>
            <a:r>
              <a:rPr lang="en-US" dirty="0" err="1" smtClean="0"/>
              <a:t>della</a:t>
            </a:r>
            <a:r>
              <a:rPr lang="en-US" dirty="0" smtClean="0"/>
              <a:t> Rete IP/MPLS</a:t>
            </a:r>
            <a:endParaRPr lang="en-US" dirty="0"/>
          </a:p>
        </p:txBody>
      </p:sp>
      <p:sp>
        <p:nvSpPr>
          <p:cNvPr id="4" name="Date Placeholder 3"/>
          <p:cNvSpPr>
            <a:spLocks noGrp="1"/>
          </p:cNvSpPr>
          <p:nvPr>
            <p:ph type="dt" sz="half" idx="10"/>
          </p:nvPr>
        </p:nvSpPr>
        <p:spPr/>
        <p:txBody>
          <a:bodyPr/>
          <a:lstStyle/>
          <a:p>
            <a:r>
              <a:rPr lang="it-IT" smtClean="0"/>
              <a:t>Workshop INFN CCR - LNS  27-Maggio-2014</a:t>
            </a:r>
            <a:endParaRPr lang="it-IT" dirty="0"/>
          </a:p>
        </p:txBody>
      </p:sp>
      <p:sp>
        <p:nvSpPr>
          <p:cNvPr id="5" name="Footer Placeholder 4"/>
          <p:cNvSpPr>
            <a:spLocks noGrp="1"/>
          </p:cNvSpPr>
          <p:nvPr>
            <p:ph type="ftr" sz="quarter" idx="11"/>
          </p:nvPr>
        </p:nvSpPr>
        <p:spPr/>
        <p:txBody>
          <a:bodyPr/>
          <a:lstStyle/>
          <a:p>
            <a:r>
              <a:rPr lang="it-IT" smtClean="0"/>
              <a:t>Massimo Carboni &lt;Massimo.Carboni@garr.it&gt;</a:t>
            </a:r>
            <a:endParaRPr lang="it-IT" dirty="0"/>
          </a:p>
        </p:txBody>
      </p:sp>
      <p:sp>
        <p:nvSpPr>
          <p:cNvPr id="6" name="TextBox 5"/>
          <p:cNvSpPr txBox="1"/>
          <p:nvPr/>
        </p:nvSpPr>
        <p:spPr>
          <a:xfrm>
            <a:off x="395536" y="980728"/>
            <a:ext cx="4865434" cy="369332"/>
          </a:xfrm>
          <a:prstGeom prst="rect">
            <a:avLst/>
          </a:prstGeom>
          <a:noFill/>
        </p:spPr>
        <p:txBody>
          <a:bodyPr wrap="none" rtlCol="0">
            <a:spAutoFit/>
          </a:bodyPr>
          <a:lstStyle/>
          <a:p>
            <a:r>
              <a:rPr lang="en-US" dirty="0" err="1" smtClean="0">
                <a:latin typeface="Rockwell" panose="02060603020205020403" pitchFamily="18" charset="0"/>
              </a:rPr>
              <a:t>Ampliamento</a:t>
            </a:r>
            <a:r>
              <a:rPr lang="en-US" dirty="0" smtClean="0">
                <a:latin typeface="Rockwell" panose="02060603020205020403" pitchFamily="18" charset="0"/>
              </a:rPr>
              <a:t> </a:t>
            </a:r>
            <a:r>
              <a:rPr lang="en-US" dirty="0" err="1" smtClean="0">
                <a:latin typeface="Rockwell" panose="02060603020205020403" pitchFamily="18" charset="0"/>
              </a:rPr>
              <a:t>della</a:t>
            </a:r>
            <a:r>
              <a:rPr lang="en-US" dirty="0" smtClean="0">
                <a:latin typeface="Rockwell" panose="02060603020205020403" pitchFamily="18" charset="0"/>
              </a:rPr>
              <a:t> Rete IP/MPLS di GARR-X</a:t>
            </a:r>
            <a:endParaRPr lang="en-US" dirty="0">
              <a:latin typeface="Rockwell" panose="02060603020205020403" pitchFamily="18" charset="0"/>
            </a:endParaRPr>
          </a:p>
        </p:txBody>
      </p:sp>
      <p:sp>
        <p:nvSpPr>
          <p:cNvPr id="8" name="Slide Number Placeholder 7"/>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7</a:t>
            </a:fld>
            <a:endParaRPr lang="it-IT"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78739127"/>
              </p:ext>
            </p:extLst>
          </p:nvPr>
        </p:nvGraphicFramePr>
        <p:xfrm>
          <a:off x="323850" y="1600200"/>
          <a:ext cx="83629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595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400" b="1" dirty="0" smtClean="0"/>
              <a:t>La Rete IP/MPLS</a:t>
            </a:r>
            <a:endParaRPr lang="it-IT" sz="2400" b="1" dirty="0"/>
          </a:p>
        </p:txBody>
      </p:sp>
      <p:sp>
        <p:nvSpPr>
          <p:cNvPr id="3" name="Date Placeholder 2"/>
          <p:cNvSpPr>
            <a:spLocks noGrp="1"/>
          </p:cNvSpPr>
          <p:nvPr>
            <p:ph type="dt" sz="half" idx="10"/>
          </p:nvPr>
        </p:nvSpPr>
        <p:spPr/>
        <p:txBody>
          <a:bodyPr/>
          <a:lstStyle/>
          <a:p>
            <a:r>
              <a:rPr lang="it-IT" smtClean="0"/>
              <a:t>Workshop INFN CCR - LNS  27-Maggio-2014</a:t>
            </a:r>
            <a:endParaRPr lang="it-IT" dirty="0"/>
          </a:p>
        </p:txBody>
      </p:sp>
      <p:sp>
        <p:nvSpPr>
          <p:cNvPr id="4" name="Footer Placeholder 3"/>
          <p:cNvSpPr>
            <a:spLocks noGrp="1"/>
          </p:cNvSpPr>
          <p:nvPr>
            <p:ph type="ftr" sz="quarter" idx="11"/>
          </p:nvPr>
        </p:nvSpPr>
        <p:spPr/>
        <p:txBody>
          <a:bodyPr/>
          <a:lstStyle/>
          <a:p>
            <a:r>
              <a:rPr lang="it-IT" smtClean="0"/>
              <a:t>Massimo Carboni &lt;Massimo.Carboni@garr.it&gt;</a:t>
            </a:r>
            <a:endParaRPr lang="it-IT" dirty="0"/>
          </a:p>
        </p:txBody>
      </p:sp>
      <p:sp>
        <p:nvSpPr>
          <p:cNvPr id="5" name="Slide Number Placeholder 4"/>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8</a:t>
            </a:fld>
            <a:endParaRPr lang="it-IT" dirty="0"/>
          </a:p>
        </p:txBody>
      </p:sp>
      <p:grpSp>
        <p:nvGrpSpPr>
          <p:cNvPr id="136" name="Group 135"/>
          <p:cNvGrpSpPr/>
          <p:nvPr/>
        </p:nvGrpSpPr>
        <p:grpSpPr>
          <a:xfrm>
            <a:off x="550809" y="1407483"/>
            <a:ext cx="7824870" cy="4143779"/>
            <a:chOff x="550809" y="1407483"/>
            <a:chExt cx="7824870" cy="4143779"/>
          </a:xfrm>
        </p:grpSpPr>
        <p:cxnSp>
          <p:nvCxnSpPr>
            <p:cNvPr id="7" name="Straight Connector 6"/>
            <p:cNvCxnSpPr>
              <a:stCxn id="94" idx="0"/>
              <a:endCxn id="108" idx="0"/>
            </p:cNvCxnSpPr>
            <p:nvPr/>
          </p:nvCxnSpPr>
          <p:spPr>
            <a:xfrm flipH="1" flipV="1">
              <a:off x="3073124" y="3936322"/>
              <a:ext cx="3678825" cy="943532"/>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a:stCxn id="94" idx="0"/>
              <a:endCxn id="90" idx="0"/>
            </p:cNvCxnSpPr>
            <p:nvPr/>
          </p:nvCxnSpPr>
          <p:spPr>
            <a:xfrm flipH="1" flipV="1">
              <a:off x="6440090" y="3956944"/>
              <a:ext cx="311858" cy="922910"/>
            </a:xfrm>
            <a:prstGeom prst="line">
              <a:avLst/>
            </a:prstGeom>
          </p:spPr>
          <p:style>
            <a:lnRef idx="2">
              <a:schemeClr val="accent3"/>
            </a:lnRef>
            <a:fillRef idx="0">
              <a:schemeClr val="accent3"/>
            </a:fillRef>
            <a:effectRef idx="1">
              <a:schemeClr val="accent3"/>
            </a:effectRef>
            <a:fontRef idx="minor">
              <a:schemeClr val="tx1"/>
            </a:fontRef>
          </p:style>
        </p:cxnSp>
        <p:cxnSp>
          <p:nvCxnSpPr>
            <p:cNvPr id="9" name="Straight Connector 8"/>
            <p:cNvCxnSpPr>
              <a:stCxn id="108" idx="0"/>
              <a:endCxn id="93" idx="0"/>
            </p:cNvCxnSpPr>
            <p:nvPr/>
          </p:nvCxnSpPr>
          <p:spPr>
            <a:xfrm>
              <a:off x="3073124" y="3936322"/>
              <a:ext cx="5063958" cy="491825"/>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p:cNvCxnSpPr>
              <a:stCxn id="86" idx="0"/>
              <a:endCxn id="90" idx="0"/>
            </p:cNvCxnSpPr>
            <p:nvPr/>
          </p:nvCxnSpPr>
          <p:spPr>
            <a:xfrm flipH="1">
              <a:off x="6440090" y="3369046"/>
              <a:ext cx="1064127" cy="587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86" idx="0"/>
              <a:endCxn id="69" idx="0"/>
            </p:cNvCxnSpPr>
            <p:nvPr/>
          </p:nvCxnSpPr>
          <p:spPr>
            <a:xfrm flipH="1" flipV="1">
              <a:off x="6413486" y="2503818"/>
              <a:ext cx="1090731" cy="865229"/>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p:cNvCxnSpPr>
              <a:stCxn id="60" idx="0"/>
              <a:endCxn id="53" idx="0"/>
            </p:cNvCxnSpPr>
            <p:nvPr/>
          </p:nvCxnSpPr>
          <p:spPr>
            <a:xfrm flipV="1">
              <a:off x="789406" y="3936461"/>
              <a:ext cx="1533840" cy="1088016"/>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p:cNvCxnSpPr>
              <a:stCxn id="85" idx="0"/>
              <a:endCxn id="53" idx="0"/>
            </p:cNvCxnSpPr>
            <p:nvPr/>
          </p:nvCxnSpPr>
          <p:spPr>
            <a:xfrm flipV="1">
              <a:off x="789406" y="3936461"/>
              <a:ext cx="1533840" cy="737338"/>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4" name="Straight Connector 13"/>
            <p:cNvCxnSpPr>
              <a:stCxn id="84" idx="0"/>
              <a:endCxn id="53" idx="0"/>
            </p:cNvCxnSpPr>
            <p:nvPr/>
          </p:nvCxnSpPr>
          <p:spPr>
            <a:xfrm flipV="1">
              <a:off x="789406" y="3936461"/>
              <a:ext cx="1533840" cy="387505"/>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15" name="Straight Connector 14"/>
            <p:cNvCxnSpPr>
              <a:stCxn id="83" idx="0"/>
              <a:endCxn id="53" idx="0"/>
            </p:cNvCxnSpPr>
            <p:nvPr/>
          </p:nvCxnSpPr>
          <p:spPr>
            <a:xfrm>
              <a:off x="806449" y="3935087"/>
              <a:ext cx="1516797" cy="1375"/>
            </a:xfrm>
            <a:prstGeom prst="line">
              <a:avLst/>
            </a:prstGeom>
          </p:spPr>
          <p:style>
            <a:lnRef idx="2">
              <a:schemeClr val="accent3"/>
            </a:lnRef>
            <a:fillRef idx="0">
              <a:schemeClr val="accent3"/>
            </a:fillRef>
            <a:effectRef idx="1">
              <a:schemeClr val="accent3"/>
            </a:effectRef>
            <a:fontRef idx="minor">
              <a:schemeClr val="tx1"/>
            </a:fontRef>
          </p:style>
        </p:cxnSp>
        <p:cxnSp>
          <p:nvCxnSpPr>
            <p:cNvPr id="16" name="Straight Connector 15"/>
            <p:cNvCxnSpPr>
              <a:stCxn id="83" idx="0"/>
              <a:endCxn id="82" idx="0"/>
            </p:cNvCxnSpPr>
            <p:nvPr/>
          </p:nvCxnSpPr>
          <p:spPr>
            <a:xfrm flipV="1">
              <a:off x="806449" y="3664830"/>
              <a:ext cx="698749" cy="270257"/>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Straight Connector 16"/>
            <p:cNvCxnSpPr>
              <a:stCxn id="82" idx="0"/>
              <a:endCxn id="40" idx="0"/>
            </p:cNvCxnSpPr>
            <p:nvPr/>
          </p:nvCxnSpPr>
          <p:spPr>
            <a:xfrm flipV="1">
              <a:off x="1505198" y="2481503"/>
              <a:ext cx="867929" cy="1183327"/>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a:stCxn id="82" idx="0"/>
              <a:endCxn id="53" idx="0"/>
            </p:cNvCxnSpPr>
            <p:nvPr/>
          </p:nvCxnSpPr>
          <p:spPr>
            <a:xfrm>
              <a:off x="1505198" y="3664830"/>
              <a:ext cx="818048" cy="271632"/>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Straight Connector 18"/>
            <p:cNvCxnSpPr>
              <a:stCxn id="23" idx="0"/>
              <a:endCxn id="20" idx="0"/>
            </p:cNvCxnSpPr>
            <p:nvPr/>
          </p:nvCxnSpPr>
          <p:spPr>
            <a:xfrm flipH="1">
              <a:off x="806449" y="3321600"/>
              <a:ext cx="677005" cy="4874"/>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sp>
          <p:nvSpPr>
            <p:cNvPr id="20" name="Can 19"/>
            <p:cNvSpPr/>
            <p:nvPr/>
          </p:nvSpPr>
          <p:spPr>
            <a:xfrm>
              <a:off x="567852" y="3215311"/>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SS</a:t>
              </a:r>
              <a:endParaRPr lang="en-US" sz="1050" b="1" baseline="-25000" dirty="0"/>
            </a:p>
          </p:txBody>
        </p:sp>
        <p:cxnSp>
          <p:nvCxnSpPr>
            <p:cNvPr id="21" name="Straight Connector 20"/>
            <p:cNvCxnSpPr>
              <a:stCxn id="23" idx="0"/>
              <a:endCxn id="40" idx="0"/>
            </p:cNvCxnSpPr>
            <p:nvPr/>
          </p:nvCxnSpPr>
          <p:spPr>
            <a:xfrm flipV="1">
              <a:off x="1483454" y="2481503"/>
              <a:ext cx="889673" cy="840097"/>
            </a:xfrm>
            <a:prstGeom prst="line">
              <a:avLst/>
            </a:prstGeom>
          </p:spPr>
          <p:style>
            <a:lnRef idx="2">
              <a:schemeClr val="accent3"/>
            </a:lnRef>
            <a:fillRef idx="0">
              <a:schemeClr val="accent3"/>
            </a:fillRef>
            <a:effectRef idx="1">
              <a:schemeClr val="accent3"/>
            </a:effectRef>
            <a:fontRef idx="minor">
              <a:schemeClr val="tx1"/>
            </a:fontRef>
          </p:style>
        </p:cxnSp>
        <p:cxnSp>
          <p:nvCxnSpPr>
            <p:cNvPr id="22" name="Straight Connector 21"/>
            <p:cNvCxnSpPr>
              <a:stCxn id="23" idx="0"/>
              <a:endCxn id="53" idx="0"/>
            </p:cNvCxnSpPr>
            <p:nvPr/>
          </p:nvCxnSpPr>
          <p:spPr>
            <a:xfrm>
              <a:off x="1483454" y="3321600"/>
              <a:ext cx="839792" cy="614861"/>
            </a:xfrm>
            <a:prstGeom prst="line">
              <a:avLst/>
            </a:prstGeom>
          </p:spPr>
          <p:style>
            <a:lnRef idx="2">
              <a:schemeClr val="accent3"/>
            </a:lnRef>
            <a:fillRef idx="0">
              <a:schemeClr val="accent3"/>
            </a:fillRef>
            <a:effectRef idx="1">
              <a:schemeClr val="accent3"/>
            </a:effectRef>
            <a:fontRef idx="minor">
              <a:schemeClr val="tx1"/>
            </a:fontRef>
          </p:style>
        </p:cxnSp>
        <p:sp>
          <p:nvSpPr>
            <p:cNvPr id="23" name="Can 22"/>
            <p:cNvSpPr/>
            <p:nvPr/>
          </p:nvSpPr>
          <p:spPr>
            <a:xfrm>
              <a:off x="1244857" y="3210437"/>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CA</a:t>
              </a:r>
              <a:r>
                <a:rPr lang="en-US" sz="1050" b="1" baseline="-25000" dirty="0" smtClean="0"/>
                <a:t>1</a:t>
              </a:r>
              <a:endParaRPr lang="en-US" sz="1050" b="1" baseline="-25000" dirty="0"/>
            </a:p>
          </p:txBody>
        </p:sp>
        <p:cxnSp>
          <p:nvCxnSpPr>
            <p:cNvPr id="24" name="Straight Connector 23"/>
            <p:cNvCxnSpPr>
              <a:stCxn id="81" idx="0"/>
              <a:endCxn id="54" idx="0"/>
            </p:cNvCxnSpPr>
            <p:nvPr/>
          </p:nvCxnSpPr>
          <p:spPr>
            <a:xfrm flipV="1">
              <a:off x="823492" y="2528949"/>
              <a:ext cx="681707" cy="158609"/>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81" idx="0"/>
              <a:endCxn id="80" idx="0"/>
            </p:cNvCxnSpPr>
            <p:nvPr/>
          </p:nvCxnSpPr>
          <p:spPr>
            <a:xfrm>
              <a:off x="823492" y="2687558"/>
              <a:ext cx="654746" cy="202618"/>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6" name="Straight Connector 25"/>
            <p:cNvCxnSpPr>
              <a:stCxn id="80" idx="0"/>
              <a:endCxn id="40" idx="0"/>
            </p:cNvCxnSpPr>
            <p:nvPr/>
          </p:nvCxnSpPr>
          <p:spPr>
            <a:xfrm flipV="1">
              <a:off x="1478238" y="2481503"/>
              <a:ext cx="894889" cy="408673"/>
            </a:xfrm>
            <a:prstGeom prst="line">
              <a:avLst/>
            </a:prstGeom>
          </p:spPr>
          <p:style>
            <a:lnRef idx="2">
              <a:schemeClr val="accent3"/>
            </a:lnRef>
            <a:fillRef idx="0">
              <a:schemeClr val="accent3"/>
            </a:fillRef>
            <a:effectRef idx="1">
              <a:schemeClr val="accent3"/>
            </a:effectRef>
            <a:fontRef idx="minor">
              <a:schemeClr val="tx1"/>
            </a:fontRef>
          </p:style>
        </p:cxnSp>
        <p:cxnSp>
          <p:nvCxnSpPr>
            <p:cNvPr id="27" name="Straight Connector 26"/>
            <p:cNvCxnSpPr>
              <a:stCxn id="80" idx="0"/>
              <a:endCxn id="53" idx="0"/>
            </p:cNvCxnSpPr>
            <p:nvPr/>
          </p:nvCxnSpPr>
          <p:spPr>
            <a:xfrm>
              <a:off x="1478238" y="2890176"/>
              <a:ext cx="845008" cy="1046286"/>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a:stCxn id="79" idx="0"/>
              <a:endCxn id="40" idx="0"/>
            </p:cNvCxnSpPr>
            <p:nvPr/>
          </p:nvCxnSpPr>
          <p:spPr>
            <a:xfrm>
              <a:off x="1717350" y="1577954"/>
              <a:ext cx="655777" cy="903549"/>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29" name="Straight Connector 28"/>
            <p:cNvCxnSpPr>
              <a:stCxn id="78" idx="0"/>
              <a:endCxn id="75" idx="0"/>
            </p:cNvCxnSpPr>
            <p:nvPr/>
          </p:nvCxnSpPr>
          <p:spPr>
            <a:xfrm>
              <a:off x="3277636" y="1520168"/>
              <a:ext cx="2385973" cy="985964"/>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a:stCxn id="78" idx="0"/>
              <a:endCxn id="40" idx="0"/>
            </p:cNvCxnSpPr>
            <p:nvPr/>
          </p:nvCxnSpPr>
          <p:spPr>
            <a:xfrm flipH="1">
              <a:off x="2373127" y="1520168"/>
              <a:ext cx="904508" cy="961335"/>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a:stCxn id="76" idx="0"/>
              <a:endCxn id="75" idx="0"/>
            </p:cNvCxnSpPr>
            <p:nvPr/>
          </p:nvCxnSpPr>
          <p:spPr>
            <a:xfrm>
              <a:off x="4257796" y="1518646"/>
              <a:ext cx="1405812" cy="987486"/>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76" idx="0"/>
              <a:endCxn id="40" idx="0"/>
            </p:cNvCxnSpPr>
            <p:nvPr/>
          </p:nvCxnSpPr>
          <p:spPr>
            <a:xfrm flipH="1">
              <a:off x="2373127" y="1518646"/>
              <a:ext cx="1884669" cy="962857"/>
            </a:xfrm>
            <a:prstGeom prst="line">
              <a:avLst/>
            </a:prstGeom>
          </p:spPr>
          <p:style>
            <a:lnRef idx="2">
              <a:schemeClr val="accent3"/>
            </a:lnRef>
            <a:fillRef idx="0">
              <a:schemeClr val="accent3"/>
            </a:fillRef>
            <a:effectRef idx="1">
              <a:schemeClr val="accent3"/>
            </a:effectRef>
            <a:fontRef idx="minor">
              <a:schemeClr val="tx1"/>
            </a:fontRef>
          </p:style>
        </p:cxnSp>
        <p:cxnSp>
          <p:nvCxnSpPr>
            <p:cNvPr id="33" name="Straight Connector 32"/>
            <p:cNvCxnSpPr>
              <a:stCxn id="70" idx="0"/>
            </p:cNvCxnSpPr>
            <p:nvPr/>
          </p:nvCxnSpPr>
          <p:spPr>
            <a:xfrm flipV="1">
              <a:off x="7504217" y="2847139"/>
              <a:ext cx="749877" cy="3594"/>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sp>
          <p:nvSpPr>
            <p:cNvPr id="34" name="Can 33"/>
            <p:cNvSpPr/>
            <p:nvPr/>
          </p:nvSpPr>
          <p:spPr>
            <a:xfrm>
              <a:off x="7879156" y="2735976"/>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VE-2</a:t>
              </a:r>
              <a:endParaRPr lang="en-US" sz="1050" b="1" baseline="-25000" dirty="0"/>
            </a:p>
          </p:txBody>
        </p:sp>
        <p:cxnSp>
          <p:nvCxnSpPr>
            <p:cNvPr id="35" name="Straight Connector 34"/>
            <p:cNvCxnSpPr>
              <a:stCxn id="98" idx="1"/>
              <a:endCxn id="40" idx="0"/>
            </p:cNvCxnSpPr>
            <p:nvPr/>
          </p:nvCxnSpPr>
          <p:spPr>
            <a:xfrm flipH="1">
              <a:off x="2373127" y="1974781"/>
              <a:ext cx="359143" cy="50672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54" idx="0"/>
              <a:endCxn id="40" idx="0"/>
            </p:cNvCxnSpPr>
            <p:nvPr/>
          </p:nvCxnSpPr>
          <p:spPr>
            <a:xfrm flipV="1">
              <a:off x="1505198" y="2481503"/>
              <a:ext cx="867929" cy="47446"/>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Straight Connector 36"/>
            <p:cNvCxnSpPr>
              <a:stCxn id="54" idx="0"/>
              <a:endCxn id="53" idx="0"/>
            </p:cNvCxnSpPr>
            <p:nvPr/>
          </p:nvCxnSpPr>
          <p:spPr>
            <a:xfrm>
              <a:off x="1505198" y="2528949"/>
              <a:ext cx="818048" cy="1407512"/>
            </a:xfrm>
            <a:prstGeom prst="line">
              <a:avLst/>
            </a:prstGeom>
          </p:spPr>
          <p:style>
            <a:lnRef idx="2">
              <a:schemeClr val="accent3"/>
            </a:lnRef>
            <a:fillRef idx="0">
              <a:schemeClr val="accent3"/>
            </a:fillRef>
            <a:effectRef idx="1">
              <a:schemeClr val="accent3"/>
            </a:effectRef>
            <a:fontRef idx="minor">
              <a:schemeClr val="tx1"/>
            </a:fontRef>
          </p:style>
        </p:cxnSp>
        <p:sp>
          <p:nvSpPr>
            <p:cNvPr id="38" name="Rounded Rectangle 37"/>
            <p:cNvSpPr/>
            <p:nvPr/>
          </p:nvSpPr>
          <p:spPr>
            <a:xfrm>
              <a:off x="3039038" y="2481503"/>
              <a:ext cx="2726827" cy="1565723"/>
            </a:xfrm>
            <a:prstGeom prst="roundRec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39" name="Rounded Rectangle 38"/>
            <p:cNvSpPr/>
            <p:nvPr/>
          </p:nvSpPr>
          <p:spPr>
            <a:xfrm>
              <a:off x="2357332" y="2244531"/>
              <a:ext cx="4056155" cy="1996884"/>
            </a:xfrm>
            <a:prstGeom prst="roundRec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400"/>
            </a:p>
          </p:txBody>
        </p:sp>
        <p:sp>
          <p:nvSpPr>
            <p:cNvPr id="40" name="Can 39"/>
            <p:cNvSpPr/>
            <p:nvPr/>
          </p:nvSpPr>
          <p:spPr>
            <a:xfrm>
              <a:off x="2134530" y="2370340"/>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MI</a:t>
              </a:r>
              <a:r>
                <a:rPr lang="en-US" sz="1050" b="1" baseline="-25000" dirty="0"/>
                <a:t>2</a:t>
              </a:r>
            </a:p>
          </p:txBody>
        </p:sp>
        <p:cxnSp>
          <p:nvCxnSpPr>
            <p:cNvPr id="41" name="Straight Connector 40"/>
            <p:cNvCxnSpPr>
              <a:stCxn id="40" idx="4"/>
              <a:endCxn id="74" idx="2"/>
            </p:cNvCxnSpPr>
            <p:nvPr/>
          </p:nvCxnSpPr>
          <p:spPr>
            <a:xfrm>
              <a:off x="2611725" y="2481503"/>
              <a:ext cx="290972" cy="461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75" idx="4"/>
              <a:endCxn id="69" idx="2"/>
            </p:cNvCxnSpPr>
            <p:nvPr/>
          </p:nvCxnSpPr>
          <p:spPr>
            <a:xfrm flipV="1">
              <a:off x="5902206" y="2503818"/>
              <a:ext cx="272683" cy="2314"/>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3" idx="4"/>
              <a:endCxn id="108" idx="2"/>
            </p:cNvCxnSpPr>
            <p:nvPr/>
          </p:nvCxnSpPr>
          <p:spPr>
            <a:xfrm flipV="1">
              <a:off x="2561844" y="3936322"/>
              <a:ext cx="272683" cy="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07" idx="4"/>
              <a:endCxn id="90" idx="2"/>
            </p:cNvCxnSpPr>
            <p:nvPr/>
          </p:nvCxnSpPr>
          <p:spPr>
            <a:xfrm>
              <a:off x="5970377" y="3956944"/>
              <a:ext cx="2311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98" idx="1"/>
              <a:endCxn id="74" idx="0"/>
            </p:cNvCxnSpPr>
            <p:nvPr/>
          </p:nvCxnSpPr>
          <p:spPr>
            <a:xfrm>
              <a:off x="2732270" y="1974781"/>
              <a:ext cx="409024" cy="511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97" idx="1"/>
              <a:endCxn id="75" idx="0"/>
            </p:cNvCxnSpPr>
            <p:nvPr/>
          </p:nvCxnSpPr>
          <p:spPr>
            <a:xfrm flipH="1">
              <a:off x="5663609" y="1992158"/>
              <a:ext cx="260052" cy="513974"/>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97" idx="1"/>
              <a:endCxn id="69" idx="0"/>
            </p:cNvCxnSpPr>
            <p:nvPr/>
          </p:nvCxnSpPr>
          <p:spPr>
            <a:xfrm>
              <a:off x="5923661" y="1992158"/>
              <a:ext cx="489825" cy="5116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0" idx="1"/>
              <a:endCxn id="107" idx="0"/>
            </p:cNvCxnSpPr>
            <p:nvPr/>
          </p:nvCxnSpPr>
          <p:spPr>
            <a:xfrm flipH="1" flipV="1">
              <a:off x="5731780" y="3956944"/>
              <a:ext cx="323811" cy="389322"/>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50" idx="1"/>
              <a:endCxn id="90" idx="0"/>
            </p:cNvCxnSpPr>
            <p:nvPr/>
          </p:nvCxnSpPr>
          <p:spPr>
            <a:xfrm flipV="1">
              <a:off x="6055590" y="3956944"/>
              <a:ext cx="384500" cy="389322"/>
            </a:xfrm>
            <a:prstGeom prst="line">
              <a:avLst/>
            </a:prstGeom>
          </p:spPr>
          <p:style>
            <a:lnRef idx="2">
              <a:schemeClr val="accent1"/>
            </a:lnRef>
            <a:fillRef idx="0">
              <a:schemeClr val="accent1"/>
            </a:fillRef>
            <a:effectRef idx="1">
              <a:schemeClr val="accent1"/>
            </a:effectRef>
            <a:fontRef idx="minor">
              <a:schemeClr val="tx1"/>
            </a:fontRef>
          </p:style>
        </p:cxnSp>
        <p:sp>
          <p:nvSpPr>
            <p:cNvPr id="50" name="Cube 49"/>
            <p:cNvSpPr/>
            <p:nvPr/>
          </p:nvSpPr>
          <p:spPr>
            <a:xfrm>
              <a:off x="5902206" y="4275097"/>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solidFill>
                    <a:schemeClr val="bg1"/>
                  </a:solidFill>
                </a:rPr>
                <a:t>BO</a:t>
              </a:r>
              <a:r>
                <a:rPr lang="en-US" sz="1050" b="1" baseline="-25000" dirty="0" smtClean="0">
                  <a:solidFill>
                    <a:schemeClr val="bg1"/>
                  </a:solidFill>
                </a:rPr>
                <a:t>1</a:t>
              </a:r>
              <a:endParaRPr lang="en-US" sz="1050" b="1" baseline="-25000" dirty="0">
                <a:solidFill>
                  <a:schemeClr val="bg1"/>
                </a:solidFill>
              </a:endParaRPr>
            </a:p>
          </p:txBody>
        </p:sp>
        <p:cxnSp>
          <p:nvCxnSpPr>
            <p:cNvPr id="51" name="Straight Connector 50"/>
            <p:cNvCxnSpPr>
              <a:stCxn id="96" idx="3"/>
              <a:endCxn id="53" idx="0"/>
            </p:cNvCxnSpPr>
            <p:nvPr/>
          </p:nvCxnSpPr>
          <p:spPr>
            <a:xfrm flipV="1">
              <a:off x="2263597" y="3936461"/>
              <a:ext cx="59649" cy="595012"/>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96" idx="3"/>
              <a:endCxn id="108" idx="0"/>
            </p:cNvCxnSpPr>
            <p:nvPr/>
          </p:nvCxnSpPr>
          <p:spPr>
            <a:xfrm flipV="1">
              <a:off x="2263597" y="3936322"/>
              <a:ext cx="809527" cy="595151"/>
            </a:xfrm>
            <a:prstGeom prst="line">
              <a:avLst/>
            </a:prstGeom>
          </p:spPr>
          <p:style>
            <a:lnRef idx="2">
              <a:schemeClr val="accent1"/>
            </a:lnRef>
            <a:fillRef idx="0">
              <a:schemeClr val="accent1"/>
            </a:fillRef>
            <a:effectRef idx="1">
              <a:schemeClr val="accent1"/>
            </a:effectRef>
            <a:fontRef idx="minor">
              <a:schemeClr val="tx1"/>
            </a:fontRef>
          </p:style>
        </p:cxnSp>
        <p:sp>
          <p:nvSpPr>
            <p:cNvPr id="53" name="Can 52"/>
            <p:cNvSpPr/>
            <p:nvPr/>
          </p:nvSpPr>
          <p:spPr>
            <a:xfrm>
              <a:off x="2084649" y="3825299"/>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RM</a:t>
              </a:r>
              <a:r>
                <a:rPr lang="en-US" sz="1050" b="1" baseline="-25000" dirty="0" smtClean="0"/>
                <a:t>2</a:t>
              </a:r>
              <a:endParaRPr lang="en-US" sz="1050" b="1" baseline="-25000" dirty="0"/>
            </a:p>
          </p:txBody>
        </p:sp>
        <p:sp>
          <p:nvSpPr>
            <p:cNvPr id="54" name="Can 53"/>
            <p:cNvSpPr/>
            <p:nvPr/>
          </p:nvSpPr>
          <p:spPr>
            <a:xfrm>
              <a:off x="1266601" y="2417786"/>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TO</a:t>
              </a:r>
              <a:r>
                <a:rPr lang="en-US" sz="1050" b="1" baseline="-25000" dirty="0" smtClean="0"/>
                <a:t>1</a:t>
              </a:r>
              <a:endParaRPr lang="en-US" sz="1050" b="1" baseline="-25000" dirty="0"/>
            </a:p>
          </p:txBody>
        </p:sp>
        <p:sp>
          <p:nvSpPr>
            <p:cNvPr id="55" name="Rounded Rectangle 54"/>
            <p:cNvSpPr/>
            <p:nvPr/>
          </p:nvSpPr>
          <p:spPr>
            <a:xfrm>
              <a:off x="2084649" y="1858545"/>
              <a:ext cx="1431584" cy="781567"/>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Rounded Rectangle 55"/>
            <p:cNvSpPr/>
            <p:nvPr/>
          </p:nvSpPr>
          <p:spPr>
            <a:xfrm>
              <a:off x="5322756" y="1903611"/>
              <a:ext cx="1431584" cy="773664"/>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Rounded Rectangle 56"/>
            <p:cNvSpPr/>
            <p:nvPr/>
          </p:nvSpPr>
          <p:spPr>
            <a:xfrm>
              <a:off x="5431662" y="3760477"/>
              <a:ext cx="1322677" cy="886667"/>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Rounded Rectangle 57"/>
            <p:cNvSpPr/>
            <p:nvPr/>
          </p:nvSpPr>
          <p:spPr>
            <a:xfrm>
              <a:off x="2041419" y="3780857"/>
              <a:ext cx="1431584" cy="803702"/>
            </a:xfrm>
            <a:prstGeom prst="roundRect">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9" name="Straight Connector 58"/>
            <p:cNvCxnSpPr>
              <a:stCxn id="60" idx="0"/>
              <a:endCxn id="107" idx="0"/>
            </p:cNvCxnSpPr>
            <p:nvPr/>
          </p:nvCxnSpPr>
          <p:spPr>
            <a:xfrm flipV="1">
              <a:off x="789406" y="3956944"/>
              <a:ext cx="4942373" cy="1067533"/>
            </a:xfrm>
            <a:prstGeom prst="line">
              <a:avLst/>
            </a:prstGeom>
          </p:spPr>
          <p:style>
            <a:lnRef idx="2">
              <a:schemeClr val="accent3"/>
            </a:lnRef>
            <a:fillRef idx="0">
              <a:schemeClr val="accent3"/>
            </a:fillRef>
            <a:effectRef idx="1">
              <a:schemeClr val="accent3"/>
            </a:effectRef>
            <a:fontRef idx="minor">
              <a:schemeClr val="tx1"/>
            </a:fontRef>
          </p:style>
        </p:cxnSp>
        <p:sp>
          <p:nvSpPr>
            <p:cNvPr id="60" name="Can 59"/>
            <p:cNvSpPr/>
            <p:nvPr/>
          </p:nvSpPr>
          <p:spPr>
            <a:xfrm>
              <a:off x="550809" y="491331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FRA</a:t>
              </a:r>
              <a:endParaRPr lang="en-US" sz="1050" b="1" baseline="-25000" dirty="0"/>
            </a:p>
          </p:txBody>
        </p:sp>
        <p:sp>
          <p:nvSpPr>
            <p:cNvPr id="61" name="Cloud 60"/>
            <p:cNvSpPr/>
            <p:nvPr/>
          </p:nvSpPr>
          <p:spPr>
            <a:xfrm>
              <a:off x="3303407" y="2687558"/>
              <a:ext cx="2113291" cy="313780"/>
            </a:xfrm>
            <a:prstGeom prst="cloud">
              <a:avLst/>
            </a:prstGeom>
            <a:solidFill>
              <a:schemeClr val="tx2">
                <a:lumMod val="20000"/>
                <a:lumOff val="80000"/>
              </a:schemeClr>
            </a:solidFill>
            <a:ln>
              <a:solidFill>
                <a:schemeClr val="tx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PEERING NAZIONALI</a:t>
              </a:r>
              <a:endParaRPr lang="en-US" sz="1000" b="1" dirty="0"/>
            </a:p>
          </p:txBody>
        </p:sp>
        <p:sp>
          <p:nvSpPr>
            <p:cNvPr id="62" name="Cloud 61"/>
            <p:cNvSpPr/>
            <p:nvPr/>
          </p:nvSpPr>
          <p:spPr>
            <a:xfrm>
              <a:off x="3379892" y="3107474"/>
              <a:ext cx="2113291" cy="313780"/>
            </a:xfrm>
            <a:prstGeom prst="cloud">
              <a:avLst/>
            </a:prstGeom>
            <a:solidFill>
              <a:schemeClr val="accent4">
                <a:lumMod val="20000"/>
                <a:lumOff val="80000"/>
              </a:schemeClr>
            </a:solidFill>
            <a:ln>
              <a:solidFill>
                <a:schemeClr val="accent4">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PEERING RICERCA</a:t>
              </a:r>
              <a:endParaRPr lang="en-US" sz="1000" b="1" dirty="0"/>
            </a:p>
          </p:txBody>
        </p:sp>
        <p:sp>
          <p:nvSpPr>
            <p:cNvPr id="63" name="Cloud 62"/>
            <p:cNvSpPr/>
            <p:nvPr/>
          </p:nvSpPr>
          <p:spPr>
            <a:xfrm>
              <a:off x="3363265" y="3467077"/>
              <a:ext cx="2113291" cy="313780"/>
            </a:xfrm>
            <a:prstGeom prst="cloud">
              <a:avLst/>
            </a:prstGeom>
            <a:solidFill>
              <a:schemeClr val="accent5">
                <a:lumMod val="20000"/>
                <a:lumOff val="80000"/>
              </a:schemeClr>
            </a:solidFill>
            <a:ln>
              <a:solidFill>
                <a:schemeClr val="accent5">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b="1" dirty="0" smtClean="0"/>
                <a:t>GLOBAL INTERNET</a:t>
              </a:r>
              <a:endParaRPr lang="en-US" sz="1000" b="1" dirty="0"/>
            </a:p>
          </p:txBody>
        </p:sp>
        <p:sp>
          <p:nvSpPr>
            <p:cNvPr id="64" name="Rectangle 63"/>
            <p:cNvSpPr/>
            <p:nvPr/>
          </p:nvSpPr>
          <p:spPr>
            <a:xfrm>
              <a:off x="4061598" y="1483062"/>
              <a:ext cx="204512" cy="94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5" name="Straight Connector 64"/>
            <p:cNvCxnSpPr>
              <a:stCxn id="70" idx="0"/>
              <a:endCxn id="90" idx="0"/>
            </p:cNvCxnSpPr>
            <p:nvPr/>
          </p:nvCxnSpPr>
          <p:spPr>
            <a:xfrm flipH="1">
              <a:off x="6440090" y="2850733"/>
              <a:ext cx="1064127" cy="1106212"/>
            </a:xfrm>
            <a:prstGeom prst="line">
              <a:avLst/>
            </a:prstGeom>
          </p:spPr>
          <p:style>
            <a:lnRef idx="2">
              <a:schemeClr val="accent3"/>
            </a:lnRef>
            <a:fillRef idx="0">
              <a:schemeClr val="accent3"/>
            </a:fillRef>
            <a:effectRef idx="1">
              <a:schemeClr val="accent3"/>
            </a:effectRef>
            <a:fontRef idx="minor">
              <a:schemeClr val="tx1"/>
            </a:fontRef>
          </p:style>
        </p:cxnSp>
        <p:cxnSp>
          <p:nvCxnSpPr>
            <p:cNvPr id="66" name="Straight Connector 65"/>
            <p:cNvCxnSpPr>
              <a:stCxn id="70" idx="0"/>
              <a:endCxn id="69" idx="0"/>
            </p:cNvCxnSpPr>
            <p:nvPr/>
          </p:nvCxnSpPr>
          <p:spPr>
            <a:xfrm flipH="1" flipV="1">
              <a:off x="6413486" y="2503818"/>
              <a:ext cx="1090731" cy="346915"/>
            </a:xfrm>
            <a:prstGeom prst="line">
              <a:avLst/>
            </a:prstGeom>
          </p:spPr>
          <p:style>
            <a:lnRef idx="2">
              <a:schemeClr val="accent3"/>
            </a:lnRef>
            <a:fillRef idx="0">
              <a:schemeClr val="accent3"/>
            </a:fillRef>
            <a:effectRef idx="1">
              <a:schemeClr val="accent3"/>
            </a:effectRef>
            <a:fontRef idx="minor">
              <a:schemeClr val="tx1"/>
            </a:fontRef>
          </p:style>
        </p:cxnSp>
        <p:cxnSp>
          <p:nvCxnSpPr>
            <p:cNvPr id="67" name="Straight Connector 66"/>
            <p:cNvCxnSpPr>
              <a:stCxn id="71" idx="0"/>
              <a:endCxn id="69" idx="0"/>
            </p:cNvCxnSpPr>
            <p:nvPr/>
          </p:nvCxnSpPr>
          <p:spPr>
            <a:xfrm flipH="1" flipV="1">
              <a:off x="6413486" y="2503818"/>
              <a:ext cx="1090731" cy="15960"/>
            </a:xfrm>
            <a:prstGeom prst="line">
              <a:avLst/>
            </a:prstGeom>
          </p:spPr>
          <p:style>
            <a:lnRef idx="2">
              <a:schemeClr val="accent3"/>
            </a:lnRef>
            <a:fillRef idx="0">
              <a:schemeClr val="accent3"/>
            </a:fillRef>
            <a:effectRef idx="1">
              <a:schemeClr val="accent3"/>
            </a:effectRef>
            <a:fontRef idx="minor">
              <a:schemeClr val="tx1"/>
            </a:fontRef>
          </p:style>
        </p:cxnSp>
        <p:cxnSp>
          <p:nvCxnSpPr>
            <p:cNvPr id="68" name="Straight Connector 67"/>
            <p:cNvCxnSpPr>
              <a:stCxn id="71" idx="0"/>
              <a:endCxn id="70" idx="0"/>
            </p:cNvCxnSpPr>
            <p:nvPr/>
          </p:nvCxnSpPr>
          <p:spPr>
            <a:xfrm>
              <a:off x="7504217" y="2519778"/>
              <a:ext cx="0" cy="330955"/>
            </a:xfrm>
            <a:prstGeom prst="line">
              <a:avLst/>
            </a:prstGeom>
          </p:spPr>
          <p:style>
            <a:lnRef idx="2">
              <a:schemeClr val="accent3"/>
            </a:lnRef>
            <a:fillRef idx="0">
              <a:schemeClr val="accent3"/>
            </a:fillRef>
            <a:effectRef idx="1">
              <a:schemeClr val="accent3"/>
            </a:effectRef>
            <a:fontRef idx="minor">
              <a:schemeClr val="tx1"/>
            </a:fontRef>
          </p:style>
        </p:cxnSp>
        <p:sp>
          <p:nvSpPr>
            <p:cNvPr id="69" name="Can 68"/>
            <p:cNvSpPr/>
            <p:nvPr/>
          </p:nvSpPr>
          <p:spPr>
            <a:xfrm>
              <a:off x="6174889" y="2392655"/>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MI</a:t>
              </a:r>
              <a:r>
                <a:rPr lang="en-US" sz="1050" b="1" baseline="-25000" dirty="0" smtClean="0"/>
                <a:t>1</a:t>
              </a:r>
              <a:endParaRPr lang="en-US" sz="1050" b="1" baseline="-25000" dirty="0"/>
            </a:p>
          </p:txBody>
        </p:sp>
        <p:sp>
          <p:nvSpPr>
            <p:cNvPr id="70" name="Can 69"/>
            <p:cNvSpPr/>
            <p:nvPr/>
          </p:nvSpPr>
          <p:spPr>
            <a:xfrm>
              <a:off x="7265620" y="2739570"/>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PD</a:t>
              </a:r>
              <a:r>
                <a:rPr lang="en-US" sz="1050" b="1" baseline="-25000" dirty="0" smtClean="0"/>
                <a:t>2</a:t>
              </a:r>
              <a:endParaRPr lang="en-US" sz="1050" b="1" baseline="-25000" dirty="0"/>
            </a:p>
          </p:txBody>
        </p:sp>
        <p:sp>
          <p:nvSpPr>
            <p:cNvPr id="71" name="Can 70"/>
            <p:cNvSpPr/>
            <p:nvPr/>
          </p:nvSpPr>
          <p:spPr>
            <a:xfrm>
              <a:off x="7265620" y="2408615"/>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PD</a:t>
              </a:r>
              <a:r>
                <a:rPr lang="en-US" sz="1050" b="1" baseline="-25000" dirty="0" smtClean="0"/>
                <a:t>1</a:t>
              </a:r>
              <a:endParaRPr lang="en-US" sz="1050" b="1" baseline="-25000" dirty="0"/>
            </a:p>
          </p:txBody>
        </p:sp>
        <p:cxnSp>
          <p:nvCxnSpPr>
            <p:cNvPr id="72" name="Straight Connector 71"/>
            <p:cNvCxnSpPr>
              <a:stCxn id="77" idx="0"/>
              <a:endCxn id="75" idx="0"/>
            </p:cNvCxnSpPr>
            <p:nvPr/>
          </p:nvCxnSpPr>
          <p:spPr>
            <a:xfrm>
              <a:off x="5274017" y="1542369"/>
              <a:ext cx="389592" cy="96376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73" name="Straight Connector 72"/>
            <p:cNvCxnSpPr>
              <a:stCxn id="77" idx="0"/>
              <a:endCxn id="74" idx="0"/>
            </p:cNvCxnSpPr>
            <p:nvPr/>
          </p:nvCxnSpPr>
          <p:spPr>
            <a:xfrm flipH="1">
              <a:off x="3141294" y="1542369"/>
              <a:ext cx="2132723" cy="943744"/>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74" name="Can 73"/>
            <p:cNvSpPr/>
            <p:nvPr/>
          </p:nvSpPr>
          <p:spPr>
            <a:xfrm>
              <a:off x="2902697" y="2374950"/>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MI</a:t>
              </a:r>
              <a:r>
                <a:rPr lang="en-US" sz="1050" b="1" baseline="-25000" dirty="0"/>
                <a:t>2</a:t>
              </a:r>
            </a:p>
          </p:txBody>
        </p:sp>
        <p:sp>
          <p:nvSpPr>
            <p:cNvPr id="75" name="Can 74"/>
            <p:cNvSpPr/>
            <p:nvPr/>
          </p:nvSpPr>
          <p:spPr>
            <a:xfrm>
              <a:off x="5425012" y="2394969"/>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MI</a:t>
              </a:r>
              <a:r>
                <a:rPr lang="en-US" sz="1050" b="1" baseline="-25000" dirty="0" smtClean="0"/>
                <a:t>1</a:t>
              </a:r>
              <a:endParaRPr lang="en-US" sz="1050" b="1" baseline="-25000" dirty="0"/>
            </a:p>
          </p:txBody>
        </p:sp>
        <p:sp>
          <p:nvSpPr>
            <p:cNvPr id="76" name="Can 75"/>
            <p:cNvSpPr/>
            <p:nvPr/>
          </p:nvSpPr>
          <p:spPr>
            <a:xfrm>
              <a:off x="4019199" y="1407483"/>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MI</a:t>
              </a:r>
              <a:r>
                <a:rPr lang="en-US" sz="1050" b="1" baseline="-25000" dirty="0"/>
                <a:t>3</a:t>
              </a:r>
            </a:p>
          </p:txBody>
        </p:sp>
        <p:sp>
          <p:nvSpPr>
            <p:cNvPr id="77" name="Can 76"/>
            <p:cNvSpPr/>
            <p:nvPr/>
          </p:nvSpPr>
          <p:spPr>
            <a:xfrm>
              <a:off x="5035420" y="1431206"/>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TN</a:t>
              </a:r>
              <a:endParaRPr lang="en-US" sz="1050" b="1" baseline="-25000" dirty="0"/>
            </a:p>
          </p:txBody>
        </p:sp>
        <p:sp>
          <p:nvSpPr>
            <p:cNvPr id="78" name="Can 77"/>
            <p:cNvSpPr/>
            <p:nvPr/>
          </p:nvSpPr>
          <p:spPr>
            <a:xfrm>
              <a:off x="3039038" y="1409005"/>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TS</a:t>
              </a:r>
              <a:r>
                <a:rPr lang="en-US" sz="1050" b="1" baseline="-25000" dirty="0" smtClean="0"/>
                <a:t>1</a:t>
              </a:r>
              <a:endParaRPr lang="en-US" sz="1050" b="1" baseline="-25000" dirty="0"/>
            </a:p>
          </p:txBody>
        </p:sp>
        <p:sp>
          <p:nvSpPr>
            <p:cNvPr id="79" name="Can 78"/>
            <p:cNvSpPr/>
            <p:nvPr/>
          </p:nvSpPr>
          <p:spPr>
            <a:xfrm>
              <a:off x="1483454" y="1466791"/>
              <a:ext cx="467792"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PV</a:t>
              </a:r>
              <a:endParaRPr lang="en-US" sz="1050" b="1" baseline="-25000" dirty="0"/>
            </a:p>
          </p:txBody>
        </p:sp>
        <p:sp>
          <p:nvSpPr>
            <p:cNvPr id="80" name="Can 79"/>
            <p:cNvSpPr/>
            <p:nvPr/>
          </p:nvSpPr>
          <p:spPr>
            <a:xfrm>
              <a:off x="1239640" y="2779013"/>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PI</a:t>
              </a:r>
              <a:r>
                <a:rPr lang="en-US" sz="1050" b="1" baseline="-25000" dirty="0" smtClean="0"/>
                <a:t>1</a:t>
              </a:r>
              <a:endParaRPr lang="en-US" sz="1050" b="1" baseline="-25000" dirty="0"/>
            </a:p>
          </p:txBody>
        </p:sp>
        <p:sp>
          <p:nvSpPr>
            <p:cNvPr id="81" name="Can 80"/>
            <p:cNvSpPr/>
            <p:nvPr/>
          </p:nvSpPr>
          <p:spPr>
            <a:xfrm>
              <a:off x="584894" y="2576395"/>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GE</a:t>
              </a:r>
              <a:endParaRPr lang="en-US" sz="1050" b="1" baseline="-25000" dirty="0"/>
            </a:p>
          </p:txBody>
        </p:sp>
        <p:sp>
          <p:nvSpPr>
            <p:cNvPr id="82" name="Can 81"/>
            <p:cNvSpPr/>
            <p:nvPr/>
          </p:nvSpPr>
          <p:spPr>
            <a:xfrm>
              <a:off x="1266601" y="3553667"/>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RM</a:t>
              </a:r>
              <a:r>
                <a:rPr lang="en-US" sz="1050" b="1" baseline="-25000" dirty="0" smtClean="0"/>
                <a:t>1</a:t>
              </a:r>
              <a:endParaRPr lang="en-US" sz="1050" b="1" baseline="-25000" dirty="0"/>
            </a:p>
          </p:txBody>
        </p:sp>
        <p:sp>
          <p:nvSpPr>
            <p:cNvPr id="83" name="Can 82"/>
            <p:cNvSpPr/>
            <p:nvPr/>
          </p:nvSpPr>
          <p:spPr>
            <a:xfrm>
              <a:off x="567852" y="382392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RM</a:t>
              </a:r>
              <a:r>
                <a:rPr lang="en-US" sz="1050" b="1" baseline="-25000" dirty="0" smtClean="0"/>
                <a:t>4</a:t>
              </a:r>
              <a:endParaRPr lang="en-US" sz="1050" b="1" baseline="-25000" dirty="0"/>
            </a:p>
          </p:txBody>
        </p:sp>
        <p:sp>
          <p:nvSpPr>
            <p:cNvPr id="84" name="Can 83"/>
            <p:cNvSpPr/>
            <p:nvPr/>
          </p:nvSpPr>
          <p:spPr>
            <a:xfrm>
              <a:off x="550809" y="421280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PG</a:t>
              </a:r>
              <a:endParaRPr lang="en-US" sz="1050" b="1" baseline="-25000" dirty="0"/>
            </a:p>
          </p:txBody>
        </p:sp>
        <p:sp>
          <p:nvSpPr>
            <p:cNvPr id="85" name="Can 84"/>
            <p:cNvSpPr/>
            <p:nvPr/>
          </p:nvSpPr>
          <p:spPr>
            <a:xfrm>
              <a:off x="550809" y="4562636"/>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AQ</a:t>
              </a:r>
              <a:endParaRPr lang="en-US" sz="1050" b="1" baseline="-25000" dirty="0"/>
            </a:p>
          </p:txBody>
        </p:sp>
        <p:sp>
          <p:nvSpPr>
            <p:cNvPr id="86" name="Can 85"/>
            <p:cNvSpPr/>
            <p:nvPr/>
          </p:nvSpPr>
          <p:spPr>
            <a:xfrm>
              <a:off x="7265620" y="3257884"/>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BO</a:t>
              </a:r>
              <a:r>
                <a:rPr lang="en-US" sz="1050" b="1" baseline="-25000" dirty="0"/>
                <a:t>3</a:t>
              </a:r>
            </a:p>
          </p:txBody>
        </p:sp>
        <p:cxnSp>
          <p:nvCxnSpPr>
            <p:cNvPr id="87" name="Straight Connector 86"/>
            <p:cNvCxnSpPr>
              <a:stCxn id="93" idx="0"/>
              <a:endCxn id="90" idx="0"/>
            </p:cNvCxnSpPr>
            <p:nvPr/>
          </p:nvCxnSpPr>
          <p:spPr>
            <a:xfrm flipH="1" flipV="1">
              <a:off x="6440090" y="3956944"/>
              <a:ext cx="1696992" cy="471203"/>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88" name="Straight Connector 87"/>
            <p:cNvCxnSpPr>
              <a:stCxn id="90" idx="0"/>
              <a:endCxn id="91" idx="0"/>
            </p:cNvCxnSpPr>
            <p:nvPr/>
          </p:nvCxnSpPr>
          <p:spPr>
            <a:xfrm flipV="1">
              <a:off x="6440090" y="3718080"/>
              <a:ext cx="1694706" cy="238864"/>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cxnSp>
          <p:nvCxnSpPr>
            <p:cNvPr id="89" name="Straight Connector 88"/>
            <p:cNvCxnSpPr>
              <a:stCxn id="92" idx="0"/>
              <a:endCxn id="90" idx="0"/>
            </p:cNvCxnSpPr>
            <p:nvPr/>
          </p:nvCxnSpPr>
          <p:spPr>
            <a:xfrm flipH="1" flipV="1">
              <a:off x="6440090" y="3956944"/>
              <a:ext cx="1696992" cy="1859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90" name="Can 89"/>
            <p:cNvSpPr/>
            <p:nvPr/>
          </p:nvSpPr>
          <p:spPr>
            <a:xfrm>
              <a:off x="6201492" y="3845781"/>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BO</a:t>
              </a:r>
              <a:r>
                <a:rPr lang="en-US" sz="1050" b="1" baseline="-25000" dirty="0" smtClean="0"/>
                <a:t>1</a:t>
              </a:r>
            </a:p>
          </p:txBody>
        </p:sp>
        <p:sp>
          <p:nvSpPr>
            <p:cNvPr id="91" name="Can 90"/>
            <p:cNvSpPr/>
            <p:nvPr/>
          </p:nvSpPr>
          <p:spPr>
            <a:xfrm>
              <a:off x="7896198" y="3606917"/>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FE</a:t>
              </a:r>
              <a:endParaRPr lang="en-US" sz="1050" b="1" baseline="-25000" dirty="0"/>
            </a:p>
          </p:txBody>
        </p:sp>
        <p:sp>
          <p:nvSpPr>
            <p:cNvPr id="92" name="Can 91"/>
            <p:cNvSpPr/>
            <p:nvPr/>
          </p:nvSpPr>
          <p:spPr>
            <a:xfrm>
              <a:off x="7898484" y="3864371"/>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UR</a:t>
              </a:r>
              <a:endParaRPr lang="en-US" sz="1050" b="1" baseline="-25000" dirty="0"/>
            </a:p>
          </p:txBody>
        </p:sp>
        <p:sp>
          <p:nvSpPr>
            <p:cNvPr id="93" name="Can 92"/>
            <p:cNvSpPr/>
            <p:nvPr/>
          </p:nvSpPr>
          <p:spPr>
            <a:xfrm>
              <a:off x="7898484" y="431698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AN</a:t>
              </a:r>
              <a:endParaRPr lang="en-US" sz="1050" b="1" baseline="-25000" dirty="0"/>
            </a:p>
          </p:txBody>
        </p:sp>
        <p:sp>
          <p:nvSpPr>
            <p:cNvPr id="94" name="Can 93"/>
            <p:cNvSpPr/>
            <p:nvPr/>
          </p:nvSpPr>
          <p:spPr>
            <a:xfrm>
              <a:off x="6513351" y="4768691"/>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FI</a:t>
              </a:r>
              <a:r>
                <a:rPr lang="en-US" sz="1050" b="1" baseline="-25000" dirty="0"/>
                <a:t>1</a:t>
              </a:r>
            </a:p>
          </p:txBody>
        </p:sp>
        <p:sp>
          <p:nvSpPr>
            <p:cNvPr id="96" name="Cube 95"/>
            <p:cNvSpPr/>
            <p:nvPr/>
          </p:nvSpPr>
          <p:spPr>
            <a:xfrm>
              <a:off x="2110213" y="4199350"/>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RM</a:t>
              </a:r>
              <a:r>
                <a:rPr lang="en-US" sz="1050" b="1" baseline="-25000" dirty="0"/>
                <a:t>2</a:t>
              </a:r>
            </a:p>
          </p:txBody>
        </p:sp>
        <p:sp>
          <p:nvSpPr>
            <p:cNvPr id="97" name="Cube 96"/>
            <p:cNvSpPr/>
            <p:nvPr/>
          </p:nvSpPr>
          <p:spPr>
            <a:xfrm>
              <a:off x="5770277" y="1920989"/>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50" b="1" dirty="0" smtClean="0"/>
                <a:t>MI</a:t>
              </a:r>
              <a:r>
                <a:rPr lang="en-US" sz="1050" b="1" baseline="-25000" dirty="0" smtClean="0"/>
                <a:t>1</a:t>
              </a:r>
            </a:p>
          </p:txBody>
        </p:sp>
        <p:sp>
          <p:nvSpPr>
            <p:cNvPr id="98" name="Cube 97"/>
            <p:cNvSpPr/>
            <p:nvPr/>
          </p:nvSpPr>
          <p:spPr>
            <a:xfrm>
              <a:off x="2578886" y="1903611"/>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MI</a:t>
              </a:r>
              <a:r>
                <a:rPr lang="en-US" sz="1050" b="1" baseline="-25000" dirty="0" smtClean="0"/>
                <a:t>2</a:t>
              </a:r>
            </a:p>
          </p:txBody>
        </p:sp>
        <p:cxnSp>
          <p:nvCxnSpPr>
            <p:cNvPr id="99" name="Straight Connector 98"/>
            <p:cNvCxnSpPr>
              <a:stCxn id="113" idx="0"/>
              <a:endCxn id="108" idx="0"/>
            </p:cNvCxnSpPr>
            <p:nvPr/>
          </p:nvCxnSpPr>
          <p:spPr>
            <a:xfrm flipH="1" flipV="1">
              <a:off x="3073124" y="3936322"/>
              <a:ext cx="862123" cy="1602316"/>
            </a:xfrm>
            <a:prstGeom prst="line">
              <a:avLst/>
            </a:prstGeom>
          </p:spPr>
          <p:style>
            <a:lnRef idx="2">
              <a:schemeClr val="accent3"/>
            </a:lnRef>
            <a:fillRef idx="0">
              <a:schemeClr val="accent3"/>
            </a:fillRef>
            <a:effectRef idx="1">
              <a:schemeClr val="accent3"/>
            </a:effectRef>
            <a:fontRef idx="minor">
              <a:schemeClr val="tx1"/>
            </a:fontRef>
          </p:style>
        </p:cxnSp>
        <p:cxnSp>
          <p:nvCxnSpPr>
            <p:cNvPr id="100" name="Straight Connector 99"/>
            <p:cNvCxnSpPr>
              <a:stCxn id="113" idx="0"/>
              <a:endCxn id="107" idx="0"/>
            </p:cNvCxnSpPr>
            <p:nvPr/>
          </p:nvCxnSpPr>
          <p:spPr>
            <a:xfrm flipV="1">
              <a:off x="3935246" y="3956944"/>
              <a:ext cx="1796533" cy="1581694"/>
            </a:xfrm>
            <a:prstGeom prst="line">
              <a:avLst/>
            </a:prstGeom>
          </p:spPr>
          <p:style>
            <a:lnRef idx="2">
              <a:schemeClr val="accent3"/>
            </a:lnRef>
            <a:fillRef idx="0">
              <a:schemeClr val="accent3"/>
            </a:fillRef>
            <a:effectRef idx="1">
              <a:schemeClr val="accent3"/>
            </a:effectRef>
            <a:fontRef idx="minor">
              <a:schemeClr val="tx1"/>
            </a:fontRef>
          </p:style>
        </p:cxnSp>
        <p:cxnSp>
          <p:nvCxnSpPr>
            <p:cNvPr id="101" name="Straight Connector 100"/>
            <p:cNvCxnSpPr>
              <a:stCxn id="114" idx="0"/>
              <a:endCxn id="108" idx="0"/>
            </p:cNvCxnSpPr>
            <p:nvPr/>
          </p:nvCxnSpPr>
          <p:spPr>
            <a:xfrm flipH="1" flipV="1">
              <a:off x="3073124" y="3936322"/>
              <a:ext cx="120767" cy="1599272"/>
            </a:xfrm>
            <a:prstGeom prst="line">
              <a:avLst/>
            </a:prstGeom>
          </p:spPr>
          <p:style>
            <a:lnRef idx="2">
              <a:schemeClr val="accent3"/>
            </a:lnRef>
            <a:fillRef idx="0">
              <a:schemeClr val="accent3"/>
            </a:fillRef>
            <a:effectRef idx="1">
              <a:schemeClr val="accent3"/>
            </a:effectRef>
            <a:fontRef idx="minor">
              <a:schemeClr val="tx1"/>
            </a:fontRef>
          </p:style>
        </p:cxnSp>
        <p:cxnSp>
          <p:nvCxnSpPr>
            <p:cNvPr id="102" name="Straight Connector 101"/>
            <p:cNvCxnSpPr>
              <a:stCxn id="115" idx="0"/>
              <a:endCxn id="108" idx="0"/>
            </p:cNvCxnSpPr>
            <p:nvPr/>
          </p:nvCxnSpPr>
          <p:spPr>
            <a:xfrm flipV="1">
              <a:off x="2648525" y="3936322"/>
              <a:ext cx="424599" cy="1581567"/>
            </a:xfrm>
            <a:prstGeom prst="line">
              <a:avLst/>
            </a:prstGeom>
          </p:spPr>
          <p:style>
            <a:lnRef idx="2">
              <a:schemeClr val="accent3"/>
            </a:lnRef>
            <a:fillRef idx="0">
              <a:schemeClr val="accent3"/>
            </a:fillRef>
            <a:effectRef idx="1">
              <a:schemeClr val="accent3"/>
            </a:effectRef>
            <a:fontRef idx="minor">
              <a:schemeClr val="tx1"/>
            </a:fontRef>
          </p:style>
        </p:cxnSp>
        <p:cxnSp>
          <p:nvCxnSpPr>
            <p:cNvPr id="103" name="Straight Connector 102"/>
            <p:cNvCxnSpPr>
              <a:stCxn id="126" idx="0"/>
              <a:endCxn id="108" idx="0"/>
            </p:cNvCxnSpPr>
            <p:nvPr/>
          </p:nvCxnSpPr>
          <p:spPr>
            <a:xfrm flipH="1" flipV="1">
              <a:off x="3073124" y="3936322"/>
              <a:ext cx="1521450" cy="1614940"/>
            </a:xfrm>
            <a:prstGeom prst="line">
              <a:avLst/>
            </a:prstGeom>
          </p:spPr>
          <p:style>
            <a:lnRef idx="2">
              <a:schemeClr val="accent3"/>
            </a:lnRef>
            <a:fillRef idx="0">
              <a:schemeClr val="accent3"/>
            </a:fillRef>
            <a:effectRef idx="1">
              <a:schemeClr val="accent3"/>
            </a:effectRef>
            <a:fontRef idx="minor">
              <a:schemeClr val="tx1"/>
            </a:fontRef>
          </p:style>
        </p:cxnSp>
        <p:cxnSp>
          <p:nvCxnSpPr>
            <p:cNvPr id="104" name="Straight Connector 103"/>
            <p:cNvCxnSpPr>
              <a:stCxn id="126" idx="0"/>
              <a:endCxn id="107" idx="0"/>
            </p:cNvCxnSpPr>
            <p:nvPr/>
          </p:nvCxnSpPr>
          <p:spPr>
            <a:xfrm flipV="1">
              <a:off x="4594574" y="3956944"/>
              <a:ext cx="1137206" cy="1594318"/>
            </a:xfrm>
            <a:prstGeom prst="line">
              <a:avLst/>
            </a:prstGeom>
          </p:spPr>
          <p:style>
            <a:lnRef idx="2">
              <a:schemeClr val="accent3"/>
            </a:lnRef>
            <a:fillRef idx="0">
              <a:schemeClr val="accent3"/>
            </a:fillRef>
            <a:effectRef idx="1">
              <a:schemeClr val="accent3"/>
            </a:effectRef>
            <a:fontRef idx="minor">
              <a:schemeClr val="tx1"/>
            </a:fontRef>
          </p:style>
        </p:cxnSp>
        <p:cxnSp>
          <p:nvCxnSpPr>
            <p:cNvPr id="105" name="Straight Connector 104"/>
            <p:cNvCxnSpPr>
              <a:stCxn id="114" idx="0"/>
              <a:endCxn id="107" idx="0"/>
            </p:cNvCxnSpPr>
            <p:nvPr/>
          </p:nvCxnSpPr>
          <p:spPr>
            <a:xfrm flipV="1">
              <a:off x="3193890" y="3956944"/>
              <a:ext cx="2537889" cy="1578650"/>
            </a:xfrm>
            <a:prstGeom prst="line">
              <a:avLst/>
            </a:prstGeom>
          </p:spPr>
          <p:style>
            <a:lnRef idx="2">
              <a:schemeClr val="accent3"/>
            </a:lnRef>
            <a:fillRef idx="0">
              <a:schemeClr val="accent3"/>
            </a:fillRef>
            <a:effectRef idx="1">
              <a:schemeClr val="accent3"/>
            </a:effectRef>
            <a:fontRef idx="minor">
              <a:schemeClr val="tx1"/>
            </a:fontRef>
          </p:style>
        </p:cxnSp>
        <p:cxnSp>
          <p:nvCxnSpPr>
            <p:cNvPr id="106" name="Straight Connector 105"/>
            <p:cNvCxnSpPr>
              <a:stCxn id="115" idx="0"/>
              <a:endCxn id="107" idx="0"/>
            </p:cNvCxnSpPr>
            <p:nvPr/>
          </p:nvCxnSpPr>
          <p:spPr>
            <a:xfrm flipV="1">
              <a:off x="2648525" y="3956944"/>
              <a:ext cx="3083255" cy="1560944"/>
            </a:xfrm>
            <a:prstGeom prst="line">
              <a:avLst/>
            </a:prstGeom>
          </p:spPr>
          <p:style>
            <a:lnRef idx="2">
              <a:schemeClr val="accent3"/>
            </a:lnRef>
            <a:fillRef idx="0">
              <a:schemeClr val="accent3"/>
            </a:fillRef>
            <a:effectRef idx="1">
              <a:schemeClr val="accent3"/>
            </a:effectRef>
            <a:fontRef idx="minor">
              <a:schemeClr val="tx1"/>
            </a:fontRef>
          </p:style>
        </p:cxnSp>
        <p:sp>
          <p:nvSpPr>
            <p:cNvPr id="107" name="Can 106"/>
            <p:cNvSpPr/>
            <p:nvPr/>
          </p:nvSpPr>
          <p:spPr>
            <a:xfrm>
              <a:off x="5493182" y="3845781"/>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BO</a:t>
              </a:r>
              <a:r>
                <a:rPr lang="en-US" sz="1050" b="1" baseline="-25000" dirty="0" smtClean="0"/>
                <a:t>1</a:t>
              </a:r>
            </a:p>
          </p:txBody>
        </p:sp>
        <p:sp>
          <p:nvSpPr>
            <p:cNvPr id="108" name="Can 107"/>
            <p:cNvSpPr/>
            <p:nvPr/>
          </p:nvSpPr>
          <p:spPr>
            <a:xfrm>
              <a:off x="2834526" y="3825159"/>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RM</a:t>
              </a:r>
              <a:r>
                <a:rPr lang="en-US" sz="1050" b="1" baseline="-25000" dirty="0" smtClean="0"/>
                <a:t>2</a:t>
              </a:r>
              <a:endParaRPr lang="en-US" sz="1050" b="1" baseline="-25000" dirty="0"/>
            </a:p>
          </p:txBody>
        </p:sp>
      </p:grpSp>
      <p:sp>
        <p:nvSpPr>
          <p:cNvPr id="6" name="Rectangle 5"/>
          <p:cNvSpPr/>
          <p:nvPr/>
        </p:nvSpPr>
        <p:spPr>
          <a:xfrm>
            <a:off x="2239501" y="5412656"/>
            <a:ext cx="3196595" cy="7918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a:p>
        </p:txBody>
      </p:sp>
      <p:cxnSp>
        <p:nvCxnSpPr>
          <p:cNvPr id="109" name="Straight Connector 108"/>
          <p:cNvCxnSpPr>
            <a:stCxn id="118" idx="0"/>
            <a:endCxn id="126" idx="0"/>
          </p:cNvCxnSpPr>
          <p:nvPr/>
        </p:nvCxnSpPr>
        <p:spPr>
          <a:xfrm flipH="1" flipV="1">
            <a:off x="4594574" y="5551262"/>
            <a:ext cx="514666" cy="536148"/>
          </a:xfrm>
          <a:prstGeom prst="line">
            <a:avLst/>
          </a:prstGeom>
          <a:noFill/>
          <a:ln w="76200" cmpd="dbl"/>
        </p:spPr>
        <p:style>
          <a:lnRef idx="2">
            <a:schemeClr val="accent1"/>
          </a:lnRef>
          <a:fillRef idx="1">
            <a:schemeClr val="lt1"/>
          </a:fillRef>
          <a:effectRef idx="0">
            <a:schemeClr val="accent1"/>
          </a:effectRef>
          <a:fontRef idx="minor">
            <a:schemeClr val="dk1"/>
          </a:fontRef>
        </p:style>
      </p:cxnSp>
      <p:cxnSp>
        <p:nvCxnSpPr>
          <p:cNvPr id="110" name="Straight Connector 109"/>
          <p:cNvCxnSpPr>
            <a:stCxn id="124" idx="0"/>
            <a:endCxn id="126" idx="0"/>
          </p:cNvCxnSpPr>
          <p:nvPr/>
        </p:nvCxnSpPr>
        <p:spPr>
          <a:xfrm flipV="1">
            <a:off x="4563875" y="5551262"/>
            <a:ext cx="30699" cy="528615"/>
          </a:xfrm>
          <a:prstGeom prst="line">
            <a:avLst/>
          </a:prstGeom>
          <a:noFill/>
          <a:ln w="76200" cmpd="dbl"/>
        </p:spPr>
        <p:style>
          <a:lnRef idx="2">
            <a:schemeClr val="accent1"/>
          </a:lnRef>
          <a:fillRef idx="1">
            <a:schemeClr val="lt1"/>
          </a:fillRef>
          <a:effectRef idx="0">
            <a:schemeClr val="accent1"/>
          </a:effectRef>
          <a:fontRef idx="minor">
            <a:schemeClr val="dk1"/>
          </a:fontRef>
        </p:style>
      </p:cxnSp>
      <p:cxnSp>
        <p:nvCxnSpPr>
          <p:cNvPr id="111" name="Straight Connector 110"/>
          <p:cNvCxnSpPr>
            <a:stCxn id="115" idx="0"/>
            <a:endCxn id="117" idx="0"/>
          </p:cNvCxnSpPr>
          <p:nvPr/>
        </p:nvCxnSpPr>
        <p:spPr>
          <a:xfrm flipH="1">
            <a:off x="2641147" y="5517889"/>
            <a:ext cx="7378" cy="569521"/>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cxnSp>
        <p:nvCxnSpPr>
          <p:cNvPr id="112" name="Straight Connector 111"/>
          <p:cNvCxnSpPr>
            <a:stCxn id="114" idx="0"/>
            <a:endCxn id="116" idx="0"/>
          </p:cNvCxnSpPr>
          <p:nvPr/>
        </p:nvCxnSpPr>
        <p:spPr>
          <a:xfrm>
            <a:off x="3193890" y="5535594"/>
            <a:ext cx="0" cy="544282"/>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sp>
        <p:nvSpPr>
          <p:cNvPr id="113" name="Can 112"/>
          <p:cNvSpPr/>
          <p:nvPr/>
        </p:nvSpPr>
        <p:spPr>
          <a:xfrm>
            <a:off x="3696649" y="5427475"/>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PA</a:t>
            </a:r>
            <a:r>
              <a:rPr lang="en-US" sz="1050" b="1" baseline="-25000" dirty="0" smtClean="0"/>
              <a:t>1</a:t>
            </a:r>
            <a:endParaRPr lang="en-US" sz="1050" b="1" baseline="-25000" dirty="0"/>
          </a:p>
        </p:txBody>
      </p:sp>
      <p:sp>
        <p:nvSpPr>
          <p:cNvPr id="114" name="Can 113"/>
          <p:cNvSpPr/>
          <p:nvPr/>
        </p:nvSpPr>
        <p:spPr>
          <a:xfrm>
            <a:off x="2955293" y="5424431"/>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CT</a:t>
            </a:r>
            <a:r>
              <a:rPr lang="en-US" sz="1050" b="1" baseline="-25000" dirty="0" smtClean="0"/>
              <a:t>1</a:t>
            </a:r>
            <a:endParaRPr lang="en-US" sz="1050" b="1" baseline="-25000" dirty="0"/>
          </a:p>
        </p:txBody>
      </p:sp>
      <p:sp>
        <p:nvSpPr>
          <p:cNvPr id="115" name="Can 114"/>
          <p:cNvSpPr/>
          <p:nvPr/>
        </p:nvSpPr>
        <p:spPr>
          <a:xfrm>
            <a:off x="2409928" y="5406726"/>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NA</a:t>
            </a:r>
            <a:r>
              <a:rPr lang="en-US" sz="1050" b="1" baseline="-25000" dirty="0" smtClean="0"/>
              <a:t>1</a:t>
            </a:r>
            <a:endParaRPr lang="en-US" sz="1050" b="1" baseline="-25000" dirty="0"/>
          </a:p>
        </p:txBody>
      </p:sp>
      <p:sp>
        <p:nvSpPr>
          <p:cNvPr id="116" name="Can 115"/>
          <p:cNvSpPr/>
          <p:nvPr/>
        </p:nvSpPr>
        <p:spPr>
          <a:xfrm>
            <a:off x="2955293" y="596871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ME</a:t>
            </a:r>
            <a:r>
              <a:rPr lang="en-US" sz="1050" b="1" baseline="-25000" dirty="0" smtClean="0"/>
              <a:t>1</a:t>
            </a:r>
            <a:endParaRPr lang="en-US" sz="1050" b="1" baseline="-25000" dirty="0"/>
          </a:p>
        </p:txBody>
      </p:sp>
      <p:sp>
        <p:nvSpPr>
          <p:cNvPr id="117" name="Can 116"/>
          <p:cNvSpPr/>
          <p:nvPr/>
        </p:nvSpPr>
        <p:spPr>
          <a:xfrm>
            <a:off x="2402550" y="5976247"/>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SA</a:t>
            </a:r>
            <a:endParaRPr lang="en-US" sz="1050" b="1" baseline="-25000" dirty="0"/>
          </a:p>
        </p:txBody>
      </p:sp>
      <p:sp>
        <p:nvSpPr>
          <p:cNvPr id="118" name="Can 117"/>
          <p:cNvSpPr/>
          <p:nvPr/>
        </p:nvSpPr>
        <p:spPr>
          <a:xfrm>
            <a:off x="4870642" y="5976247"/>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CS</a:t>
            </a:r>
            <a:endParaRPr lang="en-US" sz="1050" b="1" baseline="-25000" dirty="0"/>
          </a:p>
        </p:txBody>
      </p:sp>
      <p:cxnSp>
        <p:nvCxnSpPr>
          <p:cNvPr id="119" name="Straight Connector 118"/>
          <p:cNvCxnSpPr>
            <a:stCxn id="126" idx="0"/>
            <a:endCxn id="123" idx="0"/>
          </p:cNvCxnSpPr>
          <p:nvPr/>
        </p:nvCxnSpPr>
        <p:spPr>
          <a:xfrm flipH="1">
            <a:off x="4018510" y="5551262"/>
            <a:ext cx="576064" cy="528615"/>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sp>
        <p:nvSpPr>
          <p:cNvPr id="123" name="Can 122"/>
          <p:cNvSpPr/>
          <p:nvPr/>
        </p:nvSpPr>
        <p:spPr>
          <a:xfrm>
            <a:off x="3779912" y="596871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BR</a:t>
            </a:r>
            <a:endParaRPr lang="en-US" sz="1050" b="1" baseline="-25000" dirty="0"/>
          </a:p>
        </p:txBody>
      </p:sp>
      <p:sp>
        <p:nvSpPr>
          <p:cNvPr id="124" name="Can 123"/>
          <p:cNvSpPr/>
          <p:nvPr/>
        </p:nvSpPr>
        <p:spPr>
          <a:xfrm>
            <a:off x="4325277" y="596871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LE</a:t>
            </a:r>
            <a:endParaRPr lang="en-US" sz="1050" b="1" baseline="-25000" dirty="0"/>
          </a:p>
        </p:txBody>
      </p:sp>
      <p:grpSp>
        <p:nvGrpSpPr>
          <p:cNvPr id="95" name="Group 94"/>
          <p:cNvGrpSpPr/>
          <p:nvPr/>
        </p:nvGrpSpPr>
        <p:grpSpPr>
          <a:xfrm>
            <a:off x="4594574" y="5551262"/>
            <a:ext cx="2054426" cy="639778"/>
            <a:chOff x="4594574" y="5551262"/>
            <a:chExt cx="2054426" cy="639778"/>
          </a:xfrm>
        </p:grpSpPr>
        <p:cxnSp>
          <p:nvCxnSpPr>
            <p:cNvPr id="120" name="Straight Connector 119"/>
            <p:cNvCxnSpPr>
              <a:stCxn id="126" idx="0"/>
              <a:endCxn id="122" idx="0"/>
            </p:cNvCxnSpPr>
            <p:nvPr/>
          </p:nvCxnSpPr>
          <p:spPr>
            <a:xfrm>
              <a:off x="4594574" y="5551262"/>
              <a:ext cx="1815829" cy="528615"/>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cxnSp>
          <p:nvCxnSpPr>
            <p:cNvPr id="121" name="Straight Connector 120"/>
            <p:cNvCxnSpPr>
              <a:stCxn id="126" idx="0"/>
              <a:endCxn id="125" idx="0"/>
            </p:cNvCxnSpPr>
            <p:nvPr/>
          </p:nvCxnSpPr>
          <p:spPr>
            <a:xfrm>
              <a:off x="4594574" y="5551262"/>
              <a:ext cx="1178989" cy="528615"/>
            </a:xfrm>
            <a:prstGeom prst="line">
              <a:avLst/>
            </a:prstGeom>
            <a:noFill/>
            <a:ln w="50800" cmpd="dbl">
              <a:solidFill>
                <a:schemeClr val="accent3"/>
              </a:solidFill>
            </a:ln>
          </p:spPr>
          <p:style>
            <a:lnRef idx="2">
              <a:schemeClr val="accent1"/>
            </a:lnRef>
            <a:fillRef idx="1">
              <a:schemeClr val="lt1"/>
            </a:fillRef>
            <a:effectRef idx="0">
              <a:schemeClr val="accent1"/>
            </a:effectRef>
            <a:fontRef idx="minor">
              <a:schemeClr val="dk1"/>
            </a:fontRef>
          </p:style>
        </p:cxnSp>
        <p:sp>
          <p:nvSpPr>
            <p:cNvPr id="122" name="Can 121"/>
            <p:cNvSpPr/>
            <p:nvPr/>
          </p:nvSpPr>
          <p:spPr>
            <a:xfrm>
              <a:off x="6171805" y="596871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PZ</a:t>
              </a:r>
              <a:endParaRPr lang="en-US" sz="1050" b="1" baseline="-25000" dirty="0"/>
            </a:p>
          </p:txBody>
        </p:sp>
        <p:sp>
          <p:nvSpPr>
            <p:cNvPr id="125" name="Can 124"/>
            <p:cNvSpPr/>
            <p:nvPr/>
          </p:nvSpPr>
          <p:spPr>
            <a:xfrm>
              <a:off x="5534965" y="5968714"/>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MT</a:t>
              </a:r>
              <a:endParaRPr lang="en-US" sz="1050" b="1" baseline="-25000" dirty="0"/>
            </a:p>
          </p:txBody>
        </p:sp>
      </p:grpSp>
      <p:sp>
        <p:nvSpPr>
          <p:cNvPr id="126" name="Can 125"/>
          <p:cNvSpPr/>
          <p:nvPr/>
        </p:nvSpPr>
        <p:spPr>
          <a:xfrm>
            <a:off x="4355976" y="5440099"/>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BA</a:t>
            </a:r>
            <a:r>
              <a:rPr lang="en-US" sz="1050" b="1" baseline="-25000" dirty="0" smtClean="0"/>
              <a:t>1</a:t>
            </a:r>
            <a:endParaRPr lang="en-US" sz="1050" b="1" baseline="-25000" dirty="0"/>
          </a:p>
        </p:txBody>
      </p:sp>
      <p:grpSp>
        <p:nvGrpSpPr>
          <p:cNvPr id="157" name="Group 156"/>
          <p:cNvGrpSpPr/>
          <p:nvPr/>
        </p:nvGrpSpPr>
        <p:grpSpPr>
          <a:xfrm>
            <a:off x="4477855" y="160065"/>
            <a:ext cx="2113356" cy="720080"/>
            <a:chOff x="6419084" y="1164367"/>
            <a:chExt cx="2113356" cy="720080"/>
          </a:xfrm>
        </p:grpSpPr>
        <p:sp>
          <p:nvSpPr>
            <p:cNvPr id="147" name="Rectangle 146"/>
            <p:cNvSpPr/>
            <p:nvPr/>
          </p:nvSpPr>
          <p:spPr>
            <a:xfrm>
              <a:off x="6419084" y="1164367"/>
              <a:ext cx="2113356" cy="72008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Cube 147"/>
            <p:cNvSpPr/>
            <p:nvPr/>
          </p:nvSpPr>
          <p:spPr>
            <a:xfrm>
              <a:off x="7247785" y="1407483"/>
              <a:ext cx="409024" cy="332123"/>
            </a:xfrm>
            <a:prstGeom prst="cube">
              <a:avLst/>
            </a:pr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smtClean="0"/>
                <a:t>T</a:t>
              </a:r>
              <a:endParaRPr lang="en-US" sz="1050" b="1" baseline="-25000" dirty="0"/>
            </a:p>
          </p:txBody>
        </p:sp>
        <p:cxnSp>
          <p:nvCxnSpPr>
            <p:cNvPr id="149" name="Straight Connector 148"/>
            <p:cNvCxnSpPr/>
            <p:nvPr/>
          </p:nvCxnSpPr>
          <p:spPr>
            <a:xfrm>
              <a:off x="6439487" y="1327221"/>
              <a:ext cx="613536" cy="260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0" name="Straight Connector 149"/>
            <p:cNvCxnSpPr/>
            <p:nvPr/>
          </p:nvCxnSpPr>
          <p:spPr>
            <a:xfrm>
              <a:off x="7108859" y="1331542"/>
              <a:ext cx="613536" cy="26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7880238" y="1322564"/>
              <a:ext cx="613536" cy="2608"/>
            </a:xfrm>
            <a:prstGeom prst="line">
              <a:avLst/>
            </a:prstGeom>
          </p:spPr>
          <p:style>
            <a:lnRef idx="2">
              <a:schemeClr val="accent3"/>
            </a:lnRef>
            <a:fillRef idx="0">
              <a:schemeClr val="accent3"/>
            </a:fillRef>
            <a:effectRef idx="1">
              <a:schemeClr val="accent3"/>
            </a:effectRef>
            <a:fontRef idx="minor">
              <a:schemeClr val="tx1"/>
            </a:fontRef>
          </p:style>
        </p:cxnSp>
        <p:sp>
          <p:nvSpPr>
            <p:cNvPr id="152" name="TextBox 9"/>
            <p:cNvSpPr txBox="1"/>
            <p:nvPr/>
          </p:nvSpPr>
          <p:spPr>
            <a:xfrm>
              <a:off x="6531858" y="1192942"/>
              <a:ext cx="421590"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x100GE</a:t>
              </a:r>
              <a:endParaRPr lang="en-US" sz="1050" b="1" dirty="0"/>
            </a:p>
          </p:txBody>
        </p:sp>
        <p:sp>
          <p:nvSpPr>
            <p:cNvPr id="153" name="TextBox 80"/>
            <p:cNvSpPr txBox="1"/>
            <p:nvPr/>
          </p:nvSpPr>
          <p:spPr>
            <a:xfrm>
              <a:off x="7247785" y="1212238"/>
              <a:ext cx="352661"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x40GE</a:t>
              </a:r>
              <a:endParaRPr lang="en-US" sz="1050" b="1" dirty="0"/>
            </a:p>
          </p:txBody>
        </p:sp>
        <p:sp>
          <p:nvSpPr>
            <p:cNvPr id="154" name="TextBox 81"/>
            <p:cNvSpPr txBox="1"/>
            <p:nvPr/>
          </p:nvSpPr>
          <p:spPr>
            <a:xfrm>
              <a:off x="8021749" y="1212238"/>
              <a:ext cx="352661"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smtClean="0"/>
                <a:t>x10GE</a:t>
              </a:r>
              <a:endParaRPr lang="en-US" sz="1050" b="1" dirty="0"/>
            </a:p>
          </p:txBody>
        </p:sp>
        <p:sp>
          <p:nvSpPr>
            <p:cNvPr id="155" name="Can 154"/>
            <p:cNvSpPr/>
            <p:nvPr/>
          </p:nvSpPr>
          <p:spPr>
            <a:xfrm>
              <a:off x="7959770" y="1466791"/>
              <a:ext cx="477195" cy="222326"/>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t>Access</a:t>
              </a:r>
              <a:endParaRPr lang="en-US" sz="1050" b="1" dirty="0"/>
            </a:p>
          </p:txBody>
        </p:sp>
        <p:sp>
          <p:nvSpPr>
            <p:cNvPr id="156" name="Can 155"/>
            <p:cNvSpPr/>
            <p:nvPr/>
          </p:nvSpPr>
          <p:spPr>
            <a:xfrm>
              <a:off x="6490866" y="1487178"/>
              <a:ext cx="477195" cy="222326"/>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smtClean="0"/>
                <a:t>Core</a:t>
              </a:r>
              <a:endParaRPr lang="en-US" sz="1050" b="1" baseline="-25000" dirty="0"/>
            </a:p>
          </p:txBody>
        </p:sp>
      </p:grpSp>
      <p:pic>
        <p:nvPicPr>
          <p:cNvPr id="3076" name="Picture 4" descr="http://www.punto-informatico.it/punto/20080424/garr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620" y="407026"/>
            <a:ext cx="1878380" cy="77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83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6"/>
                                        </p:tgtEl>
                                      </p:cBhvr>
                                    </p:animEffect>
                                    <p:set>
                                      <p:cBhvr>
                                        <p:cTn id="7" dur="1" fill="hold">
                                          <p:stCondLst>
                                            <p:cond delay="499"/>
                                          </p:stCondLst>
                                        </p:cTn>
                                        <p:tgtEl>
                                          <p:spTgt spid="13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076"/>
                                        </p:tgtEl>
                                      </p:cBhvr>
                                    </p:animEffect>
                                    <p:set>
                                      <p:cBhvr>
                                        <p:cTn id="10" dur="1" fill="hold">
                                          <p:stCondLst>
                                            <p:cond delay="499"/>
                                          </p:stCondLst>
                                        </p:cTn>
                                        <p:tgtEl>
                                          <p:spTgt spid="3076"/>
                                        </p:tgtEl>
                                        <p:attrNameLst>
                                          <p:attrName>style.visibility</p:attrName>
                                        </p:attrNameLst>
                                      </p:cBhvr>
                                      <p:to>
                                        <p:strVal val="hidden"/>
                                      </p:to>
                                    </p:set>
                                  </p:childTnLst>
                                </p:cTn>
                              </p:par>
                              <p:par>
                                <p:cTn id="11" presetID="64" presetClass="path" presetSubtype="0" accel="50000" decel="50000" fill="hold" grpId="0" nodeType="withEffect">
                                  <p:stCondLst>
                                    <p:cond delay="0"/>
                                  </p:stCondLst>
                                  <p:childTnLst>
                                    <p:animMotion origin="layout" path="M 0 0 L 0 -0.25 E" pathEditMode="relative" ptsTypes="">
                                      <p:cBhvr>
                                        <p:cTn id="12" dur="2000" fill="hold"/>
                                        <p:tgtEl>
                                          <p:spTgt spid="6"/>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09"/>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10"/>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11"/>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12"/>
                                        </p:tgtEl>
                                        <p:attrNameLst>
                                          <p:attrName>ppt_x</p:attrName>
                                          <p:attrName>ppt_y</p:attrName>
                                        </p:attrNameLst>
                                      </p:cBhvr>
                                    </p:animMotion>
                                  </p:childTnLst>
                                </p:cTn>
                              </p:par>
                              <p:par>
                                <p:cTn id="21" presetID="64" presetClass="path" presetSubtype="0" accel="50000" decel="50000" fill="hold" grpId="0" nodeType="withEffect">
                                  <p:stCondLst>
                                    <p:cond delay="0"/>
                                  </p:stCondLst>
                                  <p:childTnLst>
                                    <p:animMotion origin="layout" path="M 0 0 L 0 -0.25 E" pathEditMode="relative" ptsTypes="">
                                      <p:cBhvr>
                                        <p:cTn id="22" dur="2000" fill="hold"/>
                                        <p:tgtEl>
                                          <p:spTgt spid="113"/>
                                        </p:tgtEl>
                                        <p:attrNameLst>
                                          <p:attrName>ppt_x</p:attrName>
                                          <p:attrName>ppt_y</p:attrName>
                                        </p:attrNameLst>
                                      </p:cBhvr>
                                    </p:animMotion>
                                  </p:childTnLst>
                                </p:cTn>
                              </p:par>
                              <p:par>
                                <p:cTn id="23" presetID="64" presetClass="path" presetSubtype="0" accel="50000" decel="50000" fill="hold" grpId="0" nodeType="withEffect">
                                  <p:stCondLst>
                                    <p:cond delay="0"/>
                                  </p:stCondLst>
                                  <p:childTnLst>
                                    <p:animMotion origin="layout" path="M 0 0 L 0 -0.25 E" pathEditMode="relative" ptsTypes="">
                                      <p:cBhvr>
                                        <p:cTn id="24" dur="2000" fill="hold"/>
                                        <p:tgtEl>
                                          <p:spTgt spid="114"/>
                                        </p:tgtEl>
                                        <p:attrNameLst>
                                          <p:attrName>ppt_x</p:attrName>
                                          <p:attrName>ppt_y</p:attrName>
                                        </p:attrNameLst>
                                      </p:cBhvr>
                                    </p:animMotion>
                                  </p:childTnLst>
                                </p:cTn>
                              </p:par>
                              <p:par>
                                <p:cTn id="25" presetID="64" presetClass="path" presetSubtype="0" accel="50000" decel="50000" fill="hold" grpId="0" nodeType="withEffect">
                                  <p:stCondLst>
                                    <p:cond delay="0"/>
                                  </p:stCondLst>
                                  <p:childTnLst>
                                    <p:animMotion origin="layout" path="M 0 0 L 0 -0.25 E" pathEditMode="relative" ptsTypes="">
                                      <p:cBhvr>
                                        <p:cTn id="26" dur="2000" fill="hold"/>
                                        <p:tgtEl>
                                          <p:spTgt spid="115"/>
                                        </p:tgtEl>
                                        <p:attrNameLst>
                                          <p:attrName>ppt_x</p:attrName>
                                          <p:attrName>ppt_y</p:attrName>
                                        </p:attrNameLst>
                                      </p:cBhvr>
                                    </p:animMotion>
                                  </p:childTnLst>
                                </p:cTn>
                              </p:par>
                              <p:par>
                                <p:cTn id="27" presetID="64" presetClass="path" presetSubtype="0" accel="50000" decel="50000" fill="hold" grpId="0" nodeType="withEffect">
                                  <p:stCondLst>
                                    <p:cond delay="0"/>
                                  </p:stCondLst>
                                  <p:childTnLst>
                                    <p:animMotion origin="layout" path="M 0 0 L 0 -0.25 E" pathEditMode="relative" ptsTypes="">
                                      <p:cBhvr>
                                        <p:cTn id="28" dur="2000" fill="hold"/>
                                        <p:tgtEl>
                                          <p:spTgt spid="116"/>
                                        </p:tgtEl>
                                        <p:attrNameLst>
                                          <p:attrName>ppt_x</p:attrName>
                                          <p:attrName>ppt_y</p:attrName>
                                        </p:attrNameLst>
                                      </p:cBhvr>
                                    </p:animMotion>
                                  </p:childTnLst>
                                </p:cTn>
                              </p:par>
                              <p:par>
                                <p:cTn id="29" presetID="64" presetClass="path" presetSubtype="0" accel="50000" decel="50000" fill="hold" grpId="0" nodeType="withEffect">
                                  <p:stCondLst>
                                    <p:cond delay="0"/>
                                  </p:stCondLst>
                                  <p:childTnLst>
                                    <p:animMotion origin="layout" path="M 0 0 L 0 -0.25 E" pathEditMode="relative" ptsTypes="">
                                      <p:cBhvr>
                                        <p:cTn id="30" dur="2000" fill="hold"/>
                                        <p:tgtEl>
                                          <p:spTgt spid="117"/>
                                        </p:tgtEl>
                                        <p:attrNameLst>
                                          <p:attrName>ppt_x</p:attrName>
                                          <p:attrName>ppt_y</p:attrName>
                                        </p:attrNameLst>
                                      </p:cBhvr>
                                    </p:animMotion>
                                  </p:childTnLst>
                                </p:cTn>
                              </p:par>
                              <p:par>
                                <p:cTn id="31" presetID="64" presetClass="path" presetSubtype="0" accel="50000" decel="50000" fill="hold" grpId="0" nodeType="withEffect">
                                  <p:stCondLst>
                                    <p:cond delay="0"/>
                                  </p:stCondLst>
                                  <p:childTnLst>
                                    <p:animMotion origin="layout" path="M 0 0 L 0 -0.25 E" pathEditMode="relative" ptsTypes="">
                                      <p:cBhvr>
                                        <p:cTn id="32" dur="2000" fill="hold"/>
                                        <p:tgtEl>
                                          <p:spTgt spid="118"/>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119"/>
                                        </p:tgtEl>
                                        <p:attrNameLst>
                                          <p:attrName>ppt_x</p:attrName>
                                          <p:attrName>ppt_y</p:attrName>
                                        </p:attrNameLst>
                                      </p:cBhvr>
                                    </p:animMotion>
                                  </p:childTnLst>
                                </p:cTn>
                              </p:par>
                              <p:par>
                                <p:cTn id="35" presetID="64" presetClass="path" presetSubtype="0" accel="50000" decel="50000" fill="hold" grpId="0" nodeType="withEffect">
                                  <p:stCondLst>
                                    <p:cond delay="0"/>
                                  </p:stCondLst>
                                  <p:childTnLst>
                                    <p:animMotion origin="layout" path="M 0 0 L 0 -0.25 E" pathEditMode="relative" ptsTypes="">
                                      <p:cBhvr>
                                        <p:cTn id="36" dur="2000" fill="hold"/>
                                        <p:tgtEl>
                                          <p:spTgt spid="123"/>
                                        </p:tgtEl>
                                        <p:attrNameLst>
                                          <p:attrName>ppt_x</p:attrName>
                                          <p:attrName>ppt_y</p:attrName>
                                        </p:attrNameLst>
                                      </p:cBhvr>
                                    </p:animMotion>
                                  </p:childTnLst>
                                </p:cTn>
                              </p:par>
                              <p:par>
                                <p:cTn id="37" presetID="64" presetClass="path" presetSubtype="0" accel="50000" decel="50000" fill="hold" grpId="0" nodeType="withEffect">
                                  <p:stCondLst>
                                    <p:cond delay="0"/>
                                  </p:stCondLst>
                                  <p:childTnLst>
                                    <p:animMotion origin="layout" path="M 0 0 L 0 -0.25 E" pathEditMode="relative" ptsTypes="">
                                      <p:cBhvr>
                                        <p:cTn id="38" dur="2000" fill="hold"/>
                                        <p:tgtEl>
                                          <p:spTgt spid="124"/>
                                        </p:tgtEl>
                                        <p:attrNameLst>
                                          <p:attrName>ppt_x</p:attrName>
                                          <p:attrName>ppt_y</p:attrName>
                                        </p:attrNameLst>
                                      </p:cBhvr>
                                    </p:animMotion>
                                  </p:childTnLst>
                                </p:cTn>
                              </p:par>
                              <p:par>
                                <p:cTn id="39" presetID="64" presetClass="path" presetSubtype="0" accel="50000" decel="50000" fill="hold" grpId="0" nodeType="withEffect">
                                  <p:stCondLst>
                                    <p:cond delay="0"/>
                                  </p:stCondLst>
                                  <p:childTnLst>
                                    <p:animMotion origin="layout" path="M 0 0 L 0 -0.25 E" pathEditMode="relative" ptsTypes="">
                                      <p:cBhvr>
                                        <p:cTn id="40" dur="2000" fill="hold"/>
                                        <p:tgtEl>
                                          <p:spTgt spid="126"/>
                                        </p:tgtEl>
                                        <p:attrNameLst>
                                          <p:attrName>ppt_x</p:attrName>
                                          <p:attrName>ppt_y</p:attrName>
                                        </p:attrNameLst>
                                      </p:cBhvr>
                                    </p:animMotion>
                                  </p:childTnLst>
                                </p:cTn>
                              </p:par>
                              <p:par>
                                <p:cTn id="41" presetID="3" presetClass="exit" presetSubtype="10" fill="hold" nodeType="withEffect">
                                  <p:stCondLst>
                                    <p:cond delay="0"/>
                                  </p:stCondLst>
                                  <p:childTnLst>
                                    <p:animEffect transition="out" filter="blinds(horizontal)">
                                      <p:cBhvr>
                                        <p:cTn id="42" dur="500"/>
                                        <p:tgtEl>
                                          <p:spTgt spid="95"/>
                                        </p:tgtEl>
                                      </p:cBhvr>
                                    </p:animEffect>
                                    <p:set>
                                      <p:cBhvr>
                                        <p:cTn id="43" dur="1" fill="hold">
                                          <p:stCondLst>
                                            <p:cond delay="499"/>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3" grpId="0" animBg="1"/>
      <p:bldP spid="114" grpId="0" animBg="1"/>
      <p:bldP spid="115" grpId="0" animBg="1"/>
      <p:bldP spid="116" grpId="0" animBg="1"/>
      <p:bldP spid="117" grpId="0" animBg="1"/>
      <p:bldP spid="118" grpId="0" animBg="1"/>
      <p:bldP spid="123" grpId="0" animBg="1"/>
      <p:bldP spid="124" grpId="0" animBg="1"/>
      <p:bldP spid="1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51200"/>
            <a:ext cx="4573070" cy="756000"/>
          </a:xfrm>
        </p:spPr>
        <p:txBody>
          <a:bodyPr/>
          <a:lstStyle/>
          <a:p>
            <a:r>
              <a:rPr lang="it-IT" sz="2400" dirty="0"/>
              <a:t>L’espansione di Rete IP/MPLS </a:t>
            </a:r>
          </a:p>
        </p:txBody>
      </p:sp>
      <p:sp>
        <p:nvSpPr>
          <p:cNvPr id="3" name="Date Placeholder 2"/>
          <p:cNvSpPr>
            <a:spLocks noGrp="1"/>
          </p:cNvSpPr>
          <p:nvPr>
            <p:ph type="dt" sz="half" idx="10"/>
          </p:nvPr>
        </p:nvSpPr>
        <p:spPr/>
        <p:txBody>
          <a:bodyPr/>
          <a:lstStyle/>
          <a:p>
            <a:r>
              <a:rPr lang="it-IT" smtClean="0"/>
              <a:t>Workshop INFN CCR - LNS  27-Maggio-2014</a:t>
            </a:r>
            <a:endParaRPr lang="it-IT" dirty="0"/>
          </a:p>
        </p:txBody>
      </p:sp>
      <p:sp>
        <p:nvSpPr>
          <p:cNvPr id="4" name="Footer Placeholder 3"/>
          <p:cNvSpPr>
            <a:spLocks noGrp="1"/>
          </p:cNvSpPr>
          <p:nvPr>
            <p:ph type="ftr" sz="quarter" idx="11"/>
          </p:nvPr>
        </p:nvSpPr>
        <p:spPr/>
        <p:txBody>
          <a:bodyPr/>
          <a:lstStyle/>
          <a:p>
            <a:r>
              <a:rPr lang="it-IT" smtClean="0"/>
              <a:t>Massimo Carboni &lt;Massimo.Carboni@garr.it&gt;</a:t>
            </a:r>
            <a:endParaRPr lang="it-IT" dirty="0"/>
          </a:p>
        </p:txBody>
      </p:sp>
      <p:sp>
        <p:nvSpPr>
          <p:cNvPr id="5" name="Slide Number Placeholder 4"/>
          <p:cNvSpPr>
            <a:spLocks noGrp="1"/>
          </p:cNvSpPr>
          <p:nvPr>
            <p:ph type="sldNum" sz="quarter" idx="12"/>
          </p:nvPr>
        </p:nvSpPr>
        <p:spPr/>
        <p:txBody>
          <a:bodyPr/>
          <a:lstStyle/>
          <a:p>
            <a:r>
              <a:rPr lang="it-IT" smtClean="0">
                <a:solidFill>
                  <a:schemeClr val="accent1">
                    <a:lumMod val="60000"/>
                    <a:lumOff val="40000"/>
                  </a:schemeClr>
                </a:solidFill>
              </a:rPr>
              <a:t>#</a:t>
            </a:r>
            <a:fld id="{7F0813E5-3B9C-4C4E-A656-F4DD9920C17E}" type="slidenum">
              <a:rPr lang="it-IT" smtClean="0"/>
              <a:pPr/>
              <a:t>9</a:t>
            </a:fld>
            <a:endParaRPr lang="it-IT" dirty="0"/>
          </a:p>
        </p:txBody>
      </p:sp>
      <p:grpSp>
        <p:nvGrpSpPr>
          <p:cNvPr id="134" name="Group 133"/>
          <p:cNvGrpSpPr/>
          <p:nvPr/>
        </p:nvGrpSpPr>
        <p:grpSpPr>
          <a:xfrm>
            <a:off x="312427" y="1335835"/>
            <a:ext cx="8800172" cy="4128962"/>
            <a:chOff x="121671" y="1711978"/>
            <a:chExt cx="8800172" cy="4128962"/>
          </a:xfrm>
        </p:grpSpPr>
        <p:grpSp>
          <p:nvGrpSpPr>
            <p:cNvPr id="7" name="Group 6"/>
            <p:cNvGrpSpPr/>
            <p:nvPr/>
          </p:nvGrpSpPr>
          <p:grpSpPr>
            <a:xfrm>
              <a:off x="1370228" y="3135840"/>
              <a:ext cx="5129593" cy="2599627"/>
              <a:chOff x="1535601" y="3533488"/>
              <a:chExt cx="5186944" cy="2638713"/>
            </a:xfrm>
            <a:solidFill>
              <a:schemeClr val="bg1"/>
            </a:solidFill>
          </p:grpSpPr>
          <p:sp>
            <p:nvSpPr>
              <p:cNvPr id="8" name="Rounded Rectangle 7"/>
              <p:cNvSpPr/>
              <p:nvPr/>
            </p:nvSpPr>
            <p:spPr>
              <a:xfrm>
                <a:off x="1535601" y="3533488"/>
                <a:ext cx="5186943" cy="2638713"/>
              </a:xfrm>
              <a:prstGeom prst="roundRect">
                <a:avLst/>
              </a:prstGeom>
              <a:grpFill/>
              <a:ln w="25400" cmpd="sng"/>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sp>
            <p:nvSpPr>
              <p:cNvPr id="9" name="Rounded Rectangle 8"/>
              <p:cNvSpPr/>
              <p:nvPr/>
            </p:nvSpPr>
            <p:spPr>
              <a:xfrm>
                <a:off x="1590675" y="3573873"/>
                <a:ext cx="5131870" cy="2598328"/>
              </a:xfrm>
              <a:prstGeom prst="roundRect">
                <a:avLst/>
              </a:prstGeom>
              <a:grpFill/>
              <a:ln w="25400" cmpd="sng"/>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grpSp>
        <p:cxnSp>
          <p:nvCxnSpPr>
            <p:cNvPr id="10" name="Straight Connector 9"/>
            <p:cNvCxnSpPr>
              <a:stCxn id="76" idx="0"/>
              <a:endCxn id="62" idx="4"/>
            </p:cNvCxnSpPr>
            <p:nvPr/>
          </p:nvCxnSpPr>
          <p:spPr>
            <a:xfrm>
              <a:off x="1465278" y="3119706"/>
              <a:ext cx="866775" cy="406659"/>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cxnSp>
          <p:nvCxnSpPr>
            <p:cNvPr id="11" name="Straight Connector 10"/>
            <p:cNvCxnSpPr>
              <a:stCxn id="66" idx="0"/>
              <a:endCxn id="61" idx="0"/>
            </p:cNvCxnSpPr>
            <p:nvPr/>
          </p:nvCxnSpPr>
          <p:spPr>
            <a:xfrm flipV="1">
              <a:off x="6427803" y="3401424"/>
              <a:ext cx="1406492" cy="2155512"/>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p:cNvCxnSpPr>
              <a:stCxn id="77" idx="0"/>
              <a:endCxn id="61" idx="0"/>
            </p:cNvCxnSpPr>
            <p:nvPr/>
          </p:nvCxnSpPr>
          <p:spPr>
            <a:xfrm>
              <a:off x="6427803" y="3142474"/>
              <a:ext cx="1406492" cy="258950"/>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p:cNvCxnSpPr>
              <a:stCxn id="66" idx="0"/>
              <a:endCxn id="59" idx="0"/>
            </p:cNvCxnSpPr>
            <p:nvPr/>
          </p:nvCxnSpPr>
          <p:spPr>
            <a:xfrm flipV="1">
              <a:off x="6427803" y="5550913"/>
              <a:ext cx="2227340" cy="6023"/>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a:stCxn id="47" idx="0"/>
              <a:endCxn id="59" idx="0"/>
            </p:cNvCxnSpPr>
            <p:nvPr/>
          </p:nvCxnSpPr>
          <p:spPr>
            <a:xfrm>
              <a:off x="7847608" y="4961877"/>
              <a:ext cx="807535" cy="589036"/>
            </a:xfrm>
            <a:prstGeom prst="line">
              <a:avLst/>
            </a:prstGeom>
          </p:spPr>
          <p:style>
            <a:lnRef idx="2">
              <a:schemeClr val="accent3"/>
            </a:lnRef>
            <a:fillRef idx="0">
              <a:schemeClr val="accent3"/>
            </a:fillRef>
            <a:effectRef idx="1">
              <a:schemeClr val="accent3"/>
            </a:effectRef>
            <a:fontRef idx="minor">
              <a:schemeClr val="tx1"/>
            </a:fontRef>
          </p:style>
        </p:cxnSp>
        <p:sp>
          <p:nvSpPr>
            <p:cNvPr id="15" name="Rectangle 14"/>
            <p:cNvSpPr/>
            <p:nvPr/>
          </p:nvSpPr>
          <p:spPr>
            <a:xfrm>
              <a:off x="7946110" y="4278635"/>
              <a:ext cx="609600" cy="11664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p>
          </p:txBody>
        </p:sp>
        <p:cxnSp>
          <p:nvCxnSpPr>
            <p:cNvPr id="16" name="Straight Connector 15"/>
            <p:cNvCxnSpPr>
              <a:stCxn id="66" idx="0"/>
              <a:endCxn id="58" idx="0"/>
            </p:cNvCxnSpPr>
            <p:nvPr/>
          </p:nvCxnSpPr>
          <p:spPr>
            <a:xfrm flipV="1">
              <a:off x="6427803" y="3820365"/>
              <a:ext cx="1426310" cy="1736571"/>
            </a:xfrm>
            <a:prstGeom prst="line">
              <a:avLst/>
            </a:prstGeom>
          </p:spPr>
          <p:style>
            <a:lnRef idx="2">
              <a:schemeClr val="accent3"/>
            </a:lnRef>
            <a:fillRef idx="0">
              <a:schemeClr val="accent3"/>
            </a:fillRef>
            <a:effectRef idx="1">
              <a:schemeClr val="accent3"/>
            </a:effectRef>
            <a:fontRef idx="minor">
              <a:schemeClr val="tx1"/>
            </a:fontRef>
          </p:style>
        </p:cxnSp>
        <p:cxnSp>
          <p:nvCxnSpPr>
            <p:cNvPr id="17" name="Straight Connector 16"/>
            <p:cNvCxnSpPr>
              <a:stCxn id="77" idx="0"/>
              <a:endCxn id="58" idx="0"/>
            </p:cNvCxnSpPr>
            <p:nvPr/>
          </p:nvCxnSpPr>
          <p:spPr>
            <a:xfrm>
              <a:off x="6427803" y="3142474"/>
              <a:ext cx="1426310" cy="677891"/>
            </a:xfrm>
            <a:prstGeom prst="line">
              <a:avLst/>
            </a:prstGeom>
          </p:spPr>
          <p:style>
            <a:lnRef idx="2">
              <a:schemeClr val="accent3"/>
            </a:lnRef>
            <a:fillRef idx="0">
              <a:schemeClr val="accent3"/>
            </a:fillRef>
            <a:effectRef idx="1">
              <a:schemeClr val="accent3"/>
            </a:effectRef>
            <a:fontRef idx="minor">
              <a:schemeClr val="tx1"/>
            </a:fontRef>
          </p:style>
        </p:cxnSp>
        <p:cxnSp>
          <p:nvCxnSpPr>
            <p:cNvPr id="18" name="Straight Connector 17"/>
            <p:cNvCxnSpPr>
              <a:stCxn id="57" idx="0"/>
              <a:endCxn id="77" idx="0"/>
            </p:cNvCxnSpPr>
            <p:nvPr/>
          </p:nvCxnSpPr>
          <p:spPr>
            <a:xfrm>
              <a:off x="1372104" y="1890509"/>
              <a:ext cx="5055699" cy="1251965"/>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Straight Connector 18"/>
            <p:cNvCxnSpPr>
              <a:stCxn id="57" idx="0"/>
              <a:endCxn id="76" idx="0"/>
            </p:cNvCxnSpPr>
            <p:nvPr/>
          </p:nvCxnSpPr>
          <p:spPr>
            <a:xfrm>
              <a:off x="1372104" y="1890509"/>
              <a:ext cx="93174" cy="1229197"/>
            </a:xfrm>
            <a:prstGeom prst="line">
              <a:avLst/>
            </a:prstGeom>
          </p:spPr>
          <p:style>
            <a:lnRef idx="2">
              <a:schemeClr val="accent3"/>
            </a:lnRef>
            <a:fillRef idx="0">
              <a:schemeClr val="accent3"/>
            </a:fillRef>
            <a:effectRef idx="1">
              <a:schemeClr val="accent3"/>
            </a:effectRef>
            <a:fontRef idx="minor">
              <a:schemeClr val="tx1"/>
            </a:fontRef>
          </p:style>
        </p:cxnSp>
        <p:cxnSp>
          <p:nvCxnSpPr>
            <p:cNvPr id="20" name="Straight Connector 19"/>
            <p:cNvCxnSpPr>
              <a:stCxn id="22" idx="0"/>
              <a:endCxn id="78" idx="0"/>
            </p:cNvCxnSpPr>
            <p:nvPr/>
          </p:nvCxnSpPr>
          <p:spPr>
            <a:xfrm>
              <a:off x="388371" y="5008995"/>
              <a:ext cx="994899" cy="65341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22" idx="0"/>
              <a:endCxn id="76" idx="0"/>
            </p:cNvCxnSpPr>
            <p:nvPr/>
          </p:nvCxnSpPr>
          <p:spPr>
            <a:xfrm flipV="1">
              <a:off x="388371" y="3119706"/>
              <a:ext cx="1076907" cy="1889289"/>
            </a:xfrm>
            <a:prstGeom prst="line">
              <a:avLst/>
            </a:prstGeom>
          </p:spPr>
          <p:style>
            <a:lnRef idx="2">
              <a:schemeClr val="accent1"/>
            </a:lnRef>
            <a:fillRef idx="0">
              <a:schemeClr val="accent1"/>
            </a:fillRef>
            <a:effectRef idx="1">
              <a:schemeClr val="accent1"/>
            </a:effectRef>
            <a:fontRef idx="minor">
              <a:schemeClr val="tx1"/>
            </a:fontRef>
          </p:style>
        </p:cxnSp>
        <p:sp>
          <p:nvSpPr>
            <p:cNvPr id="22" name="Can 21"/>
            <p:cNvSpPr/>
            <p:nvPr/>
          </p:nvSpPr>
          <p:spPr>
            <a:xfrm>
              <a:off x="121671" y="4830464"/>
              <a:ext cx="533400" cy="357062"/>
            </a:xfrm>
            <a:prstGeom prst="can">
              <a:avLst>
                <a:gd name="adj" fmla="val 50000"/>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CT</a:t>
              </a:r>
              <a:r>
                <a:rPr lang="en-US" sz="1200" b="1" baseline="-25000" dirty="0" smtClean="0"/>
                <a:t>1</a:t>
              </a:r>
              <a:endParaRPr lang="en-US" sz="1200" b="1" baseline="-25000" dirty="0"/>
            </a:p>
          </p:txBody>
        </p:sp>
        <p:cxnSp>
          <p:nvCxnSpPr>
            <p:cNvPr id="23" name="Straight Connector 22"/>
            <p:cNvCxnSpPr>
              <a:stCxn id="25" idx="0"/>
              <a:endCxn id="78" idx="0"/>
            </p:cNvCxnSpPr>
            <p:nvPr/>
          </p:nvCxnSpPr>
          <p:spPr>
            <a:xfrm>
              <a:off x="410279" y="4120330"/>
              <a:ext cx="972991" cy="15420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25" idx="0"/>
              <a:endCxn id="76" idx="0"/>
            </p:cNvCxnSpPr>
            <p:nvPr/>
          </p:nvCxnSpPr>
          <p:spPr>
            <a:xfrm flipV="1">
              <a:off x="410279" y="3119706"/>
              <a:ext cx="1054999" cy="1000624"/>
            </a:xfrm>
            <a:prstGeom prst="line">
              <a:avLst/>
            </a:prstGeom>
          </p:spPr>
          <p:style>
            <a:lnRef idx="2">
              <a:schemeClr val="accent1"/>
            </a:lnRef>
            <a:fillRef idx="0">
              <a:schemeClr val="accent1"/>
            </a:fillRef>
            <a:effectRef idx="1">
              <a:schemeClr val="accent1"/>
            </a:effectRef>
            <a:fontRef idx="minor">
              <a:schemeClr val="tx1"/>
            </a:fontRef>
          </p:style>
        </p:cxnSp>
        <p:sp>
          <p:nvSpPr>
            <p:cNvPr id="25" name="Can 24"/>
            <p:cNvSpPr/>
            <p:nvPr/>
          </p:nvSpPr>
          <p:spPr>
            <a:xfrm>
              <a:off x="143579" y="3941799"/>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CS</a:t>
              </a:r>
            </a:p>
          </p:txBody>
        </p:sp>
        <p:cxnSp>
          <p:nvCxnSpPr>
            <p:cNvPr id="26" name="Straight Connector 25"/>
            <p:cNvCxnSpPr>
              <a:stCxn id="66" idx="0"/>
              <a:endCxn id="47" idx="0"/>
            </p:cNvCxnSpPr>
            <p:nvPr/>
          </p:nvCxnSpPr>
          <p:spPr>
            <a:xfrm flipV="1">
              <a:off x="6427803" y="4961877"/>
              <a:ext cx="1419805" cy="5950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77" idx="0"/>
              <a:endCxn id="47" idx="0"/>
            </p:cNvCxnSpPr>
            <p:nvPr/>
          </p:nvCxnSpPr>
          <p:spPr>
            <a:xfrm>
              <a:off x="6427803" y="3142474"/>
              <a:ext cx="1419805" cy="1819403"/>
            </a:xfrm>
            <a:prstGeom prst="line">
              <a:avLst/>
            </a:prstGeom>
          </p:spPr>
          <p:style>
            <a:lnRef idx="2">
              <a:schemeClr val="accent3"/>
            </a:lnRef>
            <a:fillRef idx="0">
              <a:schemeClr val="accent3"/>
            </a:fillRef>
            <a:effectRef idx="1">
              <a:schemeClr val="accent3"/>
            </a:effectRef>
            <a:fontRef idx="minor">
              <a:schemeClr val="tx1"/>
            </a:fontRef>
          </p:style>
        </p:cxnSp>
        <p:cxnSp>
          <p:nvCxnSpPr>
            <p:cNvPr id="28" name="Straight Connector 27"/>
            <p:cNvCxnSpPr>
              <a:stCxn id="66" idx="0"/>
              <a:endCxn id="55" idx="0"/>
            </p:cNvCxnSpPr>
            <p:nvPr/>
          </p:nvCxnSpPr>
          <p:spPr>
            <a:xfrm flipV="1">
              <a:off x="6427803" y="4328687"/>
              <a:ext cx="1419805" cy="1228249"/>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Straight Connector 28"/>
            <p:cNvCxnSpPr>
              <a:stCxn id="77" idx="0"/>
              <a:endCxn id="55" idx="0"/>
            </p:cNvCxnSpPr>
            <p:nvPr/>
          </p:nvCxnSpPr>
          <p:spPr>
            <a:xfrm>
              <a:off x="6427803" y="3142474"/>
              <a:ext cx="1419805" cy="1186213"/>
            </a:xfrm>
            <a:prstGeom prst="line">
              <a:avLst/>
            </a:prstGeom>
          </p:spPr>
          <p:style>
            <a:lnRef idx="2">
              <a:schemeClr val="accent3"/>
            </a:lnRef>
            <a:fillRef idx="0">
              <a:schemeClr val="accent3"/>
            </a:fillRef>
            <a:effectRef idx="1">
              <a:schemeClr val="accent3"/>
            </a:effectRef>
            <a:fontRef idx="minor">
              <a:schemeClr val="tx1"/>
            </a:fontRef>
          </p:style>
        </p:cxnSp>
        <p:cxnSp>
          <p:nvCxnSpPr>
            <p:cNvPr id="30" name="Straight Connector 29"/>
            <p:cNvCxnSpPr>
              <a:stCxn id="76" idx="0"/>
              <a:endCxn id="56" idx="0"/>
            </p:cNvCxnSpPr>
            <p:nvPr/>
          </p:nvCxnSpPr>
          <p:spPr>
            <a:xfrm flipV="1">
              <a:off x="1465278" y="2678686"/>
              <a:ext cx="6365869" cy="441020"/>
            </a:xfrm>
            <a:prstGeom prst="line">
              <a:avLst/>
            </a:prstGeom>
          </p:spPr>
          <p:style>
            <a:lnRef idx="2">
              <a:schemeClr val="accent3"/>
            </a:lnRef>
            <a:fillRef idx="0">
              <a:schemeClr val="accent3"/>
            </a:fillRef>
            <a:effectRef idx="1">
              <a:schemeClr val="accent3"/>
            </a:effectRef>
            <a:fontRef idx="minor">
              <a:schemeClr val="tx1"/>
            </a:fontRef>
          </p:style>
        </p:cxnSp>
        <p:cxnSp>
          <p:nvCxnSpPr>
            <p:cNvPr id="31" name="Straight Connector 30"/>
            <p:cNvCxnSpPr>
              <a:stCxn id="77" idx="0"/>
              <a:endCxn id="56" idx="0"/>
            </p:cNvCxnSpPr>
            <p:nvPr/>
          </p:nvCxnSpPr>
          <p:spPr>
            <a:xfrm flipV="1">
              <a:off x="6427803" y="2678686"/>
              <a:ext cx="1403344" cy="463788"/>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76" idx="0"/>
              <a:endCxn id="49" idx="0"/>
            </p:cNvCxnSpPr>
            <p:nvPr/>
          </p:nvCxnSpPr>
          <p:spPr>
            <a:xfrm flipV="1">
              <a:off x="1465278" y="2041831"/>
              <a:ext cx="4352368" cy="10778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49" idx="0"/>
              <a:endCxn id="77" idx="0"/>
            </p:cNvCxnSpPr>
            <p:nvPr/>
          </p:nvCxnSpPr>
          <p:spPr>
            <a:xfrm>
              <a:off x="5817646" y="2041831"/>
              <a:ext cx="610157" cy="110064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48" idx="0"/>
              <a:endCxn id="77" idx="0"/>
            </p:cNvCxnSpPr>
            <p:nvPr/>
          </p:nvCxnSpPr>
          <p:spPr>
            <a:xfrm>
              <a:off x="422697" y="2036367"/>
              <a:ext cx="6005106" cy="1106107"/>
            </a:xfrm>
            <a:prstGeom prst="line">
              <a:avLst/>
            </a:prstGeom>
          </p:spPr>
          <p:style>
            <a:lnRef idx="2">
              <a:schemeClr val="accent3"/>
            </a:lnRef>
            <a:fillRef idx="0">
              <a:schemeClr val="accent3"/>
            </a:fillRef>
            <a:effectRef idx="1">
              <a:schemeClr val="accent3"/>
            </a:effectRef>
            <a:fontRef idx="minor">
              <a:schemeClr val="tx1"/>
            </a:fontRef>
          </p:style>
        </p:cxnSp>
        <p:cxnSp>
          <p:nvCxnSpPr>
            <p:cNvPr id="35" name="Straight Connector 34"/>
            <p:cNvCxnSpPr>
              <a:stCxn id="48" idx="0"/>
              <a:endCxn id="76" idx="0"/>
            </p:cNvCxnSpPr>
            <p:nvPr/>
          </p:nvCxnSpPr>
          <p:spPr>
            <a:xfrm>
              <a:off x="422697" y="2036367"/>
              <a:ext cx="1042581" cy="1083339"/>
            </a:xfrm>
            <a:prstGeom prst="line">
              <a:avLst/>
            </a:prstGeom>
          </p:spPr>
          <p:style>
            <a:lnRef idx="2">
              <a:schemeClr val="accent3"/>
            </a:lnRef>
            <a:fillRef idx="0">
              <a:schemeClr val="accent3"/>
            </a:fillRef>
            <a:effectRef idx="1">
              <a:schemeClr val="accent3"/>
            </a:effectRef>
            <a:fontRef idx="minor">
              <a:schemeClr val="tx1"/>
            </a:fontRef>
          </p:style>
        </p:cxnSp>
        <p:cxnSp>
          <p:nvCxnSpPr>
            <p:cNvPr id="36" name="Straight Connector 35"/>
            <p:cNvCxnSpPr>
              <a:stCxn id="51" idx="0"/>
              <a:endCxn id="76" idx="0"/>
            </p:cNvCxnSpPr>
            <p:nvPr/>
          </p:nvCxnSpPr>
          <p:spPr>
            <a:xfrm flipH="1">
              <a:off x="1465278" y="2036367"/>
              <a:ext cx="5494600" cy="1083339"/>
            </a:xfrm>
            <a:prstGeom prst="line">
              <a:avLst/>
            </a:prstGeom>
          </p:spPr>
          <p:style>
            <a:lnRef idx="2">
              <a:schemeClr val="accent3"/>
            </a:lnRef>
            <a:fillRef idx="0">
              <a:schemeClr val="accent3"/>
            </a:fillRef>
            <a:effectRef idx="1">
              <a:schemeClr val="accent3"/>
            </a:effectRef>
            <a:fontRef idx="minor">
              <a:schemeClr val="tx1"/>
            </a:fontRef>
          </p:style>
        </p:cxnSp>
        <p:cxnSp>
          <p:nvCxnSpPr>
            <p:cNvPr id="37" name="Straight Connector 36"/>
            <p:cNvCxnSpPr>
              <a:stCxn id="51" idx="0"/>
              <a:endCxn id="77" idx="0"/>
            </p:cNvCxnSpPr>
            <p:nvPr/>
          </p:nvCxnSpPr>
          <p:spPr>
            <a:xfrm flipH="1">
              <a:off x="6427803" y="2036367"/>
              <a:ext cx="532075" cy="1106107"/>
            </a:xfrm>
            <a:prstGeom prst="line">
              <a:avLst/>
            </a:prstGeom>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50" idx="0"/>
              <a:endCxn id="76" idx="0"/>
            </p:cNvCxnSpPr>
            <p:nvPr/>
          </p:nvCxnSpPr>
          <p:spPr>
            <a:xfrm flipH="1">
              <a:off x="1465278" y="2214898"/>
              <a:ext cx="6365869" cy="904808"/>
            </a:xfrm>
            <a:prstGeom prst="line">
              <a:avLst/>
            </a:prstGeom>
          </p:spPr>
          <p:style>
            <a:lnRef idx="2">
              <a:schemeClr val="accent3"/>
            </a:lnRef>
            <a:fillRef idx="0">
              <a:schemeClr val="accent3"/>
            </a:fillRef>
            <a:effectRef idx="1">
              <a:schemeClr val="accent3"/>
            </a:effectRef>
            <a:fontRef idx="minor">
              <a:schemeClr val="tx1"/>
            </a:fontRef>
          </p:style>
        </p:cxnSp>
        <p:cxnSp>
          <p:nvCxnSpPr>
            <p:cNvPr id="39" name="Straight Connector 38"/>
            <p:cNvCxnSpPr>
              <a:stCxn id="50" idx="0"/>
              <a:endCxn id="77" idx="0"/>
            </p:cNvCxnSpPr>
            <p:nvPr/>
          </p:nvCxnSpPr>
          <p:spPr>
            <a:xfrm flipH="1">
              <a:off x="6427803" y="2214898"/>
              <a:ext cx="1403344" cy="927576"/>
            </a:xfrm>
            <a:prstGeom prst="line">
              <a:avLst/>
            </a:prstGeom>
          </p:spPr>
          <p:style>
            <a:lnRef idx="2">
              <a:schemeClr val="accent3"/>
            </a:lnRef>
            <a:fillRef idx="0">
              <a:schemeClr val="accent3"/>
            </a:fillRef>
            <a:effectRef idx="1">
              <a:schemeClr val="accent3"/>
            </a:effectRef>
            <a:fontRef idx="minor">
              <a:schemeClr val="tx1"/>
            </a:fontRef>
          </p:style>
        </p:cxnSp>
        <p:cxnSp>
          <p:nvCxnSpPr>
            <p:cNvPr id="40" name="Straight Connector 39"/>
            <p:cNvCxnSpPr>
              <a:stCxn id="52" idx="0"/>
              <a:endCxn id="76" idx="0"/>
            </p:cNvCxnSpPr>
            <p:nvPr/>
          </p:nvCxnSpPr>
          <p:spPr>
            <a:xfrm flipH="1">
              <a:off x="1465278" y="1952547"/>
              <a:ext cx="2590800" cy="1167159"/>
            </a:xfrm>
            <a:prstGeom prst="line">
              <a:avLst/>
            </a:prstGeom>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52" idx="0"/>
              <a:endCxn id="77" idx="0"/>
            </p:cNvCxnSpPr>
            <p:nvPr/>
          </p:nvCxnSpPr>
          <p:spPr>
            <a:xfrm>
              <a:off x="4056078" y="1952547"/>
              <a:ext cx="2371725" cy="1189927"/>
            </a:xfrm>
            <a:prstGeom prst="line">
              <a:avLst/>
            </a:prstGeom>
          </p:spPr>
          <p:style>
            <a:lnRef idx="2">
              <a:schemeClr val="accent3"/>
            </a:lnRef>
            <a:fillRef idx="0">
              <a:schemeClr val="accent3"/>
            </a:fillRef>
            <a:effectRef idx="1">
              <a:schemeClr val="accent3"/>
            </a:effectRef>
            <a:fontRef idx="minor">
              <a:schemeClr val="tx1"/>
            </a:fontRef>
          </p:style>
        </p:cxnSp>
        <p:cxnSp>
          <p:nvCxnSpPr>
            <p:cNvPr id="42" name="Straight Connector 41"/>
            <p:cNvCxnSpPr>
              <a:stCxn id="53" idx="0"/>
              <a:endCxn id="77" idx="0"/>
            </p:cNvCxnSpPr>
            <p:nvPr/>
          </p:nvCxnSpPr>
          <p:spPr>
            <a:xfrm>
              <a:off x="422697" y="2515349"/>
              <a:ext cx="6005106" cy="6271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53" idx="0"/>
              <a:endCxn id="76" idx="0"/>
            </p:cNvCxnSpPr>
            <p:nvPr/>
          </p:nvCxnSpPr>
          <p:spPr>
            <a:xfrm>
              <a:off x="422697" y="2515349"/>
              <a:ext cx="1042581" cy="604357"/>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54" idx="0"/>
              <a:endCxn id="77" idx="0"/>
            </p:cNvCxnSpPr>
            <p:nvPr/>
          </p:nvCxnSpPr>
          <p:spPr>
            <a:xfrm>
              <a:off x="2435434" y="1912291"/>
              <a:ext cx="3992369" cy="1230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54" idx="0"/>
              <a:endCxn id="76" idx="0"/>
            </p:cNvCxnSpPr>
            <p:nvPr/>
          </p:nvCxnSpPr>
          <p:spPr>
            <a:xfrm flipH="1">
              <a:off x="1465278" y="1912291"/>
              <a:ext cx="970156" cy="1207415"/>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78" idx="0"/>
              <a:endCxn id="77" idx="0"/>
            </p:cNvCxnSpPr>
            <p:nvPr/>
          </p:nvCxnSpPr>
          <p:spPr>
            <a:xfrm flipV="1">
              <a:off x="1383270" y="3142474"/>
              <a:ext cx="5044533" cy="2519935"/>
            </a:xfrm>
            <a:prstGeom prst="line">
              <a:avLst/>
            </a:prstGeom>
            <a:ln w="50800" cmpd="dbl"/>
          </p:spPr>
          <p:style>
            <a:lnRef idx="2">
              <a:schemeClr val="accent2"/>
            </a:lnRef>
            <a:fillRef idx="0">
              <a:schemeClr val="accent2"/>
            </a:fillRef>
            <a:effectRef idx="1">
              <a:schemeClr val="accent2"/>
            </a:effectRef>
            <a:fontRef idx="minor">
              <a:schemeClr val="tx1"/>
            </a:fontRef>
          </p:style>
        </p:cxnSp>
        <p:sp>
          <p:nvSpPr>
            <p:cNvPr id="47" name="Can 46"/>
            <p:cNvSpPr/>
            <p:nvPr/>
          </p:nvSpPr>
          <p:spPr>
            <a:xfrm>
              <a:off x="7580908" y="4783346"/>
              <a:ext cx="533400" cy="357062"/>
            </a:xfrm>
            <a:prstGeom prst="can">
              <a:avLst>
                <a:gd name="adj" fmla="val 50000"/>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PA</a:t>
              </a:r>
              <a:r>
                <a:rPr lang="en-US" sz="1200" b="1" baseline="-25000" dirty="0" smtClean="0"/>
                <a:t>1</a:t>
              </a:r>
              <a:endParaRPr lang="en-US" sz="1200" b="1" baseline="-25000" dirty="0"/>
            </a:p>
          </p:txBody>
        </p:sp>
        <p:sp>
          <p:nvSpPr>
            <p:cNvPr id="48" name="Can 47"/>
            <p:cNvSpPr/>
            <p:nvPr/>
          </p:nvSpPr>
          <p:spPr>
            <a:xfrm>
              <a:off x="155997" y="1857836"/>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SA</a:t>
              </a:r>
            </a:p>
          </p:txBody>
        </p:sp>
        <p:sp>
          <p:nvSpPr>
            <p:cNvPr id="49" name="Can 48"/>
            <p:cNvSpPr/>
            <p:nvPr/>
          </p:nvSpPr>
          <p:spPr>
            <a:xfrm>
              <a:off x="5550946" y="1863300"/>
              <a:ext cx="533400" cy="357062"/>
            </a:xfrm>
            <a:prstGeom prst="can">
              <a:avLst>
                <a:gd name="adj" fmla="val 50000"/>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BA</a:t>
              </a:r>
              <a:r>
                <a:rPr lang="en-US" sz="1200" b="1" baseline="-25000" dirty="0" smtClean="0"/>
                <a:t>1</a:t>
              </a:r>
              <a:endParaRPr lang="en-US" sz="1200" b="1" baseline="-25000" dirty="0"/>
            </a:p>
          </p:txBody>
        </p:sp>
        <p:sp>
          <p:nvSpPr>
            <p:cNvPr id="50" name="Can 49"/>
            <p:cNvSpPr/>
            <p:nvPr/>
          </p:nvSpPr>
          <p:spPr>
            <a:xfrm>
              <a:off x="7564447" y="2036367"/>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BR</a:t>
              </a:r>
            </a:p>
          </p:txBody>
        </p:sp>
        <p:sp>
          <p:nvSpPr>
            <p:cNvPr id="51" name="Can 50"/>
            <p:cNvSpPr/>
            <p:nvPr/>
          </p:nvSpPr>
          <p:spPr>
            <a:xfrm>
              <a:off x="6693178" y="1857836"/>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LE</a:t>
              </a:r>
            </a:p>
          </p:txBody>
        </p:sp>
        <p:sp>
          <p:nvSpPr>
            <p:cNvPr id="52" name="Can 51"/>
            <p:cNvSpPr/>
            <p:nvPr/>
          </p:nvSpPr>
          <p:spPr>
            <a:xfrm>
              <a:off x="3789378" y="1774016"/>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FG</a:t>
              </a:r>
            </a:p>
          </p:txBody>
        </p:sp>
        <p:sp>
          <p:nvSpPr>
            <p:cNvPr id="53" name="Can 52"/>
            <p:cNvSpPr/>
            <p:nvPr/>
          </p:nvSpPr>
          <p:spPr>
            <a:xfrm>
              <a:off x="155997" y="2336818"/>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NA2</a:t>
              </a:r>
            </a:p>
          </p:txBody>
        </p:sp>
        <p:sp>
          <p:nvSpPr>
            <p:cNvPr id="54" name="Can 53"/>
            <p:cNvSpPr/>
            <p:nvPr/>
          </p:nvSpPr>
          <p:spPr>
            <a:xfrm>
              <a:off x="2168734" y="1733760"/>
              <a:ext cx="533400" cy="357062"/>
            </a:xfrm>
            <a:prstGeom prst="can">
              <a:avLst>
                <a:gd name="adj" fmla="val 50000"/>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NA</a:t>
              </a:r>
              <a:r>
                <a:rPr lang="en-US" sz="1200" b="1" baseline="-25000" dirty="0" smtClean="0"/>
                <a:t>1</a:t>
              </a:r>
              <a:endParaRPr lang="en-US" sz="1200" b="1" baseline="-25000" dirty="0"/>
            </a:p>
          </p:txBody>
        </p:sp>
        <p:sp>
          <p:nvSpPr>
            <p:cNvPr id="55" name="Can 54"/>
            <p:cNvSpPr/>
            <p:nvPr/>
          </p:nvSpPr>
          <p:spPr>
            <a:xfrm>
              <a:off x="7580908" y="4150156"/>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ME</a:t>
              </a:r>
            </a:p>
          </p:txBody>
        </p:sp>
        <p:sp>
          <p:nvSpPr>
            <p:cNvPr id="56" name="Can 55"/>
            <p:cNvSpPr/>
            <p:nvPr/>
          </p:nvSpPr>
          <p:spPr>
            <a:xfrm>
              <a:off x="7564447" y="2500155"/>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TA1</a:t>
              </a:r>
            </a:p>
          </p:txBody>
        </p:sp>
        <p:sp>
          <p:nvSpPr>
            <p:cNvPr id="57" name="Can 56"/>
            <p:cNvSpPr/>
            <p:nvPr/>
          </p:nvSpPr>
          <p:spPr>
            <a:xfrm>
              <a:off x="1105404" y="1711978"/>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NA6</a:t>
              </a:r>
            </a:p>
          </p:txBody>
        </p:sp>
        <p:sp>
          <p:nvSpPr>
            <p:cNvPr id="58" name="Can 57"/>
            <p:cNvSpPr/>
            <p:nvPr/>
          </p:nvSpPr>
          <p:spPr>
            <a:xfrm>
              <a:off x="7587413" y="3641834"/>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t>CZ</a:t>
              </a:r>
            </a:p>
          </p:txBody>
        </p:sp>
        <p:sp>
          <p:nvSpPr>
            <p:cNvPr id="59" name="Can 58"/>
            <p:cNvSpPr/>
            <p:nvPr/>
          </p:nvSpPr>
          <p:spPr>
            <a:xfrm>
              <a:off x="8388443" y="5372382"/>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PA</a:t>
              </a:r>
              <a:r>
                <a:rPr lang="en-US" sz="1200" b="1" baseline="-25000" dirty="0" smtClean="0"/>
                <a:t>2</a:t>
              </a:r>
              <a:endParaRPr lang="en-US" sz="1200" b="1" baseline="-25000" dirty="0"/>
            </a:p>
          </p:txBody>
        </p:sp>
        <p:sp>
          <p:nvSpPr>
            <p:cNvPr id="60" name="Can 59"/>
            <p:cNvSpPr/>
            <p:nvPr/>
          </p:nvSpPr>
          <p:spPr>
            <a:xfrm>
              <a:off x="8388443" y="4135288"/>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ME</a:t>
              </a:r>
              <a:r>
                <a:rPr lang="en-US" sz="1200" b="1" baseline="-25000" dirty="0"/>
                <a:t>1</a:t>
              </a:r>
            </a:p>
          </p:txBody>
        </p:sp>
        <p:sp>
          <p:nvSpPr>
            <p:cNvPr id="61" name="Can 60"/>
            <p:cNvSpPr/>
            <p:nvPr/>
          </p:nvSpPr>
          <p:spPr>
            <a:xfrm>
              <a:off x="7567595" y="3222893"/>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RC</a:t>
              </a:r>
              <a:endParaRPr lang="en-US" sz="1200" b="1" dirty="0"/>
            </a:p>
          </p:txBody>
        </p:sp>
        <p:sp>
          <p:nvSpPr>
            <p:cNvPr id="62" name="Cube 61"/>
            <p:cNvSpPr/>
            <p:nvPr/>
          </p:nvSpPr>
          <p:spPr>
            <a:xfrm>
              <a:off x="2046303" y="3262109"/>
              <a:ext cx="381000" cy="433262"/>
            </a:xfrm>
            <a:prstGeom prst="cube">
              <a:avLst/>
            </a:prstGeom>
            <a:solidFill>
              <a:schemeClr val="bg1">
                <a:lumMod val="75000"/>
              </a:schemeClr>
            </a:solidFill>
            <a:ln>
              <a:solidFill>
                <a:schemeClr val="bg1">
                  <a:lumMod val="75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DC</a:t>
              </a:r>
              <a:endParaRPr lang="en-US" sz="1200" b="1" dirty="0">
                <a:solidFill>
                  <a:schemeClr val="tx1"/>
                </a:solidFill>
              </a:endParaRPr>
            </a:p>
          </p:txBody>
        </p:sp>
        <p:cxnSp>
          <p:nvCxnSpPr>
            <p:cNvPr id="63" name="Straight Connector 62"/>
            <p:cNvCxnSpPr>
              <a:stCxn id="77" idx="0"/>
              <a:endCxn id="64" idx="4"/>
            </p:cNvCxnSpPr>
            <p:nvPr/>
          </p:nvCxnSpPr>
          <p:spPr>
            <a:xfrm flipH="1">
              <a:off x="6256353" y="3142474"/>
              <a:ext cx="171450" cy="904428"/>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64" name="Cube 63"/>
            <p:cNvSpPr/>
            <p:nvPr/>
          </p:nvSpPr>
          <p:spPr>
            <a:xfrm>
              <a:off x="5970603" y="3782646"/>
              <a:ext cx="381000" cy="433262"/>
            </a:xfrm>
            <a:prstGeom prst="cube">
              <a:avLst/>
            </a:prstGeom>
            <a:solidFill>
              <a:schemeClr val="bg1">
                <a:lumMod val="75000"/>
              </a:schemeClr>
            </a:solidFill>
            <a:ln>
              <a:solidFill>
                <a:schemeClr val="bg1">
                  <a:lumMod val="75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DC</a:t>
              </a:r>
              <a:endParaRPr lang="en-US" sz="1200" b="1" dirty="0">
                <a:solidFill>
                  <a:schemeClr val="tx1"/>
                </a:solidFill>
              </a:endParaRPr>
            </a:p>
          </p:txBody>
        </p:sp>
        <p:cxnSp>
          <p:nvCxnSpPr>
            <p:cNvPr id="65" name="Straight Connector 64"/>
            <p:cNvCxnSpPr>
              <a:stCxn id="66" idx="0"/>
              <a:endCxn id="67" idx="4"/>
            </p:cNvCxnSpPr>
            <p:nvPr/>
          </p:nvCxnSpPr>
          <p:spPr>
            <a:xfrm flipH="1" flipV="1">
              <a:off x="6234514" y="4888913"/>
              <a:ext cx="193289" cy="668023"/>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66" name="Can 65"/>
            <p:cNvSpPr/>
            <p:nvPr/>
          </p:nvSpPr>
          <p:spPr>
            <a:xfrm>
              <a:off x="6161103" y="5378405"/>
              <a:ext cx="533400" cy="357062"/>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PA</a:t>
              </a:r>
              <a:r>
                <a:rPr lang="en-US" sz="1200" b="1" baseline="-25000" dirty="0" smtClean="0"/>
                <a:t>1</a:t>
              </a:r>
              <a:endParaRPr lang="en-US" sz="1200" b="1" baseline="-25000" dirty="0"/>
            </a:p>
          </p:txBody>
        </p:sp>
        <p:sp>
          <p:nvSpPr>
            <p:cNvPr id="67" name="Cube 66"/>
            <p:cNvSpPr/>
            <p:nvPr/>
          </p:nvSpPr>
          <p:spPr>
            <a:xfrm>
              <a:off x="5948764" y="4624657"/>
              <a:ext cx="381000" cy="433262"/>
            </a:xfrm>
            <a:prstGeom prst="cube">
              <a:avLst/>
            </a:prstGeom>
            <a:solidFill>
              <a:schemeClr val="bg1">
                <a:lumMod val="75000"/>
              </a:schemeClr>
            </a:solidFill>
            <a:ln>
              <a:solidFill>
                <a:schemeClr val="bg1">
                  <a:lumMod val="75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DC</a:t>
              </a:r>
              <a:endParaRPr lang="en-US" sz="1200" b="1" dirty="0">
                <a:solidFill>
                  <a:schemeClr val="tx1"/>
                </a:solidFill>
              </a:endParaRPr>
            </a:p>
          </p:txBody>
        </p:sp>
        <p:cxnSp>
          <p:nvCxnSpPr>
            <p:cNvPr id="68" name="Straight Connector 67"/>
            <p:cNvCxnSpPr>
              <a:stCxn id="69" idx="4"/>
              <a:endCxn id="78" idx="0"/>
            </p:cNvCxnSpPr>
            <p:nvPr/>
          </p:nvCxnSpPr>
          <p:spPr>
            <a:xfrm flipH="1">
              <a:off x="1383270" y="4935988"/>
              <a:ext cx="1081436" cy="726421"/>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69" name="Cube 68"/>
            <p:cNvSpPr/>
            <p:nvPr/>
          </p:nvSpPr>
          <p:spPr>
            <a:xfrm>
              <a:off x="2178956" y="4671732"/>
              <a:ext cx="381000" cy="433262"/>
            </a:xfrm>
            <a:prstGeom prst="cube">
              <a:avLst/>
            </a:prstGeom>
            <a:solidFill>
              <a:schemeClr val="bg1">
                <a:lumMod val="75000"/>
              </a:schemeClr>
            </a:solidFill>
            <a:ln>
              <a:solidFill>
                <a:schemeClr val="bg1">
                  <a:lumMod val="75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1"/>
                  </a:solidFill>
                </a:rPr>
                <a:t>DC</a:t>
              </a:r>
              <a:endParaRPr lang="en-US" sz="1200" b="1" dirty="0">
                <a:solidFill>
                  <a:schemeClr val="tx1"/>
                </a:solidFill>
              </a:endParaRPr>
            </a:p>
          </p:txBody>
        </p:sp>
        <p:cxnSp>
          <p:nvCxnSpPr>
            <p:cNvPr id="70" name="Straight Connector 69"/>
            <p:cNvCxnSpPr>
              <a:stCxn id="74" idx="1"/>
              <a:endCxn id="78" idx="0"/>
            </p:cNvCxnSpPr>
            <p:nvPr/>
          </p:nvCxnSpPr>
          <p:spPr>
            <a:xfrm flipH="1">
              <a:off x="1383270" y="4708636"/>
              <a:ext cx="273436" cy="953773"/>
            </a:xfrm>
            <a:prstGeom prst="line">
              <a:avLst/>
            </a:prstGeom>
            <a:ln>
              <a:solidFill>
                <a:schemeClr val="bg2">
                  <a:lumMod val="50000"/>
                </a:schemeClr>
              </a:solidFill>
            </a:ln>
          </p:spPr>
          <p:style>
            <a:lnRef idx="2">
              <a:schemeClr val="dk1"/>
            </a:lnRef>
            <a:fillRef idx="0">
              <a:schemeClr val="dk1"/>
            </a:fillRef>
            <a:effectRef idx="1">
              <a:schemeClr val="dk1"/>
            </a:effectRef>
            <a:fontRef idx="minor">
              <a:schemeClr val="tx1"/>
            </a:fontRef>
          </p:style>
        </p:cxnSp>
        <p:cxnSp>
          <p:nvCxnSpPr>
            <p:cNvPr id="71" name="Straight Connector 70"/>
            <p:cNvCxnSpPr>
              <a:stCxn id="76" idx="0"/>
              <a:endCxn id="73" idx="1"/>
            </p:cNvCxnSpPr>
            <p:nvPr/>
          </p:nvCxnSpPr>
          <p:spPr>
            <a:xfrm>
              <a:off x="1465278" y="3119706"/>
              <a:ext cx="217449" cy="756891"/>
            </a:xfrm>
            <a:prstGeom prst="line">
              <a:avLst/>
            </a:prstGeom>
            <a:ln>
              <a:solidFill>
                <a:schemeClr val="bg2">
                  <a:lumMod val="50000"/>
                </a:schemeClr>
              </a:solidFill>
            </a:ln>
          </p:spPr>
          <p:style>
            <a:lnRef idx="2">
              <a:schemeClr val="dk1"/>
            </a:lnRef>
            <a:fillRef idx="0">
              <a:schemeClr val="dk1"/>
            </a:fillRef>
            <a:effectRef idx="1">
              <a:schemeClr val="dk1"/>
            </a:effectRef>
            <a:fontRef idx="minor">
              <a:schemeClr val="tx1"/>
            </a:fontRef>
          </p:style>
        </p:cxnSp>
        <p:cxnSp>
          <p:nvCxnSpPr>
            <p:cNvPr id="72" name="Straight Connector 71"/>
            <p:cNvCxnSpPr>
              <a:stCxn id="77" idx="0"/>
              <a:endCxn id="75" idx="4"/>
            </p:cNvCxnSpPr>
            <p:nvPr/>
          </p:nvCxnSpPr>
          <p:spPr>
            <a:xfrm flipH="1">
              <a:off x="5550946" y="3142474"/>
              <a:ext cx="876857" cy="895730"/>
            </a:xfrm>
            <a:prstGeom prst="line">
              <a:avLst/>
            </a:prstGeom>
            <a:ln>
              <a:solidFill>
                <a:schemeClr val="bg2">
                  <a:lumMod val="50000"/>
                </a:schemeClr>
              </a:solidFill>
            </a:ln>
          </p:spPr>
          <p:style>
            <a:lnRef idx="2">
              <a:schemeClr val="dk1"/>
            </a:lnRef>
            <a:fillRef idx="0">
              <a:schemeClr val="dk1"/>
            </a:fillRef>
            <a:effectRef idx="1">
              <a:schemeClr val="dk1"/>
            </a:effectRef>
            <a:fontRef idx="minor">
              <a:schemeClr val="tx1"/>
            </a:fontRef>
          </p:style>
        </p:cxnSp>
        <p:sp>
          <p:nvSpPr>
            <p:cNvPr id="73" name="Cube 72"/>
            <p:cNvSpPr/>
            <p:nvPr/>
          </p:nvSpPr>
          <p:spPr>
            <a:xfrm>
              <a:off x="1539852" y="3781347"/>
              <a:ext cx="381000" cy="433262"/>
            </a:xfrm>
            <a:prstGeom prst="cube">
              <a:avLst/>
            </a:prstGeom>
            <a:solidFill>
              <a:schemeClr val="bg2">
                <a:lumMod val="50000"/>
              </a:schemeClr>
            </a:solidFill>
            <a:ln>
              <a:solidFill>
                <a:schemeClr val="bg2">
                  <a:lumMod val="50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bg1"/>
                  </a:solidFill>
                </a:rPr>
                <a:t>T</a:t>
              </a:r>
              <a:r>
                <a:rPr lang="en-US" sz="1200" b="1" baseline="-25000" dirty="0" smtClean="0">
                  <a:solidFill>
                    <a:schemeClr val="bg1"/>
                  </a:solidFill>
                </a:rPr>
                <a:t>2</a:t>
              </a:r>
              <a:endParaRPr lang="en-US" sz="1200" b="1" baseline="-25000" dirty="0">
                <a:solidFill>
                  <a:schemeClr val="bg1"/>
                </a:solidFill>
              </a:endParaRPr>
            </a:p>
          </p:txBody>
        </p:sp>
        <p:sp>
          <p:nvSpPr>
            <p:cNvPr id="74" name="Cube 73"/>
            <p:cNvSpPr/>
            <p:nvPr/>
          </p:nvSpPr>
          <p:spPr>
            <a:xfrm>
              <a:off x="1513831" y="4613386"/>
              <a:ext cx="381000" cy="433262"/>
            </a:xfrm>
            <a:prstGeom prst="cube">
              <a:avLst/>
            </a:prstGeom>
            <a:solidFill>
              <a:schemeClr val="bg2">
                <a:lumMod val="50000"/>
              </a:schemeClr>
            </a:solidFill>
            <a:ln>
              <a:solidFill>
                <a:schemeClr val="bg2">
                  <a:lumMod val="50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bg1"/>
                  </a:solidFill>
                </a:rPr>
                <a:t>T</a:t>
              </a:r>
              <a:r>
                <a:rPr lang="en-US" sz="1200" b="1" baseline="-25000" dirty="0" smtClean="0">
                  <a:solidFill>
                    <a:schemeClr val="bg1"/>
                  </a:solidFill>
                </a:rPr>
                <a:t>2</a:t>
              </a:r>
              <a:endParaRPr lang="en-US" sz="1200" b="1" baseline="-25000" dirty="0">
                <a:solidFill>
                  <a:schemeClr val="bg1"/>
                </a:solidFill>
              </a:endParaRPr>
            </a:p>
          </p:txBody>
        </p:sp>
        <p:sp>
          <p:nvSpPr>
            <p:cNvPr id="75" name="Cube 74"/>
            <p:cNvSpPr/>
            <p:nvPr/>
          </p:nvSpPr>
          <p:spPr>
            <a:xfrm>
              <a:off x="5265196" y="3773948"/>
              <a:ext cx="381000" cy="433262"/>
            </a:xfrm>
            <a:prstGeom prst="cube">
              <a:avLst/>
            </a:prstGeom>
            <a:solidFill>
              <a:schemeClr val="bg2">
                <a:lumMod val="50000"/>
              </a:schemeClr>
            </a:solidFill>
            <a:ln>
              <a:solidFill>
                <a:schemeClr val="bg2">
                  <a:lumMod val="50000"/>
                </a:schemeClr>
              </a:solidFill>
            </a:ln>
          </p:spPr>
          <p:style>
            <a:lnRef idx="1">
              <a:schemeClr val="dk1"/>
            </a:lnRef>
            <a:fillRef idx="3">
              <a:schemeClr val="dk1"/>
            </a:fillRef>
            <a:effectRef idx="2">
              <a:schemeClr val="dk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bg1"/>
                  </a:solidFill>
                </a:rPr>
                <a:t>T</a:t>
              </a:r>
              <a:r>
                <a:rPr lang="en-US" sz="1200" b="1" baseline="-25000" dirty="0" smtClean="0">
                  <a:solidFill>
                    <a:schemeClr val="bg1"/>
                  </a:solidFill>
                </a:rPr>
                <a:t>2</a:t>
              </a:r>
              <a:endParaRPr lang="en-US" sz="1200" b="1" baseline="-25000" dirty="0">
                <a:solidFill>
                  <a:schemeClr val="bg1"/>
                </a:solidFill>
              </a:endParaRPr>
            </a:p>
          </p:txBody>
        </p:sp>
        <p:sp>
          <p:nvSpPr>
            <p:cNvPr id="76" name="Can 75"/>
            <p:cNvSpPr/>
            <p:nvPr/>
          </p:nvSpPr>
          <p:spPr>
            <a:xfrm>
              <a:off x="1198578" y="2941175"/>
              <a:ext cx="533400" cy="357062"/>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NA</a:t>
              </a:r>
              <a:r>
                <a:rPr lang="en-US" sz="1200" b="1" baseline="-25000" dirty="0" smtClean="0"/>
                <a:t>1</a:t>
              </a:r>
              <a:endParaRPr lang="en-US" sz="1200" b="1" baseline="-25000" dirty="0"/>
            </a:p>
          </p:txBody>
        </p:sp>
        <p:sp>
          <p:nvSpPr>
            <p:cNvPr id="77" name="Can 76"/>
            <p:cNvSpPr/>
            <p:nvPr/>
          </p:nvSpPr>
          <p:spPr>
            <a:xfrm>
              <a:off x="6161103" y="2963943"/>
              <a:ext cx="533400" cy="357062"/>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BA</a:t>
              </a:r>
              <a:r>
                <a:rPr lang="en-US" sz="1200" b="1" baseline="-25000" dirty="0" smtClean="0"/>
                <a:t>1</a:t>
              </a:r>
              <a:endParaRPr lang="en-US" sz="1200" b="1" baseline="-25000" dirty="0"/>
            </a:p>
          </p:txBody>
        </p:sp>
        <p:sp>
          <p:nvSpPr>
            <p:cNvPr id="78" name="Can 77"/>
            <p:cNvSpPr/>
            <p:nvPr/>
          </p:nvSpPr>
          <p:spPr>
            <a:xfrm>
              <a:off x="1116570" y="5483878"/>
              <a:ext cx="533400" cy="357062"/>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CT</a:t>
              </a:r>
              <a:r>
                <a:rPr lang="en-US" sz="1200" b="1" baseline="-25000" dirty="0" smtClean="0"/>
                <a:t>1</a:t>
              </a:r>
              <a:endParaRPr lang="en-US" sz="1200" b="1" baseline="-25000" dirty="0"/>
            </a:p>
          </p:txBody>
        </p:sp>
      </p:grpSp>
      <p:cxnSp>
        <p:nvCxnSpPr>
          <p:cNvPr id="121" name="Straight Connector 120"/>
          <p:cNvCxnSpPr/>
          <p:nvPr/>
        </p:nvCxnSpPr>
        <p:spPr>
          <a:xfrm>
            <a:off x="4905005" y="366789"/>
            <a:ext cx="423898" cy="2094"/>
          </a:xfrm>
          <a:prstGeom prst="line">
            <a:avLst/>
          </a:prstGeom>
        </p:spPr>
        <p:style>
          <a:lnRef idx="2">
            <a:schemeClr val="accent2"/>
          </a:lnRef>
          <a:fillRef idx="0">
            <a:schemeClr val="accent2"/>
          </a:fillRef>
          <a:effectRef idx="1">
            <a:schemeClr val="accent2"/>
          </a:effectRef>
          <a:fontRef idx="minor">
            <a:schemeClr val="tx1"/>
          </a:fontRef>
        </p:style>
      </p:cxnSp>
      <p:cxnSp>
        <p:nvCxnSpPr>
          <p:cNvPr id="122" name="Straight Connector 121"/>
          <p:cNvCxnSpPr/>
          <p:nvPr/>
        </p:nvCxnSpPr>
        <p:spPr>
          <a:xfrm>
            <a:off x="5409461" y="370904"/>
            <a:ext cx="45837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5916471" y="375093"/>
            <a:ext cx="417558" cy="7479"/>
          </a:xfrm>
          <a:prstGeom prst="line">
            <a:avLst/>
          </a:prstGeom>
        </p:spPr>
        <p:style>
          <a:lnRef idx="2">
            <a:schemeClr val="accent3"/>
          </a:lnRef>
          <a:fillRef idx="0">
            <a:schemeClr val="accent3"/>
          </a:fillRef>
          <a:effectRef idx="1">
            <a:schemeClr val="accent3"/>
          </a:effectRef>
          <a:fontRef idx="minor">
            <a:schemeClr val="tx1"/>
          </a:fontRef>
        </p:style>
      </p:cxnSp>
      <p:sp>
        <p:nvSpPr>
          <p:cNvPr id="124" name="TextBox 9"/>
          <p:cNvSpPr txBox="1"/>
          <p:nvPr/>
        </p:nvSpPr>
        <p:spPr>
          <a:xfrm>
            <a:off x="4877305" y="156216"/>
            <a:ext cx="479298"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t>x100GE</a:t>
            </a:r>
            <a:endParaRPr lang="en-US" sz="1200" b="1" dirty="0"/>
          </a:p>
        </p:txBody>
      </p:sp>
      <p:sp>
        <p:nvSpPr>
          <p:cNvPr id="125" name="TextBox 80"/>
          <p:cNvSpPr txBox="1"/>
          <p:nvPr/>
        </p:nvSpPr>
        <p:spPr>
          <a:xfrm>
            <a:off x="5404579" y="179298"/>
            <a:ext cx="400751"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t>x40GE</a:t>
            </a:r>
            <a:endParaRPr lang="en-US" sz="1200" b="1" dirty="0"/>
          </a:p>
        </p:txBody>
      </p:sp>
      <p:sp>
        <p:nvSpPr>
          <p:cNvPr id="126" name="TextBox 81"/>
          <p:cNvSpPr txBox="1"/>
          <p:nvPr/>
        </p:nvSpPr>
        <p:spPr>
          <a:xfrm>
            <a:off x="5933279" y="174004"/>
            <a:ext cx="400751"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smtClean="0"/>
              <a:t>x10GE</a:t>
            </a:r>
            <a:endParaRPr lang="en-US" sz="1200" b="1" dirty="0"/>
          </a:p>
        </p:txBody>
      </p:sp>
      <p:sp>
        <p:nvSpPr>
          <p:cNvPr id="127" name="Can 126"/>
          <p:cNvSpPr/>
          <p:nvPr/>
        </p:nvSpPr>
        <p:spPr>
          <a:xfrm>
            <a:off x="5701114" y="476672"/>
            <a:ext cx="533400" cy="357062"/>
          </a:xfrm>
          <a:prstGeom prst="can">
            <a:avLst>
              <a:gd name="adj" fmla="val 50000"/>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Access</a:t>
            </a:r>
            <a:endParaRPr lang="en-US" sz="1200" b="1" dirty="0"/>
          </a:p>
        </p:txBody>
      </p:sp>
      <p:sp>
        <p:nvSpPr>
          <p:cNvPr id="128" name="Can 127"/>
          <p:cNvSpPr/>
          <p:nvPr/>
        </p:nvSpPr>
        <p:spPr>
          <a:xfrm>
            <a:off x="4988311" y="476672"/>
            <a:ext cx="533400" cy="357062"/>
          </a:xfrm>
          <a:prstGeom prst="can">
            <a:avLst>
              <a:gd name="adj" fmla="val 50000"/>
            </a:avLst>
          </a:prstGeom>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t>Core</a:t>
            </a:r>
            <a:endParaRPr lang="en-US" sz="1200" b="1" baseline="-25000" dirty="0"/>
          </a:p>
        </p:txBody>
      </p:sp>
      <p:sp>
        <p:nvSpPr>
          <p:cNvPr id="133" name="Rectangle 132"/>
          <p:cNvSpPr/>
          <p:nvPr/>
        </p:nvSpPr>
        <p:spPr>
          <a:xfrm>
            <a:off x="4595193" y="156216"/>
            <a:ext cx="1993031" cy="75250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92531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2079</Words>
  <Application>Microsoft Macintosh PowerPoint</Application>
  <PresentationFormat>On-screen Show (4:3)</PresentationFormat>
  <Paragraphs>494</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L’evoluzione della Rete GARR</vt:lpstr>
      <vt:lpstr>Agenda</vt:lpstr>
      <vt:lpstr>Premessa</vt:lpstr>
      <vt:lpstr>Il disegno di Rete Fisico</vt:lpstr>
      <vt:lpstr>La Rete Trasmissiva</vt:lpstr>
      <vt:lpstr>La Rete Trasmissiva</vt:lpstr>
      <vt:lpstr>L’evoluzione della Rete IP/MPLS</vt:lpstr>
      <vt:lpstr>La Rete IP/MPLS</vt:lpstr>
      <vt:lpstr>L’espansione di Rete IP/MPLS </vt:lpstr>
      <vt:lpstr>Il disegno di Rete Complessivo</vt:lpstr>
      <vt:lpstr>PowerPoint Presentation</vt:lpstr>
      <vt:lpstr>PowerPoint Presentation</vt:lpstr>
      <vt:lpstr>Fibra GARR anche per le scuole</vt:lpstr>
      <vt:lpstr>La Raccolta delle scuole</vt:lpstr>
      <vt:lpstr>PowerPoint Presentation</vt:lpstr>
      <vt:lpstr>ICT: Obiettivi</vt:lpstr>
      <vt:lpstr>ICT: Il Software</vt:lpstr>
      <vt:lpstr>ICT: I servizi</vt:lpstr>
      <vt:lpstr>PowerPoint Presentation</vt:lpstr>
      <vt:lpstr>LHCOPN/LHCONE  GARR Q1 2014</vt:lpstr>
      <vt:lpstr>Italy Cross Border Fibres</vt:lpstr>
      <vt:lpstr>GARR-X :: Il disegno di Rete Fisico</vt:lpstr>
      <vt:lpstr>GARR-X : cosa c'è dopo ?</vt:lpstr>
      <vt:lpstr>PowerPoint Presentation</vt:lpstr>
      <vt:lpstr>Workshop GARR-X Progress – Napoli 19/06</vt:lpstr>
      <vt:lpstr>Smart Tech&amp;Edu Days – Napoli 8-11/11</vt:lpstr>
      <vt:lpstr>Workshop tecnico GARR - Roma 2-4/12</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Rete</dc:title>
  <dc:creator>Massimo Carboni</dc:creator>
  <cp:lastModifiedBy>Massimo Carboni</cp:lastModifiedBy>
  <cp:revision>21</cp:revision>
  <dcterms:created xsi:type="dcterms:W3CDTF">2014-05-26T15:36:09Z</dcterms:created>
  <dcterms:modified xsi:type="dcterms:W3CDTF">2014-05-27T12:01:28Z</dcterms:modified>
</cp:coreProperties>
</file>