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82" autoAdjust="0"/>
  </p:normalViewPr>
  <p:slideViewPr>
    <p:cSldViewPr>
      <p:cViewPr varScale="1">
        <p:scale>
          <a:sx n="51" d="100"/>
          <a:sy n="51" d="100"/>
        </p:scale>
        <p:origin x="-509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037EA-7D10-4A0B-9934-870C41D2B077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6AB12-E0CE-492B-A369-CF9A8C4796A3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 </a:t>
            </a:r>
            <a:r>
              <a:rPr lang="en-US" dirty="0" err="1" smtClean="0"/>
              <a:t>tre</a:t>
            </a:r>
            <a:r>
              <a:rPr lang="en-US" dirty="0" smtClean="0"/>
              <a:t> business model </a:t>
            </a:r>
            <a:r>
              <a:rPr lang="en-US" dirty="0" err="1" smtClean="0"/>
              <a:t>sono</a:t>
            </a:r>
            <a:r>
              <a:rPr lang="en-US" dirty="0" smtClean="0"/>
              <a:t> </a:t>
            </a:r>
            <a:r>
              <a:rPr lang="en-US" dirty="0" err="1" smtClean="0"/>
              <a:t>stati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raccomandati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</a:t>
            </a:r>
            <a:r>
              <a:rPr lang="en-US" baseline="0" dirty="0" smtClean="0"/>
              <a:t> Helix Nebula ad </a:t>
            </a:r>
            <a:r>
              <a:rPr lang="en-US" baseline="0" dirty="0" err="1" smtClean="0"/>
              <a:t>es</a:t>
            </a:r>
            <a:r>
              <a:rPr lang="en-US" baseline="0" dirty="0" smtClean="0"/>
              <a:t>. in http://www.helix-nebula.eu/sites/default/files/D7.2_Synthesis_and_Analysis_of_Overall_Business_Models.pdf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Information-as-a-Service: </a:t>
            </a:r>
            <a:r>
              <a:rPr lang="en-US" baseline="0" dirty="0" err="1" smtClean="0"/>
              <a:t>vendere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dati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conoscenza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larga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scala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viene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ritenuto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dei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principali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modelli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business </a:t>
            </a:r>
            <a:r>
              <a:rPr lang="en-US" baseline="0" dirty="0" err="1" smtClean="0"/>
              <a:t>sulla</a:t>
            </a:r>
            <a:r>
              <a:rPr lang="en-US" baseline="0" dirty="0" smtClean="0"/>
              <a:t> cloud, con </a:t>
            </a:r>
            <a:r>
              <a:rPr lang="en-US" baseline="0" dirty="0" err="1" smtClean="0"/>
              <a:t>una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alta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differenziazione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alte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possibilita</a:t>
            </a:r>
            <a:r>
              <a:rPr lang="en-US" baseline="0" dirty="0" smtClean="0"/>
              <a:t>’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profitto</a:t>
            </a: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 Application Crowd: </a:t>
            </a:r>
            <a:r>
              <a:rPr lang="en-US" baseline="0" dirty="0" err="1" smtClean="0"/>
              <a:t>creare</a:t>
            </a:r>
            <a:r>
              <a:rPr lang="en-US" baseline="0" dirty="0" smtClean="0"/>
              <a:t> un marketplace dove </a:t>
            </a:r>
            <a:r>
              <a:rPr lang="en-US" baseline="0" dirty="0" err="1" smtClean="0"/>
              <a:t>utenti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applicazioni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possono</a:t>
            </a:r>
            <a:r>
              <a:rPr lang="en-US" baseline="0" dirty="0" smtClean="0"/>
              <a:t> dare in outsourcing e “crowd source” </a:t>
            </a:r>
            <a:r>
              <a:rPr lang="en-US" baseline="0" dirty="0" err="1" smtClean="0"/>
              <a:t>progetti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sviluppo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uno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specificato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dominio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migliaia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sviluppatori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sparsi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tutto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mondo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superando</a:t>
            </a:r>
            <a:r>
              <a:rPr lang="en-US" baseline="0" dirty="0" smtClean="0"/>
              <a:t> in </a:t>
            </a:r>
            <a:r>
              <a:rPr lang="en-US" baseline="0" dirty="0" err="1" smtClean="0"/>
              <a:t>questo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modo</a:t>
            </a:r>
            <a:r>
              <a:rPr lang="en-US" baseline="0" dirty="0" smtClean="0"/>
              <a:t> le </a:t>
            </a:r>
            <a:r>
              <a:rPr lang="en-US" baseline="0" dirty="0" err="1" smtClean="0"/>
              <a:t>tradizionali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limitazioni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ed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abbattendo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costi</a:t>
            </a:r>
            <a:endParaRPr lang="en-US" baseline="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Open City Services: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approccio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basato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piattaforme</a:t>
            </a:r>
            <a:r>
              <a:rPr lang="en-US" baseline="0" dirty="0" smtClean="0"/>
              <a:t> open source per </a:t>
            </a:r>
            <a:r>
              <a:rPr lang="en-US" baseline="0" dirty="0" err="1" smtClean="0"/>
              <a:t>costruire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servizi</a:t>
            </a:r>
            <a:r>
              <a:rPr lang="en-US" baseline="0" dirty="0" smtClean="0"/>
              <a:t> smart city </a:t>
            </a:r>
            <a:r>
              <a:rPr lang="en-US" baseline="0" dirty="0" err="1" smtClean="0"/>
              <a:t>interoperabili</a:t>
            </a:r>
            <a:r>
              <a:rPr lang="en-US" baseline="0" dirty="0" smtClean="0"/>
              <a:t> per </a:t>
            </a:r>
            <a:r>
              <a:rPr lang="en-US" baseline="0" dirty="0" err="1" smtClean="0"/>
              <a:t>l’eGovernment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l’Healthcare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fornisce</a:t>
            </a:r>
            <a:r>
              <a:rPr lang="en-US" baseline="0" dirty="0" smtClean="0"/>
              <a:t> un </a:t>
            </a:r>
            <a:r>
              <a:rPr lang="en-US" baseline="0" dirty="0" err="1" smtClean="0"/>
              <a:t>potenziale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uso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massiccio</a:t>
            </a:r>
            <a:r>
              <a:rPr lang="en-US" baseline="0" dirty="0" smtClean="0"/>
              <a:t> e </a:t>
            </a:r>
            <a:r>
              <a:rPr lang="en-US" baseline="0" dirty="0" err="1" smtClean="0"/>
              <a:t>grandi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risparmi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replicando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iniziative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esistenti</a:t>
            </a:r>
            <a:r>
              <a:rPr lang="en-US" baseline="0" dirty="0" smtClean="0"/>
              <a:t> per </a:t>
            </a:r>
            <a:r>
              <a:rPr lang="en-US" baseline="0" dirty="0" err="1" smtClean="0"/>
              <a:t>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servizi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cittadini</a:t>
            </a:r>
            <a:r>
              <a:rPr lang="en-US" baseline="0" dirty="0" smtClean="0"/>
              <a:t>.</a:t>
            </a:r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6AB12-E0CE-492B-A369-CF9A8C4796A3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C638A-B2F2-4742-994A-3042D4519EDF}" type="datetimeFigureOut">
              <a:rPr lang="it-IT" smtClean="0"/>
              <a:pPr/>
              <a:t>22/05/2014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7B571-C665-4209-ADCD-3D657B406DCD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0745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err="1" smtClean="0"/>
              <a:t>XzelCloud</a:t>
            </a:r>
            <a:endParaRPr lang="it-IT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5652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Cloud Advanced Services on large-scale Federated Infrastructures</a:t>
            </a:r>
          </a:p>
          <a:p>
            <a:endParaRPr lang="en-US" dirty="0" smtClean="0"/>
          </a:p>
          <a:p>
            <a:r>
              <a:rPr lang="en-US" dirty="0" smtClean="0"/>
              <a:t>Call ICT-7 (23 Apr ‘14)</a:t>
            </a:r>
            <a:endParaRPr lang="it-IT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3568" y="486916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+mj-lt"/>
                <a:ea typeface="+mj-ea"/>
                <a:cs typeface="+mj-cs"/>
              </a:rPr>
              <a:t>Marco </a:t>
            </a:r>
            <a:r>
              <a:rPr lang="en-US" sz="2400" dirty="0" err="1" smtClean="0">
                <a:latin typeface="+mj-lt"/>
                <a:ea typeface="+mj-ea"/>
                <a:cs typeface="+mj-cs"/>
              </a:rPr>
              <a:t>Verlato</a:t>
            </a:r>
            <a:r>
              <a:rPr lang="en-US" sz="2400" dirty="0" smtClean="0">
                <a:latin typeface="+mj-lt"/>
                <a:ea typeface="+mj-ea"/>
                <a:cs typeface="+mj-cs"/>
              </a:rPr>
              <a:t> (INFN-PD)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 </a:t>
            </a:r>
            <a:r>
              <a:rPr lang="en-US" dirty="0" err="1" smtClean="0"/>
              <a:t>progetto</a:t>
            </a:r>
            <a:endParaRPr lang="it-IT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720552"/>
          <a:ext cx="3322712" cy="3796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356"/>
                <a:gridCol w="1661356"/>
              </a:tblGrid>
              <a:tr h="29648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Partecipante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Nazione</a:t>
                      </a:r>
                      <a:endParaRPr lang="it-IT" dirty="0"/>
                    </a:p>
                  </a:txBody>
                  <a:tcPr/>
                </a:tc>
              </a:tr>
              <a:tr h="38292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T-Systems (</a:t>
                      </a:r>
                      <a:r>
                        <a:rPr lang="en-US" sz="1400" b="1" dirty="0" err="1" smtClean="0"/>
                        <a:t>coord</a:t>
                      </a:r>
                      <a:r>
                        <a:rPr lang="en-US" sz="1400" b="1" dirty="0" smtClean="0"/>
                        <a:t>.)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Germania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CGI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Regno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Unito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CloudSigma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Bulgaria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EGI.eu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Olanda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Indra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Spagna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INFN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Italia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PIN-SME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Belgio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Santer</a:t>
                      </a:r>
                      <a:r>
                        <a:rPr lang="en-US" sz="1400" b="1" dirty="0" smtClean="0"/>
                        <a:t> Reply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Italia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SixSq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Svizzera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The Server Labs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Regno</a:t>
                      </a:r>
                      <a:r>
                        <a:rPr lang="en-US" sz="1400" b="1" baseline="0" dirty="0" smtClean="0"/>
                        <a:t> </a:t>
                      </a:r>
                      <a:r>
                        <a:rPr lang="en-US" sz="1400" b="1" baseline="0" dirty="0" err="1" smtClean="0"/>
                        <a:t>Unito</a:t>
                      </a:r>
                      <a:endParaRPr lang="it-IT" sz="1400" b="1" dirty="0"/>
                    </a:p>
                  </a:txBody>
                  <a:tcPr/>
                </a:tc>
              </a:tr>
              <a:tr h="296480"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Gnubila</a:t>
                      </a:r>
                      <a:endParaRPr lang="it-IT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err="1" smtClean="0"/>
                        <a:t>Francia</a:t>
                      </a:r>
                      <a:endParaRPr lang="it-IT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139953" y="1580014"/>
            <a:ext cx="482453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err="1" smtClean="0"/>
              <a:t>Consorzio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11 partners</a:t>
            </a:r>
            <a:r>
              <a:rPr lang="en-US" dirty="0" smtClean="0"/>
              <a:t>, </a:t>
            </a:r>
            <a:r>
              <a:rPr lang="en-US" dirty="0" err="1" smtClean="0"/>
              <a:t>tra</a:t>
            </a:r>
            <a:r>
              <a:rPr lang="en-US" dirty="0" smtClean="0"/>
              <a:t> cui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principali</a:t>
            </a:r>
            <a:r>
              <a:rPr lang="en-US" dirty="0" smtClean="0"/>
              <a:t> 	 	     players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Helix Nebula</a:t>
            </a:r>
            <a:r>
              <a:rPr lang="en-US" dirty="0" smtClean="0"/>
              <a:t>*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Durata</a:t>
            </a:r>
            <a:r>
              <a:rPr lang="en-US" dirty="0" smtClean="0"/>
              <a:t> </a:t>
            </a:r>
            <a:r>
              <a:rPr lang="en-US" dirty="0" err="1" smtClean="0"/>
              <a:t>prevista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FF0000"/>
                </a:solidFill>
              </a:rPr>
              <a:t>2 </a:t>
            </a:r>
            <a:r>
              <a:rPr lang="en-US" dirty="0" err="1" smtClean="0">
                <a:solidFill>
                  <a:srgbClr val="FF0000"/>
                </a:solidFill>
              </a:rPr>
              <a:t>anni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Budget: </a:t>
            </a:r>
            <a:r>
              <a:rPr lang="en-US" dirty="0" smtClean="0">
                <a:solidFill>
                  <a:srgbClr val="FF0000"/>
                </a:solidFill>
              </a:rPr>
              <a:t>~4M€ </a:t>
            </a:r>
            <a:r>
              <a:rPr lang="en-US" dirty="0" smtClean="0"/>
              <a:t>(437 PM) / 14% (82 PM) </a:t>
            </a:r>
            <a:r>
              <a:rPr lang="en-US" dirty="0" err="1" smtClean="0"/>
              <a:t>all’INFN</a:t>
            </a:r>
            <a:r>
              <a:rPr lang="en-US" dirty="0" smtClean="0"/>
              <a:t>  	/ 23% (132PM) INFN + </a:t>
            </a:r>
            <a:r>
              <a:rPr lang="en-US" dirty="0" err="1" smtClean="0"/>
              <a:t>Santer</a:t>
            </a:r>
            <a:r>
              <a:rPr lang="en-US" dirty="0" smtClean="0"/>
              <a:t> Reply</a:t>
            </a:r>
            <a:endParaRPr lang="en-US" dirty="0"/>
          </a:p>
          <a:p>
            <a:pPr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Motivazioni</a:t>
            </a:r>
            <a:r>
              <a:rPr lang="en-US" dirty="0" smtClean="0"/>
              <a:t>:  </a:t>
            </a:r>
            <a:r>
              <a:rPr lang="en-US" dirty="0" err="1" smtClean="0"/>
              <a:t>promuovere</a:t>
            </a:r>
            <a:r>
              <a:rPr lang="en-US" dirty="0" smtClean="0"/>
              <a:t> la </a:t>
            </a:r>
            <a:r>
              <a:rPr lang="en-US" dirty="0" err="1" smtClean="0"/>
              <a:t>creazione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tre</a:t>
            </a:r>
            <a:r>
              <a:rPr lang="en-US" dirty="0" smtClean="0"/>
              <a:t> 	 	         </a:t>
            </a:r>
            <a:r>
              <a:rPr lang="en-US" dirty="0" err="1" smtClean="0"/>
              <a:t>ben</a:t>
            </a:r>
            <a:r>
              <a:rPr lang="en-US" dirty="0" smtClean="0"/>
              <a:t> precise </a:t>
            </a:r>
            <a:r>
              <a:rPr lang="en-US" dirty="0" err="1" smtClean="0"/>
              <a:t>tipologie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	    	         cloud </a:t>
            </a:r>
            <a:r>
              <a:rPr lang="en-US" dirty="0" err="1" smtClean="0"/>
              <a:t>avanzati</a:t>
            </a:r>
            <a:r>
              <a:rPr lang="en-US" dirty="0" smtClean="0"/>
              <a:t> </a:t>
            </a:r>
            <a:r>
              <a:rPr lang="en-US" dirty="0" err="1" smtClean="0"/>
              <a:t>riconosciuti</a:t>
            </a:r>
            <a:r>
              <a:rPr lang="en-US" dirty="0"/>
              <a:t> </a:t>
            </a:r>
            <a:r>
              <a:rPr lang="en-US" dirty="0" smtClean="0"/>
              <a:t>come 		         business model ad alto </a:t>
            </a:r>
            <a:r>
              <a:rPr lang="en-US" dirty="0" err="1" smtClean="0"/>
              <a:t>potenziale</a:t>
            </a:r>
            <a:r>
              <a:rPr lang="en-US" dirty="0" smtClean="0"/>
              <a:t> </a:t>
            </a:r>
            <a:r>
              <a:rPr lang="en-US" dirty="0"/>
              <a:t> </a:t>
            </a:r>
            <a:r>
              <a:rPr lang="en-US" dirty="0" smtClean="0"/>
              <a:t> 	         in </a:t>
            </a:r>
            <a:r>
              <a:rPr lang="en-US" dirty="0" err="1" smtClean="0"/>
              <a:t>Europa</a:t>
            </a:r>
            <a:r>
              <a:rPr lang="en-US" dirty="0" smtClean="0"/>
              <a:t>: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Information-as-a-Service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  Application Crowd</a:t>
            </a:r>
          </a:p>
          <a:p>
            <a:pPr lvl="3">
              <a:buFont typeface="Wingdings" pitchFamily="2" charset="2"/>
              <a:buChar char="ü"/>
            </a:pPr>
            <a:r>
              <a:rPr lang="en-US" dirty="0" smtClean="0">
                <a:solidFill>
                  <a:srgbClr val="FF0000"/>
                </a:solidFill>
              </a:rPr>
              <a:t>  Open City Services</a:t>
            </a:r>
          </a:p>
          <a:p>
            <a:pPr lvl="1">
              <a:buFont typeface="Wingdings" pitchFamily="2" charset="2"/>
              <a:buChar char="ü"/>
            </a:pPr>
            <a:endParaRPr lang="it-IT" dirty="0"/>
          </a:p>
        </p:txBody>
      </p:sp>
      <p:sp>
        <p:nvSpPr>
          <p:cNvPr id="10" name="TextBox 9"/>
          <p:cNvSpPr txBox="1"/>
          <p:nvPr/>
        </p:nvSpPr>
        <p:spPr>
          <a:xfrm>
            <a:off x="251520" y="6093296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*Helix Nebula is a Coordination Action funded by the European Commission under the Capacities </a:t>
            </a:r>
            <a:r>
              <a:rPr lang="en-US" sz="1600" b="1" dirty="0" err="1" smtClean="0"/>
              <a:t>Programme</a:t>
            </a:r>
            <a:r>
              <a:rPr lang="en-US" sz="1600" b="1" dirty="0" smtClean="0"/>
              <a:t>, FP7.   Start Date: 1 June 2012, Duration: 24 Months </a:t>
            </a:r>
            <a:endParaRPr lang="it-IT" sz="1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Obiettivi</a:t>
            </a:r>
            <a:r>
              <a:rPr lang="en-US" dirty="0" smtClean="0"/>
              <a:t> </a:t>
            </a:r>
            <a:r>
              <a:rPr lang="en-US" dirty="0" err="1" smtClean="0"/>
              <a:t>strategici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412776"/>
            <a:ext cx="820891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Promuovere</a:t>
            </a:r>
            <a:r>
              <a:rPr lang="en-US" dirty="0" smtClean="0"/>
              <a:t> </a:t>
            </a:r>
            <a:r>
              <a:rPr lang="en-US" dirty="0" err="1" smtClean="0"/>
              <a:t>l’adozione</a:t>
            </a:r>
            <a:r>
              <a:rPr lang="en-US" dirty="0" smtClean="0"/>
              <a:t> del cloud </a:t>
            </a:r>
            <a:r>
              <a:rPr lang="en-US" dirty="0" err="1" smtClean="0"/>
              <a:t>nelle</a:t>
            </a:r>
            <a:r>
              <a:rPr lang="en-US" dirty="0" smtClean="0"/>
              <a:t> SME e </a:t>
            </a:r>
            <a:r>
              <a:rPr lang="en-US" dirty="0" err="1" smtClean="0"/>
              <a:t>nella</a:t>
            </a:r>
            <a:r>
              <a:rPr lang="en-US" dirty="0" smtClean="0"/>
              <a:t> PA in </a:t>
            </a:r>
            <a:r>
              <a:rPr lang="en-US" dirty="0" err="1" smtClean="0"/>
              <a:t>Europa</a:t>
            </a:r>
            <a:r>
              <a:rPr lang="en-US" dirty="0" smtClean="0"/>
              <a:t> </a:t>
            </a:r>
            <a:r>
              <a:rPr lang="en-US" dirty="0" err="1" smtClean="0"/>
              <a:t>costruendo</a:t>
            </a:r>
            <a:r>
              <a:rPr lang="en-US" dirty="0" smtClean="0"/>
              <a:t> un </a:t>
            </a:r>
            <a:r>
              <a:rPr lang="en-US" dirty="0" err="1" smtClean="0"/>
              <a:t>ecosistema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produttori</a:t>
            </a:r>
            <a:r>
              <a:rPr lang="en-US" dirty="0" smtClean="0"/>
              <a:t> e </a:t>
            </a:r>
            <a:r>
              <a:rPr lang="en-US" dirty="0" err="1" smtClean="0"/>
              <a:t>consumatori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cloud </a:t>
            </a:r>
            <a:r>
              <a:rPr lang="en-US" dirty="0" err="1" smtClean="0"/>
              <a:t>avanzati</a:t>
            </a:r>
            <a:r>
              <a:rPr lang="en-US" dirty="0" smtClean="0"/>
              <a:t>…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 … </a:t>
            </a:r>
            <a:r>
              <a:rPr lang="en-US" dirty="0" err="1" smtClean="0"/>
              <a:t>implementati</a:t>
            </a:r>
            <a:r>
              <a:rPr lang="en-US" dirty="0" smtClean="0"/>
              <a:t> in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infrastruttura</a:t>
            </a:r>
            <a:r>
              <a:rPr lang="en-US" dirty="0" smtClean="0"/>
              <a:t> multi-cloud </a:t>
            </a:r>
            <a:r>
              <a:rPr lang="en-US" dirty="0" err="1" smtClean="0"/>
              <a:t>eterogenea</a:t>
            </a:r>
            <a:r>
              <a:rPr lang="en-US" dirty="0" smtClean="0"/>
              <a:t>, </a:t>
            </a:r>
            <a:r>
              <a:rPr lang="en-US" dirty="0" err="1" smtClean="0"/>
              <a:t>federata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larga</a:t>
            </a:r>
            <a:r>
              <a:rPr lang="en-US" dirty="0" smtClean="0"/>
              <a:t> </a:t>
            </a:r>
            <a:r>
              <a:rPr lang="en-US" dirty="0" err="1" smtClean="0"/>
              <a:t>scala</a:t>
            </a:r>
            <a:r>
              <a:rPr lang="en-US" dirty="0" smtClean="0"/>
              <a:t>, </a:t>
            </a:r>
            <a:r>
              <a:rPr lang="en-US" dirty="0" err="1" smtClean="0"/>
              <a:t>ibrida</a:t>
            </a:r>
            <a:r>
              <a:rPr lang="en-US" dirty="0" smtClean="0"/>
              <a:t> </a:t>
            </a:r>
            <a:r>
              <a:rPr lang="en-US" dirty="0" err="1" smtClean="0"/>
              <a:t>pubblica-privata</a:t>
            </a:r>
            <a:r>
              <a:rPr lang="en-US" dirty="0" smtClean="0"/>
              <a:t> </a:t>
            </a:r>
            <a:r>
              <a:rPr lang="en-US" dirty="0" err="1" smtClean="0"/>
              <a:t>supportata</a:t>
            </a:r>
            <a:r>
              <a:rPr lang="en-US" dirty="0" smtClean="0"/>
              <a:t> </a:t>
            </a:r>
            <a:r>
              <a:rPr lang="en-US" dirty="0" err="1" smtClean="0"/>
              <a:t>dall’iniziativa</a:t>
            </a:r>
            <a:r>
              <a:rPr lang="en-US" dirty="0" smtClean="0"/>
              <a:t> Helix Nebula…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 … </a:t>
            </a:r>
            <a:r>
              <a:rPr lang="en-US" dirty="0" err="1" smtClean="0"/>
              <a:t>integrando</a:t>
            </a:r>
            <a:r>
              <a:rPr lang="en-US" dirty="0" smtClean="0"/>
              <a:t> </a:t>
            </a:r>
            <a:r>
              <a:rPr lang="en-US" dirty="0" err="1" smtClean="0"/>
              <a:t>alcune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le </a:t>
            </a:r>
            <a:r>
              <a:rPr lang="en-US" dirty="0" err="1" smtClean="0"/>
              <a:t>tecnologie</a:t>
            </a:r>
            <a:r>
              <a:rPr lang="en-US" dirty="0" smtClean="0"/>
              <a:t> </a:t>
            </a:r>
            <a:r>
              <a:rPr lang="en-US" dirty="0" err="1"/>
              <a:t>P</a:t>
            </a:r>
            <a:r>
              <a:rPr lang="en-US" dirty="0" err="1" smtClean="0"/>
              <a:t>aaS</a:t>
            </a:r>
            <a:r>
              <a:rPr lang="en-US" dirty="0" smtClean="0"/>
              <a:t> </a:t>
            </a:r>
            <a:r>
              <a:rPr lang="en-US" dirty="0" err="1" smtClean="0"/>
              <a:t>Europee</a:t>
            </a:r>
            <a:r>
              <a:rPr lang="en-US" dirty="0" smtClean="0"/>
              <a:t> </a:t>
            </a:r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avanzate</a:t>
            </a:r>
            <a:r>
              <a:rPr lang="en-US" dirty="0" smtClean="0"/>
              <a:t> e </a:t>
            </a:r>
            <a:r>
              <a:rPr lang="en-US" dirty="0" err="1" smtClean="0"/>
              <a:t>soluzioni</a:t>
            </a:r>
            <a:r>
              <a:rPr lang="en-US" dirty="0" smtClean="0"/>
              <a:t> open source </a:t>
            </a:r>
            <a:r>
              <a:rPr lang="en-US" dirty="0" err="1" smtClean="0"/>
              <a:t>sostenibili</a:t>
            </a:r>
            <a:r>
              <a:rPr lang="en-US" dirty="0" smtClean="0"/>
              <a:t> e </a:t>
            </a:r>
            <a:r>
              <a:rPr lang="en-US" dirty="0" err="1" smtClean="0"/>
              <a:t>supportate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ampie</a:t>
            </a:r>
            <a:r>
              <a:rPr lang="en-US" dirty="0" smtClean="0"/>
              <a:t> </a:t>
            </a:r>
            <a:r>
              <a:rPr lang="en-US" dirty="0" err="1" smtClean="0"/>
              <a:t>comunita</a:t>
            </a:r>
            <a:r>
              <a:rPr lang="en-US" dirty="0" smtClean="0"/>
              <a:t>’ per </a:t>
            </a:r>
            <a:r>
              <a:rPr lang="en-US" dirty="0" err="1" smtClean="0"/>
              <a:t>andare</a:t>
            </a:r>
            <a:r>
              <a:rPr lang="en-US" dirty="0" smtClean="0"/>
              <a:t> </a:t>
            </a:r>
            <a:r>
              <a:rPr lang="en-US" dirty="0" err="1" smtClean="0"/>
              <a:t>oltre</a:t>
            </a:r>
            <a:r>
              <a:rPr lang="en-US" dirty="0" smtClean="0"/>
              <a:t> lo </a:t>
            </a:r>
            <a:r>
              <a:rPr lang="en-US" dirty="0" err="1" smtClean="0"/>
              <a:t>stato</a:t>
            </a:r>
            <a:r>
              <a:rPr lang="en-US" dirty="0" smtClean="0"/>
              <a:t> </a:t>
            </a:r>
            <a:r>
              <a:rPr lang="en-US" dirty="0" err="1" smtClean="0"/>
              <a:t>dell’arte</a:t>
            </a:r>
            <a:r>
              <a:rPr lang="en-US" dirty="0" smtClean="0"/>
              <a:t>…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… a </a:t>
            </a:r>
            <a:r>
              <a:rPr lang="en-US" dirty="0" err="1" smtClean="0"/>
              <a:t>partire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gap </a:t>
            </a:r>
            <a:r>
              <a:rPr lang="en-US" dirty="0" err="1" smtClean="0"/>
              <a:t>identificati</a:t>
            </a:r>
            <a:r>
              <a:rPr lang="en-US" dirty="0" smtClean="0"/>
              <a:t> </a:t>
            </a:r>
            <a:r>
              <a:rPr lang="en-US" dirty="0" err="1" smtClean="0"/>
              <a:t>dal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Helix Nebula 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861048"/>
            <a:ext cx="6514728" cy="2731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Architettura</a:t>
            </a:r>
            <a:r>
              <a:rPr lang="en-US" dirty="0" smtClean="0"/>
              <a:t> a </a:t>
            </a:r>
            <a:r>
              <a:rPr lang="en-US" dirty="0" err="1" smtClean="0"/>
              <a:t>strati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5868144" y="1412776"/>
            <a:ext cx="3024336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 I </a:t>
            </a:r>
            <a:r>
              <a:rPr lang="en-US" dirty="0" err="1" smtClean="0"/>
              <a:t>tradizionali</a:t>
            </a:r>
            <a:r>
              <a:rPr lang="en-US" dirty="0" smtClean="0"/>
              <a:t> 3 </a:t>
            </a:r>
            <a:r>
              <a:rPr lang="en-US" dirty="0" err="1" smtClean="0"/>
              <a:t>livelli</a:t>
            </a:r>
            <a:r>
              <a:rPr lang="en-US" dirty="0" smtClean="0"/>
              <a:t> </a:t>
            </a:r>
            <a:r>
              <a:rPr lang="en-US" dirty="0" err="1" smtClean="0"/>
              <a:t>della</a:t>
            </a:r>
            <a:r>
              <a:rPr lang="en-US" dirty="0" smtClean="0"/>
              <a:t> cloud: </a:t>
            </a:r>
            <a:r>
              <a:rPr lang="en-US" dirty="0" err="1" smtClean="0"/>
              <a:t>IaaS</a:t>
            </a:r>
            <a:r>
              <a:rPr lang="en-US" dirty="0" smtClean="0"/>
              <a:t>, </a:t>
            </a:r>
            <a:r>
              <a:rPr lang="en-US" dirty="0" err="1" smtClean="0"/>
              <a:t>PaaS</a:t>
            </a:r>
            <a:r>
              <a:rPr lang="en-US" dirty="0" smtClean="0"/>
              <a:t> e </a:t>
            </a:r>
            <a:r>
              <a:rPr lang="en-US" dirty="0" err="1" smtClean="0"/>
              <a:t>SaaS</a:t>
            </a:r>
            <a:r>
              <a:rPr lang="en-US" dirty="0" smtClean="0"/>
              <a:t> 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 Il </a:t>
            </a:r>
            <a:r>
              <a:rPr lang="en-US" dirty="0" err="1" smtClean="0"/>
              <a:t>cuore</a:t>
            </a:r>
            <a:r>
              <a:rPr lang="en-US" dirty="0" smtClean="0"/>
              <a:t> del </a:t>
            </a:r>
            <a:r>
              <a:rPr lang="en-US" dirty="0" err="1" smtClean="0"/>
              <a:t>progetto</a:t>
            </a:r>
            <a:r>
              <a:rPr lang="en-US" dirty="0" smtClean="0"/>
              <a:t> e’ lo </a:t>
            </a:r>
            <a:r>
              <a:rPr lang="en-US" dirty="0" err="1" smtClean="0"/>
              <a:t>strato</a:t>
            </a:r>
            <a:r>
              <a:rPr lang="en-US" dirty="0" smtClean="0"/>
              <a:t> </a:t>
            </a:r>
            <a:r>
              <a:rPr lang="en-US" dirty="0" err="1" smtClean="0"/>
              <a:t>PaaS</a:t>
            </a:r>
            <a:r>
              <a:rPr lang="en-US" dirty="0" smtClean="0"/>
              <a:t>, </a:t>
            </a:r>
            <a:r>
              <a:rPr lang="en-US" dirty="0" err="1" smtClean="0"/>
              <a:t>suddiviso</a:t>
            </a:r>
            <a:r>
              <a:rPr lang="en-US" dirty="0" smtClean="0"/>
              <a:t> in: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1400" dirty="0" smtClean="0"/>
              <a:t>Public Services (</a:t>
            </a:r>
            <a:r>
              <a:rPr lang="en-US" sz="1400" dirty="0" err="1" smtClean="0"/>
              <a:t>fornisce</a:t>
            </a:r>
            <a:r>
              <a:rPr lang="en-US" sz="1400" dirty="0" smtClean="0"/>
              <a:t> </a:t>
            </a:r>
            <a:r>
              <a:rPr lang="en-US" sz="1400" dirty="0" err="1" smtClean="0"/>
              <a:t>gli</a:t>
            </a:r>
            <a:r>
              <a:rPr lang="en-US" sz="1400" dirty="0" smtClean="0"/>
              <a:t> </a:t>
            </a:r>
            <a:r>
              <a:rPr lang="en-US" sz="1400" dirty="0" err="1" smtClean="0"/>
              <a:t>strumenti</a:t>
            </a:r>
            <a:r>
              <a:rPr lang="en-US" sz="1400" dirty="0" smtClean="0"/>
              <a:t> cloud-oriented </a:t>
            </a:r>
            <a:r>
              <a:rPr lang="en-US" sz="1400" dirty="0" err="1" smtClean="0"/>
              <a:t>ai</a:t>
            </a:r>
            <a:r>
              <a:rPr lang="en-US" sz="1400" dirty="0" smtClean="0"/>
              <a:t> </a:t>
            </a:r>
            <a:r>
              <a:rPr lang="en-US" sz="1400" dirty="0" err="1" smtClean="0"/>
              <a:t>programmatori</a:t>
            </a:r>
            <a:r>
              <a:rPr lang="en-US" sz="1400" dirty="0" smtClean="0"/>
              <a:t>)</a:t>
            </a:r>
            <a:endParaRPr lang="en-US" dirty="0"/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sz="1400" dirty="0" smtClean="0"/>
              <a:t>Core services (</a:t>
            </a:r>
            <a:r>
              <a:rPr lang="en-US" sz="1400" dirty="0" err="1" smtClean="0"/>
              <a:t>fornisce</a:t>
            </a:r>
            <a:r>
              <a:rPr lang="en-US" sz="1400" dirty="0" smtClean="0"/>
              <a:t> le </a:t>
            </a:r>
            <a:r>
              <a:rPr lang="en-US" sz="1400" dirty="0" err="1" smtClean="0"/>
              <a:t>funzionalita</a:t>
            </a:r>
            <a:r>
              <a:rPr lang="en-US" sz="1400" dirty="0" smtClean="0"/>
              <a:t>’ </a:t>
            </a:r>
            <a:r>
              <a:rPr lang="en-US" sz="1400" dirty="0" err="1" smtClean="0"/>
              <a:t>di</a:t>
            </a:r>
            <a:r>
              <a:rPr lang="en-US" sz="1400" dirty="0" smtClean="0"/>
              <a:t> base in </a:t>
            </a:r>
            <a:r>
              <a:rPr lang="en-US" sz="1400" dirty="0" err="1" smtClean="0"/>
              <a:t>modo</a:t>
            </a:r>
            <a:r>
              <a:rPr lang="en-US" sz="1400" dirty="0" smtClean="0"/>
              <a:t> </a:t>
            </a:r>
            <a:r>
              <a:rPr lang="en-US" sz="1400" dirty="0" err="1" smtClean="0"/>
              <a:t>automatico</a:t>
            </a:r>
            <a:r>
              <a:rPr lang="en-US" sz="1400" dirty="0" smtClean="0"/>
              <a:t> </a:t>
            </a:r>
            <a:r>
              <a:rPr lang="en-US" sz="1400" dirty="0" err="1" smtClean="0"/>
              <a:t>agli</a:t>
            </a:r>
            <a:r>
              <a:rPr lang="en-US" sz="1400" dirty="0" smtClean="0"/>
              <a:t> </a:t>
            </a:r>
            <a:r>
              <a:rPr lang="en-US" sz="1400" dirty="0" err="1" smtClean="0"/>
              <a:t>strati</a:t>
            </a:r>
            <a:r>
              <a:rPr lang="en-US" sz="1400" dirty="0" smtClean="0"/>
              <a:t> </a:t>
            </a:r>
            <a:r>
              <a:rPr lang="en-US" sz="1400" dirty="0" err="1" smtClean="0"/>
              <a:t>superiori</a:t>
            </a:r>
            <a:r>
              <a:rPr lang="en-US" sz="1400" dirty="0" smtClean="0"/>
              <a:t>) </a:t>
            </a:r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strati</a:t>
            </a:r>
            <a:r>
              <a:rPr lang="en-US" dirty="0" smtClean="0"/>
              <a:t> </a:t>
            </a:r>
            <a:r>
              <a:rPr lang="en-US" dirty="0" err="1" smtClean="0"/>
              <a:t>verticali</a:t>
            </a:r>
            <a:r>
              <a:rPr lang="en-US" dirty="0" smtClean="0"/>
              <a:t> </a:t>
            </a:r>
            <a:r>
              <a:rPr lang="en-US" dirty="0" err="1" smtClean="0"/>
              <a:t>coprono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err="1" smtClean="0"/>
              <a:t>aspetti</a:t>
            </a:r>
            <a:r>
              <a:rPr lang="en-US" dirty="0" smtClean="0"/>
              <a:t> </a:t>
            </a:r>
            <a:r>
              <a:rPr lang="en-US" dirty="0" err="1" smtClean="0"/>
              <a:t>trasversali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3 </a:t>
            </a:r>
            <a:r>
              <a:rPr lang="en-US" dirty="0" err="1" smtClean="0"/>
              <a:t>livelli</a:t>
            </a:r>
            <a:r>
              <a:rPr lang="en-US" dirty="0" smtClean="0"/>
              <a:t>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 err="1" smtClean="0"/>
              <a:t>Sicurezza</a:t>
            </a:r>
            <a:endParaRPr lang="en-US" sz="14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 err="1" smtClean="0"/>
              <a:t>Monitoraggio</a:t>
            </a:r>
            <a:r>
              <a:rPr lang="en-US" sz="1400" dirty="0" smtClean="0"/>
              <a:t>/Billing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 err="1" smtClean="0"/>
              <a:t>Brokeraggio</a:t>
            </a:r>
            <a:r>
              <a:rPr lang="en-US" sz="1400" dirty="0" smtClean="0"/>
              <a:t>/</a:t>
            </a:r>
            <a:r>
              <a:rPr lang="en-US" sz="1400" dirty="0" err="1" smtClean="0"/>
              <a:t>Automazione</a:t>
            </a:r>
            <a:r>
              <a:rPr lang="en-US" sz="1400" dirty="0" smtClean="0"/>
              <a:t> </a:t>
            </a:r>
            <a:r>
              <a:rPr lang="en-US" sz="1400" dirty="0" err="1" smtClean="0"/>
              <a:t>nella</a:t>
            </a:r>
            <a:r>
              <a:rPr lang="en-US" sz="1400" dirty="0" smtClean="0"/>
              <a:t> </a:t>
            </a:r>
            <a:r>
              <a:rPr lang="en-US" sz="1400" dirty="0" err="1" smtClean="0"/>
              <a:t>selezione</a:t>
            </a:r>
            <a:r>
              <a:rPr lang="en-US" sz="1400" dirty="0" smtClean="0"/>
              <a:t> </a:t>
            </a:r>
            <a:r>
              <a:rPr lang="en-US" sz="1400" dirty="0" err="1" smtClean="0"/>
              <a:t>di</a:t>
            </a:r>
            <a:r>
              <a:rPr lang="en-US" sz="1400" dirty="0" smtClean="0"/>
              <a:t> </a:t>
            </a:r>
            <a:r>
              <a:rPr lang="en-US" sz="1400" dirty="0" err="1" smtClean="0"/>
              <a:t>risorse</a:t>
            </a:r>
            <a:r>
              <a:rPr lang="en-US" sz="1400" dirty="0" smtClean="0"/>
              <a:t> e/o </a:t>
            </a:r>
            <a:r>
              <a:rPr lang="en-US" sz="1400" dirty="0" err="1" smtClean="0"/>
              <a:t>servizi</a:t>
            </a:r>
            <a:r>
              <a:rPr lang="en-US" sz="1400" dirty="0" smtClean="0"/>
              <a:t> in base a </a:t>
            </a:r>
            <a:r>
              <a:rPr lang="en-US" sz="1400" dirty="0" err="1" smtClean="0"/>
              <a:t>prezzo</a:t>
            </a:r>
            <a:r>
              <a:rPr lang="en-US" sz="1400" dirty="0" smtClean="0"/>
              <a:t>, </a:t>
            </a:r>
            <a:r>
              <a:rPr lang="en-US" sz="1400" dirty="0" err="1" smtClean="0"/>
              <a:t>disponibilita</a:t>
            </a:r>
            <a:r>
              <a:rPr lang="en-US" sz="1400" dirty="0" smtClean="0"/>
              <a:t>’, SLA, </a:t>
            </a:r>
            <a:r>
              <a:rPr lang="en-US" sz="1400" dirty="0" err="1" smtClean="0"/>
              <a:t>capacita</a:t>
            </a:r>
            <a:r>
              <a:rPr lang="en-US" sz="1400" dirty="0" smtClean="0"/>
              <a:t>’, etc. 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628800"/>
            <a:ext cx="5544616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Schema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integrazione</a:t>
            </a:r>
            <a:r>
              <a:rPr lang="en-US" sz="3600" dirty="0" smtClean="0"/>
              <a:t> </a:t>
            </a:r>
            <a:r>
              <a:rPr lang="en-US" sz="3600" dirty="0" err="1" smtClean="0"/>
              <a:t>di</a:t>
            </a:r>
            <a:r>
              <a:rPr lang="en-US" sz="3600" dirty="0" smtClean="0"/>
              <a:t> </a:t>
            </a:r>
            <a:r>
              <a:rPr lang="en-US" sz="3600" dirty="0" err="1" smtClean="0"/>
              <a:t>servizi</a:t>
            </a:r>
            <a:r>
              <a:rPr lang="en-US" sz="3600" dirty="0" smtClean="0"/>
              <a:t> cloud</a:t>
            </a:r>
            <a:endParaRPr lang="it-IT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1318985"/>
            <a:ext cx="820891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Integrazione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componenti</a:t>
            </a:r>
            <a:r>
              <a:rPr lang="en-US" dirty="0" smtClean="0"/>
              <a:t> </a:t>
            </a:r>
            <a:r>
              <a:rPr lang="en-US" dirty="0" err="1" smtClean="0"/>
              <a:t>PaaS</a:t>
            </a:r>
            <a:r>
              <a:rPr lang="en-US" dirty="0" smtClean="0"/>
              <a:t> con </a:t>
            </a:r>
            <a:r>
              <a:rPr lang="en-US" dirty="0" err="1" smtClean="0"/>
              <a:t>il</a:t>
            </a:r>
            <a:r>
              <a:rPr lang="en-US" dirty="0" smtClean="0"/>
              <a:t> Cloud Broker e </a:t>
            </a:r>
            <a:r>
              <a:rPr lang="en-US" dirty="0" err="1" smtClean="0"/>
              <a:t>il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r>
              <a:rPr lang="en-US" dirty="0" smtClean="0"/>
              <a:t> </a:t>
            </a:r>
            <a:r>
              <a:rPr lang="en-US" dirty="0" err="1" smtClean="0"/>
              <a:t>IaaS</a:t>
            </a:r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Approccio</a:t>
            </a:r>
            <a:r>
              <a:rPr lang="en-US" dirty="0" smtClean="0"/>
              <a:t> bottom-up: </a:t>
            </a:r>
            <a:r>
              <a:rPr lang="en-US" dirty="0" err="1" smtClean="0"/>
              <a:t>ogni</a:t>
            </a:r>
            <a:r>
              <a:rPr lang="en-US" dirty="0" smtClean="0"/>
              <a:t> </a:t>
            </a:r>
            <a:r>
              <a:rPr lang="en-US" dirty="0" err="1" smtClean="0"/>
              <a:t>componente</a:t>
            </a:r>
            <a:r>
              <a:rPr lang="en-US" dirty="0" smtClean="0"/>
              <a:t> </a:t>
            </a:r>
            <a:r>
              <a:rPr lang="en-US" dirty="0" err="1" smtClean="0"/>
              <a:t>puo</a:t>
            </a:r>
            <a:r>
              <a:rPr lang="en-US" dirty="0" smtClean="0"/>
              <a:t>’ </a:t>
            </a:r>
            <a:r>
              <a:rPr lang="en-US" dirty="0" err="1" smtClean="0"/>
              <a:t>essere</a:t>
            </a:r>
            <a:r>
              <a:rPr lang="en-US" dirty="0" smtClean="0"/>
              <a:t> </a:t>
            </a:r>
            <a:r>
              <a:rPr lang="en-US" dirty="0" err="1" smtClean="0"/>
              <a:t>acceduto</a:t>
            </a:r>
            <a:r>
              <a:rPr lang="en-US" dirty="0" smtClean="0"/>
              <a:t> </a:t>
            </a:r>
            <a:r>
              <a:rPr lang="en-US" dirty="0" err="1" smtClean="0"/>
              <a:t>tramite</a:t>
            </a:r>
            <a:r>
              <a:rPr lang="en-US" dirty="0" smtClean="0"/>
              <a:t> API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qualsiasi</a:t>
            </a:r>
            <a:r>
              <a:rPr lang="en-US" dirty="0" smtClean="0"/>
              <a:t> </a:t>
            </a:r>
            <a:r>
              <a:rPr lang="en-US" dirty="0" err="1" smtClean="0"/>
              <a:t>livello</a:t>
            </a:r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/>
              <a:t> M</a:t>
            </a:r>
            <a:r>
              <a:rPr lang="en-US" dirty="0" smtClean="0"/>
              <a:t>aggiore </a:t>
            </a:r>
            <a:r>
              <a:rPr lang="en-US" dirty="0" err="1" smtClean="0"/>
              <a:t>flessibilita</a:t>
            </a:r>
            <a:r>
              <a:rPr lang="en-US" dirty="0" smtClean="0"/>
              <a:t>’, </a:t>
            </a:r>
            <a:r>
              <a:rPr lang="en-US" dirty="0" err="1" smtClean="0"/>
              <a:t>piu</a:t>
            </a:r>
            <a:r>
              <a:rPr lang="en-US" dirty="0" smtClean="0"/>
              <a:t>’ </a:t>
            </a:r>
            <a:r>
              <a:rPr lang="en-US" dirty="0" err="1" smtClean="0"/>
              <a:t>scelta</a:t>
            </a:r>
            <a:r>
              <a:rPr lang="en-US" dirty="0" smtClean="0"/>
              <a:t> per </a:t>
            </a:r>
            <a:r>
              <a:rPr lang="en-US" dirty="0" err="1" smtClean="0"/>
              <a:t>l’utente</a:t>
            </a:r>
            <a:r>
              <a:rPr lang="en-US" dirty="0" smtClean="0"/>
              <a:t> per </a:t>
            </a:r>
            <a:r>
              <a:rPr lang="en-US" dirty="0" err="1" smtClean="0"/>
              <a:t>soddisfare</a:t>
            </a:r>
            <a:r>
              <a:rPr lang="en-US" dirty="0" smtClean="0"/>
              <a:t> </a:t>
            </a:r>
            <a:r>
              <a:rPr lang="en-US" dirty="0" err="1" smtClean="0"/>
              <a:t>propre</a:t>
            </a:r>
            <a:r>
              <a:rPr lang="en-US" dirty="0" smtClean="0"/>
              <a:t> </a:t>
            </a:r>
            <a:r>
              <a:rPr lang="en-US" dirty="0" err="1" smtClean="0"/>
              <a:t>esigenze</a:t>
            </a:r>
            <a:endParaRPr lang="en-US" dirty="0" smtClean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924944"/>
            <a:ext cx="7340600" cy="354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Gruppi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lavoro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5148064" y="1318984"/>
            <a:ext cx="3779912" cy="52783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sz="2400" dirty="0" err="1" smtClean="0"/>
              <a:t>Ruolo</a:t>
            </a:r>
            <a:r>
              <a:rPr lang="en-US" sz="2400" dirty="0" smtClean="0"/>
              <a:t> </a:t>
            </a:r>
            <a:r>
              <a:rPr lang="en-US" sz="2400" dirty="0" err="1" smtClean="0"/>
              <a:t>dell’INFN</a:t>
            </a:r>
            <a:r>
              <a:rPr lang="en-US" sz="2400" dirty="0" smtClean="0"/>
              <a:t>:</a:t>
            </a:r>
            <a:endParaRPr lang="en-US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 smtClean="0"/>
              <a:t> leadership del WP3: 		</a:t>
            </a:r>
            <a:r>
              <a:rPr lang="en-US" dirty="0" smtClean="0">
                <a:solidFill>
                  <a:srgbClr val="FF0000"/>
                </a:solidFill>
              </a:rPr>
              <a:t>Analysis &amp; Design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forte </a:t>
            </a:r>
            <a:r>
              <a:rPr lang="en-US" dirty="0" err="1" smtClean="0"/>
              <a:t>contributo</a:t>
            </a:r>
            <a:r>
              <a:rPr lang="en-US" dirty="0" smtClean="0"/>
              <a:t> in WP4: 	</a:t>
            </a:r>
            <a:r>
              <a:rPr lang="en-US" dirty="0" err="1" smtClean="0">
                <a:solidFill>
                  <a:srgbClr val="FF0000"/>
                </a:solidFill>
              </a:rPr>
              <a:t>PaaS</a:t>
            </a:r>
            <a:r>
              <a:rPr lang="en-US" dirty="0" smtClean="0">
                <a:solidFill>
                  <a:srgbClr val="FF0000"/>
                </a:solidFill>
              </a:rPr>
              <a:t> Layer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err="1" smtClean="0"/>
              <a:t>significativo</a:t>
            </a:r>
            <a:r>
              <a:rPr lang="en-US" dirty="0" smtClean="0"/>
              <a:t> </a:t>
            </a:r>
            <a:r>
              <a:rPr lang="en-US" dirty="0" err="1" smtClean="0"/>
              <a:t>contributo</a:t>
            </a:r>
            <a:r>
              <a:rPr lang="en-US" dirty="0" smtClean="0"/>
              <a:t> </a:t>
            </a:r>
            <a:r>
              <a:rPr lang="en-US" dirty="0" err="1" smtClean="0"/>
              <a:t>nei</a:t>
            </a:r>
            <a:r>
              <a:rPr lang="en-US" dirty="0" smtClean="0"/>
              <a:t> 	WP5, 6 e 7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dirty="0" smtClean="0"/>
              <a:t>in </a:t>
            </a:r>
            <a:r>
              <a:rPr lang="en-US" dirty="0" err="1" smtClean="0"/>
              <a:t>particolare</a:t>
            </a:r>
            <a:r>
              <a:rPr lang="en-US" dirty="0" smtClean="0"/>
              <a:t> </a:t>
            </a:r>
            <a:r>
              <a:rPr lang="en-US" dirty="0" err="1" smtClean="0"/>
              <a:t>nel</a:t>
            </a:r>
            <a:r>
              <a:rPr lang="en-US" dirty="0" smtClean="0"/>
              <a:t> </a:t>
            </a:r>
            <a:r>
              <a:rPr lang="en-US" dirty="0" err="1" smtClean="0"/>
              <a:t>fornire</a:t>
            </a:r>
            <a:r>
              <a:rPr lang="en-US" dirty="0" smtClean="0"/>
              <a:t> </a:t>
            </a:r>
            <a:r>
              <a:rPr lang="en-US" dirty="0" err="1" smtClean="0"/>
              <a:t>gli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use-case </a:t>
            </a:r>
            <a:r>
              <a:rPr lang="en-US" dirty="0" err="1" smtClean="0">
                <a:solidFill>
                  <a:srgbClr val="FF0000"/>
                </a:solidFill>
              </a:rPr>
              <a:t>della</a:t>
            </a:r>
            <a:r>
              <a:rPr lang="en-US" dirty="0" smtClean="0">
                <a:solidFill>
                  <a:srgbClr val="FF0000"/>
                </a:solidFill>
              </a:rPr>
              <a:t> PA </a:t>
            </a:r>
            <a:r>
              <a:rPr lang="en-US" dirty="0" smtClean="0"/>
              <a:t>(</a:t>
            </a:r>
            <a:r>
              <a:rPr lang="en-US" dirty="0" err="1" smtClean="0"/>
              <a:t>dai</a:t>
            </a:r>
            <a:r>
              <a:rPr lang="en-US" dirty="0" smtClean="0"/>
              <a:t> </a:t>
            </a:r>
            <a:r>
              <a:rPr lang="en-US" dirty="0" err="1" smtClean="0"/>
              <a:t>progetti</a:t>
            </a:r>
            <a:r>
              <a:rPr lang="en-US" dirty="0" smtClean="0"/>
              <a:t> PRISMA e OCP) per </a:t>
            </a:r>
            <a:r>
              <a:rPr lang="en-US" dirty="0" err="1" smtClean="0"/>
              <a:t>validare</a:t>
            </a:r>
            <a:r>
              <a:rPr lang="en-US" dirty="0" smtClean="0"/>
              <a:t> la </a:t>
            </a:r>
            <a:r>
              <a:rPr lang="en-US" dirty="0" err="1" smtClean="0"/>
              <a:t>piattaforma</a:t>
            </a:r>
            <a:endParaRPr lang="en-US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 Il </a:t>
            </a:r>
            <a:r>
              <a:rPr lang="en-US" dirty="0" err="1" smtClean="0"/>
              <a:t>progetto</a:t>
            </a:r>
            <a:r>
              <a:rPr lang="en-US" dirty="0" smtClean="0"/>
              <a:t> non </a:t>
            </a:r>
            <a:r>
              <a:rPr lang="en-US" dirty="0" err="1" smtClean="0"/>
              <a:t>intende</a:t>
            </a:r>
            <a:r>
              <a:rPr lang="en-US" dirty="0" smtClean="0"/>
              <a:t> </a:t>
            </a:r>
            <a:r>
              <a:rPr lang="en-US" dirty="0" err="1" smtClean="0"/>
              <a:t>costruire</a:t>
            </a:r>
            <a:r>
              <a:rPr lang="en-US" dirty="0" smtClean="0"/>
              <a:t>   </a:t>
            </a:r>
            <a:r>
              <a:rPr lang="en-US" dirty="0" err="1" smtClean="0"/>
              <a:t>infrastrutture</a:t>
            </a:r>
            <a:r>
              <a:rPr lang="en-US" dirty="0" smtClean="0"/>
              <a:t>, ma </a:t>
            </a:r>
            <a:r>
              <a:rPr lang="en-US" dirty="0" err="1" smtClean="0"/>
              <a:t>sviluppare</a:t>
            </a:r>
            <a:r>
              <a:rPr lang="en-US" dirty="0" smtClean="0"/>
              <a:t> </a:t>
            </a:r>
            <a:r>
              <a:rPr lang="en-US" dirty="0" err="1" smtClean="0"/>
              <a:t>prototipi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servizi</a:t>
            </a:r>
            <a:r>
              <a:rPr lang="en-US" dirty="0" smtClean="0"/>
              <a:t> cloud </a:t>
            </a:r>
            <a:r>
              <a:rPr lang="en-US" dirty="0" err="1" smtClean="0"/>
              <a:t>avanzati</a:t>
            </a:r>
            <a:r>
              <a:rPr lang="en-US" dirty="0" smtClean="0"/>
              <a:t>, </a:t>
            </a:r>
            <a:r>
              <a:rPr lang="en-US" dirty="0" err="1" smtClean="0"/>
              <a:t>possibilmente</a:t>
            </a:r>
            <a:r>
              <a:rPr lang="en-US" dirty="0" smtClean="0"/>
              <a:t> </a:t>
            </a:r>
            <a:r>
              <a:rPr lang="en-US" dirty="0" err="1" smtClean="0"/>
              <a:t>estendendo</a:t>
            </a:r>
            <a:r>
              <a:rPr lang="en-US" dirty="0" smtClean="0"/>
              <a:t> e </a:t>
            </a:r>
            <a:r>
              <a:rPr lang="en-US" dirty="0" err="1" smtClean="0"/>
              <a:t>integrando</a:t>
            </a:r>
            <a:r>
              <a:rPr lang="en-US" dirty="0" smtClean="0"/>
              <a:t> </a:t>
            </a:r>
            <a:r>
              <a:rPr lang="en-US" dirty="0" err="1" smtClean="0"/>
              <a:t>soluzioni</a:t>
            </a:r>
            <a:r>
              <a:rPr lang="en-US" dirty="0" smtClean="0"/>
              <a:t> </a:t>
            </a:r>
            <a:r>
              <a:rPr lang="en-US" dirty="0" err="1" smtClean="0"/>
              <a:t>PaaS</a:t>
            </a:r>
            <a:r>
              <a:rPr lang="en-US" dirty="0" smtClean="0"/>
              <a:t> open source </a:t>
            </a:r>
            <a:r>
              <a:rPr lang="en-US" dirty="0" err="1" smtClean="0"/>
              <a:t>esistenti</a:t>
            </a:r>
            <a:r>
              <a:rPr lang="en-US" dirty="0" smtClean="0"/>
              <a:t> (e.g. Cloud Foundry, Slipstream, etc.)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84784"/>
            <a:ext cx="4692650" cy="476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n-US" dirty="0" err="1" smtClean="0"/>
              <a:t>Sommario</a:t>
            </a:r>
            <a:r>
              <a:rPr lang="en-US" dirty="0" smtClean="0"/>
              <a:t> </a:t>
            </a:r>
            <a:r>
              <a:rPr lang="en-US" dirty="0" err="1" smtClean="0"/>
              <a:t>attivita</a:t>
            </a:r>
            <a:r>
              <a:rPr lang="en-US" dirty="0" smtClean="0"/>
              <a:t>’</a:t>
            </a:r>
            <a:endParaRPr lang="it-IT" dirty="0"/>
          </a:p>
        </p:txBody>
      </p:sp>
      <p:sp>
        <p:nvSpPr>
          <p:cNvPr id="6" name="TextBox 5"/>
          <p:cNvSpPr txBox="1"/>
          <p:nvPr/>
        </p:nvSpPr>
        <p:spPr>
          <a:xfrm>
            <a:off x="467544" y="1185421"/>
            <a:ext cx="820891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Le </a:t>
            </a:r>
            <a:r>
              <a:rPr lang="en-US" dirty="0" err="1" smtClean="0"/>
              <a:t>attivita</a:t>
            </a:r>
            <a:r>
              <a:rPr lang="en-US" dirty="0" smtClean="0"/>
              <a:t>’ </a:t>
            </a:r>
            <a:r>
              <a:rPr lang="en-US" dirty="0" err="1" smtClean="0"/>
              <a:t>di</a:t>
            </a:r>
            <a:r>
              <a:rPr lang="en-US" dirty="0" smtClean="0"/>
              <a:t> dissemination, exploitation e </a:t>
            </a:r>
            <a:r>
              <a:rPr lang="en-US" dirty="0" err="1" smtClean="0"/>
              <a:t>standardizzazione</a:t>
            </a:r>
            <a:r>
              <a:rPr lang="en-US" dirty="0" smtClean="0"/>
              <a:t> </a:t>
            </a:r>
            <a:r>
              <a:rPr lang="en-US" dirty="0" err="1" smtClean="0"/>
              <a:t>saranno</a:t>
            </a:r>
            <a:r>
              <a:rPr lang="en-US" dirty="0" smtClean="0"/>
              <a:t> </a:t>
            </a:r>
            <a:r>
              <a:rPr lang="en-US" dirty="0" err="1" smtClean="0"/>
              <a:t>seguite</a:t>
            </a:r>
            <a:r>
              <a:rPr lang="en-US" dirty="0" smtClean="0"/>
              <a:t> </a:t>
            </a:r>
            <a:r>
              <a:rPr lang="en-US" dirty="0" err="1" smtClean="0"/>
              <a:t>dai</a:t>
            </a:r>
            <a:r>
              <a:rPr lang="en-US" dirty="0" smtClean="0"/>
              <a:t>  partner  EGI.eu, PIN-SME, </a:t>
            </a:r>
            <a:r>
              <a:rPr lang="en-US" dirty="0" err="1" smtClean="0"/>
              <a:t>Gnubila</a:t>
            </a:r>
            <a:r>
              <a:rPr lang="en-US" dirty="0" smtClean="0"/>
              <a:t>, INDRA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L’impegno</a:t>
            </a:r>
            <a:r>
              <a:rPr lang="en-US" dirty="0" smtClean="0"/>
              <a:t> </a:t>
            </a:r>
            <a:r>
              <a:rPr lang="en-US" dirty="0" err="1" smtClean="0"/>
              <a:t>principale</a:t>
            </a:r>
            <a:r>
              <a:rPr lang="en-US" dirty="0" smtClean="0"/>
              <a:t> </a:t>
            </a:r>
            <a:r>
              <a:rPr lang="en-US" dirty="0" err="1" smtClean="0"/>
              <a:t>dell’INFN</a:t>
            </a:r>
            <a:r>
              <a:rPr lang="en-US" dirty="0" smtClean="0"/>
              <a:t> (</a:t>
            </a:r>
            <a:r>
              <a:rPr lang="en-US" dirty="0" err="1" smtClean="0"/>
              <a:t>coinvolte</a:t>
            </a:r>
            <a:r>
              <a:rPr lang="en-US" dirty="0" smtClean="0"/>
              <a:t> le </a:t>
            </a:r>
            <a:r>
              <a:rPr lang="en-US" dirty="0" err="1" smtClean="0"/>
              <a:t>sez</a:t>
            </a:r>
            <a:r>
              <a:rPr lang="en-US" dirty="0" smtClean="0"/>
              <a:t>.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Padova</a:t>
            </a:r>
            <a:r>
              <a:rPr lang="en-US" dirty="0" smtClean="0"/>
              <a:t>, Bari e CNAF) </a:t>
            </a:r>
            <a:r>
              <a:rPr lang="en-US" dirty="0" err="1" smtClean="0"/>
              <a:t>sara</a:t>
            </a:r>
            <a:r>
              <a:rPr lang="en-US" dirty="0" smtClean="0"/>
              <a:t>’ sui </a:t>
            </a:r>
            <a:r>
              <a:rPr lang="en-US" dirty="0" err="1" smtClean="0"/>
              <a:t>seguenti</a:t>
            </a:r>
            <a:r>
              <a:rPr lang="en-US" dirty="0" smtClean="0"/>
              <a:t> </a:t>
            </a:r>
            <a:r>
              <a:rPr lang="en-US" dirty="0" err="1" smtClean="0"/>
              <a:t>aspetti</a:t>
            </a:r>
            <a:r>
              <a:rPr lang="en-US" dirty="0" smtClean="0"/>
              <a:t> </a:t>
            </a:r>
            <a:r>
              <a:rPr lang="en-US" dirty="0" err="1" smtClean="0"/>
              <a:t>tecnici</a:t>
            </a:r>
            <a:r>
              <a:rPr lang="en-US" dirty="0" smtClean="0"/>
              <a:t>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dirty="0"/>
              <a:t> </a:t>
            </a:r>
            <a:r>
              <a:rPr lang="en-US" sz="1600" dirty="0" err="1" smtClean="0"/>
              <a:t>Catalogo</a:t>
            </a:r>
            <a:r>
              <a:rPr lang="en-US" sz="1600" dirty="0" smtClean="0"/>
              <a:t> per </a:t>
            </a:r>
            <a:r>
              <a:rPr lang="en-US" sz="1600" dirty="0"/>
              <a:t>o</a:t>
            </a:r>
            <a:r>
              <a:rPr lang="en-US" sz="1600" dirty="0" smtClean="0"/>
              <a:t>bject storage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/>
              <a:t> </a:t>
            </a:r>
            <a:r>
              <a:rPr lang="en-US" sz="1600" dirty="0" smtClean="0"/>
              <a:t>AAI con </a:t>
            </a:r>
            <a:r>
              <a:rPr lang="en-US" sz="1600" dirty="0" err="1" smtClean="0"/>
              <a:t>particolare</a:t>
            </a:r>
            <a:r>
              <a:rPr lang="en-US" sz="1600" dirty="0" smtClean="0"/>
              <a:t> </a:t>
            </a:r>
            <a:r>
              <a:rPr lang="en-US" sz="1600" dirty="0" err="1" smtClean="0"/>
              <a:t>riguardo</a:t>
            </a:r>
            <a:r>
              <a:rPr lang="en-US" sz="1600" dirty="0" smtClean="0"/>
              <a:t> a data encryption e data integrity per block, object e personal storage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/>
              <a:t> </a:t>
            </a:r>
            <a:r>
              <a:rPr lang="en-US" sz="1600" dirty="0" smtClean="0"/>
              <a:t>Data management (</a:t>
            </a:r>
            <a:r>
              <a:rPr lang="en-US" sz="1600" dirty="0" err="1" smtClean="0"/>
              <a:t>approcci</a:t>
            </a:r>
            <a:r>
              <a:rPr lang="en-US" sz="1600" dirty="0" smtClean="0"/>
              <a:t> </a:t>
            </a:r>
            <a:r>
              <a:rPr lang="en-US" sz="1600" dirty="0" err="1" smtClean="0"/>
              <a:t>innovativi</a:t>
            </a:r>
            <a:r>
              <a:rPr lang="en-US" sz="1600" dirty="0" smtClean="0"/>
              <a:t> per </a:t>
            </a:r>
            <a:r>
              <a:rPr lang="en-US" sz="1600" dirty="0" err="1" smtClean="0"/>
              <a:t>catturare</a:t>
            </a:r>
            <a:r>
              <a:rPr lang="en-US" sz="1600" dirty="0" smtClean="0"/>
              <a:t>, </a:t>
            </a:r>
            <a:r>
              <a:rPr lang="en-US" sz="1600" dirty="0" err="1" smtClean="0"/>
              <a:t>processare</a:t>
            </a:r>
            <a:r>
              <a:rPr lang="en-US" sz="1600" dirty="0" smtClean="0"/>
              <a:t>, </a:t>
            </a:r>
            <a:r>
              <a:rPr lang="en-US" sz="1600" dirty="0" err="1" smtClean="0"/>
              <a:t>analizzare</a:t>
            </a:r>
            <a:r>
              <a:rPr lang="en-US" sz="1600" dirty="0" smtClean="0"/>
              <a:t> e </a:t>
            </a:r>
            <a:r>
              <a:rPr lang="en-US" sz="1600" dirty="0" err="1" smtClean="0"/>
              <a:t>archiviare</a:t>
            </a:r>
            <a:r>
              <a:rPr lang="en-US" sz="1600" dirty="0" smtClean="0"/>
              <a:t> </a:t>
            </a:r>
            <a:r>
              <a:rPr lang="en-US" sz="1600" dirty="0" err="1" smtClean="0"/>
              <a:t>grandi</a:t>
            </a:r>
            <a:r>
              <a:rPr lang="en-US" sz="1600" dirty="0" smtClean="0"/>
              <a:t> </a:t>
            </a:r>
            <a:r>
              <a:rPr lang="en-US" sz="1600" dirty="0" err="1" smtClean="0"/>
              <a:t>volumi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dati</a:t>
            </a:r>
            <a:r>
              <a:rPr lang="en-US" sz="1600" dirty="0" smtClean="0"/>
              <a:t> </a:t>
            </a:r>
            <a:r>
              <a:rPr lang="en-US" sz="1600" dirty="0" err="1" smtClean="0"/>
              <a:t>provenienti</a:t>
            </a:r>
            <a:r>
              <a:rPr lang="en-US" sz="1600" dirty="0" smtClean="0"/>
              <a:t> </a:t>
            </a:r>
            <a:r>
              <a:rPr lang="en-US" sz="1600" dirty="0" err="1" smtClean="0"/>
              <a:t>da</a:t>
            </a:r>
            <a:r>
              <a:rPr lang="en-US" sz="1600" dirty="0" smtClean="0"/>
              <a:t> </a:t>
            </a:r>
            <a:r>
              <a:rPr lang="en-US" sz="1600" dirty="0" err="1" smtClean="0"/>
              <a:t>sorgenti</a:t>
            </a:r>
            <a:r>
              <a:rPr lang="en-US" sz="1600" dirty="0" smtClean="0"/>
              <a:t> </a:t>
            </a:r>
            <a:r>
              <a:rPr lang="en-US" sz="1600" dirty="0" err="1" smtClean="0"/>
              <a:t>esterne</a:t>
            </a:r>
            <a:r>
              <a:rPr lang="en-US" sz="1600" dirty="0" smtClean="0"/>
              <a:t> </a:t>
            </a:r>
            <a:r>
              <a:rPr lang="en-US" sz="1600" dirty="0" err="1" smtClean="0"/>
              <a:t>ed</a:t>
            </a:r>
            <a:r>
              <a:rPr lang="en-US" sz="1600" dirty="0" smtClean="0"/>
              <a:t> </a:t>
            </a:r>
            <a:r>
              <a:rPr lang="en-US" sz="1600" dirty="0" err="1" smtClean="0"/>
              <a:t>eterogenee</a:t>
            </a:r>
            <a:r>
              <a:rPr lang="en-US" sz="1600" dirty="0" smtClean="0"/>
              <a:t> ), </a:t>
            </a:r>
            <a:r>
              <a:rPr lang="en-US" sz="1600" dirty="0" err="1" smtClean="0"/>
              <a:t>ed</a:t>
            </a:r>
            <a:r>
              <a:rPr lang="en-US" sz="1600" dirty="0" smtClean="0"/>
              <a:t> in </a:t>
            </a:r>
            <a:r>
              <a:rPr lang="en-US" sz="1600" dirty="0" err="1" smtClean="0"/>
              <a:t>particolare</a:t>
            </a:r>
            <a:r>
              <a:rPr lang="en-US" sz="1600" dirty="0" smtClean="0"/>
              <a:t> Open Data Management  </a:t>
            </a:r>
            <a:r>
              <a:rPr lang="en-US" sz="1600" dirty="0" smtClean="0">
                <a:sym typeface="Wingdings" pitchFamily="2" charset="2"/>
              </a:rPr>
              <a:t> </a:t>
            </a:r>
            <a:r>
              <a:rPr lang="en-US" sz="1600" dirty="0" err="1" smtClean="0">
                <a:sym typeface="Wingdings" pitchFamily="2" charset="2"/>
              </a:rPr>
              <a:t>Importante</a:t>
            </a:r>
            <a:r>
              <a:rPr lang="en-US" sz="1600" dirty="0" smtClean="0">
                <a:sym typeface="Wingdings" pitchFamily="2" charset="2"/>
              </a:rPr>
              <a:t> per le smart cities</a:t>
            </a:r>
            <a:endParaRPr lang="en-US" sz="16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/>
              <a:t> </a:t>
            </a:r>
            <a:r>
              <a:rPr lang="en-US" sz="1600" dirty="0" err="1" smtClean="0"/>
              <a:t>Monitoraggio</a:t>
            </a:r>
            <a:r>
              <a:rPr lang="en-US" sz="1600" dirty="0" smtClean="0"/>
              <a:t> e billing a </a:t>
            </a:r>
            <a:r>
              <a:rPr lang="en-US" sz="1600" dirty="0" err="1" smtClean="0"/>
              <a:t>vari</a:t>
            </a:r>
            <a:r>
              <a:rPr lang="en-US" sz="1600" dirty="0" smtClean="0"/>
              <a:t> </a:t>
            </a:r>
            <a:r>
              <a:rPr lang="en-US" sz="1600" dirty="0" err="1" smtClean="0"/>
              <a:t>livelli</a:t>
            </a:r>
            <a:endParaRPr lang="en-US" sz="16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smtClean="0"/>
              <a:t> </a:t>
            </a:r>
            <a:r>
              <a:rPr lang="en-US" sz="1600" dirty="0" err="1" smtClean="0"/>
              <a:t>Interfacce</a:t>
            </a:r>
            <a:r>
              <a:rPr lang="en-US" sz="1600" dirty="0" smtClean="0"/>
              <a:t> e tools per </a:t>
            </a:r>
            <a:r>
              <a:rPr lang="en-US" sz="1600" dirty="0" err="1" smtClean="0"/>
              <a:t>l’Information</a:t>
            </a:r>
            <a:r>
              <a:rPr lang="en-US" sz="1600" dirty="0" smtClean="0"/>
              <a:t>-as-a-Service e Application Crowd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 err="1" smtClean="0"/>
              <a:t>Interfacce</a:t>
            </a:r>
            <a:r>
              <a:rPr lang="en-US" sz="1600" dirty="0" smtClean="0"/>
              <a:t> e tools per Open City </a:t>
            </a:r>
            <a:r>
              <a:rPr lang="en-US" sz="1600" dirty="0" err="1" smtClean="0"/>
              <a:t>PaaS</a:t>
            </a:r>
            <a:r>
              <a:rPr lang="en-US" sz="1600" dirty="0" smtClean="0"/>
              <a:t> services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ü"/>
            </a:pPr>
            <a:r>
              <a:rPr lang="en-US" sz="1600" dirty="0"/>
              <a:t> </a:t>
            </a:r>
            <a:r>
              <a:rPr lang="en-US" sz="1600" dirty="0" err="1" smtClean="0"/>
              <a:t>Algoritmi</a:t>
            </a:r>
            <a:r>
              <a:rPr lang="en-US" sz="1600" dirty="0" smtClean="0"/>
              <a:t>, workflow e </a:t>
            </a:r>
            <a:r>
              <a:rPr lang="en-US" sz="1600" dirty="0" err="1" smtClean="0"/>
              <a:t>interfacce</a:t>
            </a:r>
            <a:r>
              <a:rPr lang="en-US" sz="1600" dirty="0" smtClean="0"/>
              <a:t> per </a:t>
            </a:r>
            <a:r>
              <a:rPr lang="en-US" sz="1600" dirty="0" err="1" smtClean="0"/>
              <a:t>il</a:t>
            </a:r>
            <a:r>
              <a:rPr lang="en-US" sz="1600" dirty="0" smtClean="0"/>
              <a:t> </a:t>
            </a:r>
            <a:r>
              <a:rPr lang="en-US" sz="1600" dirty="0" err="1" smtClean="0"/>
              <a:t>livello</a:t>
            </a:r>
            <a:r>
              <a:rPr lang="en-US" sz="1600" dirty="0" smtClean="0"/>
              <a:t> </a:t>
            </a:r>
            <a:r>
              <a:rPr lang="en-US" sz="1600" dirty="0" err="1" smtClean="0"/>
              <a:t>di</a:t>
            </a:r>
            <a:r>
              <a:rPr lang="en-US" sz="1600" dirty="0" smtClean="0"/>
              <a:t> </a:t>
            </a:r>
            <a:r>
              <a:rPr lang="en-US" sz="1600" dirty="0" err="1" smtClean="0"/>
              <a:t>brokeraggio</a:t>
            </a:r>
            <a:r>
              <a:rPr lang="en-US" sz="1600" dirty="0" smtClean="0"/>
              <a:t> </a:t>
            </a:r>
            <a:r>
              <a:rPr lang="en-US" sz="1600" dirty="0" err="1" smtClean="0"/>
              <a:t>infrastrutturale</a:t>
            </a:r>
            <a:endParaRPr lang="en-US" sz="1600" dirty="0" smtClean="0"/>
          </a:p>
          <a:p>
            <a:pPr lvl="1">
              <a:spcAft>
                <a:spcPts val="1200"/>
              </a:spcAft>
              <a:buFont typeface="Wingdings" pitchFamily="2" charset="2"/>
              <a:buChar char="ü"/>
            </a:pPr>
            <a:r>
              <a:rPr lang="en-US" sz="1600" dirty="0" smtClean="0"/>
              <a:t> </a:t>
            </a:r>
            <a:r>
              <a:rPr lang="en-US" sz="1600" dirty="0" err="1" smtClean="0"/>
              <a:t>Definizione</a:t>
            </a:r>
            <a:r>
              <a:rPr lang="en-US" sz="1600" dirty="0" smtClean="0"/>
              <a:t> </a:t>
            </a:r>
            <a:r>
              <a:rPr lang="en-US" sz="1600" dirty="0" err="1" smtClean="0"/>
              <a:t>degli</a:t>
            </a:r>
            <a:r>
              <a:rPr lang="en-US" sz="1600" dirty="0" smtClean="0"/>
              <a:t> </a:t>
            </a:r>
            <a:r>
              <a:rPr lang="en-US" sz="1600" dirty="0" err="1" smtClean="0"/>
              <a:t>scenari</a:t>
            </a:r>
            <a:r>
              <a:rPr lang="en-US" sz="1600" dirty="0" smtClean="0"/>
              <a:t> </a:t>
            </a:r>
            <a:r>
              <a:rPr lang="en-US" sz="1600" dirty="0" err="1" smtClean="0"/>
              <a:t>dimostrativi</a:t>
            </a:r>
            <a:endParaRPr lang="en-US" sz="16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 smtClean="0"/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Tutte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tecnologie  utili per  la piattaforma generale di </a:t>
            </a:r>
            <a:r>
              <a:rPr lang="it-IT" dirty="0" err="1" smtClean="0">
                <a:solidFill>
                  <a:srgbClr val="FF0000"/>
                </a:solidFill>
              </a:rPr>
              <a:t>cloud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federatata</a:t>
            </a:r>
            <a:r>
              <a:rPr lang="it-IT" dirty="0" smtClean="0">
                <a:solidFill>
                  <a:srgbClr val="FF0000"/>
                </a:solidFill>
              </a:rPr>
              <a:t> per l'</a:t>
            </a:r>
            <a:r>
              <a:rPr lang="it-IT" dirty="0" err="1" smtClean="0">
                <a:solidFill>
                  <a:srgbClr val="FF0000"/>
                </a:solidFill>
              </a:rPr>
              <a:t>eScience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br>
              <a:rPr lang="it-IT" dirty="0" smtClean="0">
                <a:solidFill>
                  <a:srgbClr val="FF0000"/>
                </a:solidFill>
              </a:rPr>
            </a:br>
            <a:r>
              <a:rPr lang="it-IT" dirty="0" smtClean="0">
                <a:solidFill>
                  <a:srgbClr val="FF0000"/>
                </a:solidFill>
              </a:rPr>
              <a:t>che vorremmo sviluppare in “Data </a:t>
            </a:r>
            <a:r>
              <a:rPr lang="it-IT" dirty="0" err="1" smtClean="0">
                <a:solidFill>
                  <a:srgbClr val="FF0000"/>
                </a:solidFill>
              </a:rPr>
              <a:t>Cloud</a:t>
            </a:r>
            <a:r>
              <a:rPr lang="it-IT" dirty="0" smtClean="0">
                <a:solidFill>
                  <a:srgbClr val="FF0000"/>
                </a:solidFill>
              </a:rPr>
              <a:t>” (EINFRA-1/</a:t>
            </a:r>
            <a:r>
              <a:rPr lang="it-IT" dirty="0" err="1" smtClean="0">
                <a:solidFill>
                  <a:srgbClr val="FF0000"/>
                </a:solidFill>
              </a:rPr>
              <a:t>Topics</a:t>
            </a:r>
            <a:r>
              <a:rPr lang="it-IT" dirty="0" smtClean="0">
                <a:solidFill>
                  <a:srgbClr val="FF0000"/>
                </a:solidFill>
              </a:rPr>
              <a:t> 4-5)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627</Words>
  <Application>Microsoft Office PowerPoint</Application>
  <PresentationFormat>On-screen Show (4:3)</PresentationFormat>
  <Paragraphs>80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XzelCloud</vt:lpstr>
      <vt:lpstr>Il progetto</vt:lpstr>
      <vt:lpstr>Obiettivi strategici</vt:lpstr>
      <vt:lpstr>Architettura a strati</vt:lpstr>
      <vt:lpstr>Schema di integrazione di servizi cloud</vt:lpstr>
      <vt:lpstr>Gruppi di lavoro</vt:lpstr>
      <vt:lpstr>Sommario attivita’</vt:lpstr>
    </vt:vector>
  </TitlesOfParts>
  <Company>INFN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verlato</dc:creator>
  <cp:lastModifiedBy>luciano</cp:lastModifiedBy>
  <cp:revision>30</cp:revision>
  <dcterms:created xsi:type="dcterms:W3CDTF">2014-05-20T08:27:38Z</dcterms:created>
  <dcterms:modified xsi:type="dcterms:W3CDTF">2014-05-22T14:25:16Z</dcterms:modified>
</cp:coreProperties>
</file>