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65" r:id="rId6"/>
    <p:sldId id="258" r:id="rId7"/>
    <p:sldId id="263" r:id="rId8"/>
    <p:sldId id="267" r:id="rId9"/>
    <p:sldId id="264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E0F5-EAE2-4044-B4B4-DEAFE2268544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164A0-7377-9F49-9006-4095299DAC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8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64A0-7377-9F49-9006-4095299DAC5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13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9851D86-1679-B04F-B796-8443E6A0076F}" type="datetimeFigureOut">
              <a:rPr lang="it-IT" smtClean="0"/>
              <a:t>09/06/14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0D07D48-3EC0-C84C-B73F-CCF4AD277423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hyperlink" Target="https://drive.google.com/folderview?id=0B63tQMKKbXfFNlEyOVM4R3VwY00&amp;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6387" y="321714"/>
            <a:ext cx="8307457" cy="1576784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Corso di formazione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smtClean="0">
                <a:solidFill>
                  <a:schemeClr val="bg1"/>
                </a:solidFill>
              </a:rPr>
              <a:t> per i Rappresentanti del Personale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smtClean="0">
                <a:solidFill>
                  <a:schemeClr val="bg1"/>
                </a:solidFill>
              </a:rPr>
              <a:t>riguardanti alcuni aspetti della comunicazione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9544">
            <a:off x="2821561" y="2551292"/>
            <a:ext cx="5783161" cy="38019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20537889">
            <a:off x="402974" y="3952417"/>
            <a:ext cx="25585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21-22 Maggio 2014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400" b="1" dirty="0" smtClean="0"/>
              <a:t> </a:t>
            </a:r>
            <a:r>
              <a:rPr lang="it-IT" b="1" i="1" dirty="0" smtClean="0">
                <a:solidFill>
                  <a:srgbClr val="660066"/>
                </a:solidFill>
              </a:rPr>
              <a:t>Università di Firenze</a:t>
            </a:r>
          </a:p>
          <a:p>
            <a:pPr algn="ctr"/>
            <a:endParaRPr lang="it-IT" sz="1400" b="1" dirty="0" smtClean="0">
              <a:solidFill>
                <a:srgbClr val="660066"/>
              </a:solidFill>
            </a:endParaRPr>
          </a:p>
          <a:p>
            <a:pPr algn="ctr"/>
            <a:r>
              <a:rPr lang="it-IT" sz="1400" b="1" dirty="0" smtClean="0"/>
              <a:t>Dipartimento di Storia</a:t>
            </a:r>
            <a:r>
              <a:rPr lang="it-IT" sz="1400" b="1" dirty="0">
                <a:solidFill>
                  <a:srgbClr val="000000"/>
                </a:solidFill>
              </a:rPr>
              <a:t>, </a:t>
            </a:r>
            <a:endParaRPr lang="it-IT" sz="1400" b="1" dirty="0" smtClean="0">
              <a:solidFill>
                <a:srgbClr val="00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000000"/>
                </a:solidFill>
              </a:rPr>
              <a:t>Archeologia, Geografia</a:t>
            </a:r>
            <a:r>
              <a:rPr lang="it-IT" sz="1400" b="1" dirty="0">
                <a:solidFill>
                  <a:srgbClr val="000000"/>
                </a:solidFill>
              </a:rPr>
              <a:t>, </a:t>
            </a:r>
            <a:endParaRPr lang="it-IT" sz="1400" b="1" dirty="0" smtClean="0">
              <a:solidFill>
                <a:srgbClr val="00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000000"/>
                </a:solidFill>
              </a:rPr>
              <a:t>Arte</a:t>
            </a:r>
            <a:r>
              <a:rPr lang="it-IT" sz="1400" b="1" dirty="0">
                <a:solidFill>
                  <a:srgbClr val="000000"/>
                </a:solidFill>
              </a:rPr>
              <a:t>, </a:t>
            </a:r>
            <a:r>
              <a:rPr lang="it-IT" sz="1400" b="1" dirty="0" smtClean="0">
                <a:solidFill>
                  <a:srgbClr val="000000"/>
                </a:solidFill>
              </a:rPr>
              <a:t>Spettacolo</a:t>
            </a:r>
            <a:r>
              <a:rPr lang="it-IT" sz="1400" b="1" dirty="0">
                <a:solidFill>
                  <a:srgbClr val="000000"/>
                </a:solidFill>
              </a:rPr>
              <a:t> </a:t>
            </a:r>
            <a:endParaRPr lang="it-IT" sz="1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1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benesse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" y="130685"/>
            <a:ext cx="7950164" cy="615857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7162" y="6336832"/>
            <a:ext cx="7494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000090"/>
                </a:solidFill>
              </a:rPr>
              <a:t>Dati tratti da:  http://</a:t>
            </a:r>
            <a:r>
              <a:rPr lang="it-IT" sz="1200" dirty="0" err="1" smtClean="0">
                <a:solidFill>
                  <a:srgbClr val="000090"/>
                </a:solidFill>
              </a:rPr>
              <a:t>trasparenza.infn.it</a:t>
            </a:r>
            <a:r>
              <a:rPr lang="it-IT" sz="1200" dirty="0" smtClean="0">
                <a:solidFill>
                  <a:srgbClr val="000090"/>
                </a:solidFill>
              </a:rPr>
              <a:t>/nuovo/HTML/pdf/1381753006293_infn_benessere_organizzativo.pdf</a:t>
            </a:r>
            <a:endParaRPr lang="it-IT" sz="1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nesser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2" y="188224"/>
            <a:ext cx="7878523" cy="64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nesser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7" y="321585"/>
            <a:ext cx="7915786" cy="60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8880" y="228725"/>
            <a:ext cx="826490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0090"/>
                </a:solidFill>
              </a:rPr>
              <a:t>Titolo del corso:</a:t>
            </a:r>
          </a:p>
          <a:p>
            <a:endParaRPr lang="it-IT" sz="2000" b="1" dirty="0" smtClean="0"/>
          </a:p>
          <a:p>
            <a:pPr algn="ctr"/>
            <a:r>
              <a:rPr lang="it-IT" sz="2000" b="1" dirty="0" smtClean="0">
                <a:solidFill>
                  <a:srgbClr val="000090"/>
                </a:solidFill>
              </a:rPr>
              <a:t>“La </a:t>
            </a:r>
            <a:r>
              <a:rPr lang="it-IT" sz="2000" b="1" dirty="0">
                <a:solidFill>
                  <a:srgbClr val="000090"/>
                </a:solidFill>
              </a:rPr>
              <a:t>comunicazione efficace e la gestione dei conflitti </a:t>
            </a:r>
            <a:r>
              <a:rPr lang="it-IT" sz="2000" b="1" dirty="0" smtClean="0">
                <a:solidFill>
                  <a:srgbClr val="000090"/>
                </a:solidFill>
              </a:rPr>
              <a:t>come strumenti </a:t>
            </a:r>
            <a:r>
              <a:rPr lang="it-IT" sz="2000" b="1" dirty="0">
                <a:solidFill>
                  <a:srgbClr val="000090"/>
                </a:solidFill>
              </a:rPr>
              <a:t>per una efficace gestione del lavoro di </a:t>
            </a:r>
            <a:r>
              <a:rPr lang="it-IT" sz="2000" b="1" dirty="0" smtClean="0">
                <a:solidFill>
                  <a:srgbClr val="000090"/>
                </a:solidFill>
              </a:rPr>
              <a:t>gruppo”</a:t>
            </a:r>
          </a:p>
          <a:p>
            <a:pPr algn="just"/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8880" y="2118352"/>
            <a:ext cx="8264906" cy="4278095"/>
          </a:xfrm>
          <a:prstGeom prst="rect">
            <a:avLst/>
          </a:prstGeom>
          <a:solidFill>
            <a:srgbClr val="FAE6D6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0090"/>
                </a:solidFill>
              </a:rPr>
              <a:t>Docente: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Dott.ssa Fortuna Dini</a:t>
            </a:r>
          </a:p>
          <a:p>
            <a:pPr marL="285750" indent="-285750">
              <a:buFont typeface="Arial"/>
              <a:buChar char="•"/>
            </a:pPr>
            <a:r>
              <a:rPr lang="it-IT" b="1" dirty="0" smtClean="0">
                <a:solidFill>
                  <a:srgbClr val="000090"/>
                </a:solidFill>
              </a:rPr>
              <a:t> </a:t>
            </a:r>
            <a:r>
              <a:rPr lang="it-IT" b="1" dirty="0">
                <a:solidFill>
                  <a:srgbClr val="000090"/>
                </a:solidFill>
              </a:rPr>
              <a:t>Psicologa del lavoro e </a:t>
            </a:r>
            <a:r>
              <a:rPr lang="it-IT" b="1" dirty="0" smtClean="0">
                <a:solidFill>
                  <a:srgbClr val="000090"/>
                </a:solidFill>
              </a:rPr>
              <a:t>delle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organizzazioni;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it-IT" b="1" dirty="0">
                <a:solidFill>
                  <a:srgbClr val="000090"/>
                </a:solidFill>
              </a:rPr>
              <a:t>Assessora alle Pari </a:t>
            </a:r>
            <a:r>
              <a:rPr lang="it-IT" b="1" dirty="0" smtClean="0">
                <a:solidFill>
                  <a:srgbClr val="000090"/>
                </a:solidFill>
              </a:rPr>
              <a:t>Opportunità, </a:t>
            </a:r>
            <a:r>
              <a:rPr lang="it-IT" b="1" dirty="0">
                <a:solidFill>
                  <a:srgbClr val="000090"/>
                </a:solidFill>
              </a:rPr>
              <a:t>Politiche Sociali e della </a:t>
            </a:r>
            <a:r>
              <a:rPr lang="it-IT" b="1" dirty="0" smtClean="0">
                <a:solidFill>
                  <a:srgbClr val="000090"/>
                </a:solidFill>
              </a:rPr>
              <a:t>casa del Comune di San </a:t>
            </a:r>
            <a:r>
              <a:rPr lang="it-IT" b="1" dirty="0">
                <a:solidFill>
                  <a:srgbClr val="000090"/>
                </a:solidFill>
              </a:rPr>
              <a:t>Giuliano </a:t>
            </a:r>
            <a:r>
              <a:rPr lang="it-IT" b="1" dirty="0" smtClean="0">
                <a:solidFill>
                  <a:srgbClr val="000090"/>
                </a:solidFill>
              </a:rPr>
              <a:t>Terme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(Pisa);</a:t>
            </a:r>
          </a:p>
          <a:p>
            <a:pPr marL="285750" indent="-285750">
              <a:buFont typeface="Arial"/>
              <a:buChar char="•"/>
            </a:pPr>
            <a:endParaRPr lang="it-IT" b="1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Ha tenuto 14 seminari </a:t>
            </a:r>
            <a:r>
              <a:rPr lang="it-IT" b="1" dirty="0" smtClean="0">
                <a:solidFill>
                  <a:srgbClr val="000090"/>
                </a:solidFill>
              </a:rPr>
              <a:t>in diverse Sedi INFN tesi a:</a:t>
            </a:r>
          </a:p>
          <a:p>
            <a:pPr marL="285750" indent="-285750">
              <a:buFont typeface="Arial"/>
              <a:buChar char="•"/>
            </a:pPr>
            <a:endParaRPr lang="it-IT" b="1" dirty="0" smtClean="0">
              <a:solidFill>
                <a:srgbClr val="000090"/>
              </a:solidFill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it-IT" b="1" dirty="0">
                <a:solidFill>
                  <a:srgbClr val="000090"/>
                </a:solidFill>
              </a:rPr>
              <a:t>gestire lo stress da lavoro </a:t>
            </a:r>
            <a:r>
              <a:rPr lang="it-IT" b="1" dirty="0" smtClean="0">
                <a:solidFill>
                  <a:srgbClr val="000090"/>
                </a:solidFill>
              </a:rPr>
              <a:t>correlato;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b="1" dirty="0" smtClean="0">
                <a:solidFill>
                  <a:srgbClr val="000090"/>
                </a:solidFill>
              </a:rPr>
              <a:t>migliorare la comunicazione interpersonale;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b="1" dirty="0" smtClean="0">
                <a:solidFill>
                  <a:srgbClr val="000090"/>
                </a:solidFill>
              </a:rPr>
              <a:t>gestire la conflittualità;</a:t>
            </a:r>
          </a:p>
          <a:p>
            <a:pPr marL="742950" lvl="1" indent="-285750">
              <a:buFont typeface="Wingdings" charset="2"/>
              <a:buChar char="ü"/>
            </a:pPr>
            <a:r>
              <a:rPr lang="it-IT" b="1" dirty="0" smtClean="0">
                <a:solidFill>
                  <a:srgbClr val="000090"/>
                </a:solidFill>
              </a:rPr>
              <a:t>gestire incarichi da leader.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44235" y="183506"/>
            <a:ext cx="562999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90"/>
                </a:solidFill>
              </a:rPr>
              <a:t>Perché questi </a:t>
            </a:r>
            <a:r>
              <a:rPr lang="it-IT" sz="2000" b="1" dirty="0">
                <a:solidFill>
                  <a:srgbClr val="000090"/>
                </a:solidFill>
              </a:rPr>
              <a:t>seminari </a:t>
            </a:r>
            <a:r>
              <a:rPr lang="it-IT" sz="2000" b="1" dirty="0" smtClean="0">
                <a:solidFill>
                  <a:srgbClr val="000090"/>
                </a:solidFill>
              </a:rPr>
              <a:t>della Dini </a:t>
            </a:r>
            <a:r>
              <a:rPr lang="it-IT" sz="2000" b="1" dirty="0">
                <a:solidFill>
                  <a:srgbClr val="000090"/>
                </a:solidFill>
              </a:rPr>
              <a:t>a</a:t>
            </a:r>
            <a:r>
              <a:rPr lang="it-IT" sz="2000" b="1" dirty="0" smtClean="0">
                <a:solidFill>
                  <a:srgbClr val="000090"/>
                </a:solidFill>
              </a:rPr>
              <a:t>ll’INFN?</a:t>
            </a:r>
          </a:p>
          <a:p>
            <a:pPr algn="ctr"/>
            <a:r>
              <a:rPr lang="it-IT" sz="2000" b="1" i="1" dirty="0" smtClean="0">
                <a:solidFill>
                  <a:srgbClr val="000090"/>
                </a:solidFill>
              </a:rPr>
              <a:t>Un </a:t>
            </a:r>
            <a:r>
              <a:rPr lang="it-IT" sz="2000" b="1" i="1" dirty="0" err="1" smtClean="0">
                <a:solidFill>
                  <a:srgbClr val="000090"/>
                </a:solidFill>
              </a:rPr>
              <a:t>pò</a:t>
            </a:r>
            <a:r>
              <a:rPr lang="it-IT" sz="2000" b="1" i="1" dirty="0" smtClean="0">
                <a:solidFill>
                  <a:srgbClr val="000090"/>
                </a:solidFill>
              </a:rPr>
              <a:t> di storia…</a:t>
            </a:r>
            <a:endParaRPr lang="it-IT" sz="2000" b="1" i="1" dirty="0">
              <a:solidFill>
                <a:srgbClr val="00009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7037" y="1167010"/>
            <a:ext cx="8302818" cy="5293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it-IT" sz="2000" b="1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it-IT" sz="2000" b="1" dirty="0" smtClean="0">
                <a:solidFill>
                  <a:srgbClr val="000090"/>
                </a:solidFill>
              </a:rPr>
              <a:t>Tra il 2007 ed il 2012 sono state realizzate indagini (in due fasi) sul </a:t>
            </a:r>
            <a:r>
              <a:rPr lang="it-IT" sz="2000" b="1" i="1" dirty="0" smtClean="0">
                <a:solidFill>
                  <a:srgbClr val="000090"/>
                </a:solidFill>
              </a:rPr>
              <a:t>benessere organizzativo</a:t>
            </a:r>
            <a:r>
              <a:rPr lang="it-IT" sz="2000" b="1" dirty="0" smtClean="0">
                <a:solidFill>
                  <a:srgbClr val="000090"/>
                </a:solidFill>
              </a:rPr>
              <a:t> che ha coinvolto 26 sedi INFN basandosi su quanto già sviluppato dal Dipartimento della Funzione Pubblica nell’ambito del progetto “Magellano”;</a:t>
            </a:r>
          </a:p>
          <a:p>
            <a:pPr algn="just"/>
            <a:endParaRPr lang="it-IT" sz="2000" b="1" dirty="0">
              <a:solidFill>
                <a:srgbClr val="000090"/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it-IT" sz="2000" b="1" dirty="0" smtClean="0">
                <a:solidFill>
                  <a:srgbClr val="000090"/>
                </a:solidFill>
              </a:rPr>
              <a:t>all’indagine hanno partecipato 1171 lavoratori (su 2032 occupati);</a:t>
            </a:r>
          </a:p>
          <a:p>
            <a:endParaRPr lang="it-IT" sz="2000" b="1" dirty="0">
              <a:solidFill>
                <a:srgbClr val="000090"/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it-IT" sz="2000" b="1" dirty="0">
                <a:solidFill>
                  <a:srgbClr val="000090"/>
                </a:solidFill>
              </a:rPr>
              <a:t>l</a:t>
            </a:r>
            <a:r>
              <a:rPr lang="it-IT" sz="2000" b="1" dirty="0" smtClean="0">
                <a:solidFill>
                  <a:srgbClr val="000090"/>
                </a:solidFill>
              </a:rPr>
              <a:t>’indagine  mirava a capire quale fosse la </a:t>
            </a:r>
            <a:r>
              <a:rPr lang="it-IT" sz="2000" b="1" u="sng" dirty="0" smtClean="0">
                <a:solidFill>
                  <a:srgbClr val="000090"/>
                </a:solidFill>
              </a:rPr>
              <a:t>percezione</a:t>
            </a:r>
            <a:r>
              <a:rPr lang="it-IT" sz="2000" b="1" dirty="0" smtClean="0">
                <a:solidFill>
                  <a:srgbClr val="000090"/>
                </a:solidFill>
              </a:rPr>
              <a:t> del benessere lavorativo delle persone, il livello di soddisfazione, l’immagine soggettiva che si aveva dell’Ente;</a:t>
            </a:r>
          </a:p>
          <a:p>
            <a:endParaRPr lang="it-IT" sz="2000" b="1" dirty="0">
              <a:solidFill>
                <a:srgbClr val="000090"/>
              </a:solidFill>
            </a:endParaRPr>
          </a:p>
          <a:p>
            <a:pPr marL="342900" indent="-342900" algn="just">
              <a:buFont typeface="Wingdings" charset="2"/>
              <a:buChar char="q"/>
            </a:pPr>
            <a:r>
              <a:rPr lang="it-IT" sz="2000" b="1" dirty="0">
                <a:solidFill>
                  <a:srgbClr val="000090"/>
                </a:solidFill>
              </a:rPr>
              <a:t>a</a:t>
            </a:r>
            <a:r>
              <a:rPr lang="it-IT" sz="2000" b="1" dirty="0" smtClean="0">
                <a:solidFill>
                  <a:srgbClr val="000090"/>
                </a:solidFill>
              </a:rPr>
              <a:t>l personale fu chiesto di rispondere ad un questionario cartaceo anonimo (formulato in maniera statisticamente valida).</a:t>
            </a:r>
          </a:p>
          <a:p>
            <a:endParaRPr lang="it-IT" sz="2000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11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88828" y="299830"/>
            <a:ext cx="278503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90"/>
                </a:solidFill>
              </a:rPr>
              <a:t>Risultati dell’indagine</a:t>
            </a:r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5732" y="986734"/>
            <a:ext cx="82931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it-IT" b="1" dirty="0" smtClean="0">
                <a:solidFill>
                  <a:srgbClr val="000090"/>
                </a:solidFill>
              </a:rPr>
              <a:t>Alta percezione dello stress (avvertita maggiormente dalle donne);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b="1" dirty="0" smtClean="0">
                <a:solidFill>
                  <a:srgbClr val="000090"/>
                </a:solidFill>
              </a:rPr>
              <a:t>Elevati carichi lavorativi;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b="1" dirty="0" smtClean="0">
                <a:solidFill>
                  <a:srgbClr val="000090"/>
                </a:solidFill>
              </a:rPr>
              <a:t>Cattiva distribuzione dei carichi lavorativi;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q"/>
            </a:pPr>
            <a:r>
              <a:rPr lang="it-IT" b="1" dirty="0" smtClean="0">
                <a:solidFill>
                  <a:srgbClr val="000090"/>
                </a:solidFill>
              </a:rPr>
              <a:t>Scarsa soddisfazione lavorativa (avvertita maggiormente dal personale amministrativo).</a:t>
            </a:r>
          </a:p>
          <a:p>
            <a:pPr algn="just"/>
            <a:endParaRPr lang="it-IT" b="1" dirty="0">
              <a:solidFill>
                <a:srgbClr val="000090"/>
              </a:solidFill>
            </a:endParaRPr>
          </a:p>
          <a:p>
            <a:pPr algn="just"/>
            <a:r>
              <a:rPr lang="it-IT" b="1" dirty="0">
                <a:solidFill>
                  <a:srgbClr val="000090"/>
                </a:solidFill>
              </a:rPr>
              <a:t>Dati tratti da:  http://</a:t>
            </a:r>
            <a:r>
              <a:rPr lang="it-IT" b="1" dirty="0" err="1">
                <a:solidFill>
                  <a:srgbClr val="000090"/>
                </a:solidFill>
              </a:rPr>
              <a:t>trasparenza.infn.it</a:t>
            </a:r>
            <a:r>
              <a:rPr lang="it-IT" b="1" dirty="0">
                <a:solidFill>
                  <a:srgbClr val="000090"/>
                </a:solidFill>
              </a:rPr>
              <a:t>/nuovo/HTML/pdf/1381753006293_infn_benessere_organizzativo.pdf</a:t>
            </a:r>
          </a:p>
          <a:p>
            <a:pPr algn="just"/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4688" y="4670762"/>
            <a:ext cx="8293100" cy="1200329"/>
          </a:xfrm>
          <a:prstGeom prst="rect">
            <a:avLst/>
          </a:prstGeom>
          <a:solidFill>
            <a:srgbClr val="EBEFD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0090"/>
                </a:solidFill>
              </a:rPr>
              <a:t>Una curiosità:</a:t>
            </a:r>
          </a:p>
          <a:p>
            <a:pPr algn="just"/>
            <a:endParaRPr lang="it-IT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000090"/>
                </a:solidFill>
              </a:rPr>
              <a:t>Come risultato è emerso un elevato benessere organizzativo a Ferrara ed uno scarso al CNAF. Come cambia il mondo a distanza di soli 50 km!!!</a:t>
            </a:r>
            <a:endParaRPr lang="it-IT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4960" y="1049556"/>
            <a:ext cx="851408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000090"/>
                </a:solidFill>
              </a:rPr>
              <a:t>Seminari  </a:t>
            </a:r>
            <a:r>
              <a:rPr lang="it-IT" b="1" dirty="0">
                <a:solidFill>
                  <a:srgbClr val="000090"/>
                </a:solidFill>
              </a:rPr>
              <a:t>per il </a:t>
            </a:r>
            <a:r>
              <a:rPr lang="it-IT" b="1" dirty="0" smtClean="0">
                <a:solidFill>
                  <a:srgbClr val="000090"/>
                </a:solidFill>
              </a:rPr>
              <a:t>personale atti a migliorare la comunicazione nei suoi molteplici aspetti;</a:t>
            </a:r>
          </a:p>
          <a:p>
            <a:pPr marL="285750" indent="-285750" algn="just">
              <a:buFont typeface="Wingdings" charset="2"/>
              <a:buChar char="ü"/>
            </a:pPr>
            <a:endParaRPr lang="it-IT" b="1" dirty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>
                <a:solidFill>
                  <a:srgbClr val="000090"/>
                </a:solidFill>
              </a:rPr>
              <a:t>C</a:t>
            </a:r>
            <a:r>
              <a:rPr lang="it-IT" b="1" dirty="0" smtClean="0">
                <a:solidFill>
                  <a:srgbClr val="000090"/>
                </a:solidFill>
              </a:rPr>
              <a:t>reazione </a:t>
            </a:r>
            <a:r>
              <a:rPr lang="it-IT" b="1" dirty="0">
                <a:solidFill>
                  <a:srgbClr val="000090"/>
                </a:solidFill>
              </a:rPr>
              <a:t>di una rete permanente </a:t>
            </a:r>
            <a:r>
              <a:rPr lang="it-IT" b="1" dirty="0" smtClean="0">
                <a:solidFill>
                  <a:srgbClr val="000090"/>
                </a:solidFill>
              </a:rPr>
              <a:t>di </a:t>
            </a:r>
            <a:r>
              <a:rPr lang="it-IT" b="1" dirty="0">
                <a:solidFill>
                  <a:srgbClr val="000090"/>
                </a:solidFill>
              </a:rPr>
              <a:t>circoli di ascolto, </a:t>
            </a:r>
            <a:r>
              <a:rPr lang="it-IT" b="1" dirty="0" smtClean="0">
                <a:solidFill>
                  <a:srgbClr val="000090"/>
                </a:solidFill>
              </a:rPr>
              <a:t>uno </a:t>
            </a:r>
            <a:r>
              <a:rPr lang="it-IT" b="1" dirty="0">
                <a:solidFill>
                  <a:srgbClr val="000090"/>
                </a:solidFill>
              </a:rPr>
              <a:t>in ogni </a:t>
            </a:r>
            <a:r>
              <a:rPr lang="it-IT" b="1" dirty="0" smtClean="0">
                <a:solidFill>
                  <a:srgbClr val="000090"/>
                </a:solidFill>
              </a:rPr>
              <a:t>struttura, condotti </a:t>
            </a:r>
            <a:r>
              <a:rPr lang="it-IT" b="1" dirty="0">
                <a:solidFill>
                  <a:srgbClr val="000090"/>
                </a:solidFill>
              </a:rPr>
              <a:t>da facilitatori opportunamente </a:t>
            </a:r>
            <a:r>
              <a:rPr lang="it-IT" b="1" dirty="0" smtClean="0">
                <a:solidFill>
                  <a:srgbClr val="000090"/>
                </a:solidFill>
              </a:rPr>
              <a:t>formati;  </a:t>
            </a:r>
            <a:endParaRPr lang="it-IT" b="1" dirty="0">
              <a:solidFill>
                <a:srgbClr val="000090"/>
              </a:solidFill>
            </a:endParaRPr>
          </a:p>
          <a:p>
            <a:pPr algn="just"/>
            <a:endParaRPr lang="it-IT" b="1" dirty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>
                <a:solidFill>
                  <a:srgbClr val="000090"/>
                </a:solidFill>
              </a:rPr>
              <a:t>Seminari per il management per migliorare le tecniche di </a:t>
            </a:r>
            <a:r>
              <a:rPr lang="it-IT" b="1" dirty="0" smtClean="0">
                <a:solidFill>
                  <a:srgbClr val="000090"/>
                </a:solidFill>
              </a:rPr>
              <a:t>leadership. </a:t>
            </a:r>
          </a:p>
          <a:p>
            <a:pPr marL="285750" indent="-285750" algn="just">
              <a:buFont typeface="Wingdings" charset="2"/>
              <a:buChar char="ü"/>
            </a:pP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68890" y="335280"/>
            <a:ext cx="695608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000" b="1" dirty="0" smtClean="0">
                <a:solidFill>
                  <a:srgbClr val="000090"/>
                </a:solidFill>
              </a:rPr>
              <a:t>Visti i risultati...si è passati alle </a:t>
            </a:r>
            <a:r>
              <a:rPr lang="it-IT" sz="2000" b="1" dirty="0">
                <a:solidFill>
                  <a:srgbClr val="000090"/>
                </a:solidFill>
              </a:rPr>
              <a:t>azioni di </a:t>
            </a:r>
            <a:r>
              <a:rPr lang="it-IT" sz="2000" b="1" dirty="0" smtClean="0">
                <a:solidFill>
                  <a:srgbClr val="000090"/>
                </a:solidFill>
              </a:rPr>
              <a:t>miglioramento…</a:t>
            </a:r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4960" y="3972560"/>
            <a:ext cx="8514080" cy="923330"/>
          </a:xfrm>
          <a:prstGeom prst="rect">
            <a:avLst/>
          </a:prstGeom>
          <a:solidFill>
            <a:srgbClr val="C4D7E9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0090"/>
                </a:solidFill>
              </a:rPr>
              <a:t>Da quell’indagine è forse nata in maniera dirompente nell’INFN la consapevolezza dell’importanza del comunicare </a:t>
            </a:r>
            <a:r>
              <a:rPr lang="it-IT" b="1" i="1" dirty="0" smtClean="0">
                <a:solidFill>
                  <a:srgbClr val="000090"/>
                </a:solidFill>
              </a:rPr>
              <a:t>(salvo poi non tenere mai in considerazione questo aspetto…)</a:t>
            </a:r>
            <a:endParaRPr lang="it-IT" b="1" i="1" dirty="0">
              <a:solidFill>
                <a:srgbClr val="00009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46400" y="5411708"/>
            <a:ext cx="3554978" cy="461665"/>
          </a:xfrm>
          <a:prstGeom prst="rect">
            <a:avLst/>
          </a:prstGeom>
          <a:solidFill>
            <a:srgbClr val="C4D7E9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Anche noi ci proviamo…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7509" y="2012555"/>
            <a:ext cx="3835926" cy="4278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Partecipanti:</a:t>
            </a:r>
          </a:p>
          <a:p>
            <a:endParaRPr lang="it-IT" sz="1600" b="1" dirty="0" smtClean="0"/>
          </a:p>
          <a:p>
            <a:r>
              <a:rPr lang="it-IT" sz="1600" b="1" dirty="0" smtClean="0">
                <a:solidFill>
                  <a:srgbClr val="000090"/>
                </a:solidFill>
              </a:rPr>
              <a:t>Erica </a:t>
            </a:r>
            <a:r>
              <a:rPr lang="it-IT" sz="1600" b="1" dirty="0" err="1" smtClean="0">
                <a:solidFill>
                  <a:srgbClr val="000090"/>
                </a:solidFill>
              </a:rPr>
              <a:t>Novacco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smtClean="0">
                <a:solidFill>
                  <a:srgbClr val="000090"/>
                </a:solidFill>
              </a:rPr>
              <a:t> (TRIESTE)</a:t>
            </a:r>
          </a:p>
          <a:p>
            <a:r>
              <a:rPr lang="it-IT" sz="1600" b="1" dirty="0">
                <a:solidFill>
                  <a:srgbClr val="000090"/>
                </a:solidFill>
              </a:rPr>
              <a:t>Roberto </a:t>
            </a:r>
            <a:r>
              <a:rPr lang="it-IT" sz="1600" b="1" dirty="0" err="1">
                <a:solidFill>
                  <a:srgbClr val="000090"/>
                </a:solidFill>
              </a:rPr>
              <a:t>Gomezel</a:t>
            </a:r>
            <a:r>
              <a:rPr lang="it-IT" sz="1600" b="1" dirty="0">
                <a:solidFill>
                  <a:srgbClr val="000090"/>
                </a:solidFill>
              </a:rPr>
              <a:t> (TRIESTE</a:t>
            </a:r>
            <a:r>
              <a:rPr lang="it-IT" sz="16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Attanasio Candela  (LNGS)</a:t>
            </a:r>
          </a:p>
          <a:p>
            <a:r>
              <a:rPr lang="it-IT" sz="1600" b="1" dirty="0">
                <a:solidFill>
                  <a:srgbClr val="F45B33"/>
                </a:solidFill>
              </a:rPr>
              <a:t>Gianni </a:t>
            </a:r>
            <a:r>
              <a:rPr lang="it-IT" sz="1600" b="1" dirty="0" err="1">
                <a:solidFill>
                  <a:srgbClr val="F45B33"/>
                </a:solidFill>
              </a:rPr>
              <a:t>Alessandri</a:t>
            </a:r>
            <a:r>
              <a:rPr lang="it-IT" sz="1600" b="1" dirty="0">
                <a:solidFill>
                  <a:srgbClr val="F45B33"/>
                </a:solidFill>
              </a:rPr>
              <a:t> (LNGS</a:t>
            </a:r>
            <a:r>
              <a:rPr lang="it-IT" sz="1600" b="1" dirty="0" smtClean="0">
                <a:solidFill>
                  <a:srgbClr val="F45B33"/>
                </a:solidFill>
              </a:rPr>
              <a:t>)</a:t>
            </a:r>
            <a:endParaRPr lang="it-IT" sz="16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it-IT" sz="1600" b="1" dirty="0" smtClean="0">
                <a:solidFill>
                  <a:srgbClr val="008000"/>
                </a:solidFill>
              </a:rPr>
              <a:t>Carla Gentile (LECCE)</a:t>
            </a:r>
          </a:p>
          <a:p>
            <a:r>
              <a:rPr lang="it-IT" sz="1600" b="1" dirty="0">
                <a:solidFill>
                  <a:srgbClr val="008000"/>
                </a:solidFill>
              </a:rPr>
              <a:t>Enrico M. V. </a:t>
            </a:r>
            <a:r>
              <a:rPr lang="it-IT" sz="1600" b="1" dirty="0" err="1">
                <a:solidFill>
                  <a:srgbClr val="008000"/>
                </a:solidFill>
              </a:rPr>
              <a:t>Fasanelli</a:t>
            </a:r>
            <a:r>
              <a:rPr lang="it-IT" sz="1600" b="1" dirty="0">
                <a:solidFill>
                  <a:srgbClr val="008000"/>
                </a:solidFill>
              </a:rPr>
              <a:t>  (LECCE)</a:t>
            </a:r>
          </a:p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Luigi Parodi (GENOVA) </a:t>
            </a:r>
            <a:endParaRPr lang="it-IT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Andrea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Trovato (GENOVA)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Daniela Anzellotti (ROMA1)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Fabrizio </a:t>
            </a:r>
            <a:r>
              <a:rPr lang="it-IT" sz="1600" b="1" dirty="0" err="1" smtClean="0">
                <a:solidFill>
                  <a:srgbClr val="FF0000"/>
                </a:solidFill>
              </a:rPr>
              <a:t>Ameli</a:t>
            </a:r>
            <a:r>
              <a:rPr lang="it-IT" sz="1600" b="1" dirty="0" smtClean="0">
                <a:solidFill>
                  <a:srgbClr val="FF0000"/>
                </a:solidFill>
              </a:rPr>
              <a:t> (ROMA1)</a:t>
            </a:r>
          </a:p>
          <a:p>
            <a:r>
              <a:rPr lang="it-IT" sz="1600" b="1" dirty="0">
                <a:solidFill>
                  <a:srgbClr val="FF0000"/>
                </a:solidFill>
              </a:rPr>
              <a:t>Lorena Stellato (ROMA1</a:t>
            </a:r>
            <a:r>
              <a:rPr lang="it-IT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sz="1600" b="1" dirty="0" smtClean="0">
                <a:solidFill>
                  <a:srgbClr val="3366FF"/>
                </a:solidFill>
              </a:rPr>
              <a:t>Lorenzo Giuntini (FIRENZE)</a:t>
            </a:r>
            <a:endParaRPr lang="it-IT" sz="1600" b="1" dirty="0">
              <a:solidFill>
                <a:srgbClr val="3366FF"/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Maria Rosaria Ludovici</a:t>
            </a:r>
            <a:r>
              <a:rPr lang="it-IT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(LNF-AC)</a:t>
            </a:r>
            <a:endParaRPr lang="it-IT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Patrizia 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</a:rPr>
              <a:t>Belluomo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(CATANIA)</a:t>
            </a:r>
            <a:r>
              <a:rPr lang="it-IT" sz="1600" b="1" dirty="0"/>
              <a:t>	</a:t>
            </a:r>
          </a:p>
          <a:p>
            <a:r>
              <a:rPr lang="it-IT" sz="1600" b="1" dirty="0" smtClean="0"/>
              <a:t>Paolo Lo Re (NAPOLI)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27078" y="2784307"/>
            <a:ext cx="2988321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1</a:t>
            </a:r>
            <a:r>
              <a:rPr lang="it-IT" sz="2000" b="1" dirty="0" smtClean="0">
                <a:solidFill>
                  <a:srgbClr val="FF0000"/>
                </a:solidFill>
              </a:rPr>
              <a:t>5 partecipanti </a:t>
            </a:r>
            <a:r>
              <a:rPr lang="it-IT" b="1" dirty="0" smtClean="0">
                <a:solidFill>
                  <a:srgbClr val="000090"/>
                </a:solidFill>
              </a:rPr>
              <a:t>di cui: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5 tecnologi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3 amministrativi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7 tecnici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0090"/>
                </a:solidFill>
              </a:rPr>
              <a:t>Genere:</a:t>
            </a:r>
          </a:p>
          <a:p>
            <a:endParaRPr lang="it-IT" b="1" dirty="0" smtClean="0">
              <a:solidFill>
                <a:srgbClr val="000090"/>
              </a:solidFill>
            </a:endParaRPr>
          </a:p>
          <a:p>
            <a:r>
              <a:rPr lang="it-IT" b="1" dirty="0">
                <a:solidFill>
                  <a:srgbClr val="000090"/>
                </a:solidFill>
              </a:rPr>
              <a:t>6</a:t>
            </a:r>
            <a:r>
              <a:rPr lang="it-IT" b="1" dirty="0" smtClean="0">
                <a:solidFill>
                  <a:srgbClr val="000090"/>
                </a:solidFill>
              </a:rPr>
              <a:t> Femmine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9 Maschi</a:t>
            </a:r>
          </a:p>
          <a:p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7" name="Freccia destra 6"/>
          <p:cNvSpPr/>
          <p:nvPr/>
        </p:nvSpPr>
        <p:spPr>
          <a:xfrm>
            <a:off x="4662544" y="390150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392609" y="141167"/>
            <a:ext cx="637062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90"/>
                </a:solidFill>
              </a:rPr>
              <a:t>Chi ha partecipato al corso di formazione di Firenze?</a:t>
            </a:r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4009" y="808662"/>
            <a:ext cx="84475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0090"/>
                </a:solidFill>
              </a:rPr>
              <a:t>Adesioni alla prima sessione </a:t>
            </a:r>
            <a:r>
              <a:rPr lang="it-IT" b="1" dirty="0" smtClean="0">
                <a:solidFill>
                  <a:srgbClr val="000090"/>
                </a:solidFill>
              </a:rPr>
              <a:t>raccolte nella </a:t>
            </a:r>
            <a:r>
              <a:rPr lang="it-IT" b="1" dirty="0">
                <a:solidFill>
                  <a:srgbClr val="000090"/>
                </a:solidFill>
              </a:rPr>
              <a:t>precedente </a:t>
            </a:r>
            <a:r>
              <a:rPr lang="it-IT" b="1" dirty="0" smtClean="0">
                <a:solidFill>
                  <a:srgbClr val="000090"/>
                </a:solidFill>
              </a:rPr>
              <a:t>“Assemblea </a:t>
            </a:r>
            <a:r>
              <a:rPr lang="it-IT" b="1" dirty="0">
                <a:solidFill>
                  <a:srgbClr val="000090"/>
                </a:solidFill>
              </a:rPr>
              <a:t>del Personale a </a:t>
            </a:r>
            <a:r>
              <a:rPr lang="it-IT" b="1" dirty="0" smtClean="0">
                <a:solidFill>
                  <a:srgbClr val="000090"/>
                </a:solidFill>
              </a:rPr>
              <a:t>Pisa” (marzo 2014).</a:t>
            </a:r>
            <a:endParaRPr lang="it-IT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7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92961" y="80224"/>
            <a:ext cx="493776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90"/>
                </a:solidFill>
              </a:rPr>
              <a:t>Modalità del corso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4815" y="577274"/>
            <a:ext cx="873066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A4C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</a:rPr>
              <a:t>Gregory </a:t>
            </a:r>
            <a:r>
              <a:rPr lang="en-US" b="1" dirty="0" smtClean="0">
                <a:solidFill>
                  <a:srgbClr val="000090"/>
                </a:solidFill>
              </a:rPr>
              <a:t>Bateson</a:t>
            </a:r>
            <a:r>
              <a:rPr lang="en-US" b="1" dirty="0" smtClean="0"/>
              <a:t>: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“</a:t>
            </a:r>
            <a:r>
              <a:rPr lang="en-US" b="1" i="1" dirty="0" err="1" smtClean="0">
                <a:solidFill>
                  <a:srgbClr val="FF0000"/>
                </a:solidFill>
              </a:rPr>
              <a:t>nel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regno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degli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esseri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viventi</a:t>
            </a:r>
            <a:r>
              <a:rPr lang="en-US" b="1" i="1" dirty="0">
                <a:solidFill>
                  <a:srgbClr val="FF0000"/>
                </a:solidFill>
              </a:rPr>
              <a:t> non </a:t>
            </a:r>
            <a:r>
              <a:rPr lang="en-US" b="1" i="1" dirty="0" err="1">
                <a:solidFill>
                  <a:srgbClr val="FF0000"/>
                </a:solidFill>
              </a:rPr>
              <a:t>esistono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cose</a:t>
            </a:r>
            <a:r>
              <a:rPr lang="en-US" b="1" i="1" dirty="0">
                <a:solidFill>
                  <a:srgbClr val="FF0000"/>
                </a:solidFill>
              </a:rPr>
              <a:t> ma solo </a:t>
            </a:r>
            <a:r>
              <a:rPr lang="en-US" b="1" i="1" dirty="0" err="1" smtClean="0">
                <a:solidFill>
                  <a:srgbClr val="FF0000"/>
                </a:solidFill>
              </a:rPr>
              <a:t>relazioni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5859" y="1286820"/>
            <a:ext cx="8749623" cy="2308324"/>
          </a:xfrm>
          <a:prstGeom prst="rect">
            <a:avLst/>
          </a:prstGeom>
          <a:solidFill>
            <a:srgbClr val="EBEFD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0090"/>
                </a:solidFill>
              </a:rPr>
              <a:t>Argomenti trattati (4 moduli di circa 3 </a:t>
            </a:r>
            <a:r>
              <a:rPr lang="it-IT" sz="1600" b="1" dirty="0">
                <a:solidFill>
                  <a:srgbClr val="000090"/>
                </a:solidFill>
              </a:rPr>
              <a:t>o</a:t>
            </a:r>
            <a:r>
              <a:rPr lang="it-IT" sz="1600" b="1" dirty="0" smtClean="0">
                <a:solidFill>
                  <a:srgbClr val="000090"/>
                </a:solidFill>
              </a:rPr>
              <a:t>re e mezza per complessive 2 </a:t>
            </a:r>
            <a:r>
              <a:rPr lang="it-IT" sz="1600" b="1" dirty="0" smtClean="0">
                <a:solidFill>
                  <a:srgbClr val="000090"/>
                </a:solidFill>
              </a:rPr>
              <a:t>giornate, 6 </a:t>
            </a:r>
            <a:r>
              <a:rPr lang="it-IT" sz="1600" b="1" dirty="0" err="1" smtClean="0">
                <a:solidFill>
                  <a:srgbClr val="000090"/>
                </a:solidFill>
              </a:rPr>
              <a:t>ppt</a:t>
            </a:r>
            <a:r>
              <a:rPr lang="it-IT" sz="1600" b="1" dirty="0" smtClean="0">
                <a:solidFill>
                  <a:srgbClr val="000090"/>
                </a:solidFill>
              </a:rPr>
              <a:t>)</a:t>
            </a:r>
            <a:endParaRPr lang="it-IT" sz="1600" dirty="0" smtClean="0">
              <a:solidFill>
                <a:srgbClr val="000090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sz="1600" dirty="0" smtClean="0">
                <a:solidFill>
                  <a:srgbClr val="000090"/>
                </a:solidFill>
              </a:rPr>
              <a:t>La Comunicazione efficace (comunicazione </a:t>
            </a:r>
            <a:r>
              <a:rPr lang="it-IT" sz="1600" dirty="0">
                <a:solidFill>
                  <a:srgbClr val="000090"/>
                </a:solidFill>
              </a:rPr>
              <a:t>verbale e non </a:t>
            </a:r>
            <a:r>
              <a:rPr lang="it-IT" sz="1600" dirty="0">
                <a:solidFill>
                  <a:srgbClr val="000090"/>
                </a:solidFill>
              </a:rPr>
              <a:t>verbale, interazione tra le persone)</a:t>
            </a:r>
            <a:r>
              <a:rPr lang="it-IT" sz="1600" dirty="0" smtClean="0">
                <a:solidFill>
                  <a:srgbClr val="000090"/>
                </a:solidFill>
              </a:rPr>
              <a:t>;</a:t>
            </a:r>
            <a:endParaRPr lang="it-IT" sz="1600" dirty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q"/>
            </a:pPr>
            <a:r>
              <a:rPr lang="it-IT" sz="1600" dirty="0" smtClean="0">
                <a:solidFill>
                  <a:srgbClr val="000090"/>
                </a:solidFill>
              </a:rPr>
              <a:t>Caratteristiche </a:t>
            </a:r>
            <a:r>
              <a:rPr lang="it-IT" sz="1600" dirty="0" smtClean="0">
                <a:solidFill>
                  <a:srgbClr val="000090"/>
                </a:solidFill>
              </a:rPr>
              <a:t>comportamentali </a:t>
            </a:r>
            <a:r>
              <a:rPr lang="it-IT" sz="1600" dirty="0">
                <a:solidFill>
                  <a:srgbClr val="000090"/>
                </a:solidFill>
              </a:rPr>
              <a:t>degli individui </a:t>
            </a:r>
            <a:r>
              <a:rPr lang="it-IT" sz="1600" dirty="0" smtClean="0">
                <a:solidFill>
                  <a:srgbClr val="000090"/>
                </a:solidFill>
              </a:rPr>
              <a:t>– stili comunicativi (</a:t>
            </a:r>
            <a:r>
              <a:rPr lang="it-IT" sz="1600" dirty="0">
                <a:solidFill>
                  <a:srgbClr val="000090"/>
                </a:solidFill>
              </a:rPr>
              <a:t>comportamento passivo, aggressivo, assertivo);</a:t>
            </a:r>
          </a:p>
          <a:p>
            <a:pPr marL="285750" indent="-285750">
              <a:buFont typeface="Wingdings" charset="2"/>
              <a:buChar char="q"/>
            </a:pPr>
            <a:r>
              <a:rPr lang="it-IT" sz="1600" dirty="0">
                <a:solidFill>
                  <a:srgbClr val="000090"/>
                </a:solidFill>
              </a:rPr>
              <a:t>Dinamiche di </a:t>
            </a:r>
            <a:r>
              <a:rPr lang="it-IT" sz="1600" dirty="0" smtClean="0">
                <a:solidFill>
                  <a:srgbClr val="000090"/>
                </a:solidFill>
              </a:rPr>
              <a:t>gruppo e tecniche per il miglioramento della “leadership</a:t>
            </a:r>
            <a:r>
              <a:rPr lang="it-IT" sz="1600" dirty="0" smtClean="0">
                <a:solidFill>
                  <a:srgbClr val="000090"/>
                </a:solidFill>
              </a:rPr>
              <a:t>” Gestione </a:t>
            </a:r>
            <a:r>
              <a:rPr lang="it-IT" sz="1600" dirty="0">
                <a:solidFill>
                  <a:srgbClr val="000090"/>
                </a:solidFill>
              </a:rPr>
              <a:t>della conflittualità;</a:t>
            </a:r>
          </a:p>
          <a:p>
            <a:pPr marL="285750" indent="-285750">
              <a:buFont typeface="Wingdings" charset="2"/>
              <a:buChar char="q"/>
            </a:pPr>
            <a:r>
              <a:rPr lang="it-IT" sz="1600" dirty="0" err="1">
                <a:solidFill>
                  <a:srgbClr val="000090"/>
                </a:solidFill>
              </a:rPr>
              <a:t>Problem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 err="1" smtClean="0">
                <a:solidFill>
                  <a:srgbClr val="000090"/>
                </a:solidFill>
              </a:rPr>
              <a:t>solving</a:t>
            </a:r>
            <a:r>
              <a:rPr lang="it-IT" sz="1600" dirty="0" smtClean="0">
                <a:solidFill>
                  <a:srgbClr val="000090"/>
                </a:solidFill>
              </a:rPr>
              <a:t>;</a:t>
            </a:r>
          </a:p>
          <a:p>
            <a:pPr marL="285750" indent="-285750">
              <a:buFont typeface="Wingdings" charset="2"/>
              <a:buChar char="q"/>
            </a:pPr>
            <a:r>
              <a:rPr lang="it-IT" sz="1600" dirty="0">
                <a:solidFill>
                  <a:srgbClr val="000090"/>
                </a:solidFill>
              </a:rPr>
              <a:t>G</a:t>
            </a:r>
            <a:r>
              <a:rPr lang="it-IT" sz="1600" dirty="0" smtClean="0">
                <a:solidFill>
                  <a:srgbClr val="000090"/>
                </a:solidFill>
              </a:rPr>
              <a:t>estione </a:t>
            </a:r>
            <a:r>
              <a:rPr lang="it-IT" sz="1600" dirty="0">
                <a:solidFill>
                  <a:srgbClr val="000090"/>
                </a:solidFill>
              </a:rPr>
              <a:t>del </a:t>
            </a:r>
            <a:r>
              <a:rPr lang="it-IT" sz="1600" dirty="0" smtClean="0">
                <a:solidFill>
                  <a:srgbClr val="000090"/>
                </a:solidFill>
              </a:rPr>
              <a:t>tempo;</a:t>
            </a:r>
          </a:p>
          <a:p>
            <a:pPr marL="285750" indent="-285750">
              <a:buFont typeface="Wingdings" charset="2"/>
              <a:buChar char="q"/>
            </a:pPr>
            <a:r>
              <a:rPr lang="it-IT" sz="1600" dirty="0" smtClean="0">
                <a:solidFill>
                  <a:srgbClr val="000090"/>
                </a:solidFill>
              </a:rPr>
              <a:t>Gestione </a:t>
            </a:r>
            <a:r>
              <a:rPr lang="it-IT" sz="1600" dirty="0">
                <a:solidFill>
                  <a:srgbClr val="000090"/>
                </a:solidFill>
              </a:rPr>
              <a:t>delle </a:t>
            </a:r>
            <a:r>
              <a:rPr lang="it-IT" sz="1600" dirty="0" smtClean="0">
                <a:solidFill>
                  <a:srgbClr val="000090"/>
                </a:solidFill>
              </a:rPr>
              <a:t>riunioni.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4815" y="3667718"/>
            <a:ext cx="8749623" cy="1323439"/>
          </a:xfrm>
          <a:prstGeom prst="rect">
            <a:avLst/>
          </a:prstGeom>
          <a:solidFill>
            <a:srgbClr val="EBEFDF"/>
          </a:solidFill>
          <a:ln>
            <a:solidFill>
              <a:srgbClr val="3A4C86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0090"/>
                </a:solidFill>
              </a:rPr>
              <a:t>Modalità delle lezioni: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1600" dirty="0" smtClean="0">
                <a:solidFill>
                  <a:srgbClr val="000090"/>
                </a:solidFill>
              </a:rPr>
              <a:t>Frontale;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1600" dirty="0" smtClean="0">
                <a:solidFill>
                  <a:srgbClr val="000090"/>
                </a:solidFill>
              </a:rPr>
              <a:t>Presentazione con </a:t>
            </a:r>
            <a:r>
              <a:rPr lang="it-IT" sz="1600" dirty="0" err="1" smtClean="0">
                <a:solidFill>
                  <a:srgbClr val="000090"/>
                </a:solidFill>
              </a:rPr>
              <a:t>slides</a:t>
            </a:r>
            <a:r>
              <a:rPr lang="it-IT" sz="1600" dirty="0" smtClean="0">
                <a:solidFill>
                  <a:srgbClr val="000090"/>
                </a:solidFill>
              </a:rPr>
              <a:t> e utilizzo della lavagna;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1600" dirty="0">
                <a:solidFill>
                  <a:srgbClr val="000090"/>
                </a:solidFill>
              </a:rPr>
              <a:t>S</a:t>
            </a:r>
            <a:r>
              <a:rPr lang="it-IT" sz="1600" dirty="0" smtClean="0">
                <a:solidFill>
                  <a:srgbClr val="000090"/>
                </a:solidFill>
              </a:rPr>
              <a:t>omministrazione di test;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1600" dirty="0" smtClean="0">
                <a:solidFill>
                  <a:srgbClr val="000090"/>
                </a:solidFill>
              </a:rPr>
              <a:t>Simulazione di  gruppo e successiva discussione interattiva.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4815" y="5060367"/>
            <a:ext cx="8749623" cy="1569660"/>
          </a:xfrm>
          <a:prstGeom prst="rect">
            <a:avLst/>
          </a:prstGeom>
          <a:solidFill>
            <a:srgbClr val="EBEFDF"/>
          </a:solidFill>
          <a:ln>
            <a:solidFill>
              <a:srgbClr val="3A4C86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0090"/>
                </a:solidFill>
              </a:rPr>
              <a:t>La mia percezione del corso: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>
                <a:solidFill>
                  <a:srgbClr val="000090"/>
                </a:solidFill>
              </a:rPr>
              <a:t>Estremamente attrattivo ed interessante;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>
                <a:solidFill>
                  <a:srgbClr val="000090"/>
                </a:solidFill>
              </a:rPr>
              <a:t>Nessuno ha dormito il pomeriggio;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>
                <a:solidFill>
                  <a:srgbClr val="000090"/>
                </a:solidFill>
              </a:rPr>
              <a:t>Grande entusiasmo nel gruppo dei partecipanti;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>
                <a:solidFill>
                  <a:srgbClr val="000090"/>
                </a:solidFill>
              </a:rPr>
              <a:t>Andrebbe esteso a tutti e considerata la possibilità di una versione “</a:t>
            </a:r>
            <a:r>
              <a:rPr lang="it-IT" sz="1600" i="1" dirty="0" err="1" smtClean="0">
                <a:solidFill>
                  <a:srgbClr val="000090"/>
                </a:solidFill>
              </a:rPr>
              <a:t>advanced</a:t>
            </a:r>
            <a:r>
              <a:rPr lang="it-IT" sz="1600" dirty="0" smtClean="0">
                <a:solidFill>
                  <a:srgbClr val="000090"/>
                </a:solidFill>
              </a:rPr>
              <a:t>”;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1600" dirty="0" smtClean="0">
                <a:solidFill>
                  <a:srgbClr val="000090"/>
                </a:solidFill>
              </a:rPr>
              <a:t>Roberto presenterà a Giugno alla CNF un report chiedendo di proseguire in questa iniziativa.</a:t>
            </a:r>
          </a:p>
        </p:txBody>
      </p:sp>
    </p:spTree>
    <p:extLst>
      <p:ext uri="{BB962C8B-B14F-4D97-AF65-F5344CB8AC3E}">
        <p14:creationId xmlns:p14="http://schemas.microsoft.com/office/powerpoint/2010/main" val="393495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71776" y="162704"/>
            <a:ext cx="6197806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90"/>
                </a:solidFill>
              </a:rPr>
              <a:t>Risultati del questionario post corso: 14 schede/15</a:t>
            </a:r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1601" y="715214"/>
            <a:ext cx="8902699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Durata del corso: </a:t>
            </a:r>
            <a:r>
              <a:rPr lang="it-IT" b="1" dirty="0" smtClean="0">
                <a:solidFill>
                  <a:srgbClr val="000090"/>
                </a:solidFill>
              </a:rPr>
              <a:t>valutazioni tra l’adeguato (+) ed il troppo corto;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B22D09"/>
                </a:solidFill>
              </a:rPr>
              <a:t>Arricchimento delle conoscenze personali: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tra l’ottimo (+) e il buono (con 1 sufficiente);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B22D09"/>
                </a:solidFill>
              </a:rPr>
              <a:t>Miglioramento conoscenze della materia: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000090"/>
                </a:solidFill>
              </a:rPr>
              <a:t>tra il buono (+) e l’ottimo (con 2 sufficienti); 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B22D09"/>
                </a:solidFill>
              </a:rPr>
              <a:t>Conoscenze di base adeguate al corso: </a:t>
            </a:r>
            <a:r>
              <a:rPr lang="it-IT" b="1" dirty="0" smtClean="0">
                <a:solidFill>
                  <a:srgbClr val="000090"/>
                </a:solidFill>
              </a:rPr>
              <a:t>si (100%);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B22D09"/>
                </a:solidFill>
              </a:rPr>
              <a:t>Cambiamenti sulla propria attività lavorativa: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tra l’abbastanza (+) e il molto (1 poco e 1 non lo so!) 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B22D09"/>
                </a:solidFill>
              </a:rPr>
              <a:t>Aspetti di maggiore interesse: </a:t>
            </a:r>
            <a:r>
              <a:rPr lang="it-IT" b="1" dirty="0" smtClean="0">
                <a:solidFill>
                  <a:srgbClr val="000090"/>
                </a:solidFill>
              </a:rPr>
              <a:t>dinamiche di gruppo, gestione dei conflitti e dello stress, simulazioni e relative analisi di gruppo, il confronto e la discussione tra i colleghi, gli errori di comunicazione, la gestione del tempo e come organizzarsi;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smtClean="0">
                <a:solidFill>
                  <a:srgbClr val="B22D09"/>
                </a:solidFill>
              </a:rPr>
              <a:t>Valutazione della competenza </a:t>
            </a:r>
            <a:r>
              <a:rPr lang="it-IT" b="1" dirty="0" smtClean="0">
                <a:solidFill>
                  <a:srgbClr val="B22D09"/>
                </a:solidFill>
              </a:rPr>
              <a:t>ed abilità docente: </a:t>
            </a:r>
            <a:r>
              <a:rPr lang="it-IT" b="1" dirty="0" smtClean="0">
                <a:solidFill>
                  <a:srgbClr val="000090"/>
                </a:solidFill>
              </a:rPr>
              <a:t>tra l’ottimo (+) e il buono; </a:t>
            </a:r>
            <a:r>
              <a:rPr lang="it-IT" b="1" dirty="0" smtClean="0">
                <a:solidFill>
                  <a:srgbClr val="B22D09"/>
                </a:solidFill>
              </a:rPr>
              <a:t>Osservazioni e suggerimenti: </a:t>
            </a:r>
            <a:r>
              <a:rPr lang="it-IT" b="1" dirty="0" smtClean="0">
                <a:solidFill>
                  <a:srgbClr val="000090"/>
                </a:solidFill>
              </a:rPr>
              <a:t>sviluppare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la comunicazione come tematica relativa al ruolo dei </a:t>
            </a:r>
            <a:r>
              <a:rPr lang="it-IT" b="1" dirty="0" err="1" smtClean="0">
                <a:solidFill>
                  <a:srgbClr val="000090"/>
                </a:solidFill>
              </a:rPr>
              <a:t>Rappr</a:t>
            </a:r>
            <a:r>
              <a:rPr lang="it-IT" b="1" dirty="0" smtClean="0">
                <a:solidFill>
                  <a:srgbClr val="000090"/>
                </a:solidFill>
              </a:rPr>
              <a:t>. del Pers., &gt; casi pratici,  &gt; approfondimenti dei temi trattati, &gt; discussione su casi reali,  &gt; simulazioni, ecc.;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b="1" dirty="0" smtClean="0">
                <a:solidFill>
                  <a:srgbClr val="B22D09"/>
                </a:solidFill>
              </a:rPr>
              <a:t>Altre tematiche da sviluppare: </a:t>
            </a:r>
            <a:r>
              <a:rPr lang="it-IT" b="1" dirty="0" smtClean="0">
                <a:solidFill>
                  <a:srgbClr val="000090"/>
                </a:solidFill>
              </a:rPr>
              <a:t>approfondimento sindrome da stress, gestione dei conflitti, corso di secondo livello, corso di “</a:t>
            </a:r>
            <a:r>
              <a:rPr lang="it-IT" b="1" i="1" dirty="0" smtClean="0">
                <a:solidFill>
                  <a:srgbClr val="000090"/>
                </a:solidFill>
              </a:rPr>
              <a:t>public </a:t>
            </a:r>
            <a:r>
              <a:rPr lang="it-IT" b="1" i="1" dirty="0" err="1" smtClean="0">
                <a:solidFill>
                  <a:srgbClr val="000090"/>
                </a:solidFill>
              </a:rPr>
              <a:t>speaking</a:t>
            </a:r>
            <a:r>
              <a:rPr lang="it-IT" b="1" dirty="0" smtClean="0">
                <a:solidFill>
                  <a:srgbClr val="000090"/>
                </a:solidFill>
              </a:rPr>
              <a:t>”, approfondire la comunicazione verbale e non verbale, comunicazione tra colleghi, in una lezione in una presentazione, in ambito famigliare, corso su “</a:t>
            </a:r>
            <a:r>
              <a:rPr lang="it-IT" b="1" i="1" dirty="0" smtClean="0">
                <a:solidFill>
                  <a:srgbClr val="000090"/>
                </a:solidFill>
              </a:rPr>
              <a:t>open </a:t>
            </a:r>
            <a:r>
              <a:rPr lang="it-IT" b="1" i="1" dirty="0" err="1" smtClean="0">
                <a:solidFill>
                  <a:srgbClr val="000090"/>
                </a:solidFill>
              </a:rPr>
              <a:t>space</a:t>
            </a:r>
            <a:r>
              <a:rPr lang="it-IT" b="1" i="1" dirty="0" smtClean="0">
                <a:solidFill>
                  <a:srgbClr val="000090"/>
                </a:solidFill>
              </a:rPr>
              <a:t> </a:t>
            </a:r>
            <a:r>
              <a:rPr lang="it-IT" b="1" i="1" dirty="0" err="1" smtClean="0">
                <a:solidFill>
                  <a:srgbClr val="000090"/>
                </a:solidFill>
              </a:rPr>
              <a:t>technology</a:t>
            </a:r>
            <a:r>
              <a:rPr lang="it-IT" b="1" dirty="0" smtClean="0">
                <a:solidFill>
                  <a:srgbClr val="000090"/>
                </a:solidFill>
              </a:rPr>
              <a:t>”, come si lavora in team, la comunicazione scientifica, ecc.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7573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9194" y="271180"/>
            <a:ext cx="5743727" cy="646331"/>
          </a:xfrm>
          <a:prstGeom prst="rect">
            <a:avLst/>
          </a:prstGeom>
          <a:solidFill>
            <a:srgbClr val="D7DFBF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90"/>
                </a:solidFill>
              </a:rPr>
              <a:t>L’interesse per il corso ha portato i partecipanti a prendere </a:t>
            </a:r>
            <a:r>
              <a:rPr lang="it-IT" b="1" i="1" dirty="0" smtClean="0">
                <a:solidFill>
                  <a:srgbClr val="000090"/>
                </a:solidFill>
              </a:rPr>
              <a:t>tanti </a:t>
            </a:r>
            <a:r>
              <a:rPr lang="it-IT" b="1" dirty="0" smtClean="0">
                <a:solidFill>
                  <a:srgbClr val="000090"/>
                </a:solidFill>
              </a:rPr>
              <a:t>appunti…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6752" y="1316776"/>
            <a:ext cx="7298139" cy="2031325"/>
          </a:xfrm>
          <a:prstGeom prst="rect">
            <a:avLst/>
          </a:prstGeom>
          <a:solidFill>
            <a:srgbClr val="D7DFBF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0090"/>
                </a:solidFill>
              </a:rPr>
              <a:t>Siamo stati così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“bravi” da metter in rete gli appunti per condividerli tra noi con l’dea che ciascuno possa integrarli con i propri o con ricerche che possano arricchirne i contenuti…</a:t>
            </a:r>
          </a:p>
          <a:p>
            <a:pPr algn="just"/>
            <a:endParaRPr lang="it-IT" b="1" dirty="0">
              <a:solidFill>
                <a:srgbClr val="000090"/>
              </a:solidFill>
            </a:endParaRPr>
          </a:p>
          <a:p>
            <a:pPr algn="just"/>
            <a:r>
              <a:rPr lang="it-IT" b="1" dirty="0" smtClean="0">
                <a:solidFill>
                  <a:srgbClr val="000090"/>
                </a:solidFill>
              </a:rPr>
              <a:t>VORREMMO FARE, DICIAMO, UNA SPECIE Di ROZZA E MODESTA WIKIPEDIA DELLA COMUNICAZIONE…PER QUEL PO’ CHE ABBIAMO  CAPITO ED IMPARATO…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9731" y="3737393"/>
            <a:ext cx="8151168" cy="1200329"/>
          </a:xfrm>
          <a:prstGeom prst="rect">
            <a:avLst/>
          </a:prstGeom>
          <a:solidFill>
            <a:srgbClr val="D7DFBF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90"/>
                </a:solidFill>
              </a:rPr>
              <a:t>SE VOLETE APPROFITTARNE ANCHE VOI…(ma attenzione agli errori!!!)</a:t>
            </a:r>
          </a:p>
          <a:p>
            <a:pPr algn="just"/>
            <a:endParaRPr lang="it-IT" b="1" dirty="0"/>
          </a:p>
          <a:p>
            <a:pPr algn="ctr"/>
            <a:r>
              <a:rPr lang="it-IT" u="sng" dirty="0">
                <a:hlinkClick r:id="rId3"/>
              </a:rPr>
              <a:t>https://drive.google.com/folderview?id=0B63tQMKKbXfFNlEyOVM4R3VwY00&amp;usp=sharing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41075" y="5364480"/>
            <a:ext cx="339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000090"/>
                </a:solidFill>
              </a:rPr>
              <a:t>Grazie per l’attenzione</a:t>
            </a:r>
            <a:endParaRPr lang="it-IT" sz="2400" b="1" i="1" dirty="0">
              <a:solidFill>
                <a:srgbClr val="00009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93172" y="6119583"/>
            <a:ext cx="1498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 smtClean="0">
                <a:solidFill>
                  <a:srgbClr val="000090"/>
                </a:solidFill>
              </a:rPr>
              <a:t>Attanasio Candela</a:t>
            </a:r>
          </a:p>
          <a:p>
            <a:r>
              <a:rPr lang="it-IT" sz="1100" b="1" i="1" dirty="0" err="1" smtClean="0">
                <a:solidFill>
                  <a:srgbClr val="000090"/>
                </a:solidFill>
              </a:rPr>
              <a:t>candela@lngs.infn.i</a:t>
            </a:r>
            <a:r>
              <a:rPr lang="it-IT" sz="1100" dirty="0" err="1" smtClean="0">
                <a:solidFill>
                  <a:srgbClr val="000090"/>
                </a:solidFill>
              </a:rPr>
              <a:t>t</a:t>
            </a:r>
            <a:endParaRPr lang="it-IT" sz="1100" dirty="0">
              <a:solidFill>
                <a:srgbClr val="00009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9731" y="6273471"/>
            <a:ext cx="184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>
                <a:solidFill>
                  <a:srgbClr val="000090"/>
                </a:solidFill>
              </a:rPr>
              <a:t>Torino, 11 Giugno 2014</a:t>
            </a:r>
            <a:endParaRPr lang="it-IT" sz="12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7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da disegno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Album da disegno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bum da disegn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da disegno.thmx</Template>
  <TotalTime>479</TotalTime>
  <Words>1126</Words>
  <Application>Microsoft Macintosh PowerPoint</Application>
  <PresentationFormat>Presentazione su schermo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Album da disegno</vt:lpstr>
      <vt:lpstr>Corso di formazione  per i Rappresentanti del Personale riguardanti alcuni aspetti della comunicazione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infn-lngs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 per i Rappresentanti del Personale riguardanti alcuni aspetti della comunicazione</dc:title>
  <dc:creator>Attanasio Candela</dc:creator>
  <cp:lastModifiedBy>ATC</cp:lastModifiedBy>
  <cp:revision>67</cp:revision>
  <dcterms:created xsi:type="dcterms:W3CDTF">2014-05-31T08:33:39Z</dcterms:created>
  <dcterms:modified xsi:type="dcterms:W3CDTF">2014-06-09T08:11:46Z</dcterms:modified>
</cp:coreProperties>
</file>