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A97410C-B262-4EE9-8BE7-BD1BAEF8EB62}" type="datetimeFigureOut">
              <a:rPr lang="it-IT" smtClean="0"/>
              <a:t>09/06/2014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AA0F4D-7972-4A41-8A97-72CD0893EB5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0" y="2348880"/>
            <a:ext cx="3672407" cy="367240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Relazione nuove limitazioni sorveglianza sanitaria in materia di sicurezza sul lavoro</a:t>
            </a:r>
          </a:p>
        </p:txBody>
      </p:sp>
    </p:spTree>
    <p:extLst>
      <p:ext uri="{BB962C8B-B14F-4D97-AF65-F5344CB8AC3E}">
        <p14:creationId xmlns:p14="http://schemas.microsoft.com/office/powerpoint/2010/main" val="6395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387704"/>
            <a:ext cx="7024744" cy="961176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 smtClean="0"/>
              <a:t>Oggetto: Sorveglianza Medica ex art. 83 </a:t>
            </a:r>
            <a:r>
              <a:rPr lang="it-IT" sz="2000" b="1" dirty="0" err="1" smtClean="0"/>
              <a:t>D.Lgs.</a:t>
            </a:r>
            <a:r>
              <a:rPr lang="it-IT" sz="2000" b="1" dirty="0" smtClean="0"/>
              <a:t> 230/95 e </a:t>
            </a:r>
            <a:r>
              <a:rPr lang="it-IT" sz="2000" b="1" dirty="0" err="1" smtClean="0"/>
              <a:t>s.m.i.</a:t>
            </a:r>
            <a:r>
              <a:rPr lang="it-IT" sz="2000" b="1" dirty="0" smtClean="0"/>
              <a:t>; Sorveglianza Sanitaria ex art. 41 del </a:t>
            </a:r>
            <a:r>
              <a:rPr lang="it-IT" sz="2000" b="1" dirty="0" err="1" smtClean="0"/>
              <a:t>D.Lgs.</a:t>
            </a:r>
            <a:r>
              <a:rPr lang="it-IT" sz="2000" b="1" dirty="0" smtClean="0"/>
              <a:t> 81/08 e </a:t>
            </a:r>
            <a:r>
              <a:rPr lang="it-IT" sz="2000" b="1" dirty="0" err="1" smtClean="0"/>
              <a:t>s.m.i.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584319"/>
            <a:ext cx="6777317" cy="3508977"/>
          </a:xfrm>
        </p:spPr>
        <p:txBody>
          <a:bodyPr>
            <a:normAutofit/>
          </a:bodyPr>
          <a:lstStyle/>
          <a:p>
            <a:pPr algn="just"/>
            <a:r>
              <a:rPr lang="it-IT" sz="2000" dirty="0" smtClean="0"/>
              <a:t>(…)si pregano i Medici in indirizzo di prevedere (…) solo gli esami clinici e biologici e indagini specialistiche, complementari alla visita medica, che siano finalizzati alla formulazione del giudizio di idoneità al lavoro specifico dei singoli lavoratori.</a:t>
            </a:r>
          </a:p>
          <a:p>
            <a:pPr algn="just"/>
            <a:r>
              <a:rPr lang="it-IT" sz="2000" dirty="0" smtClean="0"/>
              <a:t>(…)TUTTI GLI ALTRI ACCERTAMENTI, AVENTI COMUNQUE FINALITA’ DIVERSE, DEVONO ESSERE INQUADRATI IN PROGRAMMI VOLONTARI DI PROMOZIONE DELLA SALUTE, DA ATTUARE COMPATIBILMENTE CON LE FINANZE DISPONIBILI PRESSO CIASCUNA STRUTTURA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44008" y="87015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CIRCOLARE 5/10/2012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0014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648" y="980728"/>
            <a:ext cx="7024744" cy="1152128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 smtClean="0"/>
              <a:t>Oggetto: Protocollo Unico di Intervento Sanitario; Documento Sanitario Personale (ex art. 90 </a:t>
            </a:r>
            <a:r>
              <a:rPr lang="it-IT" sz="2000" b="1" dirty="0" err="1" smtClean="0"/>
              <a:t>D.Lgs.</a:t>
            </a:r>
            <a:r>
              <a:rPr lang="it-IT" sz="2000" b="1" dirty="0" smtClean="0"/>
              <a:t> 230/95 e </a:t>
            </a:r>
            <a:r>
              <a:rPr lang="it-IT" sz="2000" b="1" dirty="0" err="1" smtClean="0"/>
              <a:t>s.m.i.</a:t>
            </a:r>
            <a:r>
              <a:rPr lang="it-IT" sz="2000" b="1" dirty="0" smtClean="0"/>
              <a:t>) integrato con Cartella Sanitaria di Rischio (ex art. 25 </a:t>
            </a:r>
            <a:r>
              <a:rPr lang="it-IT" sz="2000" b="1" dirty="0" err="1" smtClean="0"/>
              <a:t>D.Lgs</a:t>
            </a:r>
            <a:r>
              <a:rPr lang="it-IT" sz="2000" b="1" dirty="0" smtClean="0"/>
              <a:t> 81/08 e </a:t>
            </a:r>
            <a:r>
              <a:rPr lang="it-IT" sz="2000" b="1" dirty="0" err="1" smtClean="0"/>
              <a:t>s.m.i.</a:t>
            </a:r>
            <a:r>
              <a:rPr lang="it-IT" sz="2000" b="1" dirty="0" smtClean="0"/>
              <a:t>)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348881"/>
            <a:ext cx="7920880" cy="4104456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it-IT" sz="2000" b="1" dirty="0" smtClean="0"/>
              <a:t>Il Servizio Salute e Ambiente, in collaborazione coi Medici Competenti di tutte le Strutture, sono giunti a:</a:t>
            </a:r>
          </a:p>
          <a:p>
            <a:pPr marL="6858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(…)definizione di un Protocollo Unico di Intervento Sanitario in materia di tutela dello stato di salute dei lavoratori da applicare omogeneamente a tutte le Strutture INFN</a:t>
            </a:r>
          </a:p>
          <a:p>
            <a:pPr algn="just"/>
            <a:r>
              <a:rPr lang="it-IT" sz="2000" dirty="0" smtClean="0"/>
              <a:t>adozione di un modello unico di Documento Sanitario (…)con la Cartella Sanitaria di Rischio (…) anche in vista con la sua integrazione nel Sistema Informativo INFN</a:t>
            </a:r>
          </a:p>
          <a:p>
            <a:pPr marL="68580" indent="0" algn="just">
              <a:buNone/>
            </a:pPr>
            <a:endParaRPr lang="it-IT" sz="2000" dirty="0" smtClean="0"/>
          </a:p>
          <a:p>
            <a:pPr marL="68580" indent="0" algn="just">
              <a:buNone/>
            </a:pPr>
            <a:r>
              <a:rPr lang="it-IT" sz="2000" dirty="0" smtClean="0"/>
              <a:t>A partire da Febbraio 2014 si potrà procedere alla messa in vigore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788024" y="116632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24/01/2014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8434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243688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Rischi convenzionali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446449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it-IT" b="1" dirty="0" smtClean="0"/>
              <a:t>Figure professionali:</a:t>
            </a:r>
          </a:p>
          <a:p>
            <a:pPr marL="68580" indent="0">
              <a:buNone/>
            </a:pPr>
            <a:endParaRPr lang="it-IT" b="1" dirty="0" smtClean="0"/>
          </a:p>
          <a:p>
            <a:r>
              <a:rPr lang="it-IT" dirty="0" smtClean="0"/>
              <a:t>Ricercatori</a:t>
            </a:r>
          </a:p>
          <a:p>
            <a:r>
              <a:rPr lang="it-IT" dirty="0" smtClean="0"/>
              <a:t>Impiegati amministrativi</a:t>
            </a:r>
          </a:p>
          <a:p>
            <a:r>
              <a:rPr lang="it-IT" dirty="0" smtClean="0"/>
              <a:t>Operatori e collaboratori tecnici</a:t>
            </a:r>
          </a:p>
          <a:p>
            <a:r>
              <a:rPr lang="it-IT" dirty="0" smtClean="0"/>
              <a:t>Meccanici di officina</a:t>
            </a:r>
          </a:p>
          <a:p>
            <a:r>
              <a:rPr lang="it-IT" dirty="0" smtClean="0"/>
              <a:t>Saldatori</a:t>
            </a:r>
          </a:p>
          <a:p>
            <a:r>
              <a:rPr lang="it-IT" dirty="0" smtClean="0"/>
              <a:t>Addetti al magazzino</a:t>
            </a:r>
          </a:p>
          <a:p>
            <a:r>
              <a:rPr lang="it-IT" dirty="0" smtClean="0"/>
              <a:t>Carrellisti e carropontisti</a:t>
            </a:r>
          </a:p>
          <a:p>
            <a:r>
              <a:rPr lang="it-IT" dirty="0" smtClean="0"/>
              <a:t>Addetti alle piattaforme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716016" y="11663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/>
              <a:t>D.Lgs.</a:t>
            </a:r>
            <a:r>
              <a:rPr lang="it-IT" sz="2000" b="1" dirty="0" smtClean="0"/>
              <a:t> 81/2008 e </a:t>
            </a:r>
            <a:r>
              <a:rPr lang="it-IT" sz="2000" b="1" dirty="0" err="1" smtClean="0"/>
              <a:t>s.m.i.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0845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980728"/>
            <a:ext cx="7488832" cy="525658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it-IT" b="1" dirty="0" smtClean="0"/>
              <a:t>I rischi collegabili alle mansioni:</a:t>
            </a:r>
          </a:p>
          <a:p>
            <a:pPr marL="68580" indent="0">
              <a:buNone/>
            </a:pPr>
            <a:endParaRPr lang="it-IT" dirty="0" smtClean="0"/>
          </a:p>
          <a:p>
            <a:r>
              <a:rPr lang="it-IT" dirty="0" smtClean="0"/>
              <a:t>Videoterminali</a:t>
            </a:r>
          </a:p>
          <a:p>
            <a:r>
              <a:rPr lang="it-IT" dirty="0" smtClean="0"/>
              <a:t>Agenti Chimici (metalli, </a:t>
            </a:r>
            <a:r>
              <a:rPr lang="it-IT" dirty="0" err="1" smtClean="0"/>
              <a:t>Nox</a:t>
            </a:r>
            <a:r>
              <a:rPr lang="it-IT" dirty="0" smtClean="0"/>
              <a:t>, gas criogenici, oli minerali, ecc.)</a:t>
            </a:r>
          </a:p>
          <a:p>
            <a:r>
              <a:rPr lang="it-IT" dirty="0" smtClean="0"/>
              <a:t>Movimentazione manuale dei carichi</a:t>
            </a:r>
          </a:p>
          <a:p>
            <a:r>
              <a:rPr lang="it-IT" dirty="0" smtClean="0"/>
              <a:t>Rumore</a:t>
            </a:r>
          </a:p>
          <a:p>
            <a:r>
              <a:rPr lang="it-IT" dirty="0" smtClean="0"/>
              <a:t>Vibrazioni</a:t>
            </a:r>
          </a:p>
          <a:p>
            <a:r>
              <a:rPr lang="it-IT" dirty="0" smtClean="0"/>
              <a:t>Lavori in altezza</a:t>
            </a:r>
            <a:endParaRPr lang="it-IT" dirty="0"/>
          </a:p>
          <a:p>
            <a:r>
              <a:rPr lang="it-IT" dirty="0" smtClean="0"/>
              <a:t>Lavoro notturno</a:t>
            </a:r>
          </a:p>
          <a:p>
            <a:r>
              <a:rPr lang="it-IT" dirty="0" smtClean="0"/>
              <a:t>Addetti P.S. e Antincendio</a:t>
            </a:r>
          </a:p>
          <a:p>
            <a:r>
              <a:rPr lang="it-IT" dirty="0" smtClean="0"/>
              <a:t>Guida di carrelli elevatori</a:t>
            </a:r>
          </a:p>
        </p:txBody>
      </p:sp>
    </p:spTree>
    <p:extLst>
      <p:ext uri="{BB962C8B-B14F-4D97-AF65-F5344CB8AC3E}">
        <p14:creationId xmlns:p14="http://schemas.microsoft.com/office/powerpoint/2010/main" val="2804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790911"/>
              </p:ext>
            </p:extLst>
          </p:nvPr>
        </p:nvGraphicFramePr>
        <p:xfrm>
          <a:off x="611560" y="764705"/>
          <a:ext cx="7920879" cy="5711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904322"/>
                <a:gridCol w="2640293"/>
              </a:tblGrid>
              <a:tr h="61767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TIPO DI </a:t>
                      </a:r>
                    </a:p>
                    <a:p>
                      <a:pPr algn="ctr"/>
                      <a:r>
                        <a:rPr lang="it-IT" dirty="0" smtClean="0"/>
                        <a:t>ESPOSIZIONE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ACCERTAMENTI PREVENTIVI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ACCERTAMENTI PERIODICI</a:t>
                      </a:r>
                      <a:endParaRPr lang="it-IT" dirty="0"/>
                    </a:p>
                  </a:txBody>
                  <a:tcPr/>
                </a:tc>
              </a:tr>
              <a:tr h="956202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Videoterminali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</a:t>
                      </a:r>
                    </a:p>
                    <a:p>
                      <a:r>
                        <a:rPr lang="it-IT" sz="1200" b="1" dirty="0" smtClean="0"/>
                        <a:t>Questionario anamnestico</a:t>
                      </a:r>
                    </a:p>
                    <a:p>
                      <a:r>
                        <a:rPr lang="it-IT" sz="1200" b="1" dirty="0" smtClean="0"/>
                        <a:t>Es. </a:t>
                      </a:r>
                      <a:r>
                        <a:rPr lang="it-IT" sz="1200" b="1" dirty="0" err="1" smtClean="0"/>
                        <a:t>Oftalmometrico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biennale o quinquennale (vedi</a:t>
                      </a:r>
                      <a:r>
                        <a:rPr lang="it-IT" sz="1200" b="1" baseline="0" dirty="0" smtClean="0"/>
                        <a:t> art. 176 </a:t>
                      </a:r>
                      <a:r>
                        <a:rPr lang="it-IT" sz="1200" b="1" baseline="0" dirty="0" err="1" smtClean="0"/>
                        <a:t>D.Lgs.</a:t>
                      </a:r>
                      <a:r>
                        <a:rPr lang="it-IT" sz="1200" b="1" baseline="0" dirty="0" smtClean="0"/>
                        <a:t> 81/04)</a:t>
                      </a:r>
                    </a:p>
                    <a:p>
                      <a:endParaRPr lang="it-IT" sz="1200" b="1" dirty="0"/>
                    </a:p>
                  </a:txBody>
                  <a:tcPr/>
                </a:tc>
              </a:tr>
              <a:tr h="1500058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Movimentazione manuale dei carichi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</a:t>
                      </a:r>
                    </a:p>
                    <a:p>
                      <a:r>
                        <a:rPr lang="it-IT" sz="1200" b="1" dirty="0" smtClean="0"/>
                        <a:t>Questionario</a:t>
                      </a:r>
                      <a:r>
                        <a:rPr lang="it-IT" sz="1200" b="1" baseline="0" dirty="0" smtClean="0"/>
                        <a:t> di valutazione funzionale del rachide </a:t>
                      </a:r>
                    </a:p>
                    <a:p>
                      <a:r>
                        <a:rPr lang="it-IT" sz="1200" b="1" baseline="0" dirty="0" smtClean="0"/>
                        <a:t>ECG oltre i 45 anni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biennale con IR NIOSH&gt;0,75&lt;1,25;</a:t>
                      </a:r>
                      <a:r>
                        <a:rPr lang="it-IT" sz="1200" b="1" baseline="0" dirty="0" smtClean="0"/>
                        <a:t> annuale se &gt;1,25</a:t>
                      </a:r>
                    </a:p>
                    <a:p>
                      <a:r>
                        <a:rPr lang="it-IT" sz="1200" b="1" baseline="0" dirty="0" smtClean="0"/>
                        <a:t>Questionario valutazione funzionale del rachide cervicale</a:t>
                      </a:r>
                    </a:p>
                    <a:p>
                      <a:r>
                        <a:rPr lang="it-IT" sz="1200" b="1" baseline="0" dirty="0" smtClean="0"/>
                        <a:t>ECG oltre i 45 anni</a:t>
                      </a:r>
                    </a:p>
                    <a:p>
                      <a:r>
                        <a:rPr lang="it-IT" sz="1200" b="1" baseline="0" dirty="0" smtClean="0"/>
                        <a:t>RMN o TAC del rachide LS su parere del Medico Competente</a:t>
                      </a:r>
                      <a:endParaRPr lang="it-IT" sz="1200" b="1" dirty="0"/>
                    </a:p>
                  </a:txBody>
                  <a:tcPr/>
                </a:tc>
              </a:tr>
              <a:tr h="1500058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Agenti Chimici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</a:t>
                      </a:r>
                    </a:p>
                    <a:p>
                      <a:r>
                        <a:rPr lang="it-IT" sz="1200" b="1" dirty="0" smtClean="0"/>
                        <a:t>Esami di laboratorio:</a:t>
                      </a:r>
                    </a:p>
                    <a:p>
                      <a:r>
                        <a:rPr lang="it-IT" sz="1200" b="1" dirty="0" smtClean="0"/>
                        <a:t>emocromo,</a:t>
                      </a:r>
                      <a:r>
                        <a:rPr lang="it-IT" sz="1200" b="1" baseline="0" dirty="0" smtClean="0"/>
                        <a:t> glicemia, GGT, AST, ALT, </a:t>
                      </a:r>
                      <a:r>
                        <a:rPr lang="it-IT" sz="1200" b="1" baseline="0" dirty="0" err="1" smtClean="0"/>
                        <a:t>creatininemia</a:t>
                      </a:r>
                      <a:r>
                        <a:rPr lang="it-IT" sz="1200" b="1" baseline="0" dirty="0" smtClean="0"/>
                        <a:t>, urine</a:t>
                      </a:r>
                    </a:p>
                    <a:p>
                      <a:r>
                        <a:rPr lang="it-IT" sz="1200" b="1" baseline="0" dirty="0" err="1" smtClean="0"/>
                        <a:t>Ac</a:t>
                      </a:r>
                      <a:r>
                        <a:rPr lang="it-IT" sz="1200" b="1" baseline="0" dirty="0" smtClean="0"/>
                        <a:t>. TT-</a:t>
                      </a:r>
                      <a:r>
                        <a:rPr lang="it-IT" sz="1200" b="1" baseline="0" dirty="0" err="1" smtClean="0"/>
                        <a:t>muconico</a:t>
                      </a:r>
                      <a:r>
                        <a:rPr lang="it-IT" sz="1200" b="1" baseline="0" dirty="0" smtClean="0"/>
                        <a:t> se esposizione a benzene.</a:t>
                      </a:r>
                    </a:p>
                    <a:p>
                      <a:r>
                        <a:rPr lang="it-IT" sz="1200" b="1" baseline="0" dirty="0" smtClean="0"/>
                        <a:t>Esame spirometrico se previsto dalla scheda tecnica di sicurezza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annuale con esami di laboratorio ed eventuale spirometria se</a:t>
                      </a:r>
                      <a:r>
                        <a:rPr lang="it-IT" sz="1200" b="1" baseline="0" dirty="0" smtClean="0"/>
                        <a:t> l’esposizione è classifica superiore ad irrilevante (</a:t>
                      </a:r>
                      <a:r>
                        <a:rPr lang="it-IT" sz="1200" b="1" baseline="0" dirty="0" err="1" smtClean="0"/>
                        <a:t>Movarisch</a:t>
                      </a:r>
                      <a:r>
                        <a:rPr lang="it-IT" sz="1200" b="1" baseline="0" dirty="0" smtClean="0"/>
                        <a:t>)</a:t>
                      </a:r>
                      <a:endParaRPr lang="it-IT" sz="1200" b="1" dirty="0"/>
                    </a:p>
                  </a:txBody>
                  <a:tcPr/>
                </a:tc>
              </a:tr>
              <a:tr h="970626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Rumore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</a:t>
                      </a:r>
                    </a:p>
                    <a:p>
                      <a:r>
                        <a:rPr lang="it-IT" sz="1200" b="1" dirty="0" smtClean="0"/>
                        <a:t>Esame</a:t>
                      </a:r>
                      <a:r>
                        <a:rPr lang="it-IT" sz="1200" b="1" baseline="0" dirty="0" smtClean="0"/>
                        <a:t> audiometrico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annuale ed esame audiometrico se</a:t>
                      </a:r>
                      <a:r>
                        <a:rPr lang="it-IT" sz="1200" b="1" baseline="0" dirty="0" smtClean="0"/>
                        <a:t> LEX8h &gt;85dBA</a:t>
                      </a:r>
                    </a:p>
                    <a:p>
                      <a:r>
                        <a:rPr lang="it-IT" sz="1200" b="1" baseline="0" dirty="0" smtClean="0"/>
                        <a:t>A richiesta del lavoratore su parere del M.C. se LEX8h&gt;80 e&lt;85dBA</a:t>
                      </a:r>
                      <a:endParaRPr lang="it-IT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682140" y="0"/>
            <a:ext cx="3490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PROTOCOLLO DI INTERVENTO SANITARIO DI BASE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6875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057064"/>
              </p:ext>
            </p:extLst>
          </p:nvPr>
        </p:nvGraphicFramePr>
        <p:xfrm>
          <a:off x="611560" y="1124744"/>
          <a:ext cx="7920879" cy="5225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62213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TIPO DI </a:t>
                      </a:r>
                    </a:p>
                    <a:p>
                      <a:pPr algn="ctr"/>
                      <a:r>
                        <a:rPr lang="it-IT" dirty="0" smtClean="0"/>
                        <a:t>ESPOSIZIONE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ACCERTAMENTI PREVENTIVI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ACCERTAMENTI PERIODICI</a:t>
                      </a:r>
                      <a:endParaRPr lang="it-IT" dirty="0"/>
                    </a:p>
                  </a:txBody>
                  <a:tcPr/>
                </a:tc>
              </a:tr>
              <a:tr h="70766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Vibrazioni sistema mano-braccio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</a:t>
                      </a:r>
                    </a:p>
                    <a:p>
                      <a:r>
                        <a:rPr lang="it-IT" sz="1200" b="1" dirty="0" smtClean="0"/>
                        <a:t>Eventuali esami</a:t>
                      </a:r>
                      <a:r>
                        <a:rPr lang="it-IT" sz="1200" b="1" baseline="0" dirty="0" smtClean="0"/>
                        <a:t> strumentali se sospetto di patologia correlata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annuale</a:t>
                      </a:r>
                    </a:p>
                    <a:p>
                      <a:r>
                        <a:rPr lang="it-IT" sz="1200" b="1" dirty="0" smtClean="0"/>
                        <a:t>Eventuali esami strumentali se sospetto</a:t>
                      </a:r>
                      <a:r>
                        <a:rPr lang="it-IT" sz="1200" b="1" baseline="0" dirty="0" smtClean="0"/>
                        <a:t> di patologia correlata</a:t>
                      </a:r>
                      <a:endParaRPr lang="it-IT" sz="1200" b="1" dirty="0"/>
                    </a:p>
                  </a:txBody>
                  <a:tcPr/>
                </a:tc>
              </a:tr>
              <a:tr h="97764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Vibrazioni corpo intero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</a:t>
                      </a:r>
                    </a:p>
                    <a:p>
                      <a:r>
                        <a:rPr lang="it-IT" sz="1200" b="1" dirty="0" smtClean="0"/>
                        <a:t>Questionario di valutazione</a:t>
                      </a:r>
                      <a:r>
                        <a:rPr lang="it-IT" sz="1200" b="1" baseline="0" dirty="0" smtClean="0"/>
                        <a:t> funzionale del rachide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annuale</a:t>
                      </a:r>
                    </a:p>
                    <a:p>
                      <a:r>
                        <a:rPr lang="it-IT" sz="1200" b="1" dirty="0" smtClean="0"/>
                        <a:t>Questionario di valutazione</a:t>
                      </a:r>
                      <a:r>
                        <a:rPr lang="it-IT" sz="1200" b="1" baseline="0" dirty="0" smtClean="0"/>
                        <a:t> funzionale del rachide</a:t>
                      </a:r>
                    </a:p>
                    <a:p>
                      <a:r>
                        <a:rPr lang="it-IT" sz="1200" b="1" baseline="0" dirty="0" smtClean="0"/>
                        <a:t>RMN o TAC rachide lombare su parere del Medico Competente</a:t>
                      </a:r>
                      <a:endParaRPr lang="it-IT" sz="1200" b="1" dirty="0"/>
                    </a:p>
                  </a:txBody>
                  <a:tcPr/>
                </a:tc>
              </a:tr>
              <a:tr h="97764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Lavoro notturno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</a:t>
                      </a:r>
                    </a:p>
                    <a:p>
                      <a:r>
                        <a:rPr lang="it-IT" sz="1200" b="1" dirty="0" smtClean="0"/>
                        <a:t>ECG</a:t>
                      </a:r>
                    </a:p>
                    <a:p>
                      <a:r>
                        <a:rPr lang="it-IT" sz="1200" b="1" dirty="0" smtClean="0"/>
                        <a:t>Esami di laboratorio:</a:t>
                      </a:r>
                    </a:p>
                    <a:p>
                      <a:r>
                        <a:rPr lang="it-IT" sz="1200" b="1" dirty="0" smtClean="0"/>
                        <a:t>Emocromo, glicemia, GGT, AST, ALT, </a:t>
                      </a:r>
                      <a:r>
                        <a:rPr lang="it-IT" sz="1200" b="1" dirty="0" err="1" smtClean="0"/>
                        <a:t>creatininemia</a:t>
                      </a:r>
                      <a:r>
                        <a:rPr lang="it-IT" sz="1200" b="1" dirty="0" smtClean="0"/>
                        <a:t>, urine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annuale</a:t>
                      </a:r>
                    </a:p>
                    <a:p>
                      <a:r>
                        <a:rPr lang="it-IT" sz="1200" b="1" dirty="0" smtClean="0"/>
                        <a:t>ECG</a:t>
                      </a:r>
                    </a:p>
                    <a:p>
                      <a:r>
                        <a:rPr lang="it-IT" sz="1200" b="1" dirty="0" smtClean="0"/>
                        <a:t>Emocromo, glicemia, GGT, AST, ALT, </a:t>
                      </a:r>
                      <a:r>
                        <a:rPr lang="it-IT" sz="1200" b="1" dirty="0" err="1" smtClean="0"/>
                        <a:t>creatininemia</a:t>
                      </a:r>
                      <a:r>
                        <a:rPr lang="it-IT" sz="1200" b="1" dirty="0" smtClean="0"/>
                        <a:t>, urine</a:t>
                      </a:r>
                    </a:p>
                    <a:p>
                      <a:endParaRPr lang="it-IT" sz="1200" b="1" dirty="0"/>
                    </a:p>
                  </a:txBody>
                  <a:tcPr/>
                </a:tc>
              </a:tr>
              <a:tr h="49434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Carrellisti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Alcol test</a:t>
                      </a:r>
                    </a:p>
                    <a:p>
                      <a:r>
                        <a:rPr lang="it-IT" sz="1200" b="1" dirty="0" err="1" smtClean="0"/>
                        <a:t>Drugtest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/>
                </a:tc>
              </a:tr>
              <a:tr h="1333147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Addetti Pronto</a:t>
                      </a:r>
                      <a:r>
                        <a:rPr lang="it-IT" sz="1200" b="1" baseline="0" dirty="0" smtClean="0"/>
                        <a:t> Soccorso e Antincendio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Visita medica preventiva</a:t>
                      </a:r>
                    </a:p>
                    <a:p>
                      <a:r>
                        <a:rPr lang="it-IT" sz="1200" b="1" dirty="0" smtClean="0"/>
                        <a:t>Esami</a:t>
                      </a:r>
                      <a:r>
                        <a:rPr lang="it-IT" sz="1200" b="1" baseline="0" dirty="0" smtClean="0"/>
                        <a:t> di laboratorio:</a:t>
                      </a:r>
                    </a:p>
                    <a:p>
                      <a:r>
                        <a:rPr lang="it-IT" sz="1200" b="1" dirty="0" smtClean="0"/>
                        <a:t>Emocromo, glicemia, GGT, AST, ALT, </a:t>
                      </a:r>
                      <a:r>
                        <a:rPr lang="it-IT" sz="1200" b="1" dirty="0" err="1" smtClean="0"/>
                        <a:t>creatininemia</a:t>
                      </a:r>
                      <a:r>
                        <a:rPr lang="it-IT" sz="1200" b="1" dirty="0" smtClean="0"/>
                        <a:t>, urine</a:t>
                      </a:r>
                    </a:p>
                    <a:p>
                      <a:r>
                        <a:rPr lang="it-IT" sz="1200" b="1" dirty="0" smtClean="0"/>
                        <a:t>ECG</a:t>
                      </a:r>
                    </a:p>
                    <a:p>
                      <a:r>
                        <a:rPr lang="it-IT" sz="1200" b="1" dirty="0" smtClean="0"/>
                        <a:t>Spirometria</a:t>
                      </a:r>
                    </a:p>
                    <a:p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772816"/>
            <a:ext cx="7560840" cy="3508977"/>
          </a:xfrm>
        </p:spPr>
        <p:txBody>
          <a:bodyPr>
            <a:noAutofit/>
          </a:bodyPr>
          <a:lstStyle/>
          <a:p>
            <a:pPr marL="68580" indent="0" algn="ctr">
              <a:lnSpc>
                <a:spcPct val="210000"/>
              </a:lnSpc>
              <a:buNone/>
            </a:pPr>
            <a:r>
              <a:rPr lang="it-IT" sz="2000" b="1" dirty="0" smtClean="0">
                <a:solidFill>
                  <a:schemeClr val="accent1"/>
                </a:solidFill>
              </a:rPr>
              <a:t>IN PASSATO ERA STATO SVILUPPATO UN PROGRAMMA NAZIONALE </a:t>
            </a:r>
          </a:p>
          <a:p>
            <a:pPr marL="68580" indent="0" algn="ctr">
              <a:lnSpc>
                <a:spcPct val="210000"/>
              </a:lnSpc>
              <a:buNone/>
            </a:pPr>
            <a:r>
              <a:rPr lang="it-IT" sz="2000" b="1" dirty="0" smtClean="0">
                <a:solidFill>
                  <a:schemeClr val="tx1"/>
                </a:solidFill>
              </a:rPr>
              <a:t>«SALUTE E BENESSERE» </a:t>
            </a:r>
          </a:p>
          <a:p>
            <a:pPr marL="68580" indent="0" algn="ctr">
              <a:lnSpc>
                <a:spcPct val="210000"/>
              </a:lnSpc>
              <a:buNone/>
            </a:pPr>
            <a:r>
              <a:rPr lang="it-IT" sz="2000" b="1" dirty="0" smtClean="0">
                <a:solidFill>
                  <a:schemeClr val="accent1"/>
                </a:solidFill>
              </a:rPr>
              <a:t>PROMOSSO DAL GRUPPO </a:t>
            </a:r>
            <a:r>
              <a:rPr lang="it-IT" sz="2000" b="1" dirty="0" smtClean="0">
                <a:solidFill>
                  <a:schemeClr val="tx1"/>
                </a:solidFill>
              </a:rPr>
              <a:t>«OPPORTUNITA’ SALUTE»</a:t>
            </a:r>
          </a:p>
          <a:p>
            <a:pPr marL="68580" indent="0" algn="ctr">
              <a:lnSpc>
                <a:spcPct val="210000"/>
              </a:lnSpc>
              <a:buNone/>
            </a:pPr>
            <a:r>
              <a:rPr lang="it-IT" sz="2000" b="1" dirty="0" smtClean="0">
                <a:solidFill>
                  <a:schemeClr val="accent1"/>
                </a:solidFill>
              </a:rPr>
              <a:t>DEL </a:t>
            </a:r>
            <a:r>
              <a:rPr lang="it-IT" sz="2000" b="1" dirty="0" smtClean="0">
                <a:solidFill>
                  <a:schemeClr val="tx1"/>
                </a:solidFill>
              </a:rPr>
              <a:t>«COMITATO PER LE PARI OPPORTUNITA’» </a:t>
            </a:r>
          </a:p>
          <a:p>
            <a:pPr marL="68580" indent="0" algn="ctr">
              <a:lnSpc>
                <a:spcPct val="210000"/>
              </a:lnSpc>
              <a:buNone/>
            </a:pPr>
            <a:r>
              <a:rPr lang="it-IT" sz="2000" b="1" dirty="0" smtClean="0">
                <a:solidFill>
                  <a:schemeClr val="accent1"/>
                </a:solidFill>
              </a:rPr>
              <a:t>DELL’INFN</a:t>
            </a:r>
            <a:endParaRPr lang="it-IT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4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PROPOSTE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348880"/>
            <a:ext cx="7416824" cy="3508977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it-IT" dirty="0" smtClean="0"/>
              <a:t>Non essendo più possibile, in questo contesto, coniugare la sorveglianza sanitaria con programmi di medicina preventiva, finalizzata alla promozione e alla profilassi della salute, si potrebbe proporre:</a:t>
            </a:r>
          </a:p>
          <a:p>
            <a:pPr marL="68580" indent="0" algn="just">
              <a:buNone/>
            </a:pPr>
            <a:endParaRPr lang="it-IT" dirty="0" smtClean="0"/>
          </a:p>
          <a:p>
            <a:pPr marL="68580" indent="0" algn="just">
              <a:buNone/>
            </a:pPr>
            <a:r>
              <a:rPr lang="it-IT" b="1" dirty="0" smtClean="0">
                <a:solidFill>
                  <a:schemeClr val="accent1"/>
                </a:solidFill>
              </a:rPr>
              <a:t>la ricerca di un’intesa tra INFN e UNISALUTE per ottenere un check-up annuale per tutti gli iscritti dipendenti con fini di prevenzione della salute </a:t>
            </a:r>
            <a:r>
              <a:rPr lang="it-IT" b="1" dirty="0" smtClean="0">
                <a:solidFill>
                  <a:schemeClr val="accent1"/>
                </a:solidFill>
              </a:rPr>
              <a:t>(</a:t>
            </a:r>
            <a:r>
              <a:rPr lang="it-IT" b="1" dirty="0">
                <a:solidFill>
                  <a:schemeClr val="accent1"/>
                </a:solidFill>
              </a:rPr>
              <a:t>gli esami e le viste di prevenzione saranno materia di </a:t>
            </a:r>
            <a:br>
              <a:rPr lang="it-IT" b="1" dirty="0">
                <a:solidFill>
                  <a:schemeClr val="accent1"/>
                </a:solidFill>
              </a:rPr>
            </a:br>
            <a:r>
              <a:rPr lang="it-IT" b="1" dirty="0">
                <a:solidFill>
                  <a:schemeClr val="accent1"/>
                </a:solidFill>
              </a:rPr>
              <a:t>scelta dei medici, eventualmente integrabili con la sorveglianza sanitaria in atto</a:t>
            </a:r>
            <a:r>
              <a:rPr lang="it-IT" b="1" dirty="0" smtClean="0">
                <a:solidFill>
                  <a:schemeClr val="accent1"/>
                </a:solidFill>
              </a:rPr>
              <a:t>)</a:t>
            </a:r>
            <a:endParaRPr lang="it-IT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139</TotalTime>
  <Words>711</Words>
  <Application>Microsoft Office PowerPoint</Application>
  <PresentationFormat>Presentazione su schermo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Austin</vt:lpstr>
      <vt:lpstr>Relazione nuove limitazioni sorveglianza sanitaria in materia di sicurezza sul lavoro</vt:lpstr>
      <vt:lpstr>Oggetto: Sorveglianza Medica ex art. 83 D.Lgs. 230/95 e s.m.i.; Sorveglianza Sanitaria ex art. 41 del D.Lgs. 81/08 e s.m.i.</vt:lpstr>
      <vt:lpstr>Oggetto: Protocollo Unico di Intervento Sanitario; Documento Sanitario Personale (ex art. 90 D.Lgs. 230/95 e s.m.i.) integrato con Cartella Sanitaria di Rischio (ex art. 25 D.Lgs 81/08 e s.m.i.)</vt:lpstr>
      <vt:lpstr>Rischi convenzionali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PROPOSTE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atrovato</dc:creator>
  <cp:lastModifiedBy>atrovato</cp:lastModifiedBy>
  <cp:revision>17</cp:revision>
  <dcterms:created xsi:type="dcterms:W3CDTF">2014-06-09T09:36:42Z</dcterms:created>
  <dcterms:modified xsi:type="dcterms:W3CDTF">2014-06-09T15:47:32Z</dcterms:modified>
</cp:coreProperties>
</file>