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67" d="100"/>
          <a:sy n="67" d="100"/>
        </p:scale>
        <p:origin x="150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3B29-41B3-497A-B9A3-22F0465DDC86}" type="datetimeFigureOut">
              <a:rPr lang="it-IT" smtClean="0"/>
              <a:t>02/04/2014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039FF-E036-4B33-9D38-F11544ADA9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7081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3B29-41B3-497A-B9A3-22F0465DDC86}" type="datetimeFigureOut">
              <a:rPr lang="it-IT" smtClean="0"/>
              <a:t>02/04/2014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039FF-E036-4B33-9D38-F11544ADA9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5977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3B29-41B3-497A-B9A3-22F0465DDC86}" type="datetimeFigureOut">
              <a:rPr lang="it-IT" smtClean="0"/>
              <a:t>02/04/2014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039FF-E036-4B33-9D38-F11544ADA9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2556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3B29-41B3-497A-B9A3-22F0465DDC86}" type="datetimeFigureOut">
              <a:rPr lang="it-IT" smtClean="0"/>
              <a:t>02/04/2014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039FF-E036-4B33-9D38-F11544ADA9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570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3B29-41B3-497A-B9A3-22F0465DDC86}" type="datetimeFigureOut">
              <a:rPr lang="it-IT" smtClean="0"/>
              <a:t>02/04/2014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039FF-E036-4B33-9D38-F11544ADA9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4226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3B29-41B3-497A-B9A3-22F0465DDC86}" type="datetimeFigureOut">
              <a:rPr lang="it-IT" smtClean="0"/>
              <a:t>02/04/2014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039FF-E036-4B33-9D38-F11544ADA9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808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3B29-41B3-497A-B9A3-22F0465DDC86}" type="datetimeFigureOut">
              <a:rPr lang="it-IT" smtClean="0"/>
              <a:t>02/04/2014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039FF-E036-4B33-9D38-F11544ADA9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2189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3B29-41B3-497A-B9A3-22F0465DDC86}" type="datetimeFigureOut">
              <a:rPr lang="it-IT" smtClean="0"/>
              <a:t>02/04/2014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039FF-E036-4B33-9D38-F11544ADA9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9570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3B29-41B3-497A-B9A3-22F0465DDC86}" type="datetimeFigureOut">
              <a:rPr lang="it-IT" smtClean="0"/>
              <a:t>02/04/2014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039FF-E036-4B33-9D38-F11544ADA9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149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3B29-41B3-497A-B9A3-22F0465DDC86}" type="datetimeFigureOut">
              <a:rPr lang="it-IT" smtClean="0"/>
              <a:t>02/04/2014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039FF-E036-4B33-9D38-F11544ADA9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2733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3B29-41B3-497A-B9A3-22F0465DDC86}" type="datetimeFigureOut">
              <a:rPr lang="it-IT" smtClean="0"/>
              <a:t>02/04/2014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039FF-E036-4B33-9D38-F11544ADA9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868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D3B29-41B3-497A-B9A3-22F0465DDC86}" type="datetimeFigureOut">
              <a:rPr lang="it-IT" smtClean="0"/>
              <a:t>02/04/2014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039FF-E036-4B33-9D38-F11544ADA9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6275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89210"/>
            <a:ext cx="9144000" cy="658936"/>
          </a:xfrm>
        </p:spPr>
        <p:txBody>
          <a:bodyPr>
            <a:normAutofit fontScale="90000"/>
          </a:bodyPr>
          <a:lstStyle/>
          <a:p>
            <a:pPr algn="l"/>
            <a:r>
              <a:rPr lang="it-IT" dirty="0" smtClean="0"/>
              <a:t>Stato del DB di KM3-ITA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43344" y="748145"/>
            <a:ext cx="10695709" cy="5878285"/>
          </a:xfrm>
        </p:spPr>
        <p:txBody>
          <a:bodyPr>
            <a:normAutofit/>
          </a:bodyPr>
          <a:lstStyle/>
          <a:p>
            <a:pPr algn="l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DB di KM3-Ita installato a UNINA</a:t>
            </a:r>
            <a:b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Versione Oracle 11.2 Standard Edition – Licenza da Luglio 2013 a Luglio 2015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Supporto già pagato solo per un anno (scadenza Luglio 2014)</a:t>
            </a:r>
          </a:p>
          <a:p>
            <a:pPr algn="l"/>
            <a:endParaRPr lang="it-IT" dirty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Il DB deve ospitare tutte le informazioni di integrazione/test delle 8 torri del PON e deve quindi essere operativo almeno fino al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deployment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dell’8° torre</a:t>
            </a:r>
          </a:p>
          <a:p>
            <a:pPr algn="l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In caso di indisponibilità del server non sarà possibile documentare i test né gestire le costruzioni, con inevitabili ritardi</a:t>
            </a:r>
          </a:p>
          <a:p>
            <a:pPr algn="l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Non disponiamo di un server di backup (richiesto e non concesso da CSN2)</a:t>
            </a:r>
          </a:p>
          <a:p>
            <a:pPr algn="l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Abbiamo bisogno del supporto per:</a:t>
            </a:r>
          </a:p>
          <a:p>
            <a:pPr marL="457200" indent="-457200" algn="l">
              <a:buAutoNum type="arabicParenR"/>
            </a:pP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assistenza in caso di guasto</a:t>
            </a:r>
          </a:p>
          <a:p>
            <a:pPr marL="457200" indent="-457200" algn="l">
              <a:buAutoNum type="arabicParenR"/>
            </a:pP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patch di sicurezza, </a:t>
            </a:r>
            <a:r>
              <a:rPr lang="it-IT" dirty="0" err="1" smtClean="0">
                <a:solidFill>
                  <a:schemeClr val="accent1">
                    <a:lumMod val="75000"/>
                  </a:schemeClr>
                </a:solidFill>
              </a:rPr>
              <a:t>bugfix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(evitare perdita/cancellazione dati) </a:t>
            </a:r>
          </a:p>
          <a:p>
            <a:pPr algn="l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Costo del supporto per il secondo anno: 3.038 € + IVA (non negoziabili)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6708319" y="6488668"/>
            <a:ext cx="5483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i="1" dirty="0" smtClean="0">
                <a:solidFill>
                  <a:schemeClr val="accent2">
                    <a:lumMod val="50000"/>
                  </a:schemeClr>
                </a:solidFill>
              </a:rPr>
              <a:t>C. Bozza – Università di Salerno – Grupp</a:t>
            </a:r>
            <a:r>
              <a:rPr lang="it-IT" i="1" dirty="0" smtClean="0">
                <a:solidFill>
                  <a:schemeClr val="accent2">
                    <a:lumMod val="50000"/>
                  </a:schemeClr>
                </a:solidFill>
              </a:rPr>
              <a:t>o Collegato INFN</a:t>
            </a:r>
            <a:endParaRPr lang="it-IT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693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89210"/>
            <a:ext cx="9144000" cy="658936"/>
          </a:xfrm>
        </p:spPr>
        <p:txBody>
          <a:bodyPr>
            <a:normAutofit fontScale="90000"/>
          </a:bodyPr>
          <a:lstStyle/>
          <a:p>
            <a:pPr algn="l"/>
            <a:r>
              <a:rPr lang="it-IT" dirty="0" smtClean="0"/>
              <a:t>Stato del DB di KM3-ITA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43344" y="748145"/>
            <a:ext cx="10695709" cy="546265"/>
          </a:xfrm>
        </p:spPr>
        <p:txBody>
          <a:bodyPr>
            <a:normAutofit/>
          </a:bodyPr>
          <a:lstStyle/>
          <a:p>
            <a:pPr algn="l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Quotazione supporto 1 anno: come da documento di acquisto (identico a listino in $)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287" y="1319212"/>
            <a:ext cx="9115425" cy="4219575"/>
          </a:xfrm>
          <a:prstGeom prst="rect">
            <a:avLst/>
          </a:prstGeom>
        </p:spPr>
      </p:pic>
      <p:cxnSp>
        <p:nvCxnSpPr>
          <p:cNvPr id="7" name="Connettore 2 6"/>
          <p:cNvCxnSpPr/>
          <p:nvPr/>
        </p:nvCxnSpPr>
        <p:spPr>
          <a:xfrm flipV="1">
            <a:off x="8182099" y="5343896"/>
            <a:ext cx="629392" cy="29688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2 8"/>
          <p:cNvCxnSpPr/>
          <p:nvPr/>
        </p:nvCxnSpPr>
        <p:spPr>
          <a:xfrm flipV="1">
            <a:off x="2033711" y="5390345"/>
            <a:ext cx="629392" cy="29688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ottotitolo 2"/>
          <p:cNvSpPr txBox="1">
            <a:spLocks/>
          </p:cNvSpPr>
          <p:nvPr/>
        </p:nvSpPr>
        <p:spPr>
          <a:xfrm>
            <a:off x="443343" y="6058332"/>
            <a:ext cx="11558157" cy="54626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N.B. La licenza è per due anni, 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il supporto è stato pagato solo per uno per modulare la spesa</a:t>
            </a:r>
            <a:endParaRPr lang="it-IT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6708319" y="6488668"/>
            <a:ext cx="5483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i="1" dirty="0" smtClean="0">
                <a:solidFill>
                  <a:schemeClr val="accent2">
                    <a:lumMod val="50000"/>
                  </a:schemeClr>
                </a:solidFill>
              </a:rPr>
              <a:t>C. Bozza – Università di Salerno – Grupp</a:t>
            </a:r>
            <a:r>
              <a:rPr lang="it-IT" i="1" dirty="0" smtClean="0">
                <a:solidFill>
                  <a:schemeClr val="accent2">
                    <a:lumMod val="50000"/>
                  </a:schemeClr>
                </a:solidFill>
              </a:rPr>
              <a:t>o Collegato INFN</a:t>
            </a:r>
            <a:endParaRPr lang="it-IT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642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89210"/>
            <a:ext cx="9144000" cy="658936"/>
          </a:xfrm>
        </p:spPr>
        <p:txBody>
          <a:bodyPr>
            <a:normAutofit fontScale="90000"/>
          </a:bodyPr>
          <a:lstStyle/>
          <a:p>
            <a:pPr algn="l"/>
            <a:r>
              <a:rPr lang="it-IT" dirty="0" smtClean="0"/>
              <a:t>Stato del DB di KM3-ITA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43344" y="748145"/>
            <a:ext cx="10695709" cy="5878285"/>
          </a:xfrm>
        </p:spPr>
        <p:txBody>
          <a:bodyPr>
            <a:normAutofit/>
          </a:bodyPr>
          <a:lstStyle/>
          <a:p>
            <a:pPr algn="l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Piano di medio termine (durata acquisizione dati dalle 8 torri)</a:t>
            </a:r>
          </a:p>
          <a:p>
            <a:pPr algn="l"/>
            <a:endParaRPr lang="it-IT" dirty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Il DB di integrazione servirà a fornire i dati di calibrazione per l’acquisizione</a:t>
            </a:r>
          </a:p>
          <a:p>
            <a:pPr algn="l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Inoltre documenterà e assisterà la costruzione del detector di KM3NeT-phase1.5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endParaRPr lang="it-IT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La spesa per l’estensione della licenza sarà valutata una volta che sarà completata la procedura di accreditamento di KM3NeT come esperimento CERN per usufruire dello sconto CERN</a:t>
            </a:r>
          </a:p>
          <a:p>
            <a:pPr algn="l"/>
            <a:endParaRPr lang="it-IT" dirty="0">
              <a:solidFill>
                <a:schemeClr val="accent1">
                  <a:lumMod val="75000"/>
                </a:schemeClr>
              </a:solidFill>
            </a:endParaRPr>
          </a:p>
          <a:p>
            <a:pPr algn="l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Perché funzioni seriamente un sistema di DB è </a:t>
            </a:r>
            <a:r>
              <a:rPr lang="it-IT" b="1" i="1" u="sng" dirty="0" smtClean="0">
                <a:solidFill>
                  <a:schemeClr val="accent1">
                    <a:lumMod val="75000"/>
                  </a:schemeClr>
                </a:solidFill>
              </a:rPr>
              <a:t>necessario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 che abbia un server ridondato: 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diversamente, 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in caso di guasto, non resta che fermare l’acquisizione fino alla riparazione del server.</a:t>
            </a:r>
          </a:p>
          <a:p>
            <a:pPr algn="l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Costo del server ridondato:  5k€ + IVA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6708319" y="6488668"/>
            <a:ext cx="5483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i="1" dirty="0" smtClean="0">
                <a:solidFill>
                  <a:schemeClr val="accent2">
                    <a:lumMod val="50000"/>
                  </a:schemeClr>
                </a:solidFill>
              </a:rPr>
              <a:t>C. Bozza – Università di Salerno – Grupp</a:t>
            </a:r>
            <a:r>
              <a:rPr lang="it-IT" i="1" dirty="0" smtClean="0">
                <a:solidFill>
                  <a:schemeClr val="accent2">
                    <a:lumMod val="50000"/>
                  </a:schemeClr>
                </a:solidFill>
              </a:rPr>
              <a:t>o Collegato INFN</a:t>
            </a:r>
            <a:endParaRPr lang="it-IT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3976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195</Words>
  <Application>Microsoft Office PowerPoint</Application>
  <PresentationFormat>Widescreen</PresentationFormat>
  <Paragraphs>27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di Office</vt:lpstr>
      <vt:lpstr>Stato del DB di KM3-ITA</vt:lpstr>
      <vt:lpstr>Stato del DB di KM3-ITA</vt:lpstr>
      <vt:lpstr>Stato del DB di KM3-ITA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Stato del DB di KM3-ITA</dc:title>
  <dc:creator>Cristiano Bozza</dc:creator>
  <cp:lastModifiedBy>Cristiano Bozza</cp:lastModifiedBy>
  <cp:revision>4</cp:revision>
  <dcterms:created xsi:type="dcterms:W3CDTF">2014-04-02T16:25:18Z</dcterms:created>
  <dcterms:modified xsi:type="dcterms:W3CDTF">2014-04-02T16:36:58Z</dcterms:modified>
</cp:coreProperties>
</file>