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3" r:id="rId7"/>
    <p:sldId id="288" r:id="rId8"/>
    <p:sldId id="290" r:id="rId9"/>
    <p:sldId id="292" r:id="rId10"/>
    <p:sldId id="291" r:id="rId11"/>
    <p:sldId id="293" r:id="rId12"/>
    <p:sldId id="294" r:id="rId13"/>
    <p:sldId id="274" r:id="rId14"/>
    <p:sldId id="28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7" autoAdjust="0"/>
    <p:restoredTop sz="99532" autoAdjust="0"/>
  </p:normalViewPr>
  <p:slideViewPr>
    <p:cSldViewPr snapToGrid="0">
      <p:cViewPr>
        <p:scale>
          <a:sx n="100" d="100"/>
          <a:sy n="100" d="100"/>
        </p:scale>
        <p:origin x="-91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1DDB6-4800-4300-96E2-880A6FD7D8DE}" type="datetimeFigureOut">
              <a:rPr lang="it-IT" smtClean="0"/>
              <a:t>03/04/2014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AB295-D9B4-4D35-ABB1-3524370785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99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457-CD23-43EE-A6D8-0933A7A518D2}" type="datetimeFigureOut">
              <a:rPr lang="it-IT" smtClean="0"/>
              <a:t>03/04/2014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EAA3-0AE1-4325-9859-BD37676D6857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457-CD23-43EE-A6D8-0933A7A518D2}" type="datetimeFigureOut">
              <a:rPr lang="it-IT" smtClean="0"/>
              <a:t>03/04/2014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EAA3-0AE1-4325-9859-BD37676D685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457-CD23-43EE-A6D8-0933A7A518D2}" type="datetimeFigureOut">
              <a:rPr lang="it-IT" smtClean="0"/>
              <a:t>03/04/2014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EAA3-0AE1-4325-9859-BD37676D685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457-CD23-43EE-A6D8-0933A7A518D2}" type="datetimeFigureOut">
              <a:rPr lang="it-IT" smtClean="0"/>
              <a:t>03/04/2014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EAA3-0AE1-4325-9859-BD37676D685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457-CD23-43EE-A6D8-0933A7A518D2}" type="datetimeFigureOut">
              <a:rPr lang="it-IT" smtClean="0"/>
              <a:t>03/04/2014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EAA3-0AE1-4325-9859-BD37676D685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457-CD23-43EE-A6D8-0933A7A518D2}" type="datetimeFigureOut">
              <a:rPr lang="it-IT" smtClean="0"/>
              <a:t>03/04/2014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EAA3-0AE1-4325-9859-BD37676D685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457-CD23-43EE-A6D8-0933A7A518D2}" type="datetimeFigureOut">
              <a:rPr lang="it-IT" smtClean="0"/>
              <a:t>03/04/2014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EAA3-0AE1-4325-9859-BD37676D685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457-CD23-43EE-A6D8-0933A7A518D2}" type="datetimeFigureOut">
              <a:rPr lang="it-IT" smtClean="0"/>
              <a:t>03/04/2014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EAA3-0AE1-4325-9859-BD37676D685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457-CD23-43EE-A6D8-0933A7A518D2}" type="datetimeFigureOut">
              <a:rPr lang="it-IT" smtClean="0"/>
              <a:t>03/04/2014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EAA3-0AE1-4325-9859-BD37676D685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457-CD23-43EE-A6D8-0933A7A518D2}" type="datetimeFigureOut">
              <a:rPr lang="it-IT" smtClean="0"/>
              <a:t>03/04/2014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EAA3-0AE1-4325-9859-BD37676D685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4457-CD23-43EE-A6D8-0933A7A518D2}" type="datetimeFigureOut">
              <a:rPr lang="it-IT" smtClean="0"/>
              <a:t>03/04/2014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EAA3-0AE1-4325-9859-BD37676D6857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E4457-CD23-43EE-A6D8-0933A7A518D2}" type="datetimeFigureOut">
              <a:rPr lang="it-IT" smtClean="0"/>
              <a:t>03/04/2014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97EAA3-0AE1-4325-9859-BD37676D685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05341" y="1770547"/>
            <a:ext cx="750538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 smtClean="0"/>
              <a:t>KM3NeT-IT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4400" dirty="0" smtClean="0"/>
              <a:t>The Capo </a:t>
            </a:r>
            <a:r>
              <a:rPr lang="en-US" sz="4400" dirty="0" err="1" smtClean="0"/>
              <a:t>Passero</a:t>
            </a:r>
            <a:r>
              <a:rPr lang="en-US" sz="4400" dirty="0" smtClean="0"/>
              <a:t> Infrastructure</a:t>
            </a:r>
            <a:endParaRPr lang="it-IT" sz="4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50172" y="5381972"/>
            <a:ext cx="315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dirty="0" smtClean="0"/>
              <a:t>. </a:t>
            </a:r>
            <a:r>
              <a:rPr lang="en-US" dirty="0" err="1" smtClean="0"/>
              <a:t>Anghinolfi</a:t>
            </a:r>
            <a:r>
              <a:rPr lang="en-US" dirty="0" smtClean="0"/>
              <a:t> – site manager </a:t>
            </a:r>
          </a:p>
        </p:txBody>
      </p:sp>
    </p:spTree>
    <p:extLst>
      <p:ext uri="{BB962C8B-B14F-4D97-AF65-F5344CB8AC3E}">
        <p14:creationId xmlns:p14="http://schemas.microsoft.com/office/powerpoint/2010/main" val="14334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977" y="107082"/>
            <a:ext cx="8772847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Integration</a:t>
            </a:r>
          </a:p>
          <a:p>
            <a:r>
              <a:rPr lang="it-IT" sz="3600" dirty="0" err="1" smtClean="0"/>
              <a:t>OMs</a:t>
            </a:r>
            <a:r>
              <a:rPr lang="it-IT" sz="3600" dirty="0" smtClean="0"/>
              <a:t>:</a:t>
            </a:r>
            <a:r>
              <a:rPr lang="it-IT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effettuato nei locali del laboratorio INFN al porto 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02/04: inizia saldatura 550 basette alimentazione – PMT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30/04: arrivano FEM, mu metal e  sfere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01/05: inizia assemblaggio MO; rate previsto : 4 MO/die</a:t>
            </a:r>
            <a:endParaRPr lang="it-IT" sz="1600" dirty="0"/>
          </a:p>
          <a:p>
            <a:r>
              <a:rPr lang="it-IT" sz="3600" dirty="0" smtClean="0"/>
              <a:t>FCM:</a:t>
            </a:r>
            <a:endParaRPr lang="it-IT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FCM </a:t>
            </a:r>
            <a:r>
              <a:rPr lang="it-IT" sz="1600" dirty="0"/>
              <a:t>vessel: </a:t>
            </a:r>
            <a:r>
              <a:rPr lang="it-IT" sz="1600" dirty="0" smtClean="0"/>
              <a:t>produzione terminata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FCM schede: consegna primi di giugno (ordine arrivato </a:t>
            </a:r>
            <a:r>
              <a:rPr lang="it-IT" sz="1600" dirty="0" err="1"/>
              <a:t>venerdi</a:t>
            </a:r>
            <a:r>
              <a:rPr lang="it-IT" sz="1600" dirty="0"/>
              <a:t> scorso)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PSS: consegna </a:t>
            </a:r>
            <a:r>
              <a:rPr lang="it-IT" sz="1600" dirty="0" smtClean="0"/>
              <a:t>metà  maggio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 smtClean="0"/>
              <a:t>Transceiver</a:t>
            </a:r>
            <a:r>
              <a:rPr lang="it-IT" sz="1600" dirty="0"/>
              <a:t>: </a:t>
            </a:r>
            <a:r>
              <a:rPr lang="it-IT" sz="1600" dirty="0" smtClean="0"/>
              <a:t>in poco </a:t>
            </a:r>
            <a:r>
              <a:rPr lang="it-IT" sz="1600" dirty="0"/>
              <a:t>tempo consegnino solo </a:t>
            </a:r>
            <a:r>
              <a:rPr lang="it-IT" sz="1600" dirty="0" smtClean="0"/>
              <a:t>x fare </a:t>
            </a:r>
            <a:r>
              <a:rPr lang="it-IT" sz="1600" dirty="0"/>
              <a:t>2 torri. I restanti a novembre.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Connettori: </a:t>
            </a:r>
            <a:r>
              <a:rPr lang="it-IT" sz="1600" dirty="0" smtClean="0"/>
              <a:t>ordinati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Le sezioni di PI </a:t>
            </a:r>
            <a:r>
              <a:rPr lang="it-IT" sz="1600" dirty="0"/>
              <a:t>e LNS faranno </a:t>
            </a:r>
            <a:r>
              <a:rPr lang="it-IT" sz="1600" dirty="0" smtClean="0"/>
              <a:t>l’integrazione e i test. Rate previsto: 2 moduli/die/sezione.</a:t>
            </a:r>
            <a:endParaRPr lang="it-IT" sz="1600" dirty="0"/>
          </a:p>
          <a:p>
            <a:r>
              <a:rPr lang="it-IT" sz="3600" dirty="0" smtClean="0"/>
              <a:t>TOWERS…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Meccanica: </a:t>
            </a:r>
            <a:r>
              <a:rPr lang="it-IT" sz="1600" dirty="0"/>
              <a:t>in fase di produzione, primo prototipo del piano prossima settimana. Ritmo di produzione previsto non meno di due piani al giorno</a:t>
            </a:r>
            <a:r>
              <a:rPr lang="it-IT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Cavi , connettori, sensori: ordinati. </a:t>
            </a:r>
            <a:r>
              <a:rPr lang="it-IT" sz="1600" dirty="0" smtClean="0"/>
              <a:t>Sono </a:t>
            </a:r>
            <a:r>
              <a:rPr lang="it-IT" sz="1600" dirty="0"/>
              <a:t>state fornite alle ditte liste di priorità congruenti con l'integrazione di almeno una torre ed una JB prima </a:t>
            </a:r>
            <a:r>
              <a:rPr lang="it-IT" sz="1600" dirty="0" smtClean="0"/>
              <a:t>dell'estate.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Siti </a:t>
            </a:r>
            <a:r>
              <a:rPr lang="it-IT" sz="1600" dirty="0"/>
              <a:t>integrazione: LNS, </a:t>
            </a:r>
            <a:r>
              <a:rPr lang="it-IT" sz="1600" dirty="0" smtClean="0"/>
              <a:t>Frascati: l'integrazione </a:t>
            </a:r>
            <a:r>
              <a:rPr lang="it-IT" sz="1600" dirty="0"/>
              <a:t>della prima torre </a:t>
            </a:r>
            <a:r>
              <a:rPr lang="it-IT" sz="1600" dirty="0" smtClean="0"/>
              <a:t>è programmata con inizio nella </a:t>
            </a:r>
            <a:r>
              <a:rPr lang="it-IT" sz="1600" dirty="0"/>
              <a:t>seconda metà di giugno e </a:t>
            </a:r>
            <a:r>
              <a:rPr lang="it-IT" sz="1600" dirty="0" smtClean="0"/>
              <a:t>termine entro </a:t>
            </a:r>
            <a:r>
              <a:rPr lang="it-IT" sz="1600" dirty="0"/>
              <a:t>15 gg. dall'inizio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45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12038" cy="114300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Possible</a:t>
            </a:r>
            <a:r>
              <a:rPr lang="it-IT" dirty="0" smtClean="0"/>
              <a:t> scenario  (end 2014)</a:t>
            </a:r>
            <a:endParaRPr lang="it-IT" dirty="0"/>
          </a:p>
        </p:txBody>
      </p:sp>
      <p:pic>
        <p:nvPicPr>
          <p:cNvPr id="22" name="Immagine 21"/>
          <p:cNvPicPr/>
          <p:nvPr/>
        </p:nvPicPr>
        <p:blipFill rotWithShape="1">
          <a:blip r:embed="rId2" cstate="print"/>
          <a:srcRect l="11851" r="27293" b="14199"/>
          <a:stretch/>
        </p:blipFill>
        <p:spPr bwMode="auto">
          <a:xfrm>
            <a:off x="2706929" y="4869160"/>
            <a:ext cx="928967" cy="180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ttangolo 22"/>
          <p:cNvSpPr/>
          <p:nvPr/>
        </p:nvSpPr>
        <p:spPr>
          <a:xfrm>
            <a:off x="107504" y="2708920"/>
            <a:ext cx="1080120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Picture 2" descr="http://www.odi.com/catalog/nesc/IMG/ds/dsROV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760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www.odi.com/catalog/nesc/IMG/ds/dsROV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10110"/>
            <a:ext cx="633166" cy="47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odi.com/catalog/nesc/IMG/ds/dsROV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74206"/>
            <a:ext cx="633166" cy="47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odi.com/catalog/nesc/IMG/ds/dsROV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38302"/>
            <a:ext cx="633166" cy="47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nettore 1 28"/>
          <p:cNvCxnSpPr/>
          <p:nvPr/>
        </p:nvCxnSpPr>
        <p:spPr>
          <a:xfrm flipV="1">
            <a:off x="2411760" y="2132856"/>
            <a:ext cx="1224136" cy="115212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330233" y="3726977"/>
            <a:ext cx="6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MVC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1315683" y="2575937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 O + 2 E</a:t>
            </a:r>
            <a:endParaRPr lang="it-IT" sz="12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1315683" y="3512041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3 O + 2 E</a:t>
            </a:r>
            <a:endParaRPr lang="it-IT" sz="12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331640" y="4376137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2</a:t>
            </a:r>
            <a:r>
              <a:rPr lang="it-IT" sz="1200" dirty="0" smtClean="0"/>
              <a:t> O + 2 E</a:t>
            </a:r>
            <a:endParaRPr lang="it-IT" sz="1200" dirty="0"/>
          </a:p>
        </p:txBody>
      </p:sp>
      <p:pic>
        <p:nvPicPr>
          <p:cNvPr id="34" name="Picture 2" descr="http://www.odi.com/catalog/nesc/IMG/ds/dsROV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3136"/>
            <a:ext cx="5760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nettore 1 34"/>
          <p:cNvCxnSpPr/>
          <p:nvPr/>
        </p:nvCxnSpPr>
        <p:spPr>
          <a:xfrm>
            <a:off x="2411760" y="5085184"/>
            <a:ext cx="295169" cy="144016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1517175" cy="128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 descr="http://www.odi.com/catalog/nesc/IMG/ds/dsROV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5760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ttore 1 38"/>
          <p:cNvCxnSpPr/>
          <p:nvPr/>
        </p:nvCxnSpPr>
        <p:spPr>
          <a:xfrm>
            <a:off x="2411760" y="4149080"/>
            <a:ext cx="99972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5940152" y="3429000"/>
            <a:ext cx="1286433" cy="1393596"/>
            <a:chOff x="6060849" y="2924944"/>
            <a:chExt cx="1286433" cy="1393596"/>
          </a:xfrm>
        </p:grpSpPr>
        <p:pic>
          <p:nvPicPr>
            <p:cNvPr id="42" name="Immagine 41"/>
            <p:cNvPicPr/>
            <p:nvPr/>
          </p:nvPicPr>
          <p:blipFill>
            <a:blip r:embed="rId6" cstate="print"/>
            <a:srcRect l="24606" t="21433" r="33263" b="9968"/>
            <a:stretch>
              <a:fillRect/>
            </a:stretch>
          </p:blipFill>
          <p:spPr bwMode="auto">
            <a:xfrm>
              <a:off x="6060849" y="2924944"/>
              <a:ext cx="1253449" cy="6191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" name="Immagine 42"/>
            <p:cNvPicPr/>
            <p:nvPr/>
          </p:nvPicPr>
          <p:blipFill>
            <a:blip r:embed="rId6" cstate="print"/>
            <a:srcRect l="24606" t="21433" r="33263" b="9968"/>
            <a:stretch>
              <a:fillRect/>
            </a:stretch>
          </p:blipFill>
          <p:spPr bwMode="auto">
            <a:xfrm>
              <a:off x="6093833" y="3699391"/>
              <a:ext cx="1253449" cy="6191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Gruppo 4"/>
          <p:cNvGrpSpPr/>
          <p:nvPr/>
        </p:nvGrpSpPr>
        <p:grpSpPr>
          <a:xfrm>
            <a:off x="5004048" y="1700808"/>
            <a:ext cx="1224136" cy="1275182"/>
            <a:chOff x="4995664" y="764704"/>
            <a:chExt cx="1224136" cy="1275182"/>
          </a:xfrm>
        </p:grpSpPr>
        <p:pic>
          <p:nvPicPr>
            <p:cNvPr id="44" name="Picture 2" descr="http://www.odi.com/catalog/nesc/IMG/ds/dsROV0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664" y="1390149"/>
              <a:ext cx="288032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http://www.odi.com/catalog/nesc/IMG/ds/dsROV0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823862"/>
              <a:ext cx="288032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Connettore 1 45"/>
            <p:cNvCxnSpPr/>
            <p:nvPr/>
          </p:nvCxnSpPr>
          <p:spPr>
            <a:xfrm flipV="1">
              <a:off x="5220072" y="764704"/>
              <a:ext cx="999728" cy="86984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/>
          </p:nvCxnSpPr>
          <p:spPr>
            <a:xfrm flipV="1">
              <a:off x="5220072" y="1412776"/>
              <a:ext cx="999728" cy="57395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CasellaDiTesto 49"/>
          <p:cNvSpPr txBox="1"/>
          <p:nvPr/>
        </p:nvSpPr>
        <p:spPr>
          <a:xfrm>
            <a:off x="7308304" y="364502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With 3 </a:t>
            </a:r>
            <a:r>
              <a:rPr lang="it-IT" sz="1600" dirty="0" err="1" smtClean="0"/>
              <a:t>fibers</a:t>
            </a:r>
            <a:r>
              <a:rPr lang="it-IT" sz="1600" dirty="0" smtClean="0"/>
              <a:t> </a:t>
            </a:r>
            <a:r>
              <a:rPr lang="it-IT" sz="1600" dirty="0" err="1" smtClean="0"/>
              <a:t>will</a:t>
            </a:r>
            <a:r>
              <a:rPr lang="it-IT" sz="1600" dirty="0" smtClean="0"/>
              <a:t> be </a:t>
            </a:r>
            <a:r>
              <a:rPr lang="it-IT" sz="1600" dirty="0" err="1" smtClean="0"/>
              <a:t>possible</a:t>
            </a:r>
            <a:r>
              <a:rPr lang="it-IT" sz="1600" dirty="0" smtClean="0"/>
              <a:t> </a:t>
            </a:r>
            <a:r>
              <a:rPr lang="it-IT" sz="1600" dirty="0" err="1" smtClean="0"/>
              <a:t>only</a:t>
            </a:r>
            <a:r>
              <a:rPr lang="it-IT" sz="1600" dirty="0" smtClean="0"/>
              <a:t> to </a:t>
            </a:r>
            <a:r>
              <a:rPr lang="it-IT" sz="1600" dirty="0" err="1" smtClean="0"/>
              <a:t>install</a:t>
            </a:r>
            <a:r>
              <a:rPr lang="it-IT" sz="1600" dirty="0" smtClean="0"/>
              <a:t> </a:t>
            </a:r>
            <a:r>
              <a:rPr lang="it-IT" sz="1600" b="1" dirty="0" smtClean="0"/>
              <a:t>4</a:t>
            </a:r>
            <a:r>
              <a:rPr lang="it-IT" sz="1600" dirty="0" smtClean="0"/>
              <a:t> </a:t>
            </a:r>
            <a:r>
              <a:rPr lang="it-IT" sz="1600" dirty="0" err="1" smtClean="0"/>
              <a:t>towers</a:t>
            </a:r>
            <a:endParaRPr lang="it-IT" sz="1600" dirty="0" smtClean="0"/>
          </a:p>
        </p:txBody>
      </p:sp>
      <p:pic>
        <p:nvPicPr>
          <p:cNvPr id="47" name="Immagine 46"/>
          <p:cNvPicPr/>
          <p:nvPr/>
        </p:nvPicPr>
        <p:blipFill rotWithShape="1">
          <a:blip r:embed="rId2" cstate="print"/>
          <a:srcRect l="11851" r="27293" b="14199"/>
          <a:stretch/>
        </p:blipFill>
        <p:spPr bwMode="auto">
          <a:xfrm>
            <a:off x="6156176" y="1988840"/>
            <a:ext cx="5760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1517175" cy="128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CasellaDiTesto 52"/>
          <p:cNvSpPr txBox="1"/>
          <p:nvPr/>
        </p:nvSpPr>
        <p:spPr>
          <a:xfrm>
            <a:off x="7236296" y="1700808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With 3 </a:t>
            </a:r>
            <a:r>
              <a:rPr lang="it-IT" sz="1600" dirty="0" err="1" smtClean="0"/>
              <a:t>fibers</a:t>
            </a:r>
            <a:r>
              <a:rPr lang="it-IT" sz="1600" dirty="0" smtClean="0"/>
              <a:t> </a:t>
            </a:r>
            <a:r>
              <a:rPr lang="it-IT" sz="1600" dirty="0" err="1" smtClean="0"/>
              <a:t>will</a:t>
            </a:r>
            <a:r>
              <a:rPr lang="it-IT" sz="1600" dirty="0" smtClean="0"/>
              <a:t> be </a:t>
            </a:r>
            <a:r>
              <a:rPr lang="it-IT" sz="1600" dirty="0" err="1" smtClean="0"/>
              <a:t>possible</a:t>
            </a:r>
            <a:r>
              <a:rPr lang="it-IT" sz="1600" dirty="0" smtClean="0"/>
              <a:t> </a:t>
            </a:r>
            <a:r>
              <a:rPr lang="it-IT" sz="1600" dirty="0" err="1" smtClean="0"/>
              <a:t>only</a:t>
            </a:r>
            <a:r>
              <a:rPr lang="it-IT" sz="1600" dirty="0" smtClean="0"/>
              <a:t> to </a:t>
            </a:r>
            <a:r>
              <a:rPr lang="it-IT" sz="1600" dirty="0" err="1" smtClean="0"/>
              <a:t>install</a:t>
            </a:r>
            <a:r>
              <a:rPr lang="it-IT" sz="1600" dirty="0" smtClean="0"/>
              <a:t> </a:t>
            </a:r>
            <a:r>
              <a:rPr lang="it-IT" sz="1600" b="1" dirty="0" smtClean="0"/>
              <a:t>8</a:t>
            </a:r>
            <a:r>
              <a:rPr lang="it-IT" sz="1600" dirty="0" smtClean="0"/>
              <a:t> </a:t>
            </a:r>
            <a:r>
              <a:rPr lang="it-IT" sz="1600" dirty="0" err="1" smtClean="0"/>
              <a:t>strings</a:t>
            </a:r>
            <a:endParaRPr lang="it-IT" sz="1600" dirty="0" smtClean="0"/>
          </a:p>
        </p:txBody>
      </p:sp>
      <p:grpSp>
        <p:nvGrpSpPr>
          <p:cNvPr id="38" name="Gruppo 37"/>
          <p:cNvGrpSpPr/>
          <p:nvPr/>
        </p:nvGrpSpPr>
        <p:grpSpPr>
          <a:xfrm>
            <a:off x="4572000" y="3789040"/>
            <a:ext cx="1305809" cy="1348400"/>
            <a:chOff x="4788024" y="3234519"/>
            <a:chExt cx="1305809" cy="1348400"/>
          </a:xfrm>
        </p:grpSpPr>
        <p:pic>
          <p:nvPicPr>
            <p:cNvPr id="40" name="Picture 2" descr="http://www.odi.com/catalog/nesc/IMG/ds/dsROV0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931972"/>
              <a:ext cx="288032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www.odi.com/catalog/nesc/IMG/ds/dsROV0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6408" y="4365685"/>
              <a:ext cx="288032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Connettore 1 48"/>
            <p:cNvCxnSpPr/>
            <p:nvPr/>
          </p:nvCxnSpPr>
          <p:spPr>
            <a:xfrm flipV="1">
              <a:off x="5061121" y="3234519"/>
              <a:ext cx="999728" cy="86984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/>
          </p:nvCxnSpPr>
          <p:spPr>
            <a:xfrm flipV="1">
              <a:off x="5094105" y="4008966"/>
              <a:ext cx="999728" cy="57395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Immagine 55"/>
          <p:cNvPicPr/>
          <p:nvPr/>
        </p:nvPicPr>
        <p:blipFill rotWithShape="1">
          <a:blip r:embed="rId2" cstate="print"/>
          <a:srcRect l="11851" r="27293" b="14199"/>
          <a:stretch/>
        </p:blipFill>
        <p:spPr bwMode="auto">
          <a:xfrm>
            <a:off x="6300192" y="980728"/>
            <a:ext cx="5760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 descr="http://www.resinextrad.com/site/en/wp-content/uploads/foto1/Comples_4piani_ch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589240"/>
            <a:ext cx="16859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851920" y="609329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05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2975" y="104968"/>
            <a:ext cx="5743575" cy="1143000"/>
          </a:xfrm>
        </p:spPr>
        <p:txBody>
          <a:bodyPr/>
          <a:lstStyle/>
          <a:p>
            <a:pPr marL="0" indent="0" algn="l">
              <a:buNone/>
            </a:pPr>
            <a:r>
              <a:rPr lang="it-IT" sz="3600" dirty="0" err="1" smtClean="0"/>
              <a:t>Final</a:t>
            </a:r>
            <a:r>
              <a:rPr lang="it-IT" sz="3600" dirty="0" smtClean="0"/>
              <a:t> </a:t>
            </a:r>
            <a:r>
              <a:rPr lang="it-IT" sz="3600" dirty="0" err="1" smtClean="0"/>
              <a:t>configuration</a:t>
            </a: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 smtClean="0"/>
              <a:t>with New CTF (end 2015)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107504" y="2708919"/>
            <a:ext cx="1080120" cy="2873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4" descr="http://www.odi.com/catalog/nesc/IMG/ds/dsROV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25" y="2972128"/>
            <a:ext cx="417142" cy="31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79015" y="3726977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New CTF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33260" y="2737955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4</a:t>
            </a:r>
            <a:r>
              <a:rPr lang="it-IT" sz="1200" dirty="0" smtClean="0"/>
              <a:t>O + 2 E</a:t>
            </a:r>
            <a:endParaRPr lang="it-IT" sz="1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70578"/>
            <a:ext cx="1517175" cy="128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magine 12"/>
          <p:cNvPicPr/>
          <p:nvPr/>
        </p:nvPicPr>
        <p:blipFill>
          <a:blip r:embed="rId4" cstate="print"/>
          <a:srcRect l="24606" t="21433" r="33263" b="9968"/>
          <a:stretch>
            <a:fillRect/>
          </a:stretch>
        </p:blipFill>
        <p:spPr bwMode="auto">
          <a:xfrm>
            <a:off x="6012159" y="2178224"/>
            <a:ext cx="1253449" cy="61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://www.odi.com/catalog/nesc/IMG/ds/dsROV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34" y="3185252"/>
            <a:ext cx="28803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1 16"/>
          <p:cNvCxnSpPr>
            <a:endCxn id="13" idx="1"/>
          </p:cNvCxnSpPr>
          <p:nvPr/>
        </p:nvCxnSpPr>
        <p:spPr>
          <a:xfrm flipV="1">
            <a:off x="5012431" y="2487799"/>
            <a:ext cx="999728" cy="86984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http://www.odi.com/catalog/nesc/IMG/ds/dsROV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24295"/>
            <a:ext cx="28803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nettore 1 31"/>
          <p:cNvCxnSpPr/>
          <p:nvPr/>
        </p:nvCxnSpPr>
        <p:spPr>
          <a:xfrm>
            <a:off x="2051720" y="3270578"/>
            <a:ext cx="1584176" cy="44645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magine 32"/>
          <p:cNvPicPr/>
          <p:nvPr/>
        </p:nvPicPr>
        <p:blipFill>
          <a:blip r:embed="rId4" cstate="print"/>
          <a:srcRect l="24606" t="21433" r="33263" b="9968"/>
          <a:stretch>
            <a:fillRect/>
          </a:stretch>
        </p:blipFill>
        <p:spPr bwMode="auto">
          <a:xfrm>
            <a:off x="6012160" y="1585715"/>
            <a:ext cx="1253449" cy="61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Immagine 33"/>
          <p:cNvPicPr/>
          <p:nvPr/>
        </p:nvPicPr>
        <p:blipFill>
          <a:blip r:embed="rId4" cstate="print"/>
          <a:srcRect l="24606" t="21433" r="33263" b="9968"/>
          <a:stretch>
            <a:fillRect/>
          </a:stretch>
        </p:blipFill>
        <p:spPr bwMode="auto">
          <a:xfrm>
            <a:off x="6012160" y="1052736"/>
            <a:ext cx="1253449" cy="61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 descr="http://www.odi.com/catalog/nesc/IMG/ds/dsROV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07" y="2871736"/>
            <a:ext cx="28803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odi.com/catalog/nesc/IMG/ds/dsROV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75" y="2606424"/>
            <a:ext cx="28803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Connettore 1 36"/>
          <p:cNvCxnSpPr>
            <a:endCxn id="33" idx="1"/>
          </p:cNvCxnSpPr>
          <p:nvPr/>
        </p:nvCxnSpPr>
        <p:spPr>
          <a:xfrm flipV="1">
            <a:off x="4882388" y="1895290"/>
            <a:ext cx="1129772" cy="108077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>
            <a:endCxn id="34" idx="1"/>
          </p:cNvCxnSpPr>
          <p:nvPr/>
        </p:nvCxnSpPr>
        <p:spPr>
          <a:xfrm flipV="1">
            <a:off x="4597702" y="1362311"/>
            <a:ext cx="1414458" cy="128092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20" y="5589240"/>
            <a:ext cx="1517175" cy="128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 descr="http://www.odi.com/catalog/nesc/IMG/ds/dsROV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67" y="5589240"/>
            <a:ext cx="28803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Connettore 1 41"/>
          <p:cNvCxnSpPr/>
          <p:nvPr/>
        </p:nvCxnSpPr>
        <p:spPr>
          <a:xfrm>
            <a:off x="1979712" y="5805264"/>
            <a:ext cx="1673806" cy="14401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www.odi.com/catalog/nesc/IMG/ds/dsROV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81" y="3548192"/>
            <a:ext cx="417142" cy="31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asellaDiTesto 45"/>
          <p:cNvSpPr txBox="1"/>
          <p:nvPr/>
        </p:nvSpPr>
        <p:spPr>
          <a:xfrm>
            <a:off x="1115616" y="3314019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4</a:t>
            </a:r>
            <a:r>
              <a:rPr lang="it-IT" sz="1200" dirty="0" smtClean="0"/>
              <a:t>O + 2 E</a:t>
            </a:r>
            <a:endParaRPr lang="it-IT" sz="1200" dirty="0"/>
          </a:p>
        </p:txBody>
      </p:sp>
      <p:pic>
        <p:nvPicPr>
          <p:cNvPr id="47" name="Picture 4" descr="http://www.odi.com/catalog/nesc/IMG/ds/dsROV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81" y="4052248"/>
            <a:ext cx="417142" cy="31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/>
          <p:cNvSpPr txBox="1"/>
          <p:nvPr/>
        </p:nvSpPr>
        <p:spPr>
          <a:xfrm>
            <a:off x="1115616" y="3818075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4</a:t>
            </a:r>
            <a:r>
              <a:rPr lang="it-IT" sz="1200" dirty="0" smtClean="0"/>
              <a:t>O + 2 E</a:t>
            </a:r>
            <a:endParaRPr lang="it-IT" sz="1200" dirty="0"/>
          </a:p>
        </p:txBody>
      </p:sp>
      <p:pic>
        <p:nvPicPr>
          <p:cNvPr id="49" name="Picture 4" descr="http://www.odi.com/catalog/nesc/IMG/ds/dsROV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81" y="4628312"/>
            <a:ext cx="417142" cy="31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/>
          <p:cNvSpPr txBox="1"/>
          <p:nvPr/>
        </p:nvSpPr>
        <p:spPr>
          <a:xfrm>
            <a:off x="1115616" y="4394139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4</a:t>
            </a:r>
            <a:r>
              <a:rPr lang="it-IT" sz="1200" dirty="0" smtClean="0"/>
              <a:t>O + 2 E</a:t>
            </a:r>
            <a:endParaRPr lang="it-IT" sz="1200" dirty="0"/>
          </a:p>
        </p:txBody>
      </p:sp>
      <p:pic>
        <p:nvPicPr>
          <p:cNvPr id="51" name="Picture 4" descr="http://www.odi.com/catalog/nesc/IMG/ds/dsROV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81" y="5204376"/>
            <a:ext cx="417142" cy="31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/>
          <p:cNvSpPr txBox="1"/>
          <p:nvPr/>
        </p:nvSpPr>
        <p:spPr>
          <a:xfrm>
            <a:off x="1115616" y="4970203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4</a:t>
            </a:r>
            <a:r>
              <a:rPr lang="it-IT" sz="1200" dirty="0" smtClean="0"/>
              <a:t>O + 2 E</a:t>
            </a:r>
            <a:endParaRPr lang="it-IT" sz="1200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7380312" y="1519624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possible</a:t>
            </a:r>
            <a:r>
              <a:rPr lang="it-IT" dirty="0" smtClean="0"/>
              <a:t> to </a:t>
            </a:r>
            <a:r>
              <a:rPr lang="it-IT" dirty="0" err="1" smtClean="0"/>
              <a:t>install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towers</a:t>
            </a:r>
            <a:r>
              <a:rPr lang="it-IT" dirty="0" smtClean="0"/>
              <a:t> (8)</a:t>
            </a:r>
            <a:endParaRPr lang="it-IT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7452320" y="5657671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possibile to </a:t>
            </a:r>
            <a:r>
              <a:rPr lang="it-IT" dirty="0" err="1" smtClean="0"/>
              <a:t>install</a:t>
            </a:r>
            <a:r>
              <a:rPr lang="it-IT" dirty="0" smtClean="0"/>
              <a:t> </a:t>
            </a:r>
            <a:r>
              <a:rPr lang="it-IT" dirty="0" err="1" smtClean="0"/>
              <a:t>until</a:t>
            </a:r>
            <a:r>
              <a:rPr lang="it-IT" dirty="0" smtClean="0"/>
              <a:t> 12 </a:t>
            </a:r>
            <a:r>
              <a:rPr lang="it-IT" dirty="0" err="1" smtClean="0"/>
              <a:t>strings</a:t>
            </a:r>
            <a:endParaRPr lang="it-IT" dirty="0"/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25" y="4509120"/>
            <a:ext cx="1517175" cy="128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 descr="http://www.odi.com/catalog/nesc/IMG/ds/dsROV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09120"/>
            <a:ext cx="28803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Connettore 1 59"/>
          <p:cNvCxnSpPr/>
          <p:nvPr/>
        </p:nvCxnSpPr>
        <p:spPr>
          <a:xfrm>
            <a:off x="1961017" y="4725144"/>
            <a:ext cx="1673806" cy="14401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magine 60"/>
          <p:cNvPicPr/>
          <p:nvPr/>
        </p:nvPicPr>
        <p:blipFill rotWithShape="1">
          <a:blip r:embed="rId6" cstate="print"/>
          <a:srcRect l="11851" r="27293" b="14199"/>
          <a:stretch/>
        </p:blipFill>
        <p:spPr bwMode="auto">
          <a:xfrm>
            <a:off x="6300192" y="4581128"/>
            <a:ext cx="72008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CasellaDiTesto 61"/>
          <p:cNvSpPr txBox="1"/>
          <p:nvPr/>
        </p:nvSpPr>
        <p:spPr>
          <a:xfrm>
            <a:off x="7380312" y="4293096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possibile to </a:t>
            </a:r>
            <a:r>
              <a:rPr lang="it-IT" dirty="0" err="1" smtClean="0"/>
              <a:t>install</a:t>
            </a:r>
            <a:r>
              <a:rPr lang="it-IT" dirty="0" smtClean="0"/>
              <a:t> </a:t>
            </a:r>
            <a:r>
              <a:rPr lang="it-IT" dirty="0" err="1" smtClean="0"/>
              <a:t>until</a:t>
            </a:r>
            <a:r>
              <a:rPr lang="it-IT" dirty="0" smtClean="0"/>
              <a:t> 12 </a:t>
            </a:r>
            <a:r>
              <a:rPr lang="it-IT" dirty="0" err="1" smtClean="0"/>
              <a:t>strings</a:t>
            </a:r>
            <a:endParaRPr lang="it-IT" dirty="0"/>
          </a:p>
        </p:txBody>
      </p:sp>
      <p:grpSp>
        <p:nvGrpSpPr>
          <p:cNvPr id="44" name="Gruppo 43"/>
          <p:cNvGrpSpPr/>
          <p:nvPr/>
        </p:nvGrpSpPr>
        <p:grpSpPr>
          <a:xfrm>
            <a:off x="4572000" y="5229200"/>
            <a:ext cx="1311873" cy="216024"/>
            <a:chOff x="4733270" y="3823053"/>
            <a:chExt cx="1311873" cy="216024"/>
          </a:xfrm>
        </p:grpSpPr>
        <p:pic>
          <p:nvPicPr>
            <p:cNvPr id="53" name="Picture 2" descr="http://www.odi.com/catalog/nesc/IMG/ds/dsROV0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270" y="3823053"/>
              <a:ext cx="288032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4" name="Connettore 1 53"/>
            <p:cNvCxnSpPr/>
            <p:nvPr/>
          </p:nvCxnSpPr>
          <p:spPr>
            <a:xfrm flipV="1">
              <a:off x="5042019" y="3839506"/>
              <a:ext cx="1003124" cy="915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o 56"/>
          <p:cNvGrpSpPr/>
          <p:nvPr/>
        </p:nvGrpSpPr>
        <p:grpSpPr>
          <a:xfrm>
            <a:off x="4499992" y="6309320"/>
            <a:ext cx="1311873" cy="216024"/>
            <a:chOff x="4733270" y="3823053"/>
            <a:chExt cx="1311873" cy="216024"/>
          </a:xfrm>
        </p:grpSpPr>
        <p:pic>
          <p:nvPicPr>
            <p:cNvPr id="63" name="Picture 2" descr="http://www.odi.com/catalog/nesc/IMG/ds/dsROV0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270" y="3823053"/>
              <a:ext cx="288032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4" name="Connettore 1 63"/>
            <p:cNvCxnSpPr/>
            <p:nvPr/>
          </p:nvCxnSpPr>
          <p:spPr>
            <a:xfrm flipV="1">
              <a:off x="5042019" y="3839506"/>
              <a:ext cx="1003124" cy="915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Immagine 64"/>
          <p:cNvPicPr/>
          <p:nvPr/>
        </p:nvPicPr>
        <p:blipFill rotWithShape="1">
          <a:blip r:embed="rId6" cstate="print"/>
          <a:srcRect l="11851" r="27293" b="14199"/>
          <a:stretch/>
        </p:blipFill>
        <p:spPr bwMode="auto">
          <a:xfrm>
            <a:off x="6300192" y="5733256"/>
            <a:ext cx="72008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13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7970" y="871268"/>
            <a:ext cx="8387232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Major Milestones</a:t>
            </a:r>
          </a:p>
          <a:p>
            <a:endParaRPr lang="en-US" sz="40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PPM DU deployment &amp; connection: May 2014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Deployment </a:t>
            </a:r>
            <a:r>
              <a:rPr lang="en-US" sz="2400" dirty="0"/>
              <a:t>&amp;</a:t>
            </a:r>
            <a:r>
              <a:rPr lang="it-IT" sz="2400" dirty="0"/>
              <a:t> </a:t>
            </a:r>
            <a:r>
              <a:rPr lang="it-IT" sz="2400" dirty="0" err="1"/>
              <a:t>installation</a:t>
            </a:r>
            <a:r>
              <a:rPr lang="it-IT" sz="2400" dirty="0"/>
              <a:t> of </a:t>
            </a:r>
            <a:r>
              <a:rPr lang="it-IT" sz="2400" dirty="0" err="1"/>
              <a:t>manifold</a:t>
            </a:r>
            <a:r>
              <a:rPr lang="it-IT" sz="2400" dirty="0"/>
              <a:t>: </a:t>
            </a:r>
            <a:r>
              <a:rPr lang="it-IT" sz="2400" dirty="0" err="1"/>
              <a:t>fall</a:t>
            </a:r>
            <a:r>
              <a:rPr lang="it-IT" sz="2400" dirty="0"/>
              <a:t> 2014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Recovery of the PPM DU and tower : fall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Deployment </a:t>
            </a:r>
            <a:r>
              <a:rPr lang="en-US" sz="2400" dirty="0" smtClean="0"/>
              <a:t>&amp;</a:t>
            </a:r>
            <a:r>
              <a:rPr lang="it-IT" sz="2400" dirty="0" smtClean="0"/>
              <a:t> </a:t>
            </a:r>
            <a:r>
              <a:rPr lang="it-IT" sz="2400" dirty="0" err="1" smtClean="0"/>
              <a:t>installation</a:t>
            </a:r>
            <a:r>
              <a:rPr lang="it-IT" sz="2400" dirty="0" smtClean="0"/>
              <a:t> of 2 </a:t>
            </a:r>
            <a:r>
              <a:rPr lang="it-IT" sz="2400" dirty="0" err="1" smtClean="0"/>
              <a:t>SJBs</a:t>
            </a:r>
            <a:r>
              <a:rPr lang="it-IT" sz="2400" dirty="0" smtClean="0"/>
              <a:t>: </a:t>
            </a:r>
            <a:r>
              <a:rPr lang="it-IT" sz="2400" dirty="0" err="1" smtClean="0"/>
              <a:t>fall</a:t>
            </a:r>
            <a:r>
              <a:rPr lang="it-IT" sz="2400" dirty="0" smtClean="0"/>
              <a:t> </a:t>
            </a:r>
            <a:r>
              <a:rPr lang="it-IT" sz="2400" dirty="0"/>
              <a:t>2014 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/>
              <a:t>Procurement</a:t>
            </a:r>
            <a:r>
              <a:rPr lang="it-IT" sz="2400" dirty="0" smtClean="0"/>
              <a:t> of </a:t>
            </a:r>
            <a:r>
              <a:rPr lang="it-IT" sz="2400" dirty="0" err="1" smtClean="0"/>
              <a:t>interlink</a:t>
            </a:r>
            <a:r>
              <a:rPr lang="it-IT" sz="2400" dirty="0" smtClean="0"/>
              <a:t> </a:t>
            </a:r>
            <a:r>
              <a:rPr lang="it-IT" sz="2400" dirty="0" err="1" smtClean="0"/>
              <a:t>cables</a:t>
            </a:r>
            <a:r>
              <a:rPr lang="it-IT" sz="2400" dirty="0" smtClean="0"/>
              <a:t> (</a:t>
            </a:r>
            <a:r>
              <a:rPr lang="it-IT" sz="2400" dirty="0" err="1" smtClean="0"/>
              <a:t>before</a:t>
            </a:r>
            <a:r>
              <a:rPr lang="it-IT" sz="2400" dirty="0" smtClean="0"/>
              <a:t> </a:t>
            </a:r>
            <a:r>
              <a:rPr lang="it-IT" sz="2400" dirty="0" err="1" smtClean="0"/>
              <a:t>November</a:t>
            </a:r>
            <a:r>
              <a:rPr lang="it-IT" sz="2400" dirty="0" smtClean="0"/>
              <a:t> 2014,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</a:t>
            </a:r>
            <a:r>
              <a:rPr lang="it-IT" sz="2400" dirty="0" err="1" smtClean="0"/>
              <a:t>contractual</a:t>
            </a:r>
            <a:r>
              <a:rPr lang="it-IT" sz="2400" dirty="0" smtClean="0"/>
              <a:t> </a:t>
            </a:r>
            <a:r>
              <a:rPr lang="it-IT" sz="2400" dirty="0" err="1" smtClean="0"/>
              <a:t>clause</a:t>
            </a:r>
            <a:r>
              <a:rPr lang="it-IT" sz="2400" dirty="0" smtClean="0"/>
              <a:t>)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Tower installation: end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One </a:t>
            </a:r>
            <a:r>
              <a:rPr lang="en-US" sz="2400" smtClean="0"/>
              <a:t>DU string </a:t>
            </a:r>
            <a:r>
              <a:rPr lang="en-US" sz="2400" dirty="0" smtClean="0"/>
              <a:t>ready for deployment : end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Part of DU string installation: spring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New Cable termination: mid 2015</a:t>
            </a:r>
          </a:p>
          <a:p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94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0582" y="85825"/>
            <a:ext cx="2074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Summary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66255" y="1674420"/>
            <a:ext cx="84697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Capo Passero: </a:t>
            </a:r>
            <a:r>
              <a:rPr lang="it-IT" sz="2400" dirty="0" err="1" smtClean="0"/>
              <a:t>shore</a:t>
            </a:r>
            <a:r>
              <a:rPr lang="it-IT" sz="2400" dirty="0" smtClean="0"/>
              <a:t> station in </a:t>
            </a:r>
            <a:r>
              <a:rPr lang="it-IT" sz="2400" dirty="0" err="1" smtClean="0"/>
              <a:t>operation</a:t>
            </a:r>
            <a:r>
              <a:rPr lang="it-IT" sz="2400" dirty="0" smtClean="0"/>
              <a:t> and  </a:t>
            </a:r>
            <a:r>
              <a:rPr lang="it-IT" sz="2400" dirty="0" err="1" smtClean="0"/>
              <a:t>suitable</a:t>
            </a:r>
            <a:r>
              <a:rPr lang="it-IT" sz="2400" dirty="0" smtClean="0"/>
              <a:t> for </a:t>
            </a:r>
            <a:r>
              <a:rPr lang="it-IT" sz="2400" dirty="0" err="1" smtClean="0"/>
              <a:t>system</a:t>
            </a:r>
            <a:r>
              <a:rPr lang="it-IT" sz="2400" dirty="0" smtClean="0"/>
              <a:t> </a:t>
            </a:r>
            <a:r>
              <a:rPr lang="it-IT" sz="2400" dirty="0" err="1" smtClean="0"/>
              <a:t>expansion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Site</a:t>
            </a:r>
            <a:r>
              <a:rPr lang="en-US" sz="2400" dirty="0" smtClean="0"/>
              <a:t>:</a:t>
            </a:r>
            <a:r>
              <a:rPr lang="it-IT" sz="2400" dirty="0" smtClean="0"/>
              <a:t> </a:t>
            </a:r>
            <a:r>
              <a:rPr lang="it-IT" sz="2400" dirty="0" err="1" smtClean="0"/>
              <a:t>clean</a:t>
            </a:r>
            <a:r>
              <a:rPr lang="it-IT" sz="2400" dirty="0" smtClean="0"/>
              <a:t> &amp; </a:t>
            </a:r>
            <a:r>
              <a:rPr lang="it-IT" sz="2400" dirty="0" err="1" smtClean="0"/>
              <a:t>calm</a:t>
            </a:r>
            <a:r>
              <a:rPr lang="it-IT" sz="2400" dirty="0" smtClean="0"/>
              <a:t> </a:t>
            </a:r>
            <a:r>
              <a:rPr lang="it-IT" sz="2400" dirty="0" err="1" smtClean="0"/>
              <a:t>during</a:t>
            </a:r>
            <a:r>
              <a:rPr lang="it-IT" sz="2400" dirty="0" smtClean="0"/>
              <a:t> 11 </a:t>
            </a:r>
            <a:r>
              <a:rPr lang="it-IT" sz="2400" dirty="0" err="1" smtClean="0"/>
              <a:t>months</a:t>
            </a:r>
            <a:r>
              <a:rPr lang="it-IT" sz="2400" dirty="0" smtClean="0"/>
              <a:t> </a:t>
            </a:r>
            <a:r>
              <a:rPr lang="it-IT" sz="2400" dirty="0" err="1" smtClean="0"/>
              <a:t>monitoring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P</a:t>
            </a:r>
            <a:r>
              <a:rPr lang="it-IT" sz="2400" dirty="0" err="1" smtClean="0"/>
              <a:t>hase</a:t>
            </a:r>
            <a:r>
              <a:rPr lang="it-IT" sz="2400" dirty="0" smtClean="0"/>
              <a:t> </a:t>
            </a:r>
            <a:r>
              <a:rPr lang="it-IT" sz="2400" dirty="0"/>
              <a:t>1: </a:t>
            </a:r>
            <a:r>
              <a:rPr lang="it-IT" sz="2400" dirty="0" err="1"/>
              <a:t>install</a:t>
            </a:r>
            <a:r>
              <a:rPr lang="it-IT" sz="2400" dirty="0"/>
              <a:t> network for 8+24 </a:t>
            </a:r>
            <a:r>
              <a:rPr lang="it-IT" sz="2400" dirty="0" err="1"/>
              <a:t>DUs</a:t>
            </a:r>
            <a:endParaRPr lang="it-IT" sz="2400" dirty="0"/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Severe constraints on: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Expenditure </a:t>
            </a:r>
            <a:r>
              <a:rPr lang="en-US" sz="2400" dirty="0" smtClean="0"/>
              <a:t>time profile </a:t>
            </a:r>
            <a:endParaRPr lang="en-US" sz="24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procurement of cable termination</a:t>
            </a:r>
          </a:p>
        </p:txBody>
      </p:sp>
    </p:spTree>
    <p:extLst>
      <p:ext uri="{BB962C8B-B14F-4D97-AF65-F5344CB8AC3E}">
        <p14:creationId xmlns:p14="http://schemas.microsoft.com/office/powerpoint/2010/main" val="34083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" y="1412776"/>
            <a:ext cx="37306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5152107" cy="294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-14137" y="4851908"/>
            <a:ext cx="26757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36° 16’ N, 16° 06’ 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about 40 NM from shore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depth of 3350 m;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27024" y="4377318"/>
            <a:ext cx="406794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Shore station: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Harbor of Porto Palo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100 km from Catania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electrical  supply  up to 800 kVA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UPS up to up t 159 kVA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Adequate for system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fibre</a:t>
            </a:r>
            <a:r>
              <a:rPr lang="en-US" sz="1600" dirty="0" smtClean="0"/>
              <a:t> connection at 1 </a:t>
            </a:r>
            <a:r>
              <a:rPr lang="en-US" sz="1600" dirty="0" err="1" smtClean="0"/>
              <a:t>Gbps</a:t>
            </a:r>
            <a:r>
              <a:rPr lang="en-US" sz="1600" dirty="0" smtClean="0"/>
              <a:t>  to LNS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communication is inserted inside the GARR-X network </a:t>
            </a:r>
            <a:endParaRPr lang="it-IT" sz="1600" dirty="0"/>
          </a:p>
        </p:txBody>
      </p:sp>
      <p:sp>
        <p:nvSpPr>
          <p:cNvPr id="5" name="Connettore 4"/>
          <p:cNvSpPr/>
          <p:nvPr/>
        </p:nvSpPr>
        <p:spPr>
          <a:xfrm>
            <a:off x="1751162" y="2682815"/>
            <a:ext cx="276046" cy="29329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767751" y="3071004"/>
            <a:ext cx="931653" cy="17166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0" y="258016"/>
            <a:ext cx="6237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present status : on-shore</a:t>
            </a:r>
            <a:endParaRPr lang="it-IT" sz="3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841913" y="3886256"/>
            <a:ext cx="3296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Supply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Output voltage: </a:t>
            </a:r>
            <a:r>
              <a:rPr lang="en-GB" dirty="0" smtClean="0"/>
              <a:t>0-10 kV </a:t>
            </a:r>
            <a:r>
              <a:rPr lang="en-GB" dirty="0"/>
              <a:t>DC</a:t>
            </a:r>
            <a:endParaRPr lang="it-IT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Output current: 0 </a:t>
            </a:r>
            <a:r>
              <a:rPr lang="en-GB" dirty="0" smtClean="0"/>
              <a:t>-5 </a:t>
            </a:r>
            <a:r>
              <a:rPr lang="en-GB" dirty="0"/>
              <a:t>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01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608512" cy="17685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263870" y="255018"/>
            <a:ext cx="3600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... and off-shore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28042" y="4949785"/>
            <a:ext cx="828944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Cable termination 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Unfolds the main cable to 3 ROV </a:t>
            </a:r>
            <a:r>
              <a:rPr lang="en-US" dirty="0" err="1" smtClean="0"/>
              <a:t>mateable</a:t>
            </a:r>
            <a:r>
              <a:rPr lang="en-US" dirty="0" smtClean="0"/>
              <a:t> output 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converts the supplied voltage (-10 kV DC) to 375V DC up to 10kW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 out of the 20 optic </a:t>
            </a:r>
            <a:r>
              <a:rPr lang="en-US" dirty="0" err="1" smtClean="0"/>
              <a:t>fibres</a:t>
            </a:r>
            <a:r>
              <a:rPr lang="en-US" dirty="0" smtClean="0"/>
              <a:t> of the main cable are available at the 3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 floor tower connected to one output on march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9" name="Gruppo 8"/>
          <p:cNvGrpSpPr/>
          <p:nvPr/>
        </p:nvGrpSpPr>
        <p:grpSpPr>
          <a:xfrm>
            <a:off x="4788024" y="188640"/>
            <a:ext cx="4173612" cy="5208958"/>
            <a:chOff x="4788024" y="188640"/>
            <a:chExt cx="4173612" cy="5208958"/>
          </a:xfrm>
        </p:grpSpPr>
        <p:sp>
          <p:nvSpPr>
            <p:cNvPr id="11" name="Figura a mano libera 10"/>
            <p:cNvSpPr/>
            <p:nvPr/>
          </p:nvSpPr>
          <p:spPr>
            <a:xfrm>
              <a:off x="4788024" y="2204865"/>
              <a:ext cx="3528392" cy="3024336"/>
            </a:xfrm>
            <a:custGeom>
              <a:avLst/>
              <a:gdLst>
                <a:gd name="connsiteX0" fmla="*/ 3440430 w 3440430"/>
                <a:gd name="connsiteY0" fmla="*/ 3087113 h 3087113"/>
                <a:gd name="connsiteX1" fmla="*/ 3394710 w 3440430"/>
                <a:gd name="connsiteY1" fmla="*/ 3029963 h 3087113"/>
                <a:gd name="connsiteX2" fmla="*/ 3348990 w 3440430"/>
                <a:gd name="connsiteY2" fmla="*/ 3007103 h 3087113"/>
                <a:gd name="connsiteX3" fmla="*/ 3280410 w 3440430"/>
                <a:gd name="connsiteY3" fmla="*/ 2961383 h 3087113"/>
                <a:gd name="connsiteX4" fmla="*/ 3246120 w 3440430"/>
                <a:gd name="connsiteY4" fmla="*/ 2938523 h 3087113"/>
                <a:gd name="connsiteX5" fmla="*/ 3211830 w 3440430"/>
                <a:gd name="connsiteY5" fmla="*/ 2915663 h 3087113"/>
                <a:gd name="connsiteX6" fmla="*/ 3166110 w 3440430"/>
                <a:gd name="connsiteY6" fmla="*/ 2881373 h 3087113"/>
                <a:gd name="connsiteX7" fmla="*/ 3131820 w 3440430"/>
                <a:gd name="connsiteY7" fmla="*/ 2858513 h 3087113"/>
                <a:gd name="connsiteX8" fmla="*/ 3097530 w 3440430"/>
                <a:gd name="connsiteY8" fmla="*/ 2824223 h 3087113"/>
                <a:gd name="connsiteX9" fmla="*/ 3063240 w 3440430"/>
                <a:gd name="connsiteY9" fmla="*/ 2801363 h 3087113"/>
                <a:gd name="connsiteX10" fmla="*/ 2948940 w 3440430"/>
                <a:gd name="connsiteY10" fmla="*/ 2721353 h 3087113"/>
                <a:gd name="connsiteX11" fmla="*/ 2914650 w 3440430"/>
                <a:gd name="connsiteY11" fmla="*/ 2698493 h 3087113"/>
                <a:gd name="connsiteX12" fmla="*/ 2880360 w 3440430"/>
                <a:gd name="connsiteY12" fmla="*/ 2629913 h 3087113"/>
                <a:gd name="connsiteX13" fmla="*/ 2846070 w 3440430"/>
                <a:gd name="connsiteY13" fmla="*/ 2595623 h 3087113"/>
                <a:gd name="connsiteX14" fmla="*/ 2823210 w 3440430"/>
                <a:gd name="connsiteY14" fmla="*/ 2549903 h 3087113"/>
                <a:gd name="connsiteX15" fmla="*/ 2788920 w 3440430"/>
                <a:gd name="connsiteY15" fmla="*/ 2515613 h 3087113"/>
                <a:gd name="connsiteX16" fmla="*/ 2731770 w 3440430"/>
                <a:gd name="connsiteY16" fmla="*/ 2412743 h 3087113"/>
                <a:gd name="connsiteX17" fmla="*/ 2674620 w 3440430"/>
                <a:gd name="connsiteY17" fmla="*/ 2332733 h 3087113"/>
                <a:gd name="connsiteX18" fmla="*/ 2651760 w 3440430"/>
                <a:gd name="connsiteY18" fmla="*/ 2264153 h 3087113"/>
                <a:gd name="connsiteX19" fmla="*/ 2640330 w 3440430"/>
                <a:gd name="connsiteY19" fmla="*/ 2229863 h 3087113"/>
                <a:gd name="connsiteX20" fmla="*/ 2594610 w 3440430"/>
                <a:gd name="connsiteY20" fmla="*/ 2138423 h 3087113"/>
                <a:gd name="connsiteX21" fmla="*/ 2583180 w 3440430"/>
                <a:gd name="connsiteY21" fmla="*/ 2104133 h 3087113"/>
                <a:gd name="connsiteX22" fmla="*/ 2560320 w 3440430"/>
                <a:gd name="connsiteY22" fmla="*/ 2069843 h 3087113"/>
                <a:gd name="connsiteX23" fmla="*/ 2537460 w 3440430"/>
                <a:gd name="connsiteY23" fmla="*/ 2024123 h 3087113"/>
                <a:gd name="connsiteX24" fmla="*/ 2503170 w 3440430"/>
                <a:gd name="connsiteY24" fmla="*/ 1978403 h 3087113"/>
                <a:gd name="connsiteX25" fmla="*/ 2457450 w 3440430"/>
                <a:gd name="connsiteY25" fmla="*/ 1909823 h 3087113"/>
                <a:gd name="connsiteX26" fmla="*/ 2434590 w 3440430"/>
                <a:gd name="connsiteY26" fmla="*/ 1875533 h 3087113"/>
                <a:gd name="connsiteX27" fmla="*/ 2411730 w 3440430"/>
                <a:gd name="connsiteY27" fmla="*/ 1829813 h 3087113"/>
                <a:gd name="connsiteX28" fmla="*/ 2377440 w 3440430"/>
                <a:gd name="connsiteY28" fmla="*/ 1795523 h 3087113"/>
                <a:gd name="connsiteX29" fmla="*/ 2331720 w 3440430"/>
                <a:gd name="connsiteY29" fmla="*/ 1726943 h 3087113"/>
                <a:gd name="connsiteX30" fmla="*/ 2308860 w 3440430"/>
                <a:gd name="connsiteY30" fmla="*/ 1692653 h 3087113"/>
                <a:gd name="connsiteX31" fmla="*/ 2286000 w 3440430"/>
                <a:gd name="connsiteY31" fmla="*/ 1646933 h 3087113"/>
                <a:gd name="connsiteX32" fmla="*/ 2251710 w 3440430"/>
                <a:gd name="connsiteY32" fmla="*/ 1612643 h 3087113"/>
                <a:gd name="connsiteX33" fmla="*/ 2228850 w 3440430"/>
                <a:gd name="connsiteY33" fmla="*/ 1566923 h 3087113"/>
                <a:gd name="connsiteX34" fmla="*/ 2194560 w 3440430"/>
                <a:gd name="connsiteY34" fmla="*/ 1521203 h 3087113"/>
                <a:gd name="connsiteX35" fmla="*/ 2160270 w 3440430"/>
                <a:gd name="connsiteY35" fmla="*/ 1464053 h 3087113"/>
                <a:gd name="connsiteX36" fmla="*/ 2125980 w 3440430"/>
                <a:gd name="connsiteY36" fmla="*/ 1429763 h 3087113"/>
                <a:gd name="connsiteX37" fmla="*/ 2045970 w 3440430"/>
                <a:gd name="connsiteY37" fmla="*/ 1338323 h 3087113"/>
                <a:gd name="connsiteX38" fmla="*/ 2011680 w 3440430"/>
                <a:gd name="connsiteY38" fmla="*/ 1269743 h 3087113"/>
                <a:gd name="connsiteX39" fmla="*/ 1988820 w 3440430"/>
                <a:gd name="connsiteY39" fmla="*/ 1224023 h 3087113"/>
                <a:gd name="connsiteX40" fmla="*/ 1954530 w 3440430"/>
                <a:gd name="connsiteY40" fmla="*/ 1189733 h 3087113"/>
                <a:gd name="connsiteX41" fmla="*/ 1908810 w 3440430"/>
                <a:gd name="connsiteY41" fmla="*/ 1121153 h 3087113"/>
                <a:gd name="connsiteX42" fmla="*/ 1840230 w 3440430"/>
                <a:gd name="connsiteY42" fmla="*/ 1064003 h 3087113"/>
                <a:gd name="connsiteX43" fmla="*/ 1794510 w 3440430"/>
                <a:gd name="connsiteY43" fmla="*/ 1018283 h 3087113"/>
                <a:gd name="connsiteX44" fmla="*/ 1771650 w 3440430"/>
                <a:gd name="connsiteY44" fmla="*/ 983993 h 3087113"/>
                <a:gd name="connsiteX45" fmla="*/ 1691640 w 3440430"/>
                <a:gd name="connsiteY45" fmla="*/ 915413 h 3087113"/>
                <a:gd name="connsiteX46" fmla="*/ 1657350 w 3440430"/>
                <a:gd name="connsiteY46" fmla="*/ 869693 h 3087113"/>
                <a:gd name="connsiteX47" fmla="*/ 1588770 w 3440430"/>
                <a:gd name="connsiteY47" fmla="*/ 801113 h 3087113"/>
                <a:gd name="connsiteX48" fmla="*/ 1554480 w 3440430"/>
                <a:gd name="connsiteY48" fmla="*/ 766823 h 3087113"/>
                <a:gd name="connsiteX49" fmla="*/ 1520190 w 3440430"/>
                <a:gd name="connsiteY49" fmla="*/ 732533 h 3087113"/>
                <a:gd name="connsiteX50" fmla="*/ 1485900 w 3440430"/>
                <a:gd name="connsiteY50" fmla="*/ 698243 h 3087113"/>
                <a:gd name="connsiteX51" fmla="*/ 1417320 w 3440430"/>
                <a:gd name="connsiteY51" fmla="*/ 652523 h 3087113"/>
                <a:gd name="connsiteX52" fmla="*/ 1280160 w 3440430"/>
                <a:gd name="connsiteY52" fmla="*/ 538223 h 3087113"/>
                <a:gd name="connsiteX53" fmla="*/ 1245870 w 3440430"/>
                <a:gd name="connsiteY53" fmla="*/ 526793 h 3087113"/>
                <a:gd name="connsiteX54" fmla="*/ 1200150 w 3440430"/>
                <a:gd name="connsiteY54" fmla="*/ 492503 h 3087113"/>
                <a:gd name="connsiteX55" fmla="*/ 1154430 w 3440430"/>
                <a:gd name="connsiteY55" fmla="*/ 469643 h 3087113"/>
                <a:gd name="connsiteX56" fmla="*/ 1120140 w 3440430"/>
                <a:gd name="connsiteY56" fmla="*/ 435353 h 3087113"/>
                <a:gd name="connsiteX57" fmla="*/ 1040130 w 3440430"/>
                <a:gd name="connsiteY57" fmla="*/ 389633 h 3087113"/>
                <a:gd name="connsiteX58" fmla="*/ 971550 w 3440430"/>
                <a:gd name="connsiteY58" fmla="*/ 343913 h 3087113"/>
                <a:gd name="connsiteX59" fmla="*/ 937260 w 3440430"/>
                <a:gd name="connsiteY59" fmla="*/ 309623 h 3087113"/>
                <a:gd name="connsiteX60" fmla="*/ 902970 w 3440430"/>
                <a:gd name="connsiteY60" fmla="*/ 298193 h 3087113"/>
                <a:gd name="connsiteX61" fmla="*/ 822960 w 3440430"/>
                <a:gd name="connsiteY61" fmla="*/ 241043 h 3087113"/>
                <a:gd name="connsiteX62" fmla="*/ 788670 w 3440430"/>
                <a:gd name="connsiteY62" fmla="*/ 218183 h 3087113"/>
                <a:gd name="connsiteX63" fmla="*/ 754380 w 3440430"/>
                <a:gd name="connsiteY63" fmla="*/ 206753 h 3087113"/>
                <a:gd name="connsiteX64" fmla="*/ 720090 w 3440430"/>
                <a:gd name="connsiteY64" fmla="*/ 183893 h 3087113"/>
                <a:gd name="connsiteX65" fmla="*/ 605790 w 3440430"/>
                <a:gd name="connsiteY65" fmla="*/ 149603 h 3087113"/>
                <a:gd name="connsiteX66" fmla="*/ 571500 w 3440430"/>
                <a:gd name="connsiteY66" fmla="*/ 126743 h 3087113"/>
                <a:gd name="connsiteX67" fmla="*/ 491490 w 3440430"/>
                <a:gd name="connsiteY67" fmla="*/ 103883 h 3087113"/>
                <a:gd name="connsiteX68" fmla="*/ 457200 w 3440430"/>
                <a:gd name="connsiteY68" fmla="*/ 92453 h 3087113"/>
                <a:gd name="connsiteX69" fmla="*/ 365760 w 3440430"/>
                <a:gd name="connsiteY69" fmla="*/ 69593 h 3087113"/>
                <a:gd name="connsiteX70" fmla="*/ 274320 w 3440430"/>
                <a:gd name="connsiteY70" fmla="*/ 46733 h 3087113"/>
                <a:gd name="connsiteX71" fmla="*/ 205740 w 3440430"/>
                <a:gd name="connsiteY71" fmla="*/ 23873 h 3087113"/>
                <a:gd name="connsiteX72" fmla="*/ 171450 w 3440430"/>
                <a:gd name="connsiteY72" fmla="*/ 12443 h 3087113"/>
                <a:gd name="connsiteX73" fmla="*/ 102870 w 3440430"/>
                <a:gd name="connsiteY73" fmla="*/ 1013 h 3087113"/>
                <a:gd name="connsiteX74" fmla="*/ 0 w 3440430"/>
                <a:gd name="connsiteY74" fmla="*/ 1013 h 308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440430" h="3087113">
                  <a:moveTo>
                    <a:pt x="3440430" y="3087113"/>
                  </a:moveTo>
                  <a:cubicBezTo>
                    <a:pt x="3425190" y="3068063"/>
                    <a:pt x="3413070" y="3046028"/>
                    <a:pt x="3394710" y="3029963"/>
                  </a:cubicBezTo>
                  <a:cubicBezTo>
                    <a:pt x="3381887" y="3018743"/>
                    <a:pt x="3363601" y="3015869"/>
                    <a:pt x="3348990" y="3007103"/>
                  </a:cubicBezTo>
                  <a:cubicBezTo>
                    <a:pt x="3325431" y="2992968"/>
                    <a:pt x="3303270" y="2976623"/>
                    <a:pt x="3280410" y="2961383"/>
                  </a:cubicBezTo>
                  <a:lnTo>
                    <a:pt x="3246120" y="2938523"/>
                  </a:lnTo>
                  <a:cubicBezTo>
                    <a:pt x="3234690" y="2930903"/>
                    <a:pt x="3222820" y="2923905"/>
                    <a:pt x="3211830" y="2915663"/>
                  </a:cubicBezTo>
                  <a:cubicBezTo>
                    <a:pt x="3196590" y="2904233"/>
                    <a:pt x="3181612" y="2892446"/>
                    <a:pt x="3166110" y="2881373"/>
                  </a:cubicBezTo>
                  <a:cubicBezTo>
                    <a:pt x="3154932" y="2873388"/>
                    <a:pt x="3142373" y="2867307"/>
                    <a:pt x="3131820" y="2858513"/>
                  </a:cubicBezTo>
                  <a:cubicBezTo>
                    <a:pt x="3119402" y="2848165"/>
                    <a:pt x="3109948" y="2834571"/>
                    <a:pt x="3097530" y="2824223"/>
                  </a:cubicBezTo>
                  <a:cubicBezTo>
                    <a:pt x="3086977" y="2815429"/>
                    <a:pt x="3074418" y="2809348"/>
                    <a:pt x="3063240" y="2801363"/>
                  </a:cubicBezTo>
                  <a:cubicBezTo>
                    <a:pt x="2944766" y="2716739"/>
                    <a:pt x="3106599" y="2826459"/>
                    <a:pt x="2948940" y="2721353"/>
                  </a:cubicBezTo>
                  <a:lnTo>
                    <a:pt x="2914650" y="2698493"/>
                  </a:lnTo>
                  <a:cubicBezTo>
                    <a:pt x="2903194" y="2664126"/>
                    <a:pt x="2904979" y="2659456"/>
                    <a:pt x="2880360" y="2629913"/>
                  </a:cubicBezTo>
                  <a:cubicBezTo>
                    <a:pt x="2870012" y="2617495"/>
                    <a:pt x="2855465" y="2608777"/>
                    <a:pt x="2846070" y="2595623"/>
                  </a:cubicBezTo>
                  <a:cubicBezTo>
                    <a:pt x="2836166" y="2581758"/>
                    <a:pt x="2833114" y="2563768"/>
                    <a:pt x="2823210" y="2549903"/>
                  </a:cubicBezTo>
                  <a:cubicBezTo>
                    <a:pt x="2813815" y="2536749"/>
                    <a:pt x="2798844" y="2528372"/>
                    <a:pt x="2788920" y="2515613"/>
                  </a:cubicBezTo>
                  <a:cubicBezTo>
                    <a:pt x="2688011" y="2385873"/>
                    <a:pt x="2773159" y="2495522"/>
                    <a:pt x="2731770" y="2412743"/>
                  </a:cubicBezTo>
                  <a:cubicBezTo>
                    <a:pt x="2723413" y="2396029"/>
                    <a:pt x="2682386" y="2343088"/>
                    <a:pt x="2674620" y="2332733"/>
                  </a:cubicBezTo>
                  <a:lnTo>
                    <a:pt x="2651760" y="2264153"/>
                  </a:lnTo>
                  <a:cubicBezTo>
                    <a:pt x="2647950" y="2252723"/>
                    <a:pt x="2645718" y="2240639"/>
                    <a:pt x="2640330" y="2229863"/>
                  </a:cubicBezTo>
                  <a:cubicBezTo>
                    <a:pt x="2625090" y="2199383"/>
                    <a:pt x="2605386" y="2170752"/>
                    <a:pt x="2594610" y="2138423"/>
                  </a:cubicBezTo>
                  <a:cubicBezTo>
                    <a:pt x="2590800" y="2126993"/>
                    <a:pt x="2588568" y="2114909"/>
                    <a:pt x="2583180" y="2104133"/>
                  </a:cubicBezTo>
                  <a:cubicBezTo>
                    <a:pt x="2577037" y="2091846"/>
                    <a:pt x="2567136" y="2081770"/>
                    <a:pt x="2560320" y="2069843"/>
                  </a:cubicBezTo>
                  <a:cubicBezTo>
                    <a:pt x="2551866" y="2055049"/>
                    <a:pt x="2546491" y="2038572"/>
                    <a:pt x="2537460" y="2024123"/>
                  </a:cubicBezTo>
                  <a:cubicBezTo>
                    <a:pt x="2527364" y="2007969"/>
                    <a:pt x="2514094" y="1994009"/>
                    <a:pt x="2503170" y="1978403"/>
                  </a:cubicBezTo>
                  <a:cubicBezTo>
                    <a:pt x="2487415" y="1955895"/>
                    <a:pt x="2472690" y="1932683"/>
                    <a:pt x="2457450" y="1909823"/>
                  </a:cubicBezTo>
                  <a:cubicBezTo>
                    <a:pt x="2449830" y="1898393"/>
                    <a:pt x="2440733" y="1887820"/>
                    <a:pt x="2434590" y="1875533"/>
                  </a:cubicBezTo>
                  <a:cubicBezTo>
                    <a:pt x="2426970" y="1860293"/>
                    <a:pt x="2421634" y="1843678"/>
                    <a:pt x="2411730" y="1829813"/>
                  </a:cubicBezTo>
                  <a:cubicBezTo>
                    <a:pt x="2402335" y="1816659"/>
                    <a:pt x="2387364" y="1808282"/>
                    <a:pt x="2377440" y="1795523"/>
                  </a:cubicBezTo>
                  <a:cubicBezTo>
                    <a:pt x="2360572" y="1773836"/>
                    <a:pt x="2346960" y="1749803"/>
                    <a:pt x="2331720" y="1726943"/>
                  </a:cubicBezTo>
                  <a:cubicBezTo>
                    <a:pt x="2324100" y="1715513"/>
                    <a:pt x="2315003" y="1704940"/>
                    <a:pt x="2308860" y="1692653"/>
                  </a:cubicBezTo>
                  <a:cubicBezTo>
                    <a:pt x="2301240" y="1677413"/>
                    <a:pt x="2295904" y="1660798"/>
                    <a:pt x="2286000" y="1646933"/>
                  </a:cubicBezTo>
                  <a:cubicBezTo>
                    <a:pt x="2276605" y="1633779"/>
                    <a:pt x="2261105" y="1625797"/>
                    <a:pt x="2251710" y="1612643"/>
                  </a:cubicBezTo>
                  <a:cubicBezTo>
                    <a:pt x="2241806" y="1598778"/>
                    <a:pt x="2237881" y="1581372"/>
                    <a:pt x="2228850" y="1566923"/>
                  </a:cubicBezTo>
                  <a:cubicBezTo>
                    <a:pt x="2218754" y="1550769"/>
                    <a:pt x="2205127" y="1537054"/>
                    <a:pt x="2194560" y="1521203"/>
                  </a:cubicBezTo>
                  <a:cubicBezTo>
                    <a:pt x="2182237" y="1502718"/>
                    <a:pt x="2173600" y="1481826"/>
                    <a:pt x="2160270" y="1464053"/>
                  </a:cubicBezTo>
                  <a:cubicBezTo>
                    <a:pt x="2150571" y="1451121"/>
                    <a:pt x="2135904" y="1442522"/>
                    <a:pt x="2125980" y="1429763"/>
                  </a:cubicBezTo>
                  <a:cubicBezTo>
                    <a:pt x="2054176" y="1337444"/>
                    <a:pt x="2112352" y="1382578"/>
                    <a:pt x="2045970" y="1338323"/>
                  </a:cubicBezTo>
                  <a:cubicBezTo>
                    <a:pt x="2025014" y="1275454"/>
                    <a:pt x="2047132" y="1331784"/>
                    <a:pt x="2011680" y="1269743"/>
                  </a:cubicBezTo>
                  <a:cubicBezTo>
                    <a:pt x="2003226" y="1254949"/>
                    <a:pt x="1998724" y="1237888"/>
                    <a:pt x="1988820" y="1224023"/>
                  </a:cubicBezTo>
                  <a:cubicBezTo>
                    <a:pt x="1979425" y="1210869"/>
                    <a:pt x="1964454" y="1202492"/>
                    <a:pt x="1954530" y="1189733"/>
                  </a:cubicBezTo>
                  <a:cubicBezTo>
                    <a:pt x="1937662" y="1168046"/>
                    <a:pt x="1931670" y="1136393"/>
                    <a:pt x="1908810" y="1121153"/>
                  </a:cubicBezTo>
                  <a:cubicBezTo>
                    <a:pt x="1861070" y="1089327"/>
                    <a:pt x="1884234" y="1108007"/>
                    <a:pt x="1840230" y="1064003"/>
                  </a:cubicBezTo>
                  <a:cubicBezTo>
                    <a:pt x="1815292" y="989188"/>
                    <a:pt x="1849928" y="1062618"/>
                    <a:pt x="1794510" y="1018283"/>
                  </a:cubicBezTo>
                  <a:cubicBezTo>
                    <a:pt x="1783783" y="1009701"/>
                    <a:pt x="1780444" y="994546"/>
                    <a:pt x="1771650" y="983993"/>
                  </a:cubicBezTo>
                  <a:cubicBezTo>
                    <a:pt x="1709441" y="909342"/>
                    <a:pt x="1767320" y="991093"/>
                    <a:pt x="1691640" y="915413"/>
                  </a:cubicBezTo>
                  <a:cubicBezTo>
                    <a:pt x="1678170" y="901943"/>
                    <a:pt x="1670094" y="883853"/>
                    <a:pt x="1657350" y="869693"/>
                  </a:cubicBezTo>
                  <a:cubicBezTo>
                    <a:pt x="1635723" y="845663"/>
                    <a:pt x="1611630" y="823973"/>
                    <a:pt x="1588770" y="801113"/>
                  </a:cubicBezTo>
                  <a:lnTo>
                    <a:pt x="1554480" y="766823"/>
                  </a:lnTo>
                  <a:lnTo>
                    <a:pt x="1520190" y="732533"/>
                  </a:lnTo>
                  <a:cubicBezTo>
                    <a:pt x="1508760" y="721103"/>
                    <a:pt x="1499350" y="707209"/>
                    <a:pt x="1485900" y="698243"/>
                  </a:cubicBezTo>
                  <a:cubicBezTo>
                    <a:pt x="1463040" y="683003"/>
                    <a:pt x="1436747" y="671950"/>
                    <a:pt x="1417320" y="652523"/>
                  </a:cubicBezTo>
                  <a:cubicBezTo>
                    <a:pt x="1385488" y="620691"/>
                    <a:pt x="1327900" y="554136"/>
                    <a:pt x="1280160" y="538223"/>
                  </a:cubicBezTo>
                  <a:lnTo>
                    <a:pt x="1245870" y="526793"/>
                  </a:lnTo>
                  <a:cubicBezTo>
                    <a:pt x="1230630" y="515363"/>
                    <a:pt x="1216304" y="502599"/>
                    <a:pt x="1200150" y="492503"/>
                  </a:cubicBezTo>
                  <a:cubicBezTo>
                    <a:pt x="1185701" y="483472"/>
                    <a:pt x="1168295" y="479547"/>
                    <a:pt x="1154430" y="469643"/>
                  </a:cubicBezTo>
                  <a:cubicBezTo>
                    <a:pt x="1141276" y="460248"/>
                    <a:pt x="1132558" y="445701"/>
                    <a:pt x="1120140" y="435353"/>
                  </a:cubicBezTo>
                  <a:cubicBezTo>
                    <a:pt x="1086249" y="407111"/>
                    <a:pt x="1080057" y="413589"/>
                    <a:pt x="1040130" y="389633"/>
                  </a:cubicBezTo>
                  <a:cubicBezTo>
                    <a:pt x="1016571" y="375498"/>
                    <a:pt x="990977" y="363340"/>
                    <a:pt x="971550" y="343913"/>
                  </a:cubicBezTo>
                  <a:cubicBezTo>
                    <a:pt x="960120" y="332483"/>
                    <a:pt x="950710" y="318589"/>
                    <a:pt x="937260" y="309623"/>
                  </a:cubicBezTo>
                  <a:cubicBezTo>
                    <a:pt x="927235" y="302940"/>
                    <a:pt x="914400" y="302003"/>
                    <a:pt x="902970" y="298193"/>
                  </a:cubicBezTo>
                  <a:cubicBezTo>
                    <a:pt x="847117" y="242340"/>
                    <a:pt x="893168" y="281162"/>
                    <a:pt x="822960" y="241043"/>
                  </a:cubicBezTo>
                  <a:cubicBezTo>
                    <a:pt x="811033" y="234227"/>
                    <a:pt x="800957" y="224326"/>
                    <a:pt x="788670" y="218183"/>
                  </a:cubicBezTo>
                  <a:cubicBezTo>
                    <a:pt x="777894" y="212795"/>
                    <a:pt x="765156" y="212141"/>
                    <a:pt x="754380" y="206753"/>
                  </a:cubicBezTo>
                  <a:cubicBezTo>
                    <a:pt x="742093" y="200610"/>
                    <a:pt x="732643" y="189472"/>
                    <a:pt x="720090" y="183893"/>
                  </a:cubicBezTo>
                  <a:cubicBezTo>
                    <a:pt x="684312" y="167991"/>
                    <a:pt x="643788" y="159102"/>
                    <a:pt x="605790" y="149603"/>
                  </a:cubicBezTo>
                  <a:cubicBezTo>
                    <a:pt x="594360" y="141983"/>
                    <a:pt x="583787" y="132886"/>
                    <a:pt x="571500" y="126743"/>
                  </a:cubicBezTo>
                  <a:cubicBezTo>
                    <a:pt x="553230" y="117608"/>
                    <a:pt x="508580" y="108766"/>
                    <a:pt x="491490" y="103883"/>
                  </a:cubicBezTo>
                  <a:cubicBezTo>
                    <a:pt x="479905" y="100573"/>
                    <a:pt x="468824" y="95623"/>
                    <a:pt x="457200" y="92453"/>
                  </a:cubicBezTo>
                  <a:cubicBezTo>
                    <a:pt x="426889" y="84186"/>
                    <a:pt x="395566" y="79528"/>
                    <a:pt x="365760" y="69593"/>
                  </a:cubicBezTo>
                  <a:cubicBezTo>
                    <a:pt x="261716" y="34912"/>
                    <a:pt x="426041" y="88112"/>
                    <a:pt x="274320" y="46733"/>
                  </a:cubicBezTo>
                  <a:cubicBezTo>
                    <a:pt x="251073" y="40393"/>
                    <a:pt x="228600" y="31493"/>
                    <a:pt x="205740" y="23873"/>
                  </a:cubicBezTo>
                  <a:cubicBezTo>
                    <a:pt x="194310" y="20063"/>
                    <a:pt x="183334" y="14424"/>
                    <a:pt x="171450" y="12443"/>
                  </a:cubicBezTo>
                  <a:cubicBezTo>
                    <a:pt x="148590" y="8633"/>
                    <a:pt x="125994" y="2555"/>
                    <a:pt x="102870" y="1013"/>
                  </a:cubicBezTo>
                  <a:cubicBezTo>
                    <a:pt x="68656" y="-1268"/>
                    <a:pt x="34290" y="1013"/>
                    <a:pt x="0" y="1013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72400" y="188640"/>
              <a:ext cx="789236" cy="520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asellaDiTesto 4"/>
            <p:cNvSpPr txBox="1"/>
            <p:nvPr/>
          </p:nvSpPr>
          <p:spPr>
            <a:xfrm>
              <a:off x="4788024" y="548680"/>
              <a:ext cx="3857146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Tower prototype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8 </a:t>
              </a:r>
              <a:r>
                <a:rPr lang="en-US" dirty="0" smtClean="0"/>
                <a:t>Floor 8m length , 40 m spacing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4 10” PMTs per floor</a:t>
              </a:r>
              <a:endParaRPr lang="it-IT" dirty="0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129204" y="3435467"/>
            <a:ext cx="25262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cable: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Length (Km): 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Max Voltage: 10 kV 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Max Current: 8 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Number of </a:t>
            </a:r>
            <a:r>
              <a:rPr lang="en-US" sz="1600" dirty="0" err="1" smtClean="0"/>
              <a:t>fibres</a:t>
            </a:r>
            <a:r>
              <a:rPr lang="en-US" sz="1600" dirty="0" smtClean="0"/>
              <a:t>: 20</a:t>
            </a:r>
          </a:p>
          <a:p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843148" y="2386941"/>
            <a:ext cx="1294410" cy="11162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3394364" y="2683823"/>
            <a:ext cx="892628" cy="22305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46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3663" y="240756"/>
            <a:ext cx="8472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Bioluminescence activity in the site from the tower prototype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532507" y="1615187"/>
            <a:ext cx="36891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Continuous monitoring since March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Mean 1 </a:t>
            </a:r>
            <a:r>
              <a:rPr lang="en-US" sz="2400" dirty="0" err="1" smtClean="0"/>
              <a:t>pe</a:t>
            </a:r>
            <a:r>
              <a:rPr lang="en-US" sz="2400" dirty="0" smtClean="0"/>
              <a:t> counting rate on 10”PMTs</a:t>
            </a:r>
            <a:r>
              <a:rPr lang="it-IT" sz="2400" dirty="0" smtClean="0"/>
              <a:t>: </a:t>
            </a:r>
            <a:r>
              <a:rPr lang="en-US" sz="2400" dirty="0" smtClean="0"/>
              <a:t>~ 50/65 kHz (</a:t>
            </a:r>
            <a:r>
              <a:rPr lang="en-US" sz="2400" baseline="30000" dirty="0" smtClean="0"/>
              <a:t>40</a:t>
            </a:r>
            <a:r>
              <a:rPr lang="en-US" sz="2400" dirty="0" smtClean="0"/>
              <a:t>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Burst fraction (&gt;100kHz): 1-2 %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bio sound continuous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Sea current velocity: low to moderate (average 2-3 cm/s)</a:t>
            </a:r>
            <a:endParaRPr lang="it-IT" sz="2400" dirty="0"/>
          </a:p>
        </p:txBody>
      </p:sp>
      <p:grpSp>
        <p:nvGrpSpPr>
          <p:cNvPr id="9" name="Gruppo 8"/>
          <p:cNvGrpSpPr/>
          <p:nvPr/>
        </p:nvGrpSpPr>
        <p:grpSpPr>
          <a:xfrm>
            <a:off x="379632" y="1682150"/>
            <a:ext cx="4664075" cy="5175849"/>
            <a:chOff x="379632" y="944562"/>
            <a:chExt cx="4664075" cy="591343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32" y="944562"/>
              <a:ext cx="4664075" cy="5913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659219" y="5816009"/>
              <a:ext cx="43188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Blue:  </a:t>
              </a:r>
              <a:r>
                <a:rPr lang="it-IT" dirty="0" err="1" smtClean="0"/>
                <a:t>median</a:t>
              </a:r>
              <a:r>
                <a:rPr lang="it-IT" dirty="0" smtClean="0"/>
                <a:t> of rate </a:t>
              </a:r>
              <a:r>
                <a:rPr lang="it-IT" dirty="0" err="1" smtClean="0"/>
                <a:t>distribution</a:t>
              </a:r>
              <a:r>
                <a:rPr lang="it-IT" dirty="0" smtClean="0"/>
                <a:t> in 15’</a:t>
              </a:r>
            </a:p>
            <a:p>
              <a:r>
                <a:rPr lang="en-US" dirty="0" smtClean="0"/>
                <a:t>Red: burst fraction %</a:t>
              </a:r>
              <a:endParaRPr lang="it-IT" dirty="0"/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391777" y="1500996"/>
            <a:ext cx="8648706" cy="5357004"/>
            <a:chOff x="400404" y="871267"/>
            <a:chExt cx="8662987" cy="552953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04" y="871267"/>
              <a:ext cx="8662987" cy="5529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CasellaDiTesto 4"/>
            <p:cNvSpPr txBox="1"/>
            <p:nvPr/>
          </p:nvSpPr>
          <p:spPr>
            <a:xfrm>
              <a:off x="603849" y="1319842"/>
              <a:ext cx="5900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Single rate on a </a:t>
              </a:r>
              <a:r>
                <a:rPr lang="it-IT" dirty="0" err="1" smtClean="0"/>
                <a:t>couple</a:t>
              </a:r>
              <a:r>
                <a:rPr lang="it-IT" dirty="0" smtClean="0"/>
                <a:t> of  10’’  </a:t>
              </a:r>
              <a:r>
                <a:rPr lang="it-IT" dirty="0" err="1" smtClean="0"/>
                <a:t>PMTs</a:t>
              </a:r>
              <a:r>
                <a:rPr lang="it-IT" dirty="0" smtClean="0"/>
                <a:t> in </a:t>
              </a:r>
              <a:r>
                <a:rPr lang="it-IT" dirty="0" err="1" smtClean="0"/>
                <a:t>floor</a:t>
              </a:r>
              <a:r>
                <a:rPr lang="it-IT" dirty="0" smtClean="0"/>
                <a:t> 1: </a:t>
              </a:r>
              <a:r>
                <a:rPr lang="it-IT" dirty="0" err="1" smtClean="0"/>
                <a:t>average</a:t>
              </a:r>
              <a:r>
                <a:rPr lang="it-IT" dirty="0" smtClean="0"/>
                <a:t> </a:t>
              </a:r>
              <a:r>
                <a:rPr lang="it-IT" dirty="0" err="1" smtClean="0"/>
                <a:t>values</a:t>
              </a:r>
              <a:r>
                <a:rPr lang="it-IT" dirty="0" smtClean="0"/>
                <a:t> from a  9 </a:t>
              </a:r>
              <a:r>
                <a:rPr lang="it-IT" dirty="0" err="1" smtClean="0"/>
                <a:t>months</a:t>
              </a:r>
              <a:r>
                <a:rPr lang="it-IT" dirty="0" smtClean="0"/>
                <a:t> </a:t>
              </a:r>
              <a:r>
                <a:rPr lang="it-IT" dirty="0" err="1" smtClean="0"/>
                <a:t>continuous</a:t>
              </a:r>
              <a:r>
                <a:rPr lang="it-IT" dirty="0" smtClean="0"/>
                <a:t> </a:t>
              </a:r>
              <a:r>
                <a:rPr lang="it-IT" dirty="0" err="1" smtClean="0"/>
                <a:t>monitoring</a:t>
              </a:r>
              <a:r>
                <a:rPr lang="it-IT" dirty="0" smtClean="0"/>
                <a:t> </a:t>
              </a:r>
              <a:endParaRPr lang="it-IT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759125" y="5417389"/>
              <a:ext cx="81928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PDF evaluate in 1 kHz bin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Low (&lt;10%) probability to have average rate higher than 70 kHz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Very low bioluminescence activity during  the 9 month period of operation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9033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1319" y="381782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KM3-IT PHASE 1.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92018" y="1740580"/>
            <a:ext cx="86360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PON </a:t>
            </a:r>
            <a:r>
              <a:rPr lang="en-US" dirty="0" err="1" smtClean="0"/>
              <a:t>Poject</a:t>
            </a:r>
            <a:r>
              <a:rPr lang="en-US" dirty="0" smtClean="0"/>
              <a:t>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Funded by 20 </a:t>
            </a:r>
            <a:r>
              <a:rPr lang="en-US" dirty="0" err="1" smtClean="0"/>
              <a:t>MEuro</a:t>
            </a:r>
            <a:r>
              <a:rPr lang="en-US" dirty="0" smtClean="0"/>
              <a:t>  to be spent before November 2014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Aimed at the realization of a seabed infrastructure and a first DU block in the 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compatible to  the available 8.5 kW power and exploiting the 20 optic </a:t>
            </a:r>
            <a:r>
              <a:rPr lang="en-US" dirty="0" err="1" smtClean="0"/>
              <a:t>fibres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composed by: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000" b="1" dirty="0" smtClean="0"/>
              <a:t>8 towers “a la NEMO” (14 floors with 6  10” PMTs per </a:t>
            </a:r>
            <a:r>
              <a:rPr lang="en-US" sz="2000" b="1" dirty="0" err="1" smtClean="0"/>
              <a:t>foor</a:t>
            </a:r>
            <a:r>
              <a:rPr lang="en-US" sz="2000" b="1" dirty="0" smtClean="0"/>
              <a:t>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000" b="1" dirty="0" smtClean="0"/>
              <a:t>24 strings  with 18 DOMs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Sea bed network to connect to the DUs composed by: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NEW Cable Termination with 5 outputs 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Interlink cables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4 Secondary Junction Boxes :</a:t>
            </a:r>
          </a:p>
          <a:p>
            <a:pPr marL="2114550" lvl="4" indent="-28575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1 SJB for the 8 towers</a:t>
            </a:r>
          </a:p>
          <a:p>
            <a:pPr marL="2114550" lvl="4" indent="-28575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2 SJBs for 12 + 12 strings</a:t>
            </a:r>
          </a:p>
          <a:p>
            <a:pPr marL="2114550" lvl="4" indent="-28575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1 SJB for EMSO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97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2987" y="151501"/>
            <a:ext cx="2233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Layout</a:t>
            </a:r>
            <a:endParaRPr lang="it-IT" sz="3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621038" y="781834"/>
            <a:ext cx="31336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CTF: Cable Termination (Frame)</a:t>
            </a:r>
          </a:p>
          <a:p>
            <a:r>
              <a:rPr lang="en-US" dirty="0" smtClean="0"/>
              <a:t>       : Secondary Junction boxes</a:t>
            </a:r>
          </a:p>
          <a:p>
            <a:r>
              <a:rPr lang="en-US" dirty="0" smtClean="0"/>
              <a:t>       : Tower DU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: </a:t>
            </a:r>
            <a:r>
              <a:rPr lang="en-US" dirty="0" smtClean="0"/>
              <a:t>String </a:t>
            </a:r>
            <a:r>
              <a:rPr lang="en-US" dirty="0"/>
              <a:t>DU</a:t>
            </a:r>
            <a:endParaRPr lang="it-IT" dirty="0"/>
          </a:p>
          <a:p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6056415" y="1199408"/>
            <a:ext cx="249382" cy="130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onnettore 13"/>
          <p:cNvSpPr/>
          <p:nvPr/>
        </p:nvSpPr>
        <p:spPr>
          <a:xfrm>
            <a:off x="6127667" y="1757548"/>
            <a:ext cx="118753" cy="112816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onnettore 18"/>
          <p:cNvSpPr/>
          <p:nvPr/>
        </p:nvSpPr>
        <p:spPr>
          <a:xfrm>
            <a:off x="6125689" y="1482437"/>
            <a:ext cx="118753" cy="112816"/>
          </a:xfrm>
          <a:prstGeom prst="flowChartConnector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500740" y="3312992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EMSO node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4" y="1394360"/>
            <a:ext cx="5158955" cy="521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0879">
            <a:off x="5033200" y="3434637"/>
            <a:ext cx="280040" cy="3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089411" y="4605543"/>
            <a:ext cx="50545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 from  various  compromises: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ea deployment operations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Optimized detection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DC/DC converter power limitation (8.5 </a:t>
            </a:r>
            <a:r>
              <a:rPr lang="en-US" dirty="0" err="1" smtClean="0"/>
              <a:t>kWt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Uncertainty on the schedule of the </a:t>
            </a:r>
          </a:p>
          <a:p>
            <a:r>
              <a:rPr lang="en-US" dirty="0"/>
              <a:t> </a:t>
            </a:r>
            <a:r>
              <a:rPr lang="en-US" dirty="0" smtClean="0"/>
              <a:t>   NEW Cable Termination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74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188640"/>
            <a:ext cx="75062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Some news on </a:t>
            </a:r>
            <a:r>
              <a:rPr lang="it-IT" sz="4800" dirty="0" err="1" smtClean="0"/>
              <a:t>tenders</a:t>
            </a:r>
            <a:r>
              <a:rPr lang="it-IT" sz="4800" dirty="0" smtClean="0"/>
              <a:t> &amp;P.O. </a:t>
            </a:r>
            <a:endParaRPr lang="it-IT" sz="4800" dirty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26418" y="1003573"/>
            <a:ext cx="70567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Sea </a:t>
            </a:r>
            <a:r>
              <a:rPr lang="it-IT" sz="3600" dirty="0" err="1" smtClean="0"/>
              <a:t>operations</a:t>
            </a:r>
            <a:endParaRPr lang="it-IT" sz="3600" dirty="0"/>
          </a:p>
          <a:p>
            <a:r>
              <a:rPr lang="it-IT" dirty="0" smtClean="0"/>
              <a:t>Public tender end of </a:t>
            </a:r>
            <a:r>
              <a:rPr lang="it-IT" dirty="0" err="1" smtClean="0"/>
              <a:t>January</a:t>
            </a:r>
            <a:r>
              <a:rPr lang="it-IT" dirty="0" smtClean="0"/>
              <a:t>:  </a:t>
            </a:r>
            <a:r>
              <a:rPr lang="it-IT" dirty="0" err="1" smtClean="0"/>
              <a:t>assigned</a:t>
            </a:r>
            <a:r>
              <a:rPr lang="it-IT" dirty="0" smtClean="0"/>
              <a:t> to MTS-FUGRO </a:t>
            </a:r>
            <a:r>
              <a:rPr lang="en-US" dirty="0" smtClean="0"/>
              <a:t>~ 2.5 </a:t>
            </a:r>
            <a:r>
              <a:rPr lang="en-US" dirty="0"/>
              <a:t>M€</a:t>
            </a:r>
          </a:p>
          <a:p>
            <a:r>
              <a:rPr lang="en-US" dirty="0" smtClean="0"/>
              <a:t>Grand </a:t>
            </a:r>
            <a:r>
              <a:rPr lang="en-US" dirty="0"/>
              <a:t>total of: 50 days </a:t>
            </a:r>
            <a:r>
              <a:rPr lang="en-US" dirty="0" smtClean="0"/>
              <a:t> of sea operations including</a:t>
            </a:r>
          </a:p>
          <a:p>
            <a:endParaRPr lang="en-US" sz="3200" dirty="0" smtClean="0"/>
          </a:p>
          <a:p>
            <a:r>
              <a:rPr lang="en-US" sz="3600" dirty="0" smtClean="0"/>
              <a:t>DRY electro and optical cables </a:t>
            </a:r>
          </a:p>
          <a:p>
            <a:r>
              <a:rPr lang="it-IT" dirty="0" smtClean="0"/>
              <a:t>Public </a:t>
            </a:r>
            <a:r>
              <a:rPr lang="it-IT" dirty="0"/>
              <a:t>tender </a:t>
            </a:r>
            <a:r>
              <a:rPr lang="it-IT" dirty="0" smtClean="0"/>
              <a:t>18/02:  </a:t>
            </a:r>
            <a:r>
              <a:rPr lang="it-IT" dirty="0" err="1"/>
              <a:t>assigned</a:t>
            </a:r>
            <a:r>
              <a:rPr lang="it-IT" dirty="0"/>
              <a:t> to </a:t>
            </a:r>
            <a:r>
              <a:rPr lang="it-IT" dirty="0" smtClean="0"/>
              <a:t>SEACON </a:t>
            </a:r>
            <a:r>
              <a:rPr lang="en-US" dirty="0"/>
              <a:t>~ 2.5 </a:t>
            </a:r>
            <a:r>
              <a:rPr lang="en-US" dirty="0" smtClean="0"/>
              <a:t>M€</a:t>
            </a:r>
            <a:endParaRPr lang="en-US" dirty="0" smtClean="0"/>
          </a:p>
          <a:p>
            <a:r>
              <a:rPr lang="en-US" dirty="0" smtClean="0"/>
              <a:t>Backbone for towers, cabling for towers and JBs</a:t>
            </a:r>
          </a:p>
          <a:p>
            <a:endParaRPr lang="en-US" dirty="0" smtClean="0"/>
          </a:p>
          <a:p>
            <a:r>
              <a:rPr lang="en-US" sz="3600" dirty="0" smtClean="0"/>
              <a:t>Interlink and jumpers for DUs</a:t>
            </a:r>
            <a:endParaRPr lang="en-US" sz="3600" dirty="0"/>
          </a:p>
          <a:p>
            <a:r>
              <a:rPr lang="it-IT" dirty="0"/>
              <a:t>Public tender </a:t>
            </a:r>
            <a:r>
              <a:rPr lang="it-IT" dirty="0" err="1" smtClean="0"/>
              <a:t>completed</a:t>
            </a:r>
            <a:r>
              <a:rPr lang="it-IT" dirty="0" smtClean="0"/>
              <a:t> &amp; </a:t>
            </a:r>
            <a:r>
              <a:rPr lang="it-IT" dirty="0" err="1" smtClean="0"/>
              <a:t>proposed</a:t>
            </a:r>
            <a:r>
              <a:rPr lang="it-IT" dirty="0" smtClean="0"/>
              <a:t>  </a:t>
            </a:r>
            <a:r>
              <a:rPr lang="it-IT" dirty="0" err="1" smtClean="0"/>
              <a:t>assignement</a:t>
            </a:r>
            <a:r>
              <a:rPr lang="it-IT" dirty="0" smtClean="0"/>
              <a:t> to ODI  on 04/03. </a:t>
            </a:r>
            <a:r>
              <a:rPr lang="en-US" dirty="0"/>
              <a:t>~ </a:t>
            </a:r>
            <a:r>
              <a:rPr lang="en-US" dirty="0" smtClean="0"/>
              <a:t>3.5 </a:t>
            </a:r>
            <a:r>
              <a:rPr lang="en-US" dirty="0"/>
              <a:t>M€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86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916832"/>
            <a:ext cx="83061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Long </a:t>
            </a:r>
            <a:r>
              <a:rPr lang="it-IT" sz="3600" dirty="0" err="1"/>
              <a:t>interlink</a:t>
            </a:r>
            <a:r>
              <a:rPr lang="it-IT" sz="3600" dirty="0"/>
              <a:t> </a:t>
            </a:r>
            <a:r>
              <a:rPr lang="it-IT" sz="3600" dirty="0" err="1"/>
              <a:t>cables</a:t>
            </a:r>
            <a:r>
              <a:rPr lang="it-IT" sz="3600" dirty="0"/>
              <a:t> from CTF to </a:t>
            </a:r>
            <a:r>
              <a:rPr lang="it-IT" sz="3600" dirty="0" err="1"/>
              <a:t>JBs</a:t>
            </a:r>
            <a:endParaRPr lang="it-IT" sz="3600" dirty="0"/>
          </a:p>
          <a:p>
            <a:r>
              <a:rPr lang="it-IT" dirty="0" err="1"/>
              <a:t>Purcease</a:t>
            </a:r>
            <a:r>
              <a:rPr lang="it-IT" dirty="0"/>
              <a:t> </a:t>
            </a:r>
            <a:r>
              <a:rPr lang="it-IT" dirty="0" err="1"/>
              <a:t>order</a:t>
            </a:r>
            <a:r>
              <a:rPr lang="it-IT" dirty="0"/>
              <a:t> to ODI . Quote </a:t>
            </a:r>
            <a:r>
              <a:rPr lang="it-IT" dirty="0" err="1"/>
              <a:t>almost</a:t>
            </a:r>
            <a:r>
              <a:rPr lang="it-IT" dirty="0"/>
              <a:t> ready . Will </a:t>
            </a:r>
            <a:r>
              <a:rPr lang="it-IT" dirty="0" smtClean="0"/>
              <a:t>be</a:t>
            </a:r>
          </a:p>
          <a:p>
            <a:r>
              <a:rPr lang="it-IT" dirty="0" smtClean="0"/>
              <a:t> </a:t>
            </a:r>
            <a:r>
              <a:rPr lang="it-IT" dirty="0" err="1"/>
              <a:t>finalized</a:t>
            </a:r>
            <a:r>
              <a:rPr lang="it-IT" dirty="0"/>
              <a:t>  </a:t>
            </a:r>
            <a:r>
              <a:rPr lang="it-IT" dirty="0" err="1"/>
              <a:t>during</a:t>
            </a:r>
            <a:r>
              <a:rPr lang="it-IT" dirty="0"/>
              <a:t>  OCEANOLOGY  2014  </a:t>
            </a:r>
            <a:r>
              <a:rPr lang="it-IT" dirty="0" err="1"/>
              <a:t>this</a:t>
            </a:r>
            <a:r>
              <a:rPr lang="it-IT" dirty="0"/>
              <a:t> week in </a:t>
            </a:r>
            <a:r>
              <a:rPr lang="it-IT" dirty="0" err="1"/>
              <a:t>London</a:t>
            </a:r>
            <a:endParaRPr lang="it-IT" dirty="0"/>
          </a:p>
          <a:p>
            <a:endParaRPr lang="it-IT" dirty="0"/>
          </a:p>
          <a:p>
            <a:r>
              <a:rPr lang="it-IT" sz="3600" dirty="0"/>
              <a:t>LASERS</a:t>
            </a:r>
          </a:p>
          <a:p>
            <a:r>
              <a:rPr lang="it-IT" dirty="0" err="1"/>
              <a:t>Purchease</a:t>
            </a:r>
            <a:r>
              <a:rPr lang="it-IT" dirty="0"/>
              <a:t> </a:t>
            </a:r>
            <a:r>
              <a:rPr lang="it-IT" dirty="0" err="1"/>
              <a:t>order</a:t>
            </a:r>
            <a:r>
              <a:rPr lang="it-IT" dirty="0"/>
              <a:t> for full </a:t>
            </a:r>
            <a:r>
              <a:rPr lang="it-IT" dirty="0" err="1"/>
              <a:t>equipement</a:t>
            </a:r>
            <a:r>
              <a:rPr lang="it-IT" dirty="0"/>
              <a:t> of  8 </a:t>
            </a:r>
            <a:r>
              <a:rPr lang="it-IT" dirty="0" err="1"/>
              <a:t>towers</a:t>
            </a:r>
            <a:r>
              <a:rPr lang="it-IT" dirty="0"/>
              <a:t> and 30 </a:t>
            </a:r>
            <a:r>
              <a:rPr lang="it-IT" dirty="0" err="1"/>
              <a:t>strings</a:t>
            </a:r>
            <a:r>
              <a:rPr lang="it-IT" dirty="0"/>
              <a:t> to TALLGRASS </a:t>
            </a:r>
          </a:p>
          <a:p>
            <a:r>
              <a:rPr lang="it-IT" dirty="0"/>
              <a:t>TALLGRASS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for </a:t>
            </a:r>
            <a:r>
              <a:rPr lang="it-IT" dirty="0" err="1"/>
              <a:t>both</a:t>
            </a:r>
            <a:r>
              <a:rPr lang="it-IT" dirty="0"/>
              <a:t>  </a:t>
            </a:r>
            <a:r>
              <a:rPr lang="it-IT" dirty="0" err="1"/>
              <a:t>Oesolution</a:t>
            </a:r>
            <a:r>
              <a:rPr lang="it-IT" dirty="0"/>
              <a:t> and </a:t>
            </a:r>
            <a:r>
              <a:rPr lang="it-IT" dirty="0" err="1"/>
              <a:t>Eoptolink</a:t>
            </a:r>
            <a:endParaRPr lang="it-IT" dirty="0"/>
          </a:p>
          <a:p>
            <a:r>
              <a:rPr lang="it-IT" dirty="0" smtClean="0"/>
              <a:t>Total </a:t>
            </a:r>
            <a:r>
              <a:rPr lang="it-IT" dirty="0" err="1" smtClean="0"/>
              <a:t>amount</a:t>
            </a:r>
            <a:r>
              <a:rPr lang="it-IT" dirty="0" smtClean="0"/>
              <a:t> of </a:t>
            </a:r>
            <a:r>
              <a:rPr lang="it-IT" dirty="0" smtClean="0"/>
              <a:t>0.6</a:t>
            </a:r>
            <a:r>
              <a:rPr lang="en-US" dirty="0"/>
              <a:t>M</a:t>
            </a:r>
            <a:r>
              <a:rPr lang="en-US" dirty="0" smtClean="0"/>
              <a:t>€</a:t>
            </a:r>
            <a:endParaRPr lang="it-IT" dirty="0"/>
          </a:p>
          <a:p>
            <a:r>
              <a:rPr lang="it-IT" dirty="0" smtClean="0"/>
              <a:t>Tender </a:t>
            </a:r>
            <a:r>
              <a:rPr lang="it-IT" dirty="0" err="1" smtClean="0"/>
              <a:t>should</a:t>
            </a:r>
            <a:r>
              <a:rPr lang="it-IT" dirty="0" smtClean="0"/>
              <a:t> be  </a:t>
            </a:r>
            <a:r>
              <a:rPr lang="it-IT" dirty="0" err="1" smtClean="0"/>
              <a:t>approved</a:t>
            </a:r>
            <a:r>
              <a:rPr lang="it-IT" dirty="0" smtClean="0"/>
              <a:t> in </a:t>
            </a:r>
            <a:r>
              <a:rPr lang="it-IT" dirty="0"/>
              <a:t>A</a:t>
            </a:r>
            <a:r>
              <a:rPr lang="it-IT" dirty="0" smtClean="0"/>
              <a:t>pril</a:t>
            </a:r>
          </a:p>
          <a:p>
            <a:endParaRPr lang="it-IT" dirty="0"/>
          </a:p>
          <a:p>
            <a:r>
              <a:rPr lang="it-IT" sz="3600" dirty="0"/>
              <a:t>a</a:t>
            </a:r>
            <a:r>
              <a:rPr lang="it-IT" sz="3600" dirty="0" smtClean="0"/>
              <a:t>nd in </a:t>
            </a:r>
            <a:r>
              <a:rPr lang="it-IT" sz="3600" dirty="0" err="1" smtClean="0"/>
              <a:t>addition</a:t>
            </a:r>
            <a:r>
              <a:rPr lang="it-IT" sz="3600" dirty="0" smtClean="0"/>
              <a:t>…</a:t>
            </a:r>
          </a:p>
          <a:p>
            <a:r>
              <a:rPr lang="it-IT" dirty="0" smtClean="0"/>
              <a:t>Tender are on </a:t>
            </a:r>
            <a:r>
              <a:rPr lang="it-IT" dirty="0" err="1" smtClean="0"/>
              <a:t>going</a:t>
            </a:r>
            <a:r>
              <a:rPr lang="it-IT" dirty="0" smtClean="0"/>
              <a:t> for CLB,  DOM, SUPPORT SYSTEM (</a:t>
            </a:r>
            <a:r>
              <a:rPr lang="it-IT" dirty="0" err="1" smtClean="0"/>
              <a:t>see</a:t>
            </a:r>
            <a:r>
              <a:rPr lang="it-IT" dirty="0" smtClean="0"/>
              <a:t> Marco C.)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5750" y="381000"/>
            <a:ext cx="8402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/>
              <a:t>Mechanical</a:t>
            </a:r>
            <a:r>
              <a:rPr lang="it-IT" sz="3600" dirty="0" smtClean="0"/>
              <a:t> </a:t>
            </a:r>
            <a:r>
              <a:rPr lang="it-IT" sz="3600" dirty="0" err="1" smtClean="0"/>
              <a:t>srtucture</a:t>
            </a:r>
            <a:r>
              <a:rPr lang="it-IT" sz="3600" dirty="0" smtClean="0"/>
              <a:t> of </a:t>
            </a:r>
            <a:r>
              <a:rPr lang="it-IT" sz="3600" dirty="0" err="1" smtClean="0"/>
              <a:t>towers</a:t>
            </a:r>
            <a:endParaRPr lang="it-IT" sz="3600" dirty="0" smtClean="0"/>
          </a:p>
          <a:p>
            <a:r>
              <a:rPr lang="it-IT" dirty="0" smtClean="0"/>
              <a:t>Public tender for full  </a:t>
            </a:r>
            <a:r>
              <a:rPr lang="it-IT" dirty="0" err="1" smtClean="0"/>
              <a:t>structure</a:t>
            </a:r>
            <a:r>
              <a:rPr lang="it-IT" dirty="0" smtClean="0"/>
              <a:t> of the </a:t>
            </a:r>
            <a:r>
              <a:rPr lang="it-IT" dirty="0" err="1" smtClean="0"/>
              <a:t>towers</a:t>
            </a:r>
            <a:r>
              <a:rPr lang="it-IT" dirty="0" smtClean="0"/>
              <a:t> </a:t>
            </a:r>
            <a:r>
              <a:rPr lang="it-IT" dirty="0" err="1" smtClean="0"/>
              <a:t>including</a:t>
            </a:r>
            <a:r>
              <a:rPr lang="it-IT" dirty="0" smtClean="0"/>
              <a:t> </a:t>
            </a:r>
            <a:r>
              <a:rPr lang="it-IT" dirty="0" err="1" smtClean="0"/>
              <a:t>buoy</a:t>
            </a:r>
            <a:r>
              <a:rPr lang="it-IT" dirty="0" smtClean="0"/>
              <a:t>, story and anchor: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assigned</a:t>
            </a:r>
            <a:r>
              <a:rPr lang="it-IT" dirty="0" smtClean="0"/>
              <a:t> </a:t>
            </a:r>
            <a:r>
              <a:rPr lang="it-IT" dirty="0" smtClean="0"/>
              <a:t> end of </a:t>
            </a:r>
            <a:r>
              <a:rPr lang="it-IT" dirty="0" err="1" smtClean="0"/>
              <a:t>February</a:t>
            </a:r>
            <a:r>
              <a:rPr lang="it-IT" dirty="0" smtClean="0"/>
              <a:t> 0.6 </a:t>
            </a:r>
            <a:r>
              <a:rPr lang="en-US" dirty="0"/>
              <a:t>M€</a:t>
            </a:r>
          </a:p>
        </p:txBody>
      </p:sp>
    </p:spTree>
    <p:extLst>
      <p:ext uri="{BB962C8B-B14F-4D97-AF65-F5344CB8AC3E}">
        <p14:creationId xmlns:p14="http://schemas.microsoft.com/office/powerpoint/2010/main" val="4129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0074" y="2143125"/>
            <a:ext cx="7762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MINUTE DALL’ULTIMO SC di km3-IT del 20/03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err="1" smtClean="0"/>
              <a:t>Papaleo</a:t>
            </a:r>
            <a:r>
              <a:rPr lang="it-IT" dirty="0" smtClean="0"/>
              <a:t> </a:t>
            </a:r>
            <a:r>
              <a:rPr lang="it-IT" dirty="0"/>
              <a:t>riassume brevemente lo stato degli ordini e gare. Ad oggi risultano già impegnati circa 17.3 </a:t>
            </a:r>
            <a:r>
              <a:rPr lang="en-US" dirty="0"/>
              <a:t>M</a:t>
            </a:r>
            <a:r>
              <a:rPr lang="en-US" dirty="0" smtClean="0"/>
              <a:t>€</a:t>
            </a:r>
            <a:r>
              <a:rPr lang="it-IT" dirty="0" smtClean="0"/>
              <a:t>.  </a:t>
            </a:r>
            <a:r>
              <a:rPr lang="it-IT" dirty="0"/>
              <a:t>A breve partiranno ancora due ordini, quello dei laser ( circa </a:t>
            </a:r>
            <a:r>
              <a:rPr lang="it-IT" dirty="0" smtClean="0"/>
              <a:t>0.55</a:t>
            </a:r>
            <a:r>
              <a:rPr lang="en-US" dirty="0"/>
              <a:t>M</a:t>
            </a:r>
            <a:r>
              <a:rPr lang="en-US" dirty="0" smtClean="0"/>
              <a:t>€</a:t>
            </a:r>
            <a:r>
              <a:rPr lang="it-IT" dirty="0" smtClean="0"/>
              <a:t>) </a:t>
            </a:r>
            <a:r>
              <a:rPr lang="it-IT" dirty="0"/>
              <a:t>e quello alla ODI sui cavi lunghi di </a:t>
            </a:r>
            <a:r>
              <a:rPr lang="it-IT" dirty="0" err="1"/>
              <a:t>interlink</a:t>
            </a:r>
            <a:r>
              <a:rPr lang="it-IT" dirty="0"/>
              <a:t> e connettori del nuovo CTF (circa </a:t>
            </a:r>
            <a:r>
              <a:rPr lang="it-IT" dirty="0" smtClean="0"/>
              <a:t>1.3</a:t>
            </a:r>
            <a:r>
              <a:rPr lang="en-US" dirty="0"/>
              <a:t>M</a:t>
            </a:r>
            <a:r>
              <a:rPr lang="en-US" dirty="0" smtClean="0"/>
              <a:t>€</a:t>
            </a:r>
            <a:r>
              <a:rPr lang="it-IT" dirty="0" smtClean="0"/>
              <a:t>).  </a:t>
            </a:r>
            <a:endParaRPr lang="en-US" dirty="0"/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89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3972</TotalTime>
  <Words>1132</Words>
  <Application>Microsoft Office PowerPoint</Application>
  <PresentationFormat>Presentazione su schermo (4:3)</PresentationFormat>
  <Paragraphs>165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Elica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Possible scenario  (end 2014)</vt:lpstr>
      <vt:lpstr>Final configuration  with New CTF (end 2015)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anghi</dc:creator>
  <cp:lastModifiedBy>anghi</cp:lastModifiedBy>
  <cp:revision>104</cp:revision>
  <dcterms:created xsi:type="dcterms:W3CDTF">2014-01-10T10:13:23Z</dcterms:created>
  <dcterms:modified xsi:type="dcterms:W3CDTF">2014-04-03T07:28:26Z</dcterms:modified>
</cp:coreProperties>
</file>