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72" r:id="rId2"/>
    <p:sldId id="556" r:id="rId3"/>
    <p:sldId id="557" r:id="rId4"/>
    <p:sldId id="558" r:id="rId5"/>
    <p:sldId id="559" r:id="rId6"/>
    <p:sldId id="560" r:id="rId7"/>
    <p:sldId id="561" r:id="rId8"/>
    <p:sldId id="562" r:id="rId9"/>
    <p:sldId id="563" r:id="rId10"/>
    <p:sldId id="564" r:id="rId11"/>
    <p:sldId id="565" r:id="rId12"/>
    <p:sldId id="486" r:id="rId13"/>
    <p:sldId id="490" r:id="rId14"/>
    <p:sldId id="566" r:id="rId15"/>
    <p:sldId id="567" r:id="rId16"/>
    <p:sldId id="489" r:id="rId17"/>
    <p:sldId id="568" r:id="rId18"/>
    <p:sldId id="569" r:id="rId19"/>
    <p:sldId id="570" r:id="rId20"/>
    <p:sldId id="492" r:id="rId21"/>
    <p:sldId id="493" r:id="rId22"/>
    <p:sldId id="494" r:id="rId23"/>
    <p:sldId id="495" r:id="rId24"/>
    <p:sldId id="496" r:id="rId25"/>
    <p:sldId id="571" r:id="rId26"/>
    <p:sldId id="504" r:id="rId27"/>
    <p:sldId id="572" r:id="rId28"/>
    <p:sldId id="573" r:id="rId29"/>
    <p:sldId id="574" r:id="rId30"/>
    <p:sldId id="577" r:id="rId31"/>
    <p:sldId id="474" r:id="rId32"/>
    <p:sldId id="575" r:id="rId33"/>
    <p:sldId id="576" r:id="rId34"/>
    <p:sldId id="578" r:id="rId35"/>
    <p:sldId id="518" r:id="rId36"/>
    <p:sldId id="592" r:id="rId37"/>
    <p:sldId id="579" r:id="rId38"/>
    <p:sldId id="526" r:id="rId39"/>
    <p:sldId id="581" r:id="rId40"/>
    <p:sldId id="582" r:id="rId41"/>
    <p:sldId id="590" r:id="rId42"/>
    <p:sldId id="583" r:id="rId43"/>
    <p:sldId id="524" r:id="rId44"/>
    <p:sldId id="584" r:id="rId45"/>
    <p:sldId id="478" r:id="rId46"/>
    <p:sldId id="528" r:id="rId47"/>
    <p:sldId id="585" r:id="rId48"/>
    <p:sldId id="586" r:id="rId49"/>
    <p:sldId id="587" r:id="rId50"/>
    <p:sldId id="544" r:id="rId51"/>
    <p:sldId id="588" r:id="rId52"/>
    <p:sldId id="510" r:id="rId53"/>
    <p:sldId id="506" r:id="rId54"/>
    <p:sldId id="589" r:id="rId55"/>
    <p:sldId id="545" r:id="rId56"/>
    <p:sldId id="593" r:id="rId57"/>
    <p:sldId id="594" r:id="rId58"/>
    <p:sldId id="595" r:id="rId59"/>
    <p:sldId id="596" r:id="rId60"/>
    <p:sldId id="597" r:id="rId6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CE3"/>
    <a:srgbClr val="CEA664"/>
    <a:srgbClr val="4AA9D4"/>
    <a:srgbClr val="4D977C"/>
    <a:srgbClr val="9F5324"/>
    <a:srgbClr val="43A6D3"/>
    <a:srgbClr val="4AB0E0"/>
    <a:srgbClr val="A6A0D4"/>
    <a:srgbClr val="CC00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3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-11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536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AD450-A5CE-4B4B-880C-5184CFCE8B3E}" type="slidenum">
              <a:rPr lang="it-IT"/>
              <a:pPr/>
              <a:t>28</a:t>
            </a:fld>
            <a:endParaRPr lang="it-IT"/>
          </a:p>
        </p:txBody>
      </p:sp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9.png"/><Relationship Id="rId1" Type="http://schemas.microsoft.com/office/2007/relationships/media" Target="file://localhost/Users/lista/Desktop/Giacinto%20Diano/FourMuon_small.m4v" TargetMode="External"/><Relationship Id="rId2" Type="http://schemas.openxmlformats.org/officeDocument/2006/relationships/video" Target="file://localhost/Users/lista/Desktop/Giacinto%20Diano/FourMuon_small.m4v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295640" y="335180"/>
            <a:ext cx="4344407" cy="278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000">
            <a:off x="4492170" y="3379073"/>
            <a:ext cx="3969455" cy="283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5387" y="541330"/>
            <a:ext cx="4608613" cy="2666999"/>
          </a:xfrm>
        </p:spPr>
        <p:txBody>
          <a:bodyPr/>
          <a:lstStyle/>
          <a:p>
            <a:r>
              <a:rPr lang="it-IT" sz="3600" dirty="0" smtClean="0"/>
              <a:t>La scoperta del bosone di Higgs </a:t>
            </a:r>
            <a:br>
              <a:rPr lang="it-IT" sz="3600" dirty="0" smtClean="0"/>
            </a:br>
            <a:r>
              <a:rPr lang="it-IT" sz="3600" dirty="0" smtClean="0"/>
              <a:t>ad LHC</a:t>
            </a:r>
            <a:endParaRPr lang="it-IT" sz="28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58057" y="3747638"/>
            <a:ext cx="3438051" cy="2642071"/>
          </a:xfrm>
        </p:spPr>
        <p:txBody>
          <a:bodyPr/>
          <a:lstStyle/>
          <a:p>
            <a:r>
              <a:rPr lang="it-IT" sz="2400" dirty="0" smtClean="0"/>
              <a:t>Luca Lista</a:t>
            </a:r>
          </a:p>
          <a:p>
            <a:r>
              <a:rPr lang="it-IT" sz="2000" i="1" dirty="0" err="1" smtClean="0">
                <a:solidFill>
                  <a:schemeClr val="bg2">
                    <a:lumMod val="75000"/>
                  </a:schemeClr>
                </a:solidFill>
              </a:rPr>
              <a:t>INFN-Napoli</a:t>
            </a:r>
            <a:endParaRPr lang="it-IT" sz="20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it-IT" sz="24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Pozzuoli</a:t>
            </a: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SMS G. Diano</a:t>
            </a:r>
            <a:endParaRPr lang="it-IT" sz="2400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400" i="1" dirty="0" smtClean="0">
                <a:solidFill>
                  <a:schemeClr val="bg1">
                    <a:lumMod val="65000"/>
                  </a:schemeClr>
                </a:solidFill>
              </a:rPr>
              <a:t>3 aprile </a:t>
            </a:r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2014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049" y="3861388"/>
            <a:ext cx="277072" cy="2770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74" y="5065975"/>
            <a:ext cx="1169815" cy="11698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62" y="6567664"/>
            <a:ext cx="3878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http://</a:t>
            </a:r>
            <a:r>
              <a:rPr lang="it-IT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agenda.infn.it</a:t>
            </a:r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it-IT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event</a:t>
            </a:r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/g.diano-2014</a:t>
            </a:r>
            <a:endParaRPr lang="en-US" sz="1200" b="1" dirty="0">
              <a:solidFill>
                <a:schemeClr val="accent2">
                  <a:lumMod val="60000"/>
                  <a:lumOff val="40000"/>
                </a:schemeClr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 advTm="7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9" y="2076244"/>
            <a:ext cx="7682182" cy="286614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come scambio di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54571"/>
            <a:ext cx="7772400" cy="1074198"/>
          </a:xfrm>
        </p:spPr>
        <p:txBody>
          <a:bodyPr/>
          <a:lstStyle/>
          <a:p>
            <a:r>
              <a:rPr lang="it-IT" sz="2400" dirty="0" smtClean="0"/>
              <a:t>Le forze si possono spiegare su </a:t>
            </a:r>
            <a:r>
              <a:rPr lang="it-IT" sz="2400" dirty="0" smtClean="0">
                <a:solidFill>
                  <a:srgbClr val="3333CC"/>
                </a:solidFill>
              </a:rPr>
              <a:t>dimensioni microscopiche </a:t>
            </a:r>
            <a:r>
              <a:rPr lang="it-IT" sz="2400" dirty="0" smtClean="0"/>
              <a:t>come lo scambio tra due </a:t>
            </a:r>
            <a:r>
              <a:rPr lang="it-IT" sz="2400" dirty="0" smtClean="0">
                <a:solidFill>
                  <a:schemeClr val="accent2"/>
                </a:solidFill>
              </a:rPr>
              <a:t>particelle </a:t>
            </a:r>
            <a:r>
              <a:rPr lang="it-IT" sz="2400" dirty="0" smtClean="0"/>
              <a:t>di una terza </a:t>
            </a:r>
            <a:r>
              <a:rPr lang="it-IT" sz="2400" dirty="0" smtClean="0">
                <a:solidFill>
                  <a:schemeClr val="accent2"/>
                </a:solidFill>
              </a:rPr>
              <a:t>particella </a:t>
            </a:r>
            <a:r>
              <a:rPr lang="it-IT" sz="2400" dirty="0" smtClean="0"/>
              <a:t>che fa da </a:t>
            </a:r>
            <a:r>
              <a:rPr lang="it-IT" sz="2400" dirty="0" smtClean="0">
                <a:solidFill>
                  <a:srgbClr val="3333CC"/>
                </a:solidFill>
              </a:rPr>
              <a:t>mediatore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1" y="5105424"/>
            <a:ext cx="7877304" cy="133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è il mediatore della forza</a:t>
            </a:r>
            <a:b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elettromagnetica</a:t>
            </a:r>
            <a:r>
              <a:rPr lang="it-IT" sz="24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64528"/>
          <a:stretch>
            <a:fillRect/>
          </a:stretch>
        </p:blipFill>
        <p:spPr>
          <a:xfrm>
            <a:off x="6235968" y="4855593"/>
            <a:ext cx="1875505" cy="1524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7" y="3318024"/>
            <a:ext cx="4823020" cy="278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Campi e particelle</a:t>
            </a:r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A ogni campo di forza corrisponde una </a:t>
            </a:r>
            <a:r>
              <a:rPr lang="it-IT" sz="2800" dirty="0" smtClean="0">
                <a:solidFill>
                  <a:srgbClr val="3333CC"/>
                </a:solidFill>
              </a:rPr>
              <a:t>particella </a:t>
            </a:r>
            <a:r>
              <a:rPr lang="it-IT" sz="2800" dirty="0" smtClean="0"/>
              <a:t>che ne spiega il funzionamento su dimensioni microscopiche.</a:t>
            </a:r>
          </a:p>
          <a:p>
            <a:pPr marL="742950" lvl="2" indent="-342900"/>
            <a:r>
              <a:rPr lang="it-IT" dirty="0" smtClean="0"/>
              <a:t>Esempio: </a:t>
            </a:r>
            <a:r>
              <a:rPr lang="it-IT" dirty="0" smtClean="0">
                <a:solidFill>
                  <a:schemeClr val="accent2"/>
                </a:solidFill>
              </a:rPr>
              <a:t>campo elettromagnetico </a:t>
            </a:r>
            <a:r>
              <a:rPr lang="it-IT" sz="2800" dirty="0" smtClean="0">
                <a:solidFill>
                  <a:srgbClr val="800000"/>
                </a:solidFill>
              </a:rPr>
              <a:t>↔</a:t>
            </a:r>
            <a:r>
              <a:rPr lang="it-IT" sz="2000" dirty="0" smtClean="0">
                <a:solidFill>
                  <a:srgbClr val="800000"/>
                </a:solidFill>
              </a:rPr>
              <a:t> </a:t>
            </a:r>
            <a:r>
              <a:rPr lang="it-IT" dirty="0" smtClean="0">
                <a:solidFill>
                  <a:srgbClr val="3333CC"/>
                </a:solidFill>
              </a:rPr>
              <a:t>fotone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 smtClean="0">
              <a:solidFill>
                <a:srgbClr val="3333CC"/>
              </a:solidFill>
            </a:endParaRPr>
          </a:p>
          <a:p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3" name="Immagine 12" descr="Electromagneticwave3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93" y="3432218"/>
            <a:ext cx="2702801" cy="268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/>
          <p:cNvSpPr/>
          <p:nvPr/>
        </p:nvSpPr>
        <p:spPr bwMode="auto">
          <a:xfrm>
            <a:off x="7196175" y="951883"/>
            <a:ext cx="1558677" cy="1558677"/>
          </a:xfrm>
          <a:prstGeom prst="ellipse">
            <a:avLst/>
          </a:prstGeom>
          <a:solidFill>
            <a:srgbClr val="FF0000">
              <a:alpha val="44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Ovale 24"/>
          <p:cNvSpPr/>
          <p:nvPr/>
        </p:nvSpPr>
        <p:spPr bwMode="auto">
          <a:xfrm>
            <a:off x="7223497" y="2807359"/>
            <a:ext cx="1558677" cy="1558677"/>
          </a:xfrm>
          <a:prstGeom prst="ellipse">
            <a:avLst/>
          </a:prstGeom>
          <a:solidFill>
            <a:schemeClr val="tx1">
              <a:alpha val="44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504" y="875592"/>
            <a:ext cx="1730503" cy="173050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particelle elementari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6443706" cy="5681924"/>
          </a:xfrm>
        </p:spPr>
        <p:txBody>
          <a:bodyPr/>
          <a:lstStyle/>
          <a:p>
            <a:r>
              <a:rPr lang="it-IT" sz="2000" dirty="0" smtClean="0"/>
              <a:t>Protoni e neutroni sono composti da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quark</a:t>
            </a:r>
          </a:p>
          <a:p>
            <a:pPr lvl="1"/>
            <a:r>
              <a:rPr lang="it-IT" sz="1800" dirty="0" err="1" smtClean="0">
                <a:solidFill>
                  <a:srgbClr val="FF0000"/>
                </a:solidFill>
              </a:rPr>
              <a:t>p</a:t>
            </a:r>
            <a:r>
              <a:rPr lang="it-IT" sz="1800" dirty="0" err="1" smtClean="0"/>
              <a:t>=</a:t>
            </a:r>
            <a:r>
              <a:rPr lang="it-IT" sz="1800" dirty="0" err="1" smtClean="0">
                <a:solidFill>
                  <a:srgbClr val="9F5324"/>
                </a:solidFill>
              </a:rPr>
              <a:t>uu</a:t>
            </a:r>
            <a:r>
              <a:rPr lang="it-IT" sz="1800" dirty="0" err="1" smtClean="0">
                <a:solidFill>
                  <a:srgbClr val="4D977C"/>
                </a:solidFill>
              </a:rPr>
              <a:t>d</a:t>
            </a:r>
            <a:r>
              <a:rPr lang="it-IT" sz="1800" dirty="0" smtClean="0"/>
              <a:t>, </a:t>
            </a:r>
            <a:r>
              <a:rPr lang="it-IT" sz="1800" dirty="0" err="1" smtClean="0"/>
              <a:t>n=</a:t>
            </a:r>
            <a:r>
              <a:rPr lang="it-IT" sz="1800" dirty="0" err="1" smtClean="0">
                <a:solidFill>
                  <a:srgbClr val="9F5324"/>
                </a:solidFill>
              </a:rPr>
              <a:t>u</a:t>
            </a:r>
            <a:r>
              <a:rPr lang="it-IT" sz="1800" dirty="0" err="1" smtClean="0">
                <a:solidFill>
                  <a:srgbClr val="4D977C"/>
                </a:solidFill>
              </a:rPr>
              <a:t>dd</a:t>
            </a:r>
            <a:endParaRPr lang="it-IT" sz="1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it-IT" sz="2000" dirty="0" smtClean="0"/>
              <a:t>I </a:t>
            </a:r>
            <a:r>
              <a:rPr lang="it-IT" sz="2000" dirty="0" smtClean="0">
                <a:solidFill>
                  <a:schemeClr val="accent2"/>
                </a:solidFill>
              </a:rPr>
              <a:t>neutrini </a:t>
            </a:r>
            <a:r>
              <a:rPr lang="it-IT" sz="2000" dirty="0" smtClean="0"/>
              <a:t>sono presenti nei decadimenti nucleari</a:t>
            </a:r>
          </a:p>
          <a:p>
            <a:pPr lvl="1"/>
            <a:r>
              <a:rPr lang="it-IT" sz="1800" dirty="0" smtClean="0"/>
              <a:t>Moltissimi arrivano a noi dal sole</a:t>
            </a:r>
          </a:p>
          <a:p>
            <a:r>
              <a:rPr lang="it-IT" sz="2000" dirty="0" smtClean="0"/>
              <a:t>Particelle simili agli </a:t>
            </a:r>
            <a:br>
              <a:rPr lang="it-IT" sz="2000" dirty="0" smtClean="0"/>
            </a:br>
            <a:r>
              <a:rPr lang="it-IT" sz="2000" dirty="0" smtClean="0"/>
              <a:t>elettroni</a:t>
            </a:r>
            <a:r>
              <a:rPr lang="it-IT" sz="2000" dirty="0"/>
              <a:t> </a:t>
            </a:r>
            <a:r>
              <a:rPr lang="it-IT" sz="2000" dirty="0" smtClean="0"/>
              <a:t>ma più pesanti,</a:t>
            </a:r>
            <a:br>
              <a:rPr lang="it-IT" sz="2000" dirty="0" smtClean="0"/>
            </a:br>
            <a:r>
              <a:rPr lang="it-IT" sz="2000" dirty="0" smtClean="0"/>
              <a:t>i </a:t>
            </a:r>
            <a:r>
              <a:rPr lang="it-IT" sz="2000" dirty="0" smtClean="0">
                <a:solidFill>
                  <a:schemeClr val="accent2"/>
                </a:solidFill>
              </a:rPr>
              <a:t>muoni, </a:t>
            </a:r>
            <a:r>
              <a:rPr lang="it-IT" sz="2000" dirty="0" smtClean="0"/>
              <a:t>arrivano sulla</a:t>
            </a:r>
            <a:br>
              <a:rPr lang="it-IT" sz="2000" dirty="0" smtClean="0"/>
            </a:br>
            <a:r>
              <a:rPr lang="it-IT" sz="2000" dirty="0" smtClean="0"/>
              <a:t>Terra sotto forma di </a:t>
            </a:r>
            <a:br>
              <a:rPr lang="it-IT" sz="2000" dirty="0" smtClean="0"/>
            </a:br>
            <a:r>
              <a:rPr lang="it-IT" sz="2000" dirty="0" smtClean="0">
                <a:solidFill>
                  <a:schemeClr val="accent2"/>
                </a:solidFill>
              </a:rPr>
              <a:t>raggi cosmici</a:t>
            </a:r>
          </a:p>
          <a:p>
            <a:r>
              <a:rPr lang="it-IT" sz="2000" dirty="0" smtClean="0"/>
              <a:t>Nuovi tipi di quark più</a:t>
            </a:r>
            <a:br>
              <a:rPr lang="it-IT" sz="2000" dirty="0" smtClean="0"/>
            </a:br>
            <a:r>
              <a:rPr lang="it-IT" sz="2000" dirty="0" smtClean="0"/>
              <a:t>pesanti di u e d ed un</a:t>
            </a:r>
            <a:br>
              <a:rPr lang="it-IT" sz="2000" dirty="0" smtClean="0"/>
            </a:br>
            <a:r>
              <a:rPr lang="it-IT" sz="2000" dirty="0" smtClean="0"/>
              <a:t>terzo “fratello” dell’</a:t>
            </a:r>
            <a:br>
              <a:rPr lang="it-IT" sz="2000" dirty="0" smtClean="0"/>
            </a:br>
            <a:r>
              <a:rPr lang="it-IT" sz="2000" dirty="0" smtClean="0"/>
              <a:t>elettrone (il </a:t>
            </a:r>
            <a:r>
              <a:rPr lang="it-IT" sz="2000" i="1" dirty="0" smtClean="0">
                <a:solidFill>
                  <a:schemeClr val="accent2"/>
                </a:solidFill>
              </a:rPr>
              <a:t>leptone </a:t>
            </a:r>
            <a:r>
              <a:rPr lang="it-IT" sz="2000" dirty="0" smtClean="0">
                <a:solidFill>
                  <a:srgbClr val="3333CC"/>
                </a:solidFill>
              </a:rPr>
              <a:t>tau</a:t>
            </a:r>
            <a:r>
              <a:rPr lang="it-IT" sz="2000" dirty="0" smtClean="0"/>
              <a:t>)</a:t>
            </a:r>
            <a:br>
              <a:rPr lang="it-IT" sz="2000" dirty="0" smtClean="0"/>
            </a:br>
            <a:r>
              <a:rPr lang="it-IT" sz="2000" dirty="0" smtClean="0"/>
              <a:t>sono stati scoperti con</a:t>
            </a:r>
            <a:br>
              <a:rPr lang="it-IT" sz="2000" dirty="0" smtClean="0"/>
            </a:br>
            <a:r>
              <a:rPr lang="it-IT" sz="2000" dirty="0" smtClean="0"/>
              <a:t>gli acceleratori di </a:t>
            </a:r>
            <a:br>
              <a:rPr lang="it-IT" sz="2000" dirty="0" smtClean="0"/>
            </a:br>
            <a:r>
              <a:rPr lang="it-IT" sz="2000" dirty="0" smtClean="0"/>
              <a:t>particelle, come LHC</a:t>
            </a:r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049" y="2742240"/>
            <a:ext cx="1730503" cy="173050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177612" y="991055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chemeClr val="accent2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878434" y="2144132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224809" y="1008749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204934" y="2846531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chemeClr val="accent2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905756" y="3999608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664D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rgbClr val="00664D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8252131" y="2864225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580611" y="2067157"/>
            <a:ext cx="51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+1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686447" y="3980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0</a:t>
            </a:r>
            <a:endParaRPr lang="it-IT" sz="2400" b="1" dirty="0"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4"/>
          <a:srcRect l="20000" r="3500"/>
          <a:stretch>
            <a:fillRect/>
          </a:stretch>
        </p:blipFill>
        <p:spPr>
          <a:xfrm>
            <a:off x="6935378" y="4648192"/>
            <a:ext cx="2102523" cy="183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5"/>
          <a:srcRect l="26087" t="11364" b="9771"/>
          <a:stretch>
            <a:fillRect/>
          </a:stretch>
        </p:blipFill>
        <p:spPr>
          <a:xfrm>
            <a:off x="4094358" y="2349464"/>
            <a:ext cx="2794593" cy="421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CasellaDiTesto 32"/>
          <p:cNvSpPr txBox="1"/>
          <p:nvPr/>
        </p:nvSpPr>
        <p:spPr>
          <a:xfrm>
            <a:off x="6959048" y="92060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p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959048" y="2867328"/>
            <a:ext cx="3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n</a:t>
            </a:r>
            <a:endParaRPr lang="it-IT" sz="2400" b="1" dirty="0"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7347" t="18911" r="11837" b="5444"/>
          <a:stretch>
            <a:fillRect/>
          </a:stretch>
        </p:blipFill>
        <p:spPr>
          <a:xfrm>
            <a:off x="682262" y="3777487"/>
            <a:ext cx="3796958" cy="25313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Interazioni tra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Protoni e neutroni sono tenuti insieme nel nucleo dalla </a:t>
            </a:r>
            <a:r>
              <a:rPr lang="it-IT" sz="2000" dirty="0" smtClean="0">
                <a:solidFill>
                  <a:srgbClr val="3333CC"/>
                </a:solidFill>
              </a:rPr>
              <a:t>forza forte</a:t>
            </a:r>
            <a:r>
              <a:rPr lang="it-IT" sz="2000" dirty="0" smtClean="0"/>
              <a:t>, molto più intensa di quella elettromagnetica, che vince la repulsione tra i protoni, tutti di carica elettrica positiva</a:t>
            </a:r>
          </a:p>
          <a:p>
            <a:pPr lvl="1"/>
            <a:r>
              <a:rPr lang="it-IT" sz="2000" dirty="0" smtClean="0"/>
              <a:t>Il </a:t>
            </a:r>
            <a:r>
              <a:rPr lang="it-IT" sz="2000" dirty="0" smtClean="0">
                <a:solidFill>
                  <a:srgbClr val="3333CC"/>
                </a:solidFill>
              </a:rPr>
              <a:t>mediatore </a:t>
            </a:r>
            <a:r>
              <a:rPr lang="it-IT" sz="2000" dirty="0" smtClean="0"/>
              <a:t>di questa </a:t>
            </a:r>
            <a:r>
              <a:rPr lang="it-IT" sz="2000" dirty="0" smtClean="0">
                <a:solidFill>
                  <a:schemeClr val="accent2"/>
                </a:solidFill>
              </a:rPr>
              <a:t>forza forte </a:t>
            </a:r>
            <a:r>
              <a:rPr lang="it-IT" sz="2000" dirty="0" smtClean="0"/>
              <a:t>è il </a:t>
            </a:r>
            <a:r>
              <a:rPr lang="it-IT" sz="2000" dirty="0" smtClean="0">
                <a:solidFill>
                  <a:srgbClr val="3333CC"/>
                </a:solidFill>
              </a:rPr>
              <a:t>gluone</a:t>
            </a:r>
          </a:p>
          <a:p>
            <a:r>
              <a:rPr lang="it-IT" sz="2000" dirty="0" smtClean="0"/>
              <a:t>I decadimenti nucleari (la radioattività) sono dovuti allo scambio di una </a:t>
            </a:r>
            <a:r>
              <a:rPr lang="it-IT" sz="2000" dirty="0" smtClean="0">
                <a:solidFill>
                  <a:schemeClr val="accent2"/>
                </a:solidFill>
              </a:rPr>
              <a:t>particella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, mediatore </a:t>
            </a:r>
            <a:r>
              <a:rPr lang="it-IT" sz="2000" dirty="0" smtClean="0">
                <a:solidFill>
                  <a:srgbClr val="3333CC"/>
                </a:solidFill>
              </a:rPr>
              <a:t>dell’interazione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debole </a:t>
            </a:r>
            <a:r>
              <a:rPr lang="it-IT" sz="2000" dirty="0" smtClean="0"/>
              <a:t>che, a differenza di fotoni e gluoni, agisce a </a:t>
            </a:r>
            <a:r>
              <a:rPr lang="it-IT" sz="2000" dirty="0" smtClean="0">
                <a:solidFill>
                  <a:schemeClr val="accent2"/>
                </a:solidFill>
              </a:rPr>
              <a:t>corto raggio</a:t>
            </a:r>
            <a:r>
              <a:rPr lang="it-IT" sz="2000" dirty="0" smtClean="0"/>
              <a:t>, ossia solo a distanze piccolissime</a:t>
            </a:r>
            <a:endParaRPr lang="it-IT" sz="2000" dirty="0" smtClean="0">
              <a:solidFill>
                <a:schemeClr val="accent2"/>
              </a:solidFill>
            </a:endParaRPr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l="859" r="4890"/>
          <a:stretch>
            <a:fillRect/>
          </a:stretch>
        </p:blipFill>
        <p:spPr>
          <a:xfrm>
            <a:off x="5721604" y="3949559"/>
            <a:ext cx="2501130" cy="234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20365" y="2010805"/>
            <a:ext cx="3960138" cy="3117089"/>
            <a:chOff x="5022397" y="1914674"/>
            <a:chExt cx="4098747" cy="3136668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/>
            <a:srcRect r="52508" b="9907"/>
            <a:stretch>
              <a:fillRect/>
            </a:stretch>
          </p:blipFill>
          <p:spPr bwMode="auto">
            <a:xfrm>
              <a:off x="5061120" y="1945538"/>
              <a:ext cx="4060024" cy="310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ttangolo arrotondato 7"/>
            <p:cNvSpPr/>
            <p:nvPr/>
          </p:nvSpPr>
          <p:spPr bwMode="auto">
            <a:xfrm>
              <a:off x="5022397" y="1914674"/>
              <a:ext cx="888274" cy="3055738"/>
            </a:xfrm>
            <a:prstGeom prst="roundRect">
              <a:avLst>
                <a:gd name="adj" fmla="val 41112"/>
              </a:avLst>
            </a:prstGeom>
            <a:noFill/>
            <a:ln w="34925" cap="flat" cmpd="sng" algn="ctr">
              <a:solidFill>
                <a:srgbClr val="FF6600">
                  <a:alpha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0" name="Connettore 2 9"/>
          <p:cNvCxnSpPr>
            <a:endCxn id="9" idx="0"/>
          </p:cNvCxnSpPr>
          <p:nvPr/>
        </p:nvCxnSpPr>
        <p:spPr bwMode="auto">
          <a:xfrm rot="16200000" flipH="1">
            <a:off x="5279847" y="5317102"/>
            <a:ext cx="554634" cy="1536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781" y="869001"/>
            <a:ext cx="8381172" cy="5681924"/>
          </a:xfrm>
        </p:spPr>
        <p:txBody>
          <a:bodyPr/>
          <a:lstStyle/>
          <a:p>
            <a:r>
              <a:rPr lang="it-IT" sz="2400" dirty="0" smtClean="0"/>
              <a:t>Tutte le </a:t>
            </a:r>
            <a:r>
              <a:rPr lang="it-IT" sz="2400" dirty="0" smtClean="0">
                <a:solidFill>
                  <a:schemeClr val="accent2"/>
                </a:solidFill>
              </a:rPr>
              <a:t>particelle elementari </a:t>
            </a:r>
            <a:r>
              <a:rPr lang="it-IT" sz="2400" dirty="0" smtClean="0"/>
              <a:t>conosciute e le loro </a:t>
            </a:r>
            <a:r>
              <a:rPr lang="it-IT" sz="2400" dirty="0" smtClean="0">
                <a:solidFill>
                  <a:srgbClr val="3333CC"/>
                </a:solidFill>
              </a:rPr>
              <a:t>forze </a:t>
            </a:r>
            <a:r>
              <a:rPr lang="it-IT" sz="2400" dirty="0" smtClean="0"/>
              <a:t>(</a:t>
            </a:r>
            <a:r>
              <a:rPr lang="it-IT" sz="2400" dirty="0" smtClean="0">
                <a:solidFill>
                  <a:srgbClr val="3333CC"/>
                </a:solidFill>
              </a:rPr>
              <a:t>interazioni</a:t>
            </a:r>
            <a:r>
              <a:rPr lang="it-IT" sz="2400" dirty="0" smtClean="0"/>
              <a:t>) sono riunite in un’unico </a:t>
            </a:r>
            <a:r>
              <a:rPr lang="it-IT" sz="2400" dirty="0" smtClean="0">
                <a:solidFill>
                  <a:schemeClr val="accent2"/>
                </a:solidFill>
              </a:rPr>
              <a:t>modello teorico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Le particelle che formano</a:t>
            </a:r>
            <a:br>
              <a:rPr lang="it-IT" sz="2400" dirty="0" smtClean="0"/>
            </a:br>
            <a:r>
              <a:rPr lang="it-IT" sz="2400" dirty="0" smtClean="0"/>
              <a:t>la materia ordinaria </a:t>
            </a:r>
            <a:br>
              <a:rPr lang="it-IT" sz="2400" dirty="0" smtClean="0"/>
            </a:br>
            <a:r>
              <a:rPr lang="it-IT" sz="2400" dirty="0" smtClean="0"/>
              <a:t>esistono in </a:t>
            </a:r>
            <a:r>
              <a:rPr lang="it-IT" sz="2400" dirty="0" smtClean="0">
                <a:solidFill>
                  <a:srgbClr val="3333CC"/>
                </a:solidFill>
              </a:rPr>
              <a:t>tre repliche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rgbClr val="3333CC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r>
              <a:rPr lang="it-IT" sz="2400" dirty="0" smtClean="0">
                <a:solidFill>
                  <a:srgbClr val="800000"/>
                </a:solidFill>
              </a:rPr>
              <a:t>Il Modello Standard non è 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completo:</a:t>
            </a:r>
          </a:p>
          <a:p>
            <a:pPr lvl="1"/>
            <a:r>
              <a:rPr lang="it-IT" sz="2400" dirty="0" smtClean="0"/>
              <a:t>È il </a:t>
            </a:r>
            <a:r>
              <a:rPr lang="it-IT" sz="2400" dirty="0" smtClean="0">
                <a:solidFill>
                  <a:schemeClr val="accent2"/>
                </a:solidFill>
              </a:rPr>
              <a:t>gravitone </a:t>
            </a:r>
            <a:r>
              <a:rPr lang="it-IT" sz="2400" dirty="0" smtClean="0"/>
              <a:t>la particella</a:t>
            </a:r>
            <a:br>
              <a:rPr lang="it-IT" sz="2400" dirty="0" smtClean="0"/>
            </a:br>
            <a:r>
              <a:rPr lang="it-IT" sz="2400" dirty="0" smtClean="0"/>
              <a:t>che corrisponde al </a:t>
            </a:r>
            <a:r>
              <a:rPr lang="it-IT" sz="2400" dirty="0" smtClean="0">
                <a:solidFill>
                  <a:schemeClr val="accent2"/>
                </a:solidFill>
              </a:rPr>
              <a:t>campo</a:t>
            </a:r>
            <a:br>
              <a:rPr lang="it-IT" sz="2400" dirty="0" smtClean="0">
                <a:solidFill>
                  <a:schemeClr val="accent2"/>
                </a:solidFill>
              </a:rPr>
            </a:br>
            <a:r>
              <a:rPr lang="it-IT" sz="2400" dirty="0" smtClean="0">
                <a:solidFill>
                  <a:schemeClr val="accent2"/>
                </a:solidFill>
              </a:rPr>
              <a:t>gravitazionale</a:t>
            </a:r>
            <a:r>
              <a:rPr lang="it-IT" sz="2400" dirty="0" smtClean="0"/>
              <a:t>?</a:t>
            </a:r>
            <a:br>
              <a:rPr lang="it-IT" sz="2400" dirty="0" smtClean="0"/>
            </a:br>
            <a:r>
              <a:rPr lang="it-IT" sz="2400" dirty="0" smtClean="0"/>
              <a:t>Non lo sappiamo ancora!</a:t>
            </a: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583049" y="5602103"/>
            <a:ext cx="1963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  <a:latin typeface="+mn-lt"/>
              </a:rPr>
              <a:t>Formano la materia</a:t>
            </a:r>
            <a:br>
              <a:rPr lang="it-IT" dirty="0" smtClean="0">
                <a:solidFill>
                  <a:srgbClr val="FF6600"/>
                </a:solidFill>
                <a:latin typeface="+mn-lt"/>
              </a:rPr>
            </a:br>
            <a:r>
              <a:rPr lang="it-IT" dirty="0" smtClean="0">
                <a:solidFill>
                  <a:srgbClr val="FF6600"/>
                </a:solidFill>
                <a:latin typeface="+mn-lt"/>
              </a:rPr>
              <a:t>che ci circonda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>
            <a:picLocks noChangeAspect="1"/>
          </p:cNvPicPr>
          <p:nvPr/>
        </p:nvPicPr>
        <p:blipFill>
          <a:blip r:embed="rId2"/>
          <a:srcRect r="1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-1" y="163286"/>
            <a:ext cx="8363857" cy="952500"/>
          </a:xfrm>
        </p:spPr>
        <p:txBody>
          <a:bodyPr/>
          <a:lstStyle/>
          <a:p>
            <a:r>
              <a:rPr lang="it-IT" sz="2400" dirty="0" smtClean="0"/>
              <a:t>Le particelle elementari hanno </a:t>
            </a:r>
            <a:r>
              <a:rPr lang="it-IT" sz="2400" dirty="0" smtClean="0">
                <a:solidFill>
                  <a:srgbClr val="3333CC"/>
                </a:solidFill>
              </a:rPr>
              <a:t>masse molto diverse</a:t>
            </a:r>
            <a:r>
              <a:rPr lang="it-IT" sz="2400" dirty="0" smtClean="0"/>
              <a:t> tra di loro, anche se sono tutte “</a:t>
            </a:r>
            <a:r>
              <a:rPr lang="it-IT" sz="2400" dirty="0" smtClean="0">
                <a:solidFill>
                  <a:schemeClr val="accent2"/>
                </a:solidFill>
              </a:rPr>
              <a:t>puntiformi</a:t>
            </a:r>
            <a:r>
              <a:rPr lang="it-IT" sz="2400" dirty="0" smtClean="0"/>
              <a:t>”!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0952" y="1948205"/>
            <a:ext cx="6981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up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0,002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6407" y="3254304"/>
            <a:ext cx="7872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down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9334" y="5914633"/>
            <a:ext cx="1159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elettrone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0,0005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22516" y="2195041"/>
            <a:ext cx="8775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charm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1,29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52014" y="3282760"/>
            <a:ext cx="1018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strange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rgbClr val="3333CC"/>
                </a:solidFill>
                <a:latin typeface="+mn-lt"/>
              </a:rPr>
              <a:t>0,16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97864" y="1869232"/>
            <a:ext cx="543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top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173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86168" y="3421970"/>
            <a:ext cx="9669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bottom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4,6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190619" y="5857177"/>
            <a:ext cx="9412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muone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0,11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77625" y="6027883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tau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1,78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655317" y="2223388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fotone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29668" y="3987120"/>
            <a:ext cx="9412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gluone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 flipV="1">
            <a:off x="3122489" y="4327071"/>
            <a:ext cx="1177369" cy="5833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Connettore 2 29"/>
          <p:cNvCxnSpPr/>
          <p:nvPr/>
        </p:nvCxnSpPr>
        <p:spPr bwMode="auto">
          <a:xfrm rot="5400000" flipH="1" flipV="1">
            <a:off x="5954697" y="1949180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5400000" flipH="1" flipV="1">
            <a:off x="5954697" y="3881108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7" name="CasellaDiTesto 36"/>
          <p:cNvSpPr txBox="1"/>
          <p:nvPr/>
        </p:nvSpPr>
        <p:spPr>
          <a:xfrm>
            <a:off x="8092079" y="1373116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W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80,4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8092079" y="3360139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Z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91,2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947767" y="5899665"/>
            <a:ext cx="19800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bosone di Higgs</a:t>
            </a: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125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1" name="Rettangolo arrotondato 50"/>
          <p:cNvSpPr/>
          <p:nvPr/>
        </p:nvSpPr>
        <p:spPr bwMode="auto">
          <a:xfrm>
            <a:off x="189594" y="1179286"/>
            <a:ext cx="5243286" cy="2803071"/>
          </a:xfrm>
          <a:prstGeom prst="roundRect">
            <a:avLst>
              <a:gd name="adj" fmla="val 12136"/>
            </a:avLst>
          </a:prstGeom>
          <a:noFill/>
          <a:ln w="38100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Rettangolo arrotondato 52"/>
          <p:cNvSpPr/>
          <p:nvPr/>
        </p:nvSpPr>
        <p:spPr bwMode="auto">
          <a:xfrm>
            <a:off x="189594" y="4109358"/>
            <a:ext cx="5243286" cy="2503714"/>
          </a:xfrm>
          <a:prstGeom prst="roundRect">
            <a:avLst/>
          </a:prstGeom>
          <a:noFill/>
          <a:ln w="38100" cap="flat" cmpd="sng" algn="ctr">
            <a:solidFill>
              <a:srgbClr val="C9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1" name="Ovale 60"/>
          <p:cNvSpPr/>
          <p:nvPr/>
        </p:nvSpPr>
        <p:spPr bwMode="auto">
          <a:xfrm>
            <a:off x="934358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62985" y="4713404"/>
            <a:ext cx="1031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neutrini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~0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 rot="16200000" flipV="1">
            <a:off x="2459066" y="4562651"/>
            <a:ext cx="424668" cy="382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2" name="Ovale 61"/>
          <p:cNvSpPr/>
          <p:nvPr/>
        </p:nvSpPr>
        <p:spPr bwMode="auto">
          <a:xfrm>
            <a:off x="264398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Ovale 62"/>
          <p:cNvSpPr/>
          <p:nvPr/>
        </p:nvSpPr>
        <p:spPr bwMode="auto">
          <a:xfrm>
            <a:off x="435912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e 63"/>
          <p:cNvSpPr/>
          <p:nvPr/>
        </p:nvSpPr>
        <p:spPr bwMode="auto">
          <a:xfrm>
            <a:off x="6071508" y="1669446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Ovale 64"/>
          <p:cNvSpPr/>
          <p:nvPr/>
        </p:nvSpPr>
        <p:spPr bwMode="auto">
          <a:xfrm>
            <a:off x="6071508" y="3604079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8" name="Rettangolo arrotondato 67"/>
          <p:cNvSpPr/>
          <p:nvPr/>
        </p:nvSpPr>
        <p:spPr bwMode="auto">
          <a:xfrm>
            <a:off x="5551713" y="1179286"/>
            <a:ext cx="3392715" cy="3782785"/>
          </a:xfrm>
          <a:prstGeom prst="roundRect">
            <a:avLst>
              <a:gd name="adj" fmla="val 9997"/>
            </a:avLst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9" name="Rettangolo arrotondato 68"/>
          <p:cNvSpPr/>
          <p:nvPr/>
        </p:nvSpPr>
        <p:spPr bwMode="auto">
          <a:xfrm>
            <a:off x="5551713" y="5061857"/>
            <a:ext cx="3392715" cy="1578429"/>
          </a:xfrm>
          <a:prstGeom prst="roundRect">
            <a:avLst>
              <a:gd name="adj" fmla="val 17845"/>
            </a:avLst>
          </a:prstGeom>
          <a:noFill/>
          <a:ln w="38100" cap="flat" cmpd="sng" algn="ctr">
            <a:solidFill>
              <a:schemeClr val="accent2">
                <a:lumMod val="75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69734" y="2457648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6600"/>
                </a:solidFill>
                <a:latin typeface="+mn-lt"/>
              </a:rPr>
              <a:t>quark</a:t>
            </a:r>
            <a:endParaRPr lang="it-IT" sz="18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7181246" y="4059850"/>
            <a:ext cx="170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mediatori</a:t>
            </a:r>
            <a:b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delle forze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69734" y="4928492"/>
            <a:ext cx="1193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90000"/>
                </a:solidFill>
                <a:latin typeface="+mn-lt"/>
              </a:rPr>
              <a:t>leptoni</a:t>
            </a:r>
            <a:endParaRPr lang="it-IT" dirty="0">
              <a:solidFill>
                <a:srgbClr val="C90000"/>
              </a:solidFill>
              <a:latin typeface="+mn-lt"/>
            </a:endParaRPr>
          </a:p>
        </p:txBody>
      </p:sp>
      <p:cxnSp>
        <p:nvCxnSpPr>
          <p:cNvPr id="80" name="Connettore 2 79"/>
          <p:cNvCxnSpPr/>
          <p:nvPr/>
        </p:nvCxnSpPr>
        <p:spPr bwMode="auto">
          <a:xfrm rot="10800000">
            <a:off x="1068615" y="4327073"/>
            <a:ext cx="1131689" cy="58334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1" name="Connettore 2 80"/>
          <p:cNvCxnSpPr/>
          <p:nvPr/>
        </p:nvCxnSpPr>
        <p:spPr bwMode="auto">
          <a:xfrm rot="16200000" flipV="1">
            <a:off x="816722" y="5814291"/>
            <a:ext cx="284728" cy="1357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4" name="Esplosione 1 83"/>
          <p:cNvSpPr/>
          <p:nvPr/>
        </p:nvSpPr>
        <p:spPr bwMode="auto">
          <a:xfrm>
            <a:off x="7731535" y="5181429"/>
            <a:ext cx="1115786" cy="1097643"/>
          </a:xfrm>
          <a:prstGeom prst="irregularSeal1">
            <a:avLst/>
          </a:prstGeom>
          <a:gradFill flip="none" rotWithShape="1">
            <a:gsLst>
              <a:gs pos="0">
                <a:srgbClr val="FFB37F">
                  <a:alpha val="60000"/>
                </a:srgbClr>
              </a:gs>
              <a:gs pos="100000">
                <a:srgbClr val="C90000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 rot="1071459">
            <a:off x="7562769" y="5468640"/>
            <a:ext cx="14533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800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Nuovo!</a:t>
            </a:r>
            <a:endParaRPr lang="it-IT" sz="2800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Elettromagnetismo,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Elettromagnetismo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09358" y="294603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con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50441" y="2318568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2616" y="4930792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75232" y="4930792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30792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347005" y="6013680"/>
            <a:ext cx="19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kern="0" dirty="0" smtClean="0">
                <a:solidFill>
                  <a:srgbClr val="FF0000"/>
                </a:solidFill>
                <a:latin typeface="Trebuchet MS"/>
                <a:ea typeface="ＭＳ Ｐゴシック" pitchFamily="-110" charset="-128"/>
                <a:cs typeface="Trebuchet MS"/>
              </a:rPr>
              <a:t>E la gravità?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7"/>
          <a:srcRect b="14441"/>
          <a:stretch/>
        </p:blipFill>
        <p:spPr>
          <a:xfrm>
            <a:off x="7510574" y="4922948"/>
            <a:ext cx="1080000" cy="109568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noFill/>
            <a:miter lim="800000"/>
          </a:ln>
          <a:effectLst>
            <a:outerShdw blurRad="101600" dist="165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303" y="5767078"/>
            <a:ext cx="594919" cy="584102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8192" y="5767078"/>
            <a:ext cx="594919" cy="58410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4081" y="5767078"/>
            <a:ext cx="594919" cy="584102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969" y="5767078"/>
            <a:ext cx="594919" cy="584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meccanismo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376" y="792457"/>
            <a:ext cx="8457897" cy="1959404"/>
          </a:xfrm>
        </p:spPr>
        <p:txBody>
          <a:bodyPr/>
          <a:lstStyle/>
          <a:p>
            <a:r>
              <a:rPr lang="it-IT" sz="1800" dirty="0" smtClean="0"/>
              <a:t>Nel Modello Standard però, non c’è modo di spiegare perché le particelle hanno una </a:t>
            </a:r>
            <a:r>
              <a:rPr lang="it-IT" sz="1800" dirty="0" smtClean="0">
                <a:solidFill>
                  <a:srgbClr val="FF0000"/>
                </a:solidFill>
              </a:rPr>
              <a:t>massa</a:t>
            </a:r>
            <a:r>
              <a:rPr lang="it-IT" sz="1800" dirty="0" smtClean="0"/>
              <a:t>.</a:t>
            </a:r>
            <a:endParaRPr lang="it-IT" sz="1800" dirty="0"/>
          </a:p>
          <a:p>
            <a:r>
              <a:rPr lang="it-IT" sz="1800" dirty="0" smtClean="0"/>
              <a:t>Come il fotone, </a:t>
            </a:r>
            <a:r>
              <a:rPr lang="it-IT" sz="1800" dirty="0" smtClean="0">
                <a:solidFill>
                  <a:srgbClr val="000000"/>
                </a:solidFill>
              </a:rPr>
              <a:t>dovrebbero </a:t>
            </a:r>
            <a:r>
              <a:rPr lang="it-IT" sz="1800" dirty="0" smtClean="0"/>
              <a:t>sempre </a:t>
            </a:r>
            <a:r>
              <a:rPr lang="it-IT" sz="1800" dirty="0" smtClean="0">
                <a:solidFill>
                  <a:srgbClr val="FF0000"/>
                </a:solidFill>
              </a:rPr>
              <a:t>viaggiare alla velocità della luce</a:t>
            </a:r>
            <a:r>
              <a:rPr lang="it-IT" sz="1800" dirty="0" smtClean="0">
                <a:solidFill>
                  <a:srgbClr val="000000"/>
                </a:solidFill>
              </a:rPr>
              <a:t>.</a:t>
            </a:r>
            <a:endParaRPr lang="it-IT" sz="1800" dirty="0" smtClean="0"/>
          </a:p>
          <a:p>
            <a:r>
              <a:rPr lang="it-IT" sz="1800" dirty="0" smtClean="0"/>
              <a:t>Ma il mondo non è fatto così: l’interazione </a:t>
            </a:r>
            <a:r>
              <a:rPr lang="it-IT" sz="1800" dirty="0" smtClean="0">
                <a:solidFill>
                  <a:srgbClr val="3333CC"/>
                </a:solidFill>
              </a:rPr>
              <a:t>debole</a:t>
            </a:r>
            <a:r>
              <a:rPr lang="it-IT" sz="1800" dirty="0" smtClean="0">
                <a:solidFill>
                  <a:srgbClr val="000000"/>
                </a:solidFill>
              </a:rPr>
              <a:t>, in particolare, ha </a:t>
            </a:r>
            <a:r>
              <a:rPr lang="it-IT" sz="1800" dirty="0" smtClean="0"/>
              <a:t>un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smtClean="0">
                <a:solidFill>
                  <a:schemeClr val="accent2"/>
                </a:solidFill>
              </a:rPr>
              <a:t>mediatore</a:t>
            </a:r>
            <a:r>
              <a:rPr lang="it-IT" sz="1800" dirty="0" smtClean="0">
                <a:solidFill>
                  <a:srgbClr val="000000"/>
                </a:solidFill>
              </a:rPr>
              <a:t>, </a:t>
            </a:r>
            <a:r>
              <a:rPr lang="it-IT" sz="1800" b="1" dirty="0" smtClean="0">
                <a:solidFill>
                  <a:srgbClr val="3333CC"/>
                </a:solidFill>
              </a:rPr>
              <a:t>la particella </a:t>
            </a:r>
            <a:r>
              <a:rPr lang="it-IT" sz="1800" b="1" dirty="0" err="1" smtClean="0">
                <a:solidFill>
                  <a:srgbClr val="3333CC"/>
                </a:solidFill>
              </a:rPr>
              <a:t>W</a:t>
            </a:r>
            <a:r>
              <a:rPr lang="it-IT" sz="1800" dirty="0" smtClean="0">
                <a:solidFill>
                  <a:srgbClr val="000000"/>
                </a:solidFill>
              </a:rPr>
              <a:t>, che ha una </a:t>
            </a:r>
            <a:r>
              <a:rPr lang="it-IT" sz="1800" dirty="0" smtClean="0">
                <a:solidFill>
                  <a:srgbClr val="3333CC"/>
                </a:solidFill>
              </a:rPr>
              <a:t>massa </a:t>
            </a:r>
            <a:r>
              <a:rPr lang="it-IT" sz="1800" dirty="0" smtClean="0"/>
              <a:t>circa </a:t>
            </a:r>
            <a:r>
              <a:rPr lang="it-IT" sz="1800" dirty="0" smtClean="0">
                <a:solidFill>
                  <a:srgbClr val="000000"/>
                </a:solidFill>
              </a:rPr>
              <a:t>80 volte quella </a:t>
            </a:r>
            <a:r>
              <a:rPr lang="it-IT" sz="1800" dirty="0" smtClean="0"/>
              <a:t>del protone.</a:t>
            </a:r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5" y="4026222"/>
            <a:ext cx="4201964" cy="25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4994279" y="2876053"/>
            <a:ext cx="3939405" cy="36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Peter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it-IT" sz="2000" kern="0" dirty="0" smtClean="0">
                <a:latin typeface="Trebuchet MS"/>
                <a:cs typeface="Trebuchet MS"/>
              </a:rPr>
              <a:t>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altri ipotizzarono, quasi 50 anni, fa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meccanismo che permette di spiegare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perché le particelle elementari hanno massa</a:t>
            </a:r>
            <a:r>
              <a:rPr lang="it-IT" sz="20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 massa delle particelle viene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generata da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 è presente e si manifesta in tutto lo spazio.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t="14557" b="16235"/>
          <a:stretch>
            <a:fillRect/>
          </a:stretch>
        </p:blipFill>
        <p:spPr>
          <a:xfrm>
            <a:off x="1197501" y="2598056"/>
            <a:ext cx="3249825" cy="141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r="5268"/>
          <a:stretch>
            <a:fillRect/>
          </a:stretch>
        </p:blipFill>
        <p:spPr>
          <a:xfrm>
            <a:off x="193100" y="1860636"/>
            <a:ext cx="6108015" cy="42834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campo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625" y="869001"/>
            <a:ext cx="8346773" cy="2880697"/>
          </a:xfrm>
        </p:spPr>
        <p:txBody>
          <a:bodyPr/>
          <a:lstStyle/>
          <a:p>
            <a:r>
              <a:rPr lang="it-IT" sz="1800" dirty="0" smtClean="0"/>
              <a:t>Le particelle che </a:t>
            </a:r>
            <a:r>
              <a:rPr lang="it-IT" sz="1800" dirty="0" smtClean="0">
                <a:solidFill>
                  <a:srgbClr val="3333CC"/>
                </a:solidFill>
              </a:rPr>
              <a:t>interagiscono con il campo di Higgs</a:t>
            </a:r>
            <a:r>
              <a:rPr lang="it-IT" sz="1800" dirty="0" smtClean="0"/>
              <a:t> vengono </a:t>
            </a:r>
            <a:r>
              <a:rPr lang="it-IT" sz="1800" dirty="0" smtClean="0">
                <a:solidFill>
                  <a:srgbClr val="3333CC"/>
                </a:solidFill>
              </a:rPr>
              <a:t>rallentate</a:t>
            </a:r>
            <a:endParaRPr lang="it-IT" sz="1800" dirty="0" smtClean="0"/>
          </a:p>
          <a:p>
            <a:r>
              <a:rPr lang="it-IT" sz="1800" dirty="0" smtClean="0"/>
              <a:t>Non viaggiano più alla velocità della luce, quindi hanno acquistato </a:t>
            </a:r>
            <a:r>
              <a:rPr lang="it-IT" sz="1800" dirty="0" smtClean="0">
                <a:solidFill>
                  <a:srgbClr val="3333CC"/>
                </a:solidFill>
              </a:rPr>
              <a:t>massa</a:t>
            </a:r>
            <a:r>
              <a:rPr lang="it-IT" sz="1800" dirty="0" smtClean="0"/>
              <a:t>!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073671" y="5872252"/>
            <a:ext cx="118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it-IT" sz="900" dirty="0" smtClean="0">
                <a:solidFill>
                  <a:schemeClr val="bg1">
                    <a:lumMod val="65000"/>
                  </a:schemeClr>
                </a:solidFill>
              </a:rPr>
              <a:t> Alexander </a:t>
            </a:r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Safonov</a:t>
            </a:r>
            <a:endParaRPr lang="it-IT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6350188" y="1943620"/>
            <a:ext cx="2793811" cy="43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Più una particella</a:t>
            </a:r>
            <a:r>
              <a:rPr lang="it-IT" sz="1800" kern="0" dirty="0" smtClean="0">
                <a:latin typeface="Trebuchet MS"/>
                <a:cs typeface="Trebuchet MS"/>
              </a:rPr>
              <a:t> “sente” il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di Higgs,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maggiore è la sua massa</a:t>
            </a:r>
            <a:endParaRPr lang="it-IT" sz="1800" kern="0" dirty="0" smtClean="0">
              <a:latin typeface="Trebuchet MS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Perciò ci sono particelle più pesanti di altre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non si accorge del campo di Higgs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 resta una particella 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senza massa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Come per ogni campo, anche al campo di Higgs corrisponde una particella:</a:t>
            </a:r>
          </a:p>
          <a:p>
            <a:pPr algn="ctr">
              <a:buNone/>
            </a:pPr>
            <a:r>
              <a:rPr lang="it-IT" sz="3600" dirty="0" smtClean="0">
                <a:solidFill>
                  <a:srgbClr val="3333CC"/>
                </a:solidFill>
              </a:rPr>
              <a:t>Il bosone di Higgs</a:t>
            </a: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000" dirty="0" smtClean="0">
              <a:solidFill>
                <a:srgbClr val="3333CC"/>
              </a:solidFill>
            </a:endParaRPr>
          </a:p>
          <a:p>
            <a:endParaRPr lang="it-IT" sz="1200" dirty="0" smtClean="0"/>
          </a:p>
          <a:p>
            <a:r>
              <a:rPr lang="it-IT" sz="2400" dirty="0" smtClean="0"/>
              <a:t>Anche questa particella </a:t>
            </a:r>
            <a:r>
              <a:rPr lang="it-IT" sz="2400" dirty="0" smtClean="0">
                <a:solidFill>
                  <a:srgbClr val="3333CC"/>
                </a:solidFill>
              </a:rPr>
              <a:t>“sente”, come le altre, lo stesso campo di Higgs</a:t>
            </a:r>
            <a:r>
              <a:rPr lang="it-IT" sz="2400" dirty="0" smtClean="0"/>
              <a:t>, e quindi ha una </a:t>
            </a:r>
            <a:r>
              <a:rPr lang="it-IT" sz="2400" dirty="0" smtClean="0">
                <a:solidFill>
                  <a:schemeClr val="accent2"/>
                </a:solidFill>
              </a:rPr>
              <a:t>massa</a:t>
            </a:r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2398402"/>
            <a:ext cx="4052575" cy="30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rcRect t="17423" b="11674"/>
          <a:stretch>
            <a:fillRect/>
          </a:stretch>
        </p:blipFill>
        <p:spPr>
          <a:xfrm>
            <a:off x="4228646" y="0"/>
            <a:ext cx="2595218" cy="120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1" y="604345"/>
            <a:ext cx="2174780" cy="151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71" y="2900224"/>
            <a:ext cx="1690277" cy="225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rcRect t="14540" r="2000" b="2471"/>
          <a:stretch>
            <a:fillRect/>
          </a:stretch>
        </p:blipFill>
        <p:spPr>
          <a:xfrm>
            <a:off x="2034190" y="145869"/>
            <a:ext cx="2107373" cy="142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406" y="3514516"/>
            <a:ext cx="1995408" cy="150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138" y="4790965"/>
            <a:ext cx="2313662" cy="155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63" y="2059250"/>
            <a:ext cx="2047962" cy="445576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4294967295"/>
          </p:nvPr>
        </p:nvSpPr>
        <p:spPr>
          <a:xfrm>
            <a:off x="0" y="6594475"/>
            <a:ext cx="2373313" cy="228600"/>
          </a:xfrm>
        </p:spPr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94475"/>
            <a:ext cx="1905000" cy="228600"/>
          </a:xfrm>
        </p:spPr>
        <p:txBody>
          <a:bodyPr/>
          <a:lstStyle/>
          <a:p>
            <a:fld id="{2B81F198-5BD4-0E45-9DE2-9EE8B00590EC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552" y="137289"/>
            <a:ext cx="1887791" cy="190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umetto 3 8"/>
          <p:cNvSpPr/>
          <p:nvPr/>
        </p:nvSpPr>
        <p:spPr bwMode="auto">
          <a:xfrm>
            <a:off x="3016329" y="1010299"/>
            <a:ext cx="5137862" cy="2578666"/>
          </a:xfrm>
          <a:prstGeom prst="wedgeEllipseCallout">
            <a:avLst>
              <a:gd name="adj1" fmla="val -67734"/>
              <a:gd name="adj2" fmla="val 30868"/>
            </a:avLst>
          </a:prstGeom>
          <a:ln>
            <a:headEnd type="none" w="med" len="med"/>
            <a:tailEnd type="none" w="med" len="med"/>
          </a:ln>
          <a:effectLst>
            <a:outerShdw blurRad="50800" dist="127000" dir="2700000" algn="tl" rotWithShape="0">
              <a:srgbClr val="000000">
                <a:alpha val="35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2934546" y="1272085"/>
            <a:ext cx="5301428" cy="2055095"/>
          </a:xfrm>
        </p:spPr>
        <p:txBody>
          <a:bodyPr/>
          <a:lstStyle/>
          <a:p>
            <a:r>
              <a:rPr lang="it-IT" sz="36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DI</a:t>
            </a: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 COSA</a:t>
            </a:r>
            <a: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/>
            </a:r>
            <a:b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</a:br>
            <a: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/>
            </a:r>
            <a:b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</a:b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SIAMO </a:t>
            </a:r>
            <a:r>
              <a:rPr lang="it-IT" sz="36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FATTI…</a:t>
            </a: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  <a:endParaRPr lang="it-IT" sz="36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rcRect l="18909" r="3736"/>
          <a:stretch>
            <a:fillRect/>
          </a:stretch>
        </p:blipFill>
        <p:spPr>
          <a:xfrm>
            <a:off x="2092569" y="3220047"/>
            <a:ext cx="1873626" cy="161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7812" y="3484062"/>
            <a:ext cx="1562777" cy="186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16"/>
          <p:cNvSpPr txBox="1"/>
          <p:nvPr/>
        </p:nvSpPr>
        <p:spPr>
          <a:xfrm>
            <a:off x="7225100" y="6289539"/>
            <a:ext cx="1586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cc Wikimedia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Comons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1695" y="4826671"/>
            <a:ext cx="1903898" cy="164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4131" y="5049170"/>
            <a:ext cx="2058455" cy="136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Una sala piena di scienziati che chiacchierano: lo spazio vuoto occupato dal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48042" y="5181765"/>
            <a:ext cx="2795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David Miller, UCL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premio 1993 per la miglior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spiegazione del bosone di </a:t>
            </a:r>
            <a:r>
              <a:rPr lang="it-IT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Higgs</a:t>
            </a:r>
            <a:endParaRPr lang="it-IT" dirty="0" smtClean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419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Uno scienziato famoso attraversa la stanza e attira l’attenzione degli scienziati presenti che si avvicinano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219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L’interazione aumenta la resistenza al suo moto, tanto più quanto il personaggio è famoso: acquisisce “massa” come una particella nel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15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Anche un pettegolezzo può attraversare la sala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9686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… e causa raggruppamenti di scienziati: le particelle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ricerca del bosone di Higgs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04102" y="869001"/>
            <a:ext cx="4599060" cy="5681924"/>
          </a:xfrm>
        </p:spPr>
        <p:txBody>
          <a:bodyPr/>
          <a:lstStyle/>
          <a:p>
            <a:r>
              <a:rPr lang="it-IT" sz="2000" dirty="0" err="1" smtClean="0"/>
              <a:t>…</a:t>
            </a:r>
            <a:r>
              <a:rPr lang="it-IT" sz="2000" dirty="0" smtClean="0"/>
              <a:t> ma tutto questo resta una </a:t>
            </a:r>
            <a:r>
              <a:rPr lang="it-IT" sz="2000" dirty="0" smtClean="0">
                <a:solidFill>
                  <a:srgbClr val="800000"/>
                </a:solidFill>
              </a:rPr>
              <a:t>congettura </a:t>
            </a:r>
            <a:r>
              <a:rPr lang="it-IT" sz="2000" dirty="0" smtClean="0"/>
              <a:t>fino a che non è </a:t>
            </a:r>
            <a:r>
              <a:rPr lang="it-IT" sz="2000" dirty="0" smtClean="0">
                <a:solidFill>
                  <a:srgbClr val="3333CC"/>
                </a:solidFill>
              </a:rPr>
              <a:t>provato sperimentalmente</a:t>
            </a:r>
            <a:r>
              <a:rPr lang="it-IT" sz="2000" dirty="0" smtClean="0"/>
              <a:t>!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Produrre il bosone in laboratorio significa provare l’esistenza del campo di Higgs </a:t>
            </a:r>
            <a:r>
              <a:rPr lang="it-IT" sz="2000" dirty="0" smtClean="0"/>
              <a:t>e del meccanismo che genera le masse delle particelle.</a:t>
            </a:r>
          </a:p>
          <a:p>
            <a:endParaRPr lang="it-IT" sz="2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8" name="Immagine 7" descr="MP900400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512" y="894836"/>
            <a:ext cx="3915818" cy="260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72" y="3768381"/>
            <a:ext cx="4295598" cy="274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2690">
            <a:off x="789069" y="3850345"/>
            <a:ext cx="3627500" cy="21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85" y="3951140"/>
            <a:ext cx="991098" cy="973078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rcRect r="6969"/>
          <a:stretch>
            <a:fillRect/>
          </a:stretch>
        </p:blipFill>
        <p:spPr>
          <a:xfrm>
            <a:off x="5140401" y="4127242"/>
            <a:ext cx="3826619" cy="2313707"/>
          </a:xfrm>
          <a:prstGeom prst="rect">
            <a:avLst/>
          </a:prstGeom>
        </p:spPr>
      </p:pic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Particelle e acceleratori</a:t>
            </a:r>
            <a:endParaRPr lang="it-IT" sz="3600" dirty="0"/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389401" y="4831394"/>
            <a:ext cx="4488681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>
                <a:latin typeface="Arial" charset="0"/>
              </a:rPr>
              <a:t> dei protoni che si scontrano </a:t>
            </a:r>
            <a:br>
              <a:rPr lang="it-IT" sz="2000" dirty="0">
                <a:latin typeface="Arial" charset="0"/>
              </a:rPr>
            </a:br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si trasforma in nuove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particelle. </a:t>
            </a: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2000" dirty="0" smtClean="0">
                <a:latin typeface="Arial" charset="0"/>
              </a:rPr>
              <a:t>Tra queste è possibile produrre in laboratorio il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bosone di </a:t>
            </a:r>
            <a:r>
              <a:rPr lang="it-IT" sz="2000" dirty="0" err="1" smtClean="0">
                <a:solidFill>
                  <a:schemeClr val="accent2"/>
                </a:solidFill>
                <a:latin typeface="Arial" charset="0"/>
              </a:rPr>
              <a:t>Higgs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</a:rPr>
              <a:t>!</a:t>
            </a:r>
            <a:endParaRPr lang="it-IT" sz="2000" dirty="0" smtClean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07951" y="799350"/>
            <a:ext cx="6974582" cy="3885627"/>
            <a:chOff x="107950" y="799350"/>
            <a:chExt cx="7477125" cy="4165600"/>
          </a:xfrm>
        </p:grpSpPr>
        <p:sp>
          <p:nvSpPr>
            <p:cNvPr id="1063960" name="Oval 24"/>
            <p:cNvSpPr>
              <a:spLocks noChangeArrowheads="1"/>
            </p:cNvSpPr>
            <p:nvPr/>
          </p:nvSpPr>
          <p:spPr bwMode="auto">
            <a:xfrm>
              <a:off x="2916238" y="1940763"/>
              <a:ext cx="1871662" cy="187166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4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00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2638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9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7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56325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63952" name="AutoShape 16"/>
            <p:cNvSpPr>
              <a:spLocks noChangeArrowheads="1"/>
            </p:cNvSpPr>
            <p:nvPr/>
          </p:nvSpPr>
          <p:spPr bwMode="auto">
            <a:xfrm>
              <a:off x="3238500" y="2263025"/>
              <a:ext cx="1225550" cy="1225550"/>
            </a:xfrm>
            <a:prstGeom prst="sun">
              <a:avLst>
                <a:gd name="adj" fmla="val 25000"/>
              </a:avLst>
            </a:pr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53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184481">
              <a:off x="4425950" y="17185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4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494856">
              <a:off x="2122488" y="36616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5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8668018">
              <a:off x="4133851" y="3734637"/>
              <a:ext cx="14414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6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4188852">
              <a:off x="3781425" y="129465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7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6279700">
              <a:off x="2779713" y="403150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8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713547">
              <a:off x="2274888" y="1499438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57738" y="927879"/>
            <a:ext cx="298626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 smtClean="0">
                <a:latin typeface="Arial" charset="0"/>
              </a:rPr>
              <a:t> si può trasformare in massa:</a:t>
            </a:r>
            <a:endParaRPr lang="it-IT" sz="900" dirty="0" smtClean="0">
              <a:latin typeface="Arial" charset="0"/>
            </a:endParaRPr>
          </a:p>
          <a:p>
            <a:pPr algn="ctr"/>
            <a:endParaRPr lang="it-IT" sz="900" dirty="0">
              <a:latin typeface="Arial" charset="0"/>
            </a:endParaRPr>
          </a:p>
          <a:p>
            <a:pPr algn="ctr"/>
            <a:r>
              <a:rPr lang="it-IT" sz="3600" dirty="0">
                <a:solidFill>
                  <a:schemeClr val="accent2"/>
                </a:solidFill>
              </a:rPr>
              <a:t>E = </a:t>
            </a:r>
            <a:r>
              <a:rPr lang="it-IT" sz="3600" dirty="0" smtClean="0">
                <a:solidFill>
                  <a:schemeClr val="accent2"/>
                </a:solidFill>
              </a:rPr>
              <a:t>mc</a:t>
            </a:r>
            <a:r>
              <a:rPr lang="it-IT" sz="3600" baseline="30000" dirty="0" smtClean="0">
                <a:solidFill>
                  <a:schemeClr val="accent2"/>
                </a:solidFill>
              </a:rPr>
              <a:t>2</a:t>
            </a:r>
            <a:endParaRPr lang="it-IT" sz="3600" baseline="30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it-IT" sz="2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Gli acceleratori</a:t>
            </a:r>
            <a:endParaRPr lang="it-IT" sz="3600" dirty="0"/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964" y="888245"/>
            <a:ext cx="5471938" cy="16230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Anche un</a:t>
            </a:r>
            <a:r>
              <a:rPr lang="it-IT" sz="2400" dirty="0" smtClean="0"/>
              <a:t> vecchio </a:t>
            </a:r>
            <a:r>
              <a:rPr lang="it-IT" sz="2400" dirty="0" smtClean="0">
                <a:solidFill>
                  <a:schemeClr val="accent2"/>
                </a:solidFill>
              </a:rPr>
              <a:t>televisore col tubo catodico </a:t>
            </a:r>
            <a:r>
              <a:rPr lang="it-IT" sz="2400" dirty="0" smtClean="0"/>
              <a:t>è </a:t>
            </a:r>
            <a:r>
              <a:rPr lang="it-IT" sz="2400" dirty="0"/>
              <a:t>un </a:t>
            </a:r>
            <a:r>
              <a:rPr lang="it-IT" sz="2400" dirty="0" smtClean="0">
                <a:solidFill>
                  <a:srgbClr val="3333CC"/>
                </a:solidFill>
              </a:rPr>
              <a:t>acceleratore </a:t>
            </a:r>
            <a:r>
              <a:rPr lang="it-IT" sz="2400" dirty="0" smtClean="0"/>
              <a:t>di elettroni!</a:t>
            </a:r>
            <a:endParaRPr lang="it-IT" dirty="0" smtClean="0"/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</p:txBody>
      </p:sp>
      <p:pic>
        <p:nvPicPr>
          <p:cNvPr id="1005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777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75" name="Line 7"/>
          <p:cNvSpPr>
            <a:spLocks noChangeShapeType="1"/>
          </p:cNvSpPr>
          <p:nvPr/>
        </p:nvSpPr>
        <p:spPr bwMode="auto">
          <a:xfrm flipV="1">
            <a:off x="2257425" y="2986908"/>
            <a:ext cx="982662" cy="506412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6" name="Text Box 8"/>
          <p:cNvSpPr txBox="1">
            <a:spLocks noChangeArrowheads="1"/>
          </p:cNvSpPr>
          <p:nvPr/>
        </p:nvSpPr>
        <p:spPr bwMode="auto">
          <a:xfrm>
            <a:off x="2665412" y="334727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1.5 Volt</a:t>
            </a:r>
          </a:p>
        </p:txBody>
      </p:sp>
      <p:sp>
        <p:nvSpPr>
          <p:cNvPr id="1005573" name="Line 5"/>
          <p:cNvSpPr>
            <a:spLocks noChangeShapeType="1"/>
          </p:cNvSpPr>
          <p:nvPr/>
        </p:nvSpPr>
        <p:spPr bwMode="auto">
          <a:xfrm>
            <a:off x="792162" y="3420295"/>
            <a:ext cx="15113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4" name="Line 6"/>
          <p:cNvSpPr>
            <a:spLocks noChangeShapeType="1"/>
          </p:cNvSpPr>
          <p:nvPr/>
        </p:nvSpPr>
        <p:spPr bwMode="auto">
          <a:xfrm>
            <a:off x="2376487" y="2915470"/>
            <a:ext cx="8636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0558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2117"/>
            <a:ext cx="244951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89" name="Line 21"/>
          <p:cNvSpPr>
            <a:spLocks noChangeShapeType="1"/>
          </p:cNvSpPr>
          <p:nvPr/>
        </p:nvSpPr>
        <p:spPr bwMode="auto">
          <a:xfrm>
            <a:off x="1296987" y="5198380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0" name="Line 22"/>
          <p:cNvSpPr>
            <a:spLocks noChangeShapeType="1"/>
          </p:cNvSpPr>
          <p:nvPr/>
        </p:nvSpPr>
        <p:spPr bwMode="auto">
          <a:xfrm>
            <a:off x="1296987" y="5701617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1" name="Line 23"/>
          <p:cNvSpPr>
            <a:spLocks noChangeShapeType="1"/>
          </p:cNvSpPr>
          <p:nvPr/>
        </p:nvSpPr>
        <p:spPr bwMode="auto">
          <a:xfrm flipV="1">
            <a:off x="2592387" y="5198380"/>
            <a:ext cx="0" cy="503237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2" name="Text Box 24"/>
          <p:cNvSpPr txBox="1">
            <a:spLocks noChangeArrowheads="1"/>
          </p:cNvSpPr>
          <p:nvPr/>
        </p:nvSpPr>
        <p:spPr bwMode="auto">
          <a:xfrm>
            <a:off x="2663825" y="5269817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220 Volt</a:t>
            </a:r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26" name="Segnaposto piè di pagina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grpSp>
        <p:nvGrpSpPr>
          <p:cNvPr id="2" name="Gruppo 32"/>
          <p:cNvGrpSpPr/>
          <p:nvPr/>
        </p:nvGrpSpPr>
        <p:grpSpPr>
          <a:xfrm>
            <a:off x="3496658" y="2537317"/>
            <a:ext cx="4241800" cy="3748397"/>
            <a:chOff x="4381833" y="2296771"/>
            <a:chExt cx="4241800" cy="3748397"/>
          </a:xfrm>
        </p:grpSpPr>
        <p:sp>
          <p:nvSpPr>
            <p:cNvPr id="1005579" name="Text Box 11"/>
            <p:cNvSpPr txBox="1">
              <a:spLocks noChangeArrowheads="1"/>
            </p:cNvSpPr>
            <p:nvPr/>
          </p:nvSpPr>
          <p:spPr bwMode="auto">
            <a:xfrm>
              <a:off x="4713838" y="5675836"/>
              <a:ext cx="149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~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20</a:t>
              </a:r>
              <a:r>
                <a:rPr lang="en-US" sz="1000" baseline="300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000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</a:rPr>
                <a:t> Volt</a:t>
              </a:r>
            </a:p>
          </p:txBody>
        </p:sp>
        <p:pic>
          <p:nvPicPr>
            <p:cNvPr id="1005581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1395" y="2751898"/>
              <a:ext cx="295275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05582" name="Text Box 14"/>
            <p:cNvSpPr txBox="1">
              <a:spLocks noChangeArrowheads="1"/>
            </p:cNvSpPr>
            <p:nvPr/>
          </p:nvSpPr>
          <p:spPr bwMode="auto">
            <a:xfrm>
              <a:off x="4475495" y="2393123"/>
              <a:ext cx="869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catodo</a:t>
              </a:r>
            </a:p>
          </p:txBody>
        </p:sp>
        <p:sp>
          <p:nvSpPr>
            <p:cNvPr id="1005583" name="Text Box 15"/>
            <p:cNvSpPr txBox="1">
              <a:spLocks noChangeArrowheads="1"/>
            </p:cNvSpPr>
            <p:nvPr/>
          </p:nvSpPr>
          <p:spPr bwMode="auto">
            <a:xfrm>
              <a:off x="5486733" y="2609023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anodi 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acceleratori</a:t>
              </a:r>
            </a:p>
          </p:txBody>
        </p:sp>
        <p:sp>
          <p:nvSpPr>
            <p:cNvPr id="1005584" name="Text Box 16"/>
            <p:cNvSpPr txBox="1">
              <a:spLocks noChangeArrowheads="1"/>
            </p:cNvSpPr>
            <p:nvPr/>
          </p:nvSpPr>
          <p:spPr bwMode="auto">
            <a:xfrm>
              <a:off x="4381833" y="4048886"/>
              <a:ext cx="13906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anodo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focalizzante</a:t>
              </a:r>
            </a:p>
          </p:txBody>
        </p:sp>
        <p:sp>
          <p:nvSpPr>
            <p:cNvPr id="1005586" name="Text Box 18"/>
            <p:cNvSpPr txBox="1">
              <a:spLocks noChangeArrowheads="1"/>
            </p:cNvSpPr>
            <p:nvPr/>
          </p:nvSpPr>
          <p:spPr bwMode="auto">
            <a:xfrm>
              <a:off x="6770924" y="2296771"/>
              <a:ext cx="1022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fascio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elettroni</a:t>
              </a:r>
            </a:p>
          </p:txBody>
        </p:sp>
        <p:sp>
          <p:nvSpPr>
            <p:cNvPr id="1005587" name="Text Box 19"/>
            <p:cNvSpPr txBox="1">
              <a:spLocks noChangeArrowheads="1"/>
            </p:cNvSpPr>
            <p:nvPr/>
          </p:nvSpPr>
          <p:spPr bwMode="auto">
            <a:xfrm>
              <a:off x="7067883" y="5056948"/>
              <a:ext cx="15557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schermo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fosforescente</a:t>
              </a:r>
            </a:p>
          </p:txBody>
        </p:sp>
        <p:grpSp>
          <p:nvGrpSpPr>
            <p:cNvPr id="3" name="Gruppo 29"/>
            <p:cNvGrpSpPr/>
            <p:nvPr/>
          </p:nvGrpSpPr>
          <p:grpSpPr>
            <a:xfrm rot="5400000">
              <a:off x="4731104" y="4545038"/>
              <a:ext cx="1478615" cy="706599"/>
              <a:chOff x="4375060" y="4226272"/>
              <a:chExt cx="1295400" cy="503237"/>
            </a:xfrm>
          </p:grpSpPr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>
                <a:off x="4375060" y="4729509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4375060" y="4226272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V="1">
                <a:off x="5670460" y="4226272"/>
                <a:ext cx="0" cy="503237"/>
              </a:xfrm>
              <a:prstGeom prst="line">
                <a:avLst/>
              </a:prstGeom>
              <a:noFill/>
              <a:ln w="9525">
                <a:solidFill>
                  <a:srgbClr val="5F5F5F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05585" name="Text Box 17"/>
            <p:cNvSpPr txBox="1">
              <a:spLocks noChangeArrowheads="1"/>
            </p:cNvSpPr>
            <p:nvPr/>
          </p:nvSpPr>
          <p:spPr bwMode="auto">
            <a:xfrm>
              <a:off x="5196220" y="4696586"/>
              <a:ext cx="1339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magnete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deflessione</a:t>
              </a:r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973157" y="3477609"/>
            <a:ext cx="217084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Energia  ≈ </a:t>
            </a:r>
            <a:b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r>
              <a:rPr lang="it-IT" sz="110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000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</a:rPr>
              <a:t> eV (elettron×Volt)</a:t>
            </a:r>
            <a:endParaRPr lang="it-IT" sz="24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037" y="160157"/>
            <a:ext cx="2866049" cy="2699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8267" b="397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</a:t>
            </a:r>
            <a:r>
              <a:rPr lang="it-IT" sz="3600" dirty="0" err="1" smtClean="0"/>
              <a:t>Large</a:t>
            </a:r>
            <a:r>
              <a:rPr lang="it-IT" sz="3600" dirty="0" smtClean="0"/>
              <a:t>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Collider</a:t>
            </a:r>
            <a:endParaRPr lang="it-IT" sz="3600" dirty="0"/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50507"/>
            <a:ext cx="7772400" cy="1857024"/>
          </a:xfrm>
        </p:spPr>
        <p:txBody>
          <a:bodyPr/>
          <a:lstStyle/>
          <a:p>
            <a:r>
              <a:rPr lang="it-IT" sz="1800" dirty="0" smtClean="0"/>
              <a:t>LHC è in </a:t>
            </a:r>
            <a:r>
              <a:rPr lang="it-IT" sz="1800" dirty="0" smtClean="0">
                <a:solidFill>
                  <a:srgbClr val="3333CC"/>
                </a:solidFill>
              </a:rPr>
              <a:t>acceleratore di protoni </a:t>
            </a:r>
            <a:r>
              <a:rPr lang="it-IT" sz="1800" dirty="0" smtClean="0"/>
              <a:t>costruito in una galleria sotterranea lunga </a:t>
            </a:r>
            <a:r>
              <a:rPr lang="it-IT" sz="1800" dirty="0" smtClean="0">
                <a:solidFill>
                  <a:schemeClr val="accent2"/>
                </a:solidFill>
              </a:rPr>
              <a:t>27km</a:t>
            </a:r>
            <a:r>
              <a:rPr lang="it-IT" sz="1800" dirty="0" smtClean="0"/>
              <a:t> tra la Francia e la Svizzera.</a:t>
            </a:r>
          </a:p>
          <a:p>
            <a:r>
              <a:rPr lang="it-IT" sz="1800" dirty="0" smtClean="0"/>
              <a:t>I protoni sono accelerato con un’energia di:</a:t>
            </a:r>
          </a:p>
          <a:p>
            <a:pPr algn="ctr">
              <a:buNone/>
            </a:pPr>
            <a:r>
              <a:rPr lang="it-IT" sz="2400" dirty="0" smtClean="0"/>
              <a:t>		</a:t>
            </a:r>
            <a:r>
              <a:rPr lang="it-IT" sz="2400" dirty="0" smtClean="0">
                <a:solidFill>
                  <a:schemeClr val="accent2"/>
                </a:solidFill>
              </a:rPr>
              <a:t>7+7 TeV = 14</a:t>
            </a:r>
            <a:r>
              <a:rPr lang="it-IT" sz="2400" dirty="0" smtClean="0">
                <a:solidFill>
                  <a:schemeClr val="accent2"/>
                </a:solidFill>
                <a:sym typeface="Symbol" charset="2"/>
              </a:rPr>
              <a:t></a:t>
            </a:r>
            <a:r>
              <a:rPr lang="it-IT" sz="2400" dirty="0" smtClean="0">
                <a:solidFill>
                  <a:schemeClr val="accent2"/>
                </a:solidFill>
              </a:rPr>
              <a:t>10</a:t>
            </a:r>
            <a:r>
              <a:rPr lang="it-IT" sz="2400" baseline="30000" dirty="0" smtClean="0">
                <a:solidFill>
                  <a:schemeClr val="accent2"/>
                </a:solidFill>
              </a:rPr>
              <a:t>12</a:t>
            </a:r>
            <a:r>
              <a:rPr lang="it-IT" sz="2400" dirty="0" smtClean="0">
                <a:solidFill>
                  <a:schemeClr val="accent2"/>
                </a:solidFill>
              </a:rPr>
              <a:t> eV = 14.000.000.000.000 eV</a:t>
            </a:r>
          </a:p>
          <a:p>
            <a:endParaRPr lang="it-IT" sz="1800" dirty="0" smtClean="0">
              <a:solidFill>
                <a:schemeClr val="accent2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circa 1/10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di secondo dopo 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rcRect t="675"/>
          <a:stretch>
            <a:fillRect/>
          </a:stretch>
        </p:blipFill>
        <p:spPr>
          <a:xfrm>
            <a:off x="72869" y="0"/>
            <a:ext cx="7006019" cy="6536988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Fumetto 4 6"/>
          <p:cNvSpPr/>
          <p:nvPr/>
        </p:nvSpPr>
        <p:spPr bwMode="auto">
          <a:xfrm>
            <a:off x="4188510" y="647339"/>
            <a:ext cx="4720967" cy="3538181"/>
          </a:xfrm>
          <a:prstGeom prst="cloudCallout">
            <a:avLst>
              <a:gd name="adj1" fmla="val -58780"/>
              <a:gd name="adj2" fmla="val 25704"/>
            </a:avLst>
          </a:prstGeom>
          <a:solidFill>
            <a:schemeClr val="bg1">
              <a:alpha val="69000"/>
            </a:scheme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60145" y="1354103"/>
            <a:ext cx="4066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  <a:t>Noi siamo fatti </a:t>
            </a:r>
            <a:b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</a:br>
            <a: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  <a:t>della stessa materia dei sogni</a:t>
            </a:r>
            <a:endParaRPr lang="it-IT" sz="4000" dirty="0">
              <a:effectLst>
                <a:glow rad="317500">
                  <a:schemeClr val="bg1"/>
                </a:glow>
              </a:effectLst>
              <a:latin typeface="HamletOrNot"/>
              <a:cs typeface="HamletOrNo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</a:t>
            </a:r>
            <a:r>
              <a:rPr lang="it-IT" sz="3600" dirty="0" smtClean="0"/>
              <a:t> freddi magneti di LHC</a:t>
            </a:r>
            <a:endParaRPr lang="it-IT" sz="3600" dirty="0"/>
          </a:p>
        </p:txBody>
      </p:sp>
      <p:sp>
        <p:nvSpPr>
          <p:cNvPr id="10188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32966" y="964369"/>
            <a:ext cx="4348902" cy="54220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 dirty="0"/>
              <a:t>Per far restare</a:t>
            </a:r>
            <a:r>
              <a:rPr lang="it-IT" sz="2000" dirty="0" smtClean="0"/>
              <a:t> i protoni nell’orbita di </a:t>
            </a:r>
            <a:r>
              <a:rPr lang="it-IT" sz="2000" dirty="0"/>
              <a:t>LHC</a:t>
            </a:r>
            <a:r>
              <a:rPr lang="it-IT" sz="2000" dirty="0" smtClean="0"/>
              <a:t> servono campi </a:t>
            </a:r>
            <a:r>
              <a:rPr lang="it-IT" sz="2000" dirty="0"/>
              <a:t>magnetici</a:t>
            </a:r>
            <a:r>
              <a:rPr lang="it-IT" sz="2000" dirty="0" smtClean="0"/>
              <a:t> intensi </a:t>
            </a:r>
            <a:r>
              <a:rPr lang="it-IT" sz="2000" dirty="0" smtClean="0">
                <a:solidFill>
                  <a:schemeClr val="accent2"/>
                </a:solidFill>
              </a:rPr>
              <a:t>80.000 volte il campo magnetico terrestre.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1600 </a:t>
            </a:r>
            <a:r>
              <a:rPr lang="it-IT" sz="2000" dirty="0">
                <a:solidFill>
                  <a:schemeClr val="accent2"/>
                </a:solidFill>
              </a:rPr>
              <a:t>magneti superconduttori</a:t>
            </a:r>
            <a:r>
              <a:rPr lang="it-IT" sz="2000" dirty="0"/>
              <a:t> sono raffreddati con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elio liquido</a:t>
            </a:r>
            <a:r>
              <a:rPr lang="it-IT" sz="2000" dirty="0" smtClean="0"/>
              <a:t> ad </a:t>
            </a:r>
            <a:r>
              <a:rPr lang="it-IT" sz="2000" dirty="0" smtClean="0">
                <a:sym typeface="Symbol" charset="2"/>
              </a:rPr>
              <a:t>−</a:t>
            </a:r>
            <a:r>
              <a:rPr lang="it-IT" sz="2000" dirty="0" smtClean="0"/>
              <a:t>271,25</a:t>
            </a:r>
            <a:r>
              <a:rPr lang="it-IT" sz="2000" dirty="0"/>
              <a:t>°</a:t>
            </a:r>
            <a:r>
              <a:rPr lang="it-IT" sz="20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it-IT" sz="2000" dirty="0"/>
              <a:t>LHC</a:t>
            </a:r>
            <a:r>
              <a:rPr lang="it-IT" sz="2000" dirty="0" smtClean="0"/>
              <a:t> è </a:t>
            </a:r>
            <a:r>
              <a:rPr lang="it-IT" sz="2000" dirty="0"/>
              <a:t>il luogo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più </a:t>
            </a:r>
            <a:r>
              <a:rPr lang="it-IT" sz="2000" dirty="0">
                <a:solidFill>
                  <a:schemeClr val="accent2"/>
                </a:solidFill>
              </a:rPr>
              <a:t>freddo dell’universo</a:t>
            </a:r>
            <a:r>
              <a:rPr lang="it-IT" sz="20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it-IT" sz="2000" dirty="0" smtClean="0"/>
              <a:t>Una sfida tecnologica: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7.000 </a:t>
            </a:r>
            <a:r>
              <a:rPr lang="it-IT" sz="2000" dirty="0"/>
              <a:t>km di cavo superconduttore: l’intera produzione mondiale di due anni</a:t>
            </a:r>
            <a:r>
              <a:rPr lang="it-IT" sz="2000" dirty="0" smtClean="0"/>
              <a:t>!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Sistema di raffreddamento ad elio liquido più grande del mondo</a:t>
            </a:r>
            <a:endParaRPr lang="it-IT" sz="2000" dirty="0"/>
          </a:p>
        </p:txBody>
      </p:sp>
      <p:pic>
        <p:nvPicPr>
          <p:cNvPr id="1018889" name="Picture 9"/>
          <p:cNvPicPr>
            <a:picLocks noChangeAspect="1" noChangeArrowheads="1"/>
          </p:cNvPicPr>
          <p:nvPr/>
        </p:nvPicPr>
        <p:blipFill>
          <a:blip r:embed="rId2"/>
          <a:srcRect t="8505"/>
          <a:stretch>
            <a:fillRect/>
          </a:stretch>
        </p:blipFill>
        <p:spPr bwMode="auto">
          <a:xfrm>
            <a:off x="4932363" y="1052513"/>
            <a:ext cx="3598862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18890" name="Picture 10"/>
          <p:cNvPicPr>
            <a:picLocks noChangeAspect="1" noChangeArrowheads="1"/>
          </p:cNvPicPr>
          <p:nvPr/>
        </p:nvPicPr>
        <p:blipFill>
          <a:blip r:embed="rId3"/>
          <a:srcRect t="1839"/>
          <a:stretch>
            <a:fillRect/>
          </a:stretch>
        </p:blipFill>
        <p:spPr bwMode="auto">
          <a:xfrm>
            <a:off x="4932363" y="3429000"/>
            <a:ext cx="35988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441"/>
            <a:ext cx="9154152" cy="5656869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Hadron</a:t>
            </a:r>
            <a:r>
              <a:rPr lang="it-IT" dirty="0" smtClean="0"/>
              <a:t> Collider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972059" y="952586"/>
            <a:ext cx="31719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+mn-lt"/>
              </a:rPr>
              <a:t>I protoni sono accelerati a 14 </a:t>
            </a:r>
            <a:r>
              <a:rPr lang="it-IT" dirty="0" err="1" smtClean="0">
                <a:solidFill>
                  <a:schemeClr val="bg1"/>
                </a:solidFill>
                <a:latin typeface="+mn-lt"/>
              </a:rPr>
              <a:t>TeV</a:t>
            </a:r>
            <a:r>
              <a:rPr lang="it-IT" dirty="0" smtClean="0">
                <a:solidFill>
                  <a:schemeClr val="bg1"/>
                </a:solidFill>
                <a:latin typeface="+mn-lt"/>
              </a:rPr>
              <a:t>, ossia 0.99999999 volte la velocità della luce </a:t>
            </a:r>
          </a:p>
          <a:p>
            <a:endParaRPr lang="it-IT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+mn-lt"/>
              </a:rPr>
              <a:t>I fasci hanno altissima intensità: ≈10</a:t>
            </a:r>
            <a:r>
              <a:rPr lang="it-IT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it-IT" dirty="0" smtClean="0">
                <a:solidFill>
                  <a:schemeClr val="bg1"/>
                </a:solidFill>
                <a:latin typeface="+mn-lt"/>
              </a:rPr>
              <a:t> per “pacchetto”</a:t>
            </a:r>
          </a:p>
          <a:p>
            <a:endParaRPr lang="it-IT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+mn-lt"/>
              </a:rPr>
              <a:t>Si scontrano 11000 volte al secondo </a:t>
            </a:r>
          </a:p>
          <a:p>
            <a:endParaRPr lang="it-IT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+mn-lt"/>
              </a:rPr>
              <a:t>La galleria sotterranea è lunga 27 km, al confine tra Francia e Svizzera</a:t>
            </a:r>
          </a:p>
          <a:p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983556" y="5009930"/>
            <a:ext cx="137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8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030850" y="5530192"/>
            <a:ext cx="137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8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3"/>
          </p:cNvCxnSpPr>
          <p:nvPr/>
        </p:nvCxnSpPr>
        <p:spPr bwMode="auto">
          <a:xfrm flipV="1">
            <a:off x="3354657" y="4335517"/>
            <a:ext cx="949934" cy="85907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5" name="Connettore 2 14"/>
          <p:cNvCxnSpPr>
            <a:stCxn id="12" idx="3"/>
          </p:cNvCxnSpPr>
          <p:nvPr/>
        </p:nvCxnSpPr>
        <p:spPr bwMode="auto">
          <a:xfrm flipV="1">
            <a:off x="3401951" y="4431863"/>
            <a:ext cx="1577051" cy="128299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9" name="Connettore 2 18"/>
          <p:cNvCxnSpPr/>
          <p:nvPr/>
        </p:nvCxnSpPr>
        <p:spPr bwMode="auto">
          <a:xfrm rot="16200000" flipV="1">
            <a:off x="5478957" y="5450929"/>
            <a:ext cx="951186" cy="8723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1" name="Connettore 2 20"/>
          <p:cNvCxnSpPr/>
          <p:nvPr/>
        </p:nvCxnSpPr>
        <p:spPr bwMode="auto">
          <a:xfrm>
            <a:off x="6384743" y="5367867"/>
            <a:ext cx="1077310" cy="94593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Quanto costa?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04917" y="869001"/>
            <a:ext cx="8466453" cy="5681924"/>
          </a:xfrm>
        </p:spPr>
        <p:txBody>
          <a:bodyPr/>
          <a:lstStyle/>
          <a:p>
            <a:r>
              <a:rPr lang="it-IT" sz="2400" dirty="0" smtClean="0"/>
              <a:t>Circa </a:t>
            </a:r>
            <a:r>
              <a:rPr lang="it-IT" sz="2400" dirty="0" smtClean="0">
                <a:solidFill>
                  <a:schemeClr val="accent2"/>
                </a:solidFill>
              </a:rPr>
              <a:t>20 anni </a:t>
            </a:r>
            <a:r>
              <a:rPr lang="it-IT" sz="2400" dirty="0" smtClean="0"/>
              <a:t>di lavoro tra progettazione e costruzione, circa </a:t>
            </a:r>
            <a:r>
              <a:rPr lang="it-IT" sz="2400" dirty="0" smtClean="0">
                <a:solidFill>
                  <a:srgbClr val="3333CC"/>
                </a:solidFill>
              </a:rPr>
              <a:t>10.000 fisici ed ingegneri</a:t>
            </a:r>
            <a:r>
              <a:rPr lang="it-IT" sz="2400" dirty="0" smtClean="0"/>
              <a:t> di 85 paesi.</a:t>
            </a:r>
            <a:endParaRPr lang="it-IT" sz="2400" dirty="0" smtClean="0">
              <a:solidFill>
                <a:srgbClr val="3333CC"/>
              </a:solidFill>
            </a:endParaRPr>
          </a:p>
          <a:p>
            <a:r>
              <a:rPr lang="it-IT" sz="2400" dirty="0" smtClean="0">
                <a:solidFill>
                  <a:srgbClr val="3333CC"/>
                </a:solidFill>
              </a:rPr>
              <a:t>6.000.000.000€</a:t>
            </a:r>
            <a:r>
              <a:rPr lang="it-IT" sz="2400" dirty="0" smtClean="0"/>
              <a:t>: </a:t>
            </a:r>
            <a:r>
              <a:rPr lang="it-IT" sz="2400" dirty="0" smtClean="0">
                <a:solidFill>
                  <a:srgbClr val="800000"/>
                </a:solidFill>
              </a:rPr>
              <a:t>è molto?</a:t>
            </a:r>
          </a:p>
          <a:p>
            <a:pPr lvl="1"/>
            <a:r>
              <a:rPr lang="it-IT" sz="2000" dirty="0" smtClean="0"/>
              <a:t>Un quarto delle Olimpiadi di Londra </a:t>
            </a:r>
          </a:p>
          <a:p>
            <a:pPr lvl="1"/>
            <a:r>
              <a:rPr lang="it-IT" sz="2000" dirty="0" smtClean="0"/>
              <a:t>Una settimana di guerra in Iraq</a:t>
            </a:r>
          </a:p>
          <a:p>
            <a:pPr lvl="1"/>
            <a:r>
              <a:rPr lang="it-IT" sz="2000" dirty="0" smtClean="0"/>
              <a:t>Circa quanto il telescopio </a:t>
            </a:r>
            <a:r>
              <a:rPr lang="it-IT" sz="2000" dirty="0" err="1" smtClean="0"/>
              <a:t>Hubble</a:t>
            </a:r>
            <a:endParaRPr lang="it-IT" sz="2000" dirty="0" smtClean="0"/>
          </a:p>
          <a:p>
            <a:r>
              <a:rPr lang="it-IT" sz="2400" dirty="0" smtClean="0"/>
              <a:t>Il contributo italiano è circa il</a:t>
            </a:r>
            <a:br>
              <a:rPr lang="it-IT" sz="2400" dirty="0" smtClean="0"/>
            </a:br>
            <a:r>
              <a:rPr lang="it-IT" sz="2400" dirty="0" smtClean="0"/>
              <a:t>12% del totale.</a:t>
            </a:r>
          </a:p>
          <a:p>
            <a:pPr lvl="1"/>
            <a:r>
              <a:rPr lang="it-IT" sz="2000" dirty="0" smtClean="0">
                <a:solidFill>
                  <a:srgbClr val="3333CC"/>
                </a:solidFill>
              </a:rPr>
              <a:t>36.000.000€/anno</a:t>
            </a:r>
            <a:r>
              <a:rPr lang="it-IT" sz="2000" dirty="0" smtClean="0"/>
              <a:t> = </a:t>
            </a:r>
            <a:r>
              <a:rPr lang="it-IT" sz="2000" dirty="0" smtClean="0">
                <a:solidFill>
                  <a:srgbClr val="3333CC"/>
                </a:solidFill>
              </a:rPr>
              <a:t>0,60 cent.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l’anno per cittadino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2000" dirty="0" smtClean="0"/>
              <a:t>Sono comunque ritornati in gran </a:t>
            </a:r>
            <a:br>
              <a:rPr lang="it-IT" sz="2000" dirty="0" smtClean="0"/>
            </a:br>
            <a:r>
              <a:rPr lang="it-IT" sz="2000" dirty="0" smtClean="0"/>
              <a:t>parte</a:t>
            </a:r>
            <a:r>
              <a:rPr lang="it-IT" sz="2000" dirty="0"/>
              <a:t> </a:t>
            </a:r>
            <a:r>
              <a:rPr lang="it-IT" sz="2000" dirty="0" smtClean="0"/>
              <a:t>alle industrie italiane.</a:t>
            </a:r>
          </a:p>
          <a:p>
            <a:pPr lvl="1"/>
            <a:r>
              <a:rPr lang="it-IT" sz="2000" dirty="0" smtClean="0"/>
              <a:t>Ad esempio </a:t>
            </a:r>
            <a:r>
              <a:rPr lang="it-IT" sz="2000" dirty="0" smtClean="0">
                <a:solidFill>
                  <a:schemeClr val="accent2"/>
                </a:solidFill>
              </a:rPr>
              <a:t>l’Ansaldo ha costruito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2000" dirty="0" smtClean="0">
                <a:solidFill>
                  <a:schemeClr val="bg1">
                    <a:lumMod val="65000"/>
                  </a:schemeClr>
                </a:solidFill>
              </a:rPr>
              <a:t>al</a:t>
            </a:r>
            <a:r>
              <a:rPr lang="it-IT" sz="2000" dirty="0" smtClean="0">
                <a:solidFill>
                  <a:srgbClr val="FF0000"/>
                </a:solidFill>
              </a:rPr>
              <a:t>ia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baseline="30000" dirty="0" smtClean="0">
                <a:solidFill>
                  <a:schemeClr val="accent2"/>
                </a:solidFill>
              </a:rPr>
              <a:t>1</a:t>
            </a:r>
            <a:r>
              <a:rPr lang="it-IT" sz="2000" dirty="0" smtClean="0">
                <a:solidFill>
                  <a:schemeClr val="accent2"/>
                </a:solidFill>
              </a:rPr>
              <a:t>/</a:t>
            </a:r>
            <a:r>
              <a:rPr lang="it-IT" sz="2000" baseline="-25000" dirty="0" smtClean="0">
                <a:solidFill>
                  <a:schemeClr val="accent2"/>
                </a:solidFill>
              </a:rPr>
              <a:t>3</a:t>
            </a:r>
            <a:r>
              <a:rPr lang="it-IT" sz="2000" dirty="0" smtClean="0">
                <a:solidFill>
                  <a:schemeClr val="accent2"/>
                </a:solidFill>
              </a:rPr>
              <a:t> dei magneti di LHC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5554565" y="1869272"/>
            <a:ext cx="3388446" cy="190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>
            <a:off x="5369065" y="4156712"/>
            <a:ext cx="3388446" cy="194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www.mpri.org/images/protonTherapyLarge.gif"/>
          <p:cNvPicPr>
            <a:picLocks noChangeAspect="1" noChangeArrowheads="1"/>
          </p:cNvPicPr>
          <p:nvPr/>
        </p:nvPicPr>
        <p:blipFill>
          <a:blip r:embed="rId2"/>
          <a:srcRect b="7257"/>
          <a:stretch>
            <a:fillRect/>
          </a:stretch>
        </p:blipFill>
        <p:spPr bwMode="auto">
          <a:xfrm>
            <a:off x="580416" y="2704961"/>
            <a:ext cx="4214797" cy="30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5375" r="6239" b="1174"/>
          <a:stretch/>
        </p:blipFill>
        <p:spPr>
          <a:xfrm rot="567393">
            <a:off x="6125222" y="2722537"/>
            <a:ext cx="2225598" cy="2938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Applicazioni tecnologiche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645429" y="1125537"/>
            <a:ext cx="8021260" cy="3887465"/>
          </a:xfrm>
        </p:spPr>
        <p:txBody>
          <a:bodyPr/>
          <a:lstStyle/>
          <a:p>
            <a:r>
              <a:rPr lang="it-IT" sz="1600" dirty="0" smtClean="0"/>
              <a:t>Alcuni “</a:t>
            </a:r>
            <a:r>
              <a:rPr lang="it-IT" sz="1600" dirty="0" smtClean="0">
                <a:solidFill>
                  <a:schemeClr val="accent2"/>
                </a:solidFill>
              </a:rPr>
              <a:t>effetti collaterali</a:t>
            </a:r>
            <a:r>
              <a:rPr lang="it-IT" sz="1600" dirty="0" smtClean="0"/>
              <a:t>”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 </a:t>
            </a:r>
            <a:r>
              <a:rPr lang="it-IT" sz="1600" dirty="0" smtClean="0"/>
              <a:t>in fisica delle particelle:</a:t>
            </a:r>
          </a:p>
          <a:p>
            <a:pPr lvl="1"/>
            <a:r>
              <a:rPr lang="it-IT" sz="1400" dirty="0" smtClean="0">
                <a:solidFill>
                  <a:schemeClr val="accent2"/>
                </a:solidFill>
              </a:rPr>
              <a:t>La cura dei tumori con gli acceleratori</a:t>
            </a:r>
            <a:r>
              <a:rPr lang="it-IT" sz="1400" dirty="0" smtClean="0"/>
              <a:t>: due centri sono disponibili in Italia: CNAO a Pavia, CATANA a Catania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La PET (</a:t>
            </a:r>
            <a:r>
              <a:rPr lang="it-IT" sz="1400" dirty="0" err="1" smtClean="0">
                <a:solidFill>
                  <a:srgbClr val="3333CC"/>
                </a:solidFill>
              </a:rPr>
              <a:t>Positron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emission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tomography</a:t>
            </a:r>
            <a:r>
              <a:rPr lang="it-IT" sz="1400" dirty="0" smtClean="0">
                <a:solidFill>
                  <a:srgbClr val="3333CC"/>
                </a:solidFill>
              </a:rPr>
              <a:t>)</a:t>
            </a:r>
            <a:r>
              <a:rPr lang="it-IT" sz="1400" dirty="0" smtClean="0"/>
              <a:t> è un’applicazione medica dell’</a:t>
            </a:r>
            <a:r>
              <a:rPr lang="it-IT" sz="1400" dirty="0" smtClean="0">
                <a:solidFill>
                  <a:srgbClr val="3333CC"/>
                </a:solidFill>
              </a:rPr>
              <a:t>antimateria</a:t>
            </a:r>
          </a:p>
          <a:p>
            <a:pPr lvl="1"/>
            <a:r>
              <a:rPr lang="it-IT" sz="1400" dirty="0" smtClean="0"/>
              <a:t>Il </a:t>
            </a:r>
            <a:r>
              <a:rPr lang="it-IT" sz="1400" dirty="0" smtClean="0">
                <a:solidFill>
                  <a:srgbClr val="3333CC"/>
                </a:solidFill>
              </a:rPr>
              <a:t>World-Wide Web</a:t>
            </a:r>
            <a:r>
              <a:rPr lang="it-IT" sz="1400" dirty="0" smtClean="0"/>
              <a:t>, nato al CERN: http, www, html, URL,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r>
              <a:rPr lang="it-IT" sz="1400" dirty="0" smtClean="0"/>
              <a:t>Studio dei </a:t>
            </a:r>
            <a:r>
              <a:rPr lang="it-IT" sz="1400" dirty="0" smtClean="0">
                <a:solidFill>
                  <a:schemeClr val="accent2"/>
                </a:solidFill>
              </a:rPr>
              <a:t>coni vulcanici </a:t>
            </a:r>
            <a:r>
              <a:rPr lang="it-IT" sz="1400" dirty="0" smtClean="0"/>
              <a:t>con i </a:t>
            </a:r>
            <a:r>
              <a:rPr lang="it-IT" sz="1400" dirty="0" smtClean="0">
                <a:solidFill>
                  <a:srgbClr val="3333CC"/>
                </a:solidFill>
              </a:rPr>
              <a:t>raggi cosmici, a</a:t>
            </a:r>
            <a:r>
              <a:rPr lang="it-IT" sz="1400" dirty="0" smtClean="0"/>
              <a:t>pplicazioni ai </a:t>
            </a:r>
            <a:r>
              <a:rPr lang="it-IT" sz="1400" dirty="0" smtClean="0">
                <a:solidFill>
                  <a:srgbClr val="3333CC"/>
                </a:solidFill>
              </a:rPr>
              <a:t>beni culturali </a:t>
            </a:r>
            <a:r>
              <a:rPr lang="it-IT" sz="1400" dirty="0" smtClean="0"/>
              <a:t>e altro ancora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45429" y="5706062"/>
            <a:ext cx="7812772" cy="790167"/>
          </a:xfrm>
        </p:spPr>
        <p:txBody>
          <a:bodyPr/>
          <a:lstStyle/>
          <a:p>
            <a:r>
              <a:rPr lang="it-IT" sz="1600" dirty="0" smtClean="0"/>
              <a:t>Anche </a:t>
            </a:r>
            <a:r>
              <a:rPr lang="it-IT" sz="1600" dirty="0" smtClean="0">
                <a:solidFill>
                  <a:srgbClr val="3333CC"/>
                </a:solidFill>
              </a:rPr>
              <a:t>telecomunicazioni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transistor e microchip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laser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cristalli liquidi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magneti superconduttori</a:t>
            </a:r>
            <a:r>
              <a:rPr lang="it-IT" sz="1600" dirty="0" smtClean="0"/>
              <a:t>, ecc. sono possibili solo perché c’è stato grande impegno a vincere le grandi sfide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</a:t>
            </a:r>
            <a:r>
              <a:rPr lang="it-IT" sz="1600" dirty="0" smtClean="0">
                <a:solidFill>
                  <a:srgbClr val="000000"/>
                </a:solidFill>
              </a:rPr>
              <a:t>.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Collisione tra protoni in LHC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9" name="FourMuon_small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006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0" y="1302488"/>
            <a:ext cx="889298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7529" t="25323" r="-278" b="30279"/>
          <a:stretch/>
        </p:blipFill>
        <p:spPr>
          <a:xfrm>
            <a:off x="0" y="964176"/>
            <a:ext cx="9175213" cy="5599867"/>
          </a:xfrm>
          <a:prstGeom prst="rect">
            <a:avLst/>
          </a:prstGeom>
        </p:spPr>
      </p:pic>
      <p:pic>
        <p:nvPicPr>
          <p:cNvPr id="5" name="Immagine 4" descr="cm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4" y="2305050"/>
            <a:ext cx="5532586" cy="30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rivelatori di CMS</a:t>
            </a:r>
            <a:endParaRPr lang="it-IT" dirty="0"/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1033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0288"/>
            <a:ext cx="7488237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Segnaposto contenuto 19"/>
          <p:cNvSpPr>
            <a:spLocks noGrp="1"/>
          </p:cNvSpPr>
          <p:nvPr>
            <p:ph idx="1"/>
          </p:nvPr>
        </p:nvSpPr>
        <p:spPr>
          <a:xfrm>
            <a:off x="865932" y="1164247"/>
            <a:ext cx="4339281" cy="4839811"/>
          </a:xfrm>
          <a:effectLst/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CMS è come una enorme fotocamera da 100Mpix 3D.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“Scatta” un miliardo di foto al secondo!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Non tutte possono essere registrate: un sistema elettronico le analizza tutte in “tempo reale” e registra solo quelle più “interessanti” (≈500 al secondo).</a:t>
            </a:r>
            <a:endParaRPr lang="it-IT" sz="24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pic>
        <p:nvPicPr>
          <p:cNvPr id="104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8238" cy="498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4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Collaborazioni internazionali</a:t>
            </a:r>
          </a:p>
        </p:txBody>
      </p:sp>
      <p:sp>
        <p:nvSpPr>
          <p:cNvPr id="1043462" name="Text Box 6"/>
          <p:cNvSpPr txBox="1">
            <a:spLocks noChangeArrowheads="1"/>
          </p:cNvSpPr>
          <p:nvPr/>
        </p:nvSpPr>
        <p:spPr bwMode="auto">
          <a:xfrm>
            <a:off x="1220745" y="1196975"/>
            <a:ext cx="6775538" cy="646331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ATLAS e CMS sono collaborazioni di oltre 2500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fisici da 38 paesi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Circa il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 12-15% </a:t>
            </a: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dei collaboratori è italiano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L’installazione di CMS</a:t>
            </a:r>
            <a:endParaRPr lang="it-IT" sz="3600"/>
          </a:p>
        </p:txBody>
      </p:sp>
      <p:pic>
        <p:nvPicPr>
          <p:cNvPr id="103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981075"/>
            <a:ext cx="335121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981075"/>
            <a:ext cx="33575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870696" y="1183492"/>
            <a:ext cx="2933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12.500 tonnellate</a:t>
            </a:r>
            <a:b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</a:b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divisi in 12 moduli </a:t>
            </a: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calati attraverso un pozzo nel tunnel di LHC a 100 metri sotto terra.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260"/>
            <a:ext cx="8431522" cy="5733649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" name="Fumetto 4 6"/>
          <p:cNvSpPr/>
          <p:nvPr/>
        </p:nvSpPr>
        <p:spPr bwMode="auto">
          <a:xfrm>
            <a:off x="3541759" y="1673891"/>
            <a:ext cx="5070511" cy="2636396"/>
          </a:xfrm>
          <a:prstGeom prst="cloudCallout">
            <a:avLst>
              <a:gd name="adj1" fmla="val -77729"/>
              <a:gd name="adj2" fmla="val 16667"/>
            </a:avLst>
          </a:prstGeom>
          <a:solidFill>
            <a:srgbClr val="FFFFFF">
              <a:alpha val="60000"/>
            </a:srgb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248" y="515953"/>
            <a:ext cx="5205533" cy="3367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umetto 4 7"/>
          <p:cNvSpPr/>
          <p:nvPr/>
        </p:nvSpPr>
        <p:spPr bwMode="auto">
          <a:xfrm>
            <a:off x="3986461" y="4599263"/>
            <a:ext cx="3066074" cy="1549122"/>
          </a:xfrm>
          <a:prstGeom prst="cloudCallout">
            <a:avLst>
              <a:gd name="adj1" fmla="val -81374"/>
              <a:gd name="adj2" fmla="val -8458"/>
            </a:avLst>
          </a:prstGeom>
          <a:solidFill>
            <a:schemeClr val="bg1">
              <a:alpha val="69000"/>
            </a:scheme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45294" y="4762833"/>
            <a:ext cx="22935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Herculanum"/>
                <a:cs typeface="Herculanum"/>
              </a:rPr>
              <a:t>Forse siamo fatti di atomi?</a:t>
            </a:r>
            <a:endParaRPr lang="it-IT" sz="2400" dirty="0">
              <a:latin typeface="Herculanum"/>
              <a:cs typeface="Herculan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L’esperimento CMS</a:t>
            </a:r>
          </a:p>
        </p:txBody>
      </p:sp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478"/>
            <a:ext cx="9144000" cy="6100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L’esperimento CMS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450"/>
            <a:ext cx="9144000" cy="61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0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ATLAS in fase di costruzione</a:t>
            </a:r>
            <a:endParaRPr lang="it-IT" sz="3600" dirty="0"/>
          </a:p>
        </p:txBody>
      </p:sp>
      <p:pic>
        <p:nvPicPr>
          <p:cNvPr id="101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7665"/>
            <a:ext cx="9144000" cy="5960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92660" y="1020708"/>
            <a:ext cx="464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25 </a:t>
            </a:r>
            <a:r>
              <a:rPr lang="it-IT" sz="2400" dirty="0" err="1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x</a:t>
            </a: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 46 metri,  7000 tonnellate, 3000 km di cavi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51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Acquisizione dati e trigger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070" y="1125538"/>
            <a:ext cx="4750630" cy="5316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Gli esperimenti ad LHC</a:t>
            </a:r>
            <a:r>
              <a:rPr lang="it-IT" sz="2400" dirty="0" smtClean="0"/>
              <a:t> scattano “fotografie” </a:t>
            </a:r>
            <a:r>
              <a:rPr lang="it-IT" sz="2400" dirty="0"/>
              <a:t>tridimensionali da circa </a:t>
            </a:r>
            <a:r>
              <a:rPr lang="it-IT" sz="2400" dirty="0">
                <a:solidFill>
                  <a:schemeClr val="accent2"/>
                </a:solidFill>
              </a:rPr>
              <a:t>100 Mega-pixel</a:t>
            </a:r>
          </a:p>
          <a:p>
            <a:pPr>
              <a:lnSpc>
                <a:spcPct val="90000"/>
              </a:lnSpc>
            </a:pPr>
            <a:r>
              <a:rPr lang="it-IT" sz="2400" dirty="0"/>
              <a:t>Le collisioni tra protoni avvengono con una frequenza di </a:t>
            </a:r>
            <a:r>
              <a:rPr lang="it-IT" sz="2400" dirty="0" smtClean="0"/>
              <a:t>circa</a:t>
            </a:r>
            <a:r>
              <a:rPr lang="it-IT" sz="2400" dirty="0" smtClean="0">
                <a:solidFill>
                  <a:schemeClr val="accent2"/>
                </a:solidFill>
              </a:rPr>
              <a:t> 10</a:t>
            </a:r>
            <a:r>
              <a:rPr lang="it-IT" sz="2400" baseline="30000" dirty="0" smtClean="0">
                <a:solidFill>
                  <a:schemeClr val="accent2"/>
                </a:solidFill>
              </a:rPr>
              <a:t>9</a:t>
            </a:r>
            <a:r>
              <a:rPr lang="it-IT" sz="2400" dirty="0" smtClean="0">
                <a:solidFill>
                  <a:schemeClr val="accent2"/>
                </a:solidFill>
              </a:rPr>
              <a:t> volte al secondo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Ma gli esperimenti possono acquisire a</a:t>
            </a:r>
            <a:r>
              <a:rPr lang="it-IT" sz="2400" dirty="0" smtClean="0"/>
              <a:t> qualche </a:t>
            </a:r>
            <a:r>
              <a:rPr lang="it-IT" sz="2400" dirty="0" smtClean="0">
                <a:solidFill>
                  <a:schemeClr val="accent2"/>
                </a:solidFill>
              </a:rPr>
              <a:t>centinaio di collisioni al secondo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Il </a:t>
            </a:r>
            <a:r>
              <a:rPr lang="it-IT" sz="2400" dirty="0">
                <a:solidFill>
                  <a:schemeClr val="accent2"/>
                </a:solidFill>
              </a:rPr>
              <a:t>trigger</a:t>
            </a:r>
            <a:r>
              <a:rPr lang="it-IT" sz="2400" dirty="0"/>
              <a:t> è un complesso sistema elettronico che seleziona in tempo </a:t>
            </a:r>
            <a:r>
              <a:rPr lang="it-IT" sz="2400" dirty="0" smtClean="0"/>
              <a:t>reale </a:t>
            </a:r>
            <a:r>
              <a:rPr lang="it-IT" sz="2400" dirty="0"/>
              <a:t>le collisioni interessanti tra tutte quelle “banali”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pic>
        <p:nvPicPr>
          <p:cNvPr id="1048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981075"/>
            <a:ext cx="3411538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543300"/>
            <a:ext cx="3455988" cy="22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Computer e analisi dati</a:t>
            </a:r>
            <a:endParaRPr lang="it-IT" dirty="0"/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266" y="869000"/>
            <a:ext cx="4262310" cy="2998369"/>
          </a:xfrm>
        </p:spPr>
        <p:txBody>
          <a:bodyPr/>
          <a:lstStyle/>
          <a:p>
            <a:r>
              <a:rPr lang="it-IT" sz="2000" dirty="0" smtClean="0"/>
              <a:t>I dati registrati finora da CMS riempiono </a:t>
            </a:r>
            <a:r>
              <a:rPr lang="it-IT" sz="2000" dirty="0" smtClean="0">
                <a:solidFill>
                  <a:schemeClr val="accent2"/>
                </a:solidFill>
              </a:rPr>
              <a:t>18.000 </a:t>
            </a:r>
            <a:r>
              <a:rPr lang="it-IT" sz="2000" dirty="0" err="1" smtClean="0">
                <a:solidFill>
                  <a:schemeClr val="accent2"/>
                </a:solidFill>
              </a:rPr>
              <a:t>Tbyte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smtClean="0"/>
              <a:t>di spazio disco per ciascun esperimento.</a:t>
            </a:r>
          </a:p>
          <a:p>
            <a:r>
              <a:rPr lang="it-IT" sz="2000" dirty="0" smtClean="0"/>
              <a:t>Più del doppio occupano le simulazioni al computer.</a:t>
            </a:r>
          </a:p>
          <a:p>
            <a:r>
              <a:rPr lang="it-IT" sz="2000" dirty="0" smtClean="0"/>
              <a:t>LHC usa molti grandi centri di calcolo distribuiti sull’intero pianeta.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1025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0316" y="3766384"/>
            <a:ext cx="4164071" cy="2449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5" y="3895871"/>
            <a:ext cx="4531888" cy="2386700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 bwMode="auto">
          <a:xfrm>
            <a:off x="169558" y="4862602"/>
            <a:ext cx="2004891" cy="255720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451" y="3671079"/>
            <a:ext cx="529158" cy="5268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94" y="904458"/>
            <a:ext cx="4163315" cy="250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Ricostruire il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Tra i decadimenti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più interessanti ci sono:</a:t>
            </a:r>
          </a:p>
          <a:p>
            <a:pPr lvl="1"/>
            <a:r>
              <a:rPr lang="it-IT" sz="1800" dirty="0" err="1" smtClean="0">
                <a:solidFill>
                  <a:srgbClr val="3333CC"/>
                </a:solidFill>
              </a:rPr>
              <a:t>H→γγ</a:t>
            </a:r>
            <a:endParaRPr lang="it-IT" sz="1800" dirty="0">
              <a:solidFill>
                <a:srgbClr val="3333CC"/>
              </a:solidFill>
            </a:endParaRPr>
          </a:p>
          <a:p>
            <a:pPr lvl="1"/>
            <a:r>
              <a:rPr lang="it-IT" sz="1800" dirty="0" smtClean="0">
                <a:solidFill>
                  <a:srgbClr val="3333CC"/>
                </a:solidFill>
              </a:rPr>
              <a:t>H→4l: H→e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</a:p>
          <a:p>
            <a:r>
              <a:rPr lang="it-IT" sz="2000" dirty="0" smtClean="0"/>
              <a:t>Ma ci sono tanti altri processi che possono avere o </a:t>
            </a:r>
            <a:r>
              <a:rPr lang="it-IT" sz="2000" dirty="0" smtClean="0">
                <a:solidFill>
                  <a:schemeClr val="accent2"/>
                </a:solidFill>
              </a:rPr>
              <a:t>due fotoni </a:t>
            </a:r>
            <a:r>
              <a:rPr lang="it-IT" sz="2000" dirty="0" smtClean="0"/>
              <a:t>o </a:t>
            </a:r>
            <a:r>
              <a:rPr lang="it-IT" sz="2000" dirty="0" smtClean="0">
                <a:solidFill>
                  <a:srgbClr val="3333CC"/>
                </a:solidFill>
              </a:rPr>
              <a:t>quattro leptoni (elettrone o muone).</a:t>
            </a:r>
            <a:endParaRPr lang="it-IT" sz="2000" dirty="0" smtClean="0"/>
          </a:p>
          <a:p>
            <a:r>
              <a:rPr lang="it-IT" sz="2000" dirty="0" smtClean="0"/>
              <a:t>Noi possiamo “vedere” </a:t>
            </a:r>
            <a:r>
              <a:rPr lang="it-IT" sz="2000" dirty="0" smtClean="0">
                <a:solidFill>
                  <a:schemeClr val="accent2"/>
                </a:solidFill>
              </a:rPr>
              <a:t>solo le particelle dello stato finale </a:t>
            </a:r>
            <a:r>
              <a:rPr lang="it-IT" sz="2000" dirty="0" smtClean="0"/>
              <a:t>della reazione.</a:t>
            </a:r>
          </a:p>
          <a:p>
            <a:r>
              <a:rPr lang="it-IT" sz="2000" dirty="0" smtClean="0"/>
              <a:t>Nel decadimento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si può </a:t>
            </a:r>
            <a:r>
              <a:rPr lang="it-IT" sz="2000" dirty="0" smtClean="0">
                <a:solidFill>
                  <a:srgbClr val="3333CC"/>
                </a:solidFill>
              </a:rPr>
              <a:t>ricostruire la massa </a:t>
            </a:r>
            <a:r>
              <a:rPr lang="it-IT" sz="2000" dirty="0" smtClean="0"/>
              <a:t>del bosone misurando energia e direzione delle particelle in cui decade nei rivelatori.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 r="16761"/>
          <a:stretch>
            <a:fillRect/>
          </a:stretch>
        </p:blipFill>
        <p:spPr>
          <a:xfrm>
            <a:off x="5238751" y="3953649"/>
            <a:ext cx="3162300" cy="2532715"/>
          </a:xfrm>
          <a:prstGeom prst="rect">
            <a:avLst/>
          </a:prstGeom>
        </p:spPr>
      </p:pic>
      <p:cxnSp>
        <p:nvCxnSpPr>
          <p:cNvPr id="44" name="Connettore 2 43"/>
          <p:cNvCxnSpPr/>
          <p:nvPr/>
        </p:nvCxnSpPr>
        <p:spPr bwMode="auto">
          <a:xfrm>
            <a:off x="3187578" y="5613855"/>
            <a:ext cx="893355" cy="543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5" name="Connettore 2 44"/>
          <p:cNvCxnSpPr/>
          <p:nvPr/>
        </p:nvCxnSpPr>
        <p:spPr bwMode="auto">
          <a:xfrm rot="5400000" flipH="1" flipV="1">
            <a:off x="3023658" y="4827058"/>
            <a:ext cx="914400" cy="615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1" name="Connettore 2 40"/>
          <p:cNvCxnSpPr/>
          <p:nvPr/>
        </p:nvCxnSpPr>
        <p:spPr bwMode="auto">
          <a:xfrm rot="10800000" flipV="1">
            <a:off x="1265645" y="5592688"/>
            <a:ext cx="859369" cy="5122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16200000" flipV="1">
            <a:off x="1423459" y="4903258"/>
            <a:ext cx="806453" cy="571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16" name="Gruppo 15"/>
          <p:cNvGrpSpPr/>
          <p:nvPr/>
        </p:nvGrpSpPr>
        <p:grpSpPr>
          <a:xfrm>
            <a:off x="2491656" y="5420755"/>
            <a:ext cx="317480" cy="338028"/>
            <a:chOff x="2261062" y="5242500"/>
            <a:chExt cx="317480" cy="338028"/>
          </a:xfrm>
        </p:grpSpPr>
        <p:sp>
          <p:nvSpPr>
            <p:cNvPr id="9" name="Ovale 8"/>
            <p:cNvSpPr/>
            <p:nvPr/>
          </p:nvSpPr>
          <p:spPr bwMode="auto">
            <a:xfrm>
              <a:off x="2261062" y="5263048"/>
              <a:ext cx="317480" cy="3174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262642" y="5242500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H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3021881" y="5420755"/>
            <a:ext cx="317480" cy="338028"/>
            <a:chOff x="2746837" y="5242500"/>
            <a:chExt cx="317480" cy="338028"/>
          </a:xfrm>
        </p:grpSpPr>
        <p:sp>
          <p:nvSpPr>
            <p:cNvPr id="11" name="Ovale 10"/>
            <p:cNvSpPr/>
            <p:nvPr/>
          </p:nvSpPr>
          <p:spPr bwMode="auto">
            <a:xfrm>
              <a:off x="2746837" y="5263048"/>
              <a:ext cx="317480" cy="317480"/>
            </a:xfrm>
            <a:prstGeom prst="ellipse">
              <a:avLst/>
            </a:prstGeom>
            <a:solidFill>
              <a:srgbClr val="8585E0"/>
            </a:solidFill>
            <a:ln w="19050" cap="flat" cmpd="sng" algn="ctr">
              <a:solidFill>
                <a:srgbClr val="191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75841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961431" y="5420755"/>
            <a:ext cx="317480" cy="338028"/>
            <a:chOff x="1686387" y="5242500"/>
            <a:chExt cx="317480" cy="338028"/>
          </a:xfrm>
        </p:grpSpPr>
        <p:sp>
          <p:nvSpPr>
            <p:cNvPr id="13" name="Ovale 1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69796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cxnSp>
        <p:nvCxnSpPr>
          <p:cNvPr id="19" name="Connettore 2 18"/>
          <p:cNvCxnSpPr/>
          <p:nvPr/>
        </p:nvCxnSpPr>
        <p:spPr bwMode="auto">
          <a:xfrm rot="10800000">
            <a:off x="2278912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20" name="Connettore 2 19"/>
          <p:cNvCxnSpPr/>
          <p:nvPr/>
        </p:nvCxnSpPr>
        <p:spPr bwMode="auto">
          <a:xfrm>
            <a:off x="2809136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23" name="Gruppo 22"/>
          <p:cNvGrpSpPr/>
          <p:nvPr/>
        </p:nvGrpSpPr>
        <p:grpSpPr>
          <a:xfrm>
            <a:off x="1267165" y="4474607"/>
            <a:ext cx="317480" cy="346493"/>
            <a:chOff x="1686387" y="5234035"/>
            <a:chExt cx="317480" cy="346493"/>
          </a:xfrm>
        </p:grpSpPr>
        <p:sp>
          <p:nvSpPr>
            <p:cNvPr id="24" name="Ovale 23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970831" y="6000723"/>
            <a:ext cx="317480" cy="346493"/>
            <a:chOff x="1686387" y="5234035"/>
            <a:chExt cx="317480" cy="346493"/>
          </a:xfrm>
        </p:grpSpPr>
        <p:sp>
          <p:nvSpPr>
            <p:cNvPr id="27" name="Ovale 26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709799" y="4353956"/>
            <a:ext cx="317480" cy="346493"/>
            <a:chOff x="1686387" y="5234035"/>
            <a:chExt cx="317480" cy="346493"/>
          </a:xfrm>
        </p:grpSpPr>
        <p:sp>
          <p:nvSpPr>
            <p:cNvPr id="30" name="Ovale 29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073904" y="6049405"/>
            <a:ext cx="317480" cy="346493"/>
            <a:chOff x="1686387" y="5234035"/>
            <a:chExt cx="317480" cy="346493"/>
          </a:xfrm>
        </p:grpSpPr>
        <p:sp>
          <p:nvSpPr>
            <p:cNvPr id="33" name="Ovale 3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478739"/>
          </a:xfrm>
        </p:spPr>
        <p:txBody>
          <a:bodyPr/>
          <a:lstStyle/>
          <a:p>
            <a:r>
              <a:rPr lang="it-IT" sz="2000" dirty="0" smtClean="0"/>
              <a:t>È possibile prevedere con le simulazioni al computer la </a:t>
            </a:r>
            <a:r>
              <a:rPr lang="it-IT" sz="2000" dirty="0" smtClean="0">
                <a:solidFill>
                  <a:srgbClr val="3333CC"/>
                </a:solidFill>
              </a:rPr>
              <a:t>distribuzione</a:t>
            </a:r>
            <a:r>
              <a:rPr lang="it-IT" sz="2000" dirty="0" smtClean="0"/>
              <a:t> della </a:t>
            </a:r>
            <a:r>
              <a:rPr lang="it-IT" sz="2000" dirty="0" smtClean="0">
                <a:solidFill>
                  <a:srgbClr val="3333CC"/>
                </a:solidFill>
              </a:rPr>
              <a:t>massa ricostruita </a:t>
            </a:r>
            <a:r>
              <a:rPr lang="it-IT" sz="2000" dirty="0" smtClean="0"/>
              <a:t>che ci si aspetta per:</a:t>
            </a:r>
          </a:p>
          <a:p>
            <a:pPr lvl="1"/>
            <a:r>
              <a:rPr lang="it-IT" sz="1600" b="1" dirty="0" smtClean="0">
                <a:solidFill>
                  <a:schemeClr val="accent2"/>
                </a:solidFill>
              </a:rPr>
              <a:t>Segnale</a:t>
            </a:r>
            <a:r>
              <a:rPr lang="it-IT" sz="1600" dirty="0" smtClean="0">
                <a:solidFill>
                  <a:schemeClr val="accent2"/>
                </a:solidFill>
              </a:rPr>
              <a:t> (bosone di </a:t>
            </a:r>
            <a:r>
              <a:rPr lang="it-IT" sz="1600" dirty="0" err="1" smtClean="0">
                <a:solidFill>
                  <a:schemeClr val="accent2"/>
                </a:solidFill>
              </a:rPr>
              <a:t>Higgs</a:t>
            </a:r>
            <a:r>
              <a:rPr lang="it-IT" sz="1600" dirty="0" smtClean="0">
                <a:solidFill>
                  <a:schemeClr val="accent2"/>
                </a:solidFill>
              </a:rPr>
              <a:t>)</a:t>
            </a:r>
            <a:r>
              <a:rPr lang="it-IT" sz="1600" dirty="0" smtClean="0"/>
              <a:t>: misuriamo più o meno sempre la stessa massa, corrispondente a quella del bosone.</a:t>
            </a:r>
            <a:endParaRPr lang="it-IT" sz="2000" dirty="0"/>
          </a:p>
          <a:p>
            <a:pPr lvl="1"/>
            <a:r>
              <a:rPr lang="it-IT" sz="1600" b="1" dirty="0" smtClean="0">
                <a:solidFill>
                  <a:srgbClr val="3333CC"/>
                </a:solidFill>
              </a:rPr>
              <a:t>Fondo</a:t>
            </a:r>
            <a:r>
              <a:rPr lang="it-IT" sz="1600" dirty="0" smtClean="0">
                <a:solidFill>
                  <a:srgbClr val="3333CC"/>
                </a:solidFill>
              </a:rPr>
              <a:t> (altre collisioni)</a:t>
            </a:r>
            <a:r>
              <a:rPr lang="it-IT" sz="1600" dirty="0" smtClean="0"/>
              <a:t>: misuriamo ogni volta valori di massa diversi.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40" y="2520931"/>
            <a:ext cx="4593012" cy="37820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95364" y="5061522"/>
            <a:ext cx="125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Nessun bosone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06688" y="3286110"/>
            <a:ext cx="139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Segnale del bosone 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0"/>
          </p:cNvCxnSpPr>
          <p:nvPr/>
        </p:nvCxnSpPr>
        <p:spPr bwMode="auto">
          <a:xfrm rot="5400000" flipH="1" flipV="1">
            <a:off x="6127578" y="4742717"/>
            <a:ext cx="414153" cy="223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7" name="Connettore 2 16"/>
          <p:cNvCxnSpPr>
            <a:stCxn id="12" idx="2"/>
          </p:cNvCxnSpPr>
          <p:nvPr/>
        </p:nvCxnSpPr>
        <p:spPr bwMode="auto">
          <a:xfrm rot="5400000">
            <a:off x="6111849" y="4066893"/>
            <a:ext cx="549381" cy="34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7725656" y="2688001"/>
            <a:ext cx="1135718" cy="5232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+mn-lt"/>
              </a:rPr>
              <a:t>Dati sperimentali</a:t>
            </a:r>
            <a:endParaRPr lang="it-IT" sz="1400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rot="5400000">
            <a:off x="7995430" y="3435009"/>
            <a:ext cx="452231" cy="288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46" name="Segnaposto contenuto 2"/>
          <p:cNvSpPr txBox="1">
            <a:spLocks/>
          </p:cNvSpPr>
          <p:nvPr/>
        </p:nvSpPr>
        <p:spPr bwMode="auto">
          <a:xfrm>
            <a:off x="685800" y="2463204"/>
            <a:ext cx="3788181" cy="40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si osserva un “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picco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”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sopra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un 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istogramma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quasi “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piatto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” si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può dire di aver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scoperto</a:t>
            </a:r>
            <a:r>
              <a:rPr lang="it-IT" sz="2000" kern="0" dirty="0" smtClean="0">
                <a:latin typeface="Trebuchet MS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una nuova particella.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 come si fa ad essere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sicuri che non sia un effetto strumentale?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Trebuchet MS"/>
                <a:cs typeface="Trebuchet MS"/>
              </a:rPr>
              <a:t>In particolare: il fondo può “</a:t>
            </a:r>
            <a:r>
              <a:rPr lang="it-IT" sz="2000" kern="0" dirty="0" smtClean="0">
                <a:solidFill>
                  <a:srgbClr val="3333CC"/>
                </a:solidFill>
                <a:latin typeface="Trebuchet MS"/>
                <a:cs typeface="Trebuchet MS"/>
              </a:rPr>
              <a:t>fluttuare</a:t>
            </a:r>
            <a:r>
              <a:rPr lang="it-IT" sz="2000" kern="0" dirty="0" smtClean="0">
                <a:latin typeface="Trebuchet MS"/>
                <a:cs typeface="Trebuchet MS"/>
              </a:rPr>
              <a:t>” perché le collisioni si presentano in maniera </a:t>
            </a:r>
            <a:r>
              <a:rPr lang="it-IT" sz="2000" kern="0" dirty="0" smtClean="0">
                <a:solidFill>
                  <a:srgbClr val="3333CC"/>
                </a:solidFill>
                <a:latin typeface="Trebuchet MS"/>
                <a:cs typeface="Trebuchet MS"/>
              </a:rPr>
              <a:t>casuale</a:t>
            </a:r>
            <a:r>
              <a:rPr lang="it-IT" sz="2000" kern="0" dirty="0" smtClean="0">
                <a:latin typeface="Trebuchet MS"/>
                <a:cs typeface="Trebuchet MS"/>
              </a:rPr>
              <a:t>.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ATLAS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47</a:t>
            </a:fld>
            <a:endParaRPr lang="it-IT"/>
          </a:p>
        </p:txBody>
      </p:sp>
      <p:pic>
        <p:nvPicPr>
          <p:cNvPr id="6" name="Immagine 5" descr="4l-FixedScale-NoMuPro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30" y="703605"/>
            <a:ext cx="6044057" cy="586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8" name="Immagine 7" descr="ZZMass_7Plus8TeV_70-1000_3GeV.pdf"/>
          <p:cNvPicPr>
            <a:picLocks noChangeAspect="1"/>
          </p:cNvPicPr>
          <p:nvPr/>
        </p:nvPicPr>
        <p:blipFill>
          <a:blip r:embed="rId2"/>
          <a:srcRect r="6118"/>
          <a:stretch>
            <a:fillRect/>
          </a:stretch>
        </p:blipFill>
        <p:spPr>
          <a:xfrm>
            <a:off x="1023053" y="661018"/>
            <a:ext cx="6799198" cy="585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Risultati: </a:t>
            </a:r>
            <a:r>
              <a:rPr lang="it-IT" dirty="0" smtClean="0">
                <a:solidFill>
                  <a:srgbClr val="4AA9D4"/>
                </a:solidFill>
              </a:rPr>
              <a:t>H→</a:t>
            </a:r>
            <a:r>
              <a:rPr lang="it-IT" b="0" dirty="0" smtClean="0">
                <a:solidFill>
                  <a:srgbClr val="4AA9D4"/>
                </a:solidFill>
                <a:latin typeface="+mj-lt"/>
              </a:rPr>
              <a:t>γγ</a:t>
            </a:r>
            <a:r>
              <a:rPr lang="it-IT" b="0" dirty="0" smtClean="0">
                <a:solidFill>
                  <a:srgbClr val="4AA9D4"/>
                </a:solidFill>
              </a:rPr>
              <a:t>, ATLAS,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8" name="Immagine 7" descr="atlas.pdf"/>
          <p:cNvPicPr>
            <a:picLocks noChangeAspect="1"/>
          </p:cNvPicPr>
          <p:nvPr/>
        </p:nvPicPr>
        <p:blipFill>
          <a:blip r:embed="rId2"/>
          <a:srcRect r="3612"/>
          <a:stretch>
            <a:fillRect/>
          </a:stretch>
        </p:blipFill>
        <p:spPr>
          <a:xfrm>
            <a:off x="4170026" y="1606856"/>
            <a:ext cx="4973974" cy="3704195"/>
          </a:xfrm>
          <a:prstGeom prst="rect">
            <a:avLst/>
          </a:prstGeom>
        </p:spPr>
      </p:pic>
      <p:pic>
        <p:nvPicPr>
          <p:cNvPr id="9" name="Immagine 8" descr="mvamvasbweightedmass_1_5GeV.pdf"/>
          <p:cNvPicPr>
            <a:picLocks noChangeAspect="1"/>
          </p:cNvPicPr>
          <p:nvPr/>
        </p:nvPicPr>
        <p:blipFill>
          <a:blip r:embed="rId3"/>
          <a:srcRect r="4515"/>
          <a:stretch>
            <a:fillRect/>
          </a:stretch>
        </p:blipFill>
        <p:spPr>
          <a:xfrm>
            <a:off x="167179" y="1337442"/>
            <a:ext cx="4069879" cy="4111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rcRect l="7624" t="1945" b="2906"/>
          <a:stretch>
            <a:fillRect/>
          </a:stretch>
        </p:blipFill>
        <p:spPr>
          <a:xfrm>
            <a:off x="0" y="-1"/>
            <a:ext cx="3207392" cy="647541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r="1027"/>
          <a:stretch>
            <a:fillRect/>
          </a:stretch>
        </p:blipFill>
        <p:spPr bwMode="auto">
          <a:xfrm>
            <a:off x="3194584" y="2492069"/>
            <a:ext cx="5307764" cy="235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03686" y="4451513"/>
            <a:ext cx="198148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srgbClr val="660066"/>
                </a:solidFill>
                <a:latin typeface="Arial" charset="0"/>
              </a:rPr>
              <a:t>atomo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≈1</a:t>
            </a:r>
            <a:r>
              <a:rPr lang="it-IT" dirty="0" smtClean="0">
                <a:latin typeface="Arial" charset="0"/>
              </a:rPr>
              <a:t>/10</a:t>
            </a:r>
            <a:r>
              <a:rPr lang="it-IT" baseline="30000" dirty="0" smtClean="0">
                <a:latin typeface="Arial" charset="0"/>
              </a:rPr>
              <a:t>8</a:t>
            </a:r>
            <a:r>
              <a:rPr lang="it-IT" dirty="0" smtClean="0">
                <a:latin typeface="Arial" charset="0"/>
              </a:rPr>
              <a:t>cm</a:t>
            </a:r>
          </a:p>
          <a:p>
            <a:pPr algn="ctr"/>
            <a:r>
              <a:rPr lang="it-IT" sz="1200" dirty="0" smtClean="0">
                <a:latin typeface="Arial" charset="0"/>
              </a:rPr>
              <a:t>=0,00000001cm</a:t>
            </a:r>
            <a:endParaRPr lang="it-IT" sz="1200" dirty="0">
              <a:latin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667815" y="4105883"/>
            <a:ext cx="16589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Arial" charset="0"/>
              </a:rPr>
              <a:t>nucleo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 smtClean="0">
                <a:latin typeface="Arial" charset="0"/>
              </a:rPr>
              <a:t>≈1/10</a:t>
            </a:r>
            <a:r>
              <a:rPr lang="it-IT" baseline="30000" dirty="0" smtClean="0">
                <a:latin typeface="Arial" charset="0"/>
              </a:rPr>
              <a:t>12</a:t>
            </a:r>
            <a:r>
              <a:rPr lang="it-IT" dirty="0" smtClean="0">
                <a:latin typeface="Arial" charset="0"/>
              </a:rPr>
              <a:t>cm</a:t>
            </a:r>
          </a:p>
          <a:p>
            <a:pPr algn="ctr"/>
            <a:r>
              <a:rPr lang="it-IT" sz="1200" dirty="0" smtClean="0">
                <a:latin typeface="Arial" charset="0"/>
              </a:rPr>
              <a:t>=0,000000000001cm</a:t>
            </a:r>
            <a:endParaRPr lang="it-IT" sz="1200" dirty="0">
              <a:latin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72065" y="4627824"/>
            <a:ext cx="172006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nucleoni (</a:t>
            </a:r>
            <a:r>
              <a:rPr lang="it-IT" dirty="0" smtClean="0">
                <a:solidFill>
                  <a:srgbClr val="FF0000"/>
                </a:solidFill>
                <a:latin typeface="Arial" charset="0"/>
              </a:rPr>
              <a:t>protone</a:t>
            </a:r>
            <a:r>
              <a:rPr lang="it-IT" dirty="0">
                <a:solidFill>
                  <a:srgbClr val="660066"/>
                </a:solidFill>
                <a:latin typeface="Arial" charset="0"/>
              </a:rPr>
              <a:t>/</a:t>
            </a:r>
            <a:r>
              <a:rPr lang="it-IT" dirty="0" smtClean="0">
                <a:latin typeface="Arial" charset="0"/>
              </a:rPr>
              <a:t>neutrone</a:t>
            </a:r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)</a:t>
            </a:r>
            <a:r>
              <a:rPr lang="it-IT" dirty="0" smtClean="0">
                <a:latin typeface="Arial" charset="0"/>
              </a:rPr>
              <a:t/>
            </a:r>
            <a:br>
              <a:rPr lang="it-IT" dirty="0" smtClean="0">
                <a:latin typeface="Arial" charset="0"/>
              </a:rPr>
            </a:br>
            <a:r>
              <a:rPr lang="it-IT" dirty="0">
                <a:latin typeface="Arial" charset="0"/>
              </a:rPr>
              <a:t>≈1</a:t>
            </a:r>
            <a:r>
              <a:rPr lang="it-IT" dirty="0" smtClean="0">
                <a:latin typeface="Arial" charset="0"/>
              </a:rPr>
              <a:t>/10</a:t>
            </a:r>
            <a:r>
              <a:rPr lang="it-IT" baseline="30000" dirty="0" smtClean="0">
                <a:latin typeface="Arial" charset="0"/>
              </a:rPr>
              <a:t>13</a:t>
            </a:r>
            <a:r>
              <a:rPr lang="it-IT" dirty="0" smtClean="0">
                <a:latin typeface="Arial" charset="0"/>
              </a:rPr>
              <a:t>cm</a:t>
            </a:r>
          </a:p>
          <a:p>
            <a:pPr algn="ctr"/>
            <a:r>
              <a:rPr lang="it-IT" sz="1200" dirty="0" smtClean="0">
                <a:latin typeface="Arial" charset="0"/>
              </a:rPr>
              <a:t>=0,0000000000001cm</a:t>
            </a:r>
            <a:endParaRPr lang="it-IT" sz="1200" dirty="0"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967403" y="1918460"/>
            <a:ext cx="20621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srgbClr val="8585E0"/>
                </a:solidFill>
                <a:latin typeface="Arial" charset="0"/>
              </a:rPr>
              <a:t>elettrone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 smtClean="0">
                <a:latin typeface="Arial" charset="0"/>
              </a:rPr>
              <a:t>&lt;1/10</a:t>
            </a:r>
            <a:r>
              <a:rPr lang="it-IT" baseline="30000" dirty="0" smtClean="0">
                <a:latin typeface="Arial" charset="0"/>
              </a:rPr>
              <a:t>16</a:t>
            </a:r>
            <a:r>
              <a:rPr lang="it-IT" dirty="0" smtClean="0">
                <a:latin typeface="Arial" charset="0"/>
              </a:rPr>
              <a:t>cm </a:t>
            </a:r>
            <a:br>
              <a:rPr lang="it-IT" dirty="0" smtClean="0">
                <a:latin typeface="Arial" charset="0"/>
              </a:rPr>
            </a:br>
            <a:r>
              <a:rPr lang="it-IT" sz="1200" dirty="0" smtClean="0">
                <a:latin typeface="Arial" charset="0"/>
              </a:rPr>
              <a:t>=0,0000000000000001cm</a:t>
            </a:r>
            <a:endParaRPr lang="it-IT" sz="1200" dirty="0"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164755" y="3211273"/>
            <a:ext cx="197924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quark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 smtClean="0">
                <a:latin typeface="Arial" charset="0"/>
              </a:rPr>
              <a:t>&lt;1/10</a:t>
            </a:r>
            <a:r>
              <a:rPr lang="it-IT" baseline="30000" dirty="0" smtClean="0">
                <a:latin typeface="Arial" charset="0"/>
              </a:rPr>
              <a:t>16</a:t>
            </a:r>
            <a:r>
              <a:rPr lang="it-IT" dirty="0" smtClean="0">
                <a:latin typeface="Arial" charset="0"/>
              </a:rPr>
              <a:t>cm</a:t>
            </a:r>
          </a:p>
          <a:p>
            <a:pPr algn="ctr"/>
            <a:r>
              <a:rPr lang="it-IT" sz="1200" dirty="0">
                <a:latin typeface="Arial" charset="0"/>
              </a:rPr>
              <a:t>=</a:t>
            </a:r>
            <a:r>
              <a:rPr lang="it-IT" sz="1200" dirty="0" smtClean="0">
                <a:latin typeface="Arial" charset="0"/>
              </a:rPr>
              <a:t>0,0000000000000001cm</a:t>
            </a:r>
            <a:endParaRPr lang="it-IT" sz="1200" dirty="0">
              <a:latin typeface="Arial" charset="0"/>
            </a:endParaRPr>
          </a:p>
        </p:txBody>
      </p:sp>
      <p:sp>
        <p:nvSpPr>
          <p:cNvPr id="24" name="Fumetto 4 23"/>
          <p:cNvSpPr/>
          <p:nvPr/>
        </p:nvSpPr>
        <p:spPr bwMode="auto">
          <a:xfrm>
            <a:off x="2742118" y="1712696"/>
            <a:ext cx="6401882" cy="4628128"/>
          </a:xfrm>
          <a:prstGeom prst="cloudCallout">
            <a:avLst>
              <a:gd name="adj1" fmla="val -59102"/>
              <a:gd name="adj2" fmla="val 21277"/>
            </a:avLst>
          </a:prstGeom>
          <a:noFill/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824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895399" y="5202578"/>
            <a:ext cx="218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+mn-lt"/>
              </a:rPr>
              <a:t>1    :   10000</a:t>
            </a:r>
            <a:endParaRPr lang="en-US" sz="2800" dirty="0">
              <a:solidFill>
                <a:schemeClr val="accent2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+mn-lt"/>
            </a:endParaRPr>
          </a:p>
        </p:txBody>
      </p:sp>
      <p:sp>
        <p:nvSpPr>
          <p:cNvPr id="25" name="Segnaposto contenuto 24"/>
          <p:cNvSpPr>
            <a:spLocks noGrp="1"/>
          </p:cNvSpPr>
          <p:nvPr>
            <p:ph idx="4294967295"/>
          </p:nvPr>
        </p:nvSpPr>
        <p:spPr>
          <a:xfrm>
            <a:off x="413723" y="481106"/>
            <a:ext cx="8235974" cy="1991730"/>
          </a:xfrm>
        </p:spPr>
        <p:txBody>
          <a:bodyPr/>
          <a:lstStyle/>
          <a:p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Lo spazio occupato dalla materia è </a:t>
            </a:r>
            <a:r>
              <a:rPr lang="it-IT" sz="2400" dirty="0" smtClean="0">
                <a:solidFill>
                  <a:schemeClr val="accent2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soprattutto vuoto</a:t>
            </a:r>
          </a:p>
          <a:p>
            <a:pPr>
              <a:spcAft>
                <a:spcPts val="0"/>
              </a:spcAft>
            </a:pP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Tutta la materia ordinaria che conosciamo è fatta da due tipi di </a:t>
            </a:r>
            <a:r>
              <a:rPr lang="it-IT" sz="2400" dirty="0" smtClean="0">
                <a:solidFill>
                  <a:srgbClr val="3333CC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particelle elementari</a:t>
            </a: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: </a:t>
            </a:r>
            <a: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endParaRPr lang="it-IT" sz="400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it-IT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Elettroni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it-IT" sz="4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Quark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37" y="933472"/>
            <a:ext cx="5164655" cy="50620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È lui o non è lui?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3308" y="1144191"/>
            <a:ext cx="3535184" cy="5406733"/>
          </a:xfrm>
        </p:spPr>
        <p:txBody>
          <a:bodyPr/>
          <a:lstStyle/>
          <a:p>
            <a:r>
              <a:rPr lang="it-IT" sz="2400" dirty="0" smtClean="0"/>
              <a:t>Esiste una nuova particella, con una massa di</a:t>
            </a:r>
            <a:br>
              <a:rPr lang="it-IT" sz="2400" dirty="0" smtClean="0"/>
            </a:br>
            <a:r>
              <a:rPr lang="it-IT" sz="2400" dirty="0" smtClean="0"/>
              <a:t>~126 GeV</a:t>
            </a:r>
          </a:p>
          <a:p>
            <a:r>
              <a:rPr lang="it-IT" sz="2400" dirty="0" smtClean="0"/>
              <a:t>È il bosone di </a:t>
            </a:r>
            <a:r>
              <a:rPr lang="it-IT" sz="2400" dirty="0" err="1" smtClean="0"/>
              <a:t>Higgs</a:t>
            </a:r>
            <a:r>
              <a:rPr lang="it-IT" sz="2400" dirty="0" smtClean="0"/>
              <a:t>, o qualcosa che gli assomiglia?</a:t>
            </a:r>
          </a:p>
          <a:p>
            <a:r>
              <a:rPr lang="it-IT" sz="2400" dirty="0" smtClean="0"/>
              <a:t>È importante studiare tutte le proprietà previste dalla teoria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r="24369"/>
          <a:stretch>
            <a:fillRect/>
          </a:stretch>
        </p:blipFill>
        <p:spPr>
          <a:xfrm>
            <a:off x="226740" y="742776"/>
            <a:ext cx="290565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Altre ricerche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 algn="ctr">
              <a:buNone/>
            </a:pPr>
            <a:r>
              <a:rPr lang="it-IT" sz="2000" dirty="0" smtClean="0">
                <a:solidFill>
                  <a:srgbClr val="800000"/>
                </a:solidFill>
              </a:rPr>
              <a:t>Abbiamo scoperto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l’ultima particella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elementare o c’è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ancora molto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da scoprire?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Il programma di LHC non si limita alla ricerca del bosone di Higgs.</a:t>
            </a:r>
          </a:p>
          <a:p>
            <a:r>
              <a:rPr lang="it-IT" sz="2000" dirty="0" smtClean="0"/>
              <a:t>Cerchiamo possibili segnali di </a:t>
            </a:r>
            <a:r>
              <a:rPr lang="it-IT" sz="2000" dirty="0" smtClean="0">
                <a:solidFill>
                  <a:schemeClr val="accent2"/>
                </a:solidFill>
              </a:rPr>
              <a:t>nuovi fenomeni oltre il Modello Standard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  <a:p>
            <a:r>
              <a:rPr lang="it-IT" sz="2000" dirty="0" smtClean="0"/>
              <a:t>Ci sono teorie prevedono l’esistenza di </a:t>
            </a:r>
            <a:br>
              <a:rPr lang="it-IT" sz="2000" dirty="0" smtClean="0"/>
            </a:br>
            <a:r>
              <a:rPr lang="it-IT" sz="2000" dirty="0" smtClean="0">
                <a:solidFill>
                  <a:schemeClr val="accent2"/>
                </a:solidFill>
              </a:rPr>
              <a:t>nuove particelle</a:t>
            </a:r>
            <a:r>
              <a:rPr lang="it-IT" sz="2000" dirty="0" smtClean="0"/>
              <a:t> mai osservate che </a:t>
            </a:r>
            <a:br>
              <a:rPr lang="it-IT" sz="2000" dirty="0" smtClean="0"/>
            </a:br>
            <a:r>
              <a:rPr lang="it-IT" sz="2000" dirty="0" smtClean="0"/>
              <a:t>potrebbero spiegare fenomeni </a:t>
            </a:r>
            <a:r>
              <a:rPr lang="it-IT" sz="2000" dirty="0"/>
              <a:t>che al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momento </a:t>
            </a:r>
            <a:r>
              <a:rPr lang="it-IT" sz="2000" dirty="0"/>
              <a:t>non hanno </a:t>
            </a:r>
            <a:r>
              <a:rPr lang="it-IT" sz="2000" dirty="0" smtClean="0"/>
              <a:t>spiegazione in </a:t>
            </a:r>
            <a:br>
              <a:rPr lang="it-IT" sz="2000" dirty="0" smtClean="0"/>
            </a:br>
            <a:r>
              <a:rPr lang="it-IT" sz="2000" dirty="0" smtClean="0"/>
              <a:t>astrofisica, come la </a:t>
            </a:r>
            <a:r>
              <a:rPr lang="it-IT" sz="2000" dirty="0" smtClean="0">
                <a:solidFill>
                  <a:srgbClr val="3333CC"/>
                </a:solidFill>
              </a:rPr>
              <a:t>materia oscura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46" y="74277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244" y="3876916"/>
            <a:ext cx="3292228" cy="2592058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90" y="4588210"/>
            <a:ext cx="2777090" cy="1972300"/>
          </a:xfrm>
          <a:prstGeom prst="rect">
            <a:avLst/>
          </a:prstGeom>
        </p:spPr>
      </p:pic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8729" y="1066800"/>
            <a:ext cx="3419879" cy="4970462"/>
          </a:xfrm>
        </p:spPr>
        <p:txBody>
          <a:bodyPr/>
          <a:lstStyle/>
          <a:p>
            <a:r>
              <a:rPr lang="it-IT" sz="1800" dirty="0"/>
              <a:t>Stelle e </a:t>
            </a:r>
            <a:r>
              <a:rPr lang="it-IT" sz="1800" dirty="0" smtClean="0"/>
              <a:t>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dell’Universo.</a:t>
            </a:r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r>
              <a:rPr lang="it-IT" sz="1800" dirty="0" smtClean="0"/>
              <a:t>.</a:t>
            </a:r>
            <a:endParaRPr lang="it-IT" sz="1800" dirty="0" smtClean="0">
              <a:solidFill>
                <a:schemeClr val="accent2"/>
              </a:solidFill>
            </a:endParaRPr>
          </a:p>
          <a:p>
            <a:r>
              <a:rPr lang="it-IT" sz="1800" dirty="0" smtClean="0">
                <a:solidFill>
                  <a:srgbClr val="800000"/>
                </a:solidFill>
              </a:rPr>
              <a:t>Le particelle di materia oscura potrebbero essere osservate ad LHC, ma finora non le abbiamo ancora trovate.</a:t>
            </a:r>
            <a:endParaRPr lang="it-IT" sz="1800" dirty="0">
              <a:solidFill>
                <a:srgbClr val="800000"/>
              </a:solidFill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6965" y="846702"/>
            <a:ext cx="5124635" cy="3066434"/>
          </a:xfrm>
        </p:spPr>
        <p:txBody>
          <a:bodyPr/>
          <a:lstStyle/>
          <a:p>
            <a:r>
              <a:rPr lang="it-IT" sz="20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20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2000" dirty="0" err="1">
                <a:solidFill>
                  <a:srgbClr val="ADADEB"/>
                </a:solidFill>
              </a:rPr>
              <a:t>compattificate</a:t>
            </a:r>
            <a:r>
              <a:rPr lang="it-IT" sz="2000" dirty="0">
                <a:solidFill>
                  <a:schemeClr val="bg1"/>
                </a:solidFill>
              </a:rPr>
              <a:t>” con raggi di curvatura molto piccoli</a:t>
            </a: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Extra dimensioni </a:t>
            </a:r>
            <a:r>
              <a:rPr lang="it-IT" sz="2000" dirty="0">
                <a:solidFill>
                  <a:schemeClr val="bg1"/>
                </a:solidFill>
              </a:rPr>
              <a:t>si</a:t>
            </a:r>
            <a:r>
              <a:rPr lang="it-IT" sz="2000" dirty="0" smtClean="0">
                <a:solidFill>
                  <a:schemeClr val="bg1"/>
                </a:solidFill>
              </a:rPr>
              <a:t> possono manifestare </a:t>
            </a:r>
            <a:r>
              <a:rPr lang="it-IT" sz="2000" dirty="0">
                <a:solidFill>
                  <a:schemeClr val="bg1"/>
                </a:solidFill>
              </a:rPr>
              <a:t>con uno spettro di </a:t>
            </a:r>
            <a:r>
              <a:rPr lang="it-IT" sz="2000" dirty="0">
                <a:solidFill>
                  <a:srgbClr val="ADADEB"/>
                </a:solidFill>
              </a:rPr>
              <a:t>nuove particelle</a:t>
            </a:r>
            <a:r>
              <a:rPr lang="it-IT" sz="20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6466" y="4679593"/>
            <a:ext cx="3003064" cy="2102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0539" y="4758486"/>
            <a:ext cx="414020" cy="381000"/>
          </a:xfrm>
          <a:prstGeom prst="rect">
            <a:avLst/>
          </a:prstGeom>
          <a:noFill/>
        </p:spPr>
      </p:pic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6551118" y="4805050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Z</a:t>
            </a:r>
            <a:r>
              <a:rPr lang="en-US" sz="1800" dirty="0">
                <a:solidFill>
                  <a:schemeClr val="accent2"/>
                </a:solidFill>
                <a:sym typeface="Symbol" charset="2"/>
              </a:rPr>
              <a:t></a:t>
            </a:r>
            <a:r>
              <a:rPr lang="en-US" sz="1800" dirty="0" err="1">
                <a:solidFill>
                  <a:schemeClr val="accent2"/>
                </a:solidFill>
                <a:sym typeface="Symbol" charset="2"/>
              </a:rPr>
              <a:t>qq</a:t>
            </a:r>
            <a:endParaRPr lang="en-US" sz="1800" baseline="30000" dirty="0">
              <a:solidFill>
                <a:schemeClr val="accent2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massHist19600pbE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26" y="3829935"/>
            <a:ext cx="4201904" cy="2682697"/>
          </a:xfrm>
          <a:prstGeom prst="rect">
            <a:avLst/>
          </a:prstGeom>
        </p:spPr>
      </p:pic>
      <p:pic>
        <p:nvPicPr>
          <p:cNvPr id="15" name="Immagine 14" descr="massHist20600pbMu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26" y="775261"/>
            <a:ext cx="4201904" cy="26826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nuove particelle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54</a:t>
            </a:fld>
            <a:endParaRPr lang="it-IT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166953"/>
            <a:ext cx="4944518" cy="121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Non 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abbiamo trovato nessun “</a:t>
            </a:r>
            <a:r>
              <a:rPr lang="it-IT" sz="2000" kern="0" dirty="0" smtClean="0">
                <a:solidFill>
                  <a:srgbClr val="FF0000"/>
                </a:solidFill>
                <a:latin typeface="Trebuchet MS"/>
                <a:cs typeface="Trebuchet MS"/>
              </a:rPr>
              <a:t>picco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” come per il bosone di Higgs.</a:t>
            </a:r>
            <a:endParaRPr kumimoji="0" lang="it-IT" sz="2000" b="0" i="0" u="none" strike="noStrike" kern="0" cap="none" spc="0" normalizeH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Trebuchet MS"/>
                <a:cs typeface="Trebuchet MS"/>
              </a:rPr>
              <a:t>Ma la ricerca</a:t>
            </a:r>
            <a:r>
              <a:rPr lang="it-IT" sz="2000" kern="0" dirty="0" smtClean="0">
                <a:latin typeface="Trebuchet MS"/>
                <a:cs typeface="Trebuchet MS"/>
              </a:rPr>
              <a:t> continua!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  <p:pic>
        <p:nvPicPr>
          <p:cNvPr id="13" name="Immagine 12" descr="DefaultFitAndPull_noSta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0" y="832313"/>
            <a:ext cx="4420238" cy="4240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 prossimi passi di LHC</a:t>
            </a:r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LHC è adesso spento per</a:t>
            </a:r>
            <a:br>
              <a:rPr lang="it-IT" sz="2000" dirty="0" smtClean="0"/>
            </a:br>
            <a:r>
              <a:rPr lang="it-IT" sz="2000" dirty="0" smtClean="0"/>
              <a:t>una serie di interventi che </a:t>
            </a:r>
            <a:br>
              <a:rPr lang="it-IT" sz="2000" dirty="0" smtClean="0"/>
            </a:br>
            <a:r>
              <a:rPr lang="it-IT" sz="2000" dirty="0" smtClean="0"/>
              <a:t>ne miglioreranno le </a:t>
            </a:r>
            <a:br>
              <a:rPr lang="it-IT" sz="2000" dirty="0" smtClean="0"/>
            </a:br>
            <a:r>
              <a:rPr lang="it-IT" sz="2000" dirty="0" smtClean="0"/>
              <a:t>prestazioni:</a:t>
            </a:r>
          </a:p>
          <a:p>
            <a:pPr lvl="1"/>
            <a:r>
              <a:rPr lang="it-IT" sz="1800" dirty="0" smtClean="0"/>
              <a:t>Aumentare l’energia delle</a:t>
            </a:r>
            <a:br>
              <a:rPr lang="it-IT" sz="1800" dirty="0" smtClean="0"/>
            </a:br>
            <a:r>
              <a:rPr lang="it-IT" sz="1800" dirty="0" smtClean="0"/>
              <a:t>collisioni:</a:t>
            </a:r>
            <a:br>
              <a:rPr lang="it-IT" sz="1800" dirty="0" smtClean="0"/>
            </a:br>
            <a:r>
              <a:rPr lang="it-IT" sz="1800" dirty="0" smtClean="0">
                <a:solidFill>
                  <a:schemeClr val="accent2"/>
                </a:solidFill>
              </a:rPr>
              <a:t>8 TeV </a:t>
            </a:r>
            <a:r>
              <a:rPr lang="it-IT" sz="1800" dirty="0" smtClean="0">
                <a:solidFill>
                  <a:schemeClr val="accent2"/>
                </a:solidFill>
                <a:sym typeface="Wingdings"/>
              </a:rPr>
              <a:t> 14 TeV</a:t>
            </a:r>
          </a:p>
          <a:p>
            <a:pPr lvl="1"/>
            <a:r>
              <a:rPr lang="it-IT" sz="1800" dirty="0" smtClean="0">
                <a:sym typeface="Wingdings"/>
              </a:rPr>
              <a:t>Aumentare l’intensità dei</a:t>
            </a:r>
            <a:br>
              <a:rPr lang="it-IT" sz="1800" dirty="0" smtClean="0">
                <a:sym typeface="Wingdings"/>
              </a:rPr>
            </a:br>
            <a:r>
              <a:rPr lang="it-IT" sz="1800" dirty="0" smtClean="0">
                <a:sym typeface="Wingdings"/>
              </a:rPr>
              <a:t>fasci.</a:t>
            </a:r>
            <a:br>
              <a:rPr lang="it-IT" sz="1800" dirty="0" smtClean="0">
                <a:sym typeface="Wingdings"/>
              </a:rPr>
            </a:br>
            <a:r>
              <a:rPr lang="it-IT" sz="1800" dirty="0" smtClean="0">
                <a:sym typeface="Wingdings"/>
              </a:rPr>
              <a:t>Eliminare possibili rischi </a:t>
            </a:r>
            <a:br>
              <a:rPr lang="it-IT" sz="1800" dirty="0" smtClean="0">
                <a:sym typeface="Wingdings"/>
              </a:rPr>
            </a:br>
            <a:r>
              <a:rPr lang="it-IT" sz="1800" dirty="0" smtClean="0">
                <a:sym typeface="Wingdings"/>
              </a:rPr>
              <a:t>di incidenti.</a:t>
            </a:r>
          </a:p>
          <a:p>
            <a:r>
              <a:rPr lang="it-IT" sz="2000" dirty="0" smtClean="0">
                <a:sym typeface="Wingdings"/>
              </a:rPr>
              <a:t>Le collisioni riprenderanno nel </a:t>
            </a:r>
            <a:r>
              <a:rPr lang="it-IT" sz="2000" dirty="0" smtClean="0">
                <a:solidFill>
                  <a:schemeClr val="accent2"/>
                </a:solidFill>
                <a:sym typeface="Wingdings"/>
              </a:rPr>
              <a:t>2015</a:t>
            </a:r>
            <a:r>
              <a:rPr lang="it-IT" sz="2000" dirty="0" smtClean="0">
                <a:sym typeface="Wingdings"/>
              </a:rPr>
              <a:t>.</a:t>
            </a:r>
          </a:p>
          <a:p>
            <a:r>
              <a:rPr lang="it-IT" sz="2000" dirty="0" smtClean="0">
                <a:solidFill>
                  <a:srgbClr val="800000"/>
                </a:solidFill>
                <a:sym typeface="Wingdings"/>
              </a:rPr>
              <a:t>Faremo nuove misure di precisione del bosone di </a:t>
            </a:r>
            <a:r>
              <a:rPr lang="it-IT" sz="2000" dirty="0" err="1" smtClean="0">
                <a:solidFill>
                  <a:srgbClr val="800000"/>
                </a:solidFill>
                <a:sym typeface="Wingdings"/>
              </a:rPr>
              <a:t>Higgs</a:t>
            </a:r>
            <a:r>
              <a:rPr lang="it-IT" sz="2000" dirty="0" smtClean="0">
                <a:solidFill>
                  <a:srgbClr val="800000"/>
                </a:solidFill>
                <a:sym typeface="Wingdings"/>
              </a:rPr>
              <a:t> e di altre particelle…</a:t>
            </a:r>
          </a:p>
          <a:p>
            <a:r>
              <a:rPr lang="it-IT" sz="2000" dirty="0" smtClean="0">
                <a:solidFill>
                  <a:srgbClr val="800000"/>
                </a:solidFill>
                <a:sym typeface="Wingdings"/>
              </a:rPr>
              <a:t>… e se saremo fortunati potremo osservare nuove particelle!</a:t>
            </a:r>
            <a:endParaRPr lang="it-IT" sz="2000" dirty="0">
              <a:solidFill>
                <a:srgbClr val="80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55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28" y="984458"/>
            <a:ext cx="4635042" cy="301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022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7167991" y="2285480"/>
            <a:ext cx="1995251" cy="18230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rottura di simmetria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8969" y="834678"/>
            <a:ext cx="8046344" cy="3524238"/>
          </a:xfrm>
        </p:spPr>
        <p:txBody>
          <a:bodyPr/>
          <a:lstStyle/>
          <a:p>
            <a:r>
              <a:rPr lang="it-IT" sz="2000" dirty="0" smtClean="0"/>
              <a:t>Per il campo elettromagnetico, il </a:t>
            </a:r>
            <a:r>
              <a:rPr lang="it-IT" sz="2000" dirty="0" smtClean="0">
                <a:solidFill>
                  <a:schemeClr val="accent2"/>
                </a:solidFill>
              </a:rPr>
              <a:t>vuoto </a:t>
            </a:r>
            <a:r>
              <a:rPr lang="it-IT" sz="2000" dirty="0" smtClean="0"/>
              <a:t>(= stato minima energia) ha valori nulli del campo elettrico e di quello magnetico</a:t>
            </a:r>
          </a:p>
          <a:p>
            <a:r>
              <a:rPr lang="it-IT" sz="2000" dirty="0" smtClean="0"/>
              <a:t>Per il campo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, invece, esistono </a:t>
            </a:r>
            <a:r>
              <a:rPr lang="it-IT" sz="2000" dirty="0" smtClean="0">
                <a:solidFill>
                  <a:srgbClr val="3333CC"/>
                </a:solidFill>
              </a:rPr>
              <a:t>infiniti vuoti possibili </a:t>
            </a:r>
            <a:r>
              <a:rPr lang="it-IT" sz="2000" dirty="0" smtClean="0"/>
              <a:t>dell’universo che corrispondono ai minimi di energia che si trovano lungo un cerchio</a:t>
            </a:r>
          </a:p>
          <a:p>
            <a:pPr lvl="1"/>
            <a:r>
              <a:rPr lang="it-IT" sz="1800" dirty="0" smtClean="0"/>
              <a:t>In ognuno dei punti il </a:t>
            </a:r>
            <a:r>
              <a:rPr lang="it-IT" sz="1800" dirty="0" smtClean="0">
                <a:solidFill>
                  <a:srgbClr val="3333CC"/>
                </a:solidFill>
              </a:rPr>
              <a:t>valore del campo di </a:t>
            </a:r>
            <a:r>
              <a:rPr lang="it-IT" sz="1800" dirty="0" err="1" smtClean="0">
                <a:solidFill>
                  <a:srgbClr val="3333CC"/>
                </a:solidFill>
              </a:rPr>
              <a:t>Higgs</a:t>
            </a:r>
            <a:r>
              <a:rPr lang="it-IT" sz="1800" dirty="0" smtClean="0">
                <a:solidFill>
                  <a:srgbClr val="3333CC"/>
                </a:solidFill>
              </a:rPr>
              <a:t> è</a:t>
            </a:r>
            <a:br>
              <a:rPr lang="it-IT" sz="1800" dirty="0" smtClean="0">
                <a:solidFill>
                  <a:srgbClr val="3333CC"/>
                </a:solidFill>
              </a:rPr>
            </a:br>
            <a:r>
              <a:rPr lang="it-IT" sz="1800" dirty="0" smtClean="0">
                <a:solidFill>
                  <a:srgbClr val="3333CC"/>
                </a:solidFill>
              </a:rPr>
              <a:t>diverso da zero</a:t>
            </a:r>
            <a:r>
              <a:rPr lang="it-IT" sz="1800" dirty="0" smtClean="0"/>
              <a:t>, quindi si realizza l’effetto voluto:</a:t>
            </a:r>
            <a:br>
              <a:rPr lang="it-IT" sz="1800" dirty="0" smtClean="0"/>
            </a:br>
            <a:r>
              <a:rPr lang="it-IT" sz="1800" dirty="0" smtClean="0"/>
              <a:t>dare massa alle particelle, mantenendo la </a:t>
            </a:r>
            <a:br>
              <a:rPr lang="it-IT" sz="1800" dirty="0" smtClean="0"/>
            </a:br>
            <a:r>
              <a:rPr lang="it-IT" sz="1800" dirty="0" smtClean="0"/>
              <a:t>simmetria della teoria</a:t>
            </a:r>
          </a:p>
          <a:p>
            <a:pPr lvl="0"/>
            <a:r>
              <a:rPr lang="it-IT" sz="2000" dirty="0" smtClean="0"/>
              <a:t>L’universo ha scelto il “suo” vuoto durante i primi </a:t>
            </a:r>
            <a:br>
              <a:rPr lang="it-IT" sz="2000" dirty="0" smtClean="0"/>
            </a:br>
            <a:r>
              <a:rPr lang="it-IT" sz="2000" dirty="0" smtClean="0"/>
              <a:t>istanti dopo il </a:t>
            </a:r>
            <a:r>
              <a:rPr lang="it-IT" sz="2000" dirty="0"/>
              <a:t>B</a:t>
            </a:r>
            <a:r>
              <a:rPr lang="it-IT" sz="2000" dirty="0" smtClean="0"/>
              <a:t>ig </a:t>
            </a:r>
            <a:r>
              <a:rPr lang="it-IT" sz="2000" dirty="0"/>
              <a:t>B</a:t>
            </a:r>
            <a:r>
              <a:rPr lang="it-IT" sz="2000" dirty="0" smtClean="0"/>
              <a:t>ang</a:t>
            </a:r>
          </a:p>
          <a:p>
            <a:pPr>
              <a:buNone/>
            </a:pP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915180" y="6238342"/>
            <a:ext cx="1869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latin typeface="+mn-lt"/>
              </a:rPr>
              <a:t>www.quantumdiaries.org</a:t>
            </a:r>
            <a:endParaRPr lang="en-US" sz="1200" dirty="0"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" y="4355245"/>
            <a:ext cx="3025944" cy="19539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390" y="4388701"/>
            <a:ext cx="2962598" cy="188086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71" y="4388701"/>
            <a:ext cx="2962598" cy="1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Higgs e massa dell’Universo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970617"/>
            <a:ext cx="6318973" cy="2507727"/>
          </a:xfrm>
        </p:spPr>
        <p:txBody>
          <a:bodyPr/>
          <a:lstStyle/>
          <a:p>
            <a:r>
              <a:rPr lang="it-IT" sz="2000" dirty="0" smtClean="0"/>
              <a:t>Il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spiega l’origine della </a:t>
            </a:r>
            <a:r>
              <a:rPr lang="it-IT" sz="2000" dirty="0" smtClean="0">
                <a:solidFill>
                  <a:schemeClr val="accent2"/>
                </a:solidFill>
              </a:rPr>
              <a:t>massa delle particelle elementari</a:t>
            </a:r>
          </a:p>
          <a:p>
            <a:r>
              <a:rPr lang="it-IT" sz="2000" dirty="0" smtClean="0"/>
              <a:t>Per quello che ci riguarda tutti i giorni, spiega le masse dell’</a:t>
            </a:r>
            <a:r>
              <a:rPr lang="it-IT" sz="2000" dirty="0" smtClean="0">
                <a:solidFill>
                  <a:srgbClr val="3333CC"/>
                </a:solidFill>
              </a:rPr>
              <a:t>elettrone</a:t>
            </a:r>
            <a:r>
              <a:rPr lang="it-IT" sz="2000" dirty="0" smtClean="0"/>
              <a:t> e dei </a:t>
            </a:r>
            <a:r>
              <a:rPr lang="it-IT" sz="2000" dirty="0" smtClean="0">
                <a:solidFill>
                  <a:srgbClr val="3333CC"/>
                </a:solidFill>
              </a:rPr>
              <a:t>quark </a:t>
            </a:r>
            <a:r>
              <a:rPr lang="it-IT" sz="2000" dirty="0" err="1" smtClean="0">
                <a:solidFill>
                  <a:srgbClr val="3333CC"/>
                </a:solidFill>
              </a:rPr>
              <a:t>u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e </a:t>
            </a:r>
            <a:r>
              <a:rPr lang="it-IT" sz="2000" dirty="0" err="1" smtClean="0">
                <a:solidFill>
                  <a:srgbClr val="3333CC"/>
                </a:solidFill>
              </a:rPr>
              <a:t>d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La massa del </a:t>
            </a:r>
            <a:r>
              <a:rPr lang="it-IT" sz="2000" dirty="0" smtClean="0">
                <a:solidFill>
                  <a:srgbClr val="3333CC"/>
                </a:solidFill>
              </a:rPr>
              <a:t>protone </a:t>
            </a:r>
            <a:r>
              <a:rPr lang="it-IT" sz="2000" dirty="0" smtClean="0"/>
              <a:t>è </a:t>
            </a:r>
            <a:r>
              <a:rPr lang="it-IT" sz="2000" dirty="0" smtClean="0">
                <a:solidFill>
                  <a:srgbClr val="3333CC"/>
                </a:solidFill>
              </a:rPr>
              <a:t>938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r>
              <a:rPr lang="it-IT" sz="2000" dirty="0" smtClean="0"/>
              <a:t>, mentre la massa dei suoi costituenti è di </a:t>
            </a:r>
            <a:r>
              <a:rPr lang="it-IT" sz="2000" dirty="0" smtClean="0">
                <a:solidFill>
                  <a:srgbClr val="3333CC"/>
                </a:solidFill>
              </a:rPr>
              <a:t>pochi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1800" dirty="0" smtClean="0"/>
              <a:t>L’elettrone ha massa 0.5 </a:t>
            </a:r>
            <a:r>
              <a:rPr lang="it-IT" sz="1800" dirty="0" err="1" smtClean="0"/>
              <a:t>MeV</a:t>
            </a:r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7" name="Ovale 6"/>
          <p:cNvSpPr/>
          <p:nvPr/>
        </p:nvSpPr>
        <p:spPr bwMode="auto">
          <a:xfrm>
            <a:off x="7073383" y="1150330"/>
            <a:ext cx="1558677" cy="1558677"/>
          </a:xfrm>
          <a:prstGeom prst="ellipse">
            <a:avLst/>
          </a:prstGeom>
          <a:solidFill>
            <a:srgbClr val="FF0000">
              <a:alpha val="44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12" y="1074039"/>
            <a:ext cx="1730503" cy="173050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054820" y="1189502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chemeClr val="accent2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755642" y="2342579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02017" y="1207196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457819" y="2265604"/>
            <a:ext cx="51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+1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36256" y="111905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p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685800" y="3771769"/>
            <a:ext cx="7925411" cy="208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Quasi tutta la massa del protone è dovuta all’energia di legame dei quark e dei gluoni che tengono insieme i quark grazie all’interazione forte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Quindi: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bosone di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non è responsabile di gran parte della massa della materia nell’Universo che conosciamo 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793648" y="4529776"/>
            <a:ext cx="15100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E = mc</a:t>
            </a:r>
            <a:r>
              <a:rPr lang="it-IT" sz="3200" baseline="30000" dirty="0">
                <a:solidFill>
                  <a:schemeClr val="accent2"/>
                </a:solidFill>
              </a:rPr>
              <a:t>2</a:t>
            </a:r>
            <a:r>
              <a:rPr lang="it-IT" sz="3200" dirty="0">
                <a:solidFill>
                  <a:schemeClr val="accent2"/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42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685799" y="869001"/>
            <a:ext cx="7907867" cy="5681924"/>
          </a:xfrm>
        </p:spPr>
        <p:txBody>
          <a:bodyPr/>
          <a:lstStyle/>
          <a:p>
            <a:r>
              <a:rPr lang="it-IT" sz="2000" dirty="0" smtClean="0"/>
              <a:t>Le collisioni  di particelle sono processi </a:t>
            </a:r>
            <a:r>
              <a:rPr lang="it-IT" sz="2000" dirty="0" smtClean="0">
                <a:solidFill>
                  <a:schemeClr val="accent2"/>
                </a:solidFill>
              </a:rPr>
              <a:t>casuali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  <a:p>
            <a:r>
              <a:rPr lang="it-IT" sz="2000" dirty="0" smtClean="0"/>
              <a:t>Le previsioni teoriche si possono fare sul </a:t>
            </a:r>
            <a:r>
              <a:rPr lang="it-IT" sz="2000" dirty="0" smtClean="0">
                <a:solidFill>
                  <a:srgbClr val="3333CC"/>
                </a:solidFill>
              </a:rPr>
              <a:t>risultato medio </a:t>
            </a:r>
            <a:r>
              <a:rPr lang="it-IT" sz="2000" dirty="0" smtClean="0"/>
              <a:t>atteso ma non sulla singola collisione! </a:t>
            </a:r>
          </a:p>
          <a:p>
            <a:r>
              <a:rPr lang="it-IT" sz="2000" dirty="0" smtClean="0">
                <a:solidFill>
                  <a:srgbClr val="3333CC"/>
                </a:solidFill>
              </a:rPr>
              <a:t>Come è possibile stabilire se il “picco” è dovuto alla presenza del segnale o a una </a:t>
            </a:r>
            <a:r>
              <a:rPr lang="it-IT" sz="2000" b="1" dirty="0" smtClean="0">
                <a:solidFill>
                  <a:srgbClr val="3333CC"/>
                </a:solidFill>
              </a:rPr>
              <a:t>fluttuazione</a:t>
            </a:r>
            <a:r>
              <a:rPr lang="it-IT" sz="2000" dirty="0" smtClean="0">
                <a:solidFill>
                  <a:srgbClr val="3333CC"/>
                </a:solidFill>
              </a:rPr>
              <a:t> casuale del fondo?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pPr>
              <a:buNone/>
            </a:pPr>
            <a:endParaRPr lang="it-IT" sz="1800" dirty="0" smtClean="0"/>
          </a:p>
          <a:p>
            <a:endParaRPr lang="it-IT" sz="2000" dirty="0" smtClean="0"/>
          </a:p>
          <a:p>
            <a:r>
              <a:rPr lang="it-IT" sz="2000" dirty="0" smtClean="0"/>
              <a:t>I fisici dichiarano una “scoperta” se la probabilità che il fondo fluttui in modo da dare un segnale simile a quello osservato sia meno di </a:t>
            </a:r>
            <a:r>
              <a:rPr lang="it-IT" sz="2000" dirty="0" smtClean="0">
                <a:solidFill>
                  <a:srgbClr val="3333CC"/>
                </a:solidFill>
              </a:rPr>
              <a:t>uno su 30 milioni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59</a:t>
            </a:fld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77" t="4485" r="22732" b="4132"/>
          <a:stretch>
            <a:fillRect/>
          </a:stretch>
        </p:blipFill>
        <p:spPr>
          <a:xfrm>
            <a:off x="6814844" y="2714124"/>
            <a:ext cx="976290" cy="1157997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9" name="Connettore 2 18"/>
          <p:cNvCxnSpPr/>
          <p:nvPr/>
        </p:nvCxnSpPr>
        <p:spPr bwMode="auto">
          <a:xfrm>
            <a:off x="3302748" y="4862784"/>
            <a:ext cx="3556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5" name="Connettore 1 24"/>
          <p:cNvCxnSpPr/>
          <p:nvPr/>
        </p:nvCxnSpPr>
        <p:spPr bwMode="auto">
          <a:xfrm rot="5400000">
            <a:off x="3713142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6" name="Connettore 1 25"/>
          <p:cNvCxnSpPr/>
          <p:nvPr/>
        </p:nvCxnSpPr>
        <p:spPr bwMode="auto">
          <a:xfrm rot="5400000">
            <a:off x="6400104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7" name="Connettore 1 26"/>
          <p:cNvCxnSpPr/>
          <p:nvPr/>
        </p:nvCxnSpPr>
        <p:spPr bwMode="auto">
          <a:xfrm rot="5400000">
            <a:off x="5862713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8" name="Connettore 1 27"/>
          <p:cNvCxnSpPr/>
          <p:nvPr/>
        </p:nvCxnSpPr>
        <p:spPr bwMode="auto">
          <a:xfrm rot="5400000">
            <a:off x="5325321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9" name="Connettore 1 28"/>
          <p:cNvCxnSpPr/>
          <p:nvPr/>
        </p:nvCxnSpPr>
        <p:spPr bwMode="auto">
          <a:xfrm rot="5400000">
            <a:off x="4787928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30" name="Connettore 1 29"/>
          <p:cNvCxnSpPr/>
          <p:nvPr/>
        </p:nvCxnSpPr>
        <p:spPr bwMode="auto">
          <a:xfrm rot="5400000">
            <a:off x="4250535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33" name="CasellaDiTesto 32"/>
          <p:cNvSpPr txBox="1"/>
          <p:nvPr/>
        </p:nvSpPr>
        <p:spPr>
          <a:xfrm>
            <a:off x="342781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00278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51763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07539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5607408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114779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3455603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99299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4530389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✗✗✗✗✗✗</a:t>
            </a:r>
            <a:endParaRPr lang="en-US" sz="20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5067782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5605175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614256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6" name="Ovale 45"/>
          <p:cNvSpPr/>
          <p:nvPr/>
        </p:nvSpPr>
        <p:spPr bwMode="auto">
          <a:xfrm>
            <a:off x="4377767" y="2742238"/>
            <a:ext cx="596530" cy="2636397"/>
          </a:xfrm>
          <a:prstGeom prst="ellipse">
            <a:avLst/>
          </a:prstGeom>
          <a:noFill/>
          <a:ln w="38100" cap="flat" cmpd="sng" algn="ctr">
            <a:solidFill>
              <a:srgbClr val="CC0066">
                <a:alpha val="8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750474" y="2694128"/>
            <a:ext cx="236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Possiamo dire che un dado è “truccato” se un numero è estratto più frequentemente di altri?</a:t>
            </a:r>
          </a:p>
          <a:p>
            <a:endParaRPr lang="it-IT" dirty="0" smtClean="0">
              <a:solidFill>
                <a:srgbClr val="CC0066"/>
              </a:solidFill>
              <a:latin typeface="+mn-lt"/>
            </a:endParaRPr>
          </a:p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Può succedere anche per un dado normale, con una probabilità però bassa.</a:t>
            </a:r>
            <a:endParaRPr lang="it-IT" dirty="0">
              <a:solidFill>
                <a:srgbClr val="CC0066"/>
              </a:solidFill>
              <a:latin typeface="+mn-lt"/>
            </a:endParaRPr>
          </a:p>
        </p:txBody>
      </p:sp>
      <p:cxnSp>
        <p:nvCxnSpPr>
          <p:cNvPr id="48" name="Connettore 2 47"/>
          <p:cNvCxnSpPr/>
          <p:nvPr/>
        </p:nvCxnSpPr>
        <p:spPr bwMode="auto">
          <a:xfrm>
            <a:off x="3242434" y="3194467"/>
            <a:ext cx="1154576" cy="481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16306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57" y="3068353"/>
            <a:ext cx="6942343" cy="3426091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Forze e interazioni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La materia, così come le particelle, interagisce attraverso le </a:t>
            </a:r>
            <a:r>
              <a:rPr lang="it-IT" sz="2800" dirty="0" smtClean="0">
                <a:solidFill>
                  <a:srgbClr val="3333CC"/>
                </a:solidFill>
              </a:rPr>
              <a:t>forze</a:t>
            </a:r>
            <a:r>
              <a:rPr lang="it-IT" sz="2800" dirty="0" smtClean="0">
                <a:solidFill>
                  <a:srgbClr val="000000"/>
                </a:solidFill>
              </a:rPr>
              <a:t>.</a:t>
            </a:r>
            <a:endParaRPr lang="it-IT" sz="2800" dirty="0" smtClean="0">
              <a:solidFill>
                <a:srgbClr val="3333CC"/>
              </a:solidFill>
            </a:endParaRPr>
          </a:p>
          <a:p>
            <a:r>
              <a:rPr lang="it-IT" sz="2800" dirty="0" smtClean="0"/>
              <a:t>Applicando una forza a una oggetto (o anche una </a:t>
            </a:r>
            <a:r>
              <a:rPr lang="it-IT" sz="2800" dirty="0" err="1" smtClean="0"/>
              <a:t>persona…</a:t>
            </a:r>
            <a:r>
              <a:rPr lang="it-IT" sz="2800" dirty="0" smtClean="0"/>
              <a:t>!) cambia il modo in cui si sta muovendo.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insieme alle altre forze richiede di superare molte difficoltà teoriche.</a:t>
            </a:r>
          </a:p>
          <a:p>
            <a:r>
              <a:rPr lang="it-IT" sz="2400" dirty="0" smtClean="0"/>
              <a:t>Una possibile teoria tratta le particelle non come oggetti puntiformi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  <a:r>
              <a:rPr lang="it-IT" sz="2400" dirty="0" smtClean="0"/>
              <a:t>.</a:t>
            </a:r>
            <a:endParaRPr lang="it-IT" sz="2400" dirty="0" smtClean="0">
              <a:solidFill>
                <a:srgbClr val="3333CC"/>
              </a:solidFill>
            </a:endParaRP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modelli </a:t>
            </a:r>
            <a:r>
              <a:rPr lang="it-IT" sz="2400" dirty="0"/>
              <a:t>ma non </a:t>
            </a:r>
            <a:r>
              <a:rPr lang="it-IT" sz="2400" dirty="0" smtClean="0"/>
              <a:t>forniscono </a:t>
            </a:r>
            <a:r>
              <a:rPr lang="it-IT" sz="2400" dirty="0"/>
              <a:t>molte previsioni osservabili in </a:t>
            </a:r>
            <a:r>
              <a:rPr lang="it-IT" sz="2400" dirty="0" smtClean="0"/>
              <a:t>esperimenti, ma prevedono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.</a:t>
            </a:r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594980"/>
            <a:ext cx="1905000" cy="228600"/>
          </a:xfrm>
        </p:spPr>
        <p:txBody>
          <a:bodyPr/>
          <a:lstStyle/>
          <a:p>
            <a:fld id="{F81BA6AC-10B6-2249-8FAB-F7972346C48D}" type="slidenum">
              <a:rPr lang="it-IT" smtClean="0"/>
              <a:pPr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17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950" t="11888" r="3245" b="5743"/>
          <a:stretch>
            <a:fillRect/>
          </a:stretch>
        </p:blipFill>
        <p:spPr>
          <a:xfrm>
            <a:off x="244929" y="1930450"/>
            <a:ext cx="4949915" cy="311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 massa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280928"/>
          </a:xfrm>
        </p:spPr>
        <p:txBody>
          <a:bodyPr/>
          <a:lstStyle/>
          <a:p>
            <a:r>
              <a:rPr lang="it-IT" dirty="0" smtClean="0"/>
              <a:t>Minore è la </a:t>
            </a:r>
            <a:r>
              <a:rPr lang="it-IT" dirty="0" smtClean="0">
                <a:solidFill>
                  <a:schemeClr val="accent2"/>
                </a:solidFill>
              </a:rPr>
              <a:t>massa </a:t>
            </a:r>
            <a:r>
              <a:rPr lang="it-IT" dirty="0" smtClean="0"/>
              <a:t>di un oggetto, più facile è cambiare il suo movimento.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26" y="3543469"/>
            <a:ext cx="3463501" cy="2759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/>
          <a:srcRect r="30011"/>
          <a:stretch>
            <a:fillRect/>
          </a:stretch>
        </p:blipFill>
        <p:spPr>
          <a:xfrm>
            <a:off x="96701" y="856364"/>
            <a:ext cx="3006018" cy="241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rcRect l="9794" r="14644"/>
          <a:stretch>
            <a:fillRect/>
          </a:stretch>
        </p:blipFill>
        <p:spPr>
          <a:xfrm>
            <a:off x="1871446" y="1058310"/>
            <a:ext cx="2578552" cy="255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 l="12175" t="10383" r="13476"/>
          <a:stretch>
            <a:fillRect/>
          </a:stretch>
        </p:blipFill>
        <p:spPr>
          <a:xfrm>
            <a:off x="3607811" y="649362"/>
            <a:ext cx="2490129" cy="225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488" y="4112633"/>
            <a:ext cx="1725383" cy="24047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r="24554" b="8656"/>
          <a:stretch>
            <a:fillRect/>
          </a:stretch>
        </p:blipFill>
        <p:spPr>
          <a:xfrm>
            <a:off x="291532" y="3552364"/>
            <a:ext cx="2926637" cy="23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 l="27954" t="34803" r="17463"/>
          <a:stretch>
            <a:fillRect/>
          </a:stretch>
        </p:blipFill>
        <p:spPr>
          <a:xfrm>
            <a:off x="6133279" y="4888869"/>
            <a:ext cx="2421499" cy="16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747" y="3744478"/>
            <a:ext cx="2368427" cy="157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Quattro tipi di forze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29659" y="5248697"/>
            <a:ext cx="1273912" cy="1263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7293" y="5080330"/>
            <a:ext cx="1485156" cy="148515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73006" y="3503151"/>
            <a:ext cx="3323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74000"/>
                    </a:schemeClr>
                  </a:glow>
                </a:effectLst>
                <a:latin typeface="American Typewriter"/>
                <a:cs typeface="American Typewriter"/>
              </a:rPr>
              <a:t>Elettromagnetica</a:t>
            </a:r>
            <a:endParaRPr lang="en-US" sz="2800" b="1" dirty="0">
              <a:effectLst>
                <a:glow rad="317500">
                  <a:schemeClr val="bg1">
                    <a:alpha val="74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886" y="657315"/>
            <a:ext cx="2293834" cy="261144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270868" y="1635718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962703" y="2644465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222481" y="1153073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962069" y="2028664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807216" y="1988626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43838" y="1236570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964773" y="642566"/>
            <a:ext cx="280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/>
                  </a:glow>
                </a:effectLst>
                <a:latin typeface="American Typewriter"/>
                <a:cs typeface="American Typewriter"/>
              </a:rPr>
              <a:t>Nucleare forte </a:t>
            </a:r>
            <a:endParaRPr lang="en-US" sz="2800" b="1" dirty="0">
              <a:effectLst>
                <a:glow rad="317500">
                  <a:schemeClr val="bg1"/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2"/>
          <a:srcRect l="4284" t="3986" r="4813" b="1588"/>
          <a:stretch>
            <a:fillRect/>
          </a:stretch>
        </p:blipFill>
        <p:spPr>
          <a:xfrm>
            <a:off x="5189069" y="3517239"/>
            <a:ext cx="1878204" cy="186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5914879" y="3356445"/>
            <a:ext cx="3085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55000"/>
                    </a:schemeClr>
                  </a:glow>
                </a:effectLst>
                <a:latin typeface="American Typewriter"/>
                <a:cs typeface="American Typewriter"/>
              </a:rPr>
              <a:t>Nucleare debole</a:t>
            </a:r>
            <a:endParaRPr lang="en-US" sz="2800" b="1" dirty="0">
              <a:effectLst>
                <a:glow rad="317500">
                  <a:schemeClr val="bg1">
                    <a:alpha val="55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491304" y="922965"/>
            <a:ext cx="2864887" cy="523220"/>
          </a:xfrm>
          <a:prstGeom prst="rect">
            <a:avLst/>
          </a:prstGeom>
          <a:effectLst>
            <a:glow rad="3175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279400">
                    <a:schemeClr val="bg1">
                      <a:alpha val="53000"/>
                    </a:schemeClr>
                  </a:glow>
                </a:effectLst>
                <a:latin typeface="American Typewriter"/>
                <a:cs typeface="American Typewriter"/>
              </a:rPr>
              <a:t>Gravitazionale</a:t>
            </a:r>
            <a:endParaRPr lang="en-US" sz="2800" b="1" dirty="0">
              <a:effectLst>
                <a:glow rad="279400">
                  <a:schemeClr val="bg1">
                    <a:alpha val="53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e campi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smtClean="0">
                <a:solidFill>
                  <a:schemeClr val="accent2"/>
                </a:solidFill>
              </a:rPr>
              <a:t>interazioni</a:t>
            </a:r>
            <a:r>
              <a:rPr lang="it-IT" dirty="0" smtClean="0"/>
              <a:t> o </a:t>
            </a:r>
            <a:r>
              <a:rPr lang="it-IT" dirty="0" smtClean="0">
                <a:solidFill>
                  <a:srgbClr val="3333CC"/>
                </a:solidFill>
              </a:rPr>
              <a:t>forze</a:t>
            </a:r>
            <a:r>
              <a:rPr lang="it-IT" dirty="0" smtClean="0"/>
              <a:t> possono agire a distanza grazie a </a:t>
            </a:r>
            <a:r>
              <a:rPr lang="it-IT" dirty="0" smtClean="0">
                <a:solidFill>
                  <a:srgbClr val="3333CC"/>
                </a:solidFill>
              </a:rPr>
              <a:t>campi</a:t>
            </a:r>
            <a:r>
              <a:rPr lang="it-IT" dirty="0" smtClean="0"/>
              <a:t> di forza.</a:t>
            </a:r>
          </a:p>
          <a:p>
            <a:pPr lvl="1"/>
            <a:r>
              <a:rPr lang="it-IT" dirty="0" smtClean="0"/>
              <a:t>Il </a:t>
            </a:r>
            <a:r>
              <a:rPr lang="it-IT" dirty="0" smtClean="0">
                <a:solidFill>
                  <a:srgbClr val="3333CC"/>
                </a:solidFill>
              </a:rPr>
              <a:t>campo gravitazionale</a:t>
            </a:r>
            <a:br>
              <a:rPr lang="it-IT" dirty="0" smtClean="0">
                <a:solidFill>
                  <a:srgbClr val="3333CC"/>
                </a:solidFill>
              </a:rPr>
            </a:br>
            <a:r>
              <a:rPr lang="it-IT" dirty="0" smtClean="0"/>
              <a:t>generato dal </a:t>
            </a:r>
            <a:r>
              <a:rPr lang="it-IT" dirty="0" smtClean="0">
                <a:solidFill>
                  <a:srgbClr val="800000"/>
                </a:solidFill>
              </a:rPr>
              <a:t>Sole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genera il moto </a:t>
            </a:r>
            <a:br>
              <a:rPr lang="it-IT" dirty="0" smtClean="0"/>
            </a:br>
            <a:r>
              <a:rPr lang="it-IT" dirty="0" smtClean="0"/>
              <a:t>dei </a:t>
            </a:r>
            <a:r>
              <a:rPr lang="it-IT" dirty="0" smtClean="0">
                <a:solidFill>
                  <a:srgbClr val="800000"/>
                </a:solidFill>
              </a:rPr>
              <a:t>pianeti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G.Diano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89" y="1904605"/>
            <a:ext cx="3559006" cy="26845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2" y="3825975"/>
            <a:ext cx="3614636" cy="26657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636915" y="4580017"/>
            <a:ext cx="5157104" cy="172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Il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campo elettromagnetico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permette comunicazioni a grandi distanze con la trasmissione di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onde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14335</TotalTime>
  <Words>2496</Words>
  <Application>Microsoft Macintosh PowerPoint</Application>
  <PresentationFormat>Presentazione su schermo (4:3)</PresentationFormat>
  <Paragraphs>588</Paragraphs>
  <Slides>60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Struttura predefinita</vt:lpstr>
      <vt:lpstr>La scoperta del bosone di Higgs  ad LHC</vt:lpstr>
      <vt:lpstr>DI COSA  SIAMO FATTI…?</vt:lpstr>
      <vt:lpstr>Presentazione di PowerPoint</vt:lpstr>
      <vt:lpstr>Presentazione di PowerPoint</vt:lpstr>
      <vt:lpstr>Presentazione di PowerPoint</vt:lpstr>
      <vt:lpstr>Forze e interazioni</vt:lpstr>
      <vt:lpstr>La massa</vt:lpstr>
      <vt:lpstr>Quattro tipi di forze</vt:lpstr>
      <vt:lpstr>Forze e campi</vt:lpstr>
      <vt:lpstr>Forze come scambio di particelle</vt:lpstr>
      <vt:lpstr>Campi e particelle</vt:lpstr>
      <vt:lpstr>Le particelle elementari</vt:lpstr>
      <vt:lpstr>Interazioni tra particelle</vt:lpstr>
      <vt:lpstr>Il Modello Standard</vt:lpstr>
      <vt:lpstr>Presentazione di PowerPoint</vt:lpstr>
      <vt:lpstr>Unificazione delle interazioni</vt:lpstr>
      <vt:lpstr>Il meccanismo di Higgs</vt:lpstr>
      <vt:lpstr>Il campo di Higgs</vt:lpstr>
      <vt:lpstr>Il bosone di Higgs</vt:lpstr>
      <vt:lpstr>Presentazione di PowerPoint</vt:lpstr>
      <vt:lpstr>Cartoon del bosone di Higgs</vt:lpstr>
      <vt:lpstr>Cartoon del bosone di Higgs</vt:lpstr>
      <vt:lpstr>Cartoon del bosone di Higgs</vt:lpstr>
      <vt:lpstr>Cartoon del bosone di Higgs</vt:lpstr>
      <vt:lpstr>La ricerca del bosone di Higgs</vt:lpstr>
      <vt:lpstr>Particelle e acceleratori</vt:lpstr>
      <vt:lpstr>Gli acceleratori</vt:lpstr>
      <vt:lpstr>Il Large Hadron Collider</vt:lpstr>
      <vt:lpstr>Obiettivi di LHC</vt:lpstr>
      <vt:lpstr>I freddi magneti di LHC</vt:lpstr>
      <vt:lpstr>Il Large Hadron Collider</vt:lpstr>
      <vt:lpstr>Quanto costa?</vt:lpstr>
      <vt:lpstr>Applicazioni tecnologiche</vt:lpstr>
      <vt:lpstr>Collisione tra protoni in LHC</vt:lpstr>
      <vt:lpstr>I rivelatori di particelle</vt:lpstr>
      <vt:lpstr>I rivelatori di particelle</vt:lpstr>
      <vt:lpstr>I rivelatori di CMS</vt:lpstr>
      <vt:lpstr>Collaborazioni internazionali</vt:lpstr>
      <vt:lpstr>L’installazione di CMS</vt:lpstr>
      <vt:lpstr>L’esperimento CMS</vt:lpstr>
      <vt:lpstr>L’esperimento CMS</vt:lpstr>
      <vt:lpstr>ATLAS in fase di costruzione</vt:lpstr>
      <vt:lpstr>Acquisizione dati e trigger</vt:lpstr>
      <vt:lpstr>Computer e analisi dati</vt:lpstr>
      <vt:lpstr>Ricostruire il bosone di Higgs</vt:lpstr>
      <vt:lpstr>Scoprire una nuova particella</vt:lpstr>
      <vt:lpstr>Risultati: H→4l, ATLAS</vt:lpstr>
      <vt:lpstr>Risultati: H→4l, CMS</vt:lpstr>
      <vt:lpstr>Risultati: H→γγ, ATLAS, CMS</vt:lpstr>
      <vt:lpstr>È lui o non è lui?</vt:lpstr>
      <vt:lpstr>Altre ricerche ad LHC</vt:lpstr>
      <vt:lpstr>La materia oscura</vt:lpstr>
      <vt:lpstr>Extra dimensioni</vt:lpstr>
      <vt:lpstr>Ricerca di nuove particelle ad LHC</vt:lpstr>
      <vt:lpstr>I prossimi passi di LHC</vt:lpstr>
      <vt:lpstr>Backup</vt:lpstr>
      <vt:lpstr>La rottura di simmetria</vt:lpstr>
      <vt:lpstr>Higgs e massa dell’Universo</vt:lpstr>
      <vt:lpstr>Scoprire una nuova particella</vt:lpstr>
      <vt:lpstr>Unificare anche la gravità?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3150</cp:revision>
  <cp:lastPrinted>2013-03-07T10:59:16Z</cp:lastPrinted>
  <dcterms:created xsi:type="dcterms:W3CDTF">2014-02-06T08:12:33Z</dcterms:created>
  <dcterms:modified xsi:type="dcterms:W3CDTF">2014-04-08T09:39:08Z</dcterms:modified>
</cp:coreProperties>
</file>