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48"/>
  </p:notesMasterIdLst>
  <p:sldIdLst>
    <p:sldId id="257" r:id="rId8"/>
    <p:sldId id="258" r:id="rId9"/>
    <p:sldId id="291" r:id="rId10"/>
    <p:sldId id="290" r:id="rId11"/>
    <p:sldId id="259" r:id="rId12"/>
    <p:sldId id="319" r:id="rId13"/>
    <p:sldId id="293" r:id="rId14"/>
    <p:sldId id="265" r:id="rId15"/>
    <p:sldId id="292" r:id="rId16"/>
    <p:sldId id="267" r:id="rId17"/>
    <p:sldId id="268" r:id="rId18"/>
    <p:sldId id="269" r:id="rId19"/>
    <p:sldId id="270" r:id="rId20"/>
    <p:sldId id="275" r:id="rId21"/>
    <p:sldId id="279" r:id="rId22"/>
    <p:sldId id="277" r:id="rId23"/>
    <p:sldId id="261" r:id="rId24"/>
    <p:sldId id="320" r:id="rId25"/>
    <p:sldId id="281" r:id="rId26"/>
    <p:sldId id="282" r:id="rId27"/>
    <p:sldId id="321" r:id="rId28"/>
    <p:sldId id="287" r:id="rId29"/>
    <p:sldId id="314" r:id="rId30"/>
    <p:sldId id="311" r:id="rId31"/>
    <p:sldId id="283" r:id="rId32"/>
    <p:sldId id="289" r:id="rId33"/>
    <p:sldId id="266" r:id="rId34"/>
    <p:sldId id="294" r:id="rId35"/>
    <p:sldId id="271" r:id="rId36"/>
    <p:sldId id="272" r:id="rId37"/>
    <p:sldId id="273" r:id="rId38"/>
    <p:sldId id="274" r:id="rId39"/>
    <p:sldId id="280" r:id="rId40"/>
    <p:sldId id="284" r:id="rId41"/>
    <p:sldId id="285" r:id="rId42"/>
    <p:sldId id="286" r:id="rId43"/>
    <p:sldId id="323" r:id="rId44"/>
    <p:sldId id="324" r:id="rId45"/>
    <p:sldId id="295" r:id="rId46"/>
    <p:sldId id="32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FF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9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9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37F2D-5C26-3D46-9AEF-49B7A96AC593}" type="datetimeFigureOut">
              <a:rPr lang="en-US" smtClean="0"/>
              <a:t>9/9/14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4F26D-84C0-754F-A1F5-A22E5F460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8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>
                <a:latin typeface="Calibri" charset="0"/>
              </a:rPr>
              <a:t>Massa primo protone=gamma m c^2</a:t>
            </a:r>
          </a:p>
          <a:p>
            <a:pPr>
              <a:spcBef>
                <a:spcPct val="0"/>
              </a:spcBef>
            </a:pPr>
            <a:r>
              <a:rPr lang="it-IT">
                <a:latin typeface="Calibri" charset="0"/>
              </a:rPr>
              <a:t>Massa secondo protone (a riposo)= m c^2</a:t>
            </a:r>
          </a:p>
        </p:txBody>
      </p:sp>
      <p:sp>
        <p:nvSpPr>
          <p:cNvPr id="593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6B85D41-5D04-E644-83AA-BA66B162994C}" type="slidenum">
              <a:rPr lang="it-IT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Dal livello 3 al 2- information electron/ion temperature - Halpha=656 nm (visibile) – 10^-17 tempo decadimento pi0</a:t>
            </a:r>
          </a:p>
        </p:txBody>
      </p:sp>
      <p:sp>
        <p:nvSpPr>
          <p:cNvPr id="911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A557FD7-8CC9-004E-A8FE-11200EF3638A}" type="slidenum">
              <a:rPr lang="it-IT" sz="1200">
                <a:solidFill>
                  <a:prstClr val="black"/>
                </a:solidFill>
              </a:rPr>
              <a:pPr eaLnBrk="1" hangingPunct="1"/>
              <a:t>5</a:t>
            </a:fld>
            <a:endParaRPr 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31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C0C4697-D5C6-F74F-B9EB-564268987BA9}" type="slidenum">
              <a:rPr lang="it-IT" sz="1200"/>
              <a:pPr eaLnBrk="1" hangingPunct="1"/>
              <a:t>8</a:t>
            </a:fld>
            <a:endParaRPr 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5234" name="Segnaposto note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Sensibilità: naturalmente ogni strumento è ottimizzato per un certo range di energie. Comunque andando sotto ai 100 MeV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la soglia per ditinguerli dal rumore è veramente bassissima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PSF: dipende dalla deviazione tra direzione ricostruita e direzione reale del fotone. E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 ovvio che a più basse E, i fotoni interagiscono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Maggiormente e quindi è più difficile la ricostruzione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Area Efficace: quella di AGILE non dipende quasi per niente dall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angolo da cui provengono i fotoni. Devo capire bene il motivo per cui dipende dall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energia.</a:t>
            </a: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728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86A1B14-104C-6C49-B8A4-20519DCB351E}" type="slidenum">
              <a:rPr lang="it-IT" sz="1200"/>
              <a:pPr eaLnBrk="1" hangingPunct="1"/>
              <a:t>10</a:t>
            </a:fld>
            <a:endParaRPr lang="it-I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8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64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3A9DD3B-EB61-2845-9DD4-04EB7F362C6C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5234" name="Segnaposto note 2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Sensibilità: naturalmente ogni strumento è ottimizzato per un certo range di energie. Comunque andando sotto ai 100 MeV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la soglia per ditinguerli dal rumore è veramente bassissima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PSF: dipende dalla deviazione tra direzione ricostruita e direzione reale del fotone. E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 ovvio che a più basse E, i fotoni interagiscono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Maggiormente e quindi è più difficile la ricostruzione</a:t>
            </a:r>
          </a:p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Area Efficace: quella di AGILE non dipende quasi per niente dall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angolo da cui provengono i fotoni. Devo capire bene il motivo per cui dipende dall</a:t>
            </a:r>
            <a:r>
              <a:rPr lang="ja-JP" altLang="it-IT">
                <a:latin typeface="Calibri" charset="0"/>
              </a:rPr>
              <a:t>’</a:t>
            </a:r>
            <a:r>
              <a:rPr lang="it-IT" altLang="ja-JP">
                <a:latin typeface="Calibri" charset="0"/>
              </a:rPr>
              <a:t>energia.</a:t>
            </a: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2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3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3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7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8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1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0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0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0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5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0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2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AE24-85C8-D146-AE65-A7908CB43552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925D-CF46-ED4F-A8B7-D7E5BFE80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E32CF-99CE-094C-929F-CF0AD59B7697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E989-E5E5-BD42-941D-C5A33836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6E3C0-E695-9249-A1E4-2FE4E0EFD022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4989C-0634-AC42-AF36-E3C8E5686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3A1F-1BFE-0749-9A87-63922949257F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883F9-D3BD-C845-8406-4E4812DB2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EAC3-E93F-7348-8FC9-ED4884FF1052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A044D-10C4-A446-B02A-18639D3D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193F3-4D1A-AD4C-BE4B-AC19226295DB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05CF9-BAA6-3440-B4A0-FC697F6ED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3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5145-6E91-7246-803F-6BA03D94139D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D7559-73D7-DE40-BB69-9491F2E5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56B3-C52A-1446-A0C2-D02CB8635800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63113-FB2A-9441-ADE3-2AA683CD6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AC64-6AE5-6A46-B87E-BD895733A1DA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62210-2363-BA42-92B0-CE2059345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06012-91AD-B144-B9CA-A25A53A2BF8A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0DCC-3209-B146-BDDF-89EFE3E58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FC99A-0423-6446-AE7E-93316F083E16}" type="datetimeFigureOut">
              <a:rPr lang="en-US"/>
              <a:pPr>
                <a:defRPr/>
              </a:pPr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A9B9-F66B-4342-B147-9417FAC51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8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0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79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2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3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9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88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1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9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7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E1F631-E6B5-F944-955F-761390A3D28A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5C4E1-0D84-7546-ACEE-0708E35065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79E269-146B-6C48-811A-FA8BD9088638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02824-FFC2-8446-B372-8A9B367B29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EB422B-2353-4F4B-B601-C494558F7565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F099-9115-EC43-8314-C1A0E64CE9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CA455D-F361-A246-98D1-8EBB339400B2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4D683-6884-0D45-AAD4-B80C2B4215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0D2E8E-56C9-6A40-8891-ACDB917ED406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493F7-97C4-7446-8066-CA3D516A0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2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E65072-8C4A-424C-ADC7-1A39DBDFA598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E2080-6CCB-5D49-8D47-5575A520EB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219709-6C08-6C47-8497-30F1C05A344C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18B79-2C90-834C-B8BC-BBC9396269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FEF5FE-0BD9-A641-9D13-7F7308AF2CA5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C6968-6815-014A-914D-2DD63043FA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39C2B8-820F-1D45-8760-5C798E3C4C88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23591-3CB9-E545-982D-BEE95C73A2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00D71-D861-094A-AC3B-C77842AF52C4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82F35-A330-9849-8A8D-EDF1B6DFFA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0C44F4-CB87-8F41-827F-C7CBC8D23F8E}" type="datetimeFigureOut">
              <a:rPr lang="en-US"/>
              <a:pPr/>
              <a:t>9/9/14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D050C-AC33-F248-AADD-D6FAB9C3FA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28CAE5-0CDF-3044-BD4F-3429B21E2936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6892E-E49E-CD47-9EA3-A0758503902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8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6C1413-08EE-8A40-9EF8-9BFA588B3919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4D4BB-0A9C-3645-8C47-FD556B42DB0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78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5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99104A-91AB-2C45-ABF6-0ACC72D18926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046C9-4278-9A41-A3DB-2488380AACE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4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21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BCE39E-62AB-774E-8E2D-4E0985500EBF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2E9DC-5806-8D45-8777-EDC2E371A7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7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6B0A93-711D-6845-959F-542D12CF3947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45A4-BAB5-E84E-8CAD-72A9C99B9FD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6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B4E91E-2106-FF41-85C7-B00B8C4BEE39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3B170-05ED-244C-A45B-584BB5B04E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7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161CD8-072A-5042-A495-CE88C198E168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4F521-D9EF-6F4D-9E31-ABAD7776157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70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4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A8065-A143-5542-A7AF-B16C5FBCE768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32C0-F628-3A45-B14A-8D5B308A38DB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8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1AEFDC-8CD3-C046-A955-90FE56453F66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EC26A-C49E-F547-8755-5E27AAB381A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8884FA-C8BD-704E-8CA3-B39562520AC2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12E5E-FDFD-1044-B4BE-2E5B235BC18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5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13" y="274681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8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1B95D7-ABE5-E74E-AE4E-1ABE0A5326DF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E4CCB-699F-D14D-A145-CCD8BD550F4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3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74331-E938-9146-803F-76E849E2F8CF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EB5E8-0E3A-8744-A6A6-012AD83EA3C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2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C4D28F-741E-6849-A298-0B3EA6520E8D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61B47-3481-5944-9573-C4576C6039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2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5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02091C-D21C-354C-9AF6-EBBFFB2806CE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46D66-3DE6-E94A-86BA-3453B8D33CF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2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21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BDC12-7D75-884A-B954-B60290F27227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5A332-3878-3248-88F8-F4FA6BF7EBA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4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4EE9CF-58C4-8B40-A3EC-7A584BE0D81F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16919-BEC9-BE42-9E93-CEFD14DB64F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4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D3277E-9DF0-484A-B775-0F90AB513C38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8CB63-0697-FB43-8817-22407F5C430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0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E346C7-64F7-BB4E-966E-E2ED9D5D8884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7EB9A-D275-5D42-89D6-629A9204B5F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6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70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19" y="143514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1E049B-580F-CF40-A4A6-BFAE59BF1D78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D383D-1C35-DA4B-AB1F-BAE2EC42B0D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6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0CFAA5-849D-D04A-8749-4DCC3E6573C1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3204B-62C4-0942-B06D-9F5F67C0EA5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A843-1E37-5242-B9F1-72372D64A424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FDC2F-1C5F-864D-BCC9-93D5503102E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7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13" y="274681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81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AE2B27-F3B6-584D-AEBF-FCF029081DB4}" type="datetime1">
              <a:rPr lang="it-IT"/>
              <a:pPr/>
              <a:t>9/9/14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64055-0854-3843-B930-F8DC01C2EF4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2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0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84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549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728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78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1FE4B07-BA3E-504F-8198-7D99265F3100}" type="datetimeFigureOut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9/9/14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0CBC96-FE30-B846-AF4F-BEDA24922DE6}" type="slidenum">
              <a:rPr lang="en-US">
                <a:latin typeface="Calibri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9/9/14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218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B69A8C-1552-5B4E-8F9D-FB2F3250445C}" type="datetimeFigureOut">
              <a:rPr lang="en-US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9/9/14</a:t>
            </a:fld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A2F27E2-FEB2-2840-8004-1C4CB2E2CBD6}" type="slidenum">
              <a:rPr lang="en-US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4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62BA64D-7A89-B947-A75A-F657F4A0216F}" type="datetime1">
              <a:rPr lang="it-IT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9/9/14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6DB3011-31B3-A14D-B378-5FA9D19A0F83}" type="slidenum">
              <a:rPr lang="it-IT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6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9B79321-A86C-A641-BFA1-6DDA277A3134}" type="datetime1">
              <a:rPr lang="it-IT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9/9/14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9600D3D-1A92-594B-A310-2A442F0BCD2B}" type="slidenum">
              <a:rPr lang="it-IT" smtClean="0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t-IT" smtClean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g"/><Relationship Id="rId7" Type="http://schemas.openxmlformats.org/officeDocument/2006/relationships/image" Target="../media/image69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1.png"/><Relationship Id="rId3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83.jpeg"/><Relationship Id="rId3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894" y="1213487"/>
            <a:ext cx="836512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20099991" lon="0" rev="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00"/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Cosmic-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ray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 world</a:t>
            </a:r>
          </a:p>
          <a:p>
            <a:pPr algn="ctr" defTabSz="914400"/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with gamma-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ray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 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astronomy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:</a:t>
            </a:r>
            <a:endParaRPr lang="it-IT" sz="54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stA="50000" endPos="75000" dist="12700" dir="5400000" sy="-100000" algn="bl" rotWithShape="0"/>
              </a:effectLst>
              <a:latin typeface="Calibri"/>
            </a:endParaRPr>
          </a:p>
          <a:p>
            <a:pPr algn="ctr" defTabSz="914400"/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a 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wealth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 of information,</a:t>
            </a:r>
          </a:p>
          <a:p>
            <a:pPr algn="ctr" defTabSz="914400"/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an 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ever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 more open </a:t>
            </a:r>
            <a:r>
              <a:rPr lang="it-IT" sz="54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issue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stA="50000" endPos="75000" dist="12700" dir="5400000" sy="-100000" algn="bl" rotWithShape="0"/>
                </a:effectLst>
                <a:latin typeface="Calibri"/>
              </a:rPr>
              <a:t> 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stA="50000" endPos="75000" dist="12700" dir="5400000" sy="-100000" algn="bl" rotWithShape="0"/>
              </a:effectLst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16" y="10775"/>
            <a:ext cx="8938947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 defTabSz="914400"/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XLIV International Symposium on </a:t>
            </a:r>
            <a:r>
              <a:rPr lang="it-IT" sz="2900" b="1" dirty="0" err="1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multiparticle</a:t>
            </a:r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r>
              <a:rPr lang="it-IT" sz="2900" b="1" dirty="0" err="1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dynamics</a:t>
            </a:r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</a:p>
          <a:p>
            <a:pPr algn="ctr" defTabSz="914400"/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8-12 </a:t>
            </a:r>
            <a:r>
              <a:rPr lang="it-IT" sz="2900" b="1" dirty="0" err="1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September</a:t>
            </a:r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r>
              <a:rPr lang="it-IT" sz="2900" b="1" dirty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2014, </a:t>
            </a:r>
            <a:r>
              <a:rPr lang="it-IT" sz="29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Bologn</a:t>
            </a:r>
            <a:r>
              <a:rPr lang="it-IT" sz="2700" b="1" dirty="0" smtClean="0">
                <a:ln w="12700">
                  <a:solidFill>
                    <a:schemeClr val="accent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a</a:t>
            </a:r>
            <a:endParaRPr lang="it-IT" sz="2700" b="1" dirty="0">
              <a:ln w="12700">
                <a:solidFill>
                  <a:schemeClr val="accent6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044" y="4697105"/>
            <a:ext cx="6290172" cy="83099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defTabSz="914400"/>
            <a:r>
              <a:rPr lang="en-US" sz="2400" dirty="0">
                <a:solidFill>
                  <a:prstClr val="white"/>
                </a:solidFill>
                <a:latin typeface="Calibri"/>
              </a:rPr>
              <a:t>   </a:t>
            </a:r>
            <a:r>
              <a:rPr lang="en-US" sz="2400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                         </a:t>
            </a:r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Martina Cardillo</a:t>
            </a:r>
          </a:p>
          <a:p>
            <a:pPr defTabSz="914400"/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              </a:t>
            </a:r>
            <a:r>
              <a:rPr lang="en-US" sz="2400" dirty="0">
                <a:solidFill>
                  <a:srgbClr val="FFFF00"/>
                </a:solidFill>
                <a:latin typeface="Calibri"/>
              </a:rPr>
              <a:t>INAF-</a:t>
            </a:r>
            <a:r>
              <a:rPr lang="en-US" sz="2400" dirty="0" err="1">
                <a:solidFill>
                  <a:srgbClr val="FFFF00"/>
                </a:solidFill>
                <a:latin typeface="Calibri"/>
              </a:rPr>
              <a:t>Osservatorio</a:t>
            </a:r>
            <a:r>
              <a:rPr lang="en-US" sz="24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Calibri"/>
              </a:rPr>
              <a:t>Astrofisico</a:t>
            </a:r>
            <a:r>
              <a:rPr lang="en-US" sz="2400" dirty="0">
                <a:solidFill>
                  <a:srgbClr val="FFFF00"/>
                </a:solidFill>
                <a:latin typeface="Calibri"/>
              </a:rPr>
              <a:t> di </a:t>
            </a:r>
            <a:r>
              <a:rPr lang="en-US" sz="2400" dirty="0" err="1">
                <a:solidFill>
                  <a:srgbClr val="FFFF00"/>
                </a:solidFill>
                <a:latin typeface="Calibri"/>
              </a:rPr>
              <a:t>Arcetri</a:t>
            </a:r>
            <a:endParaRPr lang="en-US" sz="24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005" y="6305807"/>
            <a:ext cx="281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FFFF00"/>
                </a:solidFill>
                <a:latin typeface="Calibri"/>
              </a:rPr>
              <a:t>September 9, </a:t>
            </a:r>
            <a:r>
              <a:rPr lang="en-US" sz="2400" dirty="0">
                <a:solidFill>
                  <a:srgbClr val="FFFF00"/>
                </a:solidFill>
                <a:latin typeface="Calibri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4857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800" y="785682"/>
            <a:ext cx="3794663" cy="2315634"/>
          </a:xfrm>
          <a:prstGeom prst="rect">
            <a:avLst/>
          </a:prstGeom>
          <a:blipFill rotWithShape="1">
            <a:blip r:embed="rId3"/>
            <a:stretch>
              <a:fillRect l="-2572" t="-2105" b="-5000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pic>
        <p:nvPicPr>
          <p:cNvPr id="96259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68338"/>
            <a:ext cx="3654425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74087" y="3214717"/>
            <a:ext cx="2820743" cy="646331"/>
          </a:xfrm>
          <a:prstGeom prst="rect">
            <a:avLst/>
          </a:prstGeom>
          <a:blipFill rotWithShape="1">
            <a:blip r:embed="rId5"/>
            <a:stretch>
              <a:fillRect b="-6604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24288"/>
            <a:ext cx="2760662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354388" y="6396038"/>
            <a:ext cx="2365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>
                <a:solidFill>
                  <a:srgbClr val="00FF00"/>
                </a:solidFill>
              </a:rPr>
              <a:t>W44: gamma-ray  emission (Fermi)</a:t>
            </a:r>
          </a:p>
          <a:p>
            <a:pPr eaLnBrk="1" hangingPunct="1"/>
            <a:r>
              <a:rPr lang="it-IT" sz="1200">
                <a:solidFill>
                  <a:srgbClr val="00FF00"/>
                </a:solidFill>
              </a:rPr>
              <a:t>(Abdo et al. 2010)</a:t>
            </a:r>
          </a:p>
        </p:txBody>
      </p:sp>
      <p:sp>
        <p:nvSpPr>
          <p:cNvPr id="17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56271" y="4005064"/>
            <a:ext cx="2920233" cy="2295372"/>
          </a:xfrm>
          <a:prstGeom prst="rect">
            <a:avLst/>
          </a:prstGeom>
          <a:blipFill rotWithShape="1">
            <a:blip r:embed="rId7"/>
            <a:stretch>
              <a:fillRect l="-2296" t="-1326" b="-3714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3824288"/>
            <a:ext cx="338455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nettore 1 15"/>
          <p:cNvSpPr/>
          <p:nvPr/>
        </p:nvSpPr>
        <p:spPr>
          <a:xfrm flipH="1">
            <a:off x="6732588" y="3970338"/>
            <a:ext cx="0" cy="2411412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90000" tIns="45000" rIns="90000" bIns="4500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130307" y="3861452"/>
            <a:ext cx="2013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Lucida Calligraphy" pitchFamily="66" charset="0"/>
                <a:ea typeface="+mn-ea"/>
                <a:cs typeface="+mn-cs"/>
                <a:sym typeface="Wingdings" pitchFamily="2" charset="2"/>
              </a:rPr>
              <a:t>Fermi-LAT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Lucida Calligraphy" pitchFamily="66" charset="0"/>
                <a:ea typeface="+mn-ea"/>
                <a:cs typeface="+mn-cs"/>
                <a:sym typeface="Wingdings" pitchFamily="2" charset="2"/>
              </a:rPr>
              <a:t>(</a:t>
            </a:r>
            <a:r>
              <a:rPr lang="it-IT" sz="1200" b="1" dirty="0" err="1"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Lucida Calligraphy" pitchFamily="66" charset="0"/>
                <a:ea typeface="+mn-ea"/>
                <a:cs typeface="+mn-cs"/>
                <a:sym typeface="Wingdings" pitchFamily="2" charset="2"/>
              </a:rPr>
              <a:t>Abdo</a:t>
            </a:r>
            <a:r>
              <a:rPr lang="it-IT" sz="1200" b="1" dirty="0"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latin typeface="Lucida Calligraphy" pitchFamily="66" charset="0"/>
                <a:ea typeface="+mn-ea"/>
                <a:cs typeface="+mn-cs"/>
                <a:sym typeface="Wingdings" pitchFamily="2" charset="2"/>
              </a:rPr>
              <a:t> et al 2010)</a:t>
            </a:r>
            <a:endParaRPr lang="it-IT" sz="1200" b="1" dirty="0">
              <a:solidFill>
                <a:srgbClr val="FF000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latin typeface="Lucida Calligraphy" pitchFamily="66" charset="0"/>
              <a:ea typeface="+mn-ea"/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-70534" y="-32260"/>
            <a:ext cx="7087283" cy="5847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breakthrough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the SNR W44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1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39800"/>
            <a:ext cx="798830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nettore 1 5"/>
          <p:cNvSpPr/>
          <p:nvPr/>
        </p:nvSpPr>
        <p:spPr>
          <a:xfrm>
            <a:off x="3635375" y="1227138"/>
            <a:ext cx="0" cy="443865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solidFill>
                <a:prstClr val="black"/>
              </a:solidFill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98307" name="TextBox 3"/>
          <p:cNvSpPr txBox="1">
            <a:spLocks noChangeArrowheads="1"/>
          </p:cNvSpPr>
          <p:nvPr/>
        </p:nvSpPr>
        <p:spPr bwMode="auto">
          <a:xfrm>
            <a:off x="4572000" y="549275"/>
            <a:ext cx="439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>
                <a:solidFill>
                  <a:srgbClr val="FFFF00"/>
                </a:solidFill>
                <a:latin typeface="MV Boli" charset="0"/>
                <a:cs typeface="MV Boli" charset="0"/>
              </a:rPr>
              <a:t>Giuliani, Cardillo, </a:t>
            </a:r>
            <a:r>
              <a:rPr lang="it-IT" sz="1800" b="1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Tavani</a:t>
            </a:r>
            <a:r>
              <a:rPr lang="it-IT" sz="1800" b="1" dirty="0">
                <a:solidFill>
                  <a:srgbClr val="FFFF00"/>
                </a:solidFill>
                <a:latin typeface="MV Boli" charset="0"/>
                <a:cs typeface="MV Boli" charset="0"/>
              </a:rPr>
              <a:t> et al .(2011)</a:t>
            </a:r>
          </a:p>
        </p:txBody>
      </p:sp>
      <p:sp>
        <p:nvSpPr>
          <p:cNvPr id="9" name="Rettangolo 8"/>
          <p:cNvSpPr/>
          <p:nvPr/>
        </p:nvSpPr>
        <p:spPr>
          <a:xfrm>
            <a:off x="3822535" y="4683735"/>
            <a:ext cx="1659429" cy="584775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00206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Lucida Calligraphy" pitchFamily="66" charset="0"/>
                <a:ea typeface="+mn-ea"/>
                <a:cs typeface="+mn-cs"/>
                <a:sym typeface="Wingdings" pitchFamily="2" charset="2"/>
              </a:rPr>
              <a:t>AGILE</a:t>
            </a:r>
            <a:endParaRPr lang="it-IT" sz="3200" b="1" dirty="0">
              <a:solidFill>
                <a:srgbClr val="002060"/>
              </a:solidFill>
              <a:effectLst>
                <a:glow rad="228600">
                  <a:srgbClr val="0070C0">
                    <a:alpha val="40000"/>
                  </a:srgbClr>
                </a:glow>
              </a:effectLst>
              <a:latin typeface="Lucida Calligraphy" pitchFamily="66" charset="0"/>
              <a:ea typeface="+mn-ea"/>
              <a:cs typeface="+mn-cs"/>
            </a:endParaRPr>
          </a:p>
        </p:txBody>
      </p:sp>
      <p:sp>
        <p:nvSpPr>
          <p:cNvPr id="4" name="Esplosione 1 3"/>
          <p:cNvSpPr/>
          <p:nvPr/>
        </p:nvSpPr>
        <p:spPr>
          <a:xfrm>
            <a:off x="5003800" y="1227138"/>
            <a:ext cx="2701925" cy="1871662"/>
          </a:xfrm>
          <a:prstGeom prst="irregularSeal1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>
                <a:solidFill>
                  <a:srgbClr val="FF0000"/>
                </a:solidFill>
                <a:latin typeface="Tekton Pro" pitchFamily="34" charset="0"/>
              </a:rPr>
              <a:t>Pion</a:t>
            </a:r>
            <a:r>
              <a:rPr lang="it-IT" sz="2000" dirty="0">
                <a:solidFill>
                  <a:srgbClr val="FF0000"/>
                </a:solidFill>
                <a:latin typeface="Tekton Pro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ekton Pro" pitchFamily="34" charset="0"/>
              </a:rPr>
              <a:t>bump</a:t>
            </a:r>
            <a:r>
              <a:rPr lang="it-IT" sz="2000" dirty="0">
                <a:solidFill>
                  <a:srgbClr val="FF0000"/>
                </a:solidFill>
                <a:latin typeface="Tekton Pro" pitchFamily="34" charset="0"/>
              </a:rPr>
              <a:t>: </a:t>
            </a:r>
            <a:r>
              <a:rPr lang="it-IT" sz="2000" dirty="0" err="1">
                <a:solidFill>
                  <a:srgbClr val="FF0000"/>
                </a:solidFill>
                <a:latin typeface="Tekton Pro" pitchFamily="34" charset="0"/>
              </a:rPr>
              <a:t>direct</a:t>
            </a:r>
            <a:r>
              <a:rPr lang="it-IT" sz="2000" dirty="0">
                <a:solidFill>
                  <a:srgbClr val="FF0000"/>
                </a:solidFill>
                <a:latin typeface="Tekton Pro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Tekton Pro" pitchFamily="34" charset="0"/>
              </a:rPr>
              <a:t>proof</a:t>
            </a:r>
            <a:endParaRPr lang="it-IT" sz="2000" dirty="0">
              <a:solidFill>
                <a:srgbClr val="FF0000"/>
              </a:solidFill>
              <a:latin typeface="Tekton Pro" pitchFamily="34" charset="0"/>
            </a:endParaRPr>
          </a:p>
        </p:txBody>
      </p:sp>
      <p:sp>
        <p:nvSpPr>
          <p:cNvPr id="8" name="Rettangolo 19"/>
          <p:cNvSpPr/>
          <p:nvPr/>
        </p:nvSpPr>
        <p:spPr>
          <a:xfrm>
            <a:off x="-70534" y="-32260"/>
            <a:ext cx="7087283" cy="5847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breakthrough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the SNR W44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76275"/>
            <a:ext cx="811212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304329" y="3324259"/>
            <a:ext cx="336669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Fermi </a:t>
            </a:r>
            <a:r>
              <a:rPr lang="it-IT" sz="40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confirms</a:t>
            </a: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AGILE data</a:t>
            </a:r>
          </a:p>
        </p:txBody>
      </p:sp>
      <p:sp>
        <p:nvSpPr>
          <p:cNvPr id="13" name="Ovale 12"/>
          <p:cNvSpPr/>
          <p:nvPr/>
        </p:nvSpPr>
        <p:spPr>
          <a:xfrm>
            <a:off x="2987675" y="1125538"/>
            <a:ext cx="977900" cy="100647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19"/>
          <p:cNvSpPr/>
          <p:nvPr/>
        </p:nvSpPr>
        <p:spPr>
          <a:xfrm>
            <a:off x="-70534" y="-32260"/>
            <a:ext cx="7087283" cy="5847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breakthrough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the SNR W44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18" y="4761262"/>
            <a:ext cx="6121003" cy="2096738"/>
          </a:xfrm>
          <a:prstGeom prst="rect">
            <a:avLst/>
          </a:prstGeom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338908" y="4596462"/>
            <a:ext cx="439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 dirty="0" err="1" smtClean="0">
                <a:solidFill>
                  <a:schemeClr val="accent6"/>
                </a:solidFill>
                <a:latin typeface="MV Boli" charset="0"/>
                <a:cs typeface="MV Boli" charset="0"/>
              </a:rPr>
              <a:t>Ackermann</a:t>
            </a:r>
            <a:r>
              <a:rPr lang="it-IT" sz="1800" b="1" dirty="0" smtClean="0">
                <a:solidFill>
                  <a:schemeClr val="accent6"/>
                </a:solidFill>
                <a:latin typeface="MV Boli" charset="0"/>
                <a:cs typeface="MV Boli" charset="0"/>
              </a:rPr>
              <a:t> et al. (2013)</a:t>
            </a:r>
            <a:endParaRPr lang="it-IT" sz="1800" b="1" dirty="0">
              <a:solidFill>
                <a:schemeClr val="accent6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" y="668627"/>
            <a:ext cx="4687510" cy="327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75" y="-1"/>
            <a:ext cx="3735226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8"/>
            <a:ext cx="488156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75075"/>
            <a:ext cx="4289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ttangolo 4"/>
          <p:cNvSpPr>
            <a:spLocks noChangeArrowheads="1"/>
          </p:cNvSpPr>
          <p:nvPr/>
        </p:nvSpPr>
        <p:spPr bwMode="auto">
          <a:xfrm>
            <a:off x="5612875" y="3249733"/>
            <a:ext cx="2273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10" name="CasellaDiTesto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5577" y="4324911"/>
            <a:ext cx="3312368" cy="2241852"/>
          </a:xfrm>
          <a:prstGeom prst="rect">
            <a:avLst/>
          </a:prstGeom>
          <a:blipFill rotWithShape="1">
            <a:blip r:embed="rId6"/>
            <a:stretch>
              <a:fillRect l="-2578" t="-1902" b="-570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it-IT" sz="1200">
                <a:noFill/>
                <a:cs typeface="Arial" charset="0"/>
              </a:rPr>
              <a:t> </a:t>
            </a:r>
          </a:p>
        </p:txBody>
      </p:sp>
      <p:sp>
        <p:nvSpPr>
          <p:cNvPr id="11" name="Rettangolo 19"/>
          <p:cNvSpPr/>
          <p:nvPr/>
        </p:nvSpPr>
        <p:spPr>
          <a:xfrm>
            <a:off x="-70533" y="-32260"/>
            <a:ext cx="6203532" cy="5847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challenge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the SNR W44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09525" y="899966"/>
            <a:ext cx="8670925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First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pion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bump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MV Boli" charset="0"/>
                <a:cs typeface="MV Boli" charset="0"/>
              </a:rPr>
              <a:t>signature</a:t>
            </a:r>
            <a:r>
              <a:rPr lang="it-IT" sz="2800" dirty="0" smtClean="0">
                <a:solidFill>
                  <a:srgbClr val="FFFF00"/>
                </a:solidFill>
                <a:latin typeface="MV Boli" charset="0"/>
                <a:cs typeface="MV Boli" charset="0"/>
              </a:rPr>
              <a:t>:</a:t>
            </a:r>
          </a:p>
          <a:p>
            <a:pPr marL="1828800" lvl="4" indent="0" eaLnBrk="1" hangingPunct="1"/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*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low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-E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index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p</a:t>
            </a:r>
            <a:r>
              <a:rPr lang="it-IT" sz="2800" baseline="-250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1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~ 2.2  </a:t>
            </a:r>
            <a:r>
              <a:rPr lang="en-US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 </a:t>
            </a:r>
            <a:r>
              <a:rPr lang="en-US" sz="2800" dirty="0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as like as the young SNRs</a:t>
            </a:r>
            <a:endParaRPr lang="it-IT" sz="2800" dirty="0">
              <a:solidFill>
                <a:srgbClr val="FFFF00"/>
              </a:solidFill>
              <a:latin typeface="MV Boli" charset="0"/>
              <a:cs typeface="MV Boli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High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density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: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n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≈ 300 cm</a:t>
            </a:r>
            <a:r>
              <a:rPr lang="it-IT" sz="2800" baseline="30000" dirty="0">
                <a:solidFill>
                  <a:srgbClr val="FFFF00"/>
                </a:solidFill>
                <a:latin typeface="MV Boli" charset="0"/>
                <a:cs typeface="MV Boli" charset="0"/>
              </a:rPr>
              <a:t>-</a:t>
            </a:r>
            <a:r>
              <a:rPr lang="it-IT" sz="2800" baseline="30000" dirty="0" smtClean="0">
                <a:solidFill>
                  <a:srgbClr val="FFFF00"/>
                </a:solidFill>
                <a:latin typeface="MV Boli" charset="0"/>
                <a:cs typeface="MV Boli" charset="0"/>
              </a:rPr>
              <a:t>3</a:t>
            </a:r>
            <a:endParaRPr lang="it-IT" sz="2800" dirty="0">
              <a:solidFill>
                <a:srgbClr val="FFFF00"/>
              </a:solidFill>
              <a:latin typeface="MV Boli" charset="0"/>
              <a:cs typeface="MV Boli" charset="0"/>
            </a:endParaRPr>
          </a:p>
          <a:p>
            <a:pPr eaLnBrk="1" hangingPunct="1"/>
            <a:r>
              <a:rPr lang="it-IT" sz="2800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				</a:t>
            </a:r>
            <a:r>
              <a:rPr lang="it-IT" sz="2800" dirty="0">
                <a:solidFill>
                  <a:srgbClr val="FFC000"/>
                </a:solidFill>
                <a:latin typeface="MV Boli" charset="0"/>
                <a:cs typeface="MV Boli" charset="0"/>
              </a:rPr>
              <a:t>	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* 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In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</a:rPr>
              <a:t>all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the middle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-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</a:rPr>
              <a:t>aged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</a:rPr>
              <a:t>SNRs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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related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 				to high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magnetic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field</a:t>
            </a:r>
            <a:endParaRPr lang="it-IT" sz="2800" dirty="0">
              <a:solidFill>
                <a:srgbClr val="1CFF2A"/>
              </a:solidFill>
              <a:latin typeface="MV Boli" charset="0"/>
              <a:cs typeface="MV Boli" charset="0"/>
            </a:endParaRPr>
          </a:p>
          <a:p>
            <a:pPr eaLnBrk="1" hangingPunct="1"/>
            <a:endParaRPr lang="it-IT" sz="2800" dirty="0">
              <a:solidFill>
                <a:srgbClr val="FFFF00"/>
              </a:solidFill>
              <a:latin typeface="MV Boli" charset="0"/>
              <a:cs typeface="MV Boli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-70532" y="-32260"/>
            <a:ext cx="8444035" cy="5847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challenge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from W44 to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all</a:t>
            </a:r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the </a:t>
            </a:r>
            <a:r>
              <a:rPr lang="it-IT" sz="3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others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6221048" y="6165850"/>
            <a:ext cx="257928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sz="2000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sz="2000" b="1" dirty="0">
                <a:solidFill>
                  <a:srgbClr val="FFC000"/>
                </a:solidFill>
                <a:latin typeface="MV Boli" charset="0"/>
                <a:cs typeface="MV Boli" charset="0"/>
              </a:rPr>
              <a:t>, </a:t>
            </a:r>
            <a:r>
              <a:rPr lang="it-IT" sz="2000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</a:t>
            </a:r>
            <a:endParaRPr lang="it-IT" sz="2000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232600" y="3742995"/>
            <a:ext cx="85677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High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magnetic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field</a:t>
            </a: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: B ≈ 200 </a:t>
            </a:r>
            <a:r>
              <a:rPr lang="it-IT" sz="2800" dirty="0" err="1" smtClean="0">
                <a:solidFill>
                  <a:srgbClr val="FFFF00"/>
                </a:solidFill>
                <a:latin typeface="MV Boli" charset="0"/>
                <a:cs typeface="MV Boli" charset="0"/>
              </a:rPr>
              <a:t>μG</a:t>
            </a:r>
            <a:endParaRPr lang="it-IT" sz="2800" dirty="0">
              <a:solidFill>
                <a:srgbClr val="FFFF00"/>
              </a:solidFill>
              <a:latin typeface="MV Boli" charset="0"/>
              <a:cs typeface="MV Boli" charset="0"/>
            </a:endParaRPr>
          </a:p>
          <a:p>
            <a:pPr eaLnBrk="1" hangingPunct="1"/>
            <a:r>
              <a:rPr lang="it-IT" sz="2800" dirty="0">
                <a:solidFill>
                  <a:srgbClr val="FFC000"/>
                </a:solidFill>
                <a:latin typeface="MV Boli" charset="0"/>
                <a:cs typeface="MV Boli" charset="0"/>
              </a:rPr>
              <a:t>                  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* in the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</a:rPr>
              <a:t>most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of the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</a:rPr>
              <a:t>SNRs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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amplification</a:t>
            </a:r>
            <a:endParaRPr lang="it-IT" sz="2800" dirty="0">
              <a:solidFill>
                <a:srgbClr val="1CFF2A"/>
              </a:solidFill>
              <a:latin typeface="MV Boli" charset="0"/>
              <a:cs typeface="MV Boli" charset="0"/>
              <a:sym typeface="Wingdings" charset="0"/>
            </a:endParaRPr>
          </a:p>
          <a:p>
            <a:pPr eaLnBrk="1" hangingPunct="1"/>
            <a:r>
              <a:rPr lang="it-IT" sz="2800" dirty="0">
                <a:solidFill>
                  <a:srgbClr val="FFC000"/>
                </a:solidFill>
                <a:latin typeface="MV Boli" charset="0"/>
                <a:cs typeface="MV Boli" charset="0"/>
                <a:sym typeface="Wingdings" charset="0"/>
              </a:rPr>
              <a:t>                  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*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differences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between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 </a:t>
            </a:r>
            <a:r>
              <a:rPr lang="it-IT" sz="2800" dirty="0" err="1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young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 and </a:t>
            </a:r>
            <a:r>
              <a:rPr lang="it-IT" sz="2800" dirty="0" err="1" smtClean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old</a:t>
            </a:r>
            <a:endParaRPr lang="it-IT" sz="2800" dirty="0">
              <a:solidFill>
                <a:srgbClr val="1CFF2A"/>
              </a:solidFill>
              <a:latin typeface="MV Boli" charset="0"/>
              <a:cs typeface="MV Boli" charset="0"/>
            </a:endParaRPr>
          </a:p>
          <a:p>
            <a:pPr eaLnBrk="1" hangingPunct="1">
              <a:buFont typeface="Wingdings" charset="0"/>
              <a:buChar char="Ø"/>
            </a:pPr>
            <a:r>
              <a:rPr lang="it-IT" sz="2800" dirty="0">
                <a:solidFill>
                  <a:srgbClr val="FFFF00"/>
                </a:solidFill>
                <a:latin typeface="MV Boli" charset="0"/>
                <a:cs typeface="MV Boli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MV Boli" charset="0"/>
                <a:cs typeface="MV Boli" charset="0"/>
              </a:rPr>
              <a:t>Steepness</a:t>
            </a:r>
            <a:r>
              <a:rPr lang="it-IT" sz="2800" dirty="0" smtClean="0">
                <a:solidFill>
                  <a:srgbClr val="FFFF00"/>
                </a:solidFill>
                <a:latin typeface="MV Boli" charset="0"/>
                <a:cs typeface="MV Boli" charset="0"/>
              </a:rPr>
              <a:t>:</a:t>
            </a:r>
            <a:endParaRPr lang="it-IT" sz="2800" dirty="0">
              <a:solidFill>
                <a:srgbClr val="FFFF00"/>
              </a:solidFill>
              <a:latin typeface="MV Boli" charset="0"/>
              <a:cs typeface="MV Boli" charset="0"/>
            </a:endParaRPr>
          </a:p>
          <a:p>
            <a:pPr eaLnBrk="1" hangingPunct="1"/>
            <a:r>
              <a:rPr lang="it-IT" sz="2800" dirty="0">
                <a:solidFill>
                  <a:srgbClr val="FFC000"/>
                </a:solidFill>
                <a:latin typeface="MV Boli" charset="0"/>
                <a:cs typeface="MV Boli" charset="0"/>
              </a:rPr>
              <a:t>                  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* p</a:t>
            </a:r>
            <a:r>
              <a:rPr lang="it-IT" sz="2800" baseline="-25000" dirty="0">
                <a:solidFill>
                  <a:srgbClr val="1CFF2A"/>
                </a:solidFill>
                <a:latin typeface="MV Boli" charset="0"/>
                <a:cs typeface="MV Boli" charset="0"/>
              </a:rPr>
              <a:t>2</a:t>
            </a:r>
            <a:r>
              <a:rPr lang="it-IT" sz="2800" dirty="0">
                <a:solidFill>
                  <a:srgbClr val="1CFF2A"/>
                </a:solidFill>
                <a:latin typeface="MV Boli" charset="0"/>
                <a:cs typeface="MV Boli" charset="0"/>
              </a:rPr>
              <a:t> ≥ 3  </a:t>
            </a:r>
            <a:r>
              <a:rPr lang="en-US" sz="2800" dirty="0">
                <a:solidFill>
                  <a:srgbClr val="1CFF2A"/>
                </a:solidFill>
                <a:latin typeface="MV Boli" charset="0"/>
                <a:cs typeface="MV Boli" charset="0"/>
                <a:sym typeface="Wingdings" charset="0"/>
              </a:rPr>
              <a:t> Why</a:t>
            </a:r>
            <a:r>
              <a:rPr lang="it-IT" sz="2800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?</a:t>
            </a:r>
            <a:endParaRPr lang="it-IT" sz="2800" dirty="0">
              <a:solidFill>
                <a:srgbClr val="1CFF2A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563"/>
            <a:ext cx="3354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413125"/>
            <a:ext cx="47879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09688"/>
            <a:ext cx="26146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6" name="TextBox 3"/>
          <p:cNvSpPr txBox="1">
            <a:spLocks noChangeArrowheads="1"/>
          </p:cNvSpPr>
          <p:nvPr/>
        </p:nvSpPr>
        <p:spPr bwMode="auto">
          <a:xfrm>
            <a:off x="4763" y="3413125"/>
            <a:ext cx="1909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FFFF00"/>
                </a:solidFill>
                <a:latin typeface="Lucida Calligraphy" charset="0"/>
              </a:rPr>
              <a:t>AGILE</a:t>
            </a:r>
          </a:p>
          <a:p>
            <a:pPr eaLnBrk="1" hangingPunct="1"/>
            <a:r>
              <a:rPr lang="it-IT" sz="1800" b="1">
                <a:solidFill>
                  <a:srgbClr val="FFFF00"/>
                </a:solidFill>
                <a:latin typeface="Lucida Calligraphy" charset="0"/>
              </a:rPr>
              <a:t>E&gt;400 MeV</a:t>
            </a:r>
          </a:p>
        </p:txBody>
      </p:sp>
      <p:sp>
        <p:nvSpPr>
          <p:cNvPr id="110597" name="TextBox 3"/>
          <p:cNvSpPr txBox="1">
            <a:spLocks noChangeArrowheads="1"/>
          </p:cNvSpPr>
          <p:nvPr/>
        </p:nvSpPr>
        <p:spPr bwMode="auto">
          <a:xfrm>
            <a:off x="2339975" y="1309688"/>
            <a:ext cx="1909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FFFF00"/>
                </a:solidFill>
                <a:latin typeface="Lucida Calligraphy" charset="0"/>
              </a:rPr>
              <a:t>HESS</a:t>
            </a:r>
          </a:p>
          <a:p>
            <a:pPr eaLnBrk="1" hangingPunct="1"/>
            <a:r>
              <a:rPr lang="it-IT" sz="1800" b="1">
                <a:solidFill>
                  <a:srgbClr val="FFFF00"/>
                </a:solidFill>
                <a:latin typeface="Lucida Calligraphy" charset="0"/>
              </a:rPr>
              <a:t>(TeV)</a:t>
            </a:r>
          </a:p>
        </p:txBody>
      </p:sp>
      <p:sp>
        <p:nvSpPr>
          <p:cNvPr id="13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20072" y="764704"/>
            <a:ext cx="3613358" cy="1824474"/>
          </a:xfrm>
          <a:prstGeom prst="rect">
            <a:avLst/>
          </a:prstGeom>
          <a:blipFill rotWithShape="1">
            <a:blip r:embed="rId6"/>
            <a:stretch>
              <a:fillRect l="-2867" t="-3000" b="-8333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10599" name="TextBox 3"/>
          <p:cNvSpPr txBox="1">
            <a:spLocks noChangeArrowheads="1"/>
          </p:cNvSpPr>
          <p:nvPr/>
        </p:nvSpPr>
        <p:spPr bwMode="auto">
          <a:xfrm>
            <a:off x="173038" y="4365625"/>
            <a:ext cx="3751262" cy="1384300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</a:rPr>
              <a:t>- </a:t>
            </a:r>
            <a:r>
              <a:rPr lang="en-US" sz="2800">
                <a:solidFill>
                  <a:srgbClr val="FFFF00"/>
                </a:solidFill>
              </a:rPr>
              <a:t>Spectral index for E&gt;1 GeV </a:t>
            </a:r>
            <a:r>
              <a:rPr lang="en-US" sz="2800">
                <a:solidFill>
                  <a:srgbClr val="FFFF00"/>
                </a:solidFill>
                <a:sym typeface="Wingdings" charset="0"/>
              </a:rPr>
              <a:t> </a:t>
            </a:r>
            <a:r>
              <a:rPr lang="el-GR" sz="2800">
                <a:solidFill>
                  <a:srgbClr val="FFFF00"/>
                </a:solidFill>
                <a:sym typeface="Wingdings" charset="0"/>
              </a:rPr>
              <a:t>α</a:t>
            </a:r>
            <a:r>
              <a:rPr lang="it-IT" sz="2800">
                <a:solidFill>
                  <a:srgbClr val="FFFF00"/>
                </a:solidFill>
                <a:sym typeface="Wingdings" charset="0"/>
              </a:rPr>
              <a:t>=2.7</a:t>
            </a:r>
          </a:p>
          <a:p>
            <a:pPr eaLnBrk="1" hangingPunct="1"/>
            <a:r>
              <a:rPr lang="it-IT" sz="2800">
                <a:solidFill>
                  <a:srgbClr val="FFFF00"/>
                </a:solidFill>
                <a:sym typeface="Wingdings" charset="0"/>
              </a:rPr>
              <a:t>- Linear DSA model</a:t>
            </a:r>
            <a:endParaRPr lang="it-IT" sz="2800">
              <a:solidFill>
                <a:srgbClr val="FFFF00"/>
              </a:solidFill>
            </a:endParaRPr>
          </a:p>
        </p:txBody>
      </p:sp>
      <p:graphicFrame>
        <p:nvGraphicFramePr>
          <p:cNvPr id="110600" name="Oggetto 1"/>
          <p:cNvGraphicFramePr>
            <a:graphicFrameLocks noChangeAspect="1"/>
          </p:cNvGraphicFramePr>
          <p:nvPr/>
        </p:nvGraphicFramePr>
        <p:xfrm>
          <a:off x="2124075" y="5768975"/>
          <a:ext cx="2093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7" imgW="1091726" imgH="507780" progId="Equation.3">
                  <p:embed/>
                </p:oleObj>
              </mc:Choice>
              <mc:Fallback>
                <p:oleObj name="Equation" r:id="rId7" imgW="1091726" imgH="507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5768975"/>
                        <a:ext cx="2093913" cy="9731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1" name="Rettangolo 17"/>
          <p:cNvSpPr>
            <a:spLocks noChangeArrowheads="1"/>
          </p:cNvSpPr>
          <p:nvPr/>
        </p:nvSpPr>
        <p:spPr bwMode="auto">
          <a:xfrm>
            <a:off x="6411913" y="2797175"/>
            <a:ext cx="2420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Giuliani et al., 2010</a:t>
            </a:r>
          </a:p>
        </p:txBody>
      </p:sp>
      <p:sp>
        <p:nvSpPr>
          <p:cNvPr id="12" name="Rettangolo 14"/>
          <p:cNvSpPr/>
          <p:nvPr/>
        </p:nvSpPr>
        <p:spPr>
          <a:xfrm>
            <a:off x="-86538" y="-32260"/>
            <a:ext cx="332606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The SNR W28</a:t>
            </a:r>
            <a:endParaRPr lang="it-IT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52475"/>
            <a:ext cx="630872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46" name="TextBox 3"/>
          <p:cNvSpPr txBox="1">
            <a:spLocks noChangeArrowheads="1"/>
          </p:cNvSpPr>
          <p:nvPr/>
        </p:nvSpPr>
        <p:spPr bwMode="auto">
          <a:xfrm>
            <a:off x="142875" y="1997075"/>
            <a:ext cx="1428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00"/>
                </a:solidFill>
                <a:latin typeface="Lucida Calligraphy" charset="0"/>
              </a:rPr>
              <a:t>VLA radio contours (324 MHz)</a:t>
            </a:r>
          </a:p>
        </p:txBody>
      </p:sp>
      <p:sp>
        <p:nvSpPr>
          <p:cNvPr id="108547" name="TextBox 3"/>
          <p:cNvSpPr txBox="1">
            <a:spLocks noChangeArrowheads="1"/>
          </p:cNvSpPr>
          <p:nvPr/>
        </p:nvSpPr>
        <p:spPr bwMode="auto">
          <a:xfrm>
            <a:off x="7740650" y="2027238"/>
            <a:ext cx="1446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00"/>
                </a:solidFill>
                <a:latin typeface="Lucida Calligraphy" charset="0"/>
              </a:rPr>
              <a:t>VLA radio contours (30 cm)</a:t>
            </a:r>
          </a:p>
        </p:txBody>
      </p:sp>
      <p:sp>
        <p:nvSpPr>
          <p:cNvPr id="9" name="Ova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1560" y="980362"/>
            <a:ext cx="936104" cy="86446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0" name="Ova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73500" y="1033336"/>
            <a:ext cx="936104" cy="86446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35350"/>
            <a:ext cx="6308725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51" name="TextBox 3"/>
          <p:cNvSpPr txBox="1">
            <a:spLocks noChangeArrowheads="1"/>
          </p:cNvSpPr>
          <p:nvPr/>
        </p:nvSpPr>
        <p:spPr bwMode="auto">
          <a:xfrm>
            <a:off x="142875" y="4286250"/>
            <a:ext cx="15001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00"/>
                </a:solidFill>
                <a:latin typeface="Lucida Calligraphy" charset="0"/>
              </a:rPr>
              <a:t>GRS CO contours (40-43 Km/s)</a:t>
            </a:r>
          </a:p>
        </p:txBody>
      </p:sp>
      <p:sp>
        <p:nvSpPr>
          <p:cNvPr id="108552" name="TextBox 3"/>
          <p:cNvSpPr txBox="1">
            <a:spLocks noChangeArrowheads="1"/>
          </p:cNvSpPr>
          <p:nvPr/>
        </p:nvSpPr>
        <p:spPr bwMode="auto">
          <a:xfrm>
            <a:off x="7740650" y="4000500"/>
            <a:ext cx="13573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b="1">
                <a:solidFill>
                  <a:srgbClr val="FFFF00"/>
                </a:solidFill>
                <a:latin typeface="Lucida Calligraphy" charset="0"/>
              </a:rPr>
              <a:t>NANTEN CO contours 0-17/18-27 km/s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-468560" y="-32260"/>
            <a:ext cx="332606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W28 and W44</a:t>
            </a:r>
          </a:p>
        </p:txBody>
      </p:sp>
      <p:sp>
        <p:nvSpPr>
          <p:cNvPr id="108555" name="TextBox 3"/>
          <p:cNvSpPr txBox="1">
            <a:spLocks noChangeArrowheads="1"/>
          </p:cNvSpPr>
          <p:nvPr/>
        </p:nvSpPr>
        <p:spPr bwMode="auto">
          <a:xfrm>
            <a:off x="2857500" y="428625"/>
            <a:ext cx="377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FFFF00"/>
                </a:solidFill>
                <a:latin typeface="Lucida Calligraphy" charset="0"/>
              </a:rPr>
              <a:t>AGILE  E&gt;400 MeV (bin=0.1)</a:t>
            </a:r>
          </a:p>
        </p:txBody>
      </p:sp>
      <p:sp>
        <p:nvSpPr>
          <p:cNvPr id="13" name="Rettangolo 4"/>
          <p:cNvSpPr>
            <a:spLocks noChangeArrowheads="1"/>
          </p:cNvSpPr>
          <p:nvPr/>
        </p:nvSpPr>
        <p:spPr bwMode="auto">
          <a:xfrm>
            <a:off x="6635750" y="458272"/>
            <a:ext cx="2350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2014b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16207"/>
            <a:ext cx="2906897" cy="244179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28" y="2636912"/>
            <a:ext cx="2478953" cy="21662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53" y="764704"/>
            <a:ext cx="2652361" cy="20025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" y="0"/>
            <a:ext cx="2647375" cy="19888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" y="1988840"/>
            <a:ext cx="2140674" cy="21192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06" y="4193637"/>
            <a:ext cx="2403715" cy="240371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628915" y="530677"/>
            <a:ext cx="28568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Young </a:t>
            </a:r>
            <a:r>
              <a:rPr lang="it-IT" sz="36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SNRs</a:t>
            </a:r>
            <a:endParaRPr lang="it-IT" sz="3600" dirty="0">
              <a:solidFill>
                <a:srgbClr val="FFFF00"/>
              </a:solidFill>
              <a:latin typeface="MV Boli" pitchFamily="2" charset="0"/>
              <a:cs typeface="MV Boli" pitchFamily="2" charset="0"/>
              <a:sym typeface="Wingdings" pitchFamily="2" charset="2"/>
            </a:endParaRPr>
          </a:p>
          <a:p>
            <a:r>
              <a:rPr lang="it-IT" sz="20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t &lt; 1000-2000 </a:t>
            </a:r>
            <a:r>
              <a:rPr lang="it-IT" sz="20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yrs</a:t>
            </a:r>
            <a:endParaRPr lang="it-IT" sz="2000" dirty="0">
              <a:solidFill>
                <a:srgbClr val="FFFF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52120" y="1671191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Primary</a:t>
            </a:r>
            <a:r>
              <a:rPr lang="it-IT" sz="2400" dirty="0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 </a:t>
            </a:r>
            <a:r>
              <a:rPr lang="it-IT" sz="2400" dirty="0" err="1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spectrum</a:t>
            </a:r>
            <a:endParaRPr lang="it-IT" sz="2400" dirty="0">
              <a:solidFill>
                <a:srgbClr val="FFC0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93954" y="4562547"/>
            <a:ext cx="409599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Middle-</a:t>
            </a:r>
            <a:r>
              <a:rPr lang="it-IT" sz="36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aged</a:t>
            </a:r>
            <a:r>
              <a:rPr lang="it-IT" sz="3600" dirty="0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SNRs</a:t>
            </a:r>
            <a:endParaRPr lang="it-IT" sz="3600" dirty="0">
              <a:solidFill>
                <a:srgbClr val="FFFF00"/>
              </a:solidFill>
              <a:latin typeface="MV Boli" pitchFamily="2" charset="0"/>
              <a:cs typeface="MV Boli" pitchFamily="2" charset="0"/>
              <a:sym typeface="Wingdings" pitchFamily="2" charset="2"/>
            </a:endParaRPr>
          </a:p>
          <a:p>
            <a:r>
              <a:rPr lang="it-IT" sz="20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    t &gt; 1000-2000 </a:t>
            </a:r>
            <a:r>
              <a:rPr lang="it-IT" sz="20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yrs</a:t>
            </a:r>
            <a:endParaRPr lang="it-IT" sz="2000" dirty="0">
              <a:solidFill>
                <a:srgbClr val="FFFF00"/>
              </a:solidFill>
              <a:latin typeface="MV Boli" pitchFamily="2" charset="0"/>
              <a:cs typeface="MV Boli" pitchFamily="2" charset="0"/>
            </a:endParaRPr>
          </a:p>
          <a:p>
            <a:endParaRPr lang="it-IT" sz="3600" dirty="0">
              <a:solidFill>
                <a:srgbClr val="FFFF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01831" y="5622339"/>
            <a:ext cx="3062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Secondary</a:t>
            </a:r>
            <a:r>
              <a:rPr lang="it-IT" sz="2400" dirty="0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 </a:t>
            </a:r>
            <a:r>
              <a:rPr lang="it-IT" sz="2400" dirty="0" err="1" smtClean="0">
                <a:solidFill>
                  <a:srgbClr val="FFC000"/>
                </a:solidFill>
                <a:latin typeface="MV Boli" pitchFamily="2" charset="0"/>
                <a:cs typeface="MV Boli" pitchFamily="2" charset="0"/>
                <a:sym typeface="Wingdings" pitchFamily="2" charset="2"/>
              </a:rPr>
              <a:t>spectrum</a:t>
            </a:r>
            <a:endParaRPr lang="it-IT" sz="2400" dirty="0">
              <a:solidFill>
                <a:srgbClr val="FFC0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01494" y="3717032"/>
            <a:ext cx="107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Tycho</a:t>
            </a:r>
            <a:endParaRPr lang="it-IT" sz="2400" dirty="0">
              <a:solidFill>
                <a:srgbClr val="FFFF00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36512" y="1556792"/>
            <a:ext cx="107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Cas</a:t>
            </a:r>
            <a:r>
              <a:rPr lang="it-IT" sz="24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 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277527" y="2348880"/>
            <a:ext cx="107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1006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93751" y="6207695"/>
            <a:ext cx="113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IC443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598007" y="2564904"/>
            <a:ext cx="107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W44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038167" y="6423719"/>
            <a:ext cx="107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MV Boli" pitchFamily="2" charset="0"/>
                <a:cs typeface="MV Boli" pitchFamily="2" charset="0"/>
              </a:rPr>
              <a:t>W28</a:t>
            </a:r>
          </a:p>
        </p:txBody>
      </p:sp>
      <p:sp>
        <p:nvSpPr>
          <p:cNvPr id="22" name="CasellaDiTesto 20"/>
          <p:cNvSpPr txBox="1">
            <a:spLocks noChangeArrowheads="1"/>
          </p:cNvSpPr>
          <p:nvPr/>
        </p:nvSpPr>
        <p:spPr bwMode="auto">
          <a:xfrm>
            <a:off x="2662275" y="2913001"/>
            <a:ext cx="45977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/>
            <a:r>
              <a:rPr lang="it-IT" sz="2800" dirty="0" smtClean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		</a:t>
            </a:r>
            <a:r>
              <a:rPr lang="it-IT" sz="2800" u="sng" dirty="0" smtClean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Environment </a:t>
            </a:r>
          </a:p>
          <a:p>
            <a:pPr marL="0" indent="0"/>
            <a:r>
              <a:rPr lang="it-IT" sz="2800" u="sng" dirty="0" smtClean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(</a:t>
            </a:r>
            <a:r>
              <a:rPr lang="it-IT" sz="2800" u="sng" dirty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ISM, </a:t>
            </a:r>
            <a:r>
              <a:rPr lang="it-IT" sz="2800" u="sng" dirty="0" err="1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molecular</a:t>
            </a:r>
            <a:r>
              <a:rPr lang="it-IT" sz="2800" u="sng" dirty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 </a:t>
            </a:r>
            <a:r>
              <a:rPr lang="it-IT" sz="2800" u="sng" dirty="0" err="1" smtClean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clouds</a:t>
            </a:r>
            <a:r>
              <a:rPr lang="it-IT" sz="2800" u="sng" dirty="0" smtClean="0">
                <a:solidFill>
                  <a:srgbClr val="1CFF2A"/>
                </a:solidFill>
                <a:latin typeface="MV Boli" charset="0"/>
                <a:ea typeface="MV Boli" charset="0"/>
                <a:cs typeface="MV Boli" charset="0"/>
              </a:rPr>
              <a:t>)</a:t>
            </a:r>
            <a:r>
              <a:rPr lang="it-IT" sz="2800" u="sng" dirty="0" smtClean="0">
                <a:solidFill>
                  <a:schemeClr val="bg1"/>
                </a:solidFill>
                <a:latin typeface="MV Boli" charset="0"/>
                <a:ea typeface="MV Boli" charset="0"/>
                <a:cs typeface="MV Boli" charset="0"/>
              </a:rPr>
              <a:t>) </a:t>
            </a:r>
            <a:endParaRPr lang="it-IT" sz="2800" u="sng" dirty="0">
              <a:solidFill>
                <a:schemeClr val="bg1"/>
              </a:solidFill>
              <a:latin typeface="MV Boli" charset="0"/>
              <a:ea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4"/>
          <p:cNvSpPr/>
          <p:nvPr/>
        </p:nvSpPr>
        <p:spPr>
          <a:xfrm>
            <a:off x="-468561" y="-32260"/>
            <a:ext cx="952805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Environment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importance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: the SNR 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RX J1713-3946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457" y="635500"/>
            <a:ext cx="3897034" cy="3251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98" y="594203"/>
            <a:ext cx="3531119" cy="3407401"/>
          </a:xfrm>
          <a:prstGeom prst="rect">
            <a:avLst/>
          </a:prstGeom>
        </p:spPr>
      </p:pic>
      <p:sp>
        <p:nvSpPr>
          <p:cNvPr id="5" name="Rettangolo 17"/>
          <p:cNvSpPr>
            <a:spLocks noChangeArrowheads="1"/>
          </p:cNvSpPr>
          <p:nvPr/>
        </p:nvSpPr>
        <p:spPr bwMode="auto">
          <a:xfrm>
            <a:off x="134362" y="3912213"/>
            <a:ext cx="2392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Aharonian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et al. 2007</a:t>
            </a:r>
            <a:endParaRPr lang="it-IT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6" name="Rettangolo 17"/>
          <p:cNvSpPr>
            <a:spLocks noChangeArrowheads="1"/>
          </p:cNvSpPr>
          <p:nvPr/>
        </p:nvSpPr>
        <p:spPr bwMode="auto">
          <a:xfrm>
            <a:off x="7093366" y="3816660"/>
            <a:ext cx="1929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Abdo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et al. 2011</a:t>
            </a:r>
            <a:endParaRPr lang="it-IT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pic>
        <p:nvPicPr>
          <p:cNvPr id="7" name="Picture 6" descr="RXJ1713_Gabici20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51" y="3325305"/>
            <a:ext cx="3795032" cy="3420312"/>
          </a:xfrm>
          <a:prstGeom prst="rect">
            <a:avLst/>
          </a:prstGeom>
        </p:spPr>
      </p:pic>
      <p:sp>
        <p:nvSpPr>
          <p:cNvPr id="8" name="Rettangolo 17"/>
          <p:cNvSpPr>
            <a:spLocks noChangeArrowheads="1"/>
          </p:cNvSpPr>
          <p:nvPr/>
        </p:nvSpPr>
        <p:spPr bwMode="auto">
          <a:xfrm>
            <a:off x="0" y="6099286"/>
            <a:ext cx="2738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Fukui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et al.2013</a:t>
            </a:r>
          </a:p>
          <a:p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Gabici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&amp; </a:t>
            </a:r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Aharonian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2014</a:t>
            </a:r>
            <a:endParaRPr lang="it-IT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10" name="Explosion 1 9"/>
          <p:cNvSpPr/>
          <p:nvPr/>
        </p:nvSpPr>
        <p:spPr>
          <a:xfrm rot="20607018">
            <a:off x="2628254" y="232850"/>
            <a:ext cx="2085632" cy="179073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HADRONS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 rot="20797392">
            <a:off x="1379514" y="4287526"/>
            <a:ext cx="2085632" cy="179073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HADRONS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 rot="1116355">
            <a:off x="4948291" y="380091"/>
            <a:ext cx="2085632" cy="179073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LEPTONS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loud Callout 13"/>
          <p:cNvSpPr/>
          <p:nvPr/>
        </p:nvSpPr>
        <p:spPr>
          <a:xfrm rot="396378">
            <a:off x="6938341" y="4738912"/>
            <a:ext cx="2084459" cy="155632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…even if the leptons maybe could…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620713"/>
            <a:ext cx="4600575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620713"/>
            <a:ext cx="4652963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ttangolo 6"/>
          <p:cNvSpPr>
            <a:spLocks noChangeArrowheads="1"/>
          </p:cNvSpPr>
          <p:nvPr/>
        </p:nvSpPr>
        <p:spPr bwMode="auto">
          <a:xfrm>
            <a:off x="684213" y="2890838"/>
            <a:ext cx="206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latin typeface="Monotype Corsiva" charset="0"/>
                <a:sym typeface="Wingdings" charset="0"/>
              </a:rPr>
              <a:t>Young SNRs</a:t>
            </a:r>
            <a:endParaRPr lang="it-IT" sz="3200" b="1">
              <a:solidFill>
                <a:srgbClr val="FF0000"/>
              </a:solidFill>
              <a:latin typeface="Monotype Corsiva" charset="0"/>
            </a:endParaRPr>
          </a:p>
        </p:txBody>
      </p:sp>
      <p:sp>
        <p:nvSpPr>
          <p:cNvPr id="111620" name="Rettangolo 7"/>
          <p:cNvSpPr>
            <a:spLocks noChangeArrowheads="1"/>
          </p:cNvSpPr>
          <p:nvPr/>
        </p:nvSpPr>
        <p:spPr bwMode="auto">
          <a:xfrm>
            <a:off x="7016750" y="646113"/>
            <a:ext cx="2005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rgbClr val="FF0000"/>
                </a:solidFill>
                <a:latin typeface="Monotype Corsiva" charset="0"/>
                <a:sym typeface="Wingdings" charset="0"/>
              </a:rPr>
              <a:t>Middle-aged</a:t>
            </a:r>
            <a:endParaRPr lang="it-IT" sz="3200" b="1">
              <a:solidFill>
                <a:srgbClr val="FF0000"/>
              </a:solidFill>
              <a:latin typeface="Monotype Corsiva" charset="0"/>
            </a:endParaRPr>
          </a:p>
        </p:txBody>
      </p:sp>
      <p:sp>
        <p:nvSpPr>
          <p:cNvPr id="111621" name="CasellaDiTesto 12"/>
          <p:cNvSpPr txBox="1">
            <a:spLocks noChangeArrowheads="1"/>
          </p:cNvSpPr>
          <p:nvPr/>
        </p:nvSpPr>
        <p:spPr bwMode="auto">
          <a:xfrm>
            <a:off x="5830888" y="2886075"/>
            <a:ext cx="10382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700">
                <a:solidFill>
                  <a:srgbClr val="FF0000"/>
                </a:solidFill>
              </a:rPr>
              <a:t>Abdo et al.2009</a:t>
            </a:r>
          </a:p>
          <a:p>
            <a:pPr eaLnBrk="1" hangingPunct="1"/>
            <a:r>
              <a:rPr lang="it-IT" sz="700">
                <a:solidFill>
                  <a:srgbClr val="FF0000"/>
                </a:solidFill>
              </a:rPr>
              <a:t>Hewitt et al. 2012</a:t>
            </a:r>
          </a:p>
          <a:p>
            <a:pPr eaLnBrk="1" hangingPunct="1"/>
            <a:r>
              <a:rPr lang="it-IT" sz="700">
                <a:solidFill>
                  <a:srgbClr val="FF0000"/>
                </a:solidFill>
              </a:rPr>
              <a:t>Giuliani et al. 2011</a:t>
            </a:r>
          </a:p>
          <a:p>
            <a:pPr eaLnBrk="1" hangingPunct="1"/>
            <a:r>
              <a:rPr lang="it-IT" sz="700">
                <a:solidFill>
                  <a:srgbClr val="FF0000"/>
                </a:solidFill>
              </a:rPr>
              <a:t>Aleksic et al 2012</a:t>
            </a:r>
          </a:p>
          <a:p>
            <a:pPr eaLnBrk="1" hangingPunct="1"/>
            <a:r>
              <a:rPr lang="it-IT" sz="700">
                <a:solidFill>
                  <a:srgbClr val="FF0000"/>
                </a:solidFill>
              </a:rPr>
              <a:t>Aleksic et al. 2012</a:t>
            </a:r>
          </a:p>
          <a:p>
            <a:pPr eaLnBrk="1" hangingPunct="1"/>
            <a:r>
              <a:rPr lang="it-IT" sz="700">
                <a:solidFill>
                  <a:srgbClr val="FF0000"/>
                </a:solidFill>
              </a:rPr>
              <a:t>Abdo et al.2010</a:t>
            </a:r>
          </a:p>
        </p:txBody>
      </p:sp>
      <p:sp>
        <p:nvSpPr>
          <p:cNvPr id="111622" name="CasellaDiTesto 15"/>
          <p:cNvSpPr txBox="1">
            <a:spLocks noChangeArrowheads="1"/>
          </p:cNvSpPr>
          <p:nvPr/>
        </p:nvSpPr>
        <p:spPr bwMode="auto">
          <a:xfrm>
            <a:off x="1744663" y="869950"/>
            <a:ext cx="18907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900">
                <a:solidFill>
                  <a:srgbClr val="FF0000"/>
                </a:solidFill>
              </a:rPr>
              <a:t>Giordano et al. 2012</a:t>
            </a:r>
          </a:p>
          <a:p>
            <a:pPr eaLnBrk="1" hangingPunct="1"/>
            <a:r>
              <a:rPr lang="it-IT" sz="900">
                <a:solidFill>
                  <a:srgbClr val="FF0000"/>
                </a:solidFill>
              </a:rPr>
              <a:t>Acciari et al. 2009</a:t>
            </a:r>
          </a:p>
          <a:p>
            <a:pPr eaLnBrk="1" hangingPunct="1"/>
            <a:r>
              <a:rPr lang="it-IT" sz="900">
                <a:solidFill>
                  <a:srgbClr val="FF0000"/>
                </a:solidFill>
              </a:rPr>
              <a:t>Abdo et al. 2010</a:t>
            </a:r>
          </a:p>
          <a:p>
            <a:pPr eaLnBrk="1" hangingPunct="1"/>
            <a:r>
              <a:rPr lang="it-IT" sz="900">
                <a:solidFill>
                  <a:srgbClr val="FF0000"/>
                </a:solidFill>
              </a:rPr>
              <a:t>Albert et al 2007</a:t>
            </a:r>
          </a:p>
          <a:p>
            <a:pPr eaLnBrk="1" hangingPunct="1"/>
            <a:r>
              <a:rPr lang="it-IT" sz="900">
                <a:solidFill>
                  <a:srgbClr val="FF0000"/>
                </a:solidFill>
              </a:rPr>
              <a:t>Acciari et al. 2010</a:t>
            </a:r>
          </a:p>
        </p:txBody>
      </p:sp>
      <p:pic>
        <p:nvPicPr>
          <p:cNvPr id="111623" name="Immagin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978150"/>
            <a:ext cx="11191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2819400"/>
            <a:ext cx="11160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179388" y="4111625"/>
            <a:ext cx="446405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srgbClr val="FFFF00"/>
                </a:solidFill>
                <a:latin typeface="MV Boli" pitchFamily="2" charset="0"/>
                <a:ea typeface="+mn-ea"/>
                <a:cs typeface="MV Boli" pitchFamily="2" charset="0"/>
              </a:rPr>
              <a:t>Young: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Low-density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medium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p= 2,2-</a:t>
            </a:r>
            <a:r>
              <a:rPr lang="it-IT" sz="2400" dirty="0" smtClean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2,4 </a:t>
            </a:r>
            <a:r>
              <a:rPr lang="en-US" sz="2400" dirty="0" smtClean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  <a:sym typeface="Wingdings"/>
              </a:rPr>
              <a:t> No concavity!!</a:t>
            </a:r>
            <a:endParaRPr lang="it-IT" sz="2400" dirty="0">
              <a:solidFill>
                <a:srgbClr val="1CFF2A"/>
              </a:solidFill>
              <a:latin typeface="MV Boli" pitchFamily="2" charset="0"/>
              <a:ea typeface="+mn-ea"/>
              <a:cs typeface="MV Boli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No </a:t>
            </a: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obvious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2400" dirty="0" err="1" smtClean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Pevatrons</a:t>
            </a:r>
            <a:endParaRPr lang="it-IT" sz="2400" dirty="0">
              <a:solidFill>
                <a:srgbClr val="1CFF2A"/>
              </a:solidFill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637088" y="4076700"/>
            <a:ext cx="446405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srgbClr val="FFFF00"/>
                </a:solidFill>
                <a:latin typeface="MV Boli" pitchFamily="2" charset="0"/>
                <a:ea typeface="+mn-ea"/>
                <a:cs typeface="MV Boli" pitchFamily="2" charset="0"/>
              </a:rPr>
              <a:t>Middle-</a:t>
            </a:r>
            <a:r>
              <a:rPr lang="it-IT" sz="3600" dirty="0" err="1">
                <a:solidFill>
                  <a:srgbClr val="FFFF00"/>
                </a:solidFill>
                <a:latin typeface="MV Boli" pitchFamily="2" charset="0"/>
                <a:ea typeface="+mn-ea"/>
                <a:cs typeface="MV Boli" pitchFamily="2" charset="0"/>
              </a:rPr>
              <a:t>aged</a:t>
            </a:r>
            <a:r>
              <a:rPr lang="it-IT" sz="3600" dirty="0">
                <a:solidFill>
                  <a:srgbClr val="FFFF00"/>
                </a:solidFill>
                <a:latin typeface="MV Boli" pitchFamily="2" charset="0"/>
                <a:ea typeface="+mn-ea"/>
                <a:cs typeface="MV Boli" pitchFamily="2" charset="0"/>
              </a:rPr>
              <a:t>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High-density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medium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2,6 &lt; </a:t>
            </a:r>
            <a:r>
              <a:rPr lang="en-US" sz="2400" dirty="0">
                <a:solidFill>
                  <a:srgbClr val="1CFF2A"/>
                </a:solidFill>
                <a:latin typeface="Calibri"/>
                <a:ea typeface="+mn-ea"/>
                <a:cs typeface="MV Boli" pitchFamily="2" charset="0"/>
              </a:rPr>
              <a:t>p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&lt; 3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No </a:t>
            </a: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hope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for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2400" dirty="0" err="1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Pevatrons</a:t>
            </a:r>
            <a:r>
              <a:rPr lang="it-IT" sz="2400" dirty="0">
                <a:solidFill>
                  <a:srgbClr val="1CFF2A"/>
                </a:solidFill>
                <a:latin typeface="MV Boli" pitchFamily="2" charset="0"/>
                <a:ea typeface="+mn-ea"/>
                <a:cs typeface="MV Boli" pitchFamily="2" charset="0"/>
              </a:rPr>
              <a:t> !</a:t>
            </a:r>
          </a:p>
        </p:txBody>
      </p:sp>
      <p:sp>
        <p:nvSpPr>
          <p:cNvPr id="13" name="Rettangolo 4"/>
          <p:cNvSpPr/>
          <p:nvPr/>
        </p:nvSpPr>
        <p:spPr>
          <a:xfrm>
            <a:off x="-595771" y="-27623"/>
            <a:ext cx="618154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Summary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: a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great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confusion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4" name="Rettangolo 4"/>
          <p:cNvSpPr>
            <a:spLocks noChangeArrowheads="1"/>
          </p:cNvSpPr>
          <p:nvPr/>
        </p:nvSpPr>
        <p:spPr bwMode="auto">
          <a:xfrm>
            <a:off x="6408609" y="121628"/>
            <a:ext cx="2352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et al. 2014b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7" y="17120"/>
            <a:ext cx="170046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it-IT" sz="320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Handwriting"/>
              </a:rPr>
              <a:t>Index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075" y="1072386"/>
            <a:ext cx="8804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²"/>
            </a:pPr>
            <a:r>
              <a:rPr lang="en-US" sz="28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SNR/CR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context and gamma-rays</a:t>
            </a:r>
            <a:endParaRPr lang="en-US" sz="3200" dirty="0" smtClean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076" y="3281760"/>
            <a:ext cx="7959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²"/>
            </a:pPr>
            <a:r>
              <a:rPr lang="en-US" sz="3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The breakthrough:</a:t>
            </a:r>
          </a:p>
          <a:p>
            <a:pPr marL="914400" lvl="1" indent="-457200" defTabSz="914400">
              <a:buFont typeface="Arial"/>
              <a:buChar char="•"/>
            </a:pPr>
            <a:r>
              <a:rPr lang="en-US" sz="3200" dirty="0" smtClean="0">
                <a:solidFill>
                  <a:srgbClr val="1CFF2A"/>
                </a:solidFill>
                <a:latin typeface="Calibri"/>
              </a:rPr>
              <a:t>The SNR W44 and the first direct proof</a:t>
            </a:r>
            <a:endParaRPr lang="en-US" sz="3200" dirty="0">
              <a:solidFill>
                <a:srgbClr val="1CFF2A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075" y="2079774"/>
            <a:ext cx="8804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²"/>
            </a:pPr>
            <a:r>
              <a:rPr lang="en-US" sz="3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Main Issue: can we resolve the problem of the origin of </a:t>
            </a:r>
            <a:r>
              <a:rPr lang="en-US" sz="3200" dirty="0" err="1" smtClean="0">
                <a:solidFill>
                  <a:srgbClr val="FFFF00"/>
                </a:solidFill>
                <a:latin typeface="Calibri"/>
              </a:rPr>
              <a:t>hadronic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 cosmic-rays?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826" y="4560305"/>
            <a:ext cx="8804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²"/>
            </a:pPr>
            <a:r>
              <a:rPr lang="en-US" sz="3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Challenges:</a:t>
            </a:r>
          </a:p>
          <a:p>
            <a:pPr marL="914400" lvl="1" indent="-457200" defTabSz="914400">
              <a:buFont typeface="Arial"/>
              <a:buChar char="•"/>
            </a:pPr>
            <a:r>
              <a:rPr lang="en-US" sz="3200" dirty="0" smtClean="0">
                <a:solidFill>
                  <a:srgbClr val="1CFF2A"/>
                </a:solidFill>
                <a:latin typeface="Calibri"/>
              </a:rPr>
              <a:t>data </a:t>
            </a:r>
            <a:r>
              <a:rPr lang="en-US" sz="3200" dirty="0" err="1" smtClean="0">
                <a:solidFill>
                  <a:srgbClr val="1CFF2A"/>
                </a:solidFill>
                <a:latin typeface="Calibri"/>
              </a:rPr>
              <a:t>vs</a:t>
            </a:r>
            <a:r>
              <a:rPr lang="en-US" sz="3200" dirty="0" smtClean="0">
                <a:solidFill>
                  <a:srgbClr val="1CFF2A"/>
                </a:solidFill>
                <a:latin typeface="Calibri"/>
              </a:rPr>
              <a:t> theory</a:t>
            </a:r>
            <a:endParaRPr lang="en-US" sz="3200" dirty="0">
              <a:solidFill>
                <a:srgbClr val="1CFF2A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706" y="5831307"/>
            <a:ext cx="79591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buFont typeface="Wingdings" charset="2"/>
              <a:buChar char="²"/>
            </a:pPr>
            <a:r>
              <a:rPr lang="en-US" sz="32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/>
              </a:rPr>
              <a:t>Prospects for the future</a:t>
            </a:r>
            <a:endParaRPr lang="en-US" sz="32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3241676" y="1569766"/>
            <a:ext cx="3041650" cy="31734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000"/>
              <a:gd name="f8" fmla="val 8260"/>
              <a:gd name="f9" fmla="val 4230"/>
              <a:gd name="f10" fmla="val 17370"/>
              <a:gd name="f11" fmla="+- 0 0 0"/>
              <a:gd name="f12" fmla="*/ f3 1 21600"/>
              <a:gd name="f13" fmla="*/ f4 1 21600"/>
              <a:gd name="f14" fmla="*/ f11 f0 1"/>
              <a:gd name="f15" fmla="*/ 4230 f12 1"/>
              <a:gd name="f16" fmla="*/ 17370 f12 1"/>
              <a:gd name="f17" fmla="*/ 21600 f13 1"/>
              <a:gd name="f18" fmla="*/ 5080 f13 1"/>
              <a:gd name="f19" fmla="*/ 10800 f12 1"/>
              <a:gd name="f20" fmla="*/ 0 f13 1"/>
              <a:gd name="f21" fmla="*/ f14 1 f2"/>
              <a:gd name="f22" fmla="*/ 0 f12 1"/>
              <a:gd name="f23" fmla="*/ 8260 f13 1"/>
              <a:gd name="f24" fmla="*/ 21600 f12 1"/>
              <a:gd name="f25" fmla="+- f21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19" y="f20"/>
              </a:cxn>
              <a:cxn ang="f25">
                <a:pos x="f22" y="f23"/>
              </a:cxn>
              <a:cxn ang="f25">
                <a:pos x="f15" y="f17"/>
              </a:cxn>
              <a:cxn ang="f25">
                <a:pos x="f19" y="f17"/>
              </a:cxn>
              <a:cxn ang="f25">
                <a:pos x="f16" y="f17"/>
              </a:cxn>
              <a:cxn ang="f25">
                <a:pos x="f24" y="f23"/>
              </a:cxn>
            </a:cxnLst>
            <a:rect l="f15" t="f18" r="f16" b="f17"/>
            <a:pathLst>
              <a:path w="21600" h="21600">
                <a:moveTo>
                  <a:pt x="f7" y="f5"/>
                </a:moveTo>
                <a:lnTo>
                  <a:pt x="f5" y="f8"/>
                </a:lnTo>
                <a:lnTo>
                  <a:pt x="f9" y="f6"/>
                </a:lnTo>
                <a:lnTo>
                  <a:pt x="f10" y="f6"/>
                </a:lnTo>
                <a:lnTo>
                  <a:pt x="f6" y="f8"/>
                </a:lnTo>
                <a:lnTo>
                  <a:pt x="f7" y="f5"/>
                </a:lnTo>
                <a:close/>
              </a:path>
            </a:pathLst>
          </a:custGeom>
          <a:solidFill>
            <a:srgbClr val="000080"/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FFFF00"/>
              </a:solidFill>
              <a:latin typeface="Georgia" pitchFamily="18"/>
              <a:ea typeface="Droid Sans" pitchFamily="2"/>
              <a:cs typeface="Lohit Hindi" pitchFamily="2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FFFF00"/>
              </a:solidFill>
              <a:latin typeface="Georgia" pitchFamily="18"/>
              <a:ea typeface="Droid Sans" pitchFamily="2"/>
              <a:cs typeface="Lohit Hindi" pitchFamily="2"/>
            </a:endParaRP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Georgia" pitchFamily="18"/>
                <a:ea typeface="Droid Sans" pitchFamily="2"/>
                <a:cs typeface="Lohit Hindi" pitchFamily="2"/>
              </a:rPr>
              <a:t>How can we explain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Georgia" pitchFamily="18"/>
                <a:ea typeface="Droid Sans" pitchFamily="2"/>
                <a:cs typeface="Lohit Hindi" pitchFamily="2"/>
              </a:rPr>
              <a:t>experimental features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Georgia" pitchFamily="18"/>
                <a:ea typeface="Droid Sans" pitchFamily="2"/>
                <a:cs typeface="Lohit Hindi" pitchFamily="2"/>
              </a:rPr>
              <a:t>of  observed SNRs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Georgia" pitchFamily="18"/>
                <a:ea typeface="Droid Sans" pitchFamily="2"/>
                <a:cs typeface="Lohit Hindi" pitchFamily="2"/>
              </a:rPr>
              <a:t>in the context of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FF00"/>
                </a:solidFill>
                <a:latin typeface="Georgia" pitchFamily="18"/>
                <a:ea typeface="Droid Sans" pitchFamily="2"/>
                <a:cs typeface="Lohit Hindi" pitchFamily="2"/>
              </a:rPr>
              <a:t>CR acceleration?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00"/>
              </a:solidFill>
              <a:latin typeface="Georgia" pitchFamily="18"/>
              <a:ea typeface="Droid Sans" pitchFamily="2"/>
              <a:cs typeface="Lohit Hindi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 rot="20500406">
            <a:off x="325438" y="1273292"/>
            <a:ext cx="3036888" cy="126206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>
            <a:solidFill>
              <a:srgbClr val="FFFF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Neutrals leakage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Blasi</a:t>
            </a: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 et al.)</a:t>
            </a:r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 rot="1062000">
            <a:off x="5527676" y="460372"/>
            <a:ext cx="2692400" cy="1541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800" y="-1"/>
                </a:lnTo>
                <a:cubicBezTo>
                  <a:pt x="4835" y="-1"/>
                  <a:pt x="-1" y="4835"/>
                  <a:pt x="-1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5000" rIns="90000" bIns="45000" anchor="ctr"/>
          <a:lstStyle/>
          <a:p>
            <a:pPr algn="ctr" hangingPunct="0"/>
            <a:r>
              <a:rPr lang="en-US" sz="2400">
                <a:solidFill>
                  <a:srgbClr val="FFFF00"/>
                </a:solidFill>
                <a:latin typeface="Arial" charset="0"/>
                <a:cs typeface="Droid Sans" charset="0"/>
              </a:rPr>
              <a:t>Alfvén Damping</a:t>
            </a:r>
          </a:p>
          <a:p>
            <a:pPr algn="ctr" hangingPunct="0"/>
            <a:r>
              <a:rPr lang="en-US" sz="2400">
                <a:solidFill>
                  <a:srgbClr val="FFFF00"/>
                </a:solidFill>
                <a:latin typeface="Arial" charset="0"/>
                <a:cs typeface="Droid Sans" charset="0"/>
              </a:rPr>
              <a:t>(Malkov et al.)</a:t>
            </a:r>
          </a:p>
        </p:txBody>
      </p:sp>
      <p:sp>
        <p:nvSpPr>
          <p:cNvPr id="6" name="Figura a mano libera 5"/>
          <p:cNvSpPr/>
          <p:nvPr/>
        </p:nvSpPr>
        <p:spPr>
          <a:xfrm rot="1407358">
            <a:off x="377826" y="4700316"/>
            <a:ext cx="3475037" cy="12128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>
            <a:solidFill>
              <a:srgbClr val="FFFF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Scattering Center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Velocity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Caprioli</a:t>
            </a: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 et al.)</a:t>
            </a:r>
          </a:p>
        </p:txBody>
      </p:sp>
      <p:sp>
        <p:nvSpPr>
          <p:cNvPr id="7" name="Figura a mano libera 6"/>
          <p:cNvSpPr/>
          <p:nvPr/>
        </p:nvSpPr>
        <p:spPr>
          <a:xfrm rot="20359292">
            <a:off x="5368926" y="5173767"/>
            <a:ext cx="2725737" cy="12430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>
            <a:solidFill>
              <a:srgbClr val="FFFF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Reacceleration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Blasi</a:t>
            </a:r>
            <a:r>
              <a:rPr lang="en-US" sz="2400" dirty="0">
                <a:solidFill>
                  <a:srgbClr val="FFFF00"/>
                </a:solidFill>
                <a:latin typeface="Arial" pitchFamily="34"/>
                <a:ea typeface="Droid Sans" pitchFamily="2"/>
                <a:cs typeface="Lohit Hindi" pitchFamily="2"/>
              </a:rPr>
              <a:t> et al.)</a:t>
            </a:r>
          </a:p>
        </p:txBody>
      </p:sp>
      <p:cxnSp>
        <p:nvCxnSpPr>
          <p:cNvPr id="10" name="Connettore 2 9"/>
          <p:cNvCxnSpPr>
            <a:stCxn id="4" idx="9"/>
          </p:cNvCxnSpPr>
          <p:nvPr/>
        </p:nvCxnSpPr>
        <p:spPr>
          <a:xfrm flipH="1">
            <a:off x="2813051" y="1990842"/>
            <a:ext cx="190500" cy="71596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>
            <a:stCxn id="5" idx="7"/>
          </p:cNvCxnSpPr>
          <p:nvPr/>
        </p:nvCxnSpPr>
        <p:spPr>
          <a:xfrm>
            <a:off x="5800726" y="1460497"/>
            <a:ext cx="752475" cy="73977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66676" y="2706804"/>
            <a:ext cx="347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B050"/>
                </a:solidFill>
              </a:rPr>
              <a:t>Lower </a:t>
            </a:r>
            <a:r>
              <a:rPr lang="it-IT" b="1" dirty="0" err="1">
                <a:solidFill>
                  <a:srgbClr val="00B050"/>
                </a:solidFill>
              </a:rPr>
              <a:t>compression</a:t>
            </a:r>
            <a:r>
              <a:rPr lang="it-IT" b="1" dirty="0">
                <a:solidFill>
                  <a:srgbClr val="00B050"/>
                </a:solidFill>
              </a:rPr>
              <a:t> ratio</a:t>
            </a:r>
          </a:p>
        </p:txBody>
      </p:sp>
      <p:sp>
        <p:nvSpPr>
          <p:cNvPr id="22" name="CasellaDiTesto 21"/>
          <p:cNvSpPr txBox="1">
            <a:spLocks noChangeArrowheads="1"/>
          </p:cNvSpPr>
          <p:nvPr/>
        </p:nvSpPr>
        <p:spPr bwMode="auto">
          <a:xfrm>
            <a:off x="6121401" y="2233610"/>
            <a:ext cx="2987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B050"/>
                </a:solidFill>
              </a:rPr>
              <a:t>Lower </a:t>
            </a:r>
            <a:r>
              <a:rPr lang="it-IT" b="1" dirty="0" err="1">
                <a:solidFill>
                  <a:srgbClr val="00B050"/>
                </a:solidFill>
              </a:rPr>
              <a:t>acceleration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efficiency</a:t>
            </a:r>
            <a:endParaRPr lang="it-IT" b="1" dirty="0">
              <a:solidFill>
                <a:srgbClr val="00B050"/>
              </a:solidFill>
            </a:endParaRPr>
          </a:p>
        </p:txBody>
      </p:sp>
      <p:cxnSp>
        <p:nvCxnSpPr>
          <p:cNvPr id="23" name="Connettore 2 22"/>
          <p:cNvCxnSpPr>
            <a:stCxn id="6" idx="0"/>
            <a:endCxn id="14" idx="2"/>
          </p:cNvCxnSpPr>
          <p:nvPr/>
        </p:nvCxnSpPr>
        <p:spPr>
          <a:xfrm flipH="1" flipV="1">
            <a:off x="2227263" y="4347891"/>
            <a:ext cx="130175" cy="40322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7" idx="0"/>
          </p:cNvCxnSpPr>
          <p:nvPr/>
        </p:nvCxnSpPr>
        <p:spPr>
          <a:xfrm flipV="1">
            <a:off x="6511926" y="4646717"/>
            <a:ext cx="361950" cy="56673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433388" y="3885928"/>
            <a:ext cx="3586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B050"/>
                </a:solidFill>
              </a:rPr>
              <a:t>Free Escape boundary</a:t>
            </a: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6013451" y="4202217"/>
            <a:ext cx="2501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B050"/>
                </a:solidFill>
              </a:rPr>
              <a:t>Slower diffusion</a:t>
            </a:r>
          </a:p>
        </p:txBody>
      </p:sp>
      <p:sp>
        <p:nvSpPr>
          <p:cNvPr id="17" name="Rettangolo 4"/>
          <p:cNvSpPr/>
          <p:nvPr/>
        </p:nvSpPr>
        <p:spPr>
          <a:xfrm>
            <a:off x="-145542" y="-16530"/>
            <a:ext cx="945010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Optimistic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point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of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view:looking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for an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explanation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1" grpId="0"/>
      <p:bldP spid="22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" y="523220"/>
            <a:ext cx="5195968" cy="2811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05" y="586267"/>
            <a:ext cx="3578873" cy="2686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765" y="3784958"/>
            <a:ext cx="4166513" cy="2876878"/>
          </a:xfrm>
          <a:prstGeom prst="rect">
            <a:avLst/>
          </a:prstGeom>
        </p:spPr>
      </p:pic>
      <p:sp>
        <p:nvSpPr>
          <p:cNvPr id="8" name="Rettangolo 17"/>
          <p:cNvSpPr>
            <a:spLocks noChangeArrowheads="1"/>
          </p:cNvSpPr>
          <p:nvPr/>
        </p:nvSpPr>
        <p:spPr bwMode="auto">
          <a:xfrm>
            <a:off x="196663" y="3342009"/>
            <a:ext cx="42278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Cygnus</a:t>
            </a:r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region</a:t>
            </a:r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: </a:t>
            </a:r>
            <a:r>
              <a:rPr lang="it-IT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GeV</a:t>
            </a:r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  <a:r>
              <a:rPr lang="it-IT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emission</a:t>
            </a:r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</a:t>
            </a:r>
          </a:p>
          <a:p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from Fermi-LAT (</a:t>
            </a:r>
            <a:r>
              <a:rPr lang="it-IT" dirty="0" err="1" smtClean="0">
                <a:solidFill>
                  <a:srgbClr val="1CFF2A"/>
                </a:solidFill>
                <a:latin typeface="MV Boli" charset="0"/>
                <a:cs typeface="MV Boli" charset="0"/>
              </a:rPr>
              <a:t>Ackermann</a:t>
            </a:r>
            <a:r>
              <a:rPr lang="it-IT" dirty="0" smtClean="0">
                <a:solidFill>
                  <a:srgbClr val="1CFF2A"/>
                </a:solidFill>
                <a:latin typeface="MV Boli" charset="0"/>
                <a:cs typeface="MV Boli" charset="0"/>
              </a:rPr>
              <a:t> et al.2011)</a:t>
            </a:r>
            <a:endParaRPr lang="it-IT" dirty="0">
              <a:solidFill>
                <a:srgbClr val="1CFF2A"/>
              </a:solidFill>
              <a:latin typeface="MV Boli" charset="0"/>
              <a:cs typeface="MV Boli" charset="0"/>
            </a:endParaRPr>
          </a:p>
        </p:txBody>
      </p:sp>
      <p:sp>
        <p:nvSpPr>
          <p:cNvPr id="9" name="Rettangolo 17"/>
          <p:cNvSpPr>
            <a:spLocks noChangeArrowheads="1"/>
          </p:cNvSpPr>
          <p:nvPr/>
        </p:nvSpPr>
        <p:spPr bwMode="auto">
          <a:xfrm>
            <a:off x="1135877" y="5898356"/>
            <a:ext cx="3391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MGRO2031+41: </a:t>
            </a:r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TeV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emission</a:t>
            </a:r>
            <a:endParaRPr lang="it-IT" dirty="0">
              <a:solidFill>
                <a:srgbClr val="FFC000"/>
              </a:solidFill>
              <a:latin typeface="MV Boli" charset="0"/>
              <a:cs typeface="MV Boli" charset="0"/>
            </a:endParaRPr>
          </a:p>
          <a:p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from ARGO (</a:t>
            </a:r>
            <a:r>
              <a:rPr lang="it-IT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Bartoli</a:t>
            </a:r>
            <a:r>
              <a:rPr lang="it-IT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et al. 2012)</a:t>
            </a:r>
            <a:endParaRPr lang="it-IT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3" name="Rettangolo 4"/>
          <p:cNvSpPr/>
          <p:nvPr/>
        </p:nvSpPr>
        <p:spPr>
          <a:xfrm rot="20853581">
            <a:off x="206525" y="4417375"/>
            <a:ext cx="396044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Superbubbles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Rettangolo 4"/>
          <p:cNvSpPr/>
          <p:nvPr/>
        </p:nvSpPr>
        <p:spPr>
          <a:xfrm>
            <a:off x="-145542" y="-16530"/>
            <a:ext cx="945010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Pessimistic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point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of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view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: no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SNRs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,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other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sources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GO_k9_E4d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" y="1160033"/>
            <a:ext cx="6777178" cy="4695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999759" y="1562295"/>
            <a:ext cx="356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k=9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SN</a:t>
            </a:r>
            <a:r>
              <a:rPr lang="en-US" dirty="0" smtClean="0">
                <a:solidFill>
                  <a:srgbClr val="FF0000"/>
                </a:solidFill>
              </a:rPr>
              <a:t>= 4 x 10</a:t>
            </a:r>
            <a:r>
              <a:rPr lang="en-US" baseline="30000" dirty="0" smtClean="0">
                <a:solidFill>
                  <a:srgbClr val="FF0000"/>
                </a:solidFill>
              </a:rPr>
              <a:t>51 </a:t>
            </a:r>
            <a:r>
              <a:rPr lang="en-US" dirty="0" smtClean="0">
                <a:solidFill>
                  <a:srgbClr val="FF0000"/>
                </a:solidFill>
              </a:rPr>
              <a:t>erg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R= 1/60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093139" y="5938072"/>
            <a:ext cx="265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E</a:t>
            </a:r>
            <a:r>
              <a:rPr lang="en-US" sz="2400" baseline="-25000" dirty="0" smtClean="0">
                <a:solidFill>
                  <a:srgbClr val="25FF12"/>
                </a:solidFill>
              </a:rPr>
              <a:t>M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  1.2 x 10</a:t>
            </a:r>
            <a:r>
              <a:rPr lang="en-US" sz="2400" baseline="30000" dirty="0" smtClean="0">
                <a:solidFill>
                  <a:srgbClr val="25FF12"/>
                </a:solidFill>
              </a:rPr>
              <a:t>15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err="1" smtClean="0">
                <a:solidFill>
                  <a:srgbClr val="25FF12"/>
                </a:solidFill>
              </a:rPr>
              <a:t>eV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err="1" smtClean="0">
                <a:solidFill>
                  <a:srgbClr val="25FF12"/>
                </a:solidFill>
              </a:rPr>
              <a:t>ξ</a:t>
            </a:r>
            <a:r>
              <a:rPr lang="en-US" sz="2400" baseline="-25000" dirty="0" err="1" smtClean="0">
                <a:solidFill>
                  <a:srgbClr val="25FF12"/>
                </a:solidFill>
              </a:rPr>
              <a:t>CR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4.5 %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4860398" y="5938072"/>
            <a:ext cx="232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t</a:t>
            </a:r>
            <a:r>
              <a:rPr lang="en-US" sz="2400" baseline="-25000" dirty="0" smtClean="0">
                <a:solidFill>
                  <a:srgbClr val="25FF12"/>
                </a:solidFill>
              </a:rPr>
              <a:t>0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42 </a:t>
            </a:r>
            <a:r>
              <a:rPr lang="en-US" sz="2400" dirty="0" err="1" smtClean="0">
                <a:solidFill>
                  <a:srgbClr val="25FF12"/>
                </a:solidFill>
              </a:rPr>
              <a:t>yrs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smtClean="0">
                <a:solidFill>
                  <a:srgbClr val="25FF12"/>
                </a:solidFill>
              </a:rPr>
              <a:t>v</a:t>
            </a:r>
            <a:r>
              <a:rPr lang="en-US" sz="2400" baseline="-25000" dirty="0" smtClean="0">
                <a:solidFill>
                  <a:srgbClr val="25FF12"/>
                </a:solidFill>
              </a:rPr>
              <a:t>0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23.</a:t>
            </a:r>
            <a:r>
              <a:rPr lang="en-US" sz="2400" dirty="0">
                <a:solidFill>
                  <a:srgbClr val="25FF12"/>
                </a:solidFill>
              </a:rPr>
              <a:t>7</a:t>
            </a:r>
            <a:r>
              <a:rPr lang="en-US" sz="2400" dirty="0" smtClean="0">
                <a:solidFill>
                  <a:srgbClr val="25FF12"/>
                </a:solidFill>
              </a:rPr>
              <a:t>00 km/s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87569" y="4735105"/>
            <a:ext cx="2273327" cy="112054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solidFill>
              <a:srgbClr val="FFFF00"/>
            </a:solidFill>
          </a:ln>
          <a:effectLst>
            <a:glow rad="101600">
              <a:srgbClr val="FFFF00">
                <a:alpha val="28000"/>
              </a:srgbClr>
            </a:glow>
            <a:outerShdw blurRad="40000" dist="23000" dir="5400000" rotWithShape="0">
              <a:srgbClr val="25FF12">
                <a:alpha val="35000"/>
              </a:srgbClr>
            </a:outerShdw>
          </a:effectLst>
          <a:scene3d>
            <a:camera prst="orthographicFront"/>
            <a:lightRig rig="sunrise" dir="t"/>
          </a:scene3d>
          <a:sp3d extrusionH="76200" contourW="12700" prstMaterial="powder">
            <a:bevelT w="114300" prst="artDeco"/>
            <a:bevelB w="101600" prst="riblet"/>
            <a:extrusionClr>
              <a:schemeClr val="bg1"/>
            </a:extrusionClr>
            <a:contourClr>
              <a:srgbClr val="FFFF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Uncertainty on the data?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4528" y="4735105"/>
            <a:ext cx="2273327" cy="1120544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19050" cap="flat">
            <a:solidFill>
              <a:srgbClr val="FFFF00"/>
            </a:solidFill>
          </a:ln>
          <a:effectLst>
            <a:glow rad="101600">
              <a:srgbClr val="FFFF00">
                <a:alpha val="28000"/>
              </a:srgbClr>
            </a:glow>
            <a:outerShdw blurRad="40000" dist="23000" dir="5400000" rotWithShape="0">
              <a:srgbClr val="25FF12">
                <a:alpha val="35000"/>
              </a:srgbClr>
            </a:outerShdw>
          </a:effectLst>
          <a:scene3d>
            <a:camera prst="orthographicFront"/>
            <a:lightRig rig="sunrise" dir="t"/>
          </a:scene3d>
          <a:sp3d extrusionH="76200" contourW="12700" prstMaterial="powder">
            <a:bevelT w="114300" prst="artDeco"/>
            <a:bevelB w="101600" prst="riblet"/>
            <a:extrusionClr>
              <a:schemeClr val="bg1"/>
            </a:extrusionClr>
            <a:contourClr>
              <a:srgbClr val="FFFF00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Additional component?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ettangolo 4"/>
          <p:cNvSpPr>
            <a:spLocks noChangeArrowheads="1"/>
          </p:cNvSpPr>
          <p:nvPr/>
        </p:nvSpPr>
        <p:spPr bwMode="auto">
          <a:xfrm>
            <a:off x="4914807" y="4056"/>
            <a:ext cx="4229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Cardillo, Amato, Blasi, in </a:t>
            </a:r>
            <a:r>
              <a:rPr lang="it-IT" b="1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preparation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98190">
            <a:off x="50992" y="1497058"/>
            <a:ext cx="2647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Preliminary</a:t>
            </a: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ttangolo 14"/>
          <p:cNvSpPr/>
          <p:nvPr/>
        </p:nvSpPr>
        <p:spPr>
          <a:xfrm>
            <a:off x="-138163" y="-32260"/>
            <a:ext cx="442300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And </a:t>
            </a:r>
            <a:r>
              <a:rPr lang="it-IT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article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spectrum</a:t>
            </a:r>
            <a:r>
              <a:rPr lang="it-IT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?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15" name="Rettangolo arrotondato 24"/>
          <p:cNvSpPr/>
          <p:nvPr/>
        </p:nvSpPr>
        <p:spPr>
          <a:xfrm>
            <a:off x="247798" y="490960"/>
            <a:ext cx="8404478" cy="57416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Non </a:t>
            </a:r>
            <a:r>
              <a:rPr lang="it-IT" sz="2800" b="1" dirty="0" err="1">
                <a:solidFill>
                  <a:schemeClr val="accent6">
                    <a:lumMod val="75000"/>
                  </a:schemeClr>
                </a:solidFill>
              </a:rPr>
              <a:t>resonant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6">
                    <a:lumMod val="75000"/>
                  </a:schemeClr>
                </a:solidFill>
              </a:rPr>
              <a:t>instability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and CR </a:t>
            </a:r>
            <a:r>
              <a:rPr lang="it-IT" sz="2800" b="1" dirty="0" err="1">
                <a:solidFill>
                  <a:schemeClr val="accent6">
                    <a:lumMod val="75000"/>
                  </a:schemeClr>
                </a:solidFill>
              </a:rPr>
              <a:t>current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(Bell 2004)</a:t>
            </a:r>
          </a:p>
        </p:txBody>
      </p:sp>
    </p:spTree>
    <p:extLst>
      <p:ext uri="{BB962C8B-B14F-4D97-AF65-F5344CB8AC3E}">
        <p14:creationId xmlns:p14="http://schemas.microsoft.com/office/powerpoint/2010/main" val="5896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685" y="4237415"/>
            <a:ext cx="6969315" cy="2370515"/>
          </a:xfrm>
          <a:prstGeom prst="rect">
            <a:avLst/>
          </a:prstGeom>
        </p:spPr>
      </p:pic>
      <p:sp>
        <p:nvSpPr>
          <p:cNvPr id="4" name="Rettangolo 9"/>
          <p:cNvSpPr/>
          <p:nvPr/>
        </p:nvSpPr>
        <p:spPr>
          <a:xfrm>
            <a:off x="-70532" y="-120641"/>
            <a:ext cx="832013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Future for gamma-</a:t>
            </a:r>
            <a:r>
              <a:rPr lang="it-IT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ray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astronomy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pic>
        <p:nvPicPr>
          <p:cNvPr id="5" name="Picture 4" descr="Gamma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34" y="551733"/>
            <a:ext cx="4139783" cy="35091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392769">
            <a:off x="5922386" y="1141084"/>
            <a:ext cx="201932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Gamma</a:t>
            </a:r>
          </a:p>
          <a:p>
            <a:pPr algn="ctr"/>
            <a:r>
              <a:rPr lang="it-IT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400</a:t>
            </a:r>
          </a:p>
          <a:p>
            <a:pPr algn="ctr"/>
            <a:r>
              <a:rPr lang="it-IT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it-IT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Galper</a:t>
            </a:r>
            <a:r>
              <a:rPr lang="it-IT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et al.)</a:t>
            </a:r>
            <a:endParaRPr lang="it-IT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9282906">
            <a:off x="779478" y="5026311"/>
            <a:ext cx="11079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CTA</a:t>
            </a:r>
            <a:endParaRPr lang="it-IT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08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Immagine 97" descr="G400_sensitivity_48hr_ExtraGal_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43125"/>
            <a:ext cx="415448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 descr="G400_sensitivity_1yr_ExtraGal_c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25"/>
            <a:ext cx="41719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itolo 1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796925"/>
          </a:xfrm>
        </p:spPr>
        <p:txBody>
          <a:bodyPr/>
          <a:lstStyle/>
          <a:p>
            <a:r>
              <a:rPr lang="it-IT" sz="3200" b="1" dirty="0">
                <a:solidFill>
                  <a:srgbClr val="FFFF00"/>
                </a:solidFill>
                <a:latin typeface="Calibri" charset="0"/>
              </a:rPr>
              <a:t>G-</a:t>
            </a:r>
            <a:r>
              <a:rPr lang="it-IT" sz="3200" b="1" dirty="0" smtClean="0">
                <a:solidFill>
                  <a:srgbClr val="FFFF00"/>
                </a:solidFill>
                <a:latin typeface="Calibri" charset="0"/>
              </a:rPr>
              <a:t>400 and CTA </a:t>
            </a:r>
            <a:r>
              <a:rPr lang="it-IT" sz="3200" b="1" dirty="0" err="1">
                <a:solidFill>
                  <a:srgbClr val="FFFF00"/>
                </a:solidFill>
                <a:latin typeface="Calibri" charset="0"/>
              </a:rPr>
              <a:t>sensitivity</a:t>
            </a:r>
            <a:r>
              <a:rPr lang="it-IT" sz="3200" b="1" dirty="0">
                <a:solidFill>
                  <a:srgbClr val="FFFF00"/>
                </a:solidFill>
                <a:latin typeface="Calibri" charset="0"/>
              </a:rPr>
              <a:t> (</a:t>
            </a:r>
            <a:r>
              <a:rPr lang="it-IT" sz="3200" b="1" dirty="0" err="1">
                <a:solidFill>
                  <a:srgbClr val="FFFF00"/>
                </a:solidFill>
                <a:latin typeface="Calibri" charset="0"/>
              </a:rPr>
              <a:t>extragal</a:t>
            </a:r>
            <a:r>
              <a:rPr lang="it-IT" sz="3200" b="1" dirty="0">
                <a:solidFill>
                  <a:srgbClr val="FFFF00"/>
                </a:solidFill>
                <a:latin typeface="Calibri" charset="0"/>
              </a:rPr>
              <a:t>. </a:t>
            </a:r>
            <a:r>
              <a:rPr lang="it-IT" sz="3200" b="1" dirty="0" err="1">
                <a:solidFill>
                  <a:srgbClr val="FFFF00"/>
                </a:solidFill>
                <a:latin typeface="Calibri" charset="0"/>
              </a:rPr>
              <a:t>pointing</a:t>
            </a:r>
            <a:r>
              <a:rPr lang="it-IT" sz="3200" b="1" dirty="0">
                <a:solidFill>
                  <a:srgbClr val="FFFF00"/>
                </a:solidFill>
                <a:latin typeface="Calibri" charset="0"/>
              </a:rPr>
              <a:t>)</a:t>
            </a:r>
            <a:r>
              <a:rPr lang="it-IT" sz="3200" b="1" dirty="0">
                <a:latin typeface="Calibri" charset="0"/>
              </a:rPr>
              <a:t/>
            </a:r>
            <a:br>
              <a:rPr lang="it-IT" sz="3200" b="1" dirty="0">
                <a:latin typeface="Calibri" charset="0"/>
              </a:rPr>
            </a:br>
            <a:r>
              <a:rPr lang="it-IT" sz="2800" b="1" dirty="0">
                <a:solidFill>
                  <a:srgbClr val="0033CC"/>
                </a:solidFill>
                <a:latin typeface="Calibri" charset="0"/>
              </a:rPr>
              <a:t>Fermi-LAT (blue)</a:t>
            </a:r>
            <a:r>
              <a:rPr lang="it-IT" sz="2800" b="1" dirty="0">
                <a:latin typeface="Calibri" charset="0"/>
              </a:rPr>
              <a:t>, </a:t>
            </a: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G-400 (</a:t>
            </a:r>
            <a:r>
              <a:rPr lang="it-IT" sz="2800" b="1" dirty="0" err="1">
                <a:solidFill>
                  <a:srgbClr val="C00000"/>
                </a:solidFill>
                <a:latin typeface="Calibri" charset="0"/>
              </a:rPr>
              <a:t>red</a:t>
            </a:r>
            <a:r>
              <a:rPr lang="it-IT" sz="2800" b="1" dirty="0">
                <a:solidFill>
                  <a:srgbClr val="C00000"/>
                </a:solidFill>
                <a:latin typeface="Calibri" charset="0"/>
              </a:rPr>
              <a:t>), </a:t>
            </a:r>
            <a:r>
              <a:rPr lang="it-IT" sz="2800" b="1" dirty="0">
                <a:solidFill>
                  <a:srgbClr val="00B0F0"/>
                </a:solidFill>
                <a:latin typeface="Calibri" charset="0"/>
              </a:rPr>
              <a:t>CTA </a:t>
            </a:r>
            <a:r>
              <a:rPr lang="it-IT" sz="2800" b="1" dirty="0" smtClean="0">
                <a:solidFill>
                  <a:srgbClr val="00B0F0"/>
                </a:solidFill>
                <a:latin typeface="Calibri" charset="0"/>
              </a:rPr>
              <a:t>(</a:t>
            </a:r>
            <a:r>
              <a:rPr lang="it-IT" sz="2800" b="1" dirty="0" err="1" smtClean="0">
                <a:solidFill>
                  <a:srgbClr val="00B0F0"/>
                </a:solidFill>
                <a:latin typeface="Calibri" charset="0"/>
              </a:rPr>
              <a:t>cyan</a:t>
            </a:r>
            <a:r>
              <a:rPr lang="it-IT" sz="2800" b="1" dirty="0">
                <a:solidFill>
                  <a:srgbClr val="00B0F0"/>
                </a:solidFill>
                <a:latin typeface="Calibri" charset="0"/>
              </a:rPr>
              <a:t>)</a:t>
            </a:r>
          </a:p>
        </p:txBody>
      </p:sp>
      <p:sp>
        <p:nvSpPr>
          <p:cNvPr id="140293" name="CasellaDiTesto 6"/>
          <p:cNvSpPr txBox="1">
            <a:spLocks noChangeArrowheads="1"/>
          </p:cNvSpPr>
          <p:nvPr/>
        </p:nvSpPr>
        <p:spPr bwMode="auto">
          <a:xfrm>
            <a:off x="1428750" y="1600200"/>
            <a:ext cx="3000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FF00"/>
                </a:solidFill>
              </a:rPr>
              <a:t>G-400 48 </a:t>
            </a:r>
            <a:r>
              <a:rPr lang="it-IT" sz="2000" b="1" dirty="0" err="1" smtClean="0">
                <a:solidFill>
                  <a:srgbClr val="FFFF00"/>
                </a:solidFill>
              </a:rPr>
              <a:t>hr</a:t>
            </a:r>
            <a:r>
              <a:rPr lang="it-IT" sz="2000" b="1" dirty="0" smtClean="0">
                <a:solidFill>
                  <a:srgbClr val="FFFF00"/>
                </a:solidFill>
              </a:rPr>
              <a:t>, CTA 5 </a:t>
            </a:r>
            <a:r>
              <a:rPr lang="it-IT" sz="2000" b="1" dirty="0" err="1" smtClean="0">
                <a:solidFill>
                  <a:srgbClr val="FFFF00"/>
                </a:solidFill>
              </a:rPr>
              <a:t>hr</a:t>
            </a:r>
            <a:endParaRPr lang="it-IT" sz="2000" b="1" dirty="0" smtClean="0">
              <a:solidFill>
                <a:srgbClr val="FFFF00"/>
              </a:solidFill>
            </a:endParaRPr>
          </a:p>
        </p:txBody>
      </p:sp>
      <p:sp>
        <p:nvSpPr>
          <p:cNvPr id="140294" name="CasellaDiTesto 7"/>
          <p:cNvSpPr txBox="1">
            <a:spLocks noChangeArrowheads="1"/>
          </p:cNvSpPr>
          <p:nvPr/>
        </p:nvSpPr>
        <p:spPr bwMode="auto">
          <a:xfrm>
            <a:off x="5500688" y="1571625"/>
            <a:ext cx="3000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b="1" dirty="0" smtClean="0">
                <a:solidFill>
                  <a:srgbClr val="FFFF00"/>
                </a:solidFill>
              </a:rPr>
              <a:t>G-400 1 </a:t>
            </a:r>
            <a:r>
              <a:rPr lang="it-IT" sz="2000" b="1" dirty="0" err="1" smtClean="0">
                <a:solidFill>
                  <a:srgbClr val="FFFF00"/>
                </a:solidFill>
              </a:rPr>
              <a:t>yr</a:t>
            </a:r>
            <a:r>
              <a:rPr lang="it-IT" sz="2000" b="1" dirty="0" smtClean="0">
                <a:solidFill>
                  <a:srgbClr val="FFFF00"/>
                </a:solidFill>
              </a:rPr>
              <a:t>, CTA 50 </a:t>
            </a:r>
            <a:r>
              <a:rPr lang="it-IT" sz="2000" b="1" dirty="0" err="1" smtClean="0">
                <a:solidFill>
                  <a:srgbClr val="FFFF00"/>
                </a:solidFill>
              </a:rPr>
              <a:t>hr</a:t>
            </a:r>
            <a:endParaRPr lang="it-IT" sz="2000" b="1" dirty="0" smtClean="0">
              <a:solidFill>
                <a:srgbClr val="FFFF00"/>
              </a:solidFill>
            </a:endParaRPr>
          </a:p>
        </p:txBody>
      </p:sp>
      <p:sp>
        <p:nvSpPr>
          <p:cNvPr id="7" name="Freccia in su 6"/>
          <p:cNvSpPr/>
          <p:nvPr/>
        </p:nvSpPr>
        <p:spPr>
          <a:xfrm>
            <a:off x="7715250" y="4646613"/>
            <a:ext cx="285750" cy="571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296" name="CasellaDiTesto 7"/>
          <p:cNvSpPr txBox="1">
            <a:spLocks noChangeArrowheads="1"/>
          </p:cNvSpPr>
          <p:nvPr/>
        </p:nvSpPr>
        <p:spPr bwMode="auto">
          <a:xfrm>
            <a:off x="7429500" y="5289550"/>
            <a:ext cx="857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0070C0"/>
                </a:solidFill>
              </a:rPr>
              <a:t>CTA</a:t>
            </a:r>
          </a:p>
        </p:txBody>
      </p:sp>
      <p:sp>
        <p:nvSpPr>
          <p:cNvPr id="9" name="Freccia in su 8"/>
          <p:cNvSpPr/>
          <p:nvPr/>
        </p:nvSpPr>
        <p:spPr>
          <a:xfrm>
            <a:off x="3357563" y="4646613"/>
            <a:ext cx="285750" cy="5715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298" name="CasellaDiTesto 9"/>
          <p:cNvSpPr txBox="1">
            <a:spLocks noChangeArrowheads="1"/>
          </p:cNvSpPr>
          <p:nvPr/>
        </p:nvSpPr>
        <p:spPr bwMode="auto">
          <a:xfrm>
            <a:off x="3071813" y="5289550"/>
            <a:ext cx="857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0070C0"/>
                </a:solidFill>
              </a:rPr>
              <a:t>CTA</a:t>
            </a:r>
          </a:p>
        </p:txBody>
      </p:sp>
      <p:sp>
        <p:nvSpPr>
          <p:cNvPr id="11" name="Freccia in su 10"/>
          <p:cNvSpPr/>
          <p:nvPr/>
        </p:nvSpPr>
        <p:spPr>
          <a:xfrm>
            <a:off x="1500188" y="4646613"/>
            <a:ext cx="285750" cy="57150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40300" name="CasellaDiTesto 11"/>
          <p:cNvSpPr txBox="1">
            <a:spLocks noChangeArrowheads="1"/>
          </p:cNvSpPr>
          <p:nvPr/>
        </p:nvSpPr>
        <p:spPr bwMode="auto">
          <a:xfrm>
            <a:off x="1071563" y="5289550"/>
            <a:ext cx="1214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C00000"/>
                </a:solidFill>
              </a:rPr>
              <a:t>G-400</a:t>
            </a:r>
          </a:p>
        </p:txBody>
      </p:sp>
      <p:sp>
        <p:nvSpPr>
          <p:cNvPr id="13" name="Freccia in su 12"/>
          <p:cNvSpPr/>
          <p:nvPr/>
        </p:nvSpPr>
        <p:spPr>
          <a:xfrm>
            <a:off x="5857875" y="4633913"/>
            <a:ext cx="285750" cy="571500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40302" name="CasellaDiTesto 13"/>
          <p:cNvSpPr txBox="1">
            <a:spLocks noChangeArrowheads="1"/>
          </p:cNvSpPr>
          <p:nvPr/>
        </p:nvSpPr>
        <p:spPr bwMode="auto">
          <a:xfrm>
            <a:off x="5429250" y="5276850"/>
            <a:ext cx="121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3200" b="1" dirty="0" smtClean="0">
                <a:solidFill>
                  <a:srgbClr val="C00000"/>
                </a:solidFill>
              </a:rPr>
              <a:t>G-400</a:t>
            </a: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E1F153D-4F2E-F149-B162-656AA6A756D0}" type="slidenum">
              <a:rPr lang="it-IT">
                <a:solidFill>
                  <a:srgbClr val="898989"/>
                </a:solidFill>
              </a:rPr>
              <a:pPr eaLnBrk="1" hangingPunct="1"/>
              <a:t>24</a:t>
            </a:fld>
            <a:endParaRPr lang="it-IT">
              <a:solidFill>
                <a:srgbClr val="898989"/>
              </a:solidFill>
            </a:endParaRPr>
          </a:p>
        </p:txBody>
      </p:sp>
      <p:sp>
        <p:nvSpPr>
          <p:cNvPr id="17" name="Rettangolo 9"/>
          <p:cNvSpPr/>
          <p:nvPr/>
        </p:nvSpPr>
        <p:spPr>
          <a:xfrm>
            <a:off x="-70532" y="-120641"/>
            <a:ext cx="832013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Future for gamma-</a:t>
            </a:r>
            <a:r>
              <a:rPr lang="it-IT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ray</a:t>
            </a:r>
            <a:r>
              <a:rPr lang="it-I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 </a:t>
            </a:r>
            <a:r>
              <a:rPr lang="it-IT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astronomy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18" name="Rettangolo arrotondato 27"/>
          <p:cNvSpPr/>
          <p:nvPr/>
        </p:nvSpPr>
        <p:spPr>
          <a:xfrm>
            <a:off x="488125" y="5876128"/>
            <a:ext cx="8208963" cy="89849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 smtClean="0">
                <a:solidFill>
                  <a:srgbClr val="FFFF00"/>
                </a:solidFill>
              </a:rPr>
              <a:t>We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need</a:t>
            </a:r>
            <a:r>
              <a:rPr lang="it-IT" sz="2400" b="1" dirty="0" smtClean="0">
                <a:solidFill>
                  <a:srgbClr val="FFFF00"/>
                </a:solidFill>
              </a:rPr>
              <a:t> to </a:t>
            </a:r>
            <a:r>
              <a:rPr lang="it-IT" sz="2400" b="1" dirty="0" err="1" smtClean="0">
                <a:solidFill>
                  <a:srgbClr val="FFFF00"/>
                </a:solidFill>
              </a:rPr>
              <a:t>improve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detection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at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energy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below</a:t>
            </a:r>
            <a:r>
              <a:rPr lang="it-IT" sz="2400" b="1" dirty="0" smtClean="0">
                <a:solidFill>
                  <a:srgbClr val="FFFF00"/>
                </a:solidFill>
              </a:rPr>
              <a:t> 100 </a:t>
            </a:r>
            <a:r>
              <a:rPr lang="it-IT" sz="2400" b="1" dirty="0" err="1" smtClean="0">
                <a:solidFill>
                  <a:srgbClr val="FFFF00"/>
                </a:solidFill>
              </a:rPr>
              <a:t>MeV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sym typeface="Wingdings"/>
              </a:rPr>
              <a:t> several proposals, never materialized yet (Gamma-Light ?)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80527" y="-126506"/>
            <a:ext cx="303020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Conclusions</a:t>
            </a:r>
            <a:endParaRPr lang="it-IT" sz="40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4925" y="430045"/>
            <a:ext cx="9109075" cy="7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Wingdings" charset="2"/>
              <a:buChar char="²"/>
            </a:pP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smtClean="0">
                <a:solidFill>
                  <a:srgbClr val="FFFF00"/>
                </a:solidFill>
              </a:rPr>
              <a:t>Gamma-</a:t>
            </a:r>
            <a:r>
              <a:rPr lang="it-IT" sz="2600" b="1" dirty="0" err="1" smtClean="0">
                <a:solidFill>
                  <a:srgbClr val="FFFF00"/>
                </a:solidFill>
              </a:rPr>
              <a:t>ray</a:t>
            </a:r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it-IT" sz="2600" b="1" dirty="0" err="1" smtClean="0">
                <a:solidFill>
                  <a:srgbClr val="FFFF00"/>
                </a:solidFill>
              </a:rPr>
              <a:t>astronomy</a:t>
            </a:r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it-IT" sz="2600" b="1" dirty="0" err="1" smtClean="0">
                <a:solidFill>
                  <a:srgbClr val="FFFF00"/>
                </a:solidFill>
              </a:rPr>
              <a:t>is</a:t>
            </a:r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it-IT" sz="2600" b="1" dirty="0" err="1" smtClean="0">
                <a:solidFill>
                  <a:srgbClr val="FFFF00"/>
                </a:solidFill>
              </a:rPr>
              <a:t>fundamental</a:t>
            </a:r>
            <a:r>
              <a:rPr lang="it-IT" sz="2600" b="1" dirty="0" smtClean="0">
                <a:solidFill>
                  <a:srgbClr val="FFFF00"/>
                </a:solidFill>
              </a:rPr>
              <a:t> for the </a:t>
            </a:r>
            <a:r>
              <a:rPr lang="it-IT" sz="2600" b="1" dirty="0" err="1" smtClean="0">
                <a:solidFill>
                  <a:srgbClr val="FFFF00"/>
                </a:solidFill>
              </a:rPr>
              <a:t>understanding</a:t>
            </a:r>
            <a:r>
              <a:rPr lang="it-IT" sz="2600" b="1" dirty="0" smtClean="0">
                <a:solidFill>
                  <a:srgbClr val="FFFF00"/>
                </a:solidFill>
              </a:rPr>
              <a:t> of </a:t>
            </a:r>
            <a:r>
              <a:rPr lang="it-IT" sz="2600" b="1" dirty="0" err="1" smtClean="0">
                <a:solidFill>
                  <a:srgbClr val="FFFF00"/>
                </a:solidFill>
              </a:rPr>
              <a:t>Galactic</a:t>
            </a:r>
            <a:r>
              <a:rPr lang="it-IT" sz="2600" b="1" dirty="0" smtClean="0">
                <a:solidFill>
                  <a:srgbClr val="FFFF00"/>
                </a:solidFill>
              </a:rPr>
              <a:t> CR </a:t>
            </a:r>
            <a:r>
              <a:rPr lang="it-IT" sz="2600" b="1" dirty="0" err="1" smtClean="0">
                <a:solidFill>
                  <a:srgbClr val="FFFF00"/>
                </a:solidFill>
              </a:rPr>
              <a:t>origin</a:t>
            </a:r>
            <a:endParaRPr lang="it-IT" sz="2600" b="1" dirty="0" smtClean="0">
              <a:solidFill>
                <a:srgbClr val="FFFF00"/>
              </a:solidFill>
            </a:endParaRPr>
          </a:p>
          <a:p>
            <a:pPr marL="0" indent="0" eaLnBrk="1" hangingPunct="1"/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en-US" sz="2600" b="1" dirty="0">
                <a:solidFill>
                  <a:srgbClr val="1CFF2A"/>
                </a:solidFill>
                <a:sym typeface="Wingdings" charset="0"/>
              </a:rPr>
              <a:t> we need to enhance the number of SNRs detected in the critical energy </a:t>
            </a:r>
            <a:r>
              <a:rPr lang="en-US" sz="2600" b="1" dirty="0" smtClean="0">
                <a:solidFill>
                  <a:srgbClr val="1CFF2A"/>
                </a:solidFill>
                <a:sym typeface="Wingdings" charset="0"/>
              </a:rPr>
              <a:t>range, after the breakthrough of W44 and IC443</a:t>
            </a:r>
            <a:endParaRPr lang="it-IT" sz="2600" b="1" dirty="0">
              <a:solidFill>
                <a:srgbClr val="1CFF2A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endParaRPr lang="it-IT" sz="26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r>
              <a:rPr lang="it-IT" sz="2600" b="1" dirty="0" err="1">
                <a:solidFill>
                  <a:srgbClr val="FFFF00"/>
                </a:solidFill>
              </a:rPr>
              <a:t>Evidence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smtClean="0">
                <a:solidFill>
                  <a:srgbClr val="FFFF00"/>
                </a:solidFill>
              </a:rPr>
              <a:t>a </a:t>
            </a:r>
            <a:r>
              <a:rPr lang="it-IT" sz="2600" b="1" dirty="0" err="1">
                <a:solidFill>
                  <a:srgbClr val="FFFF00"/>
                </a:solidFill>
              </a:rPr>
              <a:t>power</a:t>
            </a:r>
            <a:r>
              <a:rPr lang="it-IT" sz="2600" b="1" dirty="0">
                <a:solidFill>
                  <a:srgbClr val="FFFF00"/>
                </a:solidFill>
              </a:rPr>
              <a:t>-law </a:t>
            </a:r>
            <a:r>
              <a:rPr lang="it-IT" sz="2600" b="1" dirty="0" err="1">
                <a:solidFill>
                  <a:srgbClr val="FFFF00"/>
                </a:solidFill>
              </a:rPr>
              <a:t>index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steeper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than</a:t>
            </a:r>
            <a:r>
              <a:rPr lang="it-IT" sz="2600" b="1" dirty="0">
                <a:solidFill>
                  <a:srgbClr val="FFFF00"/>
                </a:solidFill>
              </a:rPr>
              <a:t> the </a:t>
            </a:r>
            <a:r>
              <a:rPr lang="it-IT" sz="2600" b="1" dirty="0" err="1">
                <a:solidFill>
                  <a:srgbClr val="FFFF00"/>
                </a:solidFill>
              </a:rPr>
              <a:t>one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provided</a:t>
            </a:r>
            <a:r>
              <a:rPr lang="it-IT" sz="2600" b="1" dirty="0">
                <a:solidFill>
                  <a:srgbClr val="FFFF00"/>
                </a:solidFill>
              </a:rPr>
              <a:t> by </a:t>
            </a:r>
            <a:r>
              <a:rPr lang="it-IT" sz="2600" b="1" dirty="0" err="1">
                <a:solidFill>
                  <a:srgbClr val="FFFF00"/>
                </a:solidFill>
              </a:rPr>
              <a:t>theoretical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models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smtClean="0">
                <a:solidFill>
                  <a:srgbClr val="FFFF00"/>
                </a:solidFill>
              </a:rPr>
              <a:t>in the </a:t>
            </a:r>
            <a:r>
              <a:rPr lang="it-IT" sz="2600" b="1" dirty="0" err="1" smtClean="0">
                <a:solidFill>
                  <a:srgbClr val="FFFF00"/>
                </a:solidFill>
              </a:rPr>
              <a:t>most</a:t>
            </a:r>
            <a:r>
              <a:rPr lang="it-IT" sz="2600" b="1" dirty="0" smtClean="0">
                <a:solidFill>
                  <a:srgbClr val="FFFF00"/>
                </a:solidFill>
              </a:rPr>
              <a:t> of gamma-</a:t>
            </a:r>
            <a:r>
              <a:rPr lang="it-IT" sz="2600" b="1" dirty="0" err="1" smtClean="0">
                <a:solidFill>
                  <a:srgbClr val="FFFF00"/>
                </a:solidFill>
              </a:rPr>
              <a:t>ray</a:t>
            </a:r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it-IT" sz="2600" b="1" dirty="0" err="1" smtClean="0">
                <a:solidFill>
                  <a:srgbClr val="FFFF00"/>
                </a:solidFill>
              </a:rPr>
              <a:t>detected</a:t>
            </a:r>
            <a:r>
              <a:rPr lang="it-IT" sz="2600" b="1" dirty="0" smtClean="0">
                <a:solidFill>
                  <a:srgbClr val="FFFF00"/>
                </a:solidFill>
              </a:rPr>
              <a:t> </a:t>
            </a:r>
            <a:r>
              <a:rPr lang="it-IT" sz="2600" b="1" dirty="0" err="1" smtClean="0">
                <a:solidFill>
                  <a:srgbClr val="FFFF00"/>
                </a:solidFill>
              </a:rPr>
              <a:t>SNRs</a:t>
            </a:r>
            <a:endParaRPr lang="it-IT" sz="2600" b="1" dirty="0" smtClean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0"/>
              <a:buChar char="à"/>
            </a:pPr>
            <a:r>
              <a:rPr lang="it-IT" sz="2600" b="1" dirty="0" err="1" smtClean="0">
                <a:solidFill>
                  <a:srgbClr val="1CFF2A"/>
                </a:solidFill>
                <a:sym typeface="Wingdings" charset="0"/>
              </a:rPr>
              <a:t>inconsistency</a:t>
            </a:r>
            <a:r>
              <a:rPr lang="it-IT" sz="2600" b="1" dirty="0" smtClean="0">
                <a:solidFill>
                  <a:srgbClr val="1CFF2A"/>
                </a:solidFill>
                <a:sym typeface="Wingdings" charset="0"/>
              </a:rPr>
              <a:t> </a:t>
            </a:r>
            <a:r>
              <a:rPr lang="it-IT" sz="2600" b="1" dirty="0" err="1" smtClean="0">
                <a:solidFill>
                  <a:srgbClr val="1CFF2A"/>
                </a:solidFill>
                <a:sym typeface="Wingdings" charset="0"/>
              </a:rPr>
              <a:t>between</a:t>
            </a:r>
            <a:r>
              <a:rPr lang="it-IT" sz="2600" b="1" dirty="0" smtClean="0">
                <a:solidFill>
                  <a:srgbClr val="1CFF2A"/>
                </a:solidFill>
                <a:sym typeface="Wingdings" charset="0"/>
              </a:rPr>
              <a:t> data and </a:t>
            </a:r>
            <a:r>
              <a:rPr lang="it-IT" sz="2600" b="1" dirty="0" err="1" smtClean="0">
                <a:solidFill>
                  <a:srgbClr val="1CFF2A"/>
                </a:solidFill>
                <a:sym typeface="Wingdings" charset="0"/>
              </a:rPr>
              <a:t>theories</a:t>
            </a:r>
            <a:endParaRPr lang="it-IT" sz="2600" b="1" dirty="0" smtClean="0">
              <a:solidFill>
                <a:srgbClr val="1CFF2A"/>
              </a:solidFill>
            </a:endParaRPr>
          </a:p>
          <a:p>
            <a:pPr marL="457200" indent="-457200" eaLnBrk="1" hangingPunct="1">
              <a:buFont typeface="Wingdings" charset="0"/>
              <a:buChar char="à"/>
            </a:pPr>
            <a:endParaRPr lang="it-IT" sz="26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r>
              <a:rPr lang="it-IT" sz="2600" b="1" dirty="0">
                <a:solidFill>
                  <a:srgbClr val="FFFF00"/>
                </a:solidFill>
              </a:rPr>
              <a:t>In </a:t>
            </a:r>
            <a:r>
              <a:rPr lang="it-IT" sz="2600" b="1" dirty="0" err="1">
                <a:solidFill>
                  <a:srgbClr val="FFFF00"/>
                </a:solidFill>
              </a:rPr>
              <a:t>spite</a:t>
            </a:r>
            <a:r>
              <a:rPr lang="it-IT" sz="2600" b="1" dirty="0">
                <a:solidFill>
                  <a:srgbClr val="FFFF00"/>
                </a:solidFill>
              </a:rPr>
              <a:t> of the </a:t>
            </a:r>
            <a:r>
              <a:rPr lang="it-IT" sz="2600" b="1" dirty="0" err="1">
                <a:solidFill>
                  <a:srgbClr val="FFFF00"/>
                </a:solidFill>
              </a:rPr>
              <a:t>amount</a:t>
            </a:r>
            <a:r>
              <a:rPr lang="it-IT" sz="2600" b="1" dirty="0">
                <a:solidFill>
                  <a:srgbClr val="FFFF00"/>
                </a:solidFill>
              </a:rPr>
              <a:t> of data, CR </a:t>
            </a:r>
            <a:r>
              <a:rPr lang="it-IT" sz="2600" b="1" dirty="0" err="1">
                <a:solidFill>
                  <a:srgbClr val="FFFF00"/>
                </a:solidFill>
              </a:rPr>
              <a:t>origin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is</a:t>
            </a:r>
            <a:r>
              <a:rPr lang="it-IT" sz="2600" b="1" dirty="0">
                <a:solidFill>
                  <a:srgbClr val="FFFF00"/>
                </a:solidFill>
              </a:rPr>
              <a:t> </a:t>
            </a:r>
            <a:r>
              <a:rPr lang="it-IT" sz="2600" b="1" dirty="0" err="1">
                <a:solidFill>
                  <a:srgbClr val="FFFF00"/>
                </a:solidFill>
              </a:rPr>
              <a:t>still</a:t>
            </a:r>
            <a:r>
              <a:rPr lang="it-IT" sz="2600" b="1" dirty="0">
                <a:solidFill>
                  <a:srgbClr val="FFFF00"/>
                </a:solidFill>
              </a:rPr>
              <a:t> an opening </a:t>
            </a:r>
            <a:r>
              <a:rPr lang="it-IT" sz="2600" b="1" dirty="0" err="1" smtClean="0">
                <a:solidFill>
                  <a:srgbClr val="FFFF00"/>
                </a:solidFill>
              </a:rPr>
              <a:t>issue</a:t>
            </a:r>
            <a:endParaRPr lang="it-IT" sz="2600" b="1" dirty="0" smtClean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0"/>
              <a:buChar char="à"/>
            </a:pPr>
            <a:r>
              <a:rPr lang="en-US" sz="2600" b="1" dirty="0" smtClean="0">
                <a:solidFill>
                  <a:srgbClr val="1CFF2A"/>
                </a:solidFill>
                <a:sym typeface="Wingdings"/>
              </a:rPr>
              <a:t>new generation of gamma-ray instruments</a:t>
            </a:r>
          </a:p>
          <a:p>
            <a:pPr marL="457200" indent="-457200" eaLnBrk="1" hangingPunct="1">
              <a:buFont typeface="Wingdings" charset="0"/>
              <a:buChar char="à"/>
            </a:pPr>
            <a:r>
              <a:rPr lang="en-US" sz="2600" b="1" dirty="0" err="1" smtClean="0">
                <a:solidFill>
                  <a:srgbClr val="1CFF2A"/>
                </a:solidFill>
                <a:sym typeface="Wingdings"/>
              </a:rPr>
              <a:t>multiwavelength</a:t>
            </a:r>
            <a:r>
              <a:rPr lang="en-US" sz="2600" b="1" dirty="0" smtClean="0">
                <a:solidFill>
                  <a:srgbClr val="1CFF2A"/>
                </a:solidFill>
                <a:sym typeface="Wingdings"/>
              </a:rPr>
              <a:t> analysis</a:t>
            </a:r>
          </a:p>
          <a:p>
            <a:pPr marL="457200" indent="-457200" eaLnBrk="1" hangingPunct="1">
              <a:buFont typeface="Wingdings" charset="0"/>
              <a:buChar char="à"/>
            </a:pPr>
            <a:r>
              <a:rPr lang="en-US" sz="2600" b="1" dirty="0" smtClean="0">
                <a:solidFill>
                  <a:srgbClr val="1CFF2A"/>
                </a:solidFill>
                <a:sym typeface="Wingdings"/>
              </a:rPr>
              <a:t>deeper understanding of acceleration and transport mechanisms</a:t>
            </a:r>
          </a:p>
          <a:p>
            <a:pPr marL="457200" indent="-457200" eaLnBrk="1" hangingPunct="1">
              <a:buFont typeface="Wingdings" charset="0"/>
              <a:buChar char="à"/>
            </a:pPr>
            <a:endParaRPr lang="it-IT" sz="2600" b="1" dirty="0">
              <a:solidFill>
                <a:srgbClr val="1CFF2A"/>
              </a:solidFill>
              <a:latin typeface="Lucida Calligraphy" charset="0"/>
              <a:sym typeface="Wingdings"/>
            </a:endParaRPr>
          </a:p>
          <a:p>
            <a:pPr marL="457200" indent="-457200" eaLnBrk="1" hangingPunct="1">
              <a:buFont typeface="Wingdings" charset="0"/>
              <a:buChar char="à"/>
            </a:pPr>
            <a:endParaRPr lang="en-US" sz="2600" b="1" dirty="0" smtClean="0">
              <a:solidFill>
                <a:srgbClr val="1CFF2A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379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273003">
            <a:off x="456438" y="1232557"/>
            <a:ext cx="413102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00"/>
            <a:r>
              <a:rPr lang="it-IT" sz="66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Thank</a:t>
            </a:r>
            <a:r>
              <a:rPr lang="it-IT" sz="6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it-IT" sz="66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you</a:t>
            </a:r>
            <a:endParaRPr lang="it-IT" sz="6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  <a:p>
            <a:pPr algn="ctr" defTabSz="914400"/>
            <a:r>
              <a:rPr lang="it-IT" sz="66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very</a:t>
            </a:r>
            <a:r>
              <a:rPr lang="it-IT" sz="6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it-IT" sz="66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much</a:t>
            </a:r>
            <a:r>
              <a:rPr lang="it-IT" sz="6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!</a:t>
            </a:r>
            <a:endParaRPr lang="it-IT" sz="6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pic>
        <p:nvPicPr>
          <p:cNvPr id="5" name="Picture 4" descr="smilelaughuy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82" y="3290925"/>
            <a:ext cx="2933761" cy="29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7455968" y="-99392"/>
            <a:ext cx="149034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i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Context</a:t>
            </a:r>
            <a:endParaRPr lang="it-IT" sz="32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Screen shot 2014-08-28 at 12.2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625" y="-1258094"/>
            <a:ext cx="14192250" cy="8870157"/>
          </a:xfrm>
          <a:prstGeom prst="rect">
            <a:avLst/>
          </a:prstGeom>
        </p:spPr>
      </p:pic>
      <p:sp>
        <p:nvSpPr>
          <p:cNvPr id="29" name="CasellaDiTesto 23"/>
          <p:cNvSpPr txBox="1">
            <a:spLocks noChangeArrowheads="1"/>
          </p:cNvSpPr>
          <p:nvPr/>
        </p:nvSpPr>
        <p:spPr bwMode="auto">
          <a:xfrm>
            <a:off x="12700" y="130830"/>
            <a:ext cx="4870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dirty="0" err="1" smtClean="0">
                <a:solidFill>
                  <a:srgbClr val="1CFF2A"/>
                </a:solidFill>
              </a:rPr>
              <a:t>Uchiyama</a:t>
            </a:r>
            <a:r>
              <a:rPr lang="it-IT" sz="2800" dirty="0" smtClean="0">
                <a:solidFill>
                  <a:srgbClr val="1CFF2A"/>
                </a:solidFill>
              </a:rPr>
              <a:t> et al. 2011</a:t>
            </a:r>
            <a:endParaRPr lang="it-IT" sz="2800" dirty="0">
              <a:solidFill>
                <a:srgbClr val="1CFF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Segnaposto contenuto 3"/>
          <p:cNvSpPr>
            <a:spLocks noGrp="1"/>
          </p:cNvSpPr>
          <p:nvPr>
            <p:ph idx="1"/>
          </p:nvPr>
        </p:nvSpPr>
        <p:spPr>
          <a:xfrm>
            <a:off x="158750" y="838200"/>
            <a:ext cx="8858250" cy="4525963"/>
          </a:xfrm>
        </p:spPr>
        <p:txBody>
          <a:bodyPr/>
          <a:lstStyle/>
          <a:p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Young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SNRs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without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dense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nearby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clouds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: </a:t>
            </a:r>
            <a:r>
              <a:rPr lang="ja-JP" altLang="it-IT" sz="3600" dirty="0">
                <a:solidFill>
                  <a:srgbClr val="FFFF00"/>
                </a:solidFill>
                <a:latin typeface="Calibri" charset="0"/>
              </a:rPr>
              <a:t>‘‘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shell</a:t>
            </a:r>
            <a:r>
              <a:rPr lang="ja-JP" altLang="it-IT" sz="3600" dirty="0">
                <a:solidFill>
                  <a:srgbClr val="FFFF00"/>
                </a:solidFill>
                <a:latin typeface="Calibri" charset="0"/>
              </a:rPr>
              <a:t>’’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emission</a:t>
            </a:r>
            <a:endParaRPr lang="it-IT" sz="3600" dirty="0">
              <a:solidFill>
                <a:srgbClr val="FFFF00"/>
              </a:solidFill>
              <a:latin typeface="Calibri" charset="0"/>
            </a:endParaRPr>
          </a:p>
          <a:p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It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needs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improvements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of the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GeV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and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TeV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spectra</a:t>
            </a:r>
            <a:endParaRPr lang="it-IT" sz="3600" dirty="0">
              <a:solidFill>
                <a:srgbClr val="FFFF00"/>
              </a:solidFill>
              <a:latin typeface="Calibri" charset="0"/>
            </a:endParaRPr>
          </a:p>
          <a:p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Pion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bump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is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needed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!</a:t>
            </a:r>
          </a:p>
          <a:p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Are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young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SNRs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accelerating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up to the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knee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?</a:t>
            </a:r>
          </a:p>
          <a:p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With the right 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numbers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/</a:t>
            </a:r>
            <a:r>
              <a:rPr lang="it-IT" sz="3600" dirty="0" err="1">
                <a:solidFill>
                  <a:srgbClr val="FFFF00"/>
                </a:solidFill>
                <a:latin typeface="Calibri" charset="0"/>
              </a:rPr>
              <a:t>energetics</a:t>
            </a:r>
            <a:r>
              <a:rPr lang="it-IT" sz="3600" dirty="0">
                <a:solidFill>
                  <a:srgbClr val="FFFF00"/>
                </a:solidFill>
                <a:latin typeface="Calibri" charset="0"/>
              </a:rPr>
              <a:t> ?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44613D-BE45-3A42-82D6-9C23DABAF597}" type="slidenum">
              <a:rPr lang="it-IT">
                <a:solidFill>
                  <a:srgbClr val="898989"/>
                </a:solidFill>
              </a:rPr>
              <a:pPr eaLnBrk="1" hangingPunct="1"/>
              <a:t>28</a:t>
            </a:fld>
            <a:endParaRPr lang="it-IT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800100"/>
            <a:ext cx="6477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CasellaDiTesto 3"/>
          <p:cNvSpPr txBox="1">
            <a:spLocks noChangeArrowheads="1"/>
          </p:cNvSpPr>
          <p:nvPr/>
        </p:nvSpPr>
        <p:spPr bwMode="auto">
          <a:xfrm>
            <a:off x="5651500" y="6067425"/>
            <a:ext cx="331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AGILE 400-10000 MeV</a:t>
            </a:r>
          </a:p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Radio(VLA), Masers</a:t>
            </a:r>
          </a:p>
        </p:txBody>
      </p:sp>
      <p:sp>
        <p:nvSpPr>
          <p:cNvPr id="9" name="Rettangolo 8"/>
          <p:cNvSpPr/>
          <p:nvPr/>
        </p:nvSpPr>
        <p:spPr>
          <a:xfrm>
            <a:off x="-70532" y="-32260"/>
            <a:ext cx="50745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New data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analysis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6396038" y="668627"/>
            <a:ext cx="2273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ferm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925"/>
            <a:ext cx="177958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63563"/>
            <a:ext cx="37671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sellaDiTesto 14"/>
          <p:cNvSpPr txBox="1">
            <a:spLocks noChangeArrowheads="1"/>
          </p:cNvSpPr>
          <p:nvPr/>
        </p:nvSpPr>
        <p:spPr bwMode="auto">
          <a:xfrm>
            <a:off x="539750" y="2576513"/>
            <a:ext cx="16557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err="1" smtClean="0">
                <a:solidFill>
                  <a:prstClr val="black"/>
                </a:solidFill>
                <a:cs typeface="Arial" charset="0"/>
              </a:rPr>
              <a:t>Protons</a:t>
            </a: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 (85 %)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Nuclei (13%)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 err="1" smtClean="0">
                <a:solidFill>
                  <a:prstClr val="black"/>
                </a:solidFill>
                <a:cs typeface="Arial" charset="0"/>
              </a:rPr>
              <a:t>Electrons</a:t>
            </a: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/</a:t>
            </a:r>
            <a:r>
              <a:rPr lang="it-IT" sz="1400" dirty="0" err="1" smtClean="0">
                <a:solidFill>
                  <a:prstClr val="black"/>
                </a:solidFill>
                <a:cs typeface="Arial" charset="0"/>
              </a:rPr>
              <a:t>Positrons</a:t>
            </a:r>
            <a:r>
              <a:rPr lang="it-IT" sz="1400" dirty="0" smtClean="0">
                <a:solidFill>
                  <a:prstClr val="black"/>
                </a:solidFill>
                <a:cs typeface="Arial" charset="0"/>
              </a:rPr>
              <a:t> (2%)</a:t>
            </a:r>
          </a:p>
        </p:txBody>
      </p:sp>
      <p:sp>
        <p:nvSpPr>
          <p:cNvPr id="17" name="Freccia a destra 16"/>
          <p:cNvSpPr/>
          <p:nvPr/>
        </p:nvSpPr>
        <p:spPr>
          <a:xfrm>
            <a:off x="3995936" y="2564904"/>
            <a:ext cx="792088" cy="576064"/>
          </a:xfrm>
          <a:prstGeom prst="right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harsh" dir="t"/>
          </a:scene3d>
          <a:sp3d extrusionH="76200" prstMaterial="powder">
            <a:bevelT w="165100" prst="coolSlant"/>
            <a:extrusionClr>
              <a:srgbClr val="FFF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2" name="Connettore 1 21"/>
          <p:cNvCxnSpPr/>
          <p:nvPr/>
        </p:nvCxnSpPr>
        <p:spPr>
          <a:xfrm flipH="1" flipV="1">
            <a:off x="2087563" y="676275"/>
            <a:ext cx="36512" cy="433705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51"/>
          <p:cNvSpPr txBox="1">
            <a:spLocks noChangeArrowheads="1"/>
          </p:cNvSpPr>
          <p:nvPr/>
        </p:nvSpPr>
        <p:spPr bwMode="auto">
          <a:xfrm rot="-2643832">
            <a:off x="556604" y="1655540"/>
            <a:ext cx="1180730" cy="7078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1F497D"/>
                </a:solidFill>
                <a:latin typeface="Tekton Pro Cond" charset="0"/>
                <a:cs typeface="Arial" charset="0"/>
              </a:rPr>
              <a:t>Galactic</a:t>
            </a:r>
            <a:r>
              <a:rPr lang="it-IT" sz="2000" b="1" dirty="0" smtClean="0">
                <a:solidFill>
                  <a:srgbClr val="1F497D"/>
                </a:solidFill>
                <a:latin typeface="Tekton Pro Cond" charset="0"/>
                <a:cs typeface="Arial" charset="0"/>
              </a:rPr>
              <a:t> </a:t>
            </a:r>
            <a:r>
              <a:rPr lang="it-IT" sz="2000" b="1" dirty="0" err="1" smtClean="0">
                <a:solidFill>
                  <a:srgbClr val="1F497D"/>
                </a:solidFill>
                <a:latin typeface="Tekton Pro Cond" charset="0"/>
                <a:cs typeface="Arial" charset="0"/>
              </a:rPr>
              <a:t>Origin</a:t>
            </a:r>
            <a:endParaRPr lang="it-IT" sz="2000" b="1" dirty="0" smtClean="0">
              <a:solidFill>
                <a:srgbClr val="1F497D"/>
              </a:solidFill>
              <a:latin typeface="Tekton Pro Cond" charset="0"/>
              <a:cs typeface="Arial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203356" y="5593322"/>
            <a:ext cx="7169335" cy="113877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it-IT" sz="4000" b="1" cap="all" dirty="0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ea typeface="ＭＳ Ｐゴシック" charset="0"/>
                <a:cs typeface="Arial" charset="0"/>
              </a:rPr>
              <a:t>Diffusive Fermi Acceleration</a:t>
            </a:r>
          </a:p>
          <a:p>
            <a:pPr algn="ctr" defTabSz="914400">
              <a:defRPr/>
            </a:pPr>
            <a:r>
              <a:rPr lang="it-IT" sz="2800" b="1" cap="all" dirty="0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latin typeface="Calibri"/>
                <a:ea typeface="ＭＳ Ｐゴシック" charset="0"/>
                <a:cs typeface="Arial" charset="0"/>
              </a:rPr>
              <a:t>(</a:t>
            </a:r>
            <a:r>
              <a:rPr lang="it-IT" sz="2800" b="1" cap="all" dirty="0" err="1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latin typeface="Calibri"/>
                <a:ea typeface="ＭＳ Ｐゴシック" charset="0"/>
                <a:cs typeface="Arial" charset="0"/>
              </a:rPr>
              <a:t>magnetic</a:t>
            </a:r>
            <a:r>
              <a:rPr lang="it-IT" sz="2800" b="1" cap="all" dirty="0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2800" b="1" cap="all" dirty="0" err="1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latin typeface="Calibri"/>
                <a:ea typeface="ＭＳ Ｐゴシック" charset="0"/>
                <a:cs typeface="Arial" charset="0"/>
              </a:rPr>
              <a:t>turbulence</a:t>
            </a:r>
            <a:r>
              <a:rPr lang="it-IT" sz="2800" b="1" cap="all" dirty="0">
                <a:ln w="0"/>
                <a:gradFill flip="none">
                  <a:gsLst>
                    <a:gs pos="0">
                      <a:srgbClr val="FFFF00"/>
                    </a:gs>
                    <a:gs pos="74990">
                      <a:srgbClr val="FFC000"/>
                    </a:gs>
                    <a:gs pos="51000">
                      <a:srgbClr val="FFFF00"/>
                    </a:gs>
                    <a:gs pos="57000">
                      <a:srgbClr val="FFC000"/>
                    </a:gs>
                    <a:gs pos="92000">
                      <a:srgbClr val="FFC000"/>
                    </a:gs>
                    <a:gs pos="100000">
                      <a:srgbClr val="FFFF00"/>
                    </a:gs>
                  </a:gsLst>
                  <a:lin ang="5400000"/>
                </a:gradFill>
                <a:latin typeface="Calibri"/>
                <a:ea typeface="ＭＳ Ｐゴシック" charset="0"/>
                <a:cs typeface="Arial" charset="0"/>
              </a:rPr>
              <a:t>)</a:t>
            </a:r>
          </a:p>
        </p:txBody>
      </p:sp>
      <p:pic>
        <p:nvPicPr>
          <p:cNvPr id="14" name="Immagine 13" descr="ginzbu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2913"/>
            <a:ext cx="14620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5559425" y="1539875"/>
            <a:ext cx="219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FF00"/>
                </a:solidFill>
                <a:latin typeface="Tekton Pro" charset="0"/>
                <a:cs typeface="Arial" charset="0"/>
              </a:rPr>
              <a:t>1959. V.Ginzburg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FF00"/>
                </a:solidFill>
                <a:latin typeface="Tekton Pro" charset="0"/>
                <a:cs typeface="Arial" charset="0"/>
              </a:rPr>
              <a:t>(SNRs hypothesis)</a:t>
            </a: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5556250" y="92075"/>
            <a:ext cx="2316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FF00"/>
                </a:solidFill>
                <a:latin typeface="Tekton Pro" charset="0"/>
                <a:cs typeface="Arial" charset="0"/>
              </a:rPr>
              <a:t>1949 E. Fermi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FF00"/>
                </a:solidFill>
                <a:latin typeface="Tekton Pro" charset="0"/>
                <a:cs typeface="Arial" charset="0"/>
              </a:rPr>
              <a:t>(Fermi acceleration)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7455968" y="-99392"/>
            <a:ext cx="149034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it-IT" sz="3200" b="1" i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Context</a:t>
            </a:r>
            <a:endParaRPr lang="it-IT" sz="32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ＭＳ Ｐゴシック" charset="0"/>
              <a:cs typeface="Arial" charset="0"/>
            </a:endParaRPr>
          </a:p>
        </p:txBody>
      </p:sp>
      <p:sp>
        <p:nvSpPr>
          <p:cNvPr id="13329" name="CasellaDiTesto 19"/>
          <p:cNvSpPr txBox="1">
            <a:spLocks noChangeArrowheads="1"/>
          </p:cNvSpPr>
          <p:nvPr/>
        </p:nvSpPr>
        <p:spPr bwMode="auto">
          <a:xfrm>
            <a:off x="2428875" y="1571625"/>
            <a:ext cx="928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l-GR" sz="2400" b="1" smtClean="0">
                <a:solidFill>
                  <a:srgbClr val="FF0000"/>
                </a:solidFill>
                <a:cs typeface="Arial" charset="0"/>
              </a:rPr>
              <a:t>α</a:t>
            </a:r>
            <a:r>
              <a:rPr lang="en-US" sz="2400" b="1" smtClean="0">
                <a:solidFill>
                  <a:srgbClr val="FF0000"/>
                </a:solidFill>
                <a:cs typeface="Arial" charset="0"/>
              </a:rPr>
              <a:t>=2.7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139952" y="2204864"/>
            <a:ext cx="4536504" cy="3293209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>
            <a:bevelT prst="relaxedInset"/>
          </a:sp3d>
        </p:spPr>
        <p:txBody>
          <a:bodyPr>
            <a:spAutoFit/>
            <a:sp3d extrusionH="57150" prstMaterial="flat">
              <a:bevelT w="82550" h="38100" prst="coolSlant"/>
            </a:sp3d>
          </a:bodyPr>
          <a:lstStyle/>
          <a:p>
            <a:pPr algn="ctr" defTabSz="914400">
              <a:defRPr/>
            </a:pPr>
            <a:r>
              <a:rPr lang="it-IT" sz="40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   </a:t>
            </a:r>
            <a:r>
              <a:rPr lang="it-IT" sz="40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Supernova</a:t>
            </a:r>
          </a:p>
          <a:p>
            <a:pPr algn="ctr" defTabSz="914400">
              <a:defRPr/>
            </a:pPr>
            <a:r>
              <a:rPr lang="it-IT" sz="40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   </a:t>
            </a:r>
            <a:r>
              <a:rPr lang="it-IT" sz="40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Remnants</a:t>
            </a:r>
            <a:endParaRPr lang="it-IT" sz="4000" b="1" dirty="0">
              <a:ln w="31550" cmpd="sng">
                <a:gradFill>
                  <a:gsLst>
                    <a:gs pos="0">
                      <a:srgbClr val="00B050"/>
                    </a:gs>
                    <a:gs pos="98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  <a:ea typeface="ＭＳ Ｐゴシック" charset="0"/>
              <a:cs typeface="Arial" charset="0"/>
            </a:endParaRPr>
          </a:p>
          <a:p>
            <a:pPr marL="571500" indent="-571500" algn="ctr" defTabSz="914400">
              <a:buFont typeface="Arial" pitchFamily="34" charset="0"/>
              <a:buChar char="•"/>
              <a:defRPr/>
            </a:pP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Energetic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shock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waves</a:t>
            </a:r>
            <a:endParaRPr lang="it-IT" sz="3200" b="1" dirty="0">
              <a:ln w="31550" cmpd="sng">
                <a:gradFill>
                  <a:gsLst>
                    <a:gs pos="0">
                      <a:srgbClr val="00B050"/>
                    </a:gs>
                    <a:gs pos="98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  <a:ea typeface="ＭＳ Ｐゴシック" charset="0"/>
              <a:cs typeface="Arial" charset="0"/>
            </a:endParaRPr>
          </a:p>
          <a:p>
            <a:pPr marL="571500" indent="-571500" algn="ctr" defTabSz="914400">
              <a:buFont typeface="Arial" pitchFamily="34" charset="0"/>
              <a:buChar char="•"/>
              <a:defRPr/>
            </a:pP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Possibility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of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energy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gains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by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repeated</a:t>
            </a:r>
            <a:r>
              <a:rPr lang="it-IT" sz="3200" b="1" dirty="0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 shock </a:t>
            </a:r>
            <a:r>
              <a:rPr lang="it-IT" sz="3200" b="1" dirty="0" err="1">
                <a:ln w="31550" cmpd="sng">
                  <a:gradFill>
                    <a:gsLst>
                      <a:gs pos="0">
                        <a:srgbClr val="00B050"/>
                      </a:gs>
                      <a:gs pos="98000">
                        <a:srgbClr val="4F81BD">
                          <a:tint val="44500"/>
                          <a:satMod val="160000"/>
                        </a:srgbClr>
                      </a:gs>
                      <a:gs pos="100000">
                        <a:srgbClr val="4F81BD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"/>
                <a:ea typeface="ＭＳ Ｐゴシック" charset="0"/>
                <a:cs typeface="Arial" charset="0"/>
              </a:rPr>
              <a:t>crossing</a:t>
            </a:r>
            <a:endParaRPr lang="it-IT" sz="3200" b="1" dirty="0">
              <a:ln w="31550" cmpd="sng">
                <a:gradFill>
                  <a:gsLst>
                    <a:gs pos="0">
                      <a:srgbClr val="00B050"/>
                    </a:gs>
                    <a:gs pos="98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prstDash val="solid"/>
              </a:ln>
              <a:solidFill>
                <a:srgbClr val="F79646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libri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9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885825"/>
            <a:ext cx="45751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895350"/>
            <a:ext cx="374015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68484" y="5459528"/>
            <a:ext cx="4119740" cy="1265924"/>
          </a:xfrm>
          <a:prstGeom prst="rect">
            <a:avLst/>
          </a:prstGeom>
          <a:blipFill rotWithShape="1">
            <a:blip r:embed="rId4"/>
            <a:stretch>
              <a:fillRect t="-2415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02404" name="CasellaDiTesto 7"/>
          <p:cNvSpPr txBox="1">
            <a:spLocks noChangeArrowheads="1"/>
          </p:cNvSpPr>
          <p:nvPr/>
        </p:nvSpPr>
        <p:spPr bwMode="auto">
          <a:xfrm>
            <a:off x="92075" y="4592638"/>
            <a:ext cx="4881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AGILE 400-10000 MeV</a:t>
            </a:r>
          </a:p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Radio(VLA), CO(NANTEN2)</a:t>
            </a:r>
          </a:p>
        </p:txBody>
      </p:sp>
      <p:sp>
        <p:nvSpPr>
          <p:cNvPr id="102405" name="CasellaDiTesto 8"/>
          <p:cNvSpPr txBox="1">
            <a:spLocks noChangeArrowheads="1"/>
          </p:cNvSpPr>
          <p:nvPr/>
        </p:nvSpPr>
        <p:spPr bwMode="auto">
          <a:xfrm>
            <a:off x="4973638" y="4632325"/>
            <a:ext cx="4170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Infrared (HERSCHEL)</a:t>
            </a:r>
          </a:p>
          <a:p>
            <a:pPr eaLnBrk="1" hangingPunct="1"/>
            <a:r>
              <a:rPr lang="it-IT" sz="2000">
                <a:solidFill>
                  <a:srgbClr val="00FF00"/>
                </a:solidFill>
                <a:latin typeface="MV Boli" charset="0"/>
                <a:cs typeface="MV Boli" charset="0"/>
              </a:rPr>
              <a:t>Gamma-ray(AGILE),CO(GRS)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-70532" y="-32260"/>
            <a:ext cx="50745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New data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analysis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6459538" y="478127"/>
            <a:ext cx="2273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1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/>
          <p:cNvSpPr/>
          <p:nvPr/>
        </p:nvSpPr>
        <p:spPr>
          <a:xfrm>
            <a:off x="6804025" y="2306638"/>
            <a:ext cx="860425" cy="5445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FFFF00"/>
                </a:solidFill>
              </a:rPr>
              <a:t>H3</a:t>
            </a:r>
            <a:endParaRPr lang="it-IT" sz="1200" dirty="0">
              <a:solidFill>
                <a:srgbClr val="FFFF00"/>
              </a:solidFill>
            </a:endParaRP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8"/>
            <a:ext cx="488156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75075"/>
            <a:ext cx="4289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5577" y="4324911"/>
            <a:ext cx="3312368" cy="2241852"/>
          </a:xfrm>
          <a:prstGeom prst="rect">
            <a:avLst/>
          </a:prstGeom>
          <a:blipFill rotWithShape="1">
            <a:blip r:embed="rId4"/>
            <a:stretch>
              <a:fillRect l="-2578" t="-1902" b="-570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0" name="Rettangolo 9"/>
          <p:cNvSpPr/>
          <p:nvPr/>
        </p:nvSpPr>
        <p:spPr>
          <a:xfrm>
            <a:off x="-70532" y="-32260"/>
            <a:ext cx="601068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New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modeling</a:t>
            </a: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hadrons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7" name="CasellaDiTes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60032" y="1390076"/>
            <a:ext cx="4337598" cy="91614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6396038" y="668627"/>
            <a:ext cx="2273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 dirty="0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2014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081338"/>
            <a:ext cx="44164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0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5325"/>
            <a:ext cx="4316413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70532" y="-32260"/>
            <a:ext cx="759486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New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modeling</a:t>
            </a:r>
            <a:r>
              <a:rPr lang="it-IT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: </a:t>
            </a:r>
            <a:r>
              <a:rPr lang="it-IT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leptonic-only</a:t>
            </a:r>
            <a:endParaRPr lang="it-I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ea typeface="+mn-ea"/>
              <a:cs typeface="MV Boli" pitchFamily="2" charset="0"/>
            </a:endParaRPr>
          </a:p>
        </p:txBody>
      </p:sp>
      <p:sp>
        <p:nvSpPr>
          <p:cNvPr id="5" name="CasellaDiTesto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38715" y="1182598"/>
            <a:ext cx="5008486" cy="92275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6" name="CasellaDiTesto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11760" y="4864868"/>
            <a:ext cx="2664296" cy="1588468"/>
          </a:xfrm>
          <a:prstGeom prst="rect">
            <a:avLst/>
          </a:prstGeom>
          <a:blipFill rotWithShape="1">
            <a:blip r:embed="rId5"/>
            <a:stretch>
              <a:fillRect l="-2288" t="-1916" b="-689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7" name="CasellaDiTes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543" y="4864868"/>
            <a:ext cx="2664296" cy="1588468"/>
          </a:xfrm>
          <a:prstGeom prst="rect">
            <a:avLst/>
          </a:prstGeom>
          <a:blipFill rotWithShape="1">
            <a:blip r:embed="rId6"/>
            <a:stretch>
              <a:fillRect l="-2288" t="-1916" b="-6897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8" name="Ova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6967" y="4202006"/>
            <a:ext cx="584021" cy="544765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9" name="Ova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59887" y="4219939"/>
            <a:ext cx="584021" cy="544765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0" name="Freccia a destra 9"/>
          <p:cNvSpPr/>
          <p:nvPr/>
        </p:nvSpPr>
        <p:spPr>
          <a:xfrm rot="3571283">
            <a:off x="5840413" y="3375025"/>
            <a:ext cx="414338" cy="3508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4303639">
            <a:off x="1166813" y="2225675"/>
            <a:ext cx="414338" cy="3508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2022708">
            <a:off x="3878263" y="5907088"/>
            <a:ext cx="474662" cy="3508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2987272">
            <a:off x="615950" y="1814513"/>
            <a:ext cx="474663" cy="3508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4461" name="Rettangolo 15"/>
          <p:cNvSpPr>
            <a:spLocks noChangeArrowheads="1"/>
          </p:cNvSpPr>
          <p:nvPr/>
        </p:nvSpPr>
        <p:spPr bwMode="auto">
          <a:xfrm>
            <a:off x="4648200" y="674688"/>
            <a:ext cx="4389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MV Boli" charset="0"/>
                <a:cs typeface="MV Boli" charset="0"/>
              </a:rPr>
              <a:t>Cardillo et al</a:t>
            </a:r>
            <a:r>
              <a:rPr lang="it-IT" b="1">
                <a:solidFill>
                  <a:srgbClr val="FFC000"/>
                </a:solidFill>
                <a:cs typeface="MV Boli" charset="0"/>
              </a:rPr>
              <a:t>.</a:t>
            </a:r>
            <a:r>
              <a:rPr lang="it-IT" b="1">
                <a:solidFill>
                  <a:srgbClr val="FFC000"/>
                </a:solidFill>
                <a:latin typeface="MV Boli" charset="0"/>
                <a:cs typeface="MV Boli" charset="0"/>
              </a:rPr>
              <a:t> 2014, accepted by A&amp;A</a:t>
            </a:r>
          </a:p>
        </p:txBody>
      </p:sp>
    </p:spTree>
    <p:extLst>
      <p:ext uri="{BB962C8B-B14F-4D97-AF65-F5344CB8AC3E}">
        <p14:creationId xmlns:p14="http://schemas.microsoft.com/office/powerpoint/2010/main" val="34866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80708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6338"/>
            <a:ext cx="80708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-828600" y="-32260"/>
            <a:ext cx="3960440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Discussions</a:t>
            </a:r>
            <a:endParaRPr lang="it-IT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6408609" y="121628"/>
            <a:ext cx="2301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MV Boli" charset="0"/>
                <a:cs typeface="MV Boli" charset="0"/>
              </a:rPr>
              <a:t>Cardillo </a:t>
            </a:r>
            <a:r>
              <a:rPr lang="it-IT" b="1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PhD</a:t>
            </a:r>
            <a:r>
              <a:rPr lang="it-IT" b="1" dirty="0" smtClean="0">
                <a:solidFill>
                  <a:srgbClr val="FFC000"/>
                </a:solidFill>
                <a:latin typeface="MV Boli" charset="0"/>
                <a:cs typeface="MV Boli" charset="0"/>
              </a:rPr>
              <a:t> </a:t>
            </a:r>
            <a:r>
              <a:rPr lang="it-IT" b="1" dirty="0" err="1" smtClean="0">
                <a:solidFill>
                  <a:srgbClr val="FFC000"/>
                </a:solidFill>
                <a:latin typeface="MV Boli" charset="0"/>
                <a:cs typeface="MV Boli" charset="0"/>
              </a:rPr>
              <a:t>thesis</a:t>
            </a:r>
            <a:endParaRPr lang="it-IT" b="1" dirty="0">
              <a:solidFill>
                <a:srgbClr val="FFC000"/>
              </a:solidFill>
              <a:latin typeface="MV Boli" charset="0"/>
              <a:cs typeface="MV Bol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076" y="-94640"/>
            <a:ext cx="44572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KASKADE Grande </a:t>
            </a:r>
            <a:r>
              <a:rPr lang="it-IT" sz="2000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(Apel,2013)</a:t>
            </a:r>
          </a:p>
        </p:txBody>
      </p:sp>
      <p:pic>
        <p:nvPicPr>
          <p:cNvPr id="5" name="Picture 4" descr="k9_KASKA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0" y="796755"/>
            <a:ext cx="7053157" cy="4601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989432" y="1114600"/>
            <a:ext cx="356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k=9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SN</a:t>
            </a:r>
            <a:r>
              <a:rPr lang="en-US" dirty="0" smtClean="0">
                <a:solidFill>
                  <a:srgbClr val="FF0000"/>
                </a:solidFill>
              </a:rPr>
              <a:t>= 10</a:t>
            </a:r>
            <a:r>
              <a:rPr lang="en-US" baseline="30000" dirty="0" smtClean="0">
                <a:solidFill>
                  <a:srgbClr val="FF0000"/>
                </a:solidFill>
              </a:rPr>
              <a:t>52 </a:t>
            </a:r>
            <a:r>
              <a:rPr lang="en-US" dirty="0" smtClean="0">
                <a:solidFill>
                  <a:srgbClr val="FF0000"/>
                </a:solidFill>
              </a:rPr>
              <a:t>erg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R= 1/950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93139" y="5535740"/>
            <a:ext cx="265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E</a:t>
            </a:r>
            <a:r>
              <a:rPr lang="en-US" sz="2400" baseline="-25000" dirty="0" smtClean="0">
                <a:solidFill>
                  <a:srgbClr val="25FF12"/>
                </a:solidFill>
              </a:rPr>
              <a:t>M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  9.4 x 10</a:t>
            </a:r>
            <a:r>
              <a:rPr lang="en-US" sz="2400" baseline="30000" dirty="0" smtClean="0">
                <a:solidFill>
                  <a:srgbClr val="25FF12"/>
                </a:solidFill>
              </a:rPr>
              <a:t>15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err="1" smtClean="0">
                <a:solidFill>
                  <a:srgbClr val="25FF12"/>
                </a:solidFill>
              </a:rPr>
              <a:t>eV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err="1" smtClean="0">
                <a:solidFill>
                  <a:srgbClr val="25FF12"/>
                </a:solidFill>
              </a:rPr>
              <a:t>ξ</a:t>
            </a:r>
            <a:r>
              <a:rPr lang="en-US" sz="2400" baseline="-25000" dirty="0" err="1" smtClean="0">
                <a:solidFill>
                  <a:srgbClr val="25FF12"/>
                </a:solidFill>
              </a:rPr>
              <a:t>CR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13 %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860398" y="5535740"/>
            <a:ext cx="232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t</a:t>
            </a:r>
            <a:r>
              <a:rPr lang="en-US" sz="2400" baseline="-25000" dirty="0" smtClean="0">
                <a:solidFill>
                  <a:srgbClr val="25FF12"/>
                </a:solidFill>
              </a:rPr>
              <a:t>0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27 </a:t>
            </a:r>
            <a:r>
              <a:rPr lang="en-US" sz="2400" dirty="0" err="1" smtClean="0">
                <a:solidFill>
                  <a:srgbClr val="25FF12"/>
                </a:solidFill>
              </a:rPr>
              <a:t>yrs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smtClean="0">
                <a:solidFill>
                  <a:srgbClr val="25FF12"/>
                </a:solidFill>
              </a:rPr>
              <a:t>v</a:t>
            </a:r>
            <a:r>
              <a:rPr lang="en-US" sz="2400" baseline="-25000" dirty="0" smtClean="0">
                <a:solidFill>
                  <a:srgbClr val="25FF12"/>
                </a:solidFill>
              </a:rPr>
              <a:t>0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37.500 km/s</a:t>
            </a:r>
          </a:p>
        </p:txBody>
      </p:sp>
    </p:spTree>
    <p:extLst>
      <p:ext uri="{BB962C8B-B14F-4D97-AF65-F5344CB8AC3E}">
        <p14:creationId xmlns:p14="http://schemas.microsoft.com/office/powerpoint/2010/main" val="14822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9_KASKADE_plus_AR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3" y="761093"/>
            <a:ext cx="6931470" cy="4774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093139" y="5535740"/>
            <a:ext cx="265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E</a:t>
            </a:r>
            <a:r>
              <a:rPr lang="en-US" sz="2400" baseline="-25000" dirty="0" smtClean="0">
                <a:solidFill>
                  <a:srgbClr val="25FF12"/>
                </a:solidFill>
              </a:rPr>
              <a:t>M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  9.4 x 10</a:t>
            </a:r>
            <a:r>
              <a:rPr lang="en-US" sz="2400" baseline="30000" dirty="0" smtClean="0">
                <a:solidFill>
                  <a:srgbClr val="25FF12"/>
                </a:solidFill>
              </a:rPr>
              <a:t>15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err="1" smtClean="0">
                <a:solidFill>
                  <a:srgbClr val="25FF12"/>
                </a:solidFill>
              </a:rPr>
              <a:t>eV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err="1" smtClean="0">
                <a:solidFill>
                  <a:srgbClr val="25FF12"/>
                </a:solidFill>
              </a:rPr>
              <a:t>ξ</a:t>
            </a:r>
            <a:r>
              <a:rPr lang="en-US" sz="2400" baseline="-25000" dirty="0" err="1" smtClean="0">
                <a:solidFill>
                  <a:srgbClr val="25FF12"/>
                </a:solidFill>
              </a:rPr>
              <a:t>CR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13 %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860398" y="5535740"/>
            <a:ext cx="232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t</a:t>
            </a:r>
            <a:r>
              <a:rPr lang="en-US" sz="2400" baseline="-25000" dirty="0" smtClean="0">
                <a:solidFill>
                  <a:srgbClr val="25FF12"/>
                </a:solidFill>
              </a:rPr>
              <a:t>0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27 </a:t>
            </a:r>
            <a:r>
              <a:rPr lang="en-US" sz="2400" dirty="0" err="1" smtClean="0">
                <a:solidFill>
                  <a:srgbClr val="25FF12"/>
                </a:solidFill>
              </a:rPr>
              <a:t>yrs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smtClean="0">
                <a:solidFill>
                  <a:srgbClr val="25FF12"/>
                </a:solidFill>
              </a:rPr>
              <a:t>v</a:t>
            </a:r>
            <a:r>
              <a:rPr lang="en-US" sz="2400" baseline="-25000" dirty="0" smtClean="0">
                <a:solidFill>
                  <a:srgbClr val="25FF12"/>
                </a:solidFill>
              </a:rPr>
              <a:t>0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37.500 km/s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989432" y="1114600"/>
            <a:ext cx="356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k=9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SN</a:t>
            </a:r>
            <a:r>
              <a:rPr lang="en-US" dirty="0" smtClean="0">
                <a:solidFill>
                  <a:srgbClr val="FF0000"/>
                </a:solidFill>
              </a:rPr>
              <a:t>= 10</a:t>
            </a:r>
            <a:r>
              <a:rPr lang="en-US" baseline="30000" dirty="0" smtClean="0">
                <a:solidFill>
                  <a:srgbClr val="FF0000"/>
                </a:solidFill>
              </a:rPr>
              <a:t>52 </a:t>
            </a:r>
            <a:r>
              <a:rPr lang="en-US" dirty="0" smtClean="0">
                <a:solidFill>
                  <a:srgbClr val="FF0000"/>
                </a:solidFill>
              </a:rPr>
              <a:t>erg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R= 1/950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076" y="-94640"/>
            <a:ext cx="635849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KASKADE Grande + ARGO </a:t>
            </a:r>
            <a:r>
              <a:rPr lang="it-IT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(Di </a:t>
            </a:r>
            <a:r>
              <a:rPr lang="it-IT" b="1" dirty="0" err="1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Sciascio</a:t>
            </a:r>
            <a:r>
              <a:rPr lang="it-IT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, 2014) </a:t>
            </a:r>
          </a:p>
        </p:txBody>
      </p:sp>
    </p:spTree>
    <p:extLst>
      <p:ext uri="{BB962C8B-B14F-4D97-AF65-F5344CB8AC3E}">
        <p14:creationId xmlns:p14="http://schemas.microsoft.com/office/powerpoint/2010/main" val="10900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GO_k9_E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" y="757701"/>
            <a:ext cx="6817708" cy="477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076" y="-94640"/>
            <a:ext cx="120337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3200" b="1" dirty="0" smtClean="0">
                <a:ln w="12700">
                  <a:solidFill>
                    <a:srgbClr val="FF66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ARGO </a:t>
            </a:r>
            <a:endParaRPr lang="it-IT" b="1" dirty="0" smtClean="0">
              <a:ln w="12700">
                <a:solidFill>
                  <a:srgbClr val="FF66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093139" y="5535740"/>
            <a:ext cx="2653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E</a:t>
            </a:r>
            <a:r>
              <a:rPr lang="en-US" sz="2400" baseline="-25000" dirty="0" smtClean="0">
                <a:solidFill>
                  <a:srgbClr val="25FF12"/>
                </a:solidFill>
              </a:rPr>
              <a:t>M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  6.3 x 10</a:t>
            </a:r>
            <a:r>
              <a:rPr lang="en-US" sz="2400" baseline="30000" dirty="0" smtClean="0">
                <a:solidFill>
                  <a:srgbClr val="25FF12"/>
                </a:solidFill>
              </a:rPr>
              <a:t>14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err="1" smtClean="0">
                <a:solidFill>
                  <a:srgbClr val="25FF12"/>
                </a:solidFill>
              </a:rPr>
              <a:t>eV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err="1" smtClean="0">
                <a:solidFill>
                  <a:srgbClr val="25FF12"/>
                </a:solidFill>
              </a:rPr>
              <a:t>ξ</a:t>
            </a:r>
            <a:r>
              <a:rPr lang="en-US" sz="2400" baseline="-25000" dirty="0" err="1" smtClean="0">
                <a:solidFill>
                  <a:srgbClr val="25FF12"/>
                </a:solidFill>
              </a:rPr>
              <a:t>CR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8.5 %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4860398" y="5535740"/>
            <a:ext cx="2322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25FF12"/>
                </a:solidFill>
              </a:rPr>
              <a:t>t</a:t>
            </a:r>
            <a:r>
              <a:rPr lang="en-US" sz="2400" baseline="-25000" dirty="0" smtClean="0">
                <a:solidFill>
                  <a:srgbClr val="25FF12"/>
                </a:solidFill>
              </a:rPr>
              <a:t>0</a:t>
            </a:r>
            <a:r>
              <a:rPr lang="en-US" sz="2400" dirty="0" smtClean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>
                <a:solidFill>
                  <a:srgbClr val="25FF12"/>
                </a:solidFill>
              </a:rPr>
              <a:t> </a:t>
            </a:r>
            <a:r>
              <a:rPr lang="en-US" sz="2400" dirty="0" smtClean="0">
                <a:solidFill>
                  <a:srgbClr val="25FF12"/>
                </a:solidFill>
              </a:rPr>
              <a:t>84 </a:t>
            </a:r>
            <a:r>
              <a:rPr lang="en-US" sz="2400" dirty="0" err="1" smtClean="0">
                <a:solidFill>
                  <a:srgbClr val="25FF12"/>
                </a:solidFill>
              </a:rPr>
              <a:t>yrs</a:t>
            </a:r>
            <a:endParaRPr lang="en-US" sz="2400" dirty="0" smtClean="0">
              <a:solidFill>
                <a:srgbClr val="25FF12"/>
              </a:solidFill>
            </a:endParaRPr>
          </a:p>
          <a:p>
            <a:r>
              <a:rPr lang="en-US" sz="2400" dirty="0" smtClean="0">
                <a:solidFill>
                  <a:srgbClr val="25FF12"/>
                </a:solidFill>
              </a:rPr>
              <a:t>v</a:t>
            </a:r>
            <a:r>
              <a:rPr lang="en-US" sz="2400" baseline="-25000" dirty="0" smtClean="0">
                <a:solidFill>
                  <a:srgbClr val="25FF12"/>
                </a:solidFill>
              </a:rPr>
              <a:t>0 </a:t>
            </a:r>
            <a:r>
              <a:rPr lang="en-US" sz="2400" dirty="0" smtClean="0">
                <a:solidFill>
                  <a:srgbClr val="25FF12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>
                <a:solidFill>
                  <a:srgbClr val="25FF12"/>
                </a:solidFill>
              </a:rPr>
              <a:t>11.800 km/s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989432" y="1114600"/>
            <a:ext cx="3560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k=9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</a:rPr>
              <a:t>SN</a:t>
            </a:r>
            <a:r>
              <a:rPr lang="en-US" dirty="0" smtClean="0">
                <a:solidFill>
                  <a:srgbClr val="FF0000"/>
                </a:solidFill>
              </a:rPr>
              <a:t>= 10</a:t>
            </a:r>
            <a:r>
              <a:rPr lang="en-US" baseline="30000" dirty="0" smtClean="0">
                <a:solidFill>
                  <a:srgbClr val="FF0000"/>
                </a:solidFill>
              </a:rPr>
              <a:t>51 </a:t>
            </a:r>
            <a:r>
              <a:rPr lang="en-US" dirty="0" smtClean="0">
                <a:solidFill>
                  <a:srgbClr val="FF0000"/>
                </a:solidFill>
              </a:rPr>
              <a:t>erg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R= 1/30 </a:t>
            </a:r>
            <a:r>
              <a:rPr lang="en-US" dirty="0" err="1" smtClean="0">
                <a:solidFill>
                  <a:srgbClr val="FF0000"/>
                </a:solidFill>
              </a:rPr>
              <a:t>yrs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title"/>
          </p:nvPr>
        </p:nvSpPr>
        <p:spPr>
          <a:xfrm>
            <a:off x="485775" y="285750"/>
            <a:ext cx="8229600" cy="654050"/>
          </a:xfrm>
        </p:spPr>
        <p:txBody>
          <a:bodyPr/>
          <a:lstStyle/>
          <a:p>
            <a:r>
              <a:rPr lang="it-IT" sz="3600" b="1">
                <a:solidFill>
                  <a:srgbClr val="0000CC"/>
                </a:solidFill>
                <a:latin typeface="Calibri" charset="0"/>
              </a:rPr>
              <a:t>a future after Fermi and AGILE for              MeV-GeV astrophysics ?</a:t>
            </a:r>
          </a:p>
        </p:txBody>
      </p:sp>
      <p:sp>
        <p:nvSpPr>
          <p:cNvPr id="123907" name="Segnaposto contenut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it-IT" dirty="0" err="1">
                <a:latin typeface="Calibri" charset="0"/>
              </a:rPr>
              <a:t>Silicon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technology</a:t>
            </a:r>
            <a:r>
              <a:rPr lang="it-IT" dirty="0">
                <a:latin typeface="Calibri" charset="0"/>
              </a:rPr>
              <a:t> can be </a:t>
            </a:r>
            <a:r>
              <a:rPr lang="it-IT" dirty="0" err="1">
                <a:latin typeface="Calibri" charset="0"/>
              </a:rPr>
              <a:t>pushed</a:t>
            </a:r>
            <a:r>
              <a:rPr lang="it-IT" dirty="0">
                <a:latin typeface="Calibri" charset="0"/>
              </a:rPr>
              <a:t> to the </a:t>
            </a:r>
            <a:r>
              <a:rPr lang="it-IT" dirty="0" err="1">
                <a:latin typeface="Calibri" charset="0"/>
              </a:rPr>
              <a:t>limits</a:t>
            </a:r>
            <a:r>
              <a:rPr lang="it-IT" dirty="0">
                <a:latin typeface="Calibri" charset="0"/>
              </a:rPr>
              <a:t>.</a:t>
            </a:r>
          </a:p>
          <a:p>
            <a:r>
              <a:rPr lang="it-IT" b="1" dirty="0" err="1">
                <a:latin typeface="Calibri" charset="0"/>
              </a:rPr>
              <a:t>Substantial</a:t>
            </a:r>
            <a:r>
              <a:rPr lang="it-IT" b="1" dirty="0">
                <a:latin typeface="Calibri" charset="0"/>
              </a:rPr>
              <a:t> PSF </a:t>
            </a:r>
            <a:r>
              <a:rPr lang="it-IT" b="1" dirty="0" err="1">
                <a:latin typeface="Calibri" charset="0"/>
              </a:rPr>
              <a:t>improvement</a:t>
            </a:r>
            <a:r>
              <a:rPr lang="it-IT" b="1" dirty="0">
                <a:latin typeface="Calibri" charset="0"/>
              </a:rPr>
              <a:t> </a:t>
            </a:r>
            <a:r>
              <a:rPr lang="it-IT" b="1" dirty="0" err="1">
                <a:latin typeface="Calibri" charset="0"/>
              </a:rPr>
              <a:t>expected</a:t>
            </a:r>
            <a:r>
              <a:rPr lang="it-IT" b="1" dirty="0">
                <a:latin typeface="Calibri" charset="0"/>
              </a:rPr>
              <a:t> by a </a:t>
            </a:r>
            <a:r>
              <a:rPr lang="it-IT" b="1" dirty="0" err="1">
                <a:latin typeface="Calibri" charset="0"/>
              </a:rPr>
              <a:t>combination</a:t>
            </a:r>
            <a:r>
              <a:rPr lang="it-IT" b="1" dirty="0">
                <a:latin typeface="Calibri" charset="0"/>
              </a:rPr>
              <a:t> of </a:t>
            </a:r>
            <a:r>
              <a:rPr lang="it-IT" b="1" dirty="0" err="1">
                <a:latin typeface="Calibri" charset="0"/>
              </a:rPr>
              <a:t>thin</a:t>
            </a:r>
            <a:r>
              <a:rPr lang="it-IT" b="1" dirty="0">
                <a:latin typeface="Calibri" charset="0"/>
              </a:rPr>
              <a:t> </a:t>
            </a:r>
            <a:r>
              <a:rPr lang="it-IT" b="1" dirty="0" err="1">
                <a:latin typeface="Calibri" charset="0"/>
              </a:rPr>
              <a:t>converter</a:t>
            </a:r>
            <a:r>
              <a:rPr lang="it-IT" b="1" dirty="0">
                <a:latin typeface="Calibri" charset="0"/>
              </a:rPr>
              <a:t> + </a:t>
            </a:r>
            <a:r>
              <a:rPr lang="it-IT" b="1" dirty="0" err="1">
                <a:latin typeface="Calibri" charset="0"/>
              </a:rPr>
              <a:t>analog</a:t>
            </a:r>
            <a:r>
              <a:rPr lang="it-IT" b="1" dirty="0">
                <a:latin typeface="Calibri" charset="0"/>
              </a:rPr>
              <a:t> </a:t>
            </a:r>
            <a:r>
              <a:rPr lang="it-IT" b="1" dirty="0" err="1">
                <a:latin typeface="Calibri" charset="0"/>
              </a:rPr>
              <a:t>readout</a:t>
            </a:r>
            <a:r>
              <a:rPr lang="it-IT" b="1" dirty="0">
                <a:latin typeface="Calibri" charset="0"/>
              </a:rPr>
              <a:t>.</a:t>
            </a:r>
          </a:p>
          <a:p>
            <a:r>
              <a:rPr lang="it-IT" b="1" dirty="0">
                <a:solidFill>
                  <a:srgbClr val="C00000"/>
                </a:solidFill>
                <a:latin typeface="Calibri" charset="0"/>
              </a:rPr>
              <a:t>GAMMA-400, a new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space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mission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concept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(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at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the moment under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study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by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groups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 in Russia, </a:t>
            </a:r>
            <a:r>
              <a:rPr lang="it-IT" b="1" dirty="0" err="1">
                <a:solidFill>
                  <a:srgbClr val="C00000"/>
                </a:solidFill>
                <a:latin typeface="Calibri" charset="0"/>
              </a:rPr>
              <a:t>Italy</a:t>
            </a:r>
            <a:r>
              <a:rPr lang="it-IT" b="1" dirty="0">
                <a:solidFill>
                  <a:srgbClr val="C00000"/>
                </a:solidFill>
                <a:latin typeface="Calibri" charset="0"/>
              </a:rPr>
              <a:t>, …).</a:t>
            </a:r>
          </a:p>
          <a:p>
            <a:r>
              <a:rPr lang="it-IT" dirty="0" err="1">
                <a:latin typeface="Calibri" charset="0"/>
              </a:rPr>
              <a:t>Much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improved</a:t>
            </a:r>
            <a:r>
              <a:rPr lang="it-IT" dirty="0">
                <a:latin typeface="Calibri" charset="0"/>
              </a:rPr>
              <a:t> Gamma-</a:t>
            </a:r>
            <a:r>
              <a:rPr lang="it-IT" dirty="0" err="1">
                <a:latin typeface="Calibri" charset="0"/>
              </a:rPr>
              <a:t>Ray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Tracker</a:t>
            </a:r>
            <a:r>
              <a:rPr lang="it-IT" dirty="0">
                <a:latin typeface="Calibri" charset="0"/>
              </a:rPr>
              <a:t>, </a:t>
            </a:r>
            <a:r>
              <a:rPr lang="it-IT" dirty="0" err="1">
                <a:latin typeface="Calibri" charset="0"/>
              </a:rPr>
              <a:t>very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deep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calorimeter</a:t>
            </a:r>
            <a:r>
              <a:rPr lang="it-IT" dirty="0">
                <a:latin typeface="Calibri" charset="0"/>
              </a:rPr>
              <a:t>; a new gamma-</a:t>
            </a:r>
            <a:r>
              <a:rPr lang="it-IT" dirty="0" err="1">
                <a:latin typeface="Calibri" charset="0"/>
              </a:rPr>
              <a:t>ray</a:t>
            </a:r>
            <a:r>
              <a:rPr lang="it-IT" dirty="0">
                <a:latin typeface="Calibri" charset="0"/>
              </a:rPr>
              <a:t> and </a:t>
            </a:r>
            <a:r>
              <a:rPr lang="it-IT" dirty="0" err="1">
                <a:latin typeface="Calibri" charset="0"/>
              </a:rPr>
              <a:t>charged</a:t>
            </a:r>
            <a:r>
              <a:rPr lang="it-IT" dirty="0">
                <a:latin typeface="Calibri" charset="0"/>
              </a:rPr>
              <a:t> CR </a:t>
            </a:r>
            <a:r>
              <a:rPr lang="it-IT" dirty="0" err="1">
                <a:latin typeface="Calibri" charset="0"/>
              </a:rPr>
              <a:t>exploration</a:t>
            </a:r>
            <a:r>
              <a:rPr lang="it-IT" dirty="0">
                <a:latin typeface="Calibri" charset="0"/>
              </a:rPr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7C2EEDB-D145-3F4F-AAEA-AA99DED96CBD}" type="slidenum">
              <a:rPr lang="it-IT">
                <a:solidFill>
                  <a:srgbClr val="898989"/>
                </a:solidFill>
              </a:rPr>
              <a:pPr eaLnBrk="1" hangingPunct="1"/>
              <a:t>37</a:t>
            </a:fld>
            <a:endParaRPr lang="it-IT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egnaposto contenuto 2"/>
          <p:cNvSpPr>
            <a:spLocks noGrp="1"/>
          </p:cNvSpPr>
          <p:nvPr>
            <p:ph idx="1"/>
          </p:nvPr>
        </p:nvSpPr>
        <p:spPr>
          <a:xfrm>
            <a:off x="457200" y="774700"/>
            <a:ext cx="8229600" cy="4525963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  <a:latin typeface="Calibri" charset="0"/>
              </a:rPr>
              <a:t>0.5 – 100 </a:t>
            </a:r>
            <a:r>
              <a:rPr lang="it-IT" b="1" dirty="0" err="1">
                <a:solidFill>
                  <a:srgbClr val="0000FF"/>
                </a:solidFill>
                <a:latin typeface="Calibri" charset="0"/>
              </a:rPr>
              <a:t>MeV</a:t>
            </a:r>
            <a:r>
              <a:rPr lang="it-IT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Calibri" charset="0"/>
              </a:rPr>
              <a:t>range</a:t>
            </a:r>
            <a:r>
              <a:rPr lang="it-IT" b="1" dirty="0">
                <a:solidFill>
                  <a:srgbClr val="0000FF"/>
                </a:solidFill>
                <a:latin typeface="Calibri" charset="0"/>
              </a:rPr>
              <a:t> !</a:t>
            </a:r>
          </a:p>
          <a:p>
            <a:r>
              <a:rPr lang="it-IT" dirty="0" err="1">
                <a:latin typeface="Calibri" charset="0"/>
              </a:rPr>
              <a:t>several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proposals</a:t>
            </a:r>
            <a:r>
              <a:rPr lang="it-IT" dirty="0">
                <a:latin typeface="Calibri" charset="0"/>
              </a:rPr>
              <a:t>, </a:t>
            </a:r>
            <a:r>
              <a:rPr lang="it-IT" dirty="0" err="1">
                <a:latin typeface="Calibri" charset="0"/>
              </a:rPr>
              <a:t>never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materialized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yet</a:t>
            </a:r>
            <a:r>
              <a:rPr lang="it-IT" dirty="0">
                <a:latin typeface="Calibri" charset="0"/>
              </a:rPr>
              <a:t>.</a:t>
            </a:r>
          </a:p>
          <a:p>
            <a:r>
              <a:rPr lang="it-IT" dirty="0" err="1">
                <a:latin typeface="Calibri" charset="0"/>
              </a:rPr>
              <a:t>maybe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we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should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improve</a:t>
            </a:r>
            <a:r>
              <a:rPr lang="it-IT" dirty="0">
                <a:latin typeface="Calibri" charset="0"/>
              </a:rPr>
              <a:t> the Compton </a:t>
            </a:r>
            <a:r>
              <a:rPr lang="it-IT" dirty="0" err="1">
                <a:latin typeface="Calibri" charset="0"/>
              </a:rPr>
              <a:t>telescope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concept</a:t>
            </a:r>
            <a:r>
              <a:rPr lang="it-IT" dirty="0">
                <a:latin typeface="Calibri" charset="0"/>
              </a:rPr>
              <a:t> (e.g., GRIPS, </a:t>
            </a:r>
            <a:r>
              <a:rPr lang="it-IT" dirty="0" err="1">
                <a:latin typeface="Calibri" charset="0"/>
              </a:rPr>
              <a:t>other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being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considered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now</a:t>
            </a:r>
            <a:r>
              <a:rPr lang="it-IT" dirty="0">
                <a:latin typeface="Calibri" charset="0"/>
              </a:rPr>
              <a:t>) and </a:t>
            </a:r>
            <a:r>
              <a:rPr lang="it-IT" dirty="0" err="1">
                <a:latin typeface="Calibri" charset="0"/>
              </a:rPr>
              <a:t>reach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larger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energies</a:t>
            </a:r>
            <a:r>
              <a:rPr lang="it-IT" dirty="0">
                <a:latin typeface="Calibri" charset="0"/>
              </a:rPr>
              <a:t> (e.g., GAMMA-LIGHT).</a:t>
            </a:r>
          </a:p>
          <a:p>
            <a:r>
              <a:rPr lang="it-IT" dirty="0">
                <a:latin typeface="Calibri" charset="0"/>
              </a:rPr>
              <a:t>a </a:t>
            </a:r>
            <a:r>
              <a:rPr lang="it-IT" dirty="0" err="1">
                <a:latin typeface="Calibri" charset="0"/>
              </a:rPr>
              <a:t>very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important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window</a:t>
            </a:r>
            <a:r>
              <a:rPr lang="it-IT" dirty="0">
                <a:latin typeface="Calibri" charset="0"/>
              </a:rPr>
              <a:t>, </a:t>
            </a:r>
            <a:r>
              <a:rPr lang="it-IT" dirty="0" err="1">
                <a:latin typeface="Calibri" charset="0"/>
              </a:rPr>
              <a:t>sensitivity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needs</a:t>
            </a:r>
            <a:r>
              <a:rPr lang="it-IT" dirty="0">
                <a:latin typeface="Calibri" charset="0"/>
              </a:rPr>
              <a:t> to be </a:t>
            </a:r>
            <a:r>
              <a:rPr lang="it-IT" dirty="0" err="1">
                <a:latin typeface="Calibri" charset="0"/>
              </a:rPr>
              <a:t>good</a:t>
            </a:r>
            <a:r>
              <a:rPr lang="it-IT" dirty="0">
                <a:latin typeface="Calibri" charset="0"/>
              </a:rPr>
              <a:t> to compete and do </a:t>
            </a:r>
            <a:r>
              <a:rPr lang="it-IT" dirty="0" err="1">
                <a:latin typeface="Calibri" charset="0"/>
              </a:rPr>
              <a:t>better</a:t>
            </a:r>
            <a:r>
              <a:rPr lang="it-IT" dirty="0">
                <a:latin typeface="Calibri" charset="0"/>
              </a:rPr>
              <a:t> </a:t>
            </a:r>
            <a:r>
              <a:rPr lang="it-IT" dirty="0" err="1">
                <a:latin typeface="Calibri" charset="0"/>
              </a:rPr>
              <a:t>than</a:t>
            </a:r>
            <a:r>
              <a:rPr lang="it-IT" dirty="0">
                <a:latin typeface="Calibri" charset="0"/>
              </a:rPr>
              <a:t> Fermi-</a:t>
            </a:r>
            <a:r>
              <a:rPr lang="it-IT" dirty="0" smtClean="0">
                <a:latin typeface="Calibri" charset="0"/>
              </a:rPr>
              <a:t>LAT</a:t>
            </a:r>
            <a:endParaRPr lang="it-IT" dirty="0">
              <a:latin typeface="Calibri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E29F79E-6BA5-034E-A811-F1A6033D02EF}" type="slidenum">
              <a:rPr lang="it-IT">
                <a:solidFill>
                  <a:srgbClr val="898989"/>
                </a:solidFill>
              </a:rPr>
              <a:pPr eaLnBrk="1" hangingPunct="1"/>
              <a:t>38</a:t>
            </a:fld>
            <a:endParaRPr lang="it-IT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olo 1"/>
          <p:cNvSpPr>
            <a:spLocks noGrp="1"/>
          </p:cNvSpPr>
          <p:nvPr>
            <p:ph type="title"/>
          </p:nvPr>
        </p:nvSpPr>
        <p:spPr>
          <a:xfrm>
            <a:off x="485775" y="285750"/>
            <a:ext cx="8229600" cy="654050"/>
          </a:xfrm>
        </p:spPr>
        <p:txBody>
          <a:bodyPr/>
          <a:lstStyle/>
          <a:p>
            <a:r>
              <a:rPr lang="it-IT" sz="3600" b="1">
                <a:solidFill>
                  <a:srgbClr val="0000CC"/>
                </a:solidFill>
                <a:latin typeface="Calibri" charset="0"/>
              </a:rPr>
              <a:t>a future after Fermi and AGILE for              MeV-GeV astrophysics ?</a:t>
            </a:r>
          </a:p>
        </p:txBody>
      </p:sp>
      <p:sp>
        <p:nvSpPr>
          <p:cNvPr id="123907" name="Segnaposto contenuto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it-IT">
                <a:latin typeface="Calibri" charset="0"/>
              </a:rPr>
              <a:t>Silicon technology can be pushed to the limits.</a:t>
            </a:r>
          </a:p>
          <a:p>
            <a:r>
              <a:rPr lang="it-IT" b="1">
                <a:latin typeface="Calibri" charset="0"/>
              </a:rPr>
              <a:t>Substantial PSF improvement expected by a combination of thin converter + analog readout.</a:t>
            </a:r>
          </a:p>
          <a:p>
            <a:r>
              <a:rPr lang="it-IT" b="1">
                <a:solidFill>
                  <a:srgbClr val="C00000"/>
                </a:solidFill>
                <a:latin typeface="Calibri" charset="0"/>
              </a:rPr>
              <a:t>GAMMA-400, a new space mission concept (at the moment under study by groups in Russia, Italy, …).</a:t>
            </a:r>
          </a:p>
          <a:p>
            <a:r>
              <a:rPr lang="it-IT">
                <a:latin typeface="Calibri" charset="0"/>
              </a:rPr>
              <a:t>Much improved Gamma-Ray Tracker, very deep calorimeter; a new gamma-ray and charged CR exploration.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EE6149-4299-8742-8F99-650457B0CCFB}" type="slidenum">
              <a:rPr lang="it-IT">
                <a:solidFill>
                  <a:srgbClr val="898989"/>
                </a:solidFill>
              </a:rPr>
              <a:pPr eaLnBrk="1" hangingPunct="1"/>
              <a:t>39</a:t>
            </a:fld>
            <a:endParaRPr lang="it-IT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3656013"/>
            <a:ext cx="302736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losione 2 7"/>
          <p:cNvSpPr/>
          <p:nvPr/>
        </p:nvSpPr>
        <p:spPr>
          <a:xfrm>
            <a:off x="295275" y="4475163"/>
            <a:ext cx="3922713" cy="210343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</a:rPr>
              <a:t>STRONG SHOCK </a:t>
            </a:r>
            <a:r>
              <a:rPr lang="it-IT" sz="2000" b="1" dirty="0">
                <a:solidFill>
                  <a:srgbClr val="FFFF00"/>
                </a:solidFill>
                <a:sym typeface="Wingdings" pitchFamily="2" charset="2"/>
              </a:rPr>
              <a:t> r=4</a:t>
            </a:r>
            <a:endParaRPr lang="it-IT" sz="2000" b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7225"/>
            <a:ext cx="287972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7513" y="3973513"/>
            <a:ext cx="1774825" cy="461962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2400" b="1">
                <a:solidFill>
                  <a:srgbClr val="66FF33"/>
                </a:solidFill>
                <a:cs typeface="Calibri" charset="0"/>
              </a:rPr>
              <a:t>Linear DSA</a:t>
            </a:r>
          </a:p>
        </p:txBody>
      </p:sp>
      <p:sp>
        <p:nvSpPr>
          <p:cNvPr id="14" name="CasellaDiTesto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63460" y="3645024"/>
            <a:ext cx="2720708" cy="523220"/>
          </a:xfrm>
          <a:prstGeom prst="rect">
            <a:avLst/>
          </a:prstGeom>
          <a:blipFill rotWithShape="1">
            <a:blip r:embed="rId5"/>
            <a:stretch>
              <a:fillRect l="-4709" t="-13953" b="-32558"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15" name="CasellaDiTesto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81412" y="4063451"/>
            <a:ext cx="2692110" cy="954107"/>
          </a:xfrm>
          <a:prstGeom prst="rect">
            <a:avLst/>
          </a:prstGeom>
          <a:blipFill rotWithShape="1">
            <a:blip r:embed="rId6"/>
            <a:stretch>
              <a:fillRect l="-4762" t="-5769" r="-907" b="-16026"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435350" y="5661025"/>
            <a:ext cx="2663825" cy="523875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2800" b="1">
                <a:solidFill>
                  <a:srgbClr val="66FF33"/>
                </a:solidFill>
                <a:cs typeface="Calibri" charset="0"/>
              </a:rPr>
              <a:t>Non Linear DSA</a:t>
            </a:r>
          </a:p>
        </p:txBody>
      </p:sp>
      <p:sp>
        <p:nvSpPr>
          <p:cNvPr id="17" name="CasellaDiTesto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99099" y="6162295"/>
            <a:ext cx="3067696" cy="523220"/>
          </a:xfrm>
          <a:prstGeom prst="rect">
            <a:avLst/>
          </a:prstGeom>
          <a:blipFill rotWithShape="1">
            <a:blip r:embed="rId7"/>
            <a:stretch>
              <a:fillRect l="-3976" t="-13953" b="-32558"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18" name="CasellaDiTesto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21432" y="864553"/>
            <a:ext cx="1811009" cy="80785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19" name="CasellaDiTesto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7504" y="3284984"/>
            <a:ext cx="1233415" cy="712631"/>
          </a:xfrm>
          <a:prstGeom prst="rect">
            <a:avLst/>
          </a:prstGeom>
          <a:blipFill rotWithShape="1">
            <a:blip r:embed="rId9"/>
            <a:stretch>
              <a:fillRect l="-10396" b="-11111"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7245350" y="4646613"/>
            <a:ext cx="144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it-IT" sz="2000" b="1">
                <a:solidFill>
                  <a:srgbClr val="FF0000"/>
                </a:solidFill>
              </a:rPr>
              <a:t>Concavity</a:t>
            </a:r>
          </a:p>
        </p:txBody>
      </p:sp>
      <p:cxnSp>
        <p:nvCxnSpPr>
          <p:cNvPr id="22" name="Connettore 2 21"/>
          <p:cNvCxnSpPr/>
          <p:nvPr/>
        </p:nvCxnSpPr>
        <p:spPr>
          <a:xfrm>
            <a:off x="7888288" y="5046663"/>
            <a:ext cx="0" cy="190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57225"/>
            <a:ext cx="2771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40152" y="2232705"/>
            <a:ext cx="1949450" cy="83625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24" name="Ovale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23728" y="811574"/>
            <a:ext cx="756084" cy="616964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25" name="Ovale 2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32040" y="764704"/>
            <a:ext cx="756084" cy="616964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7" name="CasellaDiTesto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18180" y="1687086"/>
            <a:ext cx="3290324" cy="443326"/>
          </a:xfrm>
          <a:prstGeom prst="rect">
            <a:avLst/>
          </a:prstGeom>
          <a:blipFill rotWithShape="1">
            <a:blip r:embed="rId14"/>
            <a:stretch>
              <a:fillRect b="-8108"/>
            </a:stretch>
          </a:blipFill>
          <a:ln>
            <a:solidFill>
              <a:srgbClr val="FF0000"/>
            </a:solidFill>
          </a:ln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27" name="CasellaDiTesto 2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9552" y="4077072"/>
            <a:ext cx="1611147" cy="891591"/>
          </a:xfrm>
          <a:prstGeom prst="rect">
            <a:avLst/>
          </a:prstGeom>
          <a:blipFill rotWithShape="1">
            <a:blip r:embed="rId15"/>
            <a:stretch>
              <a:fillRect l="-9848" b="-4110"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28" name="Freccia angolare in su 27"/>
          <p:cNvSpPr/>
          <p:nvPr/>
        </p:nvSpPr>
        <p:spPr>
          <a:xfrm rot="10800000">
            <a:off x="6011863" y="1268413"/>
            <a:ext cx="709612" cy="360362"/>
          </a:xfrm>
          <a:prstGeom prst="bentUpArrow">
            <a:avLst>
              <a:gd name="adj1" fmla="val 0"/>
              <a:gd name="adj2" fmla="val 25000"/>
              <a:gd name="adj3" fmla="val 25000"/>
            </a:avLst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66FF33"/>
              </a:solidFill>
            </a:endParaRPr>
          </a:p>
        </p:txBody>
      </p:sp>
      <p:sp>
        <p:nvSpPr>
          <p:cNvPr id="29" name="Freccia angolare in su 28"/>
          <p:cNvSpPr/>
          <p:nvPr/>
        </p:nvSpPr>
        <p:spPr>
          <a:xfrm rot="10800000" flipH="1" flipV="1">
            <a:off x="7889875" y="2400300"/>
            <a:ext cx="311150" cy="250825"/>
          </a:xfrm>
          <a:prstGeom prst="bentUpArrow">
            <a:avLst>
              <a:gd name="adj1" fmla="val 0"/>
              <a:gd name="adj2" fmla="val 25000"/>
              <a:gd name="adj3" fmla="val 25000"/>
            </a:avLst>
          </a:prstGeom>
          <a:solidFill>
            <a:srgbClr val="66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66FF33"/>
              </a:solidFill>
            </a:endParaRPr>
          </a:p>
        </p:txBody>
      </p:sp>
      <p:sp>
        <p:nvSpPr>
          <p:cNvPr id="31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88224" y="3043858"/>
            <a:ext cx="2351806" cy="56368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26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27384"/>
            <a:ext cx="4059686" cy="727763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32" name="Ovale 3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2738" y="103528"/>
            <a:ext cx="1080120" cy="1008112"/>
          </a:xfrm>
          <a:prstGeom prst="ellipse">
            <a:avLst/>
          </a:prstGeom>
          <a:blipFill rotWithShape="1">
            <a:blip r:embed="rId18"/>
            <a:stretch>
              <a:fillRect/>
            </a:stretch>
          </a:blipFill>
        </p:spPr>
        <p:txBody>
          <a:bodyPr/>
          <a:lstStyle/>
          <a:p>
            <a:r>
              <a:rPr lang="it-IT">
                <a:noFill/>
              </a:rPr>
              <a:t> 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7455968" y="-99392"/>
            <a:ext cx="149034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i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Context</a:t>
            </a:r>
            <a:endParaRPr lang="it-IT" sz="32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3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6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80528" y="-99392"/>
            <a:ext cx="3949121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Conclusions</a:t>
            </a:r>
            <a:endParaRPr lang="it-IT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34925" y="760413"/>
            <a:ext cx="9109075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Wingdings" charset="2"/>
              <a:buChar char="²"/>
            </a:pP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</a:rPr>
              <a:t>Direct </a:t>
            </a:r>
            <a:r>
              <a:rPr lang="it-IT" sz="2800" b="1" dirty="0" err="1" smtClean="0">
                <a:solidFill>
                  <a:srgbClr val="FFFF00"/>
                </a:solidFill>
              </a:rPr>
              <a:t>proofs</a:t>
            </a:r>
            <a:r>
              <a:rPr lang="it-IT" sz="2800" b="1" dirty="0" smtClean="0">
                <a:solidFill>
                  <a:srgbClr val="FFFF00"/>
                </a:solidFill>
              </a:rPr>
              <a:t>:  </a:t>
            </a:r>
            <a:r>
              <a:rPr lang="it-IT" sz="2800" b="1" dirty="0">
                <a:solidFill>
                  <a:srgbClr val="FFFF00"/>
                </a:solidFill>
              </a:rPr>
              <a:t>t</a:t>
            </a:r>
            <a:r>
              <a:rPr lang="it-IT" sz="2800" b="1" dirty="0" smtClean="0">
                <a:solidFill>
                  <a:srgbClr val="FFFF00"/>
                </a:solidFill>
              </a:rPr>
              <a:t>he </a:t>
            </a:r>
            <a:r>
              <a:rPr lang="it-IT" sz="2800" b="1" dirty="0">
                <a:solidFill>
                  <a:srgbClr val="FFFF00"/>
                </a:solidFill>
              </a:rPr>
              <a:t>first </a:t>
            </a:r>
            <a:r>
              <a:rPr lang="it-IT" sz="2800" b="1" dirty="0" err="1">
                <a:solidFill>
                  <a:srgbClr val="FFFF00"/>
                </a:solidFill>
              </a:rPr>
              <a:t>direct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proof</a:t>
            </a:r>
            <a:r>
              <a:rPr lang="it-IT" sz="2800" b="1" dirty="0">
                <a:solidFill>
                  <a:srgbClr val="FFFF00"/>
                </a:solidFill>
              </a:rPr>
              <a:t> of </a:t>
            </a:r>
            <a:r>
              <a:rPr lang="it-IT" sz="2800" b="1" dirty="0" err="1">
                <a:solidFill>
                  <a:srgbClr val="FFFF00"/>
                </a:solidFill>
              </a:rPr>
              <a:t>hadronic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acceleration</a:t>
            </a:r>
            <a:r>
              <a:rPr lang="it-IT" sz="2800" b="1" dirty="0">
                <a:solidFill>
                  <a:srgbClr val="FFFF00"/>
                </a:solidFill>
              </a:rPr>
              <a:t> in </a:t>
            </a:r>
            <a:r>
              <a:rPr lang="it-IT" sz="2800" b="1" dirty="0" err="1">
                <a:solidFill>
                  <a:srgbClr val="FFFF00"/>
                </a:solidFill>
              </a:rPr>
              <a:t>SNRs</a:t>
            </a:r>
            <a:r>
              <a:rPr lang="it-IT" sz="2800" b="1" dirty="0">
                <a:solidFill>
                  <a:srgbClr val="FFFF00"/>
                </a:solidFill>
              </a:rPr>
              <a:t> (the </a:t>
            </a:r>
            <a:r>
              <a:rPr lang="it-IT" sz="2800" b="1" dirty="0" err="1">
                <a:solidFill>
                  <a:srgbClr val="FFFF00"/>
                </a:solidFill>
              </a:rPr>
              <a:t>pion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bump</a:t>
            </a:r>
            <a:r>
              <a:rPr lang="it-IT" sz="2800" b="1" dirty="0">
                <a:solidFill>
                  <a:srgbClr val="FFFF00"/>
                </a:solidFill>
              </a:rPr>
              <a:t> in W44</a:t>
            </a:r>
            <a:r>
              <a:rPr lang="it-IT" sz="2800" b="1" dirty="0" smtClean="0">
                <a:solidFill>
                  <a:srgbClr val="FFFF00"/>
                </a:solidFill>
              </a:rPr>
              <a:t>)</a:t>
            </a:r>
          </a:p>
          <a:p>
            <a:pPr marL="0" indent="0" eaLnBrk="1" hangingPunct="1"/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1CFF2A"/>
                </a:solidFill>
                <a:sym typeface="Wingdings" charset="0"/>
              </a:rPr>
              <a:t> we need to enhance the number of SNRs detected in the critical energy range</a:t>
            </a:r>
            <a:endParaRPr lang="it-IT" sz="2800" b="1" dirty="0">
              <a:solidFill>
                <a:srgbClr val="1CFF2A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endParaRPr lang="it-IT" sz="28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r>
              <a:rPr lang="it-IT" sz="2800" b="1" dirty="0" err="1">
                <a:solidFill>
                  <a:srgbClr val="FFFF00"/>
                </a:solidFill>
              </a:rPr>
              <a:t>Evidence</a:t>
            </a:r>
            <a:r>
              <a:rPr lang="it-IT" sz="2800" b="1" dirty="0">
                <a:solidFill>
                  <a:srgbClr val="FFFF00"/>
                </a:solidFill>
              </a:rPr>
              <a:t> in W44 of a </a:t>
            </a:r>
            <a:r>
              <a:rPr lang="it-IT" sz="2800" b="1" dirty="0" err="1">
                <a:solidFill>
                  <a:srgbClr val="FFFF00"/>
                </a:solidFill>
              </a:rPr>
              <a:t>power</a:t>
            </a:r>
            <a:r>
              <a:rPr lang="it-IT" sz="2800" b="1" dirty="0">
                <a:solidFill>
                  <a:srgbClr val="FFFF00"/>
                </a:solidFill>
              </a:rPr>
              <a:t>-law </a:t>
            </a:r>
            <a:r>
              <a:rPr lang="it-IT" sz="2800" b="1" dirty="0" err="1">
                <a:solidFill>
                  <a:srgbClr val="FFFF00"/>
                </a:solidFill>
              </a:rPr>
              <a:t>index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steeper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than</a:t>
            </a:r>
            <a:r>
              <a:rPr lang="it-IT" sz="2800" b="1" dirty="0">
                <a:solidFill>
                  <a:srgbClr val="FFFF00"/>
                </a:solidFill>
              </a:rPr>
              <a:t> the </a:t>
            </a:r>
            <a:r>
              <a:rPr lang="it-IT" sz="2800" b="1" dirty="0" err="1">
                <a:solidFill>
                  <a:srgbClr val="FFFF00"/>
                </a:solidFill>
              </a:rPr>
              <a:t>one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provided</a:t>
            </a:r>
            <a:r>
              <a:rPr lang="it-IT" sz="2800" b="1" dirty="0">
                <a:solidFill>
                  <a:srgbClr val="FFFF00"/>
                </a:solidFill>
              </a:rPr>
              <a:t> by </a:t>
            </a:r>
            <a:r>
              <a:rPr lang="it-IT" sz="2800" b="1" dirty="0" err="1">
                <a:solidFill>
                  <a:srgbClr val="FFFF00"/>
                </a:solidFill>
              </a:rPr>
              <a:t>theoretical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models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endParaRPr lang="it-IT" sz="2800" b="1" dirty="0" smtClean="0">
              <a:solidFill>
                <a:srgbClr val="FFFF00"/>
              </a:solidFill>
            </a:endParaRPr>
          </a:p>
          <a:p>
            <a:pPr marL="0" indent="0" eaLnBrk="1" hangingPunct="1"/>
            <a:r>
              <a:rPr lang="en-US" sz="2800" b="1" dirty="0" smtClean="0">
                <a:solidFill>
                  <a:srgbClr val="1CFF2A"/>
                </a:solidFill>
                <a:sym typeface="Wingdings" charset="0"/>
              </a:rPr>
              <a:t> </a:t>
            </a:r>
            <a:r>
              <a:rPr lang="en-US" sz="2800" b="1" dirty="0">
                <a:solidFill>
                  <a:srgbClr val="1CFF2A"/>
                </a:solidFill>
                <a:sym typeface="Wingdings" charset="0"/>
              </a:rPr>
              <a:t>as like as in the most of other gamma-ray detected SNRs</a:t>
            </a:r>
            <a:endParaRPr lang="it-IT" sz="2800" b="1" dirty="0">
              <a:solidFill>
                <a:srgbClr val="1CFF2A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endParaRPr lang="it-IT" sz="28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r>
              <a:rPr lang="it-IT" sz="2800" b="1" dirty="0" smtClean="0">
                <a:solidFill>
                  <a:srgbClr val="FFFF00"/>
                </a:solidFill>
              </a:rPr>
              <a:t>Data and </a:t>
            </a:r>
            <a:r>
              <a:rPr lang="it-IT" sz="2800" b="1" dirty="0" err="1" smtClean="0">
                <a:solidFill>
                  <a:srgbClr val="FFFF00"/>
                </a:solidFill>
              </a:rPr>
              <a:t>theorie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inconsistencies</a:t>
            </a:r>
            <a:endParaRPr lang="it-IT" sz="28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endParaRPr lang="it-IT" sz="2800" b="1" dirty="0">
              <a:solidFill>
                <a:srgbClr val="FFFF00"/>
              </a:solidFill>
            </a:endParaRPr>
          </a:p>
          <a:p>
            <a:pPr marL="457200" indent="-457200" eaLnBrk="1" hangingPunct="1">
              <a:buFont typeface="Wingdings" charset="2"/>
              <a:buChar char="²"/>
            </a:pPr>
            <a:r>
              <a:rPr lang="it-IT" sz="2800" b="1" dirty="0">
                <a:solidFill>
                  <a:srgbClr val="FFFF00"/>
                </a:solidFill>
              </a:rPr>
              <a:t>In </a:t>
            </a:r>
            <a:r>
              <a:rPr lang="it-IT" sz="2800" b="1" dirty="0" err="1">
                <a:solidFill>
                  <a:srgbClr val="FFFF00"/>
                </a:solidFill>
              </a:rPr>
              <a:t>spite</a:t>
            </a:r>
            <a:r>
              <a:rPr lang="it-IT" sz="2800" b="1" dirty="0">
                <a:solidFill>
                  <a:srgbClr val="FFFF00"/>
                </a:solidFill>
              </a:rPr>
              <a:t> of the </a:t>
            </a:r>
            <a:r>
              <a:rPr lang="it-IT" sz="2800" b="1" dirty="0" err="1">
                <a:solidFill>
                  <a:srgbClr val="FFFF00"/>
                </a:solidFill>
              </a:rPr>
              <a:t>amount</a:t>
            </a:r>
            <a:r>
              <a:rPr lang="it-IT" sz="2800" b="1" dirty="0">
                <a:solidFill>
                  <a:srgbClr val="FFFF00"/>
                </a:solidFill>
              </a:rPr>
              <a:t> of data, CR </a:t>
            </a:r>
            <a:r>
              <a:rPr lang="it-IT" sz="2800" b="1" dirty="0" err="1">
                <a:solidFill>
                  <a:srgbClr val="FFFF00"/>
                </a:solidFill>
              </a:rPr>
              <a:t>origin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is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still</a:t>
            </a:r>
            <a:r>
              <a:rPr lang="it-IT" sz="2800" b="1" dirty="0">
                <a:solidFill>
                  <a:srgbClr val="FFFF00"/>
                </a:solidFill>
              </a:rPr>
              <a:t> an opening </a:t>
            </a:r>
            <a:r>
              <a:rPr lang="it-IT" sz="2800" b="1" dirty="0" err="1" smtClean="0">
                <a:solidFill>
                  <a:srgbClr val="FFFF00"/>
                </a:solidFill>
              </a:rPr>
              <a:t>issue</a:t>
            </a:r>
            <a:endParaRPr lang="it-IT" sz="2800" b="1" dirty="0" smtClean="0">
              <a:solidFill>
                <a:srgbClr val="FFFF00"/>
              </a:solidFill>
            </a:endParaRPr>
          </a:p>
          <a:p>
            <a:pPr marL="0" indent="0" eaLnBrk="1" hangingPunct="1"/>
            <a:r>
              <a:rPr lang="en-US" sz="2800" b="1" dirty="0" smtClean="0">
                <a:solidFill>
                  <a:srgbClr val="1CFF2A"/>
                </a:solidFill>
                <a:sym typeface="Wingdings"/>
              </a:rPr>
              <a:t> new generation of gamma-ray and particle instruments</a:t>
            </a:r>
            <a:r>
              <a:rPr lang="it-IT" sz="2800" b="1" dirty="0" smtClean="0">
                <a:solidFill>
                  <a:srgbClr val="1CFF2A"/>
                </a:solidFill>
              </a:rPr>
              <a:t> </a:t>
            </a:r>
            <a:endParaRPr lang="it-IT" sz="1800" b="1" dirty="0">
              <a:solidFill>
                <a:srgbClr val="1CFF2A"/>
              </a:solidFill>
              <a:latin typeface="Lucida Calligraph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o 2"/>
          <p:cNvSpPr/>
          <p:nvPr/>
        </p:nvSpPr>
        <p:spPr>
          <a:xfrm rot="2255644">
            <a:off x="-2065338" y="1512888"/>
            <a:ext cx="4130676" cy="4589462"/>
          </a:xfrm>
          <a:prstGeom prst="arc">
            <a:avLst>
              <a:gd name="adj1" fmla="val 15147010"/>
              <a:gd name="adj2" fmla="val 1679811"/>
            </a:avLst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996950" y="2530475"/>
            <a:ext cx="1400175" cy="2598738"/>
          </a:xfrm>
          <a:custGeom>
            <a:avLst/>
            <a:gdLst>
              <a:gd name="connsiteX0" fmla="*/ 457200 w 1400265"/>
              <a:gd name="connsiteY0" fmla="*/ 0 h 2507673"/>
              <a:gd name="connsiteX1" fmla="*/ 609600 w 1400265"/>
              <a:gd name="connsiteY1" fmla="*/ 41564 h 2507673"/>
              <a:gd name="connsiteX2" fmla="*/ 651164 w 1400265"/>
              <a:gd name="connsiteY2" fmla="*/ 55418 h 2507673"/>
              <a:gd name="connsiteX3" fmla="*/ 762000 w 1400265"/>
              <a:gd name="connsiteY3" fmla="*/ 96982 h 2507673"/>
              <a:gd name="connsiteX4" fmla="*/ 803564 w 1400265"/>
              <a:gd name="connsiteY4" fmla="*/ 110837 h 2507673"/>
              <a:gd name="connsiteX5" fmla="*/ 886691 w 1400265"/>
              <a:gd name="connsiteY5" fmla="*/ 124691 h 2507673"/>
              <a:gd name="connsiteX6" fmla="*/ 942109 w 1400265"/>
              <a:gd name="connsiteY6" fmla="*/ 138546 h 2507673"/>
              <a:gd name="connsiteX7" fmla="*/ 1080655 w 1400265"/>
              <a:gd name="connsiteY7" fmla="*/ 166255 h 2507673"/>
              <a:gd name="connsiteX8" fmla="*/ 1330037 w 1400265"/>
              <a:gd name="connsiteY8" fmla="*/ 152400 h 2507673"/>
              <a:gd name="connsiteX9" fmla="*/ 1343891 w 1400265"/>
              <a:gd name="connsiteY9" fmla="*/ 110837 h 2507673"/>
              <a:gd name="connsiteX10" fmla="*/ 1330037 w 1400265"/>
              <a:gd name="connsiteY10" fmla="*/ 41564 h 2507673"/>
              <a:gd name="connsiteX11" fmla="*/ 1246909 w 1400265"/>
              <a:gd name="connsiteY11" fmla="*/ 0 h 2507673"/>
              <a:gd name="connsiteX12" fmla="*/ 858982 w 1400265"/>
              <a:gd name="connsiteY12" fmla="*/ 13855 h 2507673"/>
              <a:gd name="connsiteX13" fmla="*/ 692728 w 1400265"/>
              <a:gd name="connsiteY13" fmla="*/ 69273 h 2507673"/>
              <a:gd name="connsiteX14" fmla="*/ 651164 w 1400265"/>
              <a:gd name="connsiteY14" fmla="*/ 96982 h 2507673"/>
              <a:gd name="connsiteX15" fmla="*/ 568037 w 1400265"/>
              <a:gd name="connsiteY15" fmla="*/ 138546 h 2507673"/>
              <a:gd name="connsiteX16" fmla="*/ 540328 w 1400265"/>
              <a:gd name="connsiteY16" fmla="*/ 180109 h 2507673"/>
              <a:gd name="connsiteX17" fmla="*/ 512618 w 1400265"/>
              <a:gd name="connsiteY17" fmla="*/ 263237 h 2507673"/>
              <a:gd name="connsiteX18" fmla="*/ 526473 w 1400265"/>
              <a:gd name="connsiteY18" fmla="*/ 457200 h 2507673"/>
              <a:gd name="connsiteX19" fmla="*/ 595746 w 1400265"/>
              <a:gd name="connsiteY19" fmla="*/ 540328 h 2507673"/>
              <a:gd name="connsiteX20" fmla="*/ 623455 w 1400265"/>
              <a:gd name="connsiteY20" fmla="*/ 581891 h 2507673"/>
              <a:gd name="connsiteX21" fmla="*/ 665018 w 1400265"/>
              <a:gd name="connsiteY21" fmla="*/ 609600 h 2507673"/>
              <a:gd name="connsiteX22" fmla="*/ 775855 w 1400265"/>
              <a:gd name="connsiteY22" fmla="*/ 692728 h 2507673"/>
              <a:gd name="connsiteX23" fmla="*/ 831273 w 1400265"/>
              <a:gd name="connsiteY23" fmla="*/ 706582 h 2507673"/>
              <a:gd name="connsiteX24" fmla="*/ 872837 w 1400265"/>
              <a:gd name="connsiteY24" fmla="*/ 734291 h 2507673"/>
              <a:gd name="connsiteX25" fmla="*/ 969818 w 1400265"/>
              <a:gd name="connsiteY25" fmla="*/ 762000 h 2507673"/>
              <a:gd name="connsiteX26" fmla="*/ 1011382 w 1400265"/>
              <a:gd name="connsiteY26" fmla="*/ 775855 h 2507673"/>
              <a:gd name="connsiteX27" fmla="*/ 1052946 w 1400265"/>
              <a:gd name="connsiteY27" fmla="*/ 803564 h 2507673"/>
              <a:gd name="connsiteX28" fmla="*/ 1163782 w 1400265"/>
              <a:gd name="connsiteY28" fmla="*/ 831273 h 2507673"/>
              <a:gd name="connsiteX29" fmla="*/ 1205346 w 1400265"/>
              <a:gd name="connsiteY29" fmla="*/ 845128 h 2507673"/>
              <a:gd name="connsiteX30" fmla="*/ 1330037 w 1400265"/>
              <a:gd name="connsiteY30" fmla="*/ 817418 h 2507673"/>
              <a:gd name="connsiteX31" fmla="*/ 1371600 w 1400265"/>
              <a:gd name="connsiteY31" fmla="*/ 789709 h 2507673"/>
              <a:gd name="connsiteX32" fmla="*/ 1399309 w 1400265"/>
              <a:gd name="connsiteY32" fmla="*/ 748146 h 2507673"/>
              <a:gd name="connsiteX33" fmla="*/ 1385455 w 1400265"/>
              <a:gd name="connsiteY33" fmla="*/ 665018 h 2507673"/>
              <a:gd name="connsiteX34" fmla="*/ 1302328 w 1400265"/>
              <a:gd name="connsiteY34" fmla="*/ 623455 h 2507673"/>
              <a:gd name="connsiteX35" fmla="*/ 1025237 w 1400265"/>
              <a:gd name="connsiteY35" fmla="*/ 651164 h 2507673"/>
              <a:gd name="connsiteX36" fmla="*/ 983673 w 1400265"/>
              <a:gd name="connsiteY36" fmla="*/ 678873 h 2507673"/>
              <a:gd name="connsiteX37" fmla="*/ 914400 w 1400265"/>
              <a:gd name="connsiteY37" fmla="*/ 734291 h 2507673"/>
              <a:gd name="connsiteX38" fmla="*/ 872837 w 1400265"/>
              <a:gd name="connsiteY38" fmla="*/ 775855 h 2507673"/>
              <a:gd name="connsiteX39" fmla="*/ 831273 w 1400265"/>
              <a:gd name="connsiteY39" fmla="*/ 803564 h 2507673"/>
              <a:gd name="connsiteX40" fmla="*/ 789709 w 1400265"/>
              <a:gd name="connsiteY40" fmla="*/ 900546 h 2507673"/>
              <a:gd name="connsiteX41" fmla="*/ 762000 w 1400265"/>
              <a:gd name="connsiteY41" fmla="*/ 942109 h 2507673"/>
              <a:gd name="connsiteX42" fmla="*/ 748146 w 1400265"/>
              <a:gd name="connsiteY42" fmla="*/ 1039091 h 2507673"/>
              <a:gd name="connsiteX43" fmla="*/ 775855 w 1400265"/>
              <a:gd name="connsiteY43" fmla="*/ 1260764 h 2507673"/>
              <a:gd name="connsiteX44" fmla="*/ 803564 w 1400265"/>
              <a:gd name="connsiteY44" fmla="*/ 1316182 h 2507673"/>
              <a:gd name="connsiteX45" fmla="*/ 817418 w 1400265"/>
              <a:gd name="connsiteY45" fmla="*/ 1357746 h 2507673"/>
              <a:gd name="connsiteX46" fmla="*/ 872837 w 1400265"/>
              <a:gd name="connsiteY46" fmla="*/ 1440873 h 2507673"/>
              <a:gd name="connsiteX47" fmla="*/ 928255 w 1400265"/>
              <a:gd name="connsiteY47" fmla="*/ 1510146 h 2507673"/>
              <a:gd name="connsiteX48" fmla="*/ 942109 w 1400265"/>
              <a:gd name="connsiteY48" fmla="*/ 1551709 h 2507673"/>
              <a:gd name="connsiteX49" fmla="*/ 1039091 w 1400265"/>
              <a:gd name="connsiteY49" fmla="*/ 1620982 h 2507673"/>
              <a:gd name="connsiteX50" fmla="*/ 1122218 w 1400265"/>
              <a:gd name="connsiteY50" fmla="*/ 1676400 h 2507673"/>
              <a:gd name="connsiteX51" fmla="*/ 1246909 w 1400265"/>
              <a:gd name="connsiteY51" fmla="*/ 1662546 h 2507673"/>
              <a:gd name="connsiteX52" fmla="*/ 1288473 w 1400265"/>
              <a:gd name="connsiteY52" fmla="*/ 1634837 h 2507673"/>
              <a:gd name="connsiteX53" fmla="*/ 1330037 w 1400265"/>
              <a:gd name="connsiteY53" fmla="*/ 1551709 h 2507673"/>
              <a:gd name="connsiteX54" fmla="*/ 1316182 w 1400265"/>
              <a:gd name="connsiteY54" fmla="*/ 1482437 h 2507673"/>
              <a:gd name="connsiteX55" fmla="*/ 1274618 w 1400265"/>
              <a:gd name="connsiteY55" fmla="*/ 1454728 h 2507673"/>
              <a:gd name="connsiteX56" fmla="*/ 1052946 w 1400265"/>
              <a:gd name="connsiteY56" fmla="*/ 1440873 h 2507673"/>
              <a:gd name="connsiteX57" fmla="*/ 775855 w 1400265"/>
              <a:gd name="connsiteY57" fmla="*/ 1440873 h 2507673"/>
              <a:gd name="connsiteX58" fmla="*/ 720437 w 1400265"/>
              <a:gd name="connsiteY58" fmla="*/ 1454728 h 2507673"/>
              <a:gd name="connsiteX59" fmla="*/ 637309 w 1400265"/>
              <a:gd name="connsiteY59" fmla="*/ 1482437 h 2507673"/>
              <a:gd name="connsiteX60" fmla="*/ 554182 w 1400265"/>
              <a:gd name="connsiteY60" fmla="*/ 1537855 h 2507673"/>
              <a:gd name="connsiteX61" fmla="*/ 512618 w 1400265"/>
              <a:gd name="connsiteY61" fmla="*/ 1579418 h 2507673"/>
              <a:gd name="connsiteX62" fmla="*/ 471055 w 1400265"/>
              <a:gd name="connsiteY62" fmla="*/ 1607128 h 2507673"/>
              <a:gd name="connsiteX63" fmla="*/ 471055 w 1400265"/>
              <a:gd name="connsiteY63" fmla="*/ 2022764 h 2507673"/>
              <a:gd name="connsiteX64" fmla="*/ 498764 w 1400265"/>
              <a:gd name="connsiteY64" fmla="*/ 2105891 h 2507673"/>
              <a:gd name="connsiteX65" fmla="*/ 512618 w 1400265"/>
              <a:gd name="connsiteY65" fmla="*/ 2147455 h 2507673"/>
              <a:gd name="connsiteX66" fmla="*/ 526473 w 1400265"/>
              <a:gd name="connsiteY66" fmla="*/ 2189018 h 2507673"/>
              <a:gd name="connsiteX67" fmla="*/ 554182 w 1400265"/>
              <a:gd name="connsiteY67" fmla="*/ 2286000 h 2507673"/>
              <a:gd name="connsiteX68" fmla="*/ 609600 w 1400265"/>
              <a:gd name="connsiteY68" fmla="*/ 2369128 h 2507673"/>
              <a:gd name="connsiteX69" fmla="*/ 637309 w 1400265"/>
              <a:gd name="connsiteY69" fmla="*/ 2410691 h 2507673"/>
              <a:gd name="connsiteX70" fmla="*/ 678873 w 1400265"/>
              <a:gd name="connsiteY70" fmla="*/ 2438400 h 2507673"/>
              <a:gd name="connsiteX71" fmla="*/ 720437 w 1400265"/>
              <a:gd name="connsiteY71" fmla="*/ 2479964 h 2507673"/>
              <a:gd name="connsiteX72" fmla="*/ 803564 w 1400265"/>
              <a:gd name="connsiteY72" fmla="*/ 2507673 h 2507673"/>
              <a:gd name="connsiteX73" fmla="*/ 955964 w 1400265"/>
              <a:gd name="connsiteY73" fmla="*/ 2493818 h 2507673"/>
              <a:gd name="connsiteX74" fmla="*/ 983673 w 1400265"/>
              <a:gd name="connsiteY74" fmla="*/ 2438400 h 2507673"/>
              <a:gd name="connsiteX75" fmla="*/ 969818 w 1400265"/>
              <a:gd name="connsiteY75" fmla="*/ 2369128 h 2507673"/>
              <a:gd name="connsiteX76" fmla="*/ 900546 w 1400265"/>
              <a:gd name="connsiteY76" fmla="*/ 2313709 h 2507673"/>
              <a:gd name="connsiteX77" fmla="*/ 886691 w 1400265"/>
              <a:gd name="connsiteY77" fmla="*/ 2272146 h 2507673"/>
              <a:gd name="connsiteX78" fmla="*/ 845128 w 1400265"/>
              <a:gd name="connsiteY78" fmla="*/ 2258291 h 2507673"/>
              <a:gd name="connsiteX79" fmla="*/ 734291 w 1400265"/>
              <a:gd name="connsiteY79" fmla="*/ 2216728 h 2507673"/>
              <a:gd name="connsiteX80" fmla="*/ 318655 w 1400265"/>
              <a:gd name="connsiteY80" fmla="*/ 2230582 h 2507673"/>
              <a:gd name="connsiteX81" fmla="*/ 277091 w 1400265"/>
              <a:gd name="connsiteY81" fmla="*/ 2258291 h 2507673"/>
              <a:gd name="connsiteX82" fmla="*/ 193964 w 1400265"/>
              <a:gd name="connsiteY82" fmla="*/ 2286000 h 2507673"/>
              <a:gd name="connsiteX83" fmla="*/ 152400 w 1400265"/>
              <a:gd name="connsiteY83" fmla="*/ 2299855 h 2507673"/>
              <a:gd name="connsiteX84" fmla="*/ 41564 w 1400265"/>
              <a:gd name="connsiteY84" fmla="*/ 2327564 h 2507673"/>
              <a:gd name="connsiteX85" fmla="*/ 0 w 1400265"/>
              <a:gd name="connsiteY85" fmla="*/ 2341418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400265" h="2507673">
                <a:moveTo>
                  <a:pt x="457200" y="0"/>
                </a:moveTo>
                <a:cubicBezTo>
                  <a:pt x="555117" y="19584"/>
                  <a:pt x="504129" y="6408"/>
                  <a:pt x="609600" y="41564"/>
                </a:cubicBezTo>
                <a:lnTo>
                  <a:pt x="651164" y="55418"/>
                </a:lnTo>
                <a:cubicBezTo>
                  <a:pt x="719585" y="101033"/>
                  <a:pt x="666127" y="73014"/>
                  <a:pt x="762000" y="96982"/>
                </a:cubicBezTo>
                <a:cubicBezTo>
                  <a:pt x="776168" y="100524"/>
                  <a:pt x="789308" y="107669"/>
                  <a:pt x="803564" y="110837"/>
                </a:cubicBezTo>
                <a:cubicBezTo>
                  <a:pt x="830986" y="116931"/>
                  <a:pt x="859145" y="119182"/>
                  <a:pt x="886691" y="124691"/>
                </a:cubicBezTo>
                <a:cubicBezTo>
                  <a:pt x="905362" y="128425"/>
                  <a:pt x="923438" y="134812"/>
                  <a:pt x="942109" y="138546"/>
                </a:cubicBezTo>
                <a:cubicBezTo>
                  <a:pt x="1111958" y="172516"/>
                  <a:pt x="951933" y="134073"/>
                  <a:pt x="1080655" y="166255"/>
                </a:cubicBezTo>
                <a:cubicBezTo>
                  <a:pt x="1163782" y="161637"/>
                  <a:pt x="1248567" y="169551"/>
                  <a:pt x="1330037" y="152400"/>
                </a:cubicBezTo>
                <a:cubicBezTo>
                  <a:pt x="1344327" y="149391"/>
                  <a:pt x="1343891" y="125441"/>
                  <a:pt x="1343891" y="110837"/>
                </a:cubicBezTo>
                <a:cubicBezTo>
                  <a:pt x="1343891" y="87289"/>
                  <a:pt x="1341720" y="62010"/>
                  <a:pt x="1330037" y="41564"/>
                </a:cubicBezTo>
                <a:cubicBezTo>
                  <a:pt x="1317399" y="19447"/>
                  <a:pt x="1268242" y="7111"/>
                  <a:pt x="1246909" y="0"/>
                </a:cubicBezTo>
                <a:cubicBezTo>
                  <a:pt x="1117600" y="4618"/>
                  <a:pt x="987926" y="3110"/>
                  <a:pt x="858982" y="13855"/>
                </a:cubicBezTo>
                <a:cubicBezTo>
                  <a:pt x="796942" y="19025"/>
                  <a:pt x="744878" y="39473"/>
                  <a:pt x="692728" y="69273"/>
                </a:cubicBezTo>
                <a:cubicBezTo>
                  <a:pt x="678271" y="77534"/>
                  <a:pt x="666057" y="89535"/>
                  <a:pt x="651164" y="96982"/>
                </a:cubicBezTo>
                <a:cubicBezTo>
                  <a:pt x="536449" y="154340"/>
                  <a:pt x="687144" y="59140"/>
                  <a:pt x="568037" y="138546"/>
                </a:cubicBezTo>
                <a:cubicBezTo>
                  <a:pt x="558801" y="152400"/>
                  <a:pt x="547091" y="164893"/>
                  <a:pt x="540328" y="180109"/>
                </a:cubicBezTo>
                <a:cubicBezTo>
                  <a:pt x="528465" y="206800"/>
                  <a:pt x="512618" y="263237"/>
                  <a:pt x="512618" y="263237"/>
                </a:cubicBezTo>
                <a:cubicBezTo>
                  <a:pt x="517236" y="327891"/>
                  <a:pt x="515208" y="393367"/>
                  <a:pt x="526473" y="457200"/>
                </a:cubicBezTo>
                <a:cubicBezTo>
                  <a:pt x="531094" y="483385"/>
                  <a:pt x="582365" y="524270"/>
                  <a:pt x="595746" y="540328"/>
                </a:cubicBezTo>
                <a:cubicBezTo>
                  <a:pt x="606406" y="553120"/>
                  <a:pt x="611681" y="570117"/>
                  <a:pt x="623455" y="581891"/>
                </a:cubicBezTo>
                <a:cubicBezTo>
                  <a:pt x="635229" y="593665"/>
                  <a:pt x="652016" y="599198"/>
                  <a:pt x="665018" y="609600"/>
                </a:cubicBezTo>
                <a:cubicBezTo>
                  <a:pt x="706981" y="643170"/>
                  <a:pt x="705558" y="675154"/>
                  <a:pt x="775855" y="692728"/>
                </a:cubicBezTo>
                <a:lnTo>
                  <a:pt x="831273" y="706582"/>
                </a:lnTo>
                <a:cubicBezTo>
                  <a:pt x="845128" y="715818"/>
                  <a:pt x="857944" y="726844"/>
                  <a:pt x="872837" y="734291"/>
                </a:cubicBezTo>
                <a:cubicBezTo>
                  <a:pt x="894988" y="745367"/>
                  <a:pt x="949095" y="756079"/>
                  <a:pt x="969818" y="762000"/>
                </a:cubicBezTo>
                <a:cubicBezTo>
                  <a:pt x="983860" y="766012"/>
                  <a:pt x="998320" y="769324"/>
                  <a:pt x="1011382" y="775855"/>
                </a:cubicBezTo>
                <a:cubicBezTo>
                  <a:pt x="1026275" y="783302"/>
                  <a:pt x="1038053" y="796117"/>
                  <a:pt x="1052946" y="803564"/>
                </a:cubicBezTo>
                <a:cubicBezTo>
                  <a:pt x="1084613" y="819397"/>
                  <a:pt x="1132169" y="823369"/>
                  <a:pt x="1163782" y="831273"/>
                </a:cubicBezTo>
                <a:cubicBezTo>
                  <a:pt x="1177950" y="834815"/>
                  <a:pt x="1191491" y="840510"/>
                  <a:pt x="1205346" y="845128"/>
                </a:cubicBezTo>
                <a:cubicBezTo>
                  <a:pt x="1237274" y="839806"/>
                  <a:pt x="1295930" y="834472"/>
                  <a:pt x="1330037" y="817418"/>
                </a:cubicBezTo>
                <a:cubicBezTo>
                  <a:pt x="1344930" y="809971"/>
                  <a:pt x="1357746" y="798945"/>
                  <a:pt x="1371600" y="789709"/>
                </a:cubicBezTo>
                <a:cubicBezTo>
                  <a:pt x="1380836" y="775855"/>
                  <a:pt x="1397470" y="764695"/>
                  <a:pt x="1399309" y="748146"/>
                </a:cubicBezTo>
                <a:cubicBezTo>
                  <a:pt x="1402411" y="720226"/>
                  <a:pt x="1398018" y="690144"/>
                  <a:pt x="1385455" y="665018"/>
                </a:cubicBezTo>
                <a:cubicBezTo>
                  <a:pt x="1374712" y="643532"/>
                  <a:pt x="1321999" y="630012"/>
                  <a:pt x="1302328" y="623455"/>
                </a:cubicBezTo>
                <a:cubicBezTo>
                  <a:pt x="1288545" y="624266"/>
                  <a:pt x="1097525" y="615019"/>
                  <a:pt x="1025237" y="651164"/>
                </a:cubicBezTo>
                <a:cubicBezTo>
                  <a:pt x="1010344" y="658611"/>
                  <a:pt x="997528" y="669637"/>
                  <a:pt x="983673" y="678873"/>
                </a:cubicBezTo>
                <a:cubicBezTo>
                  <a:pt x="921702" y="771831"/>
                  <a:pt x="994706" y="680754"/>
                  <a:pt x="914400" y="734291"/>
                </a:cubicBezTo>
                <a:cubicBezTo>
                  <a:pt x="898097" y="745159"/>
                  <a:pt x="887889" y="763312"/>
                  <a:pt x="872837" y="775855"/>
                </a:cubicBezTo>
                <a:cubicBezTo>
                  <a:pt x="860045" y="786515"/>
                  <a:pt x="845128" y="794328"/>
                  <a:pt x="831273" y="803564"/>
                </a:cubicBezTo>
                <a:cubicBezTo>
                  <a:pt x="761706" y="907915"/>
                  <a:pt x="843390" y="775292"/>
                  <a:pt x="789709" y="900546"/>
                </a:cubicBezTo>
                <a:cubicBezTo>
                  <a:pt x="783150" y="915851"/>
                  <a:pt x="771236" y="928255"/>
                  <a:pt x="762000" y="942109"/>
                </a:cubicBezTo>
                <a:cubicBezTo>
                  <a:pt x="757382" y="974436"/>
                  <a:pt x="748146" y="1006435"/>
                  <a:pt x="748146" y="1039091"/>
                </a:cubicBezTo>
                <a:cubicBezTo>
                  <a:pt x="748146" y="1108406"/>
                  <a:pt x="746590" y="1192480"/>
                  <a:pt x="775855" y="1260764"/>
                </a:cubicBezTo>
                <a:cubicBezTo>
                  <a:pt x="783991" y="1279747"/>
                  <a:pt x="795428" y="1297199"/>
                  <a:pt x="803564" y="1316182"/>
                </a:cubicBezTo>
                <a:cubicBezTo>
                  <a:pt x="809317" y="1329605"/>
                  <a:pt x="810326" y="1344980"/>
                  <a:pt x="817418" y="1357746"/>
                </a:cubicBezTo>
                <a:cubicBezTo>
                  <a:pt x="833591" y="1386857"/>
                  <a:pt x="872837" y="1440873"/>
                  <a:pt x="872837" y="1440873"/>
                </a:cubicBezTo>
                <a:cubicBezTo>
                  <a:pt x="907659" y="1545343"/>
                  <a:pt x="856636" y="1420623"/>
                  <a:pt x="928255" y="1510146"/>
                </a:cubicBezTo>
                <a:cubicBezTo>
                  <a:pt x="937378" y="1521550"/>
                  <a:pt x="934008" y="1539558"/>
                  <a:pt x="942109" y="1551709"/>
                </a:cubicBezTo>
                <a:cubicBezTo>
                  <a:pt x="974761" y="1600688"/>
                  <a:pt x="990935" y="1592089"/>
                  <a:pt x="1039091" y="1620982"/>
                </a:cubicBezTo>
                <a:cubicBezTo>
                  <a:pt x="1067647" y="1638116"/>
                  <a:pt x="1122218" y="1676400"/>
                  <a:pt x="1122218" y="1676400"/>
                </a:cubicBezTo>
                <a:cubicBezTo>
                  <a:pt x="1163782" y="1671782"/>
                  <a:pt x="1206338" y="1672689"/>
                  <a:pt x="1246909" y="1662546"/>
                </a:cubicBezTo>
                <a:cubicBezTo>
                  <a:pt x="1263063" y="1658508"/>
                  <a:pt x="1276699" y="1646611"/>
                  <a:pt x="1288473" y="1634837"/>
                </a:cubicBezTo>
                <a:cubicBezTo>
                  <a:pt x="1315330" y="1607980"/>
                  <a:pt x="1318769" y="1585513"/>
                  <a:pt x="1330037" y="1551709"/>
                </a:cubicBezTo>
                <a:cubicBezTo>
                  <a:pt x="1325419" y="1528618"/>
                  <a:pt x="1327865" y="1502882"/>
                  <a:pt x="1316182" y="1482437"/>
                </a:cubicBezTo>
                <a:cubicBezTo>
                  <a:pt x="1307921" y="1467980"/>
                  <a:pt x="1291065" y="1457325"/>
                  <a:pt x="1274618" y="1454728"/>
                </a:cubicBezTo>
                <a:cubicBezTo>
                  <a:pt x="1201489" y="1443181"/>
                  <a:pt x="1126837" y="1445491"/>
                  <a:pt x="1052946" y="1440873"/>
                </a:cubicBezTo>
                <a:cubicBezTo>
                  <a:pt x="925515" y="1415386"/>
                  <a:pt x="977922" y="1419602"/>
                  <a:pt x="775855" y="1440873"/>
                </a:cubicBezTo>
                <a:cubicBezTo>
                  <a:pt x="756918" y="1442866"/>
                  <a:pt x="738675" y="1449257"/>
                  <a:pt x="720437" y="1454728"/>
                </a:cubicBezTo>
                <a:cubicBezTo>
                  <a:pt x="692461" y="1463121"/>
                  <a:pt x="637309" y="1482437"/>
                  <a:pt x="637309" y="1482437"/>
                </a:cubicBezTo>
                <a:cubicBezTo>
                  <a:pt x="504726" y="1615020"/>
                  <a:pt x="674481" y="1457657"/>
                  <a:pt x="554182" y="1537855"/>
                </a:cubicBezTo>
                <a:cubicBezTo>
                  <a:pt x="537879" y="1548723"/>
                  <a:pt x="527670" y="1566875"/>
                  <a:pt x="512618" y="1579418"/>
                </a:cubicBezTo>
                <a:cubicBezTo>
                  <a:pt x="499826" y="1590078"/>
                  <a:pt x="484909" y="1597891"/>
                  <a:pt x="471055" y="1607128"/>
                </a:cubicBezTo>
                <a:cubicBezTo>
                  <a:pt x="419666" y="1761288"/>
                  <a:pt x="440208" y="1683449"/>
                  <a:pt x="471055" y="2022764"/>
                </a:cubicBezTo>
                <a:cubicBezTo>
                  <a:pt x="473699" y="2051852"/>
                  <a:pt x="489528" y="2078182"/>
                  <a:pt x="498764" y="2105891"/>
                </a:cubicBezTo>
                <a:lnTo>
                  <a:pt x="512618" y="2147455"/>
                </a:lnTo>
                <a:cubicBezTo>
                  <a:pt x="517236" y="2161309"/>
                  <a:pt x="522931" y="2174850"/>
                  <a:pt x="526473" y="2189018"/>
                </a:cubicBezTo>
                <a:cubicBezTo>
                  <a:pt x="529733" y="2202059"/>
                  <a:pt x="545149" y="2269740"/>
                  <a:pt x="554182" y="2286000"/>
                </a:cubicBezTo>
                <a:cubicBezTo>
                  <a:pt x="570355" y="2315112"/>
                  <a:pt x="591127" y="2341419"/>
                  <a:pt x="609600" y="2369128"/>
                </a:cubicBezTo>
                <a:cubicBezTo>
                  <a:pt x="618836" y="2382982"/>
                  <a:pt x="623455" y="2401455"/>
                  <a:pt x="637309" y="2410691"/>
                </a:cubicBezTo>
                <a:cubicBezTo>
                  <a:pt x="651164" y="2419927"/>
                  <a:pt x="666081" y="2427740"/>
                  <a:pt x="678873" y="2438400"/>
                </a:cubicBezTo>
                <a:cubicBezTo>
                  <a:pt x="693925" y="2450943"/>
                  <a:pt x="703309" y="2470449"/>
                  <a:pt x="720437" y="2479964"/>
                </a:cubicBezTo>
                <a:cubicBezTo>
                  <a:pt x="745969" y="2494149"/>
                  <a:pt x="803564" y="2507673"/>
                  <a:pt x="803564" y="2507673"/>
                </a:cubicBezTo>
                <a:cubicBezTo>
                  <a:pt x="854364" y="2503055"/>
                  <a:pt x="908355" y="2512129"/>
                  <a:pt x="955964" y="2493818"/>
                </a:cubicBezTo>
                <a:cubicBezTo>
                  <a:pt x="975240" y="2486404"/>
                  <a:pt x="981392" y="2458927"/>
                  <a:pt x="983673" y="2438400"/>
                </a:cubicBezTo>
                <a:cubicBezTo>
                  <a:pt x="986273" y="2414996"/>
                  <a:pt x="979094" y="2390772"/>
                  <a:pt x="969818" y="2369128"/>
                </a:cubicBezTo>
                <a:cubicBezTo>
                  <a:pt x="961921" y="2350701"/>
                  <a:pt x="912715" y="2321822"/>
                  <a:pt x="900546" y="2313709"/>
                </a:cubicBezTo>
                <a:cubicBezTo>
                  <a:pt x="895928" y="2299855"/>
                  <a:pt x="897017" y="2282472"/>
                  <a:pt x="886691" y="2272146"/>
                </a:cubicBezTo>
                <a:cubicBezTo>
                  <a:pt x="876365" y="2261820"/>
                  <a:pt x="857651" y="2265805"/>
                  <a:pt x="845128" y="2258291"/>
                </a:cubicBezTo>
                <a:cubicBezTo>
                  <a:pt x="753645" y="2203401"/>
                  <a:pt x="924731" y="2248467"/>
                  <a:pt x="734291" y="2216728"/>
                </a:cubicBezTo>
                <a:cubicBezTo>
                  <a:pt x="595746" y="2221346"/>
                  <a:pt x="456708" y="2218032"/>
                  <a:pt x="318655" y="2230582"/>
                </a:cubicBezTo>
                <a:cubicBezTo>
                  <a:pt x="302072" y="2232090"/>
                  <a:pt x="292307" y="2251528"/>
                  <a:pt x="277091" y="2258291"/>
                </a:cubicBezTo>
                <a:cubicBezTo>
                  <a:pt x="250401" y="2270153"/>
                  <a:pt x="221673" y="2276764"/>
                  <a:pt x="193964" y="2286000"/>
                </a:cubicBezTo>
                <a:cubicBezTo>
                  <a:pt x="180109" y="2290618"/>
                  <a:pt x="166568" y="2296313"/>
                  <a:pt x="152400" y="2299855"/>
                </a:cubicBezTo>
                <a:cubicBezTo>
                  <a:pt x="115455" y="2309091"/>
                  <a:pt x="77692" y="2315522"/>
                  <a:pt x="41564" y="2327564"/>
                </a:cubicBezTo>
                <a:lnTo>
                  <a:pt x="0" y="2341418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 rot="5400000">
            <a:off x="1811738" y="3251099"/>
            <a:ext cx="185833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 defTabSz="914400">
              <a:defRPr/>
            </a:pPr>
            <a:r>
              <a:rPr lang="it-IT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UPSTREAM</a:t>
            </a:r>
          </a:p>
        </p:txBody>
      </p:sp>
      <p:sp>
        <p:nvSpPr>
          <p:cNvPr id="7" name="Rettangolo 6"/>
          <p:cNvSpPr/>
          <p:nvPr/>
        </p:nvSpPr>
        <p:spPr>
          <a:xfrm rot="16200000">
            <a:off x="-232423" y="3244251"/>
            <a:ext cx="2459904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 defTabSz="914400">
              <a:defRPr/>
            </a:pPr>
            <a:r>
              <a:rPr lang="it-IT" sz="28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DOWNSTREAM</a:t>
            </a:r>
          </a:p>
        </p:txBody>
      </p:sp>
      <p:sp>
        <p:nvSpPr>
          <p:cNvPr id="8" name="Freccia a destra 7"/>
          <p:cNvSpPr/>
          <p:nvPr/>
        </p:nvSpPr>
        <p:spPr>
          <a:xfrm rot="19298334">
            <a:off x="3030080" y="1590220"/>
            <a:ext cx="1277709" cy="400959"/>
          </a:xfrm>
          <a:prstGeom prst="rightArrow">
            <a:avLst>
              <a:gd name="adj1" fmla="val 32875"/>
              <a:gd name="adj2" fmla="val 5667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harsh" dir="t"/>
          </a:scene3d>
          <a:sp3d extrusionH="76200" prstMaterial="powder">
            <a:bevelT w="165100" prst="coolSlant"/>
            <a:extrusionClr>
              <a:srgbClr val="FFF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ccia a destra 8"/>
          <p:cNvSpPr/>
          <p:nvPr/>
        </p:nvSpPr>
        <p:spPr>
          <a:xfrm rot="1235640">
            <a:off x="3155697" y="3562585"/>
            <a:ext cx="2348041" cy="400959"/>
          </a:xfrm>
          <a:prstGeom prst="rightArrow">
            <a:avLst>
              <a:gd name="adj1" fmla="val 32875"/>
              <a:gd name="adj2" fmla="val 5667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harsh" dir="t"/>
          </a:scene3d>
          <a:sp3d extrusionH="76200" prstMaterial="powder">
            <a:bevelT w="165100" prst="coolSlant"/>
            <a:extrusionClr>
              <a:srgbClr val="FFF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693778" y="620712"/>
            <a:ext cx="3846512" cy="954087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prstClr val="white"/>
                </a:solidFill>
                <a:cs typeface="Calibri" charset="0"/>
              </a:rPr>
              <a:t>Balmer</a:t>
            </a:r>
            <a:r>
              <a:rPr lang="it-IT" sz="2800" b="1" dirty="0" smtClean="0">
                <a:solidFill>
                  <a:prstClr val="white"/>
                </a:solidFill>
                <a:cs typeface="Calibri" charset="0"/>
              </a:rPr>
              <a:t> line </a:t>
            </a:r>
            <a:r>
              <a:rPr lang="it-IT" sz="2800" b="1" dirty="0" err="1" smtClean="0">
                <a:solidFill>
                  <a:prstClr val="white"/>
                </a:solidFill>
                <a:cs typeface="Calibri" charset="0"/>
              </a:rPr>
              <a:t>emission</a:t>
            </a:r>
            <a:r>
              <a:rPr lang="it-IT" sz="2800" b="1" dirty="0" smtClean="0">
                <a:solidFill>
                  <a:prstClr val="white"/>
                </a:solidFill>
                <a:cs typeface="Calibri" charset="0"/>
              </a:rPr>
              <a:t> by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 smtClean="0">
                <a:solidFill>
                  <a:prstClr val="white"/>
                </a:solidFill>
                <a:cs typeface="Calibri" charset="0"/>
              </a:rPr>
              <a:t>       </a:t>
            </a:r>
            <a:r>
              <a:rPr lang="it-IT" sz="2800" b="1" dirty="0" err="1" smtClean="0">
                <a:solidFill>
                  <a:prstClr val="white"/>
                </a:solidFill>
                <a:cs typeface="Calibri" charset="0"/>
              </a:rPr>
              <a:t>charge-exchange</a:t>
            </a:r>
            <a:endParaRPr lang="it-IT" sz="2800" b="1" dirty="0" smtClean="0">
              <a:solidFill>
                <a:prstClr val="white"/>
              </a:solidFill>
              <a:cs typeface="Calibri" charset="0"/>
            </a:endParaRPr>
          </a:p>
        </p:txBody>
      </p:sp>
      <p:sp>
        <p:nvSpPr>
          <p:cNvPr id="11" name="Nuvola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38806" y="2924944"/>
            <a:ext cx="1224136" cy="1755596"/>
          </a:xfrm>
          <a:prstGeom prst="cloud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noFill/>
                <a:latin typeface="Calibri" charset="0"/>
                <a:ea typeface="ＭＳ Ｐゴシック" charset="0"/>
                <a:cs typeface="Arial" charset="0"/>
              </a:rPr>
              <a:t> 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518150" y="4300538"/>
            <a:ext cx="3087688" cy="954087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00"/>
                </a:solidFill>
                <a:cs typeface="Calibri" charset="0"/>
              </a:rPr>
              <a:t>     Gamma-ray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00"/>
                </a:solidFill>
                <a:cs typeface="Calibri" charset="0"/>
              </a:rPr>
              <a:t>from pion emission</a:t>
            </a:r>
          </a:p>
        </p:txBody>
      </p:sp>
      <p:sp>
        <p:nvSpPr>
          <p:cNvPr id="13" name="CasellaDiTesto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94290" y="3203075"/>
            <a:ext cx="4094134" cy="532966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noFill/>
                <a:latin typeface="Calibri" charset="0"/>
                <a:ea typeface="ＭＳ Ｐゴシック" charset="0"/>
                <a:cs typeface="Arial" charset="0"/>
              </a:rPr>
              <a:t> </a:t>
            </a:r>
          </a:p>
        </p:txBody>
      </p:sp>
      <p:sp>
        <p:nvSpPr>
          <p:cNvPr id="14" name="Decisione 13"/>
          <p:cNvSpPr/>
          <p:nvPr/>
        </p:nvSpPr>
        <p:spPr>
          <a:xfrm>
            <a:off x="5887389" y="1837969"/>
            <a:ext cx="2867025" cy="1012825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INDIRECT</a:t>
            </a:r>
          </a:p>
        </p:txBody>
      </p:sp>
      <p:sp>
        <p:nvSpPr>
          <p:cNvPr id="15" name="Decisione 14"/>
          <p:cNvSpPr/>
          <p:nvPr/>
        </p:nvSpPr>
        <p:spPr>
          <a:xfrm>
            <a:off x="6026150" y="5594350"/>
            <a:ext cx="2867025" cy="1012825"/>
          </a:xfrm>
          <a:prstGeom prst="flowChartDecision">
            <a:avLst/>
          </a:prstGeom>
          <a:gradFill>
            <a:gsLst>
              <a:gs pos="0">
                <a:srgbClr val="FFFF00"/>
              </a:gs>
              <a:gs pos="74990">
                <a:srgbClr val="FFC000"/>
              </a:gs>
              <a:gs pos="51000">
                <a:srgbClr val="FFFF00"/>
              </a:gs>
              <a:gs pos="57000">
                <a:srgbClr val="FFC000"/>
              </a:gs>
              <a:gs pos="92000">
                <a:srgbClr val="FFC000"/>
              </a:gs>
              <a:gs pos="100000">
                <a:srgbClr val="FFF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it-IT" sz="2400" dirty="0">
                <a:solidFill>
                  <a:prstClr val="black"/>
                </a:solidFill>
                <a:latin typeface="Calibri"/>
              </a:rPr>
              <a:t>DIRECT</a:t>
            </a:r>
          </a:p>
        </p:txBody>
      </p:sp>
      <p:sp>
        <p:nvSpPr>
          <p:cNvPr id="16" name="Ovale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91382" y="675626"/>
            <a:ext cx="1080120" cy="100811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noFill/>
                <a:latin typeface="Calibri" charset="0"/>
                <a:ea typeface="ＭＳ Ｐゴシック" charset="0"/>
                <a:cs typeface="Arial" charset="0"/>
              </a:rPr>
              <a:t> </a:t>
            </a:r>
          </a:p>
        </p:txBody>
      </p:sp>
      <p:sp>
        <p:nvSpPr>
          <p:cNvPr id="21" name="Freccia angolare in su 20"/>
          <p:cNvSpPr/>
          <p:nvPr/>
        </p:nvSpPr>
        <p:spPr>
          <a:xfrm rot="5400000">
            <a:off x="7278688" y="3656012"/>
            <a:ext cx="280988" cy="366713"/>
          </a:xfrm>
          <a:prstGeom prst="bentUpArrow">
            <a:avLst>
              <a:gd name="adj1" fmla="val 0"/>
              <a:gd name="adj2" fmla="val 25000"/>
              <a:gd name="adj3" fmla="val 2500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asellaDiTesto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90797" y="3635123"/>
            <a:ext cx="697627" cy="52322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noFill/>
                <a:latin typeface="Calibri" charset="0"/>
                <a:ea typeface="ＭＳ Ｐゴシック" charset="0"/>
                <a:cs typeface="Arial" charset="0"/>
              </a:rPr>
              <a:t> </a:t>
            </a:r>
          </a:p>
        </p:txBody>
      </p:sp>
      <p:sp>
        <p:nvSpPr>
          <p:cNvPr id="90132" name="CasellaDiTesto 22"/>
          <p:cNvSpPr txBox="1">
            <a:spLocks noChangeArrowheads="1"/>
          </p:cNvSpPr>
          <p:nvPr/>
        </p:nvSpPr>
        <p:spPr bwMode="auto">
          <a:xfrm>
            <a:off x="276182" y="143669"/>
            <a:ext cx="2190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srgbClr val="FFFF00"/>
                </a:solidFill>
              </a:rPr>
              <a:t>Accelerated</a:t>
            </a:r>
            <a:endParaRPr lang="it-IT" sz="2800" b="1" dirty="0" smtClean="0">
              <a:solidFill>
                <a:srgbClr val="FFFF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dirty="0" err="1" smtClean="0">
                <a:solidFill>
                  <a:srgbClr val="FFFF00"/>
                </a:solidFill>
              </a:rPr>
              <a:t>protons</a:t>
            </a:r>
            <a:endParaRPr lang="it-IT" sz="2800" b="1" dirty="0" smtClean="0">
              <a:solidFill>
                <a:srgbClr val="FFFF00"/>
              </a:solidFill>
            </a:endParaRPr>
          </a:p>
        </p:txBody>
      </p:sp>
      <p:sp>
        <p:nvSpPr>
          <p:cNvPr id="19" name="CasellaDiTesto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97224" y="4445148"/>
            <a:ext cx="1774268" cy="664284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>
                <a:noFill/>
                <a:latin typeface="Calibri" charset="0"/>
                <a:ea typeface="ＭＳ Ｐゴシック" charset="0"/>
                <a:cs typeface="Arial" charset="0"/>
              </a:rPr>
              <a:t> </a:t>
            </a:r>
          </a:p>
        </p:txBody>
      </p:sp>
      <p:sp>
        <p:nvSpPr>
          <p:cNvPr id="24" name="Freccia a destra 23"/>
          <p:cNvSpPr/>
          <p:nvPr/>
        </p:nvSpPr>
        <p:spPr>
          <a:xfrm rot="1543309">
            <a:off x="2143360" y="5463693"/>
            <a:ext cx="1056282" cy="400959"/>
          </a:xfrm>
          <a:prstGeom prst="rightArrow">
            <a:avLst>
              <a:gd name="adj1" fmla="val 32875"/>
              <a:gd name="adj2" fmla="val 5667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harsh" dir="t"/>
          </a:scene3d>
          <a:sp3d extrusionH="76200" prstMaterial="powder">
            <a:bevelT w="165100" prst="coolSlant"/>
            <a:extrusionClr>
              <a:srgbClr val="FFF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3548063" y="5811838"/>
            <a:ext cx="1724025" cy="523875"/>
          </a:xfrm>
          <a:prstGeom prst="rect">
            <a:avLst/>
          </a:prstGeom>
          <a:solidFill>
            <a:schemeClr val="tx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00"/>
                </a:solidFill>
                <a:cs typeface="Calibri" charset="0"/>
              </a:rPr>
              <a:t>Pevatrons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7455968" y="-99392"/>
            <a:ext cx="149034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it-IT" sz="3200" b="1" i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Context</a:t>
            </a:r>
            <a:endParaRPr lang="it-IT" sz="32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" y="1229521"/>
            <a:ext cx="4690860" cy="199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3"/>
          <p:cNvSpPr/>
          <p:nvPr/>
        </p:nvSpPr>
        <p:spPr>
          <a:xfrm>
            <a:off x="60433" y="54273"/>
            <a:ext cx="25075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it-IT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Space</a:t>
            </a:r>
          </a:p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MeV-GeV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it-IT" sz="40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ardrop 7"/>
          <p:cNvSpPr/>
          <p:nvPr/>
        </p:nvSpPr>
        <p:spPr>
          <a:xfrm>
            <a:off x="1877050" y="855126"/>
            <a:ext cx="1424950" cy="936625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AGILE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3671695"/>
            <a:ext cx="3127375" cy="2971006"/>
          </a:xfrm>
          <a:prstGeom prst="rect">
            <a:avLst/>
          </a:prstGeom>
        </p:spPr>
      </p:pic>
      <p:sp>
        <p:nvSpPr>
          <p:cNvPr id="9" name="Teardrop 8"/>
          <p:cNvSpPr/>
          <p:nvPr/>
        </p:nvSpPr>
        <p:spPr>
          <a:xfrm>
            <a:off x="2716525" y="3203382"/>
            <a:ext cx="1424950" cy="936625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Fermi-LAT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51" y="190500"/>
            <a:ext cx="3200624" cy="3302000"/>
          </a:xfrm>
          <a:prstGeom prst="rect">
            <a:avLst/>
          </a:prstGeom>
        </p:spPr>
      </p:pic>
      <p:sp>
        <p:nvSpPr>
          <p:cNvPr id="6" name="Rettangolo 2"/>
          <p:cNvSpPr/>
          <p:nvPr/>
        </p:nvSpPr>
        <p:spPr>
          <a:xfrm>
            <a:off x="6840961" y="0"/>
            <a:ext cx="23189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it-IT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Earth</a:t>
            </a:r>
          </a:p>
          <a:p>
            <a:pPr algn="ctr"/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it-IT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GeV-TeV</a:t>
            </a:r>
            <a:r>
              <a:rPr lang="it-IT" sz="4000" dirty="0" smtClean="0">
                <a:ln w="18415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it-IT" sz="4000" b="0" cap="none" spc="0" dirty="0">
              <a:ln w="18415" cmpd="sng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ttangolo 24"/>
          <p:cNvSpPr/>
          <p:nvPr/>
        </p:nvSpPr>
        <p:spPr>
          <a:xfrm>
            <a:off x="3156465" y="-83517"/>
            <a:ext cx="305510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Gamma-</a:t>
            </a:r>
            <a:r>
              <a:rPr lang="it-IT" sz="40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rays</a:t>
            </a:r>
            <a:endParaRPr lang="it-IT" sz="40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Teardrop 10"/>
          <p:cNvSpPr/>
          <p:nvPr/>
        </p:nvSpPr>
        <p:spPr>
          <a:xfrm>
            <a:off x="5238749" y="2989068"/>
            <a:ext cx="1778001" cy="936625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VERITAS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4911501" y="1323439"/>
            <a:ext cx="1613124" cy="936625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MAGIC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3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18" y="4024759"/>
            <a:ext cx="4459982" cy="2229991"/>
          </a:xfrm>
          <a:prstGeom prst="rect">
            <a:avLst/>
          </a:prstGeom>
        </p:spPr>
      </p:pic>
      <p:sp>
        <p:nvSpPr>
          <p:cNvPr id="10" name="Teardrop 9"/>
          <p:cNvSpPr/>
          <p:nvPr/>
        </p:nvSpPr>
        <p:spPr>
          <a:xfrm>
            <a:off x="6128486" y="5706076"/>
            <a:ext cx="1424950" cy="936625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HESS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2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785BC51-E3BE-4D41-8788-62968DB4D5B5}" type="slidenum">
              <a:rPr lang="it-IT">
                <a:solidFill>
                  <a:srgbClr val="898989"/>
                </a:solidFill>
              </a:rPr>
              <a:pPr eaLnBrk="1" hangingPunct="1"/>
              <a:t>7</a:t>
            </a:fld>
            <a:endParaRPr lang="it-IT">
              <a:solidFill>
                <a:srgbClr val="898989"/>
              </a:solidFill>
            </a:endParaRPr>
          </a:p>
        </p:txBody>
      </p:sp>
      <p:pic>
        <p:nvPicPr>
          <p:cNvPr id="931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60400"/>
            <a:ext cx="88106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24"/>
          <p:cNvSpPr/>
          <p:nvPr/>
        </p:nvSpPr>
        <p:spPr>
          <a:xfrm>
            <a:off x="2794162" y="-47486"/>
            <a:ext cx="364988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Gamma-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ray</a:t>
            </a: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SNRs</a:t>
            </a:r>
            <a:endParaRPr lang="it-IT" sz="36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23875"/>
            <a:ext cx="349250" cy="58324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636000" y="596900"/>
            <a:ext cx="479425" cy="18954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07425" y="3892550"/>
            <a:ext cx="479425" cy="2463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250" y="628650"/>
            <a:ext cx="8686800" cy="21272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arrotondato 27"/>
          <p:cNvSpPr/>
          <p:nvPr/>
        </p:nvSpPr>
        <p:spPr>
          <a:xfrm>
            <a:off x="488125" y="5907100"/>
            <a:ext cx="8208963" cy="89849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err="1">
                <a:solidFill>
                  <a:srgbClr val="FFFF00"/>
                </a:solidFill>
              </a:rPr>
              <a:t>Several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SNRs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detected</a:t>
            </a:r>
            <a:r>
              <a:rPr lang="it-IT" sz="3200" b="1" dirty="0">
                <a:solidFill>
                  <a:srgbClr val="FFFF00"/>
                </a:solidFill>
              </a:rPr>
              <a:t> in </a:t>
            </a:r>
            <a:r>
              <a:rPr lang="it-IT" sz="3200" b="1" dirty="0" err="1">
                <a:solidFill>
                  <a:srgbClr val="FFFF00"/>
                </a:solidFill>
              </a:rPr>
              <a:t>gamma-rays</a:t>
            </a:r>
            <a:r>
              <a:rPr lang="it-IT" sz="3200" b="1" dirty="0">
                <a:solidFill>
                  <a:srgbClr val="FFFF00"/>
                </a:solidFill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err="1">
                <a:solidFill>
                  <a:srgbClr val="FFFF00"/>
                </a:solidFill>
              </a:rPr>
              <a:t>but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finding</a:t>
            </a:r>
            <a:r>
              <a:rPr lang="it-IT" sz="3200" b="1" dirty="0">
                <a:solidFill>
                  <a:srgbClr val="FFFF00"/>
                </a:solidFill>
              </a:rPr>
              <a:t> a </a:t>
            </a:r>
            <a:r>
              <a:rPr lang="it-IT" sz="3200" b="1" dirty="0" err="1">
                <a:solidFill>
                  <a:srgbClr val="FFFF00"/>
                </a:solidFill>
              </a:rPr>
              <a:t>clear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proof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is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very</a:t>
            </a:r>
            <a:r>
              <a:rPr lang="it-IT" sz="3200" b="1" dirty="0">
                <a:solidFill>
                  <a:srgbClr val="FFFF00"/>
                </a:solidFill>
              </a:rPr>
              <a:t> </a:t>
            </a:r>
            <a:r>
              <a:rPr lang="it-IT" sz="3200" b="1" dirty="0" err="1">
                <a:solidFill>
                  <a:srgbClr val="FFFF00"/>
                </a:solidFill>
              </a:rPr>
              <a:t>difficult</a:t>
            </a:r>
            <a:r>
              <a:rPr lang="it-IT" sz="3200" b="1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200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10883" y="5085184"/>
            <a:ext cx="5313445" cy="1482393"/>
          </a:xfrm>
          <a:prstGeom prst="rect">
            <a:avLst/>
          </a:prstGeom>
          <a:blipFill rotWithShape="1">
            <a:blip r:embed="rId3"/>
            <a:stretch>
              <a:fillRect l="-2411" t="-4115" b="-9053"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8" name="Ova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9512" y="116632"/>
            <a:ext cx="1080120" cy="100811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sp>
        <p:nvSpPr>
          <p:cNvPr id="10" name="Ova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046755" y="4761115"/>
            <a:ext cx="1080120" cy="100811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it-IT">
                <a:noFill/>
                <a:cs typeface="Arial" charset="0"/>
              </a:rPr>
              <a:t> </a:t>
            </a:r>
          </a:p>
        </p:txBody>
      </p:sp>
      <p:pic>
        <p:nvPicPr>
          <p:cNvPr id="92164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676275"/>
            <a:ext cx="6599238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676275"/>
            <a:ext cx="6599238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2150"/>
            <a:ext cx="6594475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2150"/>
            <a:ext cx="6602412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e 16"/>
          <p:cNvSpPr/>
          <p:nvPr/>
        </p:nvSpPr>
        <p:spPr>
          <a:xfrm>
            <a:off x="5343525" y="2032000"/>
            <a:ext cx="668338" cy="676275"/>
          </a:xfrm>
          <a:prstGeom prst="ellipse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FF33CC"/>
              </a:solidFill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4067175" y="1249363"/>
            <a:ext cx="2954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7030A0"/>
                </a:solidFill>
              </a:rPr>
              <a:t>unique signature!</a:t>
            </a:r>
          </a:p>
        </p:txBody>
      </p:sp>
      <p:sp>
        <p:nvSpPr>
          <p:cNvPr id="16" name="Rettangolo 15"/>
          <p:cNvSpPr/>
          <p:nvPr/>
        </p:nvSpPr>
        <p:spPr>
          <a:xfrm rot="19888131">
            <a:off x="1368183" y="1331362"/>
            <a:ext cx="30296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PROBLEM</a:t>
            </a:r>
          </a:p>
        </p:txBody>
      </p:sp>
      <p:sp>
        <p:nvSpPr>
          <p:cNvPr id="14" name="Rettangolo 24"/>
          <p:cNvSpPr/>
          <p:nvPr/>
        </p:nvSpPr>
        <p:spPr>
          <a:xfrm>
            <a:off x="1453577" y="-130078"/>
            <a:ext cx="6331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Gamma-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ray</a:t>
            </a: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detection</a:t>
            </a: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: 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problem</a:t>
            </a:r>
            <a:endParaRPr lang="it-IT" sz="36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7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3633788"/>
            <a:ext cx="4760913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210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01650"/>
            <a:ext cx="4408487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olo 2"/>
          <p:cNvSpPr>
            <a:spLocks noGrp="1"/>
          </p:cNvSpPr>
          <p:nvPr>
            <p:ph type="title" idx="4294967295"/>
          </p:nvPr>
        </p:nvSpPr>
        <p:spPr>
          <a:xfrm>
            <a:off x="5199063" y="696913"/>
            <a:ext cx="815975" cy="327025"/>
          </a:xfrm>
        </p:spPr>
        <p:txBody>
          <a:bodyPr/>
          <a:lstStyle/>
          <a:p>
            <a:pPr eaLnBrk="1" hangingPunct="1">
              <a:buSzPct val="45000"/>
              <a:buFont typeface="StarSymbol" charset="0"/>
              <a:buNone/>
            </a:pPr>
            <a:r>
              <a:rPr lang="it-IT" sz="1500">
                <a:solidFill>
                  <a:srgbClr val="FF0000"/>
                </a:solidFill>
                <a:latin typeface="Calibri" charset="0"/>
              </a:rPr>
              <a:t>CAS A</a:t>
            </a:r>
          </a:p>
        </p:txBody>
      </p:sp>
      <p:sp>
        <p:nvSpPr>
          <p:cNvPr id="94212" name="Titolo 6"/>
          <p:cNvSpPr>
            <a:spLocks noGrp="1"/>
          </p:cNvSpPr>
          <p:nvPr>
            <p:ph type="title" idx="4294967295"/>
          </p:nvPr>
        </p:nvSpPr>
        <p:spPr>
          <a:xfrm>
            <a:off x="1135063" y="4686300"/>
            <a:ext cx="817562" cy="327025"/>
          </a:xfrm>
        </p:spPr>
        <p:txBody>
          <a:bodyPr/>
          <a:lstStyle/>
          <a:p>
            <a:pPr eaLnBrk="1" hangingPunct="1">
              <a:buSzPct val="45000"/>
              <a:buFont typeface="StarSymbol" charset="0"/>
              <a:buNone/>
            </a:pPr>
            <a:r>
              <a:rPr lang="it-IT" sz="1500">
                <a:solidFill>
                  <a:srgbClr val="FF0000"/>
                </a:solidFill>
                <a:latin typeface="Calibri" charset="0"/>
              </a:rPr>
              <a:t>W51c</a:t>
            </a:r>
          </a:p>
        </p:txBody>
      </p:sp>
      <p:pic>
        <p:nvPicPr>
          <p:cNvPr id="94213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3573463"/>
            <a:ext cx="40830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itolo 8"/>
          <p:cNvSpPr>
            <a:spLocks noGrp="1"/>
          </p:cNvSpPr>
          <p:nvPr>
            <p:ph type="title" idx="4294967295"/>
          </p:nvPr>
        </p:nvSpPr>
        <p:spPr>
          <a:xfrm>
            <a:off x="6372225" y="5054600"/>
            <a:ext cx="817563" cy="327025"/>
          </a:xfrm>
        </p:spPr>
        <p:txBody>
          <a:bodyPr/>
          <a:lstStyle/>
          <a:p>
            <a:pPr eaLnBrk="1" hangingPunct="1">
              <a:buSzPct val="45000"/>
              <a:buFont typeface="StarSymbol" charset="0"/>
              <a:buNone/>
            </a:pPr>
            <a:r>
              <a:rPr lang="it-IT" sz="1500">
                <a:solidFill>
                  <a:srgbClr val="FF0000"/>
                </a:solidFill>
                <a:latin typeface="Calibri" charset="0"/>
              </a:rPr>
              <a:t>IC443</a:t>
            </a:r>
          </a:p>
        </p:txBody>
      </p:sp>
      <p:sp>
        <p:nvSpPr>
          <p:cNvPr id="11" name="Connettore 1 10"/>
          <p:cNvSpPr/>
          <p:nvPr/>
        </p:nvSpPr>
        <p:spPr>
          <a:xfrm>
            <a:off x="1516063" y="708025"/>
            <a:ext cx="0" cy="2513013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13" name="Connettore 1 12"/>
          <p:cNvSpPr/>
          <p:nvPr/>
        </p:nvSpPr>
        <p:spPr>
          <a:xfrm>
            <a:off x="6165850" y="3752850"/>
            <a:ext cx="6350" cy="256540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94217" name="CasellaDiTesto 25"/>
          <p:cNvSpPr txBox="1">
            <a:spLocks noChangeArrowheads="1"/>
          </p:cNvSpPr>
          <p:nvPr/>
        </p:nvSpPr>
        <p:spPr bwMode="auto">
          <a:xfrm>
            <a:off x="4822825" y="930275"/>
            <a:ext cx="154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FF0000"/>
                </a:solidFill>
              </a:rPr>
              <a:t>Abdo et al. 2010</a:t>
            </a:r>
          </a:p>
        </p:txBody>
      </p:sp>
      <p:sp>
        <p:nvSpPr>
          <p:cNvPr id="94218" name="CasellaDiTesto 28"/>
          <p:cNvSpPr txBox="1">
            <a:spLocks noChangeArrowheads="1"/>
          </p:cNvSpPr>
          <p:nvPr/>
        </p:nvSpPr>
        <p:spPr bwMode="auto">
          <a:xfrm>
            <a:off x="827088" y="4427538"/>
            <a:ext cx="1666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FF0000"/>
                </a:solidFill>
              </a:rPr>
              <a:t>Krause et al. 2011</a:t>
            </a:r>
          </a:p>
        </p:txBody>
      </p:sp>
      <p:sp>
        <p:nvSpPr>
          <p:cNvPr id="94219" name="CasellaDiTesto 29"/>
          <p:cNvSpPr txBox="1">
            <a:spLocks noChangeArrowheads="1"/>
          </p:cNvSpPr>
          <p:nvPr/>
        </p:nvSpPr>
        <p:spPr bwMode="auto">
          <a:xfrm>
            <a:off x="6122988" y="5376863"/>
            <a:ext cx="1646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solidFill>
                  <a:srgbClr val="FF0000"/>
                </a:solidFill>
              </a:rPr>
              <a:t> Abdo et al. 2010</a:t>
            </a:r>
          </a:p>
          <a:p>
            <a:pPr eaLnBrk="1" hangingPunct="1"/>
            <a:r>
              <a:rPr lang="it-IT" sz="1600">
                <a:solidFill>
                  <a:srgbClr val="FF0000"/>
                </a:solidFill>
              </a:rPr>
              <a:t>Tavani et al. 2010</a:t>
            </a:r>
          </a:p>
        </p:txBody>
      </p:sp>
      <p:pic>
        <p:nvPicPr>
          <p:cNvPr id="94220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85775"/>
            <a:ext cx="4500563" cy="305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nettore 1 18"/>
          <p:cNvSpPr/>
          <p:nvPr/>
        </p:nvSpPr>
        <p:spPr>
          <a:xfrm flipH="1">
            <a:off x="7813675" y="579438"/>
            <a:ext cx="0" cy="264160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90000" tIns="45000" rIns="90000" bIns="4500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94222" name="Titolo 2"/>
          <p:cNvSpPr txBox="1">
            <a:spLocks/>
          </p:cNvSpPr>
          <p:nvPr/>
        </p:nvSpPr>
        <p:spPr bwMode="auto">
          <a:xfrm>
            <a:off x="2771775" y="908050"/>
            <a:ext cx="9001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buSzPct val="45000"/>
              <a:buFont typeface="StarSymbol" charset="0"/>
              <a:buNone/>
            </a:pPr>
            <a:r>
              <a:rPr lang="it-IT" sz="1600">
                <a:solidFill>
                  <a:srgbClr val="FF0000"/>
                </a:solidFill>
              </a:rPr>
              <a:t>CAS A</a:t>
            </a:r>
          </a:p>
        </p:txBody>
      </p:sp>
      <p:sp>
        <p:nvSpPr>
          <p:cNvPr id="94223" name="Titolo 2"/>
          <p:cNvSpPr txBox="1">
            <a:spLocks/>
          </p:cNvSpPr>
          <p:nvPr/>
        </p:nvSpPr>
        <p:spPr bwMode="auto">
          <a:xfrm>
            <a:off x="5194300" y="549275"/>
            <a:ext cx="1727200" cy="30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buSzPct val="45000"/>
              <a:buFont typeface="StarSymbol" charset="0"/>
              <a:buNone/>
            </a:pP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94224" name="Rettangolo 3"/>
          <p:cNvSpPr>
            <a:spLocks noChangeArrowheads="1"/>
          </p:cNvSpPr>
          <p:nvPr/>
        </p:nvSpPr>
        <p:spPr bwMode="auto">
          <a:xfrm>
            <a:off x="5194300" y="476250"/>
            <a:ext cx="19859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StarSymbol" charset="0"/>
              <a:buNone/>
            </a:pPr>
            <a:r>
              <a:rPr lang="it-IT" sz="1600">
                <a:solidFill>
                  <a:srgbClr val="FF0000"/>
                </a:solidFill>
              </a:rPr>
              <a:t>            Tycho</a:t>
            </a:r>
          </a:p>
          <a:p>
            <a:pPr>
              <a:buFont typeface="StarSymbol" charset="0"/>
              <a:buNone/>
            </a:pPr>
            <a:r>
              <a:rPr lang="it-IT" sz="1600">
                <a:solidFill>
                  <a:srgbClr val="FF0000"/>
                </a:solidFill>
              </a:rPr>
              <a:t>Giordano et al. 2012</a:t>
            </a:r>
          </a:p>
        </p:txBody>
      </p:sp>
      <p:sp>
        <p:nvSpPr>
          <p:cNvPr id="94225" name="CasellaDiTesto 23"/>
          <p:cNvSpPr txBox="1">
            <a:spLocks noChangeArrowheads="1"/>
          </p:cNvSpPr>
          <p:nvPr/>
        </p:nvSpPr>
        <p:spPr bwMode="auto">
          <a:xfrm>
            <a:off x="2447925" y="692150"/>
            <a:ext cx="1549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 err="1">
                <a:solidFill>
                  <a:srgbClr val="FF0000"/>
                </a:solidFill>
              </a:rPr>
              <a:t>Abdo</a:t>
            </a:r>
            <a:r>
              <a:rPr lang="it-IT" sz="1600" dirty="0">
                <a:solidFill>
                  <a:srgbClr val="FF0000"/>
                </a:solidFill>
              </a:rPr>
              <a:t> et al. 2010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1188" y="5013325"/>
            <a:ext cx="2160587" cy="379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Connettore 1 11"/>
          <p:cNvSpPr/>
          <p:nvPr/>
        </p:nvSpPr>
        <p:spPr>
          <a:xfrm>
            <a:off x="827088" y="3633788"/>
            <a:ext cx="0" cy="2684462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23" name="Connettore 1 22"/>
          <p:cNvSpPr/>
          <p:nvPr/>
        </p:nvSpPr>
        <p:spPr>
          <a:xfrm>
            <a:off x="3492500" y="692150"/>
            <a:ext cx="0" cy="2528888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2" name="Connettore 1 31"/>
          <p:cNvSpPr/>
          <p:nvPr/>
        </p:nvSpPr>
        <p:spPr>
          <a:xfrm>
            <a:off x="8643938" y="549275"/>
            <a:ext cx="0" cy="2592388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3" name="Connettore 1 32"/>
          <p:cNvSpPr/>
          <p:nvPr/>
        </p:nvSpPr>
        <p:spPr>
          <a:xfrm>
            <a:off x="4284663" y="3716338"/>
            <a:ext cx="0" cy="2592387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34" name="Connettore 1 33"/>
          <p:cNvSpPr/>
          <p:nvPr/>
        </p:nvSpPr>
        <p:spPr>
          <a:xfrm>
            <a:off x="8643938" y="3716338"/>
            <a:ext cx="0" cy="2592387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lIns="81639" tIns="40820" rIns="81639" bIns="4082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600">
              <a:latin typeface="Arial" pitchFamily="18"/>
              <a:ea typeface="Droid Sans Fallback" pitchFamily="2"/>
              <a:cs typeface="Lohit Hindi" pitchFamily="2"/>
            </a:endParaRPr>
          </a:p>
        </p:txBody>
      </p:sp>
      <p:sp>
        <p:nvSpPr>
          <p:cNvPr id="29" name="Rettangolo 24"/>
          <p:cNvSpPr/>
          <p:nvPr/>
        </p:nvSpPr>
        <p:spPr>
          <a:xfrm>
            <a:off x="1453577" y="-130078"/>
            <a:ext cx="6331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Gamma-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ray</a:t>
            </a: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detection</a:t>
            </a:r>
            <a:r>
              <a:rPr lang="it-IT" sz="36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: </a:t>
            </a:r>
            <a:r>
              <a:rPr lang="it-IT" sz="3600" b="1" i="1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problem</a:t>
            </a:r>
            <a:endParaRPr lang="it-IT" sz="36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1898</Words>
  <Application>Microsoft Macintosh PowerPoint</Application>
  <PresentationFormat>On-screen Show (4:3)</PresentationFormat>
  <Paragraphs>365</Paragraphs>
  <Slides>40</Slides>
  <Notes>7</Notes>
  <HiddenSlides>14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 Black </vt:lpstr>
      <vt:lpstr>1_ Black </vt:lpstr>
      <vt:lpstr>3_Tema di Office</vt:lpstr>
      <vt:lpstr>2_ Black </vt:lpstr>
      <vt:lpstr>4_Tema di Office</vt:lpstr>
      <vt:lpstr>Tema di Office</vt:lpstr>
      <vt:lpstr>5_Tema di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G-400 and CTA sensitivity (extragal. pointing) Fermi-LAT (blue), G-400 (red), CTA (cyan)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future after Fermi and AGILE for              MeV-GeV astrophysics ?</vt:lpstr>
      <vt:lpstr>PowerPoint Presentation</vt:lpstr>
      <vt:lpstr>a future after Fermi and AGILE for              MeV-GeV astrophysics 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Cardillo</dc:creator>
  <cp:lastModifiedBy>Martina Cardillo</cp:lastModifiedBy>
  <cp:revision>65</cp:revision>
  <dcterms:created xsi:type="dcterms:W3CDTF">2014-08-28T08:13:43Z</dcterms:created>
  <dcterms:modified xsi:type="dcterms:W3CDTF">2014-09-09T05:56:17Z</dcterms:modified>
</cp:coreProperties>
</file>