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62" r:id="rId3"/>
    <p:sldId id="268" r:id="rId4"/>
    <p:sldId id="276" r:id="rId5"/>
    <p:sldId id="258" r:id="rId6"/>
    <p:sldId id="269" r:id="rId7"/>
    <p:sldId id="265" r:id="rId8"/>
    <p:sldId id="260" r:id="rId9"/>
    <p:sldId id="264" r:id="rId10"/>
    <p:sldId id="270" r:id="rId11"/>
    <p:sldId id="274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FE3B-E9D6-4507-AFCD-97639D23D7F5}" type="datetimeFigureOut">
              <a:rPr lang="it-IT" smtClean="0"/>
              <a:pPr/>
              <a:t>08/10/2014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11AD5-D8E9-4916-BD89-AE5002A924C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5E7315-A756-4B07-92D3-50F7926F1364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11AD5-D8E9-4916-BD89-AE5002A924C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65C8-99D4-4C5E-B77B-BEAFF0EF614C}" type="datetimeFigureOut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5DE-1FD1-47D6-88E9-AA2A4FEF23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65C8-99D4-4C5E-B77B-BEAFF0EF614C}" type="datetimeFigureOut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5DE-1FD1-47D6-88E9-AA2A4FEF23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115616" y="202630"/>
            <a:ext cx="7200800" cy="562074"/>
          </a:xfrm>
        </p:spPr>
        <p:txBody>
          <a:bodyPr lIns="21600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3600" b="1" i="1" cap="none" spc="0" baseline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  <a:ea typeface="Adobe Heiti Std R" pitchFamily="34" charset="-128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65C8-99D4-4C5E-B77B-BEAFF0EF614C}" type="datetimeFigureOut">
              <a:rPr lang="it-IT" smtClean="0"/>
              <a:pPr/>
              <a:t>08/10/2014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5DE-1FD1-47D6-88E9-AA2A4FEF2391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72000" y="908720"/>
            <a:ext cx="9000000" cy="0"/>
          </a:xfrm>
          <a:prstGeom prst="line">
            <a:avLst/>
          </a:prstGeom>
          <a:ln w="6985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F:\Scuola\ScuoleStoriche\img\153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7504" y="188640"/>
            <a:ext cx="887227" cy="59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65C8-99D4-4C5E-B77B-BEAFF0EF614C}" type="datetimeFigureOut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325DE-1FD1-47D6-88E9-AA2A4FEF23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8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65C8-99D4-4C5E-B77B-BEAFF0EF614C}" type="datetimeFigureOut">
              <a:rPr lang="it-IT" smtClean="0"/>
              <a:pPr/>
              <a:t>08/10/2014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325DE-1FD1-47D6-88E9-AA2A4FEF239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ettonemo.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ettonemo.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9353"/>
            <a:ext cx="7772400" cy="1470025"/>
          </a:xfrm>
        </p:spPr>
        <p:txBody>
          <a:bodyPr>
            <a:noAutofit/>
          </a:bodyPr>
          <a:lstStyle/>
          <a:p>
            <a:r>
              <a:rPr lang="it-IT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NEMO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581944"/>
            <a:ext cx="9144000" cy="694928"/>
          </a:xfrm>
        </p:spPr>
        <p:txBody>
          <a:bodyPr>
            <a:noAutofit/>
          </a:bodyPr>
          <a:lstStyle/>
          <a:p>
            <a:r>
              <a:rPr lang="it-IT" sz="4400" b="1" i="1" cap="sm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Network Educational </a:t>
            </a:r>
            <a:r>
              <a:rPr lang="it-IT" sz="4400" b="1" i="1" cap="small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Museums</a:t>
            </a:r>
            <a:r>
              <a:rPr lang="it-IT" sz="4400" b="1" i="1" cap="sm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Online</a:t>
            </a:r>
            <a:endParaRPr lang="it-IT" sz="4400" b="1" cap="sm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9552" y="6033482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Censimento, Catalogazione ed Informatizzazione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del Patrimonio Museale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Storico-Scientifico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delle Scuole Napoletane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Immagine 5" descr="232 (M. Vel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428868"/>
            <a:ext cx="4786314" cy="3408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980728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Il progetto NEMO è supportato anche da altre </a:t>
            </a:r>
            <a:r>
              <a:rPr lang="it-IT" sz="2200" dirty="0" smtClean="0"/>
              <a:t>istituzioni</a:t>
            </a:r>
            <a:r>
              <a:rPr lang="it-IT" sz="2200" dirty="0" smtClean="0"/>
              <a:t>.</a:t>
            </a:r>
          </a:p>
          <a:p>
            <a:pPr algn="just"/>
            <a:r>
              <a:rPr lang="it-IT" sz="2200" dirty="0" smtClean="0"/>
              <a:t>Nell’aprile </a:t>
            </a:r>
            <a:r>
              <a:rPr lang="it-IT" sz="2200" dirty="0" smtClean="0"/>
              <a:t>2014, la collaborazione NEMO è stata formalmente stabilita attraverso la definizione di un </a:t>
            </a:r>
            <a:r>
              <a:rPr lang="it-IT" sz="2200" b="1" i="1" dirty="0" smtClean="0"/>
              <a:t>Protocollo di Intesa</a:t>
            </a:r>
            <a:r>
              <a:rPr lang="it-IT" sz="2200" dirty="0" smtClean="0"/>
              <a:t> tra: </a:t>
            </a:r>
            <a:endParaRPr lang="it-IT" sz="2200" dirty="0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PARTNER DELLA RETE</a:t>
            </a:r>
            <a:endParaRPr lang="it-IT" dirty="0"/>
          </a:p>
        </p:txBody>
      </p:sp>
      <p:grpSp>
        <p:nvGrpSpPr>
          <p:cNvPr id="26" name="Gruppo 25"/>
          <p:cNvGrpSpPr/>
          <p:nvPr/>
        </p:nvGrpSpPr>
        <p:grpSpPr>
          <a:xfrm>
            <a:off x="480579" y="2204864"/>
            <a:ext cx="5469383" cy="757598"/>
            <a:chOff x="480579" y="2023330"/>
            <a:chExt cx="5469383" cy="757598"/>
          </a:xfrm>
        </p:grpSpPr>
        <p:pic>
          <p:nvPicPr>
            <p:cNvPr id="16" name="Immagine 15" descr="logo_nemo_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579" y="2023330"/>
              <a:ext cx="1132609" cy="757598"/>
            </a:xfrm>
            <a:prstGeom prst="rect">
              <a:avLst/>
            </a:prstGeom>
          </p:spPr>
        </p:pic>
        <p:sp>
          <p:nvSpPr>
            <p:cNvPr id="20" name="Rettangolo 19"/>
            <p:cNvSpPr/>
            <p:nvPr/>
          </p:nvSpPr>
          <p:spPr>
            <a:xfrm>
              <a:off x="1763688" y="2078964"/>
              <a:ext cx="41862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Rete di Scuole NEMO</a:t>
              </a:r>
              <a:endPara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629222" y="5410734"/>
            <a:ext cx="8191250" cy="1200329"/>
            <a:chOff x="629222" y="5229200"/>
            <a:chExt cx="8191250" cy="1200329"/>
          </a:xfrm>
        </p:grpSpPr>
        <p:pic>
          <p:nvPicPr>
            <p:cNvPr id="18" name="Picture 3" descr="C:\xampp\htdocs\nemo\img\logo\logo_unin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222" y="5411703"/>
              <a:ext cx="835322" cy="835322"/>
            </a:xfrm>
            <a:prstGeom prst="rect">
              <a:avLst/>
            </a:prstGeom>
            <a:noFill/>
          </p:spPr>
        </p:pic>
        <p:sp>
          <p:nvSpPr>
            <p:cNvPr id="21" name="Rettangolo 20"/>
            <p:cNvSpPr/>
            <p:nvPr/>
          </p:nvSpPr>
          <p:spPr>
            <a:xfrm>
              <a:off x="1763688" y="5229200"/>
              <a:ext cx="70567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Dipartimento di Fisica dell'Università di Napoli Federico II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502951" y="3181391"/>
            <a:ext cx="4838961" cy="987898"/>
            <a:chOff x="502951" y="3000650"/>
            <a:chExt cx="4838961" cy="987898"/>
          </a:xfrm>
        </p:grpSpPr>
        <p:pic>
          <p:nvPicPr>
            <p:cNvPr id="17" name="Picture 2" descr="C:\xampp\htdocs\nemo\img\logo\logo_comune_napoli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951" y="3000650"/>
              <a:ext cx="1087864" cy="987898"/>
            </a:xfrm>
            <a:prstGeom prst="rect">
              <a:avLst/>
            </a:prstGeom>
            <a:noFill/>
          </p:spPr>
        </p:pic>
        <p:sp>
          <p:nvSpPr>
            <p:cNvPr id="22" name="Rettangolo 21"/>
            <p:cNvSpPr/>
            <p:nvPr/>
          </p:nvSpPr>
          <p:spPr>
            <a:xfrm>
              <a:off x="1763688" y="3171434"/>
              <a:ext cx="35782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Comune di Napoli</a:t>
              </a:r>
              <a:endPara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395536" y="4388218"/>
            <a:ext cx="5841877" cy="803586"/>
            <a:chOff x="395536" y="4221088"/>
            <a:chExt cx="5841877" cy="803586"/>
          </a:xfrm>
        </p:grpSpPr>
        <p:pic>
          <p:nvPicPr>
            <p:cNvPr id="19" name="Picture 4" descr="C:\xampp\htdocs\nemo\img\logo\logo_onlu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5536" y="4221088"/>
              <a:ext cx="1302694" cy="803586"/>
            </a:xfrm>
            <a:prstGeom prst="rect">
              <a:avLst/>
            </a:prstGeom>
            <a:noFill/>
          </p:spPr>
        </p:pic>
        <p:sp>
          <p:nvSpPr>
            <p:cNvPr id="23" name="Rettangolo 22"/>
            <p:cNvSpPr/>
            <p:nvPr/>
          </p:nvSpPr>
          <p:spPr>
            <a:xfrm>
              <a:off x="1763688" y="4299716"/>
              <a:ext cx="44737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600" b="1" i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Scienza e Scuola Onlus</a:t>
              </a:r>
              <a:endPara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179512" y="105594"/>
            <a:ext cx="42484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 smtClean="0"/>
              <a:t>Per rendere più tangibili i nostri obiettivi, abbiamo voluto fornire un esempio di quanto intendiamo fare per quanto riguarda la linea informatica pubblicando alcune pagine sul sito </a:t>
            </a:r>
            <a:r>
              <a:rPr lang="it-IT" sz="3200" i="1" dirty="0" smtClean="0">
                <a:hlinkClick r:id="rId3"/>
              </a:rPr>
              <a:t>www.progettonemo.it</a:t>
            </a:r>
            <a:endParaRPr lang="it-IT" sz="2800" i="1" dirty="0"/>
          </a:p>
        </p:txBody>
      </p:sp>
      <p:pic>
        <p:nvPicPr>
          <p:cNvPr id="2055" name="Picture 7" descr="C:\Users\mrc\Desktop\nemo\nemo_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876"/>
            <a:ext cx="4320000" cy="2925624"/>
          </a:xfrm>
          <a:prstGeom prst="rect">
            <a:avLst/>
          </a:prstGeom>
          <a:noFill/>
        </p:spPr>
      </p:pic>
      <p:pic>
        <p:nvPicPr>
          <p:cNvPr id="4" name="Immagine 3" descr="nemo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214290"/>
            <a:ext cx="4714876" cy="320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mrc\Desktop\nemo\nemo_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829651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mrc\Desktop\nemo\nemo_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214554"/>
            <a:ext cx="4320000" cy="2922730"/>
          </a:xfrm>
          <a:prstGeom prst="rect">
            <a:avLst/>
          </a:prstGeom>
          <a:noFill/>
        </p:spPr>
      </p:pic>
      <p:pic>
        <p:nvPicPr>
          <p:cNvPr id="6" name="Immagine 5" descr="nemo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1521"/>
            <a:ext cx="9144000" cy="6234957"/>
          </a:xfrm>
          <a:prstGeom prst="rect">
            <a:avLst/>
          </a:prstGeom>
        </p:spPr>
      </p:pic>
      <p:pic>
        <p:nvPicPr>
          <p:cNvPr id="7" name="Immagine 6" descr="nemo_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922" y="312965"/>
            <a:ext cx="6249078" cy="4259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412360" cy="3918297"/>
          </a:xfrm>
        </p:spPr>
        <p:txBody>
          <a:bodyPr>
            <a:noAutofit/>
          </a:bodyPr>
          <a:lstStyle/>
          <a:p>
            <a:r>
              <a:rPr lang="it-IT" sz="8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Grazie </a:t>
            </a:r>
            <a:br>
              <a:rPr lang="it-IT" sz="8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</a:br>
            <a:r>
              <a:rPr lang="it-IT" sz="8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Cambria" pitchFamily="18" charset="0"/>
              </a:rPr>
              <a:t>per la cortese attenzione</a:t>
            </a:r>
            <a:endParaRPr lang="it-IT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Cambria" pitchFamily="18" charset="0"/>
            </a:endParaRPr>
          </a:p>
        </p:txBody>
      </p:sp>
      <p:pic>
        <p:nvPicPr>
          <p:cNvPr id="2052" name="Picture 4" descr="http://scienzaescuola.fisica.unina.it/images/vittorio_emanuele/ciccone/piccole/ME003_huyg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726" y="4953000"/>
            <a:ext cx="1266825" cy="1905000"/>
          </a:xfrm>
          <a:prstGeom prst="rect">
            <a:avLst/>
          </a:prstGeom>
          <a:noFill/>
        </p:spPr>
      </p:pic>
      <p:pic>
        <p:nvPicPr>
          <p:cNvPr id="2056" name="Picture 8" descr="http://scienzaescuola.fisica.unina.it/images/vittorio_emanuele/ciccone/piccole/ME004_aspirat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1266825" cy="1905000"/>
          </a:xfrm>
          <a:prstGeom prst="rect">
            <a:avLst/>
          </a:prstGeom>
          <a:noFill/>
        </p:spPr>
      </p:pic>
      <p:pic>
        <p:nvPicPr>
          <p:cNvPr id="2058" name="Picture 10" descr="http://scienzaescuola.fisica.unina.it/images/vittorio_emanuele/ciccone/piccole/MI036_manomet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589" y="4953000"/>
            <a:ext cx="1266825" cy="1905000"/>
          </a:xfrm>
          <a:prstGeom prst="rect">
            <a:avLst/>
          </a:prstGeom>
          <a:noFill/>
        </p:spPr>
      </p:pic>
      <p:pic>
        <p:nvPicPr>
          <p:cNvPr id="2060" name="Picture 12" descr="http://scienzaescuola.fisica.unina.it/images/vittorio_emanuele/ciccone/piccole/ME011_pasc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1452" y="4953000"/>
            <a:ext cx="1266825" cy="1905000"/>
          </a:xfrm>
          <a:prstGeom prst="rect">
            <a:avLst/>
          </a:prstGeom>
          <a:noFill/>
        </p:spPr>
      </p:pic>
      <p:pic>
        <p:nvPicPr>
          <p:cNvPr id="2062" name="Picture 14" descr="http://scienzaescuola.fisica.unina.it/images/vittorio_emanuele/ciccone/piccole/ME051_pneumat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4315" y="4953000"/>
            <a:ext cx="1266825" cy="1905000"/>
          </a:xfrm>
          <a:prstGeom prst="rect">
            <a:avLst/>
          </a:prstGeom>
          <a:noFill/>
        </p:spPr>
      </p:pic>
      <p:pic>
        <p:nvPicPr>
          <p:cNvPr id="2064" name="Picture 16" descr="http://scienzaescuola.fisica.unina.it/images/vittorio_emanuele/ciccone/piccole/OT056_specchi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2863" y="4953000"/>
            <a:ext cx="1266825" cy="1905000"/>
          </a:xfrm>
          <a:prstGeom prst="rect">
            <a:avLst/>
          </a:prstGeom>
          <a:noFill/>
        </p:spPr>
      </p:pic>
      <p:pic>
        <p:nvPicPr>
          <p:cNvPr id="2066" name="Picture 18" descr="http://scienzaescuola.fisica.unina.it/images/vittorio_emanuele/ciccone/piccole/MI022_elettromet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7175" y="4953000"/>
            <a:ext cx="12668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44000" y="5000636"/>
            <a:ext cx="900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Nella città di </a:t>
            </a:r>
            <a:r>
              <a:rPr lang="it-IT" sz="2200" dirty="0" smtClean="0">
                <a:ea typeface="Calibri" pitchFamily="34" charset="0"/>
                <a:cs typeface="Times New Roman" pitchFamily="18" charset="0"/>
              </a:rPr>
              <a:t>Napoli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c’è un immenso capitale </a:t>
            </a:r>
            <a:r>
              <a:rPr kumimoji="0" lang="it-IT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storico-scientifico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che rischia di andare disperso se non catalogato e inserito in un contesto più ampio. </a:t>
            </a:r>
            <a:endParaRPr lang="it-IT" sz="2200" dirty="0"/>
          </a:p>
        </p:txBody>
      </p:sp>
      <p:pic>
        <p:nvPicPr>
          <p:cNvPr id="18" name="Picture 4" descr="http://scienzaescuola.fisica.unina.it/images/vittorio_emanuele/ciccone/piccole/ME003_huyg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554" y="2656520"/>
            <a:ext cx="1266825" cy="1905000"/>
          </a:xfrm>
          <a:prstGeom prst="rect">
            <a:avLst/>
          </a:prstGeom>
          <a:noFill/>
        </p:spPr>
      </p:pic>
      <p:pic>
        <p:nvPicPr>
          <p:cNvPr id="19" name="Picture 8" descr="http://scienzaescuola.fisica.unina.it/images/vittorio_emanuele/ciccone/piccole/ME004_aspirat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2656520"/>
            <a:ext cx="1266825" cy="1905000"/>
          </a:xfrm>
          <a:prstGeom prst="rect">
            <a:avLst/>
          </a:prstGeom>
          <a:noFill/>
        </p:spPr>
      </p:pic>
      <p:pic>
        <p:nvPicPr>
          <p:cNvPr id="20" name="Picture 10" descr="http://scienzaescuola.fisica.unina.it/images/vittorio_emanuele/ciccone/piccole/MI036_manomet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587" y="2656520"/>
            <a:ext cx="1266825" cy="1905000"/>
          </a:xfrm>
          <a:prstGeom prst="rect">
            <a:avLst/>
          </a:prstGeom>
          <a:noFill/>
        </p:spPr>
      </p:pic>
      <p:pic>
        <p:nvPicPr>
          <p:cNvPr id="21" name="Picture 12" descr="http://scienzaescuola.fisica.unina.it/images/vittorio_emanuele/ciccone/piccole/ME011_pasc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3620" y="2656520"/>
            <a:ext cx="1266825" cy="1905000"/>
          </a:xfrm>
          <a:prstGeom prst="rect">
            <a:avLst/>
          </a:prstGeom>
          <a:noFill/>
        </p:spPr>
      </p:pic>
      <p:pic>
        <p:nvPicPr>
          <p:cNvPr id="22" name="Picture 14" descr="http://scienzaescuola.fisica.unina.it/images/vittorio_emanuele/ciccone/piccole/ME051_pneumati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653" y="2656520"/>
            <a:ext cx="1266825" cy="1905000"/>
          </a:xfrm>
          <a:prstGeom prst="rect">
            <a:avLst/>
          </a:prstGeom>
          <a:noFill/>
        </p:spPr>
      </p:pic>
      <p:pic>
        <p:nvPicPr>
          <p:cNvPr id="23" name="Picture 16" descr="http://scienzaescuola.fisica.unina.it/images/vittorio_emanuele/ciccone/piccole/OT056_specchi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8521" y="2656520"/>
            <a:ext cx="1266825" cy="1905000"/>
          </a:xfrm>
          <a:prstGeom prst="rect">
            <a:avLst/>
          </a:prstGeom>
          <a:noFill/>
        </p:spPr>
      </p:pic>
      <p:pic>
        <p:nvPicPr>
          <p:cNvPr id="24" name="Picture 18" descr="http://scienzaescuola.fisica.unina.it/images/vittorio_emanuele/ciccone/piccole/MI022_elettromet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3687" y="2656520"/>
            <a:ext cx="12668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79512" y="980728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Una </a:t>
            </a:r>
            <a:r>
              <a:rPr lang="it-IT" sz="2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dimostrazione dell'eccezionale </a:t>
            </a:r>
            <a:r>
              <a:rPr lang="it-IT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patrimonio </a:t>
            </a:r>
            <a:r>
              <a:rPr lang="it-IT" sz="2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disponibile </a:t>
            </a:r>
            <a:r>
              <a:rPr lang="it-IT" sz="2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 Napoli è fornita da quanto possiamo vedere nel Gabinetto di Fisica e nel Museo di Storia Naturale del Liceo Classico Vittorio Emanuele II. </a:t>
            </a:r>
          </a:p>
        </p:txBody>
      </p:sp>
      <p:pic>
        <p:nvPicPr>
          <p:cNvPr id="12" name="Picture 5" descr="mus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84" y="2060848"/>
            <a:ext cx="7165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39750" y="3284538"/>
            <a:ext cx="80645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it-IT" sz="2000" b="0" i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it-IT" sz="2000" b="0" i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it-IT" sz="2000" b="0" i="0">
                <a:solidFill>
                  <a:schemeClr val="tx2"/>
                </a:solidFill>
              </a:rPr>
              <a:t>Il </a:t>
            </a:r>
            <a:r>
              <a:rPr lang="it-IT" sz="2000" b="0">
                <a:solidFill>
                  <a:schemeClr val="tx2"/>
                </a:solidFill>
              </a:rPr>
              <a:t>Banco del Melloni</a:t>
            </a:r>
            <a:r>
              <a:rPr lang="it-IT" sz="2000" b="0" i="0">
                <a:solidFill>
                  <a:schemeClr val="tx2"/>
                </a:solidFill>
              </a:rPr>
              <a:t> in possesso del nostro Liceo porta una termopila firmata T. Gourjon, il fornitore abituale di Macedonio Melloni.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it-IT" sz="2000" b="0" i="0">
              <a:solidFill>
                <a:schemeClr val="tx2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  <a:defRPr/>
            </a:pPr>
            <a:r>
              <a:rPr lang="it-IT" sz="2000" b="0" i="0">
                <a:solidFill>
                  <a:schemeClr val="tx2"/>
                </a:solidFill>
              </a:rPr>
              <a:t>Potrebbe provenire dal Gabinetto di Fisica dei Gesuiti, situato nei locali del Liceo e requisito al momento dell’espulsione.</a:t>
            </a:r>
          </a:p>
        </p:txBody>
      </p:sp>
      <p:pic>
        <p:nvPicPr>
          <p:cNvPr id="70681" name="Picture 25" descr="0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9288" y="3638550"/>
            <a:ext cx="214471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8" descr="232 (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58938"/>
            <a:ext cx="730885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0" name="Picture 24" descr="0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717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3" name="Picture 27" descr="07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0"/>
            <a:ext cx="26209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9" name="Picture 23" descr="05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0"/>
            <a:ext cx="25717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2" name="Picture 26" descr="07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75" y="0"/>
            <a:ext cx="242728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14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200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200" dirty="0" smtClean="0"/>
              <a:t> </a:t>
            </a:r>
            <a:r>
              <a:rPr lang="it-IT" sz="2200" dirty="0"/>
              <a:t>il progetto </a:t>
            </a:r>
            <a:r>
              <a:rPr lang="it-IT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NEMO (Network </a:t>
            </a:r>
            <a:r>
              <a:rPr lang="it-IT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Educational </a:t>
            </a:r>
            <a:r>
              <a:rPr lang="it-IT" sz="2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Museums</a:t>
            </a:r>
            <a:r>
              <a:rPr lang="it-IT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Online)</a:t>
            </a:r>
            <a:r>
              <a:rPr lang="it-IT" sz="2200" dirty="0" smtClean="0"/>
              <a:t> nasce con il  </a:t>
            </a:r>
            <a:r>
              <a:rPr lang="it-IT" sz="2200" dirty="0"/>
              <a:t>fine </a:t>
            </a:r>
            <a:r>
              <a:rPr lang="it-IT" sz="2200" dirty="0" smtClean="0"/>
              <a:t>di </a:t>
            </a:r>
            <a:r>
              <a:rPr lang="it-IT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salvaguardare</a:t>
            </a:r>
            <a:r>
              <a:rPr lang="it-IT" sz="2200" dirty="0"/>
              <a:t> il patrimonio museale scientifico </a:t>
            </a:r>
            <a:r>
              <a:rPr lang="it-IT" sz="2200" dirty="0" smtClean="0"/>
              <a:t>delle Scuole Storiche Napoletane e </a:t>
            </a:r>
            <a:r>
              <a:rPr lang="it-IT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renderlo fruibile e disponibile </a:t>
            </a:r>
            <a:r>
              <a:rPr lang="it-IT" sz="2200" dirty="0" smtClean="0"/>
              <a:t>al pubblico creando una rete museale disponibile anche su web.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532440" y="58061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1/3</a:t>
            </a:r>
            <a:endParaRPr lang="it-IT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400050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La realizzazione del progetto potrà contribuire  a recuperare piena coscienza della tradizione della cultura scientifica napoletana e, con questo, dell’importanza e del prestigio che Napoli ha avuto nella Storia.</a:t>
            </a:r>
            <a:endParaRPr lang="it-IT" sz="2200" dirty="0"/>
          </a:p>
        </p:txBody>
      </p:sp>
      <p:sp>
        <p:nvSpPr>
          <p:cNvPr id="9" name="Titolo 4"/>
          <p:cNvSpPr>
            <a:spLocks noGrp="1"/>
          </p:cNvSpPr>
          <p:nvPr>
            <p:ph type="title"/>
          </p:nvPr>
        </p:nvSpPr>
        <p:spPr>
          <a:xfrm>
            <a:off x="1115616" y="202630"/>
            <a:ext cx="7200800" cy="562074"/>
          </a:xfrm>
        </p:spPr>
        <p:txBody>
          <a:bodyPr/>
          <a:lstStyle/>
          <a:p>
            <a:r>
              <a:rPr lang="it-IT" dirty="0" smtClean="0"/>
              <a:t>FINALITÀ E OBIETTIVI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FINALITÀ E OBIETTIVI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532440" y="58061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2/3</a:t>
            </a:r>
            <a:endParaRPr lang="it-IT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105273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200" dirty="0" smtClean="0">
                <a:solidFill>
                  <a:prstClr val="black"/>
                </a:solidFill>
              </a:rPr>
              <a:t>Per realizzare gli obiettivi prefissati è necessario innanzitutto “</a:t>
            </a:r>
            <a:r>
              <a:rPr lang="it-IT" sz="2200" b="1" dirty="0" smtClean="0">
                <a:solidFill>
                  <a:prstClr val="black"/>
                </a:solidFill>
              </a:rPr>
              <a:t>conoscere</a:t>
            </a:r>
            <a:r>
              <a:rPr lang="it-IT" sz="2200" dirty="0" smtClean="0">
                <a:solidFill>
                  <a:prstClr val="black"/>
                </a:solidFill>
              </a:rPr>
              <a:t>” ciò che è conservato nei diversi istituti scolastici napoletani. Ciò si può ottenere con le seguenti azioni: 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2132856"/>
            <a:ext cx="9144000" cy="290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it-IT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Censimento </a:t>
            </a:r>
            <a:r>
              <a:rPr lang="it-IT" sz="3200" dirty="0" smtClean="0">
                <a:solidFill>
                  <a:prstClr val="black"/>
                </a:solidFill>
              </a:rPr>
              <a:t>dei beni strumentali storici </a:t>
            </a:r>
          </a:p>
          <a:p>
            <a:pPr lvl="2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it-IT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Catalogazione </a:t>
            </a:r>
            <a:r>
              <a:rPr lang="it-IT" sz="3200" dirty="0" smtClean="0">
                <a:solidFill>
                  <a:prstClr val="black"/>
                </a:solidFill>
              </a:rPr>
              <a:t>del patrimonio esistente</a:t>
            </a:r>
          </a:p>
          <a:p>
            <a:pPr lvl="2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it-IT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Informatizzazione</a:t>
            </a:r>
            <a:r>
              <a:rPr lang="it-IT" sz="3200" dirty="0" smtClean="0">
                <a:solidFill>
                  <a:prstClr val="black"/>
                </a:solidFill>
              </a:rPr>
              <a:t> delle informazioni raccolte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529481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200" dirty="0" smtClean="0">
                <a:solidFill>
                  <a:prstClr val="black"/>
                </a:solidFill>
              </a:rPr>
              <a:t>I suddetti interventi, in particolare l’ultimo elencato, renderanno possibile ricostruire un quadro complessivo unitario delle importantissime collezioni storiche napoletane e raccordare tale patrimonio con quello dei Musei Universitari.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FINALITÀ E OBIETTIVI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532440" y="58061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3/</a:t>
            </a:r>
            <a:r>
              <a:rPr lang="it-IT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it-IT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003375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200" dirty="0" smtClean="0">
                <a:solidFill>
                  <a:prstClr val="black"/>
                </a:solidFill>
              </a:rPr>
              <a:t>Riteniamo che si debba procedere secondo due linee: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1719973"/>
            <a:ext cx="9144000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3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Migliorare e ampliare la classica linea espositiva 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3138641"/>
            <a:ext cx="9144000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sz="3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Utilizzare mezzi multimediali e spazi web</a:t>
            </a:r>
            <a:endParaRPr lang="it-IT" sz="3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35088" y="2380239"/>
            <a:ext cx="75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 smtClean="0"/>
              <a:t>realizzando una rete di ambienti </a:t>
            </a:r>
            <a:r>
              <a:rPr lang="it-IT" sz="2000" i="1" dirty="0" err="1" smtClean="0"/>
              <a:t>laboratoriali</a:t>
            </a:r>
            <a:r>
              <a:rPr lang="it-IT" sz="2000" i="1" dirty="0" smtClean="0"/>
              <a:t>/museali, dislocati presso le scuole, in cui esporre gli strumenti scientifici storici. </a:t>
            </a:r>
            <a:endParaRPr lang="it-IT" sz="2000" i="1" dirty="0"/>
          </a:p>
        </p:txBody>
      </p:sp>
      <p:sp>
        <p:nvSpPr>
          <p:cNvPr id="13" name="Rettangolo 12"/>
          <p:cNvSpPr/>
          <p:nvPr/>
        </p:nvSpPr>
        <p:spPr>
          <a:xfrm>
            <a:off x="935087" y="3723997"/>
            <a:ext cx="756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i="1" dirty="0" smtClean="0"/>
              <a:t>realizzando un sito dei "Musei Storici nelle Scuole Napoletane", in cui pubblicare le schede dei diversi strumenti catalogati. Tali schede riporteranno immagini, dati sull’anagrafica dello strumento, informazioni sulle sue caratteristiche e funzionalità e, laddove possibile, il link ad un filmato esplicativo sul suo funzionamento e/o a delle applicazioni interattive con simulazioni virtuali. </a:t>
            </a:r>
          </a:p>
          <a:p>
            <a:pPr algn="just"/>
            <a:r>
              <a:rPr lang="it-IT" sz="2000" i="1" dirty="0" smtClean="0"/>
              <a:t>Un esempio di quanto intendiamo fare è visualizzabile sul sito </a:t>
            </a:r>
            <a:r>
              <a:rPr lang="it-IT" sz="2000" dirty="0" smtClean="0">
                <a:hlinkClick r:id="rId3"/>
              </a:rPr>
              <a:t>www.progettonemo.it</a:t>
            </a:r>
            <a:endParaRPr lang="it-IT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000"/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FASI DEL PROGETTO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95536" y="2597714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1250950">
              <a:spcBef>
                <a:spcPts val="600"/>
              </a:spcBef>
              <a:spcAft>
                <a:spcPts val="600"/>
              </a:spcAft>
            </a:pPr>
            <a:r>
              <a:rPr lang="it-IT" sz="3200" b="1" u="sng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1</a:t>
            </a:r>
            <a:r>
              <a:rPr lang="it-IT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dirty="0"/>
              <a:t>Censimento e Catalogazione del patrimonio </a:t>
            </a:r>
            <a:r>
              <a:rPr lang="it-IT" sz="2800" dirty="0" smtClean="0"/>
              <a:t>  strumentale delle </a:t>
            </a:r>
            <a:r>
              <a:rPr lang="it-IT" sz="2800" dirty="0"/>
              <a:t>scuole aderenti al progetto.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u="sng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2</a:t>
            </a:r>
            <a:r>
              <a:rPr lang="it-IT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800" dirty="0"/>
              <a:t> Informatizzazione e realizzazione del sito web.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u="sng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3</a:t>
            </a:r>
            <a:r>
              <a:rPr lang="it-IT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800" dirty="0" smtClean="0"/>
              <a:t> Restauro ed allestimento espositivo.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u="sng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4</a:t>
            </a:r>
            <a:r>
              <a:rPr lang="it-IT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sz="2800" dirty="0" smtClean="0"/>
              <a:t> Espansione ad altri istituti scolastici. </a:t>
            </a:r>
            <a:endParaRPr lang="it-IT" sz="2800" dirty="0"/>
          </a:p>
        </p:txBody>
      </p:sp>
      <p:sp>
        <p:nvSpPr>
          <p:cNvPr id="4" name="Rettangolo 3"/>
          <p:cNvSpPr/>
          <p:nvPr/>
        </p:nvSpPr>
        <p:spPr>
          <a:xfrm>
            <a:off x="179512" y="112474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L’intero progetto è complesso ed impegnativo, per questo motivo le azioni che intendiamo intraprendere sono state articolate in fasi, che possono essere svolte anche in parziale sovrapposizione: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98072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Aderiscono </a:t>
            </a:r>
            <a:r>
              <a:rPr lang="it-IT" sz="2200" dirty="0"/>
              <a:t>al progetto diverse scuole, strutturate in un </a:t>
            </a:r>
            <a:r>
              <a:rPr lang="it-IT" sz="2200" b="1" dirty="0" smtClean="0"/>
              <a:t>Accordo </a:t>
            </a:r>
            <a:r>
              <a:rPr lang="it-IT" sz="2200" b="1" dirty="0"/>
              <a:t>di </a:t>
            </a:r>
            <a:r>
              <a:rPr lang="it-IT" sz="2200" b="1" dirty="0" smtClean="0"/>
              <a:t>Rete</a:t>
            </a:r>
            <a:r>
              <a:rPr lang="it-IT" sz="2200" dirty="0"/>
              <a:t>, che condividono le stesse finalità ed il medesimo impegno nel salvaguardare il patrimonio museale scientifico storico e nel renderlo fruibile al </a:t>
            </a:r>
            <a:r>
              <a:rPr lang="it-IT" sz="2200" dirty="0" smtClean="0"/>
              <a:t>pubblico</a:t>
            </a:r>
            <a:r>
              <a:rPr lang="it-IT" sz="2200" dirty="0"/>
              <a:t>: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1884888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0" indent="-457200">
              <a:lnSpc>
                <a:spcPct val="150000"/>
              </a:lnSpc>
              <a:buClr>
                <a:srgbClr val="F98E23"/>
              </a:buClr>
              <a:buSzPct val="130000"/>
              <a:buBlip>
                <a:blip r:embed="rId3"/>
              </a:buBlip>
              <a:tabLst>
                <a:tab pos="806450" algn="l"/>
              </a:tabLst>
            </a:pP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Liceo Classico Vittorio 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Emanuele 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31825" indent="-457200">
              <a:lnSpc>
                <a:spcPct val="150000"/>
              </a:lnSpc>
              <a:buClr>
                <a:srgbClr val="F98E23"/>
              </a:buClr>
              <a:buSzPct val="140000"/>
              <a:buBlip>
                <a:blip r:embed="rId4"/>
              </a:buBlip>
              <a:tabLst>
                <a:tab pos="806450" algn="l"/>
              </a:tabLst>
            </a:pP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ITIS Alessandro Volta</a:t>
            </a:r>
          </a:p>
          <a:p>
            <a:pPr marL="631825" indent="-457200">
              <a:lnSpc>
                <a:spcPct val="150000"/>
              </a:lnSpc>
              <a:buClr>
                <a:srgbClr val="F98E23"/>
              </a:buClr>
              <a:buSzPct val="140000"/>
              <a:buBlip>
                <a:blip r:embed="rId5"/>
              </a:buBlip>
              <a:tabLst>
                <a:tab pos="806450" algn="l"/>
              </a:tabLst>
            </a:pP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ISIS Elena di Savoia</a:t>
            </a:r>
          </a:p>
          <a:p>
            <a:pPr marL="631825" indent="-457200">
              <a:lnSpc>
                <a:spcPct val="150000"/>
              </a:lnSpc>
              <a:buClr>
                <a:srgbClr val="F98E23"/>
              </a:buClr>
              <a:buSzPct val="100000"/>
              <a:buBlip>
                <a:blip r:embed="rId6"/>
              </a:buBlip>
              <a:tabLst>
                <a:tab pos="806450" algn="l"/>
              </a:tabLst>
            </a:pP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Liceo Ginnasio Statale G.B. Vico</a:t>
            </a:r>
          </a:p>
          <a:p>
            <a:pPr marL="631825" indent="-457200">
              <a:lnSpc>
                <a:spcPct val="150000"/>
              </a:lnSpc>
              <a:buClr>
                <a:srgbClr val="F98E23"/>
              </a:buClr>
              <a:buBlip>
                <a:blip r:embed="rId7"/>
              </a:buBlip>
              <a:tabLst>
                <a:tab pos="806450" algn="l"/>
              </a:tabLst>
            </a:pP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Istituto Tecnico Statale 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G.B. </a:t>
            </a: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Della </a:t>
            </a:r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Porta-Porzio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31825" indent="-457200">
              <a:lnSpc>
                <a:spcPct val="150000"/>
              </a:lnSpc>
              <a:buClr>
                <a:srgbClr val="F98E23"/>
              </a:buClr>
              <a:buSzPct val="150000"/>
              <a:buBlip>
                <a:blip r:embed="rId8"/>
              </a:buBlip>
              <a:tabLst>
                <a:tab pos="806450" algn="l"/>
              </a:tabLst>
            </a:pPr>
            <a:r>
              <a:rPr lang="it-IT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Liceo </a:t>
            </a:r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Statale Pasquale </a:t>
            </a:r>
            <a:r>
              <a:rPr lang="it-IT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Villari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F:\Scuola\ScuoleStoriche\img\pantelegrafo3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4581128"/>
            <a:ext cx="1656000" cy="2351519"/>
          </a:xfrm>
          <a:prstGeom prst="rect">
            <a:avLst/>
          </a:prstGeom>
          <a:noFill/>
        </p:spPr>
      </p:pic>
      <p:pic>
        <p:nvPicPr>
          <p:cNvPr id="28676" name="Picture 4" descr="F:\Scuola\ScuoleStoriche\img\ponteafil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265384"/>
            <a:ext cx="2145697" cy="1620000"/>
          </a:xfrm>
          <a:prstGeom prst="rect">
            <a:avLst/>
          </a:prstGeom>
          <a:noFill/>
        </p:spPr>
      </p:pic>
      <p:pic>
        <p:nvPicPr>
          <p:cNvPr id="1026" name="Picture 2" descr="F:\Scuola\ScuoleStoriche\img\1 - Sfera armillareVillari.JPG"/>
          <p:cNvPicPr>
            <a:picLocks noChangeAspect="1" noChangeArrowheads="1"/>
          </p:cNvPicPr>
          <p:nvPr/>
        </p:nvPicPr>
        <p:blipFill>
          <a:blip r:embed="rId11" cstate="print"/>
          <a:srcRect t="5715" r="10001" b="2846"/>
          <a:stretch>
            <a:fillRect/>
          </a:stretch>
        </p:blipFill>
        <p:spPr bwMode="auto">
          <a:xfrm>
            <a:off x="7452504" y="2057695"/>
            <a:ext cx="1656000" cy="2523433"/>
          </a:xfrm>
          <a:prstGeom prst="rect">
            <a:avLst/>
          </a:prstGeom>
          <a:noFill/>
        </p:spPr>
      </p:pic>
      <p:pic>
        <p:nvPicPr>
          <p:cNvPr id="1033" name="Picture 9" descr="http://scienzaescuola.fisica.unina.it/images/vittorio_emanuele/ciccone/piccole/ME029_emisfer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8712" y="5238000"/>
            <a:ext cx="2420899" cy="1620000"/>
          </a:xfrm>
          <a:prstGeom prst="rect">
            <a:avLst/>
          </a:prstGeom>
          <a:noFill/>
        </p:spPr>
      </p:pic>
      <p:pic>
        <p:nvPicPr>
          <p:cNvPr id="1035" name="Picture 11" descr="F:\Scuola\ScuoleStoriche\img\esavoia\P1080580.JPG"/>
          <p:cNvPicPr>
            <a:picLocks noChangeAspect="1" noChangeArrowheads="1"/>
          </p:cNvPicPr>
          <p:nvPr/>
        </p:nvPicPr>
        <p:blipFill>
          <a:blip r:embed="rId13" cstate="print"/>
          <a:srcRect l="12502" r="10839"/>
          <a:stretch>
            <a:fillRect/>
          </a:stretch>
        </p:blipFill>
        <p:spPr bwMode="auto">
          <a:xfrm rot="5400000">
            <a:off x="5776883" y="5282960"/>
            <a:ext cx="1620000" cy="1584847"/>
          </a:xfrm>
          <a:prstGeom prst="rect">
            <a:avLst/>
          </a:prstGeom>
          <a:noFill/>
        </p:spPr>
      </p:pic>
      <p:pic>
        <p:nvPicPr>
          <p:cNvPr id="1045" name="Picture 21" descr="http://www.museoliceovico.it/imgs/img_2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2626" y="5238000"/>
            <a:ext cx="1008818" cy="1620000"/>
          </a:xfrm>
          <a:prstGeom prst="rect">
            <a:avLst/>
          </a:prstGeom>
          <a:noFill/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SCUOLE DELLA RETE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</TotalTime>
  <Words>604</Words>
  <Application>Microsoft Office PowerPoint</Application>
  <PresentationFormat>Presentazione su schermo (4:3)</PresentationFormat>
  <Paragraphs>67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NEMO</vt:lpstr>
      <vt:lpstr>Diapositiva 2</vt:lpstr>
      <vt:lpstr>Diapositiva 3</vt:lpstr>
      <vt:lpstr>Diapositiva 4</vt:lpstr>
      <vt:lpstr>FINALITÀ E OBIETTIVI</vt:lpstr>
      <vt:lpstr>FINALITÀ E OBIETTIVI</vt:lpstr>
      <vt:lpstr>FINALITÀ E OBIETTIVI</vt:lpstr>
      <vt:lpstr>FASI DEL PROGETTO</vt:lpstr>
      <vt:lpstr>SCUOLE DELLA RETE</vt:lpstr>
      <vt:lpstr>PARTNER DELLA RETE</vt:lpstr>
      <vt:lpstr>Diapositiva 11</vt:lpstr>
      <vt:lpstr>Diapositiva 12</vt:lpstr>
      <vt:lpstr>Diapositiva 13</vt:lpstr>
      <vt:lpstr>Grazie  per la cortese 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</dc:title>
  <dc:creator>MRC</dc:creator>
  <cp:lastModifiedBy>Utente</cp:lastModifiedBy>
  <cp:revision>230</cp:revision>
  <dcterms:created xsi:type="dcterms:W3CDTF">2013-05-27T16:44:21Z</dcterms:created>
  <dcterms:modified xsi:type="dcterms:W3CDTF">2014-10-08T19:28:22Z</dcterms:modified>
</cp:coreProperties>
</file>