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3" r:id="rId2"/>
    <p:sldId id="278" r:id="rId3"/>
    <p:sldId id="288" r:id="rId4"/>
    <p:sldId id="279" r:id="rId5"/>
    <p:sldId id="256" r:id="rId6"/>
    <p:sldId id="280" r:id="rId7"/>
    <p:sldId id="281" r:id="rId8"/>
    <p:sldId id="290" r:id="rId9"/>
    <p:sldId id="259" r:id="rId10"/>
    <p:sldId id="265" r:id="rId11"/>
    <p:sldId id="264" r:id="rId12"/>
    <p:sldId id="258" r:id="rId13"/>
    <p:sldId id="266" r:id="rId14"/>
    <p:sldId id="291" r:id="rId15"/>
    <p:sldId id="272" r:id="rId16"/>
    <p:sldId id="292" r:id="rId17"/>
    <p:sldId id="273" r:id="rId18"/>
    <p:sldId id="276" r:id="rId19"/>
    <p:sldId id="275" r:id="rId20"/>
    <p:sldId id="284" r:id="rId21"/>
    <p:sldId id="293" r:id="rId22"/>
    <p:sldId id="270" r:id="rId23"/>
    <p:sldId id="268" r:id="rId24"/>
    <p:sldId id="289" r:id="rId25"/>
    <p:sldId id="267" r:id="rId26"/>
    <p:sldId id="282" r:id="rId27"/>
    <p:sldId id="283" r:id="rId28"/>
    <p:sldId id="286" r:id="rId29"/>
    <p:sldId id="287" r:id="rId30"/>
    <p:sldId id="294" r:id="rId31"/>
    <p:sldId id="295" r:id="rId32"/>
    <p:sldId id="257" r:id="rId33"/>
    <p:sldId id="261" r:id="rId34"/>
    <p:sldId id="29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8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D472F-D187-9D4F-AF4D-8D120CCDAD4B}" type="datetimeFigureOut">
              <a:rPr lang="en-US" smtClean="0"/>
              <a:t>10/7/14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D24326-677D-7E44-94ED-197AB9996686}" type="slidenum">
              <a:rPr lang="en-US" smtClean="0"/>
              <a:t>‹#›</a:t>
            </a:fld>
            <a:endParaRPr lang="en-US"/>
          </a:p>
        </p:txBody>
      </p:sp>
    </p:spTree>
    <p:extLst>
      <p:ext uri="{BB962C8B-B14F-4D97-AF65-F5344CB8AC3E}">
        <p14:creationId xmlns:p14="http://schemas.microsoft.com/office/powerpoint/2010/main" val="2451683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ln/>
        </p:spPr>
        <p:txBody>
          <a:bodyPr/>
          <a:lstStyle/>
          <a:p>
            <a:pPr eaLnBrk="1" hangingPunct="1">
              <a:defRPr/>
            </a:pPr>
            <a:r>
              <a:rPr lang="en-US" sz="1800" smtClean="0">
                <a:latin typeface="Lucida Grande" charset="0"/>
                <a:cs typeface="Lucida Grande" charset="0"/>
                <a:sym typeface="Lucida Grande" charset="0"/>
              </a:rPr>
              <a:t>From one dramatic location...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Other classics include the Distorted Room...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811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...whereas new exhibits include a spectacular parabolic mirror that was prototyped in the old building but will be permanently revealed at opening.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606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This exhibit combines high-speed photography of a water drop hitting a full cup of water with the ability for visitors to see themselves in the exhibit.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582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A series of exhibits instrument the landscape, helping visitors read the changing dynamics in the Bay. Indicators in the water and the air show the directions of the changing tides and stratification of the wind currents. Visitors can lower a large scale </a:t>
            </a:r>
            <a:r>
              <a:rPr lang="ja-JP" altLang="en-US" sz="1800">
                <a:latin typeface="Arial"/>
                <a:cs typeface="Lucida Grande" charset="0"/>
                <a:sym typeface="Lucida Grande" charset="0"/>
              </a:rPr>
              <a:t>“</a:t>
            </a:r>
            <a:r>
              <a:rPr lang="en-US" sz="1800">
                <a:latin typeface="Lucida Grande" charset="0"/>
                <a:cs typeface="Lucida Grande" charset="0"/>
                <a:sym typeface="Lucida Grande" charset="0"/>
              </a:rPr>
              <a:t>Secchi Disk</a:t>
            </a:r>
            <a:r>
              <a:rPr lang="ja-JP" altLang="en-US" sz="1800">
                <a:latin typeface="Arial"/>
                <a:cs typeface="Lucida Grande" charset="0"/>
                <a:sym typeface="Lucida Grande" charset="0"/>
              </a:rPr>
              <a:t>”</a:t>
            </a:r>
            <a:r>
              <a:rPr lang="en-US" sz="1800">
                <a:latin typeface="Lucida Grande" charset="0"/>
                <a:cs typeface="Lucida Grande" charset="0"/>
                <a:sym typeface="Lucida Grande" charset="0"/>
              </a:rPr>
              <a:t> into the bay water giving them a way to measure the turbidity of the waters as the white disks disappear from view at a given depth.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173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At opening, the large bridge connecting Piers 15 and 17 will be enveloped twice an hour by a fog installation by Japanese artist Fujiko Nakaya, transforming the space and highlighting the wind dynamics between the piers.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377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...to another.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Rot="1" noChangeAspect="1" noChangeArrowheads="1"/>
          </p:cNvSpPr>
          <p:nvPr>
            <p:ph type="sldImg"/>
          </p:nvPr>
        </p:nvSpPr>
        <p:spPr>
          <a:solidFill>
            <a:srgbClr val="FFFFFF"/>
          </a:solidFill>
          <a:ln/>
        </p:spPr>
      </p:sp>
      <p:sp>
        <p:nvSpPr>
          <p:cNvPr id="67586" name="Rectangle 2"/>
          <p:cNvSpPr>
            <a:spLocks noGrp="1" noChangeArrowheads="1"/>
          </p:cNvSpPr>
          <p:nvPr>
            <p:ph type="body" idx="1"/>
          </p:nvPr>
        </p:nvSpPr>
        <p:spPr>
          <a:ln/>
        </p:spPr>
        <p:txBody>
          <a:bodyPr/>
          <a:lstStyle/>
          <a:p>
            <a:pPr eaLnBrk="1" hangingPunct="1">
              <a:defRPr/>
            </a:pPr>
            <a:r>
              <a:rPr lang="en-US" sz="1800" smtClean="0">
                <a:latin typeface="Lucida Grande" charset="0"/>
                <a:cs typeface="Lucida Grande" charset="0"/>
                <a:sym typeface="Lucida Grande" charset="0"/>
              </a:rPr>
              <a:t>From one dramatic location...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Rot="1" noChangeAspect="1" noChangeArrowheads="1"/>
          </p:cNvSpPr>
          <p:nvPr>
            <p:ph type="sldImg"/>
          </p:nvPr>
        </p:nvSpPr>
        <p:spPr>
          <a:solidFill>
            <a:srgbClr val="FFFFFF"/>
          </a:solidFill>
          <a:ln/>
        </p:spPr>
      </p:sp>
      <p:sp>
        <p:nvSpPr>
          <p:cNvPr id="70658" name="Rectangle 2"/>
          <p:cNvSpPr>
            <a:spLocks noGrp="1" noChangeArrowheads="1"/>
          </p:cNvSpPr>
          <p:nvPr>
            <p:ph type="body" idx="1"/>
          </p:nvPr>
        </p:nvSpPr>
        <p:spPr>
          <a:ln/>
        </p:spPr>
        <p:txBody>
          <a:bodyPr/>
          <a:lstStyle/>
          <a:p>
            <a:pPr eaLnBrk="1" hangingPunct="1">
              <a:defRPr/>
            </a:pPr>
            <a:r>
              <a:rPr lang="en-US" sz="1800" smtClean="0">
                <a:latin typeface="Lucida Grande" charset="0"/>
                <a:cs typeface="Lucida Grande" charset="0"/>
                <a:sym typeface="Lucida Grande" charset="0"/>
              </a:rPr>
              <a:t>...to another.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Rot="1" noChangeAspect="1" noChangeArrowheads="1"/>
          </p:cNvSpPr>
          <p:nvPr>
            <p:ph type="sldImg"/>
          </p:nvPr>
        </p:nvSpPr>
        <p:spPr>
          <a:solidFill>
            <a:srgbClr val="FFFFFF"/>
          </a:solidFill>
          <a:ln/>
        </p:spPr>
      </p:sp>
      <p:sp>
        <p:nvSpPr>
          <p:cNvPr id="72706" name="Rectangle 2"/>
          <p:cNvSpPr>
            <a:spLocks noGrp="1" noChangeArrowheads="1"/>
          </p:cNvSpPr>
          <p:nvPr>
            <p:ph type="body" idx="1"/>
          </p:nvPr>
        </p:nvSpPr>
        <p:spPr>
          <a:ln/>
        </p:spPr>
        <p:txBody>
          <a:bodyPr/>
          <a:lstStyle/>
          <a:p>
            <a:pPr eaLnBrk="1" hangingPunct="1">
              <a:defRPr/>
            </a:pPr>
            <a:r>
              <a:rPr lang="en-US" sz="1800" smtClean="0">
                <a:latin typeface="Lucida Grande" charset="0"/>
                <a:cs typeface="Lucida Grande" charset="0"/>
                <a:sym typeface="Lucida Grande" charset="0"/>
              </a:rPr>
              <a:t>...to another.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0"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Modeling Landscapes groups a series of exhibits about granular materials, water flow and pattern formation to allow visitors to experiment with the forces that shape the land.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456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Classic exhibits promote group inquiry allowing visitors to learn from each other</a:t>
            </a:r>
            <a:r>
              <a:rPr lang="ja-JP" altLang="en-US" sz="1800">
                <a:latin typeface="Arial"/>
                <a:cs typeface="Lucida Grande" charset="0"/>
                <a:sym typeface="Lucida Grande" charset="0"/>
              </a:rPr>
              <a:t>’</a:t>
            </a:r>
            <a:r>
              <a:rPr lang="en-US" sz="1800">
                <a:latin typeface="Lucida Grande" charset="0"/>
                <a:cs typeface="Lucida Grande" charset="0"/>
                <a:sym typeface="Lucida Grande" charset="0"/>
              </a:rPr>
              <a:t>s behavior.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865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Modeling Landscapes groups a series of exhibits about granular materials, water flow and pattern formation to allow visitors to experiment with the forces that shape the land.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9922"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It is a large open space punctuated with smaller enclosed buildings for light or sound control.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2338"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800">
                <a:latin typeface="Lucida Grande" charset="0"/>
                <a:cs typeface="Lucida Grande" charset="0"/>
                <a:sym typeface="Lucida Grande" charset="0"/>
              </a:rPr>
              <a:t>...attentive inquiry...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E23F61-5F52-C44D-BF68-C6014EA5975C}"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360248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23F61-5F52-C44D-BF68-C6014EA5975C}"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185084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23F61-5F52-C44D-BF68-C6014EA5975C}"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145431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E23F61-5F52-C44D-BF68-C6014EA5975C}"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9979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23F61-5F52-C44D-BF68-C6014EA5975C}"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88995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E23F61-5F52-C44D-BF68-C6014EA5975C}"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143895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E23F61-5F52-C44D-BF68-C6014EA5975C}" type="datetimeFigureOut">
              <a:rPr lang="en-US" smtClean="0"/>
              <a:t>10/7/14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427349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E23F61-5F52-C44D-BF68-C6014EA5975C}" type="datetimeFigureOut">
              <a:rPr lang="en-US" smtClean="0"/>
              <a:t>10/7/14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46091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23F61-5F52-C44D-BF68-C6014EA5975C}" type="datetimeFigureOut">
              <a:rPr lang="en-US" smtClean="0"/>
              <a:t>10/7/14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1492617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23F61-5F52-C44D-BF68-C6014EA5975C}"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224806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23F61-5F52-C44D-BF68-C6014EA5975C}"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18D2A-498E-1E4E-A163-BC66BC43486F}" type="slidenum">
              <a:rPr lang="en-US" smtClean="0"/>
              <a:t>‹#›</a:t>
            </a:fld>
            <a:endParaRPr lang="en-US"/>
          </a:p>
        </p:txBody>
      </p:sp>
    </p:spTree>
    <p:extLst>
      <p:ext uri="{BB962C8B-B14F-4D97-AF65-F5344CB8AC3E}">
        <p14:creationId xmlns:p14="http://schemas.microsoft.com/office/powerpoint/2010/main" val="7234045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23F61-5F52-C44D-BF68-C6014EA5975C}" type="datetimeFigureOut">
              <a:rPr lang="en-US" smtClean="0"/>
              <a:t>10/7/14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18D2A-498E-1E4E-A163-BC66BC43486F}" type="slidenum">
              <a:rPr lang="en-US" smtClean="0"/>
              <a:t>‹#›</a:t>
            </a:fld>
            <a:endParaRPr lang="en-US"/>
          </a:p>
        </p:txBody>
      </p:sp>
    </p:spTree>
    <p:extLst>
      <p:ext uri="{BB962C8B-B14F-4D97-AF65-F5344CB8AC3E}">
        <p14:creationId xmlns:p14="http://schemas.microsoft.com/office/powerpoint/2010/main" val="3131910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06483" y="5518547"/>
            <a:ext cx="2893219" cy="9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711" y="1657516"/>
            <a:ext cx="8441991" cy="3600986"/>
          </a:xfrm>
          <a:prstGeom prst="rect">
            <a:avLst/>
          </a:prstGeom>
          <a:noFill/>
        </p:spPr>
        <p:txBody>
          <a:bodyPr wrap="square" rtlCol="0">
            <a:spAutoFit/>
          </a:bodyPr>
          <a:lstStyle/>
          <a:p>
            <a:pPr algn="r"/>
            <a:endParaRPr lang="en-US" sz="2800" dirty="0" smtClean="0">
              <a:latin typeface="Courier"/>
              <a:cs typeface="Courier"/>
            </a:endParaRPr>
          </a:p>
          <a:p>
            <a:pPr algn="r"/>
            <a:r>
              <a:rPr lang="en-US" sz="4000" b="1" dirty="0" err="1" smtClean="0">
                <a:solidFill>
                  <a:schemeClr val="accent2">
                    <a:lumMod val="75000"/>
                  </a:schemeClr>
                </a:solidFill>
                <a:latin typeface="Courier"/>
                <a:cs typeface="Courier"/>
              </a:rPr>
              <a:t>Fisica</a:t>
            </a:r>
            <a:r>
              <a:rPr lang="en-US" sz="4000" b="1" dirty="0" smtClean="0">
                <a:solidFill>
                  <a:schemeClr val="accent2">
                    <a:lumMod val="75000"/>
                  </a:schemeClr>
                </a:solidFill>
                <a:latin typeface="Courier"/>
                <a:cs typeface="Courier"/>
              </a:rPr>
              <a:t> all’ Exploratorium:</a:t>
            </a:r>
          </a:p>
          <a:p>
            <a:pPr algn="r"/>
            <a:r>
              <a:rPr lang="en-US" sz="4000" b="1" dirty="0" err="1" smtClean="0">
                <a:solidFill>
                  <a:schemeClr val="accent2">
                    <a:lumMod val="75000"/>
                  </a:schemeClr>
                </a:solidFill>
                <a:latin typeface="Courier"/>
                <a:cs typeface="Courier"/>
              </a:rPr>
              <a:t>Scienza</a:t>
            </a:r>
            <a:r>
              <a:rPr lang="en-US" sz="4000" b="1" dirty="0" smtClean="0">
                <a:solidFill>
                  <a:schemeClr val="accent2">
                    <a:lumMod val="75000"/>
                  </a:schemeClr>
                </a:solidFill>
                <a:latin typeface="Courier"/>
                <a:cs typeface="Courier"/>
              </a:rPr>
              <a:t>, Arte e </a:t>
            </a:r>
            <a:r>
              <a:rPr lang="en-US" sz="4000" b="1" dirty="0" err="1" smtClean="0">
                <a:solidFill>
                  <a:schemeClr val="accent2">
                    <a:lumMod val="75000"/>
                  </a:schemeClr>
                </a:solidFill>
                <a:latin typeface="Courier"/>
                <a:cs typeface="Courier"/>
              </a:rPr>
              <a:t>Percezione</a:t>
            </a:r>
            <a:r>
              <a:rPr lang="en-US" sz="4000" b="1" dirty="0" smtClean="0">
                <a:solidFill>
                  <a:schemeClr val="accent2">
                    <a:lumMod val="75000"/>
                  </a:schemeClr>
                </a:solidFill>
                <a:latin typeface="Courier"/>
                <a:cs typeface="Courier"/>
              </a:rPr>
              <a:t> </a:t>
            </a:r>
            <a:endParaRPr lang="en-US" sz="4000" b="1" dirty="0" smtClean="0">
              <a:solidFill>
                <a:schemeClr val="accent2">
                  <a:lumMod val="75000"/>
                </a:schemeClr>
              </a:solidFill>
              <a:latin typeface="Courier"/>
              <a:cs typeface="Courier"/>
            </a:endParaRPr>
          </a:p>
          <a:p>
            <a:pPr algn="r"/>
            <a:endParaRPr lang="en-US" sz="4000" dirty="0" smtClean="0">
              <a:latin typeface="Courier"/>
              <a:cs typeface="Courier"/>
            </a:endParaRPr>
          </a:p>
          <a:p>
            <a:pPr algn="r"/>
            <a:endParaRPr lang="en-US" sz="2800" dirty="0" smtClean="0">
              <a:latin typeface="Courier"/>
              <a:cs typeface="Courier"/>
            </a:endParaRPr>
          </a:p>
          <a:p>
            <a:pPr algn="r"/>
            <a:r>
              <a:rPr lang="en-US" sz="2800" dirty="0" smtClean="0">
                <a:latin typeface="Courier"/>
                <a:cs typeface="Courier"/>
              </a:rPr>
              <a:t>9 </a:t>
            </a:r>
            <a:r>
              <a:rPr lang="en-US" sz="2800" dirty="0" err="1" smtClean="0">
                <a:latin typeface="Courier"/>
                <a:cs typeface="Courier"/>
              </a:rPr>
              <a:t>Ottobre</a:t>
            </a:r>
            <a:r>
              <a:rPr lang="en-US" sz="2800" dirty="0" smtClean="0">
                <a:latin typeface="Courier"/>
                <a:cs typeface="Courier"/>
              </a:rPr>
              <a:t>, </a:t>
            </a:r>
            <a:r>
              <a:rPr lang="en-US" sz="2800" dirty="0" smtClean="0">
                <a:latin typeface="Courier"/>
                <a:cs typeface="Courier"/>
              </a:rPr>
              <a:t>2014 </a:t>
            </a:r>
            <a:endParaRPr lang="en-US" sz="2800" dirty="0" smtClean="0">
              <a:latin typeface="Courier"/>
              <a:cs typeface="Courier"/>
            </a:endParaRPr>
          </a:p>
          <a:p>
            <a:pPr algn="r"/>
            <a:r>
              <a:rPr lang="en-US" sz="2400" dirty="0" smtClean="0">
                <a:latin typeface="Courier"/>
                <a:cs typeface="Courier"/>
              </a:rPr>
              <a:t>Tom </a:t>
            </a:r>
            <a:r>
              <a:rPr lang="en-US" sz="2400" dirty="0" smtClean="0">
                <a:latin typeface="Courier"/>
                <a:cs typeface="Courier"/>
              </a:rPr>
              <a:t>Rockwell, Director </a:t>
            </a:r>
            <a:r>
              <a:rPr lang="en-US" sz="2400" dirty="0" smtClean="0">
                <a:latin typeface="Courier"/>
                <a:cs typeface="Courier"/>
              </a:rPr>
              <a:t>Exhibit </a:t>
            </a:r>
            <a:r>
              <a:rPr lang="en-US" sz="2400" dirty="0" smtClean="0">
                <a:latin typeface="Courier"/>
                <a:cs typeface="Courier"/>
              </a:rPr>
              <a:t>&amp; Media Studio</a:t>
            </a:r>
            <a:endParaRPr lang="en-US" sz="2400" dirty="0">
              <a:latin typeface="Courier"/>
              <a:cs typeface="Courier"/>
            </a:endParaRPr>
          </a:p>
        </p:txBody>
      </p:sp>
      <p:pic>
        <p:nvPicPr>
          <p:cNvPr id="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4800" y="7848600"/>
            <a:ext cx="4114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200" y="8001000"/>
            <a:ext cx="4114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9600" y="8153400"/>
            <a:ext cx="4114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0" y="8305800"/>
            <a:ext cx="4114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490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727" y="437555"/>
            <a:ext cx="7795617" cy="598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68884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8289" y="774651"/>
            <a:ext cx="7947422" cy="52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07130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200" y="0"/>
            <a:ext cx="7197679" cy="6858000"/>
          </a:xfrm>
          <a:prstGeom prst="rect">
            <a:avLst/>
          </a:prstGeom>
        </p:spPr>
      </p:pic>
    </p:spTree>
    <p:extLst>
      <p:ext uri="{BB962C8B-B14F-4D97-AF65-F5344CB8AC3E}">
        <p14:creationId xmlns:p14="http://schemas.microsoft.com/office/powerpoint/2010/main" val="262824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7281" y="3210222"/>
            <a:ext cx="4000500" cy="29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976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07969" y="1071562"/>
            <a:ext cx="2241352" cy="459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80680" y="392906"/>
            <a:ext cx="3975943" cy="596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76718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50" y="3105835"/>
            <a:ext cx="8131244" cy="646331"/>
          </a:xfrm>
          <a:prstGeom prst="rect">
            <a:avLst/>
          </a:prstGeom>
        </p:spPr>
        <p:txBody>
          <a:bodyPr wrap="square">
            <a:spAutoFit/>
          </a:bodyPr>
          <a:lstStyle/>
          <a:p>
            <a:pPr algn="r"/>
            <a:r>
              <a:rPr lang="en-US" sz="3600" b="1" dirty="0" err="1" smtClean="0">
                <a:solidFill>
                  <a:schemeClr val="accent2">
                    <a:lumMod val="75000"/>
                  </a:schemeClr>
                </a:solidFill>
                <a:latin typeface="Courier"/>
                <a:cs typeface="Courier"/>
              </a:rPr>
              <a:t>Fenomeni</a:t>
            </a:r>
            <a:r>
              <a:rPr lang="en-US" sz="3600" b="1" dirty="0" smtClean="0">
                <a:solidFill>
                  <a:schemeClr val="accent2">
                    <a:lumMod val="75000"/>
                  </a:schemeClr>
                </a:solidFill>
                <a:latin typeface="Courier"/>
                <a:cs typeface="Courier"/>
              </a:rPr>
              <a:t> </a:t>
            </a:r>
            <a:r>
              <a:rPr lang="en-US" sz="3600" b="1" dirty="0" err="1" smtClean="0">
                <a:solidFill>
                  <a:schemeClr val="accent2">
                    <a:lumMod val="75000"/>
                  </a:schemeClr>
                </a:solidFill>
                <a:latin typeface="Courier"/>
                <a:cs typeface="Courier"/>
              </a:rPr>
              <a:t>Ottici</a:t>
            </a:r>
            <a:endParaRPr lang="en-US" sz="3600" b="1" dirty="0" smtClean="0">
              <a:solidFill>
                <a:schemeClr val="accent2">
                  <a:lumMod val="75000"/>
                </a:schemeClr>
              </a:solidFill>
              <a:latin typeface="Courier"/>
              <a:cs typeface="Courier"/>
            </a:endParaRPr>
          </a:p>
        </p:txBody>
      </p:sp>
    </p:spTree>
    <p:extLst>
      <p:ext uri="{BB962C8B-B14F-4D97-AF65-F5344CB8AC3E}">
        <p14:creationId xmlns:p14="http://schemas.microsoft.com/office/powerpoint/2010/main" val="3296790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148" y="708795"/>
            <a:ext cx="7920633" cy="543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22991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972" y="868380"/>
            <a:ext cx="7913819" cy="519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711679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906" y="543133"/>
            <a:ext cx="7893491" cy="587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005166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159" y="308553"/>
            <a:ext cx="7956042" cy="631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831092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348" y="861356"/>
            <a:ext cx="7936891" cy="51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330927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360" y="1205508"/>
            <a:ext cx="7940725" cy="443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589652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4496" y="2350480"/>
            <a:ext cx="3030257" cy="404034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316" y="627768"/>
            <a:ext cx="5143500" cy="5266682"/>
          </a:xfrm>
          <a:prstGeom prst="rect">
            <a:avLst/>
          </a:prstGeom>
        </p:spPr>
      </p:pic>
    </p:spTree>
    <p:extLst>
      <p:ext uri="{BB962C8B-B14F-4D97-AF65-F5344CB8AC3E}">
        <p14:creationId xmlns:p14="http://schemas.microsoft.com/office/powerpoint/2010/main" val="154583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50" y="3105835"/>
            <a:ext cx="8131244" cy="1200329"/>
          </a:xfrm>
          <a:prstGeom prst="rect">
            <a:avLst/>
          </a:prstGeom>
        </p:spPr>
        <p:txBody>
          <a:bodyPr wrap="square">
            <a:spAutoFit/>
          </a:bodyPr>
          <a:lstStyle/>
          <a:p>
            <a:pPr algn="r"/>
            <a:r>
              <a:rPr lang="en-US" sz="3600" b="1" dirty="0" err="1" smtClean="0">
                <a:solidFill>
                  <a:schemeClr val="accent2">
                    <a:lumMod val="75000"/>
                  </a:schemeClr>
                </a:solidFill>
                <a:latin typeface="Courier"/>
                <a:cs typeface="Courier"/>
              </a:rPr>
              <a:t>Fenomeni</a:t>
            </a:r>
            <a:r>
              <a:rPr lang="en-US" sz="3600" b="1" dirty="0" smtClean="0">
                <a:solidFill>
                  <a:schemeClr val="accent2">
                    <a:lumMod val="75000"/>
                  </a:schemeClr>
                </a:solidFill>
                <a:latin typeface="Courier"/>
                <a:cs typeface="Courier"/>
              </a:rPr>
              <a:t> </a:t>
            </a:r>
            <a:r>
              <a:rPr lang="en-US" sz="3600" b="1" dirty="0" err="1" smtClean="0">
                <a:solidFill>
                  <a:schemeClr val="accent2">
                    <a:lumMod val="75000"/>
                  </a:schemeClr>
                </a:solidFill>
                <a:latin typeface="Courier"/>
                <a:cs typeface="Courier"/>
              </a:rPr>
              <a:t>Atmosferici</a:t>
            </a:r>
            <a:endParaRPr lang="en-US" sz="3600" b="1" dirty="0" smtClean="0">
              <a:solidFill>
                <a:schemeClr val="accent2">
                  <a:lumMod val="75000"/>
                </a:schemeClr>
              </a:solidFill>
              <a:latin typeface="Courier"/>
              <a:cs typeface="Courier"/>
            </a:endParaRPr>
          </a:p>
          <a:p>
            <a:pPr algn="r"/>
            <a:r>
              <a:rPr lang="en-US" sz="3600" b="1" dirty="0" smtClean="0">
                <a:solidFill>
                  <a:schemeClr val="accent2">
                    <a:lumMod val="75000"/>
                  </a:schemeClr>
                </a:solidFill>
                <a:latin typeface="Courier"/>
                <a:cs typeface="Courier"/>
              </a:rPr>
              <a:t>e dell’ </a:t>
            </a:r>
            <a:r>
              <a:rPr lang="en-US" sz="3600" b="1" dirty="0" err="1" smtClean="0">
                <a:solidFill>
                  <a:schemeClr val="accent2">
                    <a:lumMod val="75000"/>
                  </a:schemeClr>
                </a:solidFill>
                <a:latin typeface="Courier"/>
                <a:cs typeface="Courier"/>
              </a:rPr>
              <a:t>Ambiente</a:t>
            </a:r>
            <a:endParaRPr lang="en-US" sz="3600" b="1" dirty="0" smtClean="0">
              <a:solidFill>
                <a:schemeClr val="accent2">
                  <a:lumMod val="75000"/>
                </a:schemeClr>
              </a:solidFill>
              <a:latin typeface="Courier"/>
              <a:cs typeface="Courier"/>
            </a:endParaRPr>
          </a:p>
        </p:txBody>
      </p:sp>
    </p:spTree>
    <p:extLst>
      <p:ext uri="{BB962C8B-B14F-4D97-AF65-F5344CB8AC3E}">
        <p14:creationId xmlns:p14="http://schemas.microsoft.com/office/powerpoint/2010/main" val="3043045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7810" y="696516"/>
            <a:ext cx="3634383" cy="546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480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117" y="696516"/>
            <a:ext cx="4083100" cy="546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57912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6149" y="799208"/>
            <a:ext cx="7911703" cy="526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22331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219" y="785813"/>
            <a:ext cx="79295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21777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716" y="846757"/>
            <a:ext cx="7912501" cy="527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450382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3350" y="3105835"/>
            <a:ext cx="8131244" cy="1200329"/>
          </a:xfrm>
          <a:prstGeom prst="rect">
            <a:avLst/>
          </a:prstGeom>
        </p:spPr>
        <p:txBody>
          <a:bodyPr wrap="square">
            <a:spAutoFit/>
          </a:bodyPr>
          <a:lstStyle/>
          <a:p>
            <a:pPr algn="r"/>
            <a:r>
              <a:rPr lang="en-US" sz="3600" b="1" dirty="0" err="1" smtClean="0">
                <a:solidFill>
                  <a:schemeClr val="accent2">
                    <a:lumMod val="75000"/>
                  </a:schemeClr>
                </a:solidFill>
                <a:latin typeface="Courier"/>
                <a:cs typeface="Courier"/>
              </a:rPr>
              <a:t>Fenomeni</a:t>
            </a:r>
            <a:r>
              <a:rPr lang="en-US" sz="3600" b="1" dirty="0" smtClean="0">
                <a:solidFill>
                  <a:schemeClr val="accent2">
                    <a:lumMod val="75000"/>
                  </a:schemeClr>
                </a:solidFill>
                <a:latin typeface="Courier"/>
                <a:cs typeface="Courier"/>
              </a:rPr>
              <a:t> di </a:t>
            </a:r>
          </a:p>
          <a:p>
            <a:pPr algn="r"/>
            <a:r>
              <a:rPr lang="en-US" sz="3600" b="1" dirty="0" err="1" smtClean="0">
                <a:solidFill>
                  <a:schemeClr val="accent2">
                    <a:lumMod val="75000"/>
                  </a:schemeClr>
                </a:solidFill>
                <a:latin typeface="Courier"/>
                <a:cs typeface="Courier"/>
              </a:rPr>
              <a:t>Fisica</a:t>
            </a:r>
            <a:r>
              <a:rPr lang="en-US" sz="3600" b="1" dirty="0" smtClean="0">
                <a:solidFill>
                  <a:schemeClr val="accent2">
                    <a:lumMod val="75000"/>
                  </a:schemeClr>
                </a:solidFill>
                <a:latin typeface="Courier"/>
                <a:cs typeface="Courier"/>
              </a:rPr>
              <a:t> </a:t>
            </a:r>
            <a:r>
              <a:rPr lang="en-US" sz="3600" b="1" dirty="0" err="1" smtClean="0">
                <a:solidFill>
                  <a:schemeClr val="accent2">
                    <a:lumMod val="75000"/>
                  </a:schemeClr>
                </a:solidFill>
                <a:latin typeface="Courier"/>
                <a:cs typeface="Courier"/>
              </a:rPr>
              <a:t>Moderna</a:t>
            </a:r>
            <a:endParaRPr lang="en-US" sz="3600" b="1" dirty="0" smtClean="0">
              <a:solidFill>
                <a:schemeClr val="accent2">
                  <a:lumMod val="75000"/>
                </a:schemeClr>
              </a:solidFill>
              <a:latin typeface="Courier"/>
              <a:cs typeface="Courier"/>
            </a:endParaRPr>
          </a:p>
        </p:txBody>
      </p:sp>
    </p:spTree>
    <p:extLst>
      <p:ext uri="{BB962C8B-B14F-4D97-AF65-F5344CB8AC3E}">
        <p14:creationId xmlns:p14="http://schemas.microsoft.com/office/powerpoint/2010/main" val="38834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698" y="275279"/>
            <a:ext cx="7011898" cy="6907554"/>
          </a:xfrm>
          <a:prstGeom prst="rect">
            <a:avLst/>
          </a:prstGeom>
        </p:spPr>
      </p:pic>
    </p:spTree>
    <p:extLst>
      <p:ext uri="{BB962C8B-B14F-4D97-AF65-F5344CB8AC3E}">
        <p14:creationId xmlns:p14="http://schemas.microsoft.com/office/powerpoint/2010/main" val="1545830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0855" y="372311"/>
            <a:ext cx="5437483" cy="6106107"/>
          </a:xfrm>
          <a:prstGeom prst="rect">
            <a:avLst/>
          </a:prstGeom>
        </p:spPr>
      </p:pic>
    </p:spTree>
    <p:extLst>
      <p:ext uri="{BB962C8B-B14F-4D97-AF65-F5344CB8AC3E}">
        <p14:creationId xmlns:p14="http://schemas.microsoft.com/office/powerpoint/2010/main" val="2609081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527" y="423911"/>
            <a:ext cx="7836658" cy="6127503"/>
          </a:xfrm>
          <a:prstGeom prst="rect">
            <a:avLst/>
          </a:prstGeom>
        </p:spPr>
      </p:pic>
    </p:spTree>
    <p:extLst>
      <p:ext uri="{BB962C8B-B14F-4D97-AF65-F5344CB8AC3E}">
        <p14:creationId xmlns:p14="http://schemas.microsoft.com/office/powerpoint/2010/main" val="260908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333" y="1126605"/>
            <a:ext cx="7926868" cy="4760104"/>
          </a:xfrm>
          <a:prstGeom prst="rect">
            <a:avLst/>
          </a:prstGeom>
        </p:spPr>
      </p:pic>
    </p:spTree>
    <p:extLst>
      <p:ext uri="{BB962C8B-B14F-4D97-AF65-F5344CB8AC3E}">
        <p14:creationId xmlns:p14="http://schemas.microsoft.com/office/powerpoint/2010/main" val="23185764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3350" y="3105835"/>
            <a:ext cx="8131244" cy="646331"/>
          </a:xfrm>
          <a:prstGeom prst="rect">
            <a:avLst/>
          </a:prstGeom>
        </p:spPr>
        <p:txBody>
          <a:bodyPr wrap="square">
            <a:spAutoFit/>
          </a:bodyPr>
          <a:lstStyle/>
          <a:p>
            <a:pPr algn="r"/>
            <a:r>
              <a:rPr lang="en-US" sz="3600" b="1" dirty="0" smtClean="0">
                <a:solidFill>
                  <a:schemeClr val="accent2">
                    <a:lumMod val="75000"/>
                  </a:schemeClr>
                </a:solidFill>
                <a:latin typeface="Courier"/>
                <a:cs typeface="Courier"/>
              </a:rPr>
              <a:t>In </a:t>
            </a:r>
            <a:r>
              <a:rPr lang="en-US" sz="3600" b="1" dirty="0" err="1" smtClean="0">
                <a:solidFill>
                  <a:schemeClr val="accent2">
                    <a:lumMod val="75000"/>
                  </a:schemeClr>
                </a:solidFill>
                <a:latin typeface="Courier"/>
                <a:cs typeface="Courier"/>
              </a:rPr>
              <a:t>Conclusione</a:t>
            </a:r>
            <a:endParaRPr lang="en-US" sz="3600" b="1" dirty="0" smtClean="0">
              <a:solidFill>
                <a:schemeClr val="accent2">
                  <a:lumMod val="75000"/>
                </a:schemeClr>
              </a:solidFill>
              <a:latin typeface="Courier"/>
              <a:cs typeface="Courier"/>
            </a:endParaRPr>
          </a:p>
        </p:txBody>
      </p:sp>
    </p:spTree>
    <p:extLst>
      <p:ext uri="{BB962C8B-B14F-4D97-AF65-F5344CB8AC3E}">
        <p14:creationId xmlns:p14="http://schemas.microsoft.com/office/powerpoint/2010/main" val="372766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69900"/>
            <a:ext cx="9144000" cy="5916706"/>
          </a:xfrm>
          <a:prstGeom prst="rect">
            <a:avLst/>
          </a:prstGeom>
        </p:spPr>
      </p:pic>
    </p:spTree>
    <p:extLst>
      <p:ext uri="{BB962C8B-B14F-4D97-AF65-F5344CB8AC3E}">
        <p14:creationId xmlns:p14="http://schemas.microsoft.com/office/powerpoint/2010/main" val="1259634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1348" y="485886"/>
            <a:ext cx="4034084" cy="5991214"/>
          </a:xfrm>
          <a:prstGeom prst="rect">
            <a:avLst/>
          </a:prstGeom>
        </p:spPr>
      </p:pic>
    </p:spTree>
    <p:extLst>
      <p:ext uri="{BB962C8B-B14F-4D97-AF65-F5344CB8AC3E}">
        <p14:creationId xmlns:p14="http://schemas.microsoft.com/office/powerpoint/2010/main" val="2628247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333" y="783641"/>
            <a:ext cx="7926868" cy="5284579"/>
          </a:xfrm>
          <a:prstGeom prst="rect">
            <a:avLst/>
          </a:prstGeom>
        </p:spPr>
      </p:pic>
    </p:spTree>
    <p:extLst>
      <p:ext uri="{BB962C8B-B14F-4D97-AF65-F5344CB8AC3E}">
        <p14:creationId xmlns:p14="http://schemas.microsoft.com/office/powerpoint/2010/main" val="2628247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7980" y="839024"/>
            <a:ext cx="7904917" cy="5248865"/>
          </a:xfrm>
          <a:prstGeom prst="rect">
            <a:avLst/>
          </a:prstGeom>
        </p:spPr>
      </p:pic>
    </p:spTree>
    <p:extLst>
      <p:ext uri="{BB962C8B-B14F-4D97-AF65-F5344CB8AC3E}">
        <p14:creationId xmlns:p14="http://schemas.microsoft.com/office/powerpoint/2010/main" val="282131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8289" y="776883"/>
            <a:ext cx="7938492" cy="529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6738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0135" y="1629340"/>
            <a:ext cx="8165915" cy="3853291"/>
          </a:xfrm>
          <a:prstGeom prst="rect">
            <a:avLst/>
          </a:prstGeom>
        </p:spPr>
      </p:pic>
    </p:spTree>
    <p:extLst>
      <p:ext uri="{BB962C8B-B14F-4D97-AF65-F5344CB8AC3E}">
        <p14:creationId xmlns:p14="http://schemas.microsoft.com/office/powerpoint/2010/main" val="2769164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430" y="1233414"/>
            <a:ext cx="7974211" cy="439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02019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219" y="785813"/>
            <a:ext cx="79295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4218986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9429" y="774818"/>
            <a:ext cx="7944362" cy="52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191672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3350" y="3105835"/>
            <a:ext cx="8131244" cy="646331"/>
          </a:xfrm>
          <a:prstGeom prst="rect">
            <a:avLst/>
          </a:prstGeom>
        </p:spPr>
        <p:txBody>
          <a:bodyPr wrap="square">
            <a:spAutoFit/>
          </a:bodyPr>
          <a:lstStyle/>
          <a:p>
            <a:pPr algn="r"/>
            <a:r>
              <a:rPr lang="en-US" sz="3600" b="1" dirty="0" err="1" smtClean="0">
                <a:solidFill>
                  <a:schemeClr val="accent2">
                    <a:lumMod val="75000"/>
                  </a:schemeClr>
                </a:solidFill>
                <a:latin typeface="Courier"/>
                <a:cs typeface="Courier"/>
              </a:rPr>
              <a:t>Fenomeni</a:t>
            </a:r>
            <a:r>
              <a:rPr lang="en-US" sz="3600" b="1" dirty="0" smtClean="0">
                <a:solidFill>
                  <a:schemeClr val="accent2">
                    <a:lumMod val="75000"/>
                  </a:schemeClr>
                </a:solidFill>
                <a:latin typeface="Courier"/>
                <a:cs typeface="Courier"/>
              </a:rPr>
              <a:t> </a:t>
            </a:r>
            <a:r>
              <a:rPr lang="en-US" sz="3600" b="1" dirty="0" err="1" smtClean="0">
                <a:solidFill>
                  <a:schemeClr val="accent2">
                    <a:lumMod val="75000"/>
                  </a:schemeClr>
                </a:solidFill>
                <a:latin typeface="Courier"/>
                <a:cs typeface="Courier"/>
              </a:rPr>
              <a:t>Dinamici</a:t>
            </a:r>
            <a:endParaRPr lang="en-US" sz="3600" b="1" dirty="0" smtClean="0">
              <a:solidFill>
                <a:schemeClr val="accent2">
                  <a:lumMod val="75000"/>
                </a:schemeClr>
              </a:solidFill>
              <a:latin typeface="Courier"/>
              <a:cs typeface="Courier"/>
            </a:endParaRPr>
          </a:p>
        </p:txBody>
      </p:sp>
    </p:spTree>
    <p:extLst>
      <p:ext uri="{BB962C8B-B14F-4D97-AF65-F5344CB8AC3E}">
        <p14:creationId xmlns:p14="http://schemas.microsoft.com/office/powerpoint/2010/main" val="2628247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1516</TotalTime>
  <Words>346</Words>
  <Application>Microsoft Macintosh PowerPoint</Application>
  <PresentationFormat>On-screen Show (4:3)</PresentationFormat>
  <Paragraphs>29</Paragraphs>
  <Slides>34</Slides>
  <Notes>15</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exploratorium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Rockwell</dc:creator>
  <cp:lastModifiedBy>Tom Rockwell</cp:lastModifiedBy>
  <cp:revision>14</cp:revision>
  <dcterms:created xsi:type="dcterms:W3CDTF">2014-10-07T23:16:30Z</dcterms:created>
  <dcterms:modified xsi:type="dcterms:W3CDTF">2014-10-09T00:33:28Z</dcterms:modified>
</cp:coreProperties>
</file>