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320" r:id="rId4"/>
    <p:sldId id="260" r:id="rId5"/>
    <p:sldId id="307" r:id="rId6"/>
    <p:sldId id="322" r:id="rId7"/>
    <p:sldId id="323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8" r:id="rId20"/>
    <p:sldId id="337" r:id="rId21"/>
    <p:sldId id="318" r:id="rId22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82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91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DEC230-DFD2-48E5-AB20-19E3DE64A308}" type="datetime1">
              <a:rPr lang="en-US"/>
              <a:pPr/>
              <a:t>4/1/2014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43154D-7486-45D8-8155-3FDE28E7D557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1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89CE06-A2C7-4294-81DE-9315B858E951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10573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46EB2C-84F9-43FF-9381-E55347B8741E}" type="slidenum">
              <a:rPr lang="it-IT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CNAF, CCR 1-2 aprile 2014</a:t>
            </a:r>
            <a:endParaRPr lang="it-IT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DBE0E-F3D4-4127-BB5D-2BF1C6AD0DD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CNAF, CCR 1-2 aprile 2014</a:t>
            </a: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F0445E-ACE4-4A38-ACAF-ED060BD3BA3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CNAF, CCR 1-2 aprile 2014</a:t>
            </a: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668455-B060-42C1-A4DB-CD412E6ADF9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CNAF, CCR 1-2 aprile 2014</a:t>
            </a:r>
            <a:endParaRPr lang="it-IT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BD4BF7-B968-4BB3-8EF5-2430151E65C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CNAF, CCR 1-2 aprile 2014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9812-FC75-4364-8F8A-CF75B847A6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345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CNAF, CCR 1-2 aprile 2014</a:t>
            </a:r>
            <a:endParaRPr lang="it-IT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388588-A509-419B-B032-3CCD1B131E5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CNAF, CCR 1-2 aprile 2014</a:t>
            </a: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0D59D1-95B0-4282-AC94-2F700816DBB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CNAF, CCR 1-2 aprile 2014</a:t>
            </a: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0C1F8D-6218-49F2-9EAB-344A3CDD168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CNAF, CCR 1-2 aprile 2014</a:t>
            </a: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1F0A5-AB57-4D92-BDA3-BAE23FCEE62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CNAF, CCR 1-2 aprile 2014</a:t>
            </a: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6E1F3E-4000-46D3-9178-B9767FB149E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CNAF, CCR 1-2 aprile 2014</a:t>
            </a: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74A22D-4668-4829-BFEE-867B74AB491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CNAF, CCR 1-2 aprile 2014</a:t>
            </a: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1D0B02-5BDF-4367-873C-08DC7DC70D9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CNAF, CCR 1-2 aprile 2014</a:t>
            </a: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217626-5BDD-471B-B7D7-726990C547C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it-IT" smtClean="0"/>
              <a:t>CNAF, CCR 1-2 aprile 2014</a:t>
            </a: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55A9812-FC75-4364-8F8A-CF75B847A6B3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  <p:sldLayoutId id="2147483661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73238"/>
            <a:ext cx="7772400" cy="1943100"/>
          </a:xfrm>
        </p:spPr>
        <p:txBody>
          <a:bodyPr/>
          <a:lstStyle/>
          <a:p>
            <a:pPr eaLnBrk="1" hangingPunct="1"/>
            <a:r>
              <a:rPr lang="it-IT" sz="3600" dirty="0" err="1" smtClean="0"/>
              <a:t>Referaggio</a:t>
            </a:r>
            <a:r>
              <a:rPr lang="it-IT" sz="3600" dirty="0" smtClean="0"/>
              <a:t> apparati di rete 2014 </a:t>
            </a:r>
            <a:br>
              <a:rPr lang="it-IT" sz="3600" dirty="0" smtClean="0"/>
            </a:br>
            <a:r>
              <a:rPr lang="it-IT" sz="3600" dirty="0" smtClean="0"/>
              <a:t>Seconde priorità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Gruppo </a:t>
            </a:r>
            <a:r>
              <a:rPr lang="it-IT" sz="2400" dirty="0" err="1" smtClean="0"/>
              <a:t>referee</a:t>
            </a:r>
            <a:r>
              <a:rPr lang="it-IT" sz="2400" dirty="0" smtClean="0"/>
              <a:t> rete</a:t>
            </a:r>
          </a:p>
          <a:p>
            <a:pPr eaLnBrk="1" hangingPunct="1">
              <a:lnSpc>
                <a:spcPct val="90000"/>
              </a:lnSpc>
            </a:pPr>
            <a:r>
              <a:rPr lang="it-IT" sz="1800" i="1" dirty="0" smtClean="0"/>
              <a:t>Fulvia Costa</a:t>
            </a:r>
          </a:p>
          <a:p>
            <a:pPr eaLnBrk="1" hangingPunct="1">
              <a:lnSpc>
                <a:spcPct val="90000"/>
              </a:lnSpc>
            </a:pPr>
            <a:r>
              <a:rPr lang="it-IT" sz="1800" i="1" dirty="0" smtClean="0"/>
              <a:t>Paolo Lo Re</a:t>
            </a:r>
          </a:p>
          <a:p>
            <a:pPr eaLnBrk="1" hangingPunct="1">
              <a:lnSpc>
                <a:spcPct val="90000"/>
              </a:lnSpc>
            </a:pPr>
            <a:r>
              <a:rPr lang="it-IT" sz="1800" i="1" dirty="0" smtClean="0"/>
              <a:t>Enrico </a:t>
            </a:r>
            <a:r>
              <a:rPr lang="it-IT" sz="1800" i="1" dirty="0" err="1" smtClean="0"/>
              <a:t>Mazzoni</a:t>
            </a:r>
            <a:endParaRPr lang="it-IT" sz="1800" i="1" dirty="0" smtClean="0"/>
          </a:p>
          <a:p>
            <a:pPr eaLnBrk="1" hangingPunct="1">
              <a:lnSpc>
                <a:spcPct val="90000"/>
              </a:lnSpc>
            </a:pPr>
            <a:r>
              <a:rPr lang="it-IT" sz="1800" i="1" dirty="0" smtClean="0"/>
              <a:t>Stefano </a:t>
            </a:r>
            <a:r>
              <a:rPr lang="it-IT" sz="1800" i="1" dirty="0" err="1" smtClean="0"/>
              <a:t>Zani</a:t>
            </a:r>
            <a:endParaRPr lang="it-IT" sz="1800" i="1" dirty="0" smtClean="0"/>
          </a:p>
        </p:txBody>
      </p:sp>
      <p:pic>
        <p:nvPicPr>
          <p:cNvPr id="16388" name="Picture 5" descr="CCR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60350"/>
            <a:ext cx="1871663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smtClean="0"/>
              <a:t>CNAF, CCR 1-2 aprile 2014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60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880307"/>
              </p:ext>
            </p:extLst>
          </p:nvPr>
        </p:nvGraphicFramePr>
        <p:xfrm>
          <a:off x="683568" y="2132856"/>
          <a:ext cx="8229600" cy="1657995"/>
        </p:xfrm>
        <a:graphic>
          <a:graphicData uri="http://schemas.openxmlformats.org/drawingml/2006/table">
            <a:tbl>
              <a:tblPr/>
              <a:tblGrid>
                <a:gridCol w="2808312"/>
                <a:gridCol w="792088"/>
                <a:gridCol w="1152128"/>
                <a:gridCol w="792088"/>
                <a:gridCol w="2684984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Descrizione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Rich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Sblocco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svecchiamento </a:t>
                      </a:r>
                      <a:r>
                        <a:rPr lang="it-IT" sz="1400" dirty="0" err="1" smtClean="0"/>
                        <a:t>switch</a:t>
                      </a:r>
                      <a:r>
                        <a:rPr lang="it-IT" sz="1400" dirty="0" smtClean="0"/>
                        <a:t> di corridoio 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-3.0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Come definito in ottobre.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-3.0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it-IT" sz="3600" dirty="0" smtClean="0"/>
              <a:t>Laboratori Nazionali di </a:t>
            </a:r>
            <a:r>
              <a:rPr lang="it-IT" sz="3600" b="1" dirty="0" smtClean="0"/>
              <a:t>Legnaro</a:t>
            </a:r>
          </a:p>
        </p:txBody>
      </p:sp>
      <p:pic>
        <p:nvPicPr>
          <p:cNvPr id="38959" name="Picture 82" descr="CCR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71438"/>
            <a:ext cx="1619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3131840" y="6165304"/>
            <a:ext cx="2895600" cy="476250"/>
          </a:xfrm>
        </p:spPr>
        <p:txBody>
          <a:bodyPr/>
          <a:lstStyle/>
          <a:p>
            <a:r>
              <a:rPr lang="it-IT" dirty="0" smtClean="0"/>
              <a:t>CNAF, CCR 1-2 aprile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733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43001"/>
          </a:xfrm>
        </p:spPr>
        <p:txBody>
          <a:bodyPr/>
          <a:lstStyle/>
          <a:p>
            <a:pPr eaLnBrk="1" hangingPunct="1"/>
            <a:r>
              <a:rPr lang="it-IT" sz="3600" dirty="0" smtClean="0"/>
              <a:t>Sezione di</a:t>
            </a:r>
            <a:r>
              <a:rPr lang="it-IT" dirty="0" smtClean="0"/>
              <a:t> </a:t>
            </a:r>
            <a:r>
              <a:rPr lang="it-IT" sz="4000" b="1" dirty="0" smtClean="0"/>
              <a:t>Milano</a:t>
            </a:r>
            <a:endParaRPr lang="it-IT" sz="4000" dirty="0" smtClean="0"/>
          </a:p>
        </p:txBody>
      </p:sp>
      <p:graphicFrame>
        <p:nvGraphicFramePr>
          <p:cNvPr id="20534" name="Group 5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057213"/>
              </p:ext>
            </p:extLst>
          </p:nvPr>
        </p:nvGraphicFramePr>
        <p:xfrm>
          <a:off x="683568" y="2708920"/>
          <a:ext cx="8229600" cy="2214563"/>
        </p:xfrm>
        <a:graphic>
          <a:graphicData uri="http://schemas.openxmlformats.org/drawingml/2006/table">
            <a:tbl>
              <a:tblPr/>
              <a:tblGrid>
                <a:gridCol w="3322638"/>
                <a:gridCol w="785812"/>
                <a:gridCol w="1050925"/>
                <a:gridCol w="792163"/>
                <a:gridCol w="2278062"/>
              </a:tblGrid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Descrizione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Rich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Sblocco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1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Apparato di videoconferenza, quello attuale </a:t>
                      </a:r>
                      <a:r>
                        <a:rPr lang="it-IT" sz="1400" dirty="0" err="1" smtClean="0"/>
                        <a:t>e'</a:t>
                      </a:r>
                      <a:r>
                        <a:rPr lang="it-IT" sz="1400" dirty="0" smtClean="0"/>
                        <a:t> del 2003 e inizia ad avere qualche problema. Ho messo 6keuro </a:t>
                      </a:r>
                      <a:r>
                        <a:rPr lang="it-IT" sz="1400" dirty="0" err="1" smtClean="0"/>
                        <a:t>perche</a:t>
                      </a:r>
                      <a:r>
                        <a:rPr lang="it-IT" sz="1400" dirty="0" smtClean="0"/>
                        <a:t>' a ottobre si era detto che 3K era un po' poco. 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-3.0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6.0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Sblocco e finanziamento a costi normalizzati.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-3.0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533" name="Picture 52" descr="CCR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0"/>
            <a:ext cx="1619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CNAF, CCR 1-2 aprile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588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229600" cy="1143001"/>
          </a:xfrm>
        </p:spPr>
        <p:txBody>
          <a:bodyPr/>
          <a:lstStyle/>
          <a:p>
            <a:pPr eaLnBrk="1" hangingPunct="1"/>
            <a:r>
              <a:rPr lang="it-IT" sz="3600" dirty="0" smtClean="0"/>
              <a:t>Sezione di</a:t>
            </a:r>
            <a:r>
              <a:rPr lang="it-IT" dirty="0" smtClean="0"/>
              <a:t> </a:t>
            </a:r>
            <a:r>
              <a:rPr lang="it-IT" sz="4000" b="1" dirty="0" smtClean="0"/>
              <a:t>Napoli</a:t>
            </a:r>
            <a:endParaRPr lang="it-IT" sz="4000" dirty="0" smtClean="0"/>
          </a:p>
        </p:txBody>
      </p:sp>
      <p:graphicFrame>
        <p:nvGraphicFramePr>
          <p:cNvPr id="20534" name="Group 5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931200"/>
              </p:ext>
            </p:extLst>
          </p:nvPr>
        </p:nvGraphicFramePr>
        <p:xfrm>
          <a:off x="683568" y="2708920"/>
          <a:ext cx="8229600" cy="2897782"/>
        </p:xfrm>
        <a:graphic>
          <a:graphicData uri="http://schemas.openxmlformats.org/drawingml/2006/table">
            <a:tbl>
              <a:tblPr/>
              <a:tblGrid>
                <a:gridCol w="3322638"/>
                <a:gridCol w="785812"/>
                <a:gridCol w="1050925"/>
                <a:gridCol w="792163"/>
                <a:gridCol w="2278062"/>
              </a:tblGrid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Descrizione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Rich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Sblocco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7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Reitero richiesta suddivisa ad ottobre in due parti: uno </a:t>
                      </a:r>
                      <a:r>
                        <a:rPr lang="it-IT" sz="1400" dirty="0" err="1" smtClean="0"/>
                        <a:t>switch</a:t>
                      </a:r>
                      <a:r>
                        <a:rPr lang="it-IT" sz="1400" dirty="0" smtClean="0"/>
                        <a:t> marca Cisco </a:t>
                      </a:r>
                      <a:r>
                        <a:rPr lang="it-IT" sz="1400" dirty="0" err="1" smtClean="0"/>
                        <a:t>mod</a:t>
                      </a:r>
                      <a:r>
                        <a:rPr lang="it-IT" sz="1400" dirty="0" smtClean="0"/>
                        <a:t>. WS-C2960-48TC-L per completamento svecchiamento rete di distribuzione.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-1.5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1.5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Assegnato come previsto ad ottobre.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7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Reitero richiesta finanziata in due parti in ottobre per n. 2 AP Cisco </a:t>
                      </a:r>
                      <a:r>
                        <a:rPr lang="it-IT" sz="1400" dirty="0" err="1" smtClean="0"/>
                        <a:t>mod.AIR</a:t>
                      </a:r>
                      <a:r>
                        <a:rPr lang="it-IT" sz="1400" dirty="0" smtClean="0"/>
                        <a:t>-CAP 1602I-E-K9 per copertura totale del Dipartimento .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-1.0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Assegnato come previsto ad ottobre.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 2.5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-2.5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533" name="Picture 52" descr="CCR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0"/>
            <a:ext cx="1619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CNAF, CCR 1-2 aprile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588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037"/>
            <a:ext cx="8229600" cy="1143001"/>
          </a:xfrm>
        </p:spPr>
        <p:txBody>
          <a:bodyPr/>
          <a:lstStyle/>
          <a:p>
            <a:pPr eaLnBrk="1" hangingPunct="1"/>
            <a:r>
              <a:rPr lang="it-IT" sz="3600" dirty="0" smtClean="0"/>
              <a:t>Sezione di</a:t>
            </a:r>
            <a:r>
              <a:rPr lang="it-IT" dirty="0" smtClean="0"/>
              <a:t> </a:t>
            </a:r>
            <a:r>
              <a:rPr lang="it-IT" sz="4000" b="1" dirty="0" smtClean="0"/>
              <a:t>Padova</a:t>
            </a:r>
            <a:endParaRPr lang="it-IT" sz="4000" dirty="0" smtClean="0"/>
          </a:p>
        </p:txBody>
      </p:sp>
      <p:graphicFrame>
        <p:nvGraphicFramePr>
          <p:cNvPr id="20534" name="Group 5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80659"/>
              </p:ext>
            </p:extLst>
          </p:nvPr>
        </p:nvGraphicFramePr>
        <p:xfrm>
          <a:off x="539552" y="1700808"/>
          <a:ext cx="8229600" cy="3768428"/>
        </p:xfrm>
        <a:graphic>
          <a:graphicData uri="http://schemas.openxmlformats.org/drawingml/2006/table">
            <a:tbl>
              <a:tblPr/>
              <a:tblGrid>
                <a:gridCol w="3322638"/>
                <a:gridCol w="785812"/>
                <a:gridCol w="1050925"/>
                <a:gridCol w="792163"/>
                <a:gridCol w="2278062"/>
              </a:tblGrid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Descrizione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Rich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Sblocco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1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Espansione del sistema wireless. Negli anni scorsi abbiamo avuto diverse </a:t>
                      </a:r>
                      <a:r>
                        <a:rPr lang="it-IT" sz="1400" dirty="0" err="1" smtClean="0"/>
                        <a:t>richeste</a:t>
                      </a:r>
                      <a:r>
                        <a:rPr lang="it-IT" sz="1400" dirty="0" smtClean="0"/>
                        <a:t> di espansione del numero delle basi. Quelle attuali sono limitate a 16 per la ridotta </a:t>
                      </a:r>
                      <a:r>
                        <a:rPr lang="it-IT" sz="1400" dirty="0" err="1" smtClean="0"/>
                        <a:t>espandibilita'</a:t>
                      </a:r>
                      <a:r>
                        <a:rPr lang="it-IT" sz="1400" dirty="0" smtClean="0"/>
                        <a:t> del WLAN controller (licenze) e in tecnologia (solo 802.11bg). Non </a:t>
                      </a:r>
                      <a:r>
                        <a:rPr lang="it-IT" sz="1400" dirty="0" err="1" smtClean="0"/>
                        <a:t>e'</a:t>
                      </a:r>
                      <a:r>
                        <a:rPr lang="it-IT" sz="1400" dirty="0" smtClean="0"/>
                        <a:t> stato possibile quindi chiedere finanziamenti a CCR. Da fine 2013 </a:t>
                      </a:r>
                      <a:r>
                        <a:rPr lang="it-IT" sz="1400" dirty="0" err="1" smtClean="0"/>
                        <a:t>e'</a:t>
                      </a:r>
                      <a:r>
                        <a:rPr lang="it-IT" sz="1400" dirty="0" smtClean="0"/>
                        <a:t> possibile aggiungere nuovi AP </a:t>
                      </a:r>
                      <a:r>
                        <a:rPr lang="it-IT" sz="1400" dirty="0" err="1" smtClean="0"/>
                        <a:t>abgn</a:t>
                      </a:r>
                      <a:r>
                        <a:rPr lang="it-IT" sz="1400" dirty="0" smtClean="0"/>
                        <a:t> superando il limite di 16. In questo modo verranno coperte tutte le sale riunioni e aree comuni dove gli utenti chiedono copertura wireless. 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Importo assegnato integralmente salvo verifica fondi disponibili.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 8.5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533" name="Picture 52" descr="CCR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0"/>
            <a:ext cx="1619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CNAF, CCR 1-2 aprile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588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229600" cy="1143001"/>
          </a:xfrm>
        </p:spPr>
        <p:txBody>
          <a:bodyPr/>
          <a:lstStyle/>
          <a:p>
            <a:pPr eaLnBrk="1" hangingPunct="1"/>
            <a:r>
              <a:rPr lang="it-IT" sz="3600" dirty="0" smtClean="0"/>
              <a:t>Sezione di</a:t>
            </a:r>
            <a:r>
              <a:rPr lang="it-IT" dirty="0" smtClean="0"/>
              <a:t> </a:t>
            </a:r>
            <a:r>
              <a:rPr lang="it-IT" sz="4000" b="1" dirty="0" smtClean="0"/>
              <a:t>Perugia</a:t>
            </a:r>
            <a:endParaRPr lang="it-IT" sz="4000" dirty="0" smtClean="0"/>
          </a:p>
        </p:txBody>
      </p:sp>
      <p:graphicFrame>
        <p:nvGraphicFramePr>
          <p:cNvPr id="20534" name="Group 5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8738265"/>
              </p:ext>
            </p:extLst>
          </p:nvPr>
        </p:nvGraphicFramePr>
        <p:xfrm>
          <a:off x="683568" y="2708920"/>
          <a:ext cx="8229600" cy="1972543"/>
        </p:xfrm>
        <a:graphic>
          <a:graphicData uri="http://schemas.openxmlformats.org/drawingml/2006/table">
            <a:tbl>
              <a:tblPr/>
              <a:tblGrid>
                <a:gridCol w="3322638"/>
                <a:gridCol w="785812"/>
                <a:gridCol w="1050925"/>
                <a:gridCol w="792163"/>
                <a:gridCol w="2278062"/>
              </a:tblGrid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Descrizione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Rich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Sblocco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9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3 </a:t>
                      </a:r>
                      <a:r>
                        <a:rPr lang="it-IT" sz="1400" dirty="0" err="1" smtClean="0"/>
                        <a:t>access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point</a:t>
                      </a:r>
                      <a:r>
                        <a:rPr lang="it-IT" sz="1400" dirty="0" smtClean="0"/>
                        <a:t> AIR-CAP1602E-E-K9 Cisco </a:t>
                      </a:r>
                      <a:r>
                        <a:rPr lang="it-IT" sz="1400" dirty="0" err="1" smtClean="0"/>
                        <a:t>Aironet</a:t>
                      </a:r>
                      <a:r>
                        <a:rPr lang="it-IT" sz="1400" dirty="0" smtClean="0"/>
                        <a:t> 1600e a sostituzione di quelli attuali, datati. 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 1.5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1.5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Assegnato come richiesto.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 1.5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533" name="Picture 52" descr="CCR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0"/>
            <a:ext cx="1619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CNAF, CCR 1-2 aprile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588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43001"/>
          </a:xfrm>
        </p:spPr>
        <p:txBody>
          <a:bodyPr/>
          <a:lstStyle/>
          <a:p>
            <a:pPr eaLnBrk="1" hangingPunct="1"/>
            <a:r>
              <a:rPr lang="it-IT" sz="3600" dirty="0" smtClean="0"/>
              <a:t>Sezione di</a:t>
            </a:r>
            <a:r>
              <a:rPr lang="it-IT" dirty="0" smtClean="0"/>
              <a:t> </a:t>
            </a:r>
            <a:r>
              <a:rPr lang="it-IT" sz="4000" b="1" dirty="0" smtClean="0"/>
              <a:t>Pisa</a:t>
            </a:r>
            <a:endParaRPr lang="it-IT" sz="4000" dirty="0" smtClean="0"/>
          </a:p>
        </p:txBody>
      </p:sp>
      <p:graphicFrame>
        <p:nvGraphicFramePr>
          <p:cNvPr id="20534" name="Group 5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2972812"/>
              </p:ext>
            </p:extLst>
          </p:nvPr>
        </p:nvGraphicFramePr>
        <p:xfrm>
          <a:off x="683568" y="2708920"/>
          <a:ext cx="8229600" cy="2914988"/>
        </p:xfrm>
        <a:graphic>
          <a:graphicData uri="http://schemas.openxmlformats.org/drawingml/2006/table">
            <a:tbl>
              <a:tblPr/>
              <a:tblGrid>
                <a:gridCol w="3322638"/>
                <a:gridCol w="785812"/>
                <a:gridCol w="1050925"/>
                <a:gridCol w="792163"/>
                <a:gridCol w="2278062"/>
              </a:tblGrid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Descrizione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Rich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Sblocco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1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Presento di nuovo la richiesta di 20 </a:t>
                      </a:r>
                      <a:r>
                        <a:rPr lang="it-IT" sz="1400" dirty="0" err="1" smtClean="0"/>
                        <a:t>Keuro</a:t>
                      </a:r>
                      <a:r>
                        <a:rPr lang="it-IT" sz="1400" dirty="0" smtClean="0"/>
                        <a:t> per la sostituzione degli </a:t>
                      </a:r>
                      <a:r>
                        <a:rPr lang="it-IT" sz="1400" dirty="0" err="1" smtClean="0"/>
                        <a:t>switch</a:t>
                      </a:r>
                      <a:r>
                        <a:rPr lang="it-IT" sz="1400" dirty="0" smtClean="0"/>
                        <a:t> ai piani. L'operazione è iniziata alcuni anni fa e grazie ai finanziamenti di CCR ho acquistato tutti gli anni qualche nuovo </a:t>
                      </a:r>
                      <a:r>
                        <a:rPr lang="it-IT" sz="1400" dirty="0" err="1" smtClean="0"/>
                        <a:t>switch</a:t>
                      </a:r>
                      <a:r>
                        <a:rPr lang="it-IT" sz="1400" dirty="0" smtClean="0"/>
                        <a:t>. Ormai sono prossima alla conclusione e con questo finanziamento riuscirei a portarla a termine. 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Ridotto della metà per esigenze di budget.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533" name="Picture 52" descr="CCR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0"/>
            <a:ext cx="1619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CNAF, CCR 1-2 aprile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755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43001"/>
          </a:xfrm>
        </p:spPr>
        <p:txBody>
          <a:bodyPr/>
          <a:lstStyle/>
          <a:p>
            <a:pPr eaLnBrk="1" hangingPunct="1"/>
            <a:r>
              <a:rPr lang="it-IT" sz="3600" dirty="0" smtClean="0"/>
              <a:t>Gruppo collegato di </a:t>
            </a:r>
            <a:r>
              <a:rPr lang="it-IT" sz="3600" b="1" dirty="0" smtClean="0"/>
              <a:t>Parma</a:t>
            </a:r>
            <a:endParaRPr lang="it-IT" sz="4000" b="1" dirty="0" smtClean="0"/>
          </a:p>
        </p:txBody>
      </p:sp>
      <p:graphicFrame>
        <p:nvGraphicFramePr>
          <p:cNvPr id="20534" name="Group 5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8352766"/>
              </p:ext>
            </p:extLst>
          </p:nvPr>
        </p:nvGraphicFramePr>
        <p:xfrm>
          <a:off x="467544" y="1556792"/>
          <a:ext cx="8229600" cy="3768428"/>
        </p:xfrm>
        <a:graphic>
          <a:graphicData uri="http://schemas.openxmlformats.org/drawingml/2006/table">
            <a:tbl>
              <a:tblPr/>
              <a:tblGrid>
                <a:gridCol w="3322638"/>
                <a:gridCol w="785812"/>
                <a:gridCol w="1050925"/>
                <a:gridCol w="792163"/>
                <a:gridCol w="2278062"/>
              </a:tblGrid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Descrizione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Rich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Sblocco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1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Modulo dello </a:t>
                      </a:r>
                      <a:r>
                        <a:rPr lang="it-IT" sz="1400" dirty="0" err="1" smtClean="0"/>
                        <a:t>switch</a:t>
                      </a:r>
                      <a:r>
                        <a:rPr lang="it-IT" sz="1400" dirty="0" smtClean="0"/>
                        <a:t> HP 5412 (nostro attuale centro stella) con 8 porte 10Gb Ethernet e le relative schede PCI express da installare sugli </a:t>
                      </a:r>
                      <a:r>
                        <a:rPr lang="it-IT" sz="1400" dirty="0" err="1" smtClean="0"/>
                        <a:t>host</a:t>
                      </a:r>
                      <a:r>
                        <a:rPr lang="it-IT" sz="1400" dirty="0" smtClean="0"/>
                        <a:t> fisici di virtualizzazione della farm e per la gestione della infrastruttura locale di calcolo. Il cluster </a:t>
                      </a:r>
                      <a:r>
                        <a:rPr lang="it-IT" sz="1400" dirty="0" err="1" smtClean="0"/>
                        <a:t>e'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virtualizzato</a:t>
                      </a:r>
                      <a:r>
                        <a:rPr lang="it-IT" sz="1400" dirty="0" smtClean="0"/>
                        <a:t> con </a:t>
                      </a:r>
                      <a:r>
                        <a:rPr lang="it-IT" sz="1400" dirty="0" err="1" smtClean="0"/>
                        <a:t>VMWare</a:t>
                      </a:r>
                      <a:r>
                        <a:rPr lang="it-IT" sz="1400" dirty="0" smtClean="0"/>
                        <a:t> Vsphere5 e sostiene attualmente tutti i servizi centrali e </a:t>
                      </a:r>
                      <a:r>
                        <a:rPr lang="it-IT" sz="1400" dirty="0" err="1" smtClean="0"/>
                        <a:t>Grid</a:t>
                      </a:r>
                      <a:r>
                        <a:rPr lang="it-IT" sz="1400" dirty="0" smtClean="0"/>
                        <a:t>. L'elevato numero di server virtuali che condividono le connessioni di rete ad 1 </a:t>
                      </a:r>
                      <a:r>
                        <a:rPr lang="it-IT" sz="1400" dirty="0" err="1" smtClean="0"/>
                        <a:t>Gbit</a:t>
                      </a:r>
                      <a:r>
                        <a:rPr lang="it-IT" sz="1400" dirty="0" smtClean="0"/>
                        <a:t>/s, e richiedono la transizione verso una tecnologia di rete </a:t>
                      </a:r>
                      <a:r>
                        <a:rPr lang="it-IT" sz="1400" dirty="0" err="1" smtClean="0"/>
                        <a:t>piu'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perfo</a:t>
                      </a:r>
                      <a:r>
                        <a:rPr lang="it-IT" sz="1400" dirty="0" smtClean="0"/>
                        <a:t> 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-8.0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Sblocco come definito in ottobre.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-8.0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533" name="Picture 52" descr="CCR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0"/>
            <a:ext cx="1619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CNAF, CCR 1-2 aprile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755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43001"/>
          </a:xfrm>
        </p:spPr>
        <p:txBody>
          <a:bodyPr/>
          <a:lstStyle/>
          <a:p>
            <a:pPr eaLnBrk="1" hangingPunct="1"/>
            <a:r>
              <a:rPr lang="it-IT" sz="3600" dirty="0" smtClean="0"/>
              <a:t>Sezione di</a:t>
            </a:r>
            <a:r>
              <a:rPr lang="it-IT" dirty="0" smtClean="0"/>
              <a:t> </a:t>
            </a:r>
            <a:r>
              <a:rPr lang="it-IT" sz="4000" b="1" dirty="0" smtClean="0"/>
              <a:t>Pavia</a:t>
            </a:r>
            <a:endParaRPr lang="it-IT" sz="4000" dirty="0" smtClean="0"/>
          </a:p>
        </p:txBody>
      </p:sp>
      <p:graphicFrame>
        <p:nvGraphicFramePr>
          <p:cNvPr id="20534" name="Group 5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8161705"/>
              </p:ext>
            </p:extLst>
          </p:nvPr>
        </p:nvGraphicFramePr>
        <p:xfrm>
          <a:off x="683568" y="2708920"/>
          <a:ext cx="8229600" cy="2557403"/>
        </p:xfrm>
        <a:graphic>
          <a:graphicData uri="http://schemas.openxmlformats.org/drawingml/2006/table">
            <a:tbl>
              <a:tblPr/>
              <a:tblGrid>
                <a:gridCol w="3322638"/>
                <a:gridCol w="785812"/>
                <a:gridCol w="1050925"/>
                <a:gridCol w="792163"/>
                <a:gridCol w="2278062"/>
              </a:tblGrid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Descrizione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Rich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Sblocco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Acquisto firewall avanzato Cisco ASA-5525 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-5.0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5.0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Sblocco  come definito in ottobre.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Acquisto due </a:t>
                      </a:r>
                      <a:r>
                        <a:rPr lang="it-IT" sz="1400" dirty="0" err="1" smtClean="0"/>
                        <a:t>switch</a:t>
                      </a:r>
                      <a:r>
                        <a:rPr lang="it-IT" sz="1400" dirty="0" smtClean="0"/>
                        <a:t> rete con 24 porte 1G per completare il cluster di sezione già finanziato. Vengono richieste due unità per l'High </a:t>
                      </a:r>
                      <a:r>
                        <a:rPr lang="it-IT" sz="1400" dirty="0" err="1" smtClean="0"/>
                        <a:t>Availability</a:t>
                      </a:r>
                      <a:r>
                        <a:rPr lang="it-IT" sz="1400" dirty="0" smtClean="0"/>
                        <a:t>. 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Su MEPA il costo di uno </a:t>
                      </a:r>
                      <a:r>
                        <a:rPr kumimoji="0" 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switch</a:t>
                      </a: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adatto è di circa 1200 + IVA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-5.0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533" name="Picture 52" descr="CCR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0"/>
            <a:ext cx="1619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CNAF, CCR 1-2 aprile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755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43001"/>
          </a:xfrm>
        </p:spPr>
        <p:txBody>
          <a:bodyPr/>
          <a:lstStyle/>
          <a:p>
            <a:pPr eaLnBrk="1" hangingPunct="1"/>
            <a:r>
              <a:rPr lang="it-IT" sz="3600" dirty="0" smtClean="0"/>
              <a:t>Sezione di</a:t>
            </a:r>
            <a:r>
              <a:rPr lang="it-IT" dirty="0" smtClean="0"/>
              <a:t> </a:t>
            </a:r>
            <a:r>
              <a:rPr lang="it-IT" sz="4000" b="1" dirty="0" smtClean="0"/>
              <a:t>Roma1</a:t>
            </a:r>
            <a:endParaRPr lang="it-IT" sz="4000" dirty="0" smtClean="0"/>
          </a:p>
        </p:txBody>
      </p:sp>
      <p:graphicFrame>
        <p:nvGraphicFramePr>
          <p:cNvPr id="20534" name="Group 5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729433"/>
              </p:ext>
            </p:extLst>
          </p:nvPr>
        </p:nvGraphicFramePr>
        <p:xfrm>
          <a:off x="611560" y="1772816"/>
          <a:ext cx="8229600" cy="3484711"/>
        </p:xfrm>
        <a:graphic>
          <a:graphicData uri="http://schemas.openxmlformats.org/drawingml/2006/table">
            <a:tbl>
              <a:tblPr/>
              <a:tblGrid>
                <a:gridCol w="3322638"/>
                <a:gridCol w="785812"/>
                <a:gridCol w="1050925"/>
                <a:gridCol w="792163"/>
                <a:gridCol w="2278062"/>
              </a:tblGrid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Descrizione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Rich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Sblocco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1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Sostituzione apparato videoconferenza H.323 vecchio e fuori manutenzione. 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 vista dell'ingente finanziamento ricevuto da Roma1 per il 2014, e visto che l'apparato, sebbene vecchio, risulta funzionante, si rinvia questo finanziamento ad ottobre.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3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Sostituzione schede di distribuzione Cisco 6509. 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-23.0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Trance di finanziamento dell'apparato già finanziato in ottobre.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-23.0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533" name="Picture 52" descr="CCR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0"/>
            <a:ext cx="1619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CNAF, CCR 1-2 aprile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61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43001"/>
          </a:xfrm>
        </p:spPr>
        <p:txBody>
          <a:bodyPr/>
          <a:lstStyle/>
          <a:p>
            <a:pPr eaLnBrk="1" hangingPunct="1"/>
            <a:r>
              <a:rPr lang="it-IT" sz="3600" dirty="0" smtClean="0"/>
              <a:t>Centro </a:t>
            </a:r>
            <a:r>
              <a:rPr lang="it-IT" sz="3600" b="1" dirty="0" smtClean="0"/>
              <a:t>TIFPA</a:t>
            </a:r>
            <a:endParaRPr lang="it-IT" sz="4000" b="1" dirty="0" smtClean="0"/>
          </a:p>
        </p:txBody>
      </p:sp>
      <p:graphicFrame>
        <p:nvGraphicFramePr>
          <p:cNvPr id="20534" name="Group 5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9585006"/>
              </p:ext>
            </p:extLst>
          </p:nvPr>
        </p:nvGraphicFramePr>
        <p:xfrm>
          <a:off x="683568" y="2708920"/>
          <a:ext cx="8229600" cy="2598885"/>
        </p:xfrm>
        <a:graphic>
          <a:graphicData uri="http://schemas.openxmlformats.org/drawingml/2006/table">
            <a:tbl>
              <a:tblPr/>
              <a:tblGrid>
                <a:gridCol w="3322638"/>
                <a:gridCol w="785812"/>
                <a:gridCol w="1050925"/>
                <a:gridCol w="792163"/>
                <a:gridCol w="2278062"/>
              </a:tblGrid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Descrizione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Rich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Sblocco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Apparato di videoconferenza 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6.0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Finanziamento a costi normalizzati.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Schermo per videoconferenza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Incluso in quanto sopra.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3 AP per copertura spazi del Centro 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Assegnato come richiesto.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9.5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533" name="Picture 52" descr="CCR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0"/>
            <a:ext cx="1619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CNAF, CCR 1-2 aprile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61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CCR_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260350"/>
            <a:ext cx="1619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 </a:t>
            </a:r>
          </a:p>
        </p:txBody>
      </p:sp>
      <p:sp>
        <p:nvSpPr>
          <p:cNvPr id="17412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446088" y="1711325"/>
            <a:ext cx="8229600" cy="452596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it-IT" sz="2000" dirty="0" smtClean="0"/>
              <a:t>Mandato: Attribuzione dei fondi di finanziamento per il 2014 in base alle disponibilità economiche, a criteri di urgenza ed alle richieste di sblocco di seconde priorità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2000" dirty="0" smtClean="0"/>
              <a:t>Richieste</a:t>
            </a:r>
            <a:r>
              <a:rPr lang="it-IT" sz="2400" dirty="0" smtClean="0"/>
              <a:t>: </a:t>
            </a:r>
            <a:r>
              <a:rPr lang="it-IT" sz="2000" dirty="0" smtClean="0"/>
              <a:t>il totale dei finanziamenti richiesti è </a:t>
            </a:r>
            <a:r>
              <a:rPr lang="it-IT" sz="2000" b="1" dirty="0" smtClean="0"/>
              <a:t>di 232.5 K€</a:t>
            </a:r>
            <a:r>
              <a:rPr lang="it-IT" sz="2000" dirty="0" smtClean="0"/>
              <a:t>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2000" dirty="0"/>
              <a:t> </a:t>
            </a:r>
            <a:r>
              <a:rPr lang="it-IT" sz="2000" dirty="0" smtClean="0"/>
              <a:t>                di cui </a:t>
            </a:r>
            <a:r>
              <a:rPr lang="it-IT" sz="2000" b="1" dirty="0" smtClean="0"/>
              <a:t>108.5 K€ </a:t>
            </a:r>
            <a:r>
              <a:rPr lang="it-IT" sz="2000" dirty="0" smtClean="0"/>
              <a:t>da sblocchi di seconde priorità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2000" dirty="0" smtClean="0"/>
              <a:t>Si propone di assegnare </a:t>
            </a:r>
            <a:r>
              <a:rPr lang="it-IT" sz="2000" b="1" dirty="0" smtClean="0"/>
              <a:t>109.5k€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sz="20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2000" dirty="0" smtClean="0"/>
              <a:t>Criteri di assegnazione: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dirty="0" smtClean="0"/>
              <a:t>Apparati strutturali di </a:t>
            </a:r>
            <a:r>
              <a:rPr lang="it-IT" sz="1800" dirty="0" err="1" smtClean="0"/>
              <a:t>core</a:t>
            </a:r>
            <a:r>
              <a:rPr lang="it-IT" sz="1800" dirty="0" smtClean="0"/>
              <a:t> e di accesso alla rete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dirty="0" smtClean="0"/>
              <a:t>Sostituzione degli apparati di aggregazione obsoleti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dirty="0" smtClean="0"/>
              <a:t>Approvvigionamento di almeno 1 apparato per videoconferenze da sala per Struttura 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dirty="0" smtClean="0"/>
              <a:t>Altri apparati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it-IT" sz="1800" dirty="0" smtClean="0"/>
              <a:t>                 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sz="2000" dirty="0" smtClean="0"/>
          </a:p>
        </p:txBody>
      </p:sp>
      <p:sp>
        <p:nvSpPr>
          <p:cNvPr id="17413" name="Rectangle 2"/>
          <p:cNvSpPr txBox="1">
            <a:spLocks noChangeArrowheads="1"/>
          </p:cNvSpPr>
          <p:nvPr/>
        </p:nvSpPr>
        <p:spPr bwMode="auto">
          <a:xfrm>
            <a:off x="2057400" y="0"/>
            <a:ext cx="70866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3600" dirty="0" err="1">
                <a:solidFill>
                  <a:schemeClr val="tx2"/>
                </a:solidFill>
              </a:rPr>
              <a:t>Referaggio</a:t>
            </a:r>
            <a:r>
              <a:rPr lang="it-IT" sz="3600" dirty="0">
                <a:solidFill>
                  <a:schemeClr val="tx2"/>
                </a:solidFill>
              </a:rPr>
              <a:t> apparati di </a:t>
            </a:r>
            <a:r>
              <a:rPr lang="it-IT" sz="3600" dirty="0" smtClean="0">
                <a:solidFill>
                  <a:schemeClr val="tx2"/>
                </a:solidFill>
              </a:rPr>
              <a:t>rete seconda assegnazione 2014</a:t>
            </a:r>
            <a:endParaRPr lang="it-IT" sz="3600" dirty="0">
              <a:solidFill>
                <a:schemeClr val="tx2"/>
              </a:solidFill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CNAF, CCR 1-2 aprile 2014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43001"/>
          </a:xfrm>
        </p:spPr>
        <p:txBody>
          <a:bodyPr/>
          <a:lstStyle/>
          <a:p>
            <a:pPr eaLnBrk="1" hangingPunct="1"/>
            <a:r>
              <a:rPr lang="it-IT" sz="3600" dirty="0" smtClean="0"/>
              <a:t>Sezione di</a:t>
            </a:r>
            <a:r>
              <a:rPr lang="it-IT" dirty="0" smtClean="0"/>
              <a:t> </a:t>
            </a:r>
            <a:r>
              <a:rPr lang="it-IT" sz="4000" b="1" dirty="0" smtClean="0"/>
              <a:t>Torino</a:t>
            </a:r>
            <a:endParaRPr lang="it-IT" sz="4000" dirty="0" smtClean="0"/>
          </a:p>
        </p:txBody>
      </p:sp>
      <p:graphicFrame>
        <p:nvGraphicFramePr>
          <p:cNvPr id="20534" name="Group 5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8451764"/>
              </p:ext>
            </p:extLst>
          </p:nvPr>
        </p:nvGraphicFramePr>
        <p:xfrm>
          <a:off x="611560" y="1700808"/>
          <a:ext cx="8229600" cy="3637523"/>
        </p:xfrm>
        <a:graphic>
          <a:graphicData uri="http://schemas.openxmlformats.org/drawingml/2006/table">
            <a:tbl>
              <a:tblPr/>
              <a:tblGrid>
                <a:gridCol w="3322638"/>
                <a:gridCol w="785812"/>
                <a:gridCol w="1050925"/>
                <a:gridCol w="792163"/>
                <a:gridCol w="2278062"/>
              </a:tblGrid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Descrizione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Rich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Sblocco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7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2 ottiche XFP 10Gbase-SR per completamento dotazione </a:t>
                      </a:r>
                      <a:r>
                        <a:rPr lang="it-IT" sz="1400" dirty="0" err="1" smtClean="0"/>
                        <a:t>switch</a:t>
                      </a:r>
                      <a:r>
                        <a:rPr lang="it-IT" sz="1400" dirty="0" smtClean="0"/>
                        <a:t> centro-stella 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Il costo esorbitante è dovuto al fatto che si tratta di una tecnologia di nicchia.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Secondo alimentatore per WLAN Controller Cisco 5500 (AIR-PWR-5500-AC) 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Si ritiene di non finanziare la ridondanza sul wireless.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Upgrade a IP-Services della licenza IOS del Cisco 6500 nuovo. Questo è il prezzo di listino, non ho idea del possibile sconto. 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Assegnato a quotazione scontata (come da contatto con Cisco)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533" name="Picture 52" descr="CCR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0"/>
            <a:ext cx="1619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CNAF, CCR 1-2 aprile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61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it-IT" b="1" dirty="0" smtClean="0"/>
              <a:t>Note conclusive</a:t>
            </a:r>
            <a:endParaRPr lang="it-IT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/>
          <a:lstStyle/>
          <a:p>
            <a:pPr algn="just"/>
            <a:r>
              <a:rPr lang="it-IT" sz="2800" dirty="0" smtClean="0"/>
              <a:t>La maggior entità delle richieste rispetto agli ultimi anni e la contemporanea scarsità di fondi hanno reso necessari dei forti tagli.</a:t>
            </a:r>
          </a:p>
          <a:p>
            <a:pPr algn="just"/>
            <a:r>
              <a:rPr lang="it-IT" sz="2800" dirty="0" smtClean="0"/>
              <a:t>Si è reso necessario lo spostamento ad ottobre di alcuni finanziamenti anche se previsti.</a:t>
            </a:r>
          </a:p>
          <a:p>
            <a:pPr marL="342900" lvl="1" indent="-342900" algn="just">
              <a:buFontTx/>
              <a:buChar char="•"/>
            </a:pPr>
            <a:r>
              <a:rPr lang="it-IT" dirty="0">
                <a:solidFill>
                  <a:srgbClr val="FF0000"/>
                </a:solidFill>
              </a:rPr>
              <a:t>Le assegnazioni sono pari al </a:t>
            </a:r>
            <a:r>
              <a:rPr lang="it-IT" b="1" dirty="0">
                <a:solidFill>
                  <a:srgbClr val="FF0000"/>
                </a:solidFill>
              </a:rPr>
              <a:t>47%</a:t>
            </a:r>
            <a:r>
              <a:rPr lang="it-IT" dirty="0">
                <a:solidFill>
                  <a:srgbClr val="FF0000"/>
                </a:solidFill>
              </a:rPr>
              <a:t> circa delle richieste</a:t>
            </a:r>
            <a:r>
              <a:rPr lang="it-IT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it-IT" sz="2800" dirty="0" smtClean="0"/>
              <a:t>Va definita una policy di finanziamento dei firewall. Il </a:t>
            </a:r>
            <a:r>
              <a:rPr lang="it-IT" sz="2800" dirty="0" err="1" smtClean="0"/>
              <a:t>NetGroup</a:t>
            </a:r>
            <a:r>
              <a:rPr lang="it-IT" sz="2800" dirty="0" smtClean="0"/>
              <a:t> ha esaminato varie opzioni sia di firewall software che di </a:t>
            </a:r>
            <a:r>
              <a:rPr lang="it-IT" sz="2800" dirty="0" err="1" smtClean="0"/>
              <a:t>appliance</a:t>
            </a:r>
            <a:r>
              <a:rPr lang="it-IT" sz="2800" dirty="0" smtClean="0"/>
              <a:t>.</a:t>
            </a:r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CNAF, CCR 1-2 aprile 2014</a:t>
            </a:r>
            <a:endParaRPr lang="it-IT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0"/>
            <a:ext cx="1622425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23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60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833051"/>
              </p:ext>
            </p:extLst>
          </p:nvPr>
        </p:nvGraphicFramePr>
        <p:xfrm>
          <a:off x="683568" y="2132856"/>
          <a:ext cx="8229600" cy="2240157"/>
        </p:xfrm>
        <a:graphic>
          <a:graphicData uri="http://schemas.openxmlformats.org/drawingml/2006/table">
            <a:tbl>
              <a:tblPr/>
              <a:tblGrid>
                <a:gridCol w="2808312"/>
                <a:gridCol w="792088"/>
                <a:gridCol w="1152128"/>
                <a:gridCol w="792088"/>
                <a:gridCol w="2684984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Descrizione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Rich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Sblocco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Server per la prova e il successivo </a:t>
                      </a:r>
                      <a:r>
                        <a:rPr lang="it-IT" sz="1400" dirty="0" err="1" smtClean="0"/>
                        <a:t>deployment</a:t>
                      </a:r>
                      <a:r>
                        <a:rPr lang="it-IT" sz="1400" dirty="0" smtClean="0"/>
                        <a:t> di un firewall software (</a:t>
                      </a:r>
                      <a:r>
                        <a:rPr lang="it-IT" sz="1400" dirty="0" err="1" smtClean="0"/>
                        <a:t>ipset-based</a:t>
                      </a:r>
                      <a:r>
                        <a:rPr lang="it-IT" sz="1400" dirty="0" smtClean="0"/>
                        <a:t>) per sostituire </a:t>
                      </a:r>
                      <a:r>
                        <a:rPr lang="it-IT" sz="1400" dirty="0" err="1" smtClean="0"/>
                        <a:t>l'appliance</a:t>
                      </a:r>
                      <a:r>
                        <a:rPr lang="it-IT" sz="1400" dirty="0" smtClean="0"/>
                        <a:t> dedicata attualmente in funzione  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- 4.0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Per sperimentazione Firewall (attività </a:t>
                      </a:r>
                      <a:r>
                        <a:rPr kumimoji="0" 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Netgroup</a:t>
                      </a: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-4.0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it-IT" sz="3600" dirty="0" smtClean="0"/>
              <a:t>Sezione di</a:t>
            </a:r>
            <a:r>
              <a:rPr lang="it-IT" sz="3600" b="1" dirty="0" smtClean="0"/>
              <a:t> Bari</a:t>
            </a:r>
          </a:p>
        </p:txBody>
      </p:sp>
      <p:pic>
        <p:nvPicPr>
          <p:cNvPr id="38959" name="Picture 82" descr="CCR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71438"/>
            <a:ext cx="1619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3131840" y="6165304"/>
            <a:ext cx="2895600" cy="476250"/>
          </a:xfrm>
        </p:spPr>
        <p:txBody>
          <a:bodyPr/>
          <a:lstStyle/>
          <a:p>
            <a:r>
              <a:rPr lang="it-IT" dirty="0" smtClean="0"/>
              <a:t>CNAF, CCR 1-2 aprile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008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15913"/>
            <a:ext cx="8229600" cy="1143001"/>
          </a:xfrm>
        </p:spPr>
        <p:txBody>
          <a:bodyPr/>
          <a:lstStyle/>
          <a:p>
            <a:pPr eaLnBrk="1" hangingPunct="1"/>
            <a:r>
              <a:rPr lang="it-IT" sz="3600" dirty="0" smtClean="0"/>
              <a:t>Sezione di</a:t>
            </a:r>
            <a:r>
              <a:rPr lang="it-IT" dirty="0" smtClean="0"/>
              <a:t> </a:t>
            </a:r>
            <a:r>
              <a:rPr lang="it-IT" sz="4000" b="1" dirty="0" smtClean="0"/>
              <a:t>Cagliari</a:t>
            </a:r>
            <a:endParaRPr lang="it-IT" sz="4000" dirty="0" smtClean="0"/>
          </a:p>
        </p:txBody>
      </p:sp>
      <p:graphicFrame>
        <p:nvGraphicFramePr>
          <p:cNvPr id="20534" name="Group 5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686405"/>
              </p:ext>
            </p:extLst>
          </p:nvPr>
        </p:nvGraphicFramePr>
        <p:xfrm>
          <a:off x="683568" y="2708920"/>
          <a:ext cx="8229600" cy="2214563"/>
        </p:xfrm>
        <a:graphic>
          <a:graphicData uri="http://schemas.openxmlformats.org/drawingml/2006/table">
            <a:tbl>
              <a:tblPr/>
              <a:tblGrid>
                <a:gridCol w="3322638"/>
                <a:gridCol w="785812"/>
                <a:gridCol w="1050925"/>
                <a:gridCol w="792163"/>
                <a:gridCol w="2278062"/>
              </a:tblGrid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Descrizione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Rich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Sblocco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1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Licenza </a:t>
                      </a:r>
                      <a:r>
                        <a:rPr lang="it-IT" sz="1400" dirty="0" err="1" smtClean="0"/>
                        <a:t>anyconnect</a:t>
                      </a:r>
                      <a:r>
                        <a:rPr lang="it-IT" sz="1400" dirty="0" smtClean="0"/>
                        <a:t> premium 10 (per </a:t>
                      </a:r>
                      <a:r>
                        <a:rPr lang="it-IT" sz="1400" dirty="0" err="1" smtClean="0"/>
                        <a:t>cisco</a:t>
                      </a:r>
                      <a:r>
                        <a:rPr lang="it-IT" sz="1400" dirty="0" smtClean="0"/>
                        <a:t> ASA)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 1.0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-1.0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1.0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Assegnato come previsto ad ottobre.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TOTALE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 1.0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-1.0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533" name="Picture 52" descr="CCR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0"/>
            <a:ext cx="1619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CNAF, CCR 1-2 aprile 2014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336434"/>
              </p:ext>
            </p:extLst>
          </p:nvPr>
        </p:nvGraphicFramePr>
        <p:xfrm>
          <a:off x="539552" y="2276872"/>
          <a:ext cx="8382000" cy="2343167"/>
        </p:xfrm>
        <a:graphic>
          <a:graphicData uri="http://schemas.openxmlformats.org/drawingml/2006/table">
            <a:tbl>
              <a:tblPr/>
              <a:tblGrid>
                <a:gridCol w="3240360"/>
                <a:gridCol w="792088"/>
                <a:gridCol w="1152128"/>
                <a:gridCol w="792088"/>
                <a:gridCol w="2405336"/>
              </a:tblGrid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Descrizione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Rich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Sblocco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600" dirty="0" smtClean="0"/>
                        <a:t>Firewall </a:t>
                      </a:r>
                      <a:r>
                        <a:rPr lang="it-IT" sz="1600" dirty="0" err="1" smtClean="0"/>
                        <a:t>Clavister</a:t>
                      </a:r>
                      <a:r>
                        <a:rPr lang="it-IT" sz="1600" dirty="0" smtClean="0"/>
                        <a:t> (inclusa </a:t>
                      </a:r>
                      <a:r>
                        <a:rPr lang="it-IT" sz="1600" dirty="0" err="1" smtClean="0"/>
                        <a:t>appliance</a:t>
                      </a:r>
                      <a:r>
                        <a:rPr lang="it-IT" sz="1600" dirty="0" smtClean="0"/>
                        <a:t> ora</a:t>
                      </a:r>
                      <a:r>
                        <a:rPr lang="it-IT" sz="1600" baseline="0" dirty="0" smtClean="0"/>
                        <a:t> obbligatoria)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7.0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-7.0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Assegnazione sospesa in attesa di definizione da </a:t>
                      </a: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NetGroup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/ Commissione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TOTALE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7.0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-7.0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it-IT" sz="3600" smtClean="0"/>
              <a:t>Sezione di</a:t>
            </a:r>
            <a:r>
              <a:rPr lang="it-IT" smtClean="0"/>
              <a:t> </a:t>
            </a:r>
            <a:r>
              <a:rPr lang="it-IT" sz="4000" b="1" smtClean="0"/>
              <a:t>Ferrara</a:t>
            </a:r>
            <a:endParaRPr lang="it-IT" sz="4000" smtClean="0"/>
          </a:p>
        </p:txBody>
      </p:sp>
      <p:pic>
        <p:nvPicPr>
          <p:cNvPr id="24617" name="Picture 52" descr="CCR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76200"/>
            <a:ext cx="1619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CNAF, CCR 1-2 aprile 2014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60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087706"/>
              </p:ext>
            </p:extLst>
          </p:nvPr>
        </p:nvGraphicFramePr>
        <p:xfrm>
          <a:off x="683568" y="2132856"/>
          <a:ext cx="8229600" cy="2971663"/>
        </p:xfrm>
        <a:graphic>
          <a:graphicData uri="http://schemas.openxmlformats.org/drawingml/2006/table">
            <a:tbl>
              <a:tblPr/>
              <a:tblGrid>
                <a:gridCol w="3024336"/>
                <a:gridCol w="792088"/>
                <a:gridCol w="1152128"/>
                <a:gridCol w="720080"/>
                <a:gridCol w="2540968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Descrizione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Rich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Sblocco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Apparato per gestione centralizzata infrastruttura wireless di sezione. L'apparato individuato </a:t>
                      </a:r>
                      <a:r>
                        <a:rPr lang="it-IT" sz="1400" dirty="0" err="1" smtClean="0"/>
                        <a:t>e'</a:t>
                      </a:r>
                      <a:r>
                        <a:rPr lang="it-IT" sz="1400" dirty="0" smtClean="0"/>
                        <a:t> il Cisco Wireless </a:t>
                      </a:r>
                      <a:r>
                        <a:rPr lang="it-IT" sz="1400" dirty="0" err="1" smtClean="0"/>
                        <a:t>Lan</a:t>
                      </a:r>
                      <a:r>
                        <a:rPr lang="it-IT" sz="1400" dirty="0" smtClean="0"/>
                        <a:t> Controller 5500 con supporto fino a 25 AP. 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-10.0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Come definito in ottobre.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Sostituzione apparato videoconferenza H.323 vecchio (2001) e fuori manutenzione. 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-7.0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Assegnato a costi normalizzati, salvo disponibilità fondi.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-17.0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it-IT" sz="3600" dirty="0" smtClean="0"/>
              <a:t>Sezione di</a:t>
            </a:r>
            <a:r>
              <a:rPr lang="it-IT" sz="3600" b="1" dirty="0" smtClean="0"/>
              <a:t> Genova</a:t>
            </a:r>
          </a:p>
        </p:txBody>
      </p:sp>
      <p:pic>
        <p:nvPicPr>
          <p:cNvPr id="38959" name="Picture 82" descr="CCR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71438"/>
            <a:ext cx="1619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3131840" y="6237312"/>
            <a:ext cx="2895600" cy="476250"/>
          </a:xfrm>
        </p:spPr>
        <p:txBody>
          <a:bodyPr/>
          <a:lstStyle/>
          <a:p>
            <a:r>
              <a:rPr lang="it-IT" dirty="0" smtClean="0"/>
              <a:t>CNAF, CCR 1-2 aprile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564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60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047963"/>
              </p:ext>
            </p:extLst>
          </p:nvPr>
        </p:nvGraphicFramePr>
        <p:xfrm>
          <a:off x="683568" y="2132856"/>
          <a:ext cx="8229600" cy="2880237"/>
        </p:xfrm>
        <a:graphic>
          <a:graphicData uri="http://schemas.openxmlformats.org/drawingml/2006/table">
            <a:tbl>
              <a:tblPr/>
              <a:tblGrid>
                <a:gridCol w="2808312"/>
                <a:gridCol w="792088"/>
                <a:gridCol w="1152128"/>
                <a:gridCol w="792088"/>
                <a:gridCol w="2684984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Descrizione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Rich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Sblocco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DELL </a:t>
                      </a:r>
                      <a:r>
                        <a:rPr lang="it-IT" sz="1400" dirty="0" err="1" smtClean="0"/>
                        <a:t>PowerEdge</a:t>
                      </a:r>
                      <a:r>
                        <a:rPr lang="it-IT" sz="1400" dirty="0" smtClean="0"/>
                        <a:t> R620 da convenzione CONSIP Server 9 con n. 2 schede 10GBE per </a:t>
                      </a:r>
                      <a:r>
                        <a:rPr lang="it-IT" sz="1400" dirty="0" err="1" smtClean="0"/>
                        <a:t>FireWall</a:t>
                      </a:r>
                      <a:r>
                        <a:rPr lang="it-IT" sz="1400" dirty="0" smtClean="0"/>
                        <a:t> di sezione basato su </a:t>
                      </a:r>
                      <a:r>
                        <a:rPr lang="it-IT" sz="1400" dirty="0" err="1" smtClean="0"/>
                        <a:t>ZeroShell</a:t>
                      </a:r>
                      <a:r>
                        <a:rPr lang="it-IT" sz="1400" dirty="0" smtClean="0"/>
                        <a:t> (il vecchio firewall si è irrimediabilmente guastato ed ora utilizziamo temporaneamente un desktop). 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Assegnato per criteri di urgenza.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it-IT" sz="3600" dirty="0" smtClean="0"/>
              <a:t>Sezione di</a:t>
            </a:r>
            <a:r>
              <a:rPr lang="it-IT" sz="3600" b="1" dirty="0" smtClean="0"/>
              <a:t> Lecce</a:t>
            </a:r>
          </a:p>
        </p:txBody>
      </p:sp>
      <p:pic>
        <p:nvPicPr>
          <p:cNvPr id="38959" name="Picture 82" descr="CCR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71438"/>
            <a:ext cx="1619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3131840" y="6165304"/>
            <a:ext cx="2895600" cy="476250"/>
          </a:xfrm>
        </p:spPr>
        <p:txBody>
          <a:bodyPr/>
          <a:lstStyle/>
          <a:p>
            <a:r>
              <a:rPr lang="it-IT" dirty="0" smtClean="0"/>
              <a:t>CNAF, CCR 1-2 aprile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766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60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194035"/>
              </p:ext>
            </p:extLst>
          </p:nvPr>
        </p:nvGraphicFramePr>
        <p:xfrm>
          <a:off x="683568" y="2132856"/>
          <a:ext cx="8229600" cy="2453517"/>
        </p:xfrm>
        <a:graphic>
          <a:graphicData uri="http://schemas.openxmlformats.org/drawingml/2006/table">
            <a:tbl>
              <a:tblPr/>
              <a:tblGrid>
                <a:gridCol w="2808312"/>
                <a:gridCol w="792088"/>
                <a:gridCol w="1152128"/>
                <a:gridCol w="792088"/>
                <a:gridCol w="2684984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Descrizione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Rich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Sblocco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2 Schede a 10Gb/s 16 porte per i 2 </a:t>
                      </a:r>
                      <a:r>
                        <a:rPr lang="it-IT" sz="1400" dirty="0" err="1" smtClean="0"/>
                        <a:t>switch</a:t>
                      </a:r>
                      <a:r>
                        <a:rPr lang="it-IT" sz="1400" dirty="0" smtClean="0"/>
                        <a:t> di core dei LNF, </a:t>
                      </a:r>
                      <a:r>
                        <a:rPr lang="it-IT" sz="1400" dirty="0" err="1" smtClean="0"/>
                        <a:t>piu'</a:t>
                      </a:r>
                      <a:r>
                        <a:rPr lang="it-IT" sz="1400" dirty="0" smtClean="0"/>
                        <a:t> GBIC per almeno 8 porte ciascuna. 2 x SW-X6716-10G-3C. 16 x X2-10GB-SR o compatibili. 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-18.0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Assegnazione sospesa in attesa di definizione in Commissione.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-18.0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it-IT" sz="3600" dirty="0" smtClean="0"/>
              <a:t>Laboratori Nazionali di </a:t>
            </a:r>
            <a:r>
              <a:rPr lang="it-IT" sz="3600" b="1" dirty="0" smtClean="0"/>
              <a:t>Frascati</a:t>
            </a:r>
          </a:p>
        </p:txBody>
      </p:sp>
      <p:pic>
        <p:nvPicPr>
          <p:cNvPr id="38959" name="Picture 82" descr="CCR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71438"/>
            <a:ext cx="1619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3131840" y="6165304"/>
            <a:ext cx="2895600" cy="476250"/>
          </a:xfrm>
        </p:spPr>
        <p:txBody>
          <a:bodyPr/>
          <a:lstStyle/>
          <a:p>
            <a:r>
              <a:rPr lang="it-IT" dirty="0" smtClean="0"/>
              <a:t>CNAF, CCR 1-2 aprile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733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60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927544"/>
              </p:ext>
            </p:extLst>
          </p:nvPr>
        </p:nvGraphicFramePr>
        <p:xfrm>
          <a:off x="683568" y="2132856"/>
          <a:ext cx="8229600" cy="4038463"/>
        </p:xfrm>
        <a:graphic>
          <a:graphicData uri="http://schemas.openxmlformats.org/drawingml/2006/table">
            <a:tbl>
              <a:tblPr/>
              <a:tblGrid>
                <a:gridCol w="2808312"/>
                <a:gridCol w="792088"/>
                <a:gridCol w="1152128"/>
                <a:gridCol w="792088"/>
                <a:gridCol w="2684984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Descrizione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Rich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Sblocco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1 </a:t>
                      </a:r>
                      <a:r>
                        <a:rPr lang="it-IT" sz="1400" dirty="0" err="1" smtClean="0"/>
                        <a:t>switch</a:t>
                      </a:r>
                      <a:r>
                        <a:rPr lang="it-IT" sz="1400" dirty="0" smtClean="0"/>
                        <a:t> centro-stella per i laboratori sotterranei con modulo 24 porte 10/100/1000Base-T + 2 porte 10Gb, modulo 24 porte 1000Base-SX, doppio alimentatore; ottiche: 2 </a:t>
                      </a:r>
                      <a:r>
                        <a:rPr lang="it-IT" sz="1400" dirty="0" err="1" smtClean="0"/>
                        <a:t>sfp</a:t>
                      </a:r>
                      <a:r>
                        <a:rPr lang="it-IT" sz="1400" dirty="0" smtClean="0"/>
                        <a:t> 10Gb LR e 24 </a:t>
                      </a:r>
                      <a:r>
                        <a:rPr lang="it-IT" sz="1400" dirty="0" err="1" smtClean="0"/>
                        <a:t>sfp</a:t>
                      </a:r>
                      <a:r>
                        <a:rPr lang="it-IT" sz="1400" dirty="0" smtClean="0"/>
                        <a:t> 1Gb SR. 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-15.0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Assegnazione sospesa in attesa di definizione in Commissione.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dirty="0" smtClean="0"/>
                        <a:t>In vista di un possibile upgrade del collegamento dei LNGS al GARR, dagli attuali 2Gb a 10Gb, si richiede il finanziamento per un nuovo router e relative schede 10Gb. 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50.0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L’acquisto è per ora prematuro.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65.0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-15.0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it-IT" sz="3200" dirty="0" smtClean="0"/>
              <a:t>Laboratori Nazionali del </a:t>
            </a:r>
            <a:r>
              <a:rPr lang="it-IT" sz="3200" b="1" dirty="0" smtClean="0"/>
              <a:t>Gran Sasso</a:t>
            </a:r>
          </a:p>
        </p:txBody>
      </p:sp>
      <p:pic>
        <p:nvPicPr>
          <p:cNvPr id="38959" name="Picture 82" descr="CCR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71438"/>
            <a:ext cx="1619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3131840" y="6165304"/>
            <a:ext cx="2895600" cy="476250"/>
          </a:xfrm>
        </p:spPr>
        <p:txBody>
          <a:bodyPr/>
          <a:lstStyle/>
          <a:p>
            <a:r>
              <a:rPr lang="it-IT" dirty="0" smtClean="0"/>
              <a:t>CNAF, CCR 1-2 aprile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733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53956</TotalTime>
  <Words>1548</Words>
  <Application>Microsoft Office PowerPoint</Application>
  <PresentationFormat>Presentazione su schermo (4:3)</PresentationFormat>
  <Paragraphs>431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Struttura predefinita</vt:lpstr>
      <vt:lpstr>Referaggio apparati di rete 2014  Seconde priorità</vt:lpstr>
      <vt:lpstr> </vt:lpstr>
      <vt:lpstr>Sezione di Bari</vt:lpstr>
      <vt:lpstr>Sezione di Cagliari</vt:lpstr>
      <vt:lpstr>Sezione di Ferrara</vt:lpstr>
      <vt:lpstr>Sezione di Genova</vt:lpstr>
      <vt:lpstr>Sezione di Lecce</vt:lpstr>
      <vt:lpstr>Laboratori Nazionali di Frascati</vt:lpstr>
      <vt:lpstr>Laboratori Nazionali del Gran Sasso</vt:lpstr>
      <vt:lpstr>Laboratori Nazionali di Legnaro</vt:lpstr>
      <vt:lpstr>Sezione di Milano</vt:lpstr>
      <vt:lpstr>Sezione di Napoli</vt:lpstr>
      <vt:lpstr>Sezione di Padova</vt:lpstr>
      <vt:lpstr>Sezione di Perugia</vt:lpstr>
      <vt:lpstr>Sezione di Pisa</vt:lpstr>
      <vt:lpstr>Gruppo collegato di Parma</vt:lpstr>
      <vt:lpstr>Sezione di Pavia</vt:lpstr>
      <vt:lpstr>Sezione di Roma1</vt:lpstr>
      <vt:lpstr>Centro TIFPA</vt:lpstr>
      <vt:lpstr>Sezione di Torino</vt:lpstr>
      <vt:lpstr>Note conclusive</vt:lpstr>
    </vt:vector>
  </TitlesOfParts>
  <Company>INFN Napoli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Referaggio apparati di rete</dc:title>
  <dc:creator>Paolo Lo Re</dc:creator>
  <cp:lastModifiedBy>Paolo Lo Re</cp:lastModifiedBy>
  <cp:revision>214</cp:revision>
  <cp:lastPrinted>2010-02-26T18:39:13Z</cp:lastPrinted>
  <dcterms:created xsi:type="dcterms:W3CDTF">2011-10-01T13:26:20Z</dcterms:created>
  <dcterms:modified xsi:type="dcterms:W3CDTF">2014-04-01T07:43:47Z</dcterms:modified>
</cp:coreProperties>
</file>