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202B0CA-FC54-4496-8BCA-5EF66A818D29}" styleName="Stile 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5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31/03/14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31/03/14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Fare clic per modificare stile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31/03/14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Trascinare l'immagine su un segnaposto o fare clic sull'icona per aggiungerla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31/03/14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31/03/14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Trascinare l'immagine su un segnaposto o fare clic sull'icona per aggiungerla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Trascinare l'immagine su un segnaposto o fare clic sull'icona per aggiungerla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Trascinare l'immagine su un segnaposto o fare clic sull'icona per aggiungerla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31/03/14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31/03/14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rmula di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31/03/14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‹n.›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31/03/14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31/03/14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Fare clic per modificare stile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31/03/14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31/03/14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31/03/14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31/03/14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31/03/14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31/03/14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31/03/14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‹n.›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6000" dirty="0" err="1" smtClean="0"/>
              <a:t>Referaggio</a:t>
            </a:r>
            <a:r>
              <a:rPr lang="it-IT" sz="6000" dirty="0" smtClean="0"/>
              <a:t> SST</a:t>
            </a:r>
            <a:endParaRPr lang="it-IT" sz="6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17513" y="4962275"/>
            <a:ext cx="8307387" cy="753036"/>
          </a:xfrm>
        </p:spPr>
        <p:txBody>
          <a:bodyPr/>
          <a:lstStyle/>
          <a:p>
            <a:pPr algn="l"/>
            <a:r>
              <a:rPr lang="it-IT" dirty="0" smtClean="0"/>
              <a:t>Carbone, </a:t>
            </a:r>
            <a:r>
              <a:rPr lang="it-IT" dirty="0" err="1" smtClean="0"/>
              <a:t>Gianoli</a:t>
            </a:r>
            <a:r>
              <a:rPr lang="it-IT" dirty="0" smtClean="0"/>
              <a:t>, Mezzadri</a:t>
            </a:r>
          </a:p>
        </p:txBody>
      </p:sp>
    </p:spTree>
    <p:extLst>
      <p:ext uri="{BB962C8B-B14F-4D97-AF65-F5344CB8AC3E}">
        <p14:creationId xmlns:p14="http://schemas.microsoft.com/office/powerpoint/2010/main" val="603470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5925" y="1181790"/>
            <a:ext cx="8308975" cy="1143000"/>
          </a:xfrm>
        </p:spPr>
        <p:txBody>
          <a:bodyPr/>
          <a:lstStyle/>
          <a:p>
            <a:r>
              <a:rPr lang="it-IT" sz="4800" dirty="0" smtClean="0"/>
              <a:t>Roma1</a:t>
            </a:r>
            <a:endParaRPr lang="it-IT" sz="4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315014"/>
              </p:ext>
            </p:extLst>
          </p:nvPr>
        </p:nvGraphicFramePr>
        <p:xfrm>
          <a:off x="415925" y="2755899"/>
          <a:ext cx="8526768" cy="1864067"/>
        </p:xfrm>
        <a:graphic>
          <a:graphicData uri="http://schemas.openxmlformats.org/drawingml/2006/table">
            <a:tbl>
              <a:tblPr firstRow="1">
                <a:tableStyleId>{5202B0CA-FC54-4496-8BCA-5EF66A818D29}</a:tableStyleId>
              </a:tblPr>
              <a:tblGrid>
                <a:gridCol w="3027600"/>
                <a:gridCol w="1780683"/>
                <a:gridCol w="1702122"/>
                <a:gridCol w="2016363"/>
              </a:tblGrid>
              <a:tr h="75330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Descrizione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Richiesta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Seconda </a:t>
                      </a:r>
                      <a:r>
                        <a:rPr lang="it-IT" sz="2400" dirty="0" err="1" smtClean="0">
                          <a:solidFill>
                            <a:srgbClr val="000000"/>
                          </a:solidFill>
                        </a:rPr>
                        <a:t>priorita’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Assegnazione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041107">
                <a:tc>
                  <a:txBody>
                    <a:bodyPr/>
                    <a:lstStyle/>
                    <a:p>
                      <a:r>
                        <a:rPr lang="it-IT" dirty="0" smtClean="0"/>
                        <a:t>Sostituzione batterie secondo UPS Tier-2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9.0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911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5925" y="1181790"/>
            <a:ext cx="8308975" cy="1143000"/>
          </a:xfrm>
        </p:spPr>
        <p:txBody>
          <a:bodyPr/>
          <a:lstStyle/>
          <a:p>
            <a:r>
              <a:rPr lang="it-IT" sz="4800" dirty="0" smtClean="0"/>
              <a:t>TIFPA</a:t>
            </a:r>
            <a:endParaRPr lang="it-IT" sz="4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041498"/>
              </p:ext>
            </p:extLst>
          </p:nvPr>
        </p:nvGraphicFramePr>
        <p:xfrm>
          <a:off x="415925" y="2755899"/>
          <a:ext cx="8526768" cy="1864067"/>
        </p:xfrm>
        <a:graphic>
          <a:graphicData uri="http://schemas.openxmlformats.org/drawingml/2006/table">
            <a:tbl>
              <a:tblPr firstRow="1">
                <a:tableStyleId>{5202B0CA-FC54-4496-8BCA-5EF66A818D29}</a:tableStyleId>
              </a:tblPr>
              <a:tblGrid>
                <a:gridCol w="3027600"/>
                <a:gridCol w="1780683"/>
                <a:gridCol w="1702122"/>
                <a:gridCol w="2016363"/>
              </a:tblGrid>
              <a:tr h="75330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Descrizione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Richiesta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Seconda </a:t>
                      </a:r>
                      <a:r>
                        <a:rPr lang="it-IT" sz="2400" dirty="0" err="1" smtClean="0">
                          <a:solidFill>
                            <a:srgbClr val="000000"/>
                          </a:solidFill>
                        </a:rPr>
                        <a:t>priorita’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Assegnazione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041107">
                <a:tc>
                  <a:txBody>
                    <a:bodyPr/>
                    <a:lstStyle/>
                    <a:p>
                      <a:r>
                        <a:rPr lang="it-IT" dirty="0" smtClean="0"/>
                        <a:t>Server per servizi di base del Centro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4.5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4.5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911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5925" y="1181790"/>
            <a:ext cx="8308975" cy="1143000"/>
          </a:xfrm>
        </p:spPr>
        <p:txBody>
          <a:bodyPr/>
          <a:lstStyle/>
          <a:p>
            <a:r>
              <a:rPr lang="it-IT" sz="4800" dirty="0" smtClean="0"/>
              <a:t>Trieste</a:t>
            </a:r>
            <a:endParaRPr lang="it-IT" sz="4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919057"/>
              </p:ext>
            </p:extLst>
          </p:nvPr>
        </p:nvGraphicFramePr>
        <p:xfrm>
          <a:off x="415925" y="2755899"/>
          <a:ext cx="8526768" cy="2905174"/>
        </p:xfrm>
        <a:graphic>
          <a:graphicData uri="http://schemas.openxmlformats.org/drawingml/2006/table">
            <a:tbl>
              <a:tblPr firstRow="1">
                <a:tableStyleId>{5202B0CA-FC54-4496-8BCA-5EF66A818D29}</a:tableStyleId>
              </a:tblPr>
              <a:tblGrid>
                <a:gridCol w="3027600"/>
                <a:gridCol w="1780683"/>
                <a:gridCol w="1702122"/>
                <a:gridCol w="2016363"/>
              </a:tblGrid>
              <a:tr h="75330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Descrizione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Richiesta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Seconda </a:t>
                      </a:r>
                      <a:r>
                        <a:rPr lang="it-IT" sz="2400" dirty="0" err="1" smtClean="0">
                          <a:solidFill>
                            <a:srgbClr val="000000"/>
                          </a:solidFill>
                        </a:rPr>
                        <a:t>priorita’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Assegnazione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041107">
                <a:tc>
                  <a:txBody>
                    <a:bodyPr/>
                    <a:lstStyle/>
                    <a:p>
                      <a:r>
                        <a:rPr lang="it-IT" dirty="0" smtClean="0"/>
                        <a:t>Impianto di condizionamento ambientale del locale UPS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7.0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7.0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1107">
                <a:tc>
                  <a:txBody>
                    <a:bodyPr/>
                    <a:lstStyle/>
                    <a:p>
                      <a:r>
                        <a:rPr lang="it-IT" dirty="0" smtClean="0"/>
                        <a:t>Sostituzione di due lame e del server di controllo del sistema di virtualizzazione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13.5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13.5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911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800" dirty="0" smtClean="0"/>
              <a:t>Considerazioni Generali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Richieste totali per 265keuro</a:t>
            </a:r>
          </a:p>
          <a:p>
            <a:r>
              <a:rPr lang="it-IT" sz="2800" dirty="0" smtClean="0"/>
              <a:t>Una richiesta di 3k (FI) riassegnata al gruppo network</a:t>
            </a:r>
          </a:p>
          <a:p>
            <a:r>
              <a:rPr lang="it-IT" sz="2800" dirty="0" smtClean="0"/>
              <a:t>Una richiesta di 53k (PD) riassegnata al gruppo </a:t>
            </a:r>
            <a:r>
              <a:rPr lang="it-IT" sz="2800" dirty="0" err="1" smtClean="0"/>
              <a:t>cloud</a:t>
            </a:r>
            <a:endParaRPr lang="it-IT" sz="2800" dirty="0" smtClean="0"/>
          </a:p>
          <a:p>
            <a:r>
              <a:rPr lang="it-IT" sz="2800" dirty="0" smtClean="0"/>
              <a:t>Alcune richieste nuove e un paio (LNF e MIB) di richieste di sblocchi di seconde </a:t>
            </a:r>
            <a:r>
              <a:rPr lang="it-IT" sz="2800" dirty="0" err="1" smtClean="0"/>
              <a:t>priorita’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1720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800" dirty="0" smtClean="0"/>
              <a:t>Considerazioni Generali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Riassumendo:</a:t>
            </a:r>
          </a:p>
          <a:p>
            <a:r>
              <a:rPr lang="it-IT" sz="2800" dirty="0" smtClean="0"/>
              <a:t>Richieste per SST: 209keuro</a:t>
            </a:r>
          </a:p>
          <a:p>
            <a:r>
              <a:rPr lang="it-IT" sz="2800" dirty="0" smtClean="0"/>
              <a:t>Assegnati 118keuro di cui 60k di sblocchi di seconde </a:t>
            </a:r>
            <a:r>
              <a:rPr lang="it-IT" sz="2800" dirty="0" err="1" smtClean="0"/>
              <a:t>priorita’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39140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5925" y="1181790"/>
            <a:ext cx="8308975" cy="1143000"/>
          </a:xfrm>
        </p:spPr>
        <p:txBody>
          <a:bodyPr/>
          <a:lstStyle/>
          <a:p>
            <a:r>
              <a:rPr lang="it-IT" sz="4800" dirty="0" smtClean="0"/>
              <a:t>Cagliari</a:t>
            </a:r>
            <a:endParaRPr lang="it-IT" sz="4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1735"/>
              </p:ext>
            </p:extLst>
          </p:nvPr>
        </p:nvGraphicFramePr>
        <p:xfrm>
          <a:off x="415925" y="2755899"/>
          <a:ext cx="8526768" cy="1864067"/>
        </p:xfrm>
        <a:graphic>
          <a:graphicData uri="http://schemas.openxmlformats.org/drawingml/2006/table">
            <a:tbl>
              <a:tblPr firstRow="1">
                <a:tableStyleId>{5202B0CA-FC54-4496-8BCA-5EF66A818D29}</a:tableStyleId>
              </a:tblPr>
              <a:tblGrid>
                <a:gridCol w="3027600"/>
                <a:gridCol w="1780683"/>
                <a:gridCol w="1702122"/>
                <a:gridCol w="2016363"/>
              </a:tblGrid>
              <a:tr h="75330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Descrizione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Richiesta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Seconda </a:t>
                      </a:r>
                      <a:r>
                        <a:rPr lang="it-IT" sz="2400" dirty="0" err="1" smtClean="0">
                          <a:solidFill>
                            <a:srgbClr val="000000"/>
                          </a:solidFill>
                        </a:rPr>
                        <a:t>priorita’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Assegnazione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041107">
                <a:tc>
                  <a:txBody>
                    <a:bodyPr/>
                    <a:lstStyle/>
                    <a:p>
                      <a:r>
                        <a:rPr lang="it-IT" dirty="0" smtClean="0"/>
                        <a:t>Sistema di virtualizzazione E4 </a:t>
                      </a:r>
                      <a:r>
                        <a:rPr lang="it-IT" dirty="0" err="1" smtClean="0"/>
                        <a:t>Vstone</a:t>
                      </a:r>
                      <a:r>
                        <a:rPr lang="it-IT" dirty="0" smtClean="0"/>
                        <a:t> per sostituzione attuale sistema (4 anni)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37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314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5925" y="1181790"/>
            <a:ext cx="8308975" cy="1143000"/>
          </a:xfrm>
        </p:spPr>
        <p:txBody>
          <a:bodyPr/>
          <a:lstStyle/>
          <a:p>
            <a:r>
              <a:rPr lang="it-IT" sz="4800" dirty="0" smtClean="0"/>
              <a:t>CNAF</a:t>
            </a:r>
            <a:endParaRPr lang="it-IT" sz="4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421593"/>
              </p:ext>
            </p:extLst>
          </p:nvPr>
        </p:nvGraphicFramePr>
        <p:xfrm>
          <a:off x="415925" y="2755899"/>
          <a:ext cx="8526768" cy="2011680"/>
        </p:xfrm>
        <a:graphic>
          <a:graphicData uri="http://schemas.openxmlformats.org/drawingml/2006/table">
            <a:tbl>
              <a:tblPr firstRow="1">
                <a:tableStyleId>{5202B0CA-FC54-4496-8BCA-5EF66A818D29}</a:tableStyleId>
              </a:tblPr>
              <a:tblGrid>
                <a:gridCol w="3027600"/>
                <a:gridCol w="1780683"/>
                <a:gridCol w="1702122"/>
                <a:gridCol w="2016363"/>
              </a:tblGrid>
              <a:tr h="75330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Descrizione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Richiesta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Seconda </a:t>
                      </a:r>
                      <a:r>
                        <a:rPr lang="it-IT" sz="2400" dirty="0" err="1" smtClean="0">
                          <a:solidFill>
                            <a:srgbClr val="000000"/>
                          </a:solidFill>
                        </a:rPr>
                        <a:t>priorita’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Assegnazione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041107">
                <a:tc>
                  <a:txBody>
                    <a:bodyPr/>
                    <a:lstStyle/>
                    <a:p>
                      <a:r>
                        <a:rPr lang="it-IT" dirty="0" smtClean="0"/>
                        <a:t>Sistema Storage </a:t>
                      </a:r>
                      <a:r>
                        <a:rPr lang="it-IT" dirty="0" err="1" smtClean="0"/>
                        <a:t>iSCSI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Equallogic</a:t>
                      </a:r>
                      <a:r>
                        <a:rPr lang="it-IT" dirty="0" smtClean="0"/>
                        <a:t> da 70 TB NETTI (RAID6) per espansione </a:t>
                      </a:r>
                      <a:r>
                        <a:rPr lang="it-IT" dirty="0" err="1" smtClean="0"/>
                        <a:t>storage</a:t>
                      </a:r>
                      <a:r>
                        <a:rPr lang="it-IT" dirty="0" smtClean="0"/>
                        <a:t> Servizi Nazionali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25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25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911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5925" y="1181790"/>
            <a:ext cx="8308975" cy="1143000"/>
          </a:xfrm>
        </p:spPr>
        <p:txBody>
          <a:bodyPr/>
          <a:lstStyle/>
          <a:p>
            <a:r>
              <a:rPr lang="it-IT" sz="4800" dirty="0" smtClean="0"/>
              <a:t>Catania</a:t>
            </a:r>
            <a:endParaRPr lang="it-IT" sz="4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269922"/>
              </p:ext>
            </p:extLst>
          </p:nvPr>
        </p:nvGraphicFramePr>
        <p:xfrm>
          <a:off x="415925" y="2755899"/>
          <a:ext cx="8526768" cy="3052787"/>
        </p:xfrm>
        <a:graphic>
          <a:graphicData uri="http://schemas.openxmlformats.org/drawingml/2006/table">
            <a:tbl>
              <a:tblPr firstRow="1">
                <a:tableStyleId>{5202B0CA-FC54-4496-8BCA-5EF66A818D29}</a:tableStyleId>
              </a:tblPr>
              <a:tblGrid>
                <a:gridCol w="3027600"/>
                <a:gridCol w="1780683"/>
                <a:gridCol w="1702122"/>
                <a:gridCol w="2016363"/>
              </a:tblGrid>
              <a:tr h="75330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Descrizione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Richiesta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Seconda </a:t>
                      </a:r>
                      <a:r>
                        <a:rPr lang="it-IT" sz="2400" dirty="0" err="1" smtClean="0">
                          <a:solidFill>
                            <a:srgbClr val="000000"/>
                          </a:solidFill>
                        </a:rPr>
                        <a:t>priorita’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Assegnazione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082617">
                <a:tc>
                  <a:txBody>
                    <a:bodyPr/>
                    <a:lstStyle/>
                    <a:p>
                      <a:r>
                        <a:rPr lang="it-IT" dirty="0" smtClean="0"/>
                        <a:t>Switch FC 24 porte 16Gbps, 24 </a:t>
                      </a:r>
                      <a:r>
                        <a:rPr lang="it-IT" dirty="0" err="1" smtClean="0"/>
                        <a:t>transceiver</a:t>
                      </a:r>
                      <a:r>
                        <a:rPr lang="it-IT" dirty="0" smtClean="0"/>
                        <a:t>, attivazione di 12 porte, upgrade del firmware per 2 anni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37.5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41107">
                <a:tc>
                  <a:txBody>
                    <a:bodyPr/>
                    <a:lstStyle/>
                    <a:p>
                      <a:r>
                        <a:rPr lang="it-IT" dirty="0" smtClean="0"/>
                        <a:t>Server per Adobe Connect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7.5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911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5925" y="1181790"/>
            <a:ext cx="8308975" cy="1143000"/>
          </a:xfrm>
        </p:spPr>
        <p:txBody>
          <a:bodyPr/>
          <a:lstStyle/>
          <a:p>
            <a:r>
              <a:rPr lang="it-IT" sz="4800" dirty="0" smtClean="0"/>
              <a:t>Lecce</a:t>
            </a:r>
            <a:endParaRPr lang="it-IT" sz="4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057119"/>
              </p:ext>
            </p:extLst>
          </p:nvPr>
        </p:nvGraphicFramePr>
        <p:xfrm>
          <a:off x="415925" y="2847557"/>
          <a:ext cx="8526768" cy="3422302"/>
        </p:xfrm>
        <a:graphic>
          <a:graphicData uri="http://schemas.openxmlformats.org/drawingml/2006/table">
            <a:tbl>
              <a:tblPr firstRow="1">
                <a:tableStyleId>{5202B0CA-FC54-4496-8BCA-5EF66A818D29}</a:tableStyleId>
              </a:tblPr>
              <a:tblGrid>
                <a:gridCol w="3027600"/>
                <a:gridCol w="1780683"/>
                <a:gridCol w="1702122"/>
                <a:gridCol w="2016363"/>
              </a:tblGrid>
              <a:tr h="75330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Descrizione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Richiesta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Seconda </a:t>
                      </a:r>
                      <a:r>
                        <a:rPr lang="it-IT" sz="2400" dirty="0" err="1" smtClean="0">
                          <a:solidFill>
                            <a:srgbClr val="000000"/>
                          </a:solidFill>
                        </a:rPr>
                        <a:t>priorita’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Assegnazione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886206">
                <a:tc>
                  <a:txBody>
                    <a:bodyPr/>
                    <a:lstStyle/>
                    <a:p>
                      <a:r>
                        <a:rPr lang="it-IT" dirty="0" smtClean="0"/>
                        <a:t>DELL </a:t>
                      </a:r>
                      <a:r>
                        <a:rPr lang="it-IT" dirty="0" err="1" smtClean="0"/>
                        <a:t>PowerEdge</a:t>
                      </a:r>
                      <a:r>
                        <a:rPr lang="it-IT" dirty="0" smtClean="0"/>
                        <a:t> R620 da convenzione CONSIP Server 9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2.5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2.5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8737">
                <a:tc>
                  <a:txBody>
                    <a:bodyPr/>
                    <a:lstStyle/>
                    <a:p>
                      <a:r>
                        <a:rPr lang="it-IT" dirty="0" smtClean="0"/>
                        <a:t>N. 3 schede 10GBE per i tre nodi del cluster </a:t>
                      </a:r>
                      <a:r>
                        <a:rPr lang="it-IT" dirty="0" err="1" smtClean="0"/>
                        <a:t>oVirt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1.0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1.0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8736">
                <a:tc>
                  <a:txBody>
                    <a:bodyPr/>
                    <a:lstStyle/>
                    <a:p>
                      <a:r>
                        <a:rPr lang="it-IT" dirty="0" smtClean="0"/>
                        <a:t>N. 3 schede </a:t>
                      </a:r>
                      <a:r>
                        <a:rPr lang="it-IT" dirty="0" err="1" smtClean="0"/>
                        <a:t>Qlogic</a:t>
                      </a:r>
                      <a:r>
                        <a:rPr lang="it-IT" dirty="0" smtClean="0"/>
                        <a:t> QLE2562 8Gb DP Fibre Chan per i tre nodi del cluster </a:t>
                      </a:r>
                      <a:r>
                        <a:rPr lang="it-IT" dirty="0" err="1" smtClean="0"/>
                        <a:t>oVirt</a:t>
                      </a:r>
                      <a:r>
                        <a:rPr lang="it-IT" dirty="0" smtClean="0"/>
                        <a:t>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4.5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4.5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911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5925" y="1181790"/>
            <a:ext cx="8308975" cy="1143000"/>
          </a:xfrm>
        </p:spPr>
        <p:txBody>
          <a:bodyPr/>
          <a:lstStyle/>
          <a:p>
            <a:r>
              <a:rPr lang="it-IT" sz="4800" dirty="0" smtClean="0"/>
              <a:t>LNF</a:t>
            </a:r>
            <a:endParaRPr lang="it-IT" sz="4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828544"/>
              </p:ext>
            </p:extLst>
          </p:nvPr>
        </p:nvGraphicFramePr>
        <p:xfrm>
          <a:off x="415925" y="2755899"/>
          <a:ext cx="8526768" cy="2285999"/>
        </p:xfrm>
        <a:graphic>
          <a:graphicData uri="http://schemas.openxmlformats.org/drawingml/2006/table">
            <a:tbl>
              <a:tblPr firstRow="1">
                <a:tableStyleId>{5202B0CA-FC54-4496-8BCA-5EF66A818D29}</a:tableStyleId>
              </a:tblPr>
              <a:tblGrid>
                <a:gridCol w="3027600"/>
                <a:gridCol w="1780683"/>
                <a:gridCol w="1702122"/>
                <a:gridCol w="2016363"/>
              </a:tblGrid>
              <a:tr h="75330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Descrizione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Richiesta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Seconda </a:t>
                      </a:r>
                      <a:r>
                        <a:rPr lang="it-IT" sz="2400" dirty="0" err="1" smtClean="0">
                          <a:solidFill>
                            <a:srgbClr val="000000"/>
                          </a:solidFill>
                        </a:rPr>
                        <a:t>priorita’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Assegnazione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041107">
                <a:tc>
                  <a:txBody>
                    <a:bodyPr/>
                    <a:lstStyle/>
                    <a:p>
                      <a:r>
                        <a:rPr lang="it-IT" dirty="0" smtClean="0"/>
                        <a:t>Sostituzione degli </a:t>
                      </a:r>
                      <a:r>
                        <a:rPr lang="it-IT" dirty="0" err="1" smtClean="0"/>
                        <a:t>switch</a:t>
                      </a:r>
                      <a:r>
                        <a:rPr lang="it-IT" dirty="0" smtClean="0"/>
                        <a:t> principali della SAN con una coppia di Switch FC con almeno 48 porte ottiche ciascuno (fino a 16Gb/</a:t>
                      </a:r>
                      <a:r>
                        <a:rPr lang="it-IT" dirty="0" err="1" smtClean="0"/>
                        <a:t>s</a:t>
                      </a:r>
                      <a:r>
                        <a:rPr lang="it-IT" dirty="0" smtClean="0"/>
                        <a:t>). 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50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50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50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91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5925" y="1181790"/>
            <a:ext cx="8308975" cy="1143000"/>
          </a:xfrm>
        </p:spPr>
        <p:txBody>
          <a:bodyPr/>
          <a:lstStyle/>
          <a:p>
            <a:r>
              <a:rPr lang="it-IT" sz="4800" dirty="0" smtClean="0"/>
              <a:t>Milano Bicocca</a:t>
            </a:r>
            <a:endParaRPr lang="it-IT" sz="4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999492"/>
              </p:ext>
            </p:extLst>
          </p:nvPr>
        </p:nvGraphicFramePr>
        <p:xfrm>
          <a:off x="415925" y="2755899"/>
          <a:ext cx="8526768" cy="1864067"/>
        </p:xfrm>
        <a:graphic>
          <a:graphicData uri="http://schemas.openxmlformats.org/drawingml/2006/table">
            <a:tbl>
              <a:tblPr firstRow="1">
                <a:tableStyleId>{5202B0CA-FC54-4496-8BCA-5EF66A818D29}</a:tableStyleId>
              </a:tblPr>
              <a:tblGrid>
                <a:gridCol w="3027600"/>
                <a:gridCol w="1780683"/>
                <a:gridCol w="1702122"/>
                <a:gridCol w="2016363"/>
              </a:tblGrid>
              <a:tr h="753302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>
                          <a:solidFill>
                            <a:schemeClr val="tx1"/>
                          </a:solidFill>
                        </a:rPr>
                        <a:t>Descrizione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Richiesta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Seconda </a:t>
                      </a:r>
                      <a:r>
                        <a:rPr lang="it-IT" sz="2400" dirty="0" err="1" smtClean="0">
                          <a:solidFill>
                            <a:srgbClr val="000000"/>
                          </a:solidFill>
                        </a:rPr>
                        <a:t>priorita’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dirty="0" smtClean="0">
                          <a:solidFill>
                            <a:srgbClr val="000000"/>
                          </a:solidFill>
                        </a:rPr>
                        <a:t>Assegnazione</a:t>
                      </a:r>
                      <a:endParaRPr lang="it-IT" sz="2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1041107">
                <a:tc>
                  <a:txBody>
                    <a:bodyPr/>
                    <a:lstStyle/>
                    <a:p>
                      <a:r>
                        <a:rPr lang="it-IT" dirty="0" smtClean="0"/>
                        <a:t>Contributo installazione secondo condizionatore in sala macchine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10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10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10</a:t>
                      </a:r>
                      <a:endParaRPr lang="it-IT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911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posizion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Esposizione.thmx</Template>
  <TotalTime>54</TotalTime>
  <Words>334</Words>
  <Application>Microsoft Macintosh PowerPoint</Application>
  <PresentationFormat>Presentazione su schermo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Esposizione</vt:lpstr>
      <vt:lpstr>Referaggio SST</vt:lpstr>
      <vt:lpstr>Considerazioni Generali</vt:lpstr>
      <vt:lpstr>Considerazioni Generali</vt:lpstr>
      <vt:lpstr>Cagliari</vt:lpstr>
      <vt:lpstr>CNAF</vt:lpstr>
      <vt:lpstr>Catania</vt:lpstr>
      <vt:lpstr>Lecce</vt:lpstr>
      <vt:lpstr>LNF</vt:lpstr>
      <vt:lpstr>Milano Bicocca</vt:lpstr>
      <vt:lpstr>Roma1</vt:lpstr>
      <vt:lpstr>TIFPA</vt:lpstr>
      <vt:lpstr>Trieste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Referaggio SST</dc:title>
  <dc:creator>Massimo</dc:creator>
  <cp:lastModifiedBy>Massimo</cp:lastModifiedBy>
  <cp:revision>11</cp:revision>
  <dcterms:created xsi:type="dcterms:W3CDTF">2014-03-31T09:09:41Z</dcterms:created>
  <dcterms:modified xsi:type="dcterms:W3CDTF">2014-03-31T10:03:48Z</dcterms:modified>
</cp:coreProperties>
</file>