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312" r:id="rId2"/>
    <p:sldId id="360" r:id="rId3"/>
    <p:sldId id="342" r:id="rId4"/>
    <p:sldId id="362" r:id="rId5"/>
    <p:sldId id="358" r:id="rId6"/>
    <p:sldId id="361" r:id="rId7"/>
    <p:sldId id="369" r:id="rId8"/>
    <p:sldId id="363" r:id="rId9"/>
    <p:sldId id="364" r:id="rId10"/>
    <p:sldId id="365" r:id="rId11"/>
    <p:sldId id="366" r:id="rId12"/>
    <p:sldId id="367" r:id="rId13"/>
    <p:sldId id="368" r:id="rId14"/>
    <p:sldId id="348" r:id="rId15"/>
    <p:sldId id="350" r:id="rId16"/>
    <p:sldId id="359" r:id="rId1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404FF"/>
    <a:srgbClr val="FFF4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7" autoAdjust="0"/>
    <p:restoredTop sz="94665" autoAdjust="0"/>
  </p:normalViewPr>
  <p:slideViewPr>
    <p:cSldViewPr snapToGrid="0" snapToObjects="1">
      <p:cViewPr>
        <p:scale>
          <a:sx n="134" d="100"/>
          <a:sy n="134" d="100"/>
        </p:scale>
        <p:origin x="-928"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0D5C12-660F-C94E-9202-1518D283D57F}" type="datetimeFigureOut">
              <a:rPr lang="it-IT" smtClean="0"/>
              <a:pPr/>
              <a:t>02/04/14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E42E2E-DEDB-EF43-8339-5E026C3B35EC}" type="slidenum">
              <a:rPr lang="it-IT" smtClean="0"/>
              <a:pPr/>
              <a:t>‹n.›</a:t>
            </a:fld>
            <a:endParaRPr lang="it-IT"/>
          </a:p>
        </p:txBody>
      </p:sp>
    </p:spTree>
    <p:extLst>
      <p:ext uri="{BB962C8B-B14F-4D97-AF65-F5344CB8AC3E}">
        <p14:creationId xmlns:p14="http://schemas.microsoft.com/office/powerpoint/2010/main" val="9253669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9DF4D-6CA7-884A-A8C0-BBE001EAFEF9}" type="datetimeFigureOut">
              <a:rPr lang="it-IT" smtClean="0"/>
              <a:pPr/>
              <a:t>02/04/14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88B8E-1CB1-BC42-A89E-DDBD3302B70E}" type="slidenum">
              <a:rPr lang="it-IT" smtClean="0"/>
              <a:pPr/>
              <a:t>‹n.›</a:t>
            </a:fld>
            <a:endParaRPr lang="it-IT"/>
          </a:p>
        </p:txBody>
      </p:sp>
    </p:spTree>
    <p:extLst>
      <p:ext uri="{BB962C8B-B14F-4D97-AF65-F5344CB8AC3E}">
        <p14:creationId xmlns:p14="http://schemas.microsoft.com/office/powerpoint/2010/main" val="36304236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en-US" smtClean="0"/>
              <a:t>19/4/2013</a:t>
            </a:r>
            <a:endParaRPr lang="it-IT"/>
          </a:p>
        </p:txBody>
      </p:sp>
      <p:sp>
        <p:nvSpPr>
          <p:cNvPr id="5" name="Segnaposto piè di pagina 4"/>
          <p:cNvSpPr>
            <a:spLocks noGrp="1"/>
          </p:cNvSpPr>
          <p:nvPr>
            <p:ph type="ftr" sz="quarter" idx="11"/>
          </p:nvPr>
        </p:nvSpPr>
        <p:spPr/>
        <p:txBody>
          <a:bodyPr/>
          <a:lstStyle/>
          <a:p>
            <a:r>
              <a:rPr lang="it-IT" smtClean="0"/>
              <a:t>D. Menasce, M. Serra - Referaggio Progetti INFRA e WLCG</a:t>
            </a:r>
            <a:endParaRPr lang="it-IT"/>
          </a:p>
        </p:txBody>
      </p:sp>
      <p:sp>
        <p:nvSpPr>
          <p:cNvPr id="6" name="Segnaposto numero diapositiva 5"/>
          <p:cNvSpPr>
            <a:spLocks noGrp="1"/>
          </p:cNvSpPr>
          <p:nvPr>
            <p:ph type="sldNum" sz="quarter" idx="12"/>
          </p:nvPr>
        </p:nvSpPr>
        <p:spPr/>
        <p:txBody>
          <a:bodyPr/>
          <a:lstStyle/>
          <a:p>
            <a:fld id="{4CAD405D-AB54-1C4E-92FB-0CBB7D4F67E2}" type="slidenum">
              <a:rPr lang="it-IT" smtClean="0"/>
              <a:pPr/>
              <a:t>‹n.›</a:t>
            </a:fld>
            <a:endParaRPr lang="it-IT"/>
          </a:p>
        </p:txBody>
      </p:sp>
    </p:spTree>
    <p:extLst>
      <p:ext uri="{BB962C8B-B14F-4D97-AF65-F5344CB8AC3E}">
        <p14:creationId xmlns:p14="http://schemas.microsoft.com/office/powerpoint/2010/main" val="907338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r>
              <a:rPr lang="en-US" smtClean="0"/>
              <a:t>19/4/2013</a:t>
            </a:r>
            <a:endParaRPr lang="it-IT"/>
          </a:p>
        </p:txBody>
      </p:sp>
      <p:sp>
        <p:nvSpPr>
          <p:cNvPr id="5" name="Segnaposto piè di pagina 4"/>
          <p:cNvSpPr>
            <a:spLocks noGrp="1"/>
          </p:cNvSpPr>
          <p:nvPr>
            <p:ph type="ftr" sz="quarter" idx="11"/>
          </p:nvPr>
        </p:nvSpPr>
        <p:spPr/>
        <p:txBody>
          <a:bodyPr/>
          <a:lstStyle/>
          <a:p>
            <a:r>
              <a:rPr lang="it-IT" smtClean="0"/>
              <a:t>D. Menasce, M. Serra - Referaggio Progetti INFRA e WLCG</a:t>
            </a:r>
            <a:endParaRPr lang="it-IT"/>
          </a:p>
        </p:txBody>
      </p:sp>
      <p:sp>
        <p:nvSpPr>
          <p:cNvPr id="6" name="Segnaposto numero diapositiva 5"/>
          <p:cNvSpPr>
            <a:spLocks noGrp="1"/>
          </p:cNvSpPr>
          <p:nvPr>
            <p:ph type="sldNum" sz="quarter" idx="12"/>
          </p:nvPr>
        </p:nvSpPr>
        <p:spPr/>
        <p:txBody>
          <a:bodyPr/>
          <a:lstStyle/>
          <a:p>
            <a:fld id="{4CAD405D-AB54-1C4E-92FB-0CBB7D4F67E2}" type="slidenum">
              <a:rPr lang="it-IT" smtClean="0"/>
              <a:pPr/>
              <a:t>‹n.›</a:t>
            </a:fld>
            <a:endParaRPr lang="it-IT"/>
          </a:p>
        </p:txBody>
      </p:sp>
    </p:spTree>
    <p:extLst>
      <p:ext uri="{BB962C8B-B14F-4D97-AF65-F5344CB8AC3E}">
        <p14:creationId xmlns:p14="http://schemas.microsoft.com/office/powerpoint/2010/main" val="433305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r>
              <a:rPr lang="en-US" smtClean="0"/>
              <a:t>19/4/2013</a:t>
            </a:r>
            <a:endParaRPr lang="it-IT"/>
          </a:p>
        </p:txBody>
      </p:sp>
      <p:sp>
        <p:nvSpPr>
          <p:cNvPr id="5" name="Segnaposto piè di pagina 4"/>
          <p:cNvSpPr>
            <a:spLocks noGrp="1"/>
          </p:cNvSpPr>
          <p:nvPr>
            <p:ph type="ftr" sz="quarter" idx="11"/>
          </p:nvPr>
        </p:nvSpPr>
        <p:spPr/>
        <p:txBody>
          <a:bodyPr/>
          <a:lstStyle/>
          <a:p>
            <a:r>
              <a:rPr lang="it-IT" smtClean="0"/>
              <a:t>D. Menasce, M. Serra - Referaggio Progetti INFRA e WLCG</a:t>
            </a:r>
            <a:endParaRPr lang="it-IT"/>
          </a:p>
        </p:txBody>
      </p:sp>
      <p:sp>
        <p:nvSpPr>
          <p:cNvPr id="6" name="Segnaposto numero diapositiva 5"/>
          <p:cNvSpPr>
            <a:spLocks noGrp="1"/>
          </p:cNvSpPr>
          <p:nvPr>
            <p:ph type="sldNum" sz="quarter" idx="12"/>
          </p:nvPr>
        </p:nvSpPr>
        <p:spPr/>
        <p:txBody>
          <a:bodyPr/>
          <a:lstStyle/>
          <a:p>
            <a:fld id="{4CAD405D-AB54-1C4E-92FB-0CBB7D4F67E2}" type="slidenum">
              <a:rPr lang="it-IT" smtClean="0"/>
              <a:pPr/>
              <a:t>‹n.›</a:t>
            </a:fld>
            <a:endParaRPr lang="it-IT"/>
          </a:p>
        </p:txBody>
      </p:sp>
    </p:spTree>
    <p:extLst>
      <p:ext uri="{BB962C8B-B14F-4D97-AF65-F5344CB8AC3E}">
        <p14:creationId xmlns:p14="http://schemas.microsoft.com/office/powerpoint/2010/main" val="246448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r>
              <a:rPr lang="en-US" smtClean="0"/>
              <a:t>19/4/2013</a:t>
            </a:r>
            <a:endParaRPr lang="it-IT"/>
          </a:p>
        </p:txBody>
      </p:sp>
      <p:sp>
        <p:nvSpPr>
          <p:cNvPr id="5" name="Segnaposto piè di pagina 4"/>
          <p:cNvSpPr>
            <a:spLocks noGrp="1"/>
          </p:cNvSpPr>
          <p:nvPr>
            <p:ph type="ftr" sz="quarter" idx="11"/>
          </p:nvPr>
        </p:nvSpPr>
        <p:spPr/>
        <p:txBody>
          <a:bodyPr/>
          <a:lstStyle/>
          <a:p>
            <a:r>
              <a:rPr lang="it-IT" smtClean="0"/>
              <a:t>D. Menasce, M. Serra - Referaggio Progetti INFRA e WLCG</a:t>
            </a:r>
            <a:endParaRPr lang="it-IT"/>
          </a:p>
        </p:txBody>
      </p:sp>
      <p:sp>
        <p:nvSpPr>
          <p:cNvPr id="6" name="Segnaposto numero diapositiva 5"/>
          <p:cNvSpPr>
            <a:spLocks noGrp="1"/>
          </p:cNvSpPr>
          <p:nvPr>
            <p:ph type="sldNum" sz="quarter" idx="12"/>
          </p:nvPr>
        </p:nvSpPr>
        <p:spPr/>
        <p:txBody>
          <a:bodyPr/>
          <a:lstStyle/>
          <a:p>
            <a:fld id="{4CAD405D-AB54-1C4E-92FB-0CBB7D4F67E2}" type="slidenum">
              <a:rPr lang="it-IT" smtClean="0"/>
              <a:pPr/>
              <a:t>‹n.›</a:t>
            </a:fld>
            <a:endParaRPr lang="it-IT"/>
          </a:p>
        </p:txBody>
      </p:sp>
    </p:spTree>
    <p:extLst>
      <p:ext uri="{BB962C8B-B14F-4D97-AF65-F5344CB8AC3E}">
        <p14:creationId xmlns:p14="http://schemas.microsoft.com/office/powerpoint/2010/main" val="16480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p>
            <a:r>
              <a:rPr lang="en-US" smtClean="0"/>
              <a:t>19/4/2013</a:t>
            </a:r>
            <a:endParaRPr lang="it-IT"/>
          </a:p>
        </p:txBody>
      </p:sp>
      <p:sp>
        <p:nvSpPr>
          <p:cNvPr id="5" name="Segnaposto piè di pagina 4"/>
          <p:cNvSpPr>
            <a:spLocks noGrp="1"/>
          </p:cNvSpPr>
          <p:nvPr>
            <p:ph type="ftr" sz="quarter" idx="11"/>
          </p:nvPr>
        </p:nvSpPr>
        <p:spPr/>
        <p:txBody>
          <a:bodyPr/>
          <a:lstStyle/>
          <a:p>
            <a:r>
              <a:rPr lang="it-IT" smtClean="0"/>
              <a:t>D. Menasce, M. Serra - Referaggio Progetti INFRA e WLCG</a:t>
            </a:r>
            <a:endParaRPr lang="it-IT"/>
          </a:p>
        </p:txBody>
      </p:sp>
      <p:sp>
        <p:nvSpPr>
          <p:cNvPr id="6" name="Segnaposto numero diapositiva 5"/>
          <p:cNvSpPr>
            <a:spLocks noGrp="1"/>
          </p:cNvSpPr>
          <p:nvPr>
            <p:ph type="sldNum" sz="quarter" idx="12"/>
          </p:nvPr>
        </p:nvSpPr>
        <p:spPr/>
        <p:txBody>
          <a:bodyPr/>
          <a:lstStyle/>
          <a:p>
            <a:fld id="{4CAD405D-AB54-1C4E-92FB-0CBB7D4F67E2}" type="slidenum">
              <a:rPr lang="it-IT" smtClean="0"/>
              <a:pPr/>
              <a:t>‹n.›</a:t>
            </a:fld>
            <a:endParaRPr lang="it-IT"/>
          </a:p>
        </p:txBody>
      </p:sp>
    </p:spTree>
    <p:extLst>
      <p:ext uri="{BB962C8B-B14F-4D97-AF65-F5344CB8AC3E}">
        <p14:creationId xmlns:p14="http://schemas.microsoft.com/office/powerpoint/2010/main" val="269239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data 4"/>
          <p:cNvSpPr>
            <a:spLocks noGrp="1"/>
          </p:cNvSpPr>
          <p:nvPr>
            <p:ph type="dt" sz="half" idx="10"/>
          </p:nvPr>
        </p:nvSpPr>
        <p:spPr/>
        <p:txBody>
          <a:bodyPr/>
          <a:lstStyle/>
          <a:p>
            <a:r>
              <a:rPr lang="en-US" smtClean="0"/>
              <a:t>19/4/2013</a:t>
            </a:r>
            <a:endParaRPr lang="it-IT"/>
          </a:p>
        </p:txBody>
      </p:sp>
      <p:sp>
        <p:nvSpPr>
          <p:cNvPr id="6" name="Segnaposto piè di pagina 5"/>
          <p:cNvSpPr>
            <a:spLocks noGrp="1"/>
          </p:cNvSpPr>
          <p:nvPr>
            <p:ph type="ftr" sz="quarter" idx="11"/>
          </p:nvPr>
        </p:nvSpPr>
        <p:spPr/>
        <p:txBody>
          <a:bodyPr/>
          <a:lstStyle/>
          <a:p>
            <a:r>
              <a:rPr lang="it-IT" smtClean="0"/>
              <a:t>D. Menasce, M. Serra - Referaggio Progetti INFRA e WLCG</a:t>
            </a:r>
            <a:endParaRPr lang="it-IT"/>
          </a:p>
        </p:txBody>
      </p:sp>
      <p:sp>
        <p:nvSpPr>
          <p:cNvPr id="7" name="Segnaposto numero diapositiva 6"/>
          <p:cNvSpPr>
            <a:spLocks noGrp="1"/>
          </p:cNvSpPr>
          <p:nvPr>
            <p:ph type="sldNum" sz="quarter" idx="12"/>
          </p:nvPr>
        </p:nvSpPr>
        <p:spPr/>
        <p:txBody>
          <a:bodyPr/>
          <a:lstStyle/>
          <a:p>
            <a:fld id="{4CAD405D-AB54-1C4E-92FB-0CBB7D4F67E2}" type="slidenum">
              <a:rPr lang="it-IT" smtClean="0"/>
              <a:pPr/>
              <a:t>‹n.›</a:t>
            </a:fld>
            <a:endParaRPr lang="it-IT"/>
          </a:p>
        </p:txBody>
      </p:sp>
    </p:spTree>
    <p:extLst>
      <p:ext uri="{BB962C8B-B14F-4D97-AF65-F5344CB8AC3E}">
        <p14:creationId xmlns:p14="http://schemas.microsoft.com/office/powerpoint/2010/main" val="387101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7" name="Segnaposto data 6"/>
          <p:cNvSpPr>
            <a:spLocks noGrp="1"/>
          </p:cNvSpPr>
          <p:nvPr>
            <p:ph type="dt" sz="half" idx="10"/>
          </p:nvPr>
        </p:nvSpPr>
        <p:spPr/>
        <p:txBody>
          <a:bodyPr/>
          <a:lstStyle/>
          <a:p>
            <a:r>
              <a:rPr lang="en-US" smtClean="0"/>
              <a:t>19/4/2013</a:t>
            </a:r>
            <a:endParaRPr lang="it-IT"/>
          </a:p>
        </p:txBody>
      </p:sp>
      <p:sp>
        <p:nvSpPr>
          <p:cNvPr id="8" name="Segnaposto piè di pagina 7"/>
          <p:cNvSpPr>
            <a:spLocks noGrp="1"/>
          </p:cNvSpPr>
          <p:nvPr>
            <p:ph type="ftr" sz="quarter" idx="11"/>
          </p:nvPr>
        </p:nvSpPr>
        <p:spPr/>
        <p:txBody>
          <a:bodyPr/>
          <a:lstStyle/>
          <a:p>
            <a:r>
              <a:rPr lang="it-IT" smtClean="0"/>
              <a:t>D. Menasce, M. Serra - Referaggio Progetti INFRA e WLCG</a:t>
            </a:r>
            <a:endParaRPr lang="it-IT"/>
          </a:p>
        </p:txBody>
      </p:sp>
      <p:sp>
        <p:nvSpPr>
          <p:cNvPr id="9" name="Segnaposto numero diapositiva 8"/>
          <p:cNvSpPr>
            <a:spLocks noGrp="1"/>
          </p:cNvSpPr>
          <p:nvPr>
            <p:ph type="sldNum" sz="quarter" idx="12"/>
          </p:nvPr>
        </p:nvSpPr>
        <p:spPr/>
        <p:txBody>
          <a:bodyPr/>
          <a:lstStyle/>
          <a:p>
            <a:fld id="{4CAD405D-AB54-1C4E-92FB-0CBB7D4F67E2}" type="slidenum">
              <a:rPr lang="it-IT" smtClean="0"/>
              <a:pPr/>
              <a:t>‹n.›</a:t>
            </a:fld>
            <a:endParaRPr lang="it-IT"/>
          </a:p>
        </p:txBody>
      </p:sp>
    </p:spTree>
    <p:extLst>
      <p:ext uri="{BB962C8B-B14F-4D97-AF65-F5344CB8AC3E}">
        <p14:creationId xmlns:p14="http://schemas.microsoft.com/office/powerpoint/2010/main" val="79119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data 2"/>
          <p:cNvSpPr>
            <a:spLocks noGrp="1"/>
          </p:cNvSpPr>
          <p:nvPr>
            <p:ph type="dt" sz="half" idx="10"/>
          </p:nvPr>
        </p:nvSpPr>
        <p:spPr/>
        <p:txBody>
          <a:bodyPr/>
          <a:lstStyle/>
          <a:p>
            <a:r>
              <a:rPr lang="en-US" smtClean="0"/>
              <a:t>19/4/2013</a:t>
            </a:r>
            <a:endParaRPr lang="it-IT"/>
          </a:p>
        </p:txBody>
      </p:sp>
      <p:sp>
        <p:nvSpPr>
          <p:cNvPr id="4" name="Segnaposto piè di pagina 3"/>
          <p:cNvSpPr>
            <a:spLocks noGrp="1"/>
          </p:cNvSpPr>
          <p:nvPr>
            <p:ph type="ftr" sz="quarter" idx="11"/>
          </p:nvPr>
        </p:nvSpPr>
        <p:spPr/>
        <p:txBody>
          <a:bodyPr/>
          <a:lstStyle/>
          <a:p>
            <a:r>
              <a:rPr lang="it-IT" smtClean="0"/>
              <a:t>D. Menasce, M. Serra - Referaggio Progetti INFRA e WLCG</a:t>
            </a:r>
            <a:endParaRPr lang="it-IT"/>
          </a:p>
        </p:txBody>
      </p:sp>
      <p:sp>
        <p:nvSpPr>
          <p:cNvPr id="5" name="Segnaposto numero diapositiva 4"/>
          <p:cNvSpPr>
            <a:spLocks noGrp="1"/>
          </p:cNvSpPr>
          <p:nvPr>
            <p:ph type="sldNum" sz="quarter" idx="12"/>
          </p:nvPr>
        </p:nvSpPr>
        <p:spPr/>
        <p:txBody>
          <a:bodyPr/>
          <a:lstStyle/>
          <a:p>
            <a:fld id="{4CAD405D-AB54-1C4E-92FB-0CBB7D4F67E2}" type="slidenum">
              <a:rPr lang="it-IT" smtClean="0"/>
              <a:pPr/>
              <a:t>‹n.›</a:t>
            </a:fld>
            <a:endParaRPr lang="it-IT"/>
          </a:p>
        </p:txBody>
      </p:sp>
    </p:spTree>
    <p:extLst>
      <p:ext uri="{BB962C8B-B14F-4D97-AF65-F5344CB8AC3E}">
        <p14:creationId xmlns:p14="http://schemas.microsoft.com/office/powerpoint/2010/main" val="46086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124926" y="6512792"/>
            <a:ext cx="938351" cy="208683"/>
          </a:xfrm>
        </p:spPr>
        <p:txBody>
          <a:bodyPr/>
          <a:lstStyle/>
          <a:p>
            <a:r>
              <a:rPr lang="en-US" smtClean="0"/>
              <a:t>19/4/2013</a:t>
            </a:r>
            <a:endParaRPr lang="it-IT"/>
          </a:p>
        </p:txBody>
      </p:sp>
      <p:sp>
        <p:nvSpPr>
          <p:cNvPr id="3" name="Segnaposto piè di pagina 2"/>
          <p:cNvSpPr>
            <a:spLocks noGrp="1"/>
          </p:cNvSpPr>
          <p:nvPr>
            <p:ph type="ftr" sz="quarter" idx="11"/>
          </p:nvPr>
        </p:nvSpPr>
        <p:spPr>
          <a:xfrm>
            <a:off x="1166651" y="6512792"/>
            <a:ext cx="7184506" cy="214691"/>
          </a:xfrm>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a:xfrm>
            <a:off x="8484066" y="6512792"/>
            <a:ext cx="557159" cy="208683"/>
          </a:xfrm>
        </p:spPr>
        <p:txBody>
          <a:bodyPr/>
          <a:lstStyle/>
          <a:p>
            <a:fld id="{4CAD405D-AB54-1C4E-92FB-0CBB7D4F67E2}" type="slidenum">
              <a:rPr lang="it-IT" smtClean="0"/>
              <a:pPr/>
              <a:t>‹n.›</a:t>
            </a:fld>
            <a:endParaRPr lang="it-IT"/>
          </a:p>
        </p:txBody>
      </p:sp>
      <p:pic>
        <p:nvPicPr>
          <p:cNvPr id="8" name="Immagine 7"/>
          <p:cNvPicPr>
            <a:picLocks noChangeAspect="1"/>
          </p:cNvPicPr>
          <p:nvPr userDrawn="1"/>
        </p:nvPicPr>
        <p:blipFill>
          <a:blip r:embed="rId2"/>
          <a:stretch>
            <a:fillRect/>
          </a:stretch>
        </p:blipFill>
        <p:spPr>
          <a:xfrm>
            <a:off x="0" y="0"/>
            <a:ext cx="9144000" cy="714796"/>
          </a:xfrm>
          <a:prstGeom prst="rect">
            <a:avLst/>
          </a:prstGeom>
        </p:spPr>
      </p:pic>
    </p:spTree>
    <p:extLst>
      <p:ext uri="{BB962C8B-B14F-4D97-AF65-F5344CB8AC3E}">
        <p14:creationId xmlns:p14="http://schemas.microsoft.com/office/powerpoint/2010/main" val="166461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r>
              <a:rPr lang="en-US" smtClean="0"/>
              <a:t>19/4/2013</a:t>
            </a:r>
            <a:endParaRPr lang="it-IT"/>
          </a:p>
        </p:txBody>
      </p:sp>
      <p:sp>
        <p:nvSpPr>
          <p:cNvPr id="6" name="Segnaposto piè di pagina 5"/>
          <p:cNvSpPr>
            <a:spLocks noGrp="1"/>
          </p:cNvSpPr>
          <p:nvPr>
            <p:ph type="ftr" sz="quarter" idx="11"/>
          </p:nvPr>
        </p:nvSpPr>
        <p:spPr/>
        <p:txBody>
          <a:bodyPr/>
          <a:lstStyle/>
          <a:p>
            <a:r>
              <a:rPr lang="it-IT" smtClean="0"/>
              <a:t>D. Menasce, M. Serra - Referaggio Progetti INFRA e WLCG</a:t>
            </a:r>
            <a:endParaRPr lang="it-IT"/>
          </a:p>
        </p:txBody>
      </p:sp>
      <p:sp>
        <p:nvSpPr>
          <p:cNvPr id="7" name="Segnaposto numero diapositiva 6"/>
          <p:cNvSpPr>
            <a:spLocks noGrp="1"/>
          </p:cNvSpPr>
          <p:nvPr>
            <p:ph type="sldNum" sz="quarter" idx="12"/>
          </p:nvPr>
        </p:nvSpPr>
        <p:spPr/>
        <p:txBody>
          <a:bodyPr/>
          <a:lstStyle/>
          <a:p>
            <a:fld id="{4CAD405D-AB54-1C4E-92FB-0CBB7D4F67E2}" type="slidenum">
              <a:rPr lang="it-IT" smtClean="0"/>
              <a:pPr/>
              <a:t>‹n.›</a:t>
            </a:fld>
            <a:endParaRPr lang="it-IT"/>
          </a:p>
        </p:txBody>
      </p:sp>
    </p:spTree>
    <p:extLst>
      <p:ext uri="{BB962C8B-B14F-4D97-AF65-F5344CB8AC3E}">
        <p14:creationId xmlns:p14="http://schemas.microsoft.com/office/powerpoint/2010/main" val="358764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r>
              <a:rPr lang="en-US" smtClean="0"/>
              <a:t>19/4/2013</a:t>
            </a:r>
            <a:endParaRPr lang="it-IT"/>
          </a:p>
        </p:txBody>
      </p:sp>
      <p:sp>
        <p:nvSpPr>
          <p:cNvPr id="6" name="Segnaposto piè di pagina 5"/>
          <p:cNvSpPr>
            <a:spLocks noGrp="1"/>
          </p:cNvSpPr>
          <p:nvPr>
            <p:ph type="ftr" sz="quarter" idx="11"/>
          </p:nvPr>
        </p:nvSpPr>
        <p:spPr/>
        <p:txBody>
          <a:bodyPr/>
          <a:lstStyle/>
          <a:p>
            <a:r>
              <a:rPr lang="it-IT" smtClean="0"/>
              <a:t>D. Menasce, M. Serra - Referaggio Progetti INFRA e WLCG</a:t>
            </a:r>
            <a:endParaRPr lang="it-IT"/>
          </a:p>
        </p:txBody>
      </p:sp>
      <p:sp>
        <p:nvSpPr>
          <p:cNvPr id="7" name="Segnaposto numero diapositiva 6"/>
          <p:cNvSpPr>
            <a:spLocks noGrp="1"/>
          </p:cNvSpPr>
          <p:nvPr>
            <p:ph type="sldNum" sz="quarter" idx="12"/>
          </p:nvPr>
        </p:nvSpPr>
        <p:spPr/>
        <p:txBody>
          <a:bodyPr/>
          <a:lstStyle/>
          <a:p>
            <a:fld id="{4CAD405D-AB54-1C4E-92FB-0CBB7D4F67E2}" type="slidenum">
              <a:rPr lang="it-IT" smtClean="0"/>
              <a:pPr/>
              <a:t>‹n.›</a:t>
            </a:fld>
            <a:endParaRPr lang="it-IT"/>
          </a:p>
        </p:txBody>
      </p:sp>
    </p:spTree>
    <p:extLst>
      <p:ext uri="{BB962C8B-B14F-4D97-AF65-F5344CB8AC3E}">
        <p14:creationId xmlns:p14="http://schemas.microsoft.com/office/powerpoint/2010/main" val="26824545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19/4/2013</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D. Menasce, M. Serra - Referaggio Progetti INFRA e WLCG</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D405D-AB54-1C4E-92FB-0CBB7D4F67E2}" type="slidenum">
              <a:rPr lang="it-IT" smtClean="0"/>
              <a:pPr/>
              <a:t>‹n.›</a:t>
            </a:fld>
            <a:endParaRPr lang="it-IT"/>
          </a:p>
        </p:txBody>
      </p:sp>
    </p:spTree>
    <p:extLst>
      <p:ext uri="{BB962C8B-B14F-4D97-AF65-F5344CB8AC3E}">
        <p14:creationId xmlns:p14="http://schemas.microsoft.com/office/powerpoint/2010/main" val="274444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1</a:t>
            </a:fld>
            <a:endParaRPr lang="it-IT"/>
          </a:p>
        </p:txBody>
      </p:sp>
      <p:sp>
        <p:nvSpPr>
          <p:cNvPr id="5" name="Rettangolo 4"/>
          <p:cNvSpPr/>
          <p:nvPr/>
        </p:nvSpPr>
        <p:spPr>
          <a:xfrm>
            <a:off x="429493" y="1688241"/>
            <a:ext cx="8307645" cy="2585323"/>
          </a:xfrm>
          <a:prstGeom prst="rect">
            <a:avLst/>
          </a:prstGeom>
          <a:noFill/>
        </p:spPr>
        <p:txBody>
          <a:bodyPr wrap="none" lIns="91440" tIns="45720" rIns="91440" bIns="45720">
            <a:spAutoFit/>
          </a:bodyPr>
          <a:lstStyle/>
          <a:p>
            <a:pPr algn="ct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Proposte</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di </a:t>
            </a: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Ri-Assegnazione</a:t>
            </a:r>
            <a:endPar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INFRA, WLCG, Cloud etc…</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ttangolo 5"/>
          <p:cNvSpPr/>
          <p:nvPr/>
        </p:nvSpPr>
        <p:spPr>
          <a:xfrm>
            <a:off x="7085572" y="5403831"/>
            <a:ext cx="1678013" cy="830997"/>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 Menasce</a:t>
            </a:r>
          </a:p>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 Serra</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514438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10</a:t>
            </a:fld>
            <a:endParaRPr lang="it-IT"/>
          </a:p>
        </p:txBody>
      </p:sp>
      <p:sp>
        <p:nvSpPr>
          <p:cNvPr id="11" name="Rettangolo 10"/>
          <p:cNvSpPr/>
          <p:nvPr/>
        </p:nvSpPr>
        <p:spPr>
          <a:xfrm>
            <a:off x="2819091" y="-75962"/>
            <a:ext cx="3388919"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Cloud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Padova</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CasellaDiTesto 11"/>
          <p:cNvSpPr txBox="1"/>
          <p:nvPr/>
        </p:nvSpPr>
        <p:spPr>
          <a:xfrm>
            <a:off x="0" y="1522627"/>
            <a:ext cx="9041225" cy="4401205"/>
          </a:xfrm>
          <a:prstGeom prst="rect">
            <a:avLst/>
          </a:prstGeom>
          <a:noFill/>
        </p:spPr>
        <p:txBody>
          <a:bodyPr wrap="square" rtlCol="0">
            <a:spAutoFit/>
          </a:bodyPr>
          <a:lstStyle/>
          <a:p>
            <a:pPr marL="285750" indent="-285750">
              <a:buFont typeface="Arial"/>
              <a:buChar char="•"/>
            </a:pPr>
            <a:r>
              <a:rPr lang="it-IT" sz="2000" dirty="0" smtClean="0"/>
              <a:t>Cercare </a:t>
            </a:r>
            <a:r>
              <a:rPr lang="it-IT" sz="2000" dirty="0"/>
              <a:t>ulteriori sinergie con gli utenti del Dipartimento di Fisica e Astronomia e con altri dipartimenti coinvolti nel calcolo scientifico dell’Università di </a:t>
            </a:r>
            <a:r>
              <a:rPr lang="it-IT" sz="2000" dirty="0" smtClean="0"/>
              <a:t>Padova.</a:t>
            </a:r>
          </a:p>
          <a:p>
            <a:pPr marL="285750" indent="-285750">
              <a:buFont typeface="Arial"/>
              <a:buChar char="•"/>
            </a:pPr>
            <a:r>
              <a:rPr lang="it-IT" sz="2000" dirty="0" smtClean="0">
                <a:solidFill>
                  <a:srgbClr val="0000FF"/>
                </a:solidFill>
              </a:rPr>
              <a:t>Ottima cosa: ma prima si definisce la sinergia, su progetti concreti per i quali  </a:t>
            </a:r>
            <a:r>
              <a:rPr lang="it-IT" sz="2000" dirty="0">
                <a:solidFill>
                  <a:srgbClr val="0000FF"/>
                </a:solidFill>
              </a:rPr>
              <a:t>occorre la </a:t>
            </a:r>
            <a:r>
              <a:rPr lang="it-IT" sz="2000" dirty="0" smtClean="0">
                <a:solidFill>
                  <a:srgbClr val="0000FF"/>
                </a:solidFill>
              </a:rPr>
              <a:t>Cloud e poi la si costruisce. Se esistono già vorremmo fossero indicati.</a:t>
            </a:r>
          </a:p>
          <a:p>
            <a:pPr marL="285750" indent="-285750">
              <a:buFont typeface="Arial"/>
              <a:buChar char="•"/>
            </a:pPr>
            <a:endParaRPr lang="it-IT" sz="2000" dirty="0"/>
          </a:p>
          <a:p>
            <a:pPr marL="285750" indent="-285750">
              <a:buFont typeface="Arial"/>
              <a:buChar char="•"/>
            </a:pPr>
            <a:r>
              <a:rPr lang="it-IT" sz="2000" dirty="0" smtClean="0"/>
              <a:t>Gestire </a:t>
            </a:r>
            <a:r>
              <a:rPr lang="it-IT" sz="2000" dirty="0"/>
              <a:t>in modalità CLOUD i servizi GRID di certificazione </a:t>
            </a:r>
            <a:endParaRPr lang="it-IT" sz="2000" dirty="0" smtClean="0"/>
          </a:p>
          <a:p>
            <a:pPr marL="285750" indent="-285750">
              <a:buFont typeface="Arial"/>
              <a:buChar char="•"/>
            </a:pPr>
            <a:r>
              <a:rPr lang="it-IT" sz="2000" dirty="0" smtClean="0">
                <a:solidFill>
                  <a:srgbClr val="0000FF"/>
                </a:solidFill>
              </a:rPr>
              <a:t>Occorre un sistema d 200 </a:t>
            </a:r>
            <a:r>
              <a:rPr lang="it-IT" sz="2000" dirty="0" err="1" smtClean="0">
                <a:solidFill>
                  <a:srgbClr val="0000FF"/>
                </a:solidFill>
              </a:rPr>
              <a:t>kE</a:t>
            </a:r>
            <a:r>
              <a:rPr lang="it-IT" sz="2000" dirty="0" smtClean="0">
                <a:solidFill>
                  <a:srgbClr val="0000FF"/>
                </a:solidFill>
              </a:rPr>
              <a:t>?</a:t>
            </a:r>
          </a:p>
          <a:p>
            <a:pPr marL="285750" indent="-285750">
              <a:buFont typeface="Arial"/>
              <a:buChar char="•"/>
            </a:pPr>
            <a:endParaRPr lang="it-IT" sz="2000" dirty="0"/>
          </a:p>
          <a:p>
            <a:pPr marL="285750" indent="-285750">
              <a:buFont typeface="Arial"/>
              <a:buChar char="•"/>
            </a:pPr>
            <a:r>
              <a:rPr lang="it-IT" sz="2000" dirty="0" smtClean="0"/>
              <a:t>Sperimentare </a:t>
            </a:r>
            <a:r>
              <a:rPr lang="it-IT" sz="2000" dirty="0"/>
              <a:t>l’integrazione tra CLOUD e TIER2 in un’ ottica di possibile evoluzione dei modelli di calcolo LHC verso paradigma CLOUD </a:t>
            </a:r>
          </a:p>
          <a:p>
            <a:pPr marL="342900" indent="-342900">
              <a:buFont typeface="Arial"/>
              <a:buChar char="•"/>
            </a:pPr>
            <a:r>
              <a:rPr lang="it-IT" sz="2000" dirty="0" smtClean="0">
                <a:solidFill>
                  <a:srgbClr val="0000FF"/>
                </a:solidFill>
              </a:rPr>
              <a:t>Anche qui ottima cosa: ma si tratterebbe di R&amp;D, non di produzione. Per la produzione occorre un piano di sviluppo e, soprattutto, di sostenibilità, cosa che non abbiamo ricevuto. Non siamo assolutamente contrari in linea di principio, ma questo progetto necessita di una più dettagliata programmazione.</a:t>
            </a:r>
            <a:endParaRPr lang="it-IT" sz="2000" dirty="0">
              <a:solidFill>
                <a:srgbClr val="0000FF"/>
              </a:solidFill>
            </a:endParaRPr>
          </a:p>
        </p:txBody>
      </p:sp>
    </p:spTree>
    <p:extLst>
      <p:ext uri="{BB962C8B-B14F-4D97-AF65-F5344CB8AC3E}">
        <p14:creationId xmlns:p14="http://schemas.microsoft.com/office/powerpoint/2010/main" val="42281649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11</a:t>
            </a:fld>
            <a:endParaRPr lang="it-IT"/>
          </a:p>
        </p:txBody>
      </p:sp>
      <p:sp>
        <p:nvSpPr>
          <p:cNvPr id="11" name="Rettangolo 10"/>
          <p:cNvSpPr/>
          <p:nvPr/>
        </p:nvSpPr>
        <p:spPr>
          <a:xfrm>
            <a:off x="2819091" y="-75962"/>
            <a:ext cx="3388919"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Cloud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Padova</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CasellaDiTesto 11"/>
          <p:cNvSpPr txBox="1"/>
          <p:nvPr/>
        </p:nvSpPr>
        <p:spPr>
          <a:xfrm>
            <a:off x="0" y="722808"/>
            <a:ext cx="9041225" cy="3477875"/>
          </a:xfrm>
          <a:prstGeom prst="rect">
            <a:avLst/>
          </a:prstGeom>
          <a:noFill/>
        </p:spPr>
        <p:txBody>
          <a:bodyPr wrap="square" rtlCol="0">
            <a:spAutoFit/>
          </a:bodyPr>
          <a:lstStyle/>
          <a:p>
            <a:endParaRPr lang="it-IT" sz="2000" dirty="0"/>
          </a:p>
          <a:p>
            <a:r>
              <a:rPr lang="it-IT" sz="2000" dirty="0"/>
              <a:t>• Servizi per installazione e configurazione dell’OS e dei servizi locali </a:t>
            </a:r>
          </a:p>
          <a:p>
            <a:r>
              <a:rPr lang="it-IT" sz="2000" dirty="0"/>
              <a:t>• Servizi di </a:t>
            </a:r>
            <a:r>
              <a:rPr lang="it-IT" sz="2000" dirty="0" err="1"/>
              <a:t>monitoring</a:t>
            </a:r>
            <a:r>
              <a:rPr lang="it-IT" sz="2000" dirty="0"/>
              <a:t> </a:t>
            </a:r>
          </a:p>
          <a:p>
            <a:r>
              <a:rPr lang="it-IT" sz="2000" dirty="0"/>
              <a:t>• Cluster </a:t>
            </a:r>
            <a:r>
              <a:rPr lang="it-IT" sz="2000" dirty="0" err="1"/>
              <a:t>mysql</a:t>
            </a:r>
            <a:r>
              <a:rPr lang="it-IT" sz="2000" dirty="0"/>
              <a:t> in HA </a:t>
            </a:r>
          </a:p>
          <a:p>
            <a:r>
              <a:rPr lang="it-IT" sz="2000" dirty="0"/>
              <a:t>• Cluster </a:t>
            </a:r>
            <a:r>
              <a:rPr lang="it-IT" sz="2000" dirty="0" err="1"/>
              <a:t>HAProxy</a:t>
            </a:r>
            <a:r>
              <a:rPr lang="it-IT" sz="2000" dirty="0"/>
              <a:t> </a:t>
            </a:r>
          </a:p>
          <a:p>
            <a:r>
              <a:rPr lang="it-IT" sz="2000" dirty="0"/>
              <a:t>• </a:t>
            </a:r>
            <a:r>
              <a:rPr lang="it-IT" sz="2000" dirty="0" err="1"/>
              <a:t>Testing</a:t>
            </a:r>
            <a:r>
              <a:rPr lang="it-IT" sz="2000" dirty="0"/>
              <a:t> delle diverse configurazioni CLOUD </a:t>
            </a:r>
          </a:p>
          <a:p>
            <a:r>
              <a:rPr lang="it-IT" sz="2000" dirty="0"/>
              <a:t>• Sviluppo e </a:t>
            </a:r>
            <a:r>
              <a:rPr lang="it-IT" sz="2000" dirty="0" err="1"/>
              <a:t>testing</a:t>
            </a:r>
            <a:r>
              <a:rPr lang="it-IT" sz="2000" dirty="0"/>
              <a:t> del software </a:t>
            </a:r>
          </a:p>
          <a:p>
            <a:r>
              <a:rPr lang="it-IT" sz="2000" dirty="0"/>
              <a:t>• Servizio </a:t>
            </a:r>
            <a:r>
              <a:rPr lang="it-IT" sz="2000" dirty="0" err="1"/>
              <a:t>Keystone</a:t>
            </a:r>
            <a:r>
              <a:rPr lang="it-IT" sz="2000" dirty="0"/>
              <a:t> nazionale </a:t>
            </a:r>
          </a:p>
          <a:p>
            <a:r>
              <a:rPr lang="it-IT" sz="2000" dirty="0"/>
              <a:t>• </a:t>
            </a:r>
            <a:r>
              <a:rPr lang="it-IT" sz="2000" dirty="0" err="1" smtClean="0"/>
              <a:t>Testing</a:t>
            </a:r>
            <a:r>
              <a:rPr lang="it-IT" sz="2000" dirty="0" smtClean="0"/>
              <a:t> di </a:t>
            </a:r>
            <a:r>
              <a:rPr lang="it-IT" sz="2000" dirty="0"/>
              <a:t>soluzione di storage distribuito (con LNGS e Bari) </a:t>
            </a:r>
          </a:p>
          <a:p>
            <a:r>
              <a:rPr lang="it-IT" sz="2000" dirty="0"/>
              <a:t>• Attività relative alle EGI Cloud Force </a:t>
            </a:r>
          </a:p>
          <a:p>
            <a:pPr marL="285750" indent="-285750">
              <a:buFont typeface="Arial"/>
              <a:buChar char="•"/>
            </a:pPr>
            <a:endParaRPr lang="it-IT" sz="2000" dirty="0">
              <a:solidFill>
                <a:srgbClr val="0000FF"/>
              </a:solidFill>
            </a:endParaRPr>
          </a:p>
        </p:txBody>
      </p:sp>
      <p:sp>
        <p:nvSpPr>
          <p:cNvPr id="5" name="CasellaDiTesto 4"/>
          <p:cNvSpPr txBox="1"/>
          <p:nvPr/>
        </p:nvSpPr>
        <p:spPr>
          <a:xfrm rot="20605283">
            <a:off x="2771107" y="3986046"/>
            <a:ext cx="4668277" cy="1631216"/>
          </a:xfrm>
          <a:prstGeom prst="rect">
            <a:avLst/>
          </a:prstGeom>
          <a:solidFill>
            <a:srgbClr val="FFF49D"/>
          </a:solidFill>
          <a:ln>
            <a:solidFill>
              <a:srgbClr val="4F81BD"/>
            </a:solidFill>
          </a:ln>
        </p:spPr>
        <p:txBody>
          <a:bodyPr wrap="square" rtlCol="0">
            <a:spAutoFit/>
          </a:bodyPr>
          <a:lstStyle/>
          <a:p>
            <a:r>
              <a:rPr lang="it-IT" sz="2000" dirty="0" smtClean="0"/>
              <a:t>Tutte attività di servizio e R&amp;D: 200 </a:t>
            </a:r>
            <a:r>
              <a:rPr lang="it-IT" sz="2000" dirty="0" err="1" smtClean="0"/>
              <a:t>kE</a:t>
            </a:r>
            <a:r>
              <a:rPr lang="it-IT" sz="2000" dirty="0" smtClean="0"/>
              <a:t> sembrano decisamente sproporzionati.</a:t>
            </a:r>
          </a:p>
          <a:p>
            <a:endParaRPr lang="it-IT" sz="2000" dirty="0"/>
          </a:p>
          <a:p>
            <a:r>
              <a:rPr lang="it-IT" sz="2000" dirty="0" smtClean="0"/>
              <a:t>Non è definita l’attività relativa alla EGI Cloud Force (servizio o R&amp;D)</a:t>
            </a:r>
          </a:p>
        </p:txBody>
      </p:sp>
    </p:spTree>
    <p:extLst>
      <p:ext uri="{BB962C8B-B14F-4D97-AF65-F5344CB8AC3E}">
        <p14:creationId xmlns:p14="http://schemas.microsoft.com/office/powerpoint/2010/main" val="5811064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12</a:t>
            </a:fld>
            <a:endParaRPr lang="it-IT"/>
          </a:p>
        </p:txBody>
      </p:sp>
      <p:sp>
        <p:nvSpPr>
          <p:cNvPr id="11" name="Rettangolo 10"/>
          <p:cNvSpPr/>
          <p:nvPr/>
        </p:nvSpPr>
        <p:spPr>
          <a:xfrm>
            <a:off x="2819091" y="-75962"/>
            <a:ext cx="3388919"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Cloud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Padova</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CasellaDiTesto 11"/>
          <p:cNvSpPr txBox="1"/>
          <p:nvPr/>
        </p:nvSpPr>
        <p:spPr>
          <a:xfrm>
            <a:off x="0" y="722808"/>
            <a:ext cx="9041225" cy="4401205"/>
          </a:xfrm>
          <a:prstGeom prst="rect">
            <a:avLst/>
          </a:prstGeom>
          <a:noFill/>
        </p:spPr>
        <p:txBody>
          <a:bodyPr wrap="square" rtlCol="0">
            <a:spAutoFit/>
          </a:bodyPr>
          <a:lstStyle/>
          <a:p>
            <a:endParaRPr lang="it-IT" sz="2000" dirty="0"/>
          </a:p>
          <a:p>
            <a:pPr marL="342900" indent="-342900">
              <a:buFont typeface="Arial"/>
              <a:buChar char="•"/>
            </a:pPr>
            <a:r>
              <a:rPr lang="it-IT" sz="2000" dirty="0" smtClean="0"/>
              <a:t>Il </a:t>
            </a:r>
            <a:r>
              <a:rPr lang="it-IT" sz="2000" dirty="0"/>
              <a:t>coordinamento con la parte universitaria (Alberto Garfagnini) è molto stretto. Il budget a disposizione lato universitario è di circa 150 </a:t>
            </a:r>
            <a:r>
              <a:rPr lang="it-IT" sz="2000" dirty="0" err="1"/>
              <a:t>KEuro</a:t>
            </a:r>
            <a:r>
              <a:rPr lang="it-IT" sz="2000" dirty="0"/>
              <a:t> di cui 10KEuro ciascuno di cofinanziamento da 4 dipartimenti di area scientifica. </a:t>
            </a:r>
          </a:p>
          <a:p>
            <a:pPr marL="342900" indent="-342900">
              <a:buFont typeface="Arial"/>
              <a:buChar char="•"/>
            </a:pPr>
            <a:r>
              <a:rPr lang="it-IT" sz="2000" dirty="0"/>
              <a:t>L’idea è di creare una cloud gemella con possibilità di condivisione delle risorse non utilizzate tra le due farm e di mettere in comune alcuni servizi e soprattutto il know-how del gruppo dei tecnologi locali. </a:t>
            </a:r>
          </a:p>
          <a:p>
            <a:pPr marL="342900" indent="-342900">
              <a:buFont typeface="Arial"/>
              <a:buChar char="•"/>
            </a:pPr>
            <a:r>
              <a:rPr lang="it-IT" sz="2000" dirty="0"/>
              <a:t>Per gli utenti esterni il tutto dovrebbe essere visto come un’unica risorsa cloud più grande di quella a cui avrebbero avuto accesso </a:t>
            </a:r>
            <a:r>
              <a:rPr lang="it-IT" sz="2000" dirty="0" smtClean="0"/>
              <a:t>separatamente.</a:t>
            </a:r>
          </a:p>
          <a:p>
            <a:pPr marL="342900" indent="-342900">
              <a:buFont typeface="Arial"/>
              <a:buChar char="•"/>
            </a:pPr>
            <a:endParaRPr lang="it-IT" sz="2000" dirty="0"/>
          </a:p>
          <a:p>
            <a:pPr marL="342900" indent="-342900">
              <a:buFont typeface="Arial"/>
              <a:buChar char="•"/>
            </a:pPr>
            <a:r>
              <a:rPr lang="it-IT" sz="2000" dirty="0" smtClean="0">
                <a:solidFill>
                  <a:srgbClr val="0000FF"/>
                </a:solidFill>
              </a:rPr>
              <a:t>Suona piuttosto bene, ma non si capisce perché una cosa che ha l’aspetto di qualcosa equivalente ad un T2 debba essere finanziato dalla CCR. Occorre una avallo dal management per costruire la sinergia tra ben 4 dipartimenti e l’INFN, e quanto meno un impegno e una direttiva del management.</a:t>
            </a:r>
            <a:endParaRPr lang="it-IT" sz="2000" dirty="0">
              <a:solidFill>
                <a:srgbClr val="0000FF"/>
              </a:solidFill>
            </a:endParaRPr>
          </a:p>
        </p:txBody>
      </p:sp>
    </p:spTree>
    <p:extLst>
      <p:ext uri="{BB962C8B-B14F-4D97-AF65-F5344CB8AC3E}">
        <p14:creationId xmlns:p14="http://schemas.microsoft.com/office/powerpoint/2010/main" val="12913766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13</a:t>
            </a:fld>
            <a:endParaRPr lang="it-IT"/>
          </a:p>
        </p:txBody>
      </p:sp>
      <p:sp>
        <p:nvSpPr>
          <p:cNvPr id="11" name="Rettangolo 10"/>
          <p:cNvSpPr/>
          <p:nvPr/>
        </p:nvSpPr>
        <p:spPr>
          <a:xfrm>
            <a:off x="2819091" y="-75962"/>
            <a:ext cx="3388919"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Cloud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Padova</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ttangolo 4"/>
          <p:cNvSpPr/>
          <p:nvPr/>
        </p:nvSpPr>
        <p:spPr>
          <a:xfrm>
            <a:off x="69483" y="887124"/>
            <a:ext cx="8971741" cy="5632311"/>
          </a:xfrm>
          <a:prstGeom prst="rect">
            <a:avLst/>
          </a:prstGeom>
        </p:spPr>
        <p:txBody>
          <a:bodyPr wrap="square">
            <a:spAutoFit/>
          </a:bodyPr>
          <a:lstStyle/>
          <a:p>
            <a:r>
              <a:rPr lang="it-IT" sz="2000" b="1" dirty="0"/>
              <a:t>Contributo CCR vs </a:t>
            </a:r>
            <a:r>
              <a:rPr lang="it-IT" sz="2000" b="1" dirty="0" err="1"/>
              <a:t>contibuto</a:t>
            </a:r>
            <a:r>
              <a:rPr lang="it-IT" sz="2000" b="1" dirty="0"/>
              <a:t> esperimenti </a:t>
            </a:r>
            <a:endParaRPr lang="it-IT" sz="2000" dirty="0"/>
          </a:p>
          <a:p>
            <a:r>
              <a:rPr lang="it-IT" sz="2000" dirty="0"/>
              <a:t>La potenza di calcolo degli esperimenti LHC non sarebbe pagata dagli esperimenti. L’idea che abbiamo applicato nel solco della tradizione della CCR è quella di far pagare alla CCR la </a:t>
            </a:r>
            <a:r>
              <a:rPr lang="it-IT" sz="2000" b="1" i="1" dirty="0"/>
              <a:t>parte infrastrutturale </a:t>
            </a:r>
            <a:r>
              <a:rPr lang="it-IT" sz="2000" dirty="0"/>
              <a:t>e </a:t>
            </a:r>
            <a:r>
              <a:rPr lang="it-IT" sz="2000" b="1" i="1" dirty="0"/>
              <a:t>lasciare agli esperimenti i nodi di calcolo e il loro storage dedicato</a:t>
            </a:r>
            <a:r>
              <a:rPr lang="it-IT" sz="2000" dirty="0"/>
              <a:t>. Per questo chiediamo circa 50 </a:t>
            </a:r>
            <a:r>
              <a:rPr lang="it-IT" sz="2000" dirty="0" err="1"/>
              <a:t>KEuro</a:t>
            </a:r>
            <a:r>
              <a:rPr lang="it-IT" sz="2000" dirty="0"/>
              <a:t> (il contributo richiesto a Giugno , sottratti i 10 </a:t>
            </a:r>
            <a:r>
              <a:rPr lang="it-IT" sz="2000" dirty="0" err="1"/>
              <a:t>KEuro</a:t>
            </a:r>
            <a:r>
              <a:rPr lang="it-IT" sz="2000" dirty="0"/>
              <a:t> già assegnati ad Ottobre</a:t>
            </a:r>
            <a:r>
              <a:rPr lang="it-IT" sz="2000" dirty="0" smtClean="0"/>
              <a:t>). </a:t>
            </a:r>
            <a:r>
              <a:rPr lang="it-IT" sz="2000" dirty="0" smtClean="0">
                <a:solidFill>
                  <a:srgbClr val="0000FF"/>
                </a:solidFill>
              </a:rPr>
              <a:t>Il GRI concorda? </a:t>
            </a:r>
            <a:endParaRPr lang="it-IT" sz="2000" dirty="0">
              <a:solidFill>
                <a:srgbClr val="0000FF"/>
              </a:solidFill>
            </a:endParaRPr>
          </a:p>
          <a:p>
            <a:r>
              <a:rPr lang="it-IT" sz="2000" b="1" dirty="0"/>
              <a:t>Chi paga la corrente </a:t>
            </a:r>
            <a:endParaRPr lang="it-IT" sz="2000" dirty="0"/>
          </a:p>
          <a:p>
            <a:r>
              <a:rPr lang="it-IT" sz="2000" dirty="0"/>
              <a:t>Il dipartimento di Fisica e Astronomia </a:t>
            </a:r>
            <a:r>
              <a:rPr lang="it-IT" sz="2000" dirty="0" smtClean="0">
                <a:solidFill>
                  <a:srgbClr val="0000FF"/>
                </a:solidFill>
              </a:rPr>
              <a:t>(Ottimo: ma manutenzioni ed </a:t>
            </a:r>
            <a:r>
              <a:rPr lang="it-IT" sz="2000" dirty="0" err="1" smtClean="0">
                <a:solidFill>
                  <a:srgbClr val="0000FF"/>
                </a:solidFill>
              </a:rPr>
              <a:t>upgrades</a:t>
            </a:r>
            <a:r>
              <a:rPr lang="it-IT" sz="2000" dirty="0" smtClean="0">
                <a:solidFill>
                  <a:srgbClr val="0000FF"/>
                </a:solidFill>
              </a:rPr>
              <a:t>?)</a:t>
            </a:r>
            <a:endParaRPr lang="it-IT" sz="2000" dirty="0">
              <a:solidFill>
                <a:srgbClr val="0000FF"/>
              </a:solidFill>
            </a:endParaRPr>
          </a:p>
          <a:p>
            <a:r>
              <a:rPr lang="it-IT" sz="2000" b="1" dirty="0"/>
              <a:t>Sviluppi previsti. </a:t>
            </a:r>
            <a:endParaRPr lang="it-IT" sz="2000" dirty="0"/>
          </a:p>
          <a:p>
            <a:r>
              <a:rPr lang="it-IT" sz="2000" dirty="0"/>
              <a:t>Sono descritti nel dettaglio nelle pagine precedenti. In pratica vorremmo mettere a disposizione </a:t>
            </a:r>
            <a:r>
              <a:rPr lang="it-IT" sz="2000" dirty="0" smtClean="0"/>
              <a:t>degli </a:t>
            </a:r>
            <a:r>
              <a:rPr lang="it-IT" sz="2000" dirty="0"/>
              <a:t>utenti locali una facility di calcolo che li spinga ad investire in questa infrastruttura piuttosto che compare hardware dedicato. Vorremmo integrarci con le iniziative CLOUD dell’università. Vorremo integrarci con i progetti EGI di tipo CLOUD in ottica di progetti H2020</a:t>
            </a:r>
            <a:r>
              <a:rPr lang="it-IT" sz="2000" dirty="0">
                <a:solidFill>
                  <a:srgbClr val="0000FF"/>
                </a:solidFill>
              </a:rPr>
              <a:t>. </a:t>
            </a:r>
            <a:r>
              <a:rPr lang="it-IT" sz="2000" dirty="0" smtClean="0">
                <a:solidFill>
                  <a:srgbClr val="0000FF"/>
                </a:solidFill>
              </a:rPr>
              <a:t>(Anche qui sarebbe bene un progetto ben articolato e delineato, almeno a grandi linee).</a:t>
            </a:r>
            <a:endParaRPr lang="it-IT" sz="2000" dirty="0">
              <a:solidFill>
                <a:srgbClr val="0000FF"/>
              </a:solidFill>
            </a:endParaRPr>
          </a:p>
          <a:p>
            <a:r>
              <a:rPr lang="it-IT" sz="2000" b="1" dirty="0"/>
              <a:t>Contributo </a:t>
            </a:r>
            <a:r>
              <a:rPr lang="it-IT" sz="2000" b="1" dirty="0" err="1"/>
              <a:t>Unipd</a:t>
            </a:r>
            <a:r>
              <a:rPr lang="it-IT" sz="2000" b="1" dirty="0"/>
              <a:t>. </a:t>
            </a:r>
            <a:endParaRPr lang="it-IT" sz="2000" dirty="0"/>
          </a:p>
          <a:p>
            <a:r>
              <a:rPr lang="it-IT" sz="2000" dirty="0"/>
              <a:t>Il contributo dell’università è di circa 150 </a:t>
            </a:r>
            <a:r>
              <a:rPr lang="it-IT" sz="2000" dirty="0" err="1"/>
              <a:t>KEuro</a:t>
            </a:r>
            <a:r>
              <a:rPr lang="it-IT" sz="2000" dirty="0"/>
              <a:t> compreso cofinanziamento dei dipartimenti </a:t>
            </a:r>
            <a:r>
              <a:rPr lang="it-IT" sz="2000" dirty="0" smtClean="0"/>
              <a:t>interessati. </a:t>
            </a:r>
            <a:endParaRPr lang="it-IT" sz="2000" dirty="0"/>
          </a:p>
        </p:txBody>
      </p:sp>
    </p:spTree>
    <p:extLst>
      <p:ext uri="{BB962C8B-B14F-4D97-AF65-F5344CB8AC3E}">
        <p14:creationId xmlns:p14="http://schemas.microsoft.com/office/powerpoint/2010/main" val="23096455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14</a:t>
            </a:fld>
            <a:endParaRPr lang="it-IT"/>
          </a:p>
        </p:txBody>
      </p:sp>
      <p:sp>
        <p:nvSpPr>
          <p:cNvPr id="7" name="Rettangolo 6"/>
          <p:cNvSpPr/>
          <p:nvPr/>
        </p:nvSpPr>
        <p:spPr>
          <a:xfrm>
            <a:off x="3386107" y="-75962"/>
            <a:ext cx="2254894"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INFRA (I)</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Immagine 4"/>
          <p:cNvPicPr>
            <a:picLocks noChangeAspect="1"/>
          </p:cNvPicPr>
          <p:nvPr/>
        </p:nvPicPr>
        <p:blipFill>
          <a:blip r:embed="rId2"/>
          <a:stretch>
            <a:fillRect/>
          </a:stretch>
        </p:blipFill>
        <p:spPr>
          <a:xfrm>
            <a:off x="177800" y="2082800"/>
            <a:ext cx="8775700" cy="2692400"/>
          </a:xfrm>
          <a:prstGeom prst="rect">
            <a:avLst/>
          </a:prstGeom>
        </p:spPr>
      </p:pic>
      <p:sp>
        <p:nvSpPr>
          <p:cNvPr id="6" name="CasellaDiTesto 5"/>
          <p:cNvSpPr txBox="1"/>
          <p:nvPr/>
        </p:nvSpPr>
        <p:spPr>
          <a:xfrm>
            <a:off x="177800" y="891147"/>
            <a:ext cx="8775699" cy="923330"/>
          </a:xfrm>
          <a:prstGeom prst="rect">
            <a:avLst/>
          </a:prstGeom>
          <a:noFill/>
        </p:spPr>
        <p:txBody>
          <a:bodyPr wrap="square" rtlCol="0">
            <a:spAutoFit/>
          </a:bodyPr>
          <a:lstStyle/>
          <a:p>
            <a:r>
              <a:rPr lang="it-IT" dirty="0" err="1" smtClean="0"/>
              <a:t>Verlato</a:t>
            </a:r>
            <a:r>
              <a:rPr lang="it-IT" dirty="0" smtClean="0"/>
              <a:t> chiede di spostare qui i 5 </a:t>
            </a:r>
            <a:r>
              <a:rPr lang="it-IT" dirty="0" err="1" smtClean="0"/>
              <a:t>kE</a:t>
            </a:r>
            <a:r>
              <a:rPr lang="it-IT" dirty="0" smtClean="0"/>
              <a:t> assegnati in WLCG</a:t>
            </a:r>
            <a:r>
              <a:rPr lang="it-IT" dirty="0"/>
              <a:t>.</a:t>
            </a:r>
            <a:r>
              <a:rPr lang="it-IT" dirty="0" smtClean="0"/>
              <a:t> Motivazione:</a:t>
            </a:r>
          </a:p>
          <a:p>
            <a:pPr marL="285750" indent="-285750">
              <a:buFont typeface="Arial"/>
              <a:buChar char="•"/>
            </a:pPr>
            <a:r>
              <a:rPr lang="it-IT" dirty="0" smtClean="0"/>
              <a:t>EGI </a:t>
            </a:r>
            <a:r>
              <a:rPr lang="it-IT" dirty="0" err="1" smtClean="0"/>
              <a:t>InSpire</a:t>
            </a:r>
            <a:r>
              <a:rPr lang="it-IT" dirty="0" smtClean="0"/>
              <a:t> prosegue fino a fine anno e questo implica un certo numero di partecipazioni a workshop ed eventi (motivati in un mail a parte).</a:t>
            </a:r>
            <a:endParaRPr lang="it-IT" dirty="0"/>
          </a:p>
        </p:txBody>
      </p:sp>
    </p:spTree>
    <p:extLst>
      <p:ext uri="{BB962C8B-B14F-4D97-AF65-F5344CB8AC3E}">
        <p14:creationId xmlns:p14="http://schemas.microsoft.com/office/powerpoint/2010/main" val="2506592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15</a:t>
            </a:fld>
            <a:endParaRPr lang="it-IT"/>
          </a:p>
        </p:txBody>
      </p:sp>
      <p:sp>
        <p:nvSpPr>
          <p:cNvPr id="7" name="Rettangolo 6"/>
          <p:cNvSpPr/>
          <p:nvPr/>
        </p:nvSpPr>
        <p:spPr>
          <a:xfrm>
            <a:off x="3402365" y="-75962"/>
            <a:ext cx="2222383"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WLCG (I)</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Immagine 4"/>
          <p:cNvPicPr>
            <a:picLocks noChangeAspect="1"/>
          </p:cNvPicPr>
          <p:nvPr/>
        </p:nvPicPr>
        <p:blipFill>
          <a:blip r:embed="rId2"/>
          <a:stretch>
            <a:fillRect/>
          </a:stretch>
        </p:blipFill>
        <p:spPr>
          <a:xfrm>
            <a:off x="119321" y="693478"/>
            <a:ext cx="6295522" cy="2692829"/>
          </a:xfrm>
          <a:prstGeom prst="rect">
            <a:avLst/>
          </a:prstGeom>
        </p:spPr>
      </p:pic>
      <p:pic>
        <p:nvPicPr>
          <p:cNvPr id="6" name="Immagine 5"/>
          <p:cNvPicPr>
            <a:picLocks noChangeAspect="1"/>
          </p:cNvPicPr>
          <p:nvPr/>
        </p:nvPicPr>
        <p:blipFill>
          <a:blip r:embed="rId3"/>
          <a:stretch>
            <a:fillRect/>
          </a:stretch>
        </p:blipFill>
        <p:spPr>
          <a:xfrm>
            <a:off x="764643" y="2903773"/>
            <a:ext cx="5764168" cy="3609019"/>
          </a:xfrm>
          <a:prstGeom prst="rect">
            <a:avLst/>
          </a:prstGeom>
        </p:spPr>
      </p:pic>
      <p:sp>
        <p:nvSpPr>
          <p:cNvPr id="8" name="CasellaDiTesto 7"/>
          <p:cNvSpPr txBox="1"/>
          <p:nvPr/>
        </p:nvSpPr>
        <p:spPr>
          <a:xfrm>
            <a:off x="6528811" y="891147"/>
            <a:ext cx="2380837" cy="1200329"/>
          </a:xfrm>
          <a:prstGeom prst="rect">
            <a:avLst/>
          </a:prstGeom>
          <a:noFill/>
        </p:spPr>
        <p:txBody>
          <a:bodyPr wrap="square" rtlCol="0">
            <a:spAutoFit/>
          </a:bodyPr>
          <a:lstStyle/>
          <a:p>
            <a:r>
              <a:rPr lang="it-IT" dirty="0" smtClean="0"/>
              <a:t>Spostati i 5 di PD ad INFRA per il resto approviamo le richieste motivate. </a:t>
            </a:r>
            <a:endParaRPr lang="it-IT" dirty="0"/>
          </a:p>
        </p:txBody>
      </p:sp>
    </p:spTree>
    <p:extLst>
      <p:ext uri="{BB962C8B-B14F-4D97-AF65-F5344CB8AC3E}">
        <p14:creationId xmlns:p14="http://schemas.microsoft.com/office/powerpoint/2010/main" val="2374152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16</a:t>
            </a:fld>
            <a:endParaRPr lang="it-IT"/>
          </a:p>
        </p:txBody>
      </p:sp>
      <p:sp>
        <p:nvSpPr>
          <p:cNvPr id="7" name="Rettangolo 6"/>
          <p:cNvSpPr/>
          <p:nvPr/>
        </p:nvSpPr>
        <p:spPr>
          <a:xfrm>
            <a:off x="3216668" y="-75962"/>
            <a:ext cx="2593779" cy="769441"/>
          </a:xfrm>
          <a:prstGeom prst="rect">
            <a:avLst/>
          </a:prstGeom>
          <a:noFill/>
        </p:spPr>
        <p:txBody>
          <a:bodyPr wrap="none" lIns="91440" tIns="45720" rIns="91440" bIns="45720">
            <a:spAutoFit/>
          </a:bodyPr>
          <a:lstStyle/>
          <a:p>
            <a:pPr algn="ct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Sommario</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78283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2</a:t>
            </a:fld>
            <a:endParaRPr lang="it-IT"/>
          </a:p>
        </p:txBody>
      </p:sp>
      <p:pic>
        <p:nvPicPr>
          <p:cNvPr id="9" name="Immagine 8"/>
          <p:cNvPicPr>
            <a:picLocks noChangeAspect="1"/>
          </p:cNvPicPr>
          <p:nvPr/>
        </p:nvPicPr>
        <p:blipFill rotWithShape="1">
          <a:blip r:embed="rId2"/>
          <a:srcRect b="69135"/>
          <a:stretch/>
        </p:blipFill>
        <p:spPr>
          <a:xfrm>
            <a:off x="124926" y="805985"/>
            <a:ext cx="8392332" cy="2116729"/>
          </a:xfrm>
          <a:prstGeom prst="rect">
            <a:avLst/>
          </a:prstGeom>
        </p:spPr>
      </p:pic>
      <p:pic>
        <p:nvPicPr>
          <p:cNvPr id="10" name="Immagine 9"/>
          <p:cNvPicPr>
            <a:picLocks noChangeAspect="1"/>
          </p:cNvPicPr>
          <p:nvPr/>
        </p:nvPicPr>
        <p:blipFill rotWithShape="1">
          <a:blip r:embed="rId2"/>
          <a:srcRect t="37190" b="56756"/>
          <a:stretch/>
        </p:blipFill>
        <p:spPr>
          <a:xfrm>
            <a:off x="124926" y="2922714"/>
            <a:ext cx="8392332" cy="415205"/>
          </a:xfrm>
          <a:prstGeom prst="rect">
            <a:avLst/>
          </a:prstGeom>
        </p:spPr>
      </p:pic>
      <p:pic>
        <p:nvPicPr>
          <p:cNvPr id="11" name="Immagine 10"/>
          <p:cNvPicPr>
            <a:picLocks noChangeAspect="1"/>
          </p:cNvPicPr>
          <p:nvPr/>
        </p:nvPicPr>
        <p:blipFill rotWithShape="1">
          <a:blip r:embed="rId2"/>
          <a:srcRect t="55320" b="31826"/>
          <a:stretch/>
        </p:blipFill>
        <p:spPr>
          <a:xfrm>
            <a:off x="124926" y="3321637"/>
            <a:ext cx="8392332" cy="881541"/>
          </a:xfrm>
          <a:prstGeom prst="rect">
            <a:avLst/>
          </a:prstGeom>
        </p:spPr>
      </p:pic>
      <p:sp>
        <p:nvSpPr>
          <p:cNvPr id="13" name="Rettangolo 12"/>
          <p:cNvSpPr/>
          <p:nvPr/>
        </p:nvSpPr>
        <p:spPr>
          <a:xfrm>
            <a:off x="2279386" y="3801972"/>
            <a:ext cx="6204680" cy="40120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CasellaDiTesto 11"/>
          <p:cNvSpPr txBox="1"/>
          <p:nvPr/>
        </p:nvSpPr>
        <p:spPr>
          <a:xfrm>
            <a:off x="2303809" y="3801972"/>
            <a:ext cx="537671" cy="261610"/>
          </a:xfrm>
          <a:prstGeom prst="rect">
            <a:avLst/>
          </a:prstGeom>
          <a:solidFill>
            <a:schemeClr val="bg1">
              <a:lumMod val="75000"/>
            </a:schemeClr>
          </a:solidFill>
        </p:spPr>
        <p:txBody>
          <a:bodyPr wrap="none" rtlCol="0">
            <a:spAutoFit/>
          </a:bodyPr>
          <a:lstStyle/>
          <a:p>
            <a:r>
              <a:rPr lang="it-IT" sz="1100" dirty="0" smtClean="0">
                <a:solidFill>
                  <a:srgbClr val="0000FF"/>
                </a:solidFill>
                <a:latin typeface="Arial"/>
                <a:cs typeface="Arial"/>
              </a:rPr>
              <a:t>100.0</a:t>
            </a:r>
            <a:endParaRPr lang="it-IT" sz="1100" dirty="0">
              <a:solidFill>
                <a:srgbClr val="0000FF"/>
              </a:solidFill>
              <a:latin typeface="Arial"/>
              <a:cs typeface="Arial"/>
            </a:endParaRPr>
          </a:p>
        </p:txBody>
      </p:sp>
      <p:sp>
        <p:nvSpPr>
          <p:cNvPr id="14" name="Rettangolo 13"/>
          <p:cNvSpPr/>
          <p:nvPr/>
        </p:nvSpPr>
        <p:spPr>
          <a:xfrm>
            <a:off x="3355108" y="-75962"/>
            <a:ext cx="2316885" cy="769441"/>
          </a:xfrm>
          <a:prstGeom prst="rect">
            <a:avLst/>
          </a:prstGeom>
          <a:noFill/>
        </p:spPr>
        <p:txBody>
          <a:bodyPr wrap="none" lIns="91440" tIns="45720" rIns="91440" bIns="45720">
            <a:spAutoFit/>
          </a:bodyPr>
          <a:lstStyle/>
          <a:p>
            <a:pPr algn="ct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Generale</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8839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3</a:t>
            </a:fld>
            <a:endParaRPr lang="it-IT"/>
          </a:p>
        </p:txBody>
      </p:sp>
      <p:sp>
        <p:nvSpPr>
          <p:cNvPr id="7" name="Rettangolo 6"/>
          <p:cNvSpPr/>
          <p:nvPr/>
        </p:nvSpPr>
        <p:spPr>
          <a:xfrm>
            <a:off x="2226179" y="-75962"/>
            <a:ext cx="4574740"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AGINFRA_RD (1/2)</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magine 7"/>
          <p:cNvPicPr>
            <a:picLocks noChangeAspect="1"/>
          </p:cNvPicPr>
          <p:nvPr/>
        </p:nvPicPr>
        <p:blipFill>
          <a:blip r:embed="rId2"/>
          <a:stretch>
            <a:fillRect/>
          </a:stretch>
        </p:blipFill>
        <p:spPr>
          <a:xfrm>
            <a:off x="165100" y="924787"/>
            <a:ext cx="7051040" cy="2235200"/>
          </a:xfrm>
          <a:prstGeom prst="rect">
            <a:avLst/>
          </a:prstGeom>
        </p:spPr>
      </p:pic>
      <p:pic>
        <p:nvPicPr>
          <p:cNvPr id="10" name="Immagine 9"/>
          <p:cNvPicPr>
            <a:picLocks noChangeAspect="1"/>
          </p:cNvPicPr>
          <p:nvPr/>
        </p:nvPicPr>
        <p:blipFill>
          <a:blip r:embed="rId3"/>
          <a:stretch>
            <a:fillRect/>
          </a:stretch>
        </p:blipFill>
        <p:spPr>
          <a:xfrm>
            <a:off x="181382" y="3159987"/>
            <a:ext cx="7030720" cy="1828800"/>
          </a:xfrm>
          <a:prstGeom prst="rect">
            <a:avLst/>
          </a:prstGeom>
        </p:spPr>
      </p:pic>
      <p:sp>
        <p:nvSpPr>
          <p:cNvPr id="13" name="CasellaDiTesto 12"/>
          <p:cNvSpPr txBox="1"/>
          <p:nvPr/>
        </p:nvSpPr>
        <p:spPr>
          <a:xfrm>
            <a:off x="6984689" y="3655429"/>
            <a:ext cx="740783" cy="369332"/>
          </a:xfrm>
          <a:prstGeom prst="rect">
            <a:avLst/>
          </a:prstGeom>
          <a:solidFill>
            <a:srgbClr val="FFF49D"/>
          </a:solidFill>
          <a:ln>
            <a:solidFill>
              <a:srgbClr val="000000"/>
            </a:solidFill>
          </a:ln>
        </p:spPr>
        <p:txBody>
          <a:bodyPr wrap="none" rtlCol="0">
            <a:spAutoFit/>
          </a:bodyPr>
          <a:lstStyle/>
          <a:p>
            <a:r>
              <a:rPr lang="it-IT" dirty="0" smtClean="0"/>
              <a:t>Aprile</a:t>
            </a:r>
            <a:endParaRPr lang="it-IT" dirty="0"/>
          </a:p>
        </p:txBody>
      </p:sp>
      <p:pic>
        <p:nvPicPr>
          <p:cNvPr id="14" name="Immagine 13"/>
          <p:cNvPicPr>
            <a:picLocks noChangeAspect="1"/>
          </p:cNvPicPr>
          <p:nvPr/>
        </p:nvPicPr>
        <p:blipFill>
          <a:blip r:embed="rId4"/>
          <a:stretch>
            <a:fillRect/>
          </a:stretch>
        </p:blipFill>
        <p:spPr>
          <a:xfrm>
            <a:off x="272822" y="5068674"/>
            <a:ext cx="6939280" cy="1219200"/>
          </a:xfrm>
          <a:prstGeom prst="rect">
            <a:avLst/>
          </a:prstGeom>
        </p:spPr>
      </p:pic>
    </p:spTree>
    <p:extLst>
      <p:ext uri="{BB962C8B-B14F-4D97-AF65-F5344CB8AC3E}">
        <p14:creationId xmlns:p14="http://schemas.microsoft.com/office/powerpoint/2010/main" val="282687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4</a:t>
            </a:fld>
            <a:endParaRPr lang="it-IT"/>
          </a:p>
        </p:txBody>
      </p:sp>
      <p:pic>
        <p:nvPicPr>
          <p:cNvPr id="5" name="Immagine 4"/>
          <p:cNvPicPr>
            <a:picLocks noChangeAspect="1"/>
          </p:cNvPicPr>
          <p:nvPr/>
        </p:nvPicPr>
        <p:blipFill>
          <a:blip r:embed="rId2"/>
          <a:stretch>
            <a:fillRect/>
          </a:stretch>
        </p:blipFill>
        <p:spPr>
          <a:xfrm>
            <a:off x="0" y="917291"/>
            <a:ext cx="9144000" cy="2319547"/>
          </a:xfrm>
          <a:prstGeom prst="rect">
            <a:avLst/>
          </a:prstGeom>
        </p:spPr>
      </p:pic>
      <p:sp>
        <p:nvSpPr>
          <p:cNvPr id="6" name="Rettangolo 5"/>
          <p:cNvSpPr/>
          <p:nvPr/>
        </p:nvSpPr>
        <p:spPr>
          <a:xfrm>
            <a:off x="2226179" y="-75962"/>
            <a:ext cx="4574740"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AGINFRA_RD (1/2)</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CasellaDiTesto 6"/>
          <p:cNvSpPr txBox="1"/>
          <p:nvPr/>
        </p:nvSpPr>
        <p:spPr>
          <a:xfrm>
            <a:off x="81917" y="3318662"/>
            <a:ext cx="2144262" cy="369332"/>
          </a:xfrm>
          <a:prstGeom prst="rect">
            <a:avLst/>
          </a:prstGeom>
          <a:noFill/>
        </p:spPr>
        <p:txBody>
          <a:bodyPr wrap="none" rtlCol="0">
            <a:spAutoFit/>
          </a:bodyPr>
          <a:lstStyle/>
          <a:p>
            <a:r>
              <a:rPr lang="it-IT" dirty="0" smtClean="0"/>
              <a:t>11600 – 6000 = 5600  </a:t>
            </a:r>
            <a:endParaRPr lang="it-IT" dirty="0"/>
          </a:p>
        </p:txBody>
      </p:sp>
      <p:sp>
        <p:nvSpPr>
          <p:cNvPr id="8" name="CasellaDiTesto 7"/>
          <p:cNvSpPr txBox="1"/>
          <p:nvPr/>
        </p:nvSpPr>
        <p:spPr>
          <a:xfrm>
            <a:off x="81917" y="3769407"/>
            <a:ext cx="3374729" cy="369332"/>
          </a:xfrm>
          <a:prstGeom prst="rect">
            <a:avLst/>
          </a:prstGeom>
          <a:noFill/>
        </p:spPr>
        <p:txBody>
          <a:bodyPr wrap="none" rtlCol="0">
            <a:spAutoFit/>
          </a:bodyPr>
          <a:lstStyle/>
          <a:p>
            <a:r>
              <a:rPr lang="it-IT" dirty="0" smtClean="0"/>
              <a:t>5600 – 2220 – 1110 = 2270 (2300)  </a:t>
            </a:r>
            <a:endParaRPr lang="it-IT" dirty="0"/>
          </a:p>
        </p:txBody>
      </p:sp>
      <p:cxnSp>
        <p:nvCxnSpPr>
          <p:cNvPr id="10" name="Connettore 2 9"/>
          <p:cNvCxnSpPr/>
          <p:nvPr/>
        </p:nvCxnSpPr>
        <p:spPr>
          <a:xfrm flipV="1">
            <a:off x="1245521" y="1856210"/>
            <a:ext cx="7464989" cy="20271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flipV="1">
            <a:off x="1945619" y="1962046"/>
            <a:ext cx="6821876" cy="1921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Immagine 13"/>
          <p:cNvPicPr>
            <a:picLocks noChangeAspect="1"/>
          </p:cNvPicPr>
          <p:nvPr/>
        </p:nvPicPr>
        <p:blipFill>
          <a:blip r:embed="rId3"/>
          <a:stretch>
            <a:fillRect/>
          </a:stretch>
        </p:blipFill>
        <p:spPr>
          <a:xfrm>
            <a:off x="3365500" y="3236838"/>
            <a:ext cx="5778500" cy="3244850"/>
          </a:xfrm>
          <a:prstGeom prst="rect">
            <a:avLst/>
          </a:prstGeom>
        </p:spPr>
      </p:pic>
    </p:spTree>
    <p:extLst>
      <p:ext uri="{BB962C8B-B14F-4D97-AF65-F5344CB8AC3E}">
        <p14:creationId xmlns:p14="http://schemas.microsoft.com/office/powerpoint/2010/main" val="367316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5</a:t>
            </a:fld>
            <a:endParaRPr lang="it-IT"/>
          </a:p>
        </p:txBody>
      </p:sp>
      <p:sp>
        <p:nvSpPr>
          <p:cNvPr id="5" name="Rettangolo 4"/>
          <p:cNvSpPr/>
          <p:nvPr/>
        </p:nvSpPr>
        <p:spPr>
          <a:xfrm>
            <a:off x="1843903" y="-75962"/>
            <a:ext cx="5339297"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CHAIN-REDS_RD (1/2)</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Immagine 5"/>
          <p:cNvPicPr>
            <a:picLocks noChangeAspect="1"/>
          </p:cNvPicPr>
          <p:nvPr/>
        </p:nvPicPr>
        <p:blipFill>
          <a:blip r:embed="rId2"/>
          <a:stretch>
            <a:fillRect/>
          </a:stretch>
        </p:blipFill>
        <p:spPr>
          <a:xfrm>
            <a:off x="185420" y="3489932"/>
            <a:ext cx="7000240" cy="1798320"/>
          </a:xfrm>
          <a:prstGeom prst="rect">
            <a:avLst/>
          </a:prstGeom>
        </p:spPr>
      </p:pic>
      <p:pic>
        <p:nvPicPr>
          <p:cNvPr id="8" name="Immagine 7"/>
          <p:cNvPicPr>
            <a:picLocks noChangeAspect="1"/>
          </p:cNvPicPr>
          <p:nvPr/>
        </p:nvPicPr>
        <p:blipFill>
          <a:blip r:embed="rId3"/>
          <a:stretch>
            <a:fillRect/>
          </a:stretch>
        </p:blipFill>
        <p:spPr>
          <a:xfrm>
            <a:off x="215900" y="787372"/>
            <a:ext cx="6969760" cy="2702560"/>
          </a:xfrm>
          <a:prstGeom prst="rect">
            <a:avLst/>
          </a:prstGeom>
        </p:spPr>
      </p:pic>
      <p:sp>
        <p:nvSpPr>
          <p:cNvPr id="19" name="CasellaDiTesto 18"/>
          <p:cNvSpPr txBox="1"/>
          <p:nvPr/>
        </p:nvSpPr>
        <p:spPr>
          <a:xfrm>
            <a:off x="7185660" y="4314871"/>
            <a:ext cx="740783" cy="369332"/>
          </a:xfrm>
          <a:prstGeom prst="rect">
            <a:avLst/>
          </a:prstGeom>
          <a:solidFill>
            <a:srgbClr val="FFF49D"/>
          </a:solidFill>
          <a:ln>
            <a:solidFill>
              <a:srgbClr val="000000"/>
            </a:solidFill>
          </a:ln>
        </p:spPr>
        <p:txBody>
          <a:bodyPr wrap="none" rtlCol="0">
            <a:spAutoFit/>
          </a:bodyPr>
          <a:lstStyle/>
          <a:p>
            <a:r>
              <a:rPr lang="it-IT" dirty="0" smtClean="0"/>
              <a:t>Aprile</a:t>
            </a:r>
            <a:endParaRPr lang="it-IT" dirty="0"/>
          </a:p>
        </p:txBody>
      </p:sp>
    </p:spTree>
    <p:extLst>
      <p:ext uri="{BB962C8B-B14F-4D97-AF65-F5344CB8AC3E}">
        <p14:creationId xmlns:p14="http://schemas.microsoft.com/office/powerpoint/2010/main" val="105341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6</a:t>
            </a:fld>
            <a:endParaRPr lang="it-IT"/>
          </a:p>
        </p:txBody>
      </p:sp>
      <p:pic>
        <p:nvPicPr>
          <p:cNvPr id="5" name="Immagine 4"/>
          <p:cNvPicPr>
            <a:picLocks noChangeAspect="1"/>
          </p:cNvPicPr>
          <p:nvPr/>
        </p:nvPicPr>
        <p:blipFill>
          <a:blip r:embed="rId2"/>
          <a:stretch>
            <a:fillRect/>
          </a:stretch>
        </p:blipFill>
        <p:spPr>
          <a:xfrm>
            <a:off x="0" y="1816100"/>
            <a:ext cx="9144000" cy="3225782"/>
          </a:xfrm>
          <a:prstGeom prst="rect">
            <a:avLst/>
          </a:prstGeom>
        </p:spPr>
      </p:pic>
      <p:sp>
        <p:nvSpPr>
          <p:cNvPr id="6" name="Rettangolo 5"/>
          <p:cNvSpPr/>
          <p:nvPr/>
        </p:nvSpPr>
        <p:spPr>
          <a:xfrm>
            <a:off x="1843903" y="-75962"/>
            <a:ext cx="5339297"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CHAIN-REDS_RD (2/2)</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ttangolo 6"/>
          <p:cNvSpPr/>
          <p:nvPr/>
        </p:nvSpPr>
        <p:spPr>
          <a:xfrm>
            <a:off x="0" y="1725949"/>
            <a:ext cx="3394657" cy="42334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124926" y="5926158"/>
            <a:ext cx="3752875" cy="369332"/>
          </a:xfrm>
          <a:prstGeom prst="rect">
            <a:avLst/>
          </a:prstGeom>
          <a:solidFill>
            <a:srgbClr val="FFFAC3"/>
          </a:solidFill>
          <a:ln>
            <a:solidFill>
              <a:srgbClr val="000000"/>
            </a:solidFill>
          </a:ln>
        </p:spPr>
        <p:txBody>
          <a:bodyPr wrap="none" rtlCol="0">
            <a:spAutoFit/>
          </a:bodyPr>
          <a:lstStyle/>
          <a:p>
            <a:r>
              <a:rPr lang="it-IT" dirty="0" smtClean="0"/>
              <a:t>40460 – 2655 = 37805 – 8070 = 29735  </a:t>
            </a:r>
            <a:endParaRPr lang="it-IT" dirty="0"/>
          </a:p>
        </p:txBody>
      </p:sp>
      <p:sp>
        <p:nvSpPr>
          <p:cNvPr id="10" name="CasellaDiTesto 9"/>
          <p:cNvSpPr txBox="1"/>
          <p:nvPr/>
        </p:nvSpPr>
        <p:spPr>
          <a:xfrm>
            <a:off x="277326" y="5156131"/>
            <a:ext cx="3684723" cy="338554"/>
          </a:xfrm>
          <a:prstGeom prst="rect">
            <a:avLst/>
          </a:prstGeom>
          <a:solidFill>
            <a:srgbClr val="FFFAC3"/>
          </a:solidFill>
          <a:ln>
            <a:solidFill>
              <a:srgbClr val="000000"/>
            </a:solidFill>
          </a:ln>
        </p:spPr>
        <p:txBody>
          <a:bodyPr wrap="none" rtlCol="0">
            <a:spAutoFit/>
          </a:bodyPr>
          <a:lstStyle/>
          <a:p>
            <a:r>
              <a:rPr lang="it-IT" sz="1600" dirty="0" smtClean="0"/>
              <a:t>(4100+3240+3300+2220+3280) / 2 = 8070 </a:t>
            </a:r>
            <a:endParaRPr lang="it-IT" sz="1600" dirty="0"/>
          </a:p>
        </p:txBody>
      </p:sp>
      <p:cxnSp>
        <p:nvCxnSpPr>
          <p:cNvPr id="12" name="Connettore 2 11"/>
          <p:cNvCxnSpPr>
            <a:stCxn id="10" idx="3"/>
          </p:cNvCxnSpPr>
          <p:nvPr/>
        </p:nvCxnSpPr>
        <p:spPr>
          <a:xfrm flipV="1">
            <a:off x="3962049" y="3456926"/>
            <a:ext cx="4668970" cy="18684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flipH="1">
            <a:off x="2739819" y="5477808"/>
            <a:ext cx="799604" cy="5424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4633000" y="5494685"/>
            <a:ext cx="4196566" cy="646331"/>
          </a:xfrm>
          <a:prstGeom prst="rect">
            <a:avLst/>
          </a:prstGeom>
          <a:noFill/>
        </p:spPr>
        <p:txBody>
          <a:bodyPr wrap="square" rtlCol="0">
            <a:spAutoFit/>
          </a:bodyPr>
          <a:lstStyle/>
          <a:p>
            <a:r>
              <a:rPr lang="it-IT" dirty="0" smtClean="0"/>
              <a:t>Proposta: </a:t>
            </a:r>
            <a:r>
              <a:rPr lang="it-IT" b="1" dirty="0" smtClean="0">
                <a:solidFill>
                  <a:srgbClr val="FF0000"/>
                </a:solidFill>
              </a:rPr>
              <a:t>28000</a:t>
            </a:r>
            <a:r>
              <a:rPr lang="it-IT" dirty="0" smtClean="0"/>
              <a:t> (limato un minimo anche i 10 info-</a:t>
            </a:r>
            <a:r>
              <a:rPr lang="it-IT" dirty="0" err="1" smtClean="0"/>
              <a:t>day</a:t>
            </a:r>
            <a:r>
              <a:rPr lang="it-IT" dirty="0" smtClean="0"/>
              <a:t> per H2020).</a:t>
            </a:r>
            <a:endParaRPr lang="it-IT" dirty="0"/>
          </a:p>
        </p:txBody>
      </p:sp>
    </p:spTree>
    <p:extLst>
      <p:ext uri="{BB962C8B-B14F-4D97-AF65-F5344CB8AC3E}">
        <p14:creationId xmlns:p14="http://schemas.microsoft.com/office/powerpoint/2010/main" val="39590924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7</a:t>
            </a:fld>
            <a:endParaRPr lang="it-IT"/>
          </a:p>
        </p:txBody>
      </p:sp>
      <p:sp>
        <p:nvSpPr>
          <p:cNvPr id="5" name="Rettangolo 4"/>
          <p:cNvSpPr/>
          <p:nvPr/>
        </p:nvSpPr>
        <p:spPr>
          <a:xfrm>
            <a:off x="2641936" y="-75962"/>
            <a:ext cx="3743232"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DHCP_RD (</a:t>
            </a:r>
            <a:r>
              <a:rPr lang="en-US"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en-US"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Immagine 5"/>
          <p:cNvPicPr>
            <a:picLocks noChangeAspect="1"/>
          </p:cNvPicPr>
          <p:nvPr/>
        </p:nvPicPr>
        <p:blipFill>
          <a:blip r:embed="rId2"/>
          <a:stretch>
            <a:fillRect/>
          </a:stretch>
        </p:blipFill>
        <p:spPr>
          <a:xfrm>
            <a:off x="0" y="693479"/>
            <a:ext cx="9144000" cy="2059912"/>
          </a:xfrm>
          <a:prstGeom prst="rect">
            <a:avLst/>
          </a:prstGeom>
        </p:spPr>
      </p:pic>
      <p:pic>
        <p:nvPicPr>
          <p:cNvPr id="7" name="Immagine 6"/>
          <p:cNvPicPr>
            <a:picLocks noChangeAspect="1"/>
          </p:cNvPicPr>
          <p:nvPr/>
        </p:nvPicPr>
        <p:blipFill>
          <a:blip r:embed="rId3"/>
          <a:stretch>
            <a:fillRect/>
          </a:stretch>
        </p:blipFill>
        <p:spPr>
          <a:xfrm>
            <a:off x="0" y="2753391"/>
            <a:ext cx="9144000" cy="2143625"/>
          </a:xfrm>
          <a:prstGeom prst="rect">
            <a:avLst/>
          </a:prstGeom>
        </p:spPr>
      </p:pic>
      <p:sp>
        <p:nvSpPr>
          <p:cNvPr id="8" name="CasellaDiTesto 7"/>
          <p:cNvSpPr txBox="1"/>
          <p:nvPr/>
        </p:nvSpPr>
        <p:spPr>
          <a:xfrm>
            <a:off x="303299" y="5373620"/>
            <a:ext cx="3511674" cy="369332"/>
          </a:xfrm>
          <a:prstGeom prst="rect">
            <a:avLst/>
          </a:prstGeom>
          <a:noFill/>
          <a:ln>
            <a:solidFill>
              <a:srgbClr val="4F81BD"/>
            </a:solidFill>
          </a:ln>
        </p:spPr>
        <p:txBody>
          <a:bodyPr wrap="none" rtlCol="0">
            <a:spAutoFit/>
          </a:bodyPr>
          <a:lstStyle/>
          <a:p>
            <a:r>
              <a:rPr lang="it-IT" dirty="0" smtClean="0"/>
              <a:t>15150-3000-6660-360=5130 (5500)</a:t>
            </a:r>
            <a:endParaRPr lang="it-IT" dirty="0"/>
          </a:p>
        </p:txBody>
      </p:sp>
    </p:spTree>
    <p:extLst>
      <p:ext uri="{BB962C8B-B14F-4D97-AF65-F5344CB8AC3E}">
        <p14:creationId xmlns:p14="http://schemas.microsoft.com/office/powerpoint/2010/main" val="309732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8</a:t>
            </a:fld>
            <a:endParaRPr lang="it-IT"/>
          </a:p>
        </p:txBody>
      </p:sp>
      <p:pic>
        <p:nvPicPr>
          <p:cNvPr id="6" name="Immagine 5"/>
          <p:cNvPicPr>
            <a:picLocks noChangeAspect="1"/>
          </p:cNvPicPr>
          <p:nvPr/>
        </p:nvPicPr>
        <p:blipFill>
          <a:blip r:embed="rId2"/>
          <a:stretch>
            <a:fillRect/>
          </a:stretch>
        </p:blipFill>
        <p:spPr>
          <a:xfrm>
            <a:off x="0" y="1665993"/>
            <a:ext cx="9144000" cy="4468203"/>
          </a:xfrm>
          <a:prstGeom prst="rect">
            <a:avLst/>
          </a:prstGeom>
        </p:spPr>
      </p:pic>
      <p:pic>
        <p:nvPicPr>
          <p:cNvPr id="7" name="Immagine 6"/>
          <p:cNvPicPr>
            <a:picLocks noChangeAspect="1"/>
          </p:cNvPicPr>
          <p:nvPr/>
        </p:nvPicPr>
        <p:blipFill rotWithShape="1">
          <a:blip r:embed="rId3"/>
          <a:srcRect r="50490"/>
          <a:stretch/>
        </p:blipFill>
        <p:spPr>
          <a:xfrm>
            <a:off x="58792" y="875169"/>
            <a:ext cx="5464386" cy="784225"/>
          </a:xfrm>
          <a:prstGeom prst="rect">
            <a:avLst/>
          </a:prstGeom>
        </p:spPr>
      </p:pic>
      <p:pic>
        <p:nvPicPr>
          <p:cNvPr id="8" name="Immagine 7"/>
          <p:cNvPicPr>
            <a:picLocks noChangeAspect="1"/>
          </p:cNvPicPr>
          <p:nvPr/>
        </p:nvPicPr>
        <p:blipFill rotWithShape="1">
          <a:blip r:embed="rId3"/>
          <a:srcRect l="85393" r="75"/>
          <a:stretch/>
        </p:blipFill>
        <p:spPr>
          <a:xfrm>
            <a:off x="5523178" y="875169"/>
            <a:ext cx="1603887" cy="784225"/>
          </a:xfrm>
          <a:prstGeom prst="rect">
            <a:avLst/>
          </a:prstGeom>
        </p:spPr>
      </p:pic>
      <p:sp>
        <p:nvSpPr>
          <p:cNvPr id="9" name="CasellaDiTesto 8"/>
          <p:cNvSpPr txBox="1"/>
          <p:nvPr/>
        </p:nvSpPr>
        <p:spPr>
          <a:xfrm>
            <a:off x="6548185" y="782977"/>
            <a:ext cx="1802972" cy="369332"/>
          </a:xfrm>
          <a:prstGeom prst="rect">
            <a:avLst/>
          </a:prstGeom>
          <a:solidFill>
            <a:srgbClr val="FFFAC3"/>
          </a:solidFill>
          <a:ln>
            <a:solidFill>
              <a:srgbClr val="000000"/>
            </a:solidFill>
          </a:ln>
          <a:effectLst>
            <a:outerShdw blurRad="50800" dist="38100" dir="2700000" algn="tl" rotWithShape="0">
              <a:prstClr val="black">
                <a:alpha val="40000"/>
              </a:prstClr>
            </a:outerShdw>
          </a:effectLst>
        </p:spPr>
        <p:txBody>
          <a:bodyPr wrap="none" rtlCol="0">
            <a:spAutoFit/>
          </a:bodyPr>
          <a:lstStyle/>
          <a:p>
            <a:r>
              <a:rPr lang="it-IT" dirty="0" smtClean="0"/>
              <a:t>Dal DB Preventivi</a:t>
            </a:r>
            <a:endParaRPr lang="it-IT" dirty="0"/>
          </a:p>
        </p:txBody>
      </p:sp>
      <p:sp>
        <p:nvSpPr>
          <p:cNvPr id="10" name="CasellaDiTesto 9"/>
          <p:cNvSpPr txBox="1"/>
          <p:nvPr/>
        </p:nvSpPr>
        <p:spPr>
          <a:xfrm>
            <a:off x="3999211" y="2793802"/>
            <a:ext cx="4771559" cy="1938992"/>
          </a:xfrm>
          <a:prstGeom prst="rect">
            <a:avLst/>
          </a:prstGeom>
          <a:solidFill>
            <a:srgbClr val="FFFAC3"/>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it-IT" sz="2000" dirty="0" smtClean="0"/>
              <a:t>Avevamo dato 10 </a:t>
            </a:r>
            <a:r>
              <a:rPr lang="it-IT" sz="2000" dirty="0" err="1" smtClean="0"/>
              <a:t>kE</a:t>
            </a:r>
            <a:r>
              <a:rPr lang="it-IT" sz="2000" dirty="0" smtClean="0"/>
              <a:t> in </a:t>
            </a:r>
            <a:r>
              <a:rPr lang="it-IT" sz="2000" dirty="0" err="1" smtClean="0"/>
              <a:t>Ott</a:t>
            </a:r>
            <a:r>
              <a:rPr lang="it-IT" sz="2000" dirty="0" smtClean="0"/>
              <a:t>. per attività di R&amp;D, da completare solo in seguito alla presentazione di un dettagliato piano di </a:t>
            </a:r>
            <a:r>
              <a:rPr lang="it-IT" sz="2000" dirty="0" err="1" smtClean="0"/>
              <a:t>deployment</a:t>
            </a:r>
            <a:r>
              <a:rPr lang="it-IT" sz="2000" dirty="0" smtClean="0"/>
              <a:t>: a cosa serve, chi paga oneri accessori (corrente, manutenzione,…), quali sono gli sviluppi previsti e in quale contesto.</a:t>
            </a:r>
          </a:p>
        </p:txBody>
      </p:sp>
      <p:sp>
        <p:nvSpPr>
          <p:cNvPr id="11" name="Rettangolo 10"/>
          <p:cNvSpPr/>
          <p:nvPr/>
        </p:nvSpPr>
        <p:spPr>
          <a:xfrm>
            <a:off x="2819091" y="-75962"/>
            <a:ext cx="3388919"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Cloud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Padova</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807011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19/4/2013</a:t>
            </a:r>
            <a:endParaRPr lang="it-IT"/>
          </a:p>
        </p:txBody>
      </p:sp>
      <p:sp>
        <p:nvSpPr>
          <p:cNvPr id="3" name="Segnaposto piè di pagina 2"/>
          <p:cNvSpPr>
            <a:spLocks noGrp="1"/>
          </p:cNvSpPr>
          <p:nvPr>
            <p:ph type="ftr" sz="quarter" idx="11"/>
          </p:nvPr>
        </p:nvSpPr>
        <p:spPr/>
        <p:txBody>
          <a:bodyPr/>
          <a:lstStyle/>
          <a:p>
            <a:r>
              <a:rPr lang="it-IT" smtClean="0"/>
              <a:t>D. Menasce, M. Serra - Referaggio Progetti INFRA e WLCG</a:t>
            </a:r>
            <a:endParaRPr lang="it-IT" dirty="0"/>
          </a:p>
        </p:txBody>
      </p:sp>
      <p:sp>
        <p:nvSpPr>
          <p:cNvPr id="4" name="Segnaposto numero diapositiva 3"/>
          <p:cNvSpPr>
            <a:spLocks noGrp="1"/>
          </p:cNvSpPr>
          <p:nvPr>
            <p:ph type="sldNum" sz="quarter" idx="12"/>
          </p:nvPr>
        </p:nvSpPr>
        <p:spPr/>
        <p:txBody>
          <a:bodyPr/>
          <a:lstStyle/>
          <a:p>
            <a:fld id="{4CAD405D-AB54-1C4E-92FB-0CBB7D4F67E2}" type="slidenum">
              <a:rPr lang="it-IT" smtClean="0"/>
              <a:pPr/>
              <a:t>9</a:t>
            </a:fld>
            <a:endParaRPr lang="it-IT"/>
          </a:p>
        </p:txBody>
      </p:sp>
      <p:sp>
        <p:nvSpPr>
          <p:cNvPr id="11" name="Rettangolo 10"/>
          <p:cNvSpPr/>
          <p:nvPr/>
        </p:nvSpPr>
        <p:spPr>
          <a:xfrm>
            <a:off x="2819091" y="-75962"/>
            <a:ext cx="3388919"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Cloud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Padova</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CasellaDiTesto 4"/>
          <p:cNvSpPr txBox="1"/>
          <p:nvPr/>
        </p:nvSpPr>
        <p:spPr>
          <a:xfrm>
            <a:off x="0" y="745105"/>
            <a:ext cx="9264075" cy="769441"/>
          </a:xfrm>
          <a:prstGeom prst="rect">
            <a:avLst/>
          </a:prstGeom>
          <a:noFill/>
        </p:spPr>
        <p:txBody>
          <a:bodyPr wrap="none" rtlCol="0">
            <a:spAutoFit/>
          </a:bodyPr>
          <a:lstStyle/>
          <a:p>
            <a:pPr algn="ctr"/>
            <a:r>
              <a:rPr lang="it-IT" sz="2400" dirty="0" smtClean="0">
                <a:solidFill>
                  <a:srgbClr val="FF0000"/>
                </a:solidFill>
              </a:rPr>
              <a:t>Domanda</a:t>
            </a:r>
            <a:r>
              <a:rPr lang="it-IT" sz="2400" dirty="0" smtClean="0"/>
              <a:t>:</a:t>
            </a:r>
            <a:endParaRPr lang="it-IT" sz="2400" dirty="0"/>
          </a:p>
          <a:p>
            <a:pPr marL="342900" indent="-342900">
              <a:buFont typeface="Arial"/>
              <a:buChar char="•"/>
            </a:pPr>
            <a:r>
              <a:rPr lang="it-IT" sz="2000" dirty="0" smtClean="0"/>
              <a:t>63 </a:t>
            </a:r>
            <a:r>
              <a:rPr lang="it-IT" sz="2000" dirty="0" err="1" smtClean="0"/>
              <a:t>kE</a:t>
            </a:r>
            <a:r>
              <a:rPr lang="it-IT" sz="2000" dirty="0" smtClean="0"/>
              <a:t> (+ i 150kE promessi da </a:t>
            </a:r>
            <a:r>
              <a:rPr lang="it-IT" sz="2000" dirty="0" err="1" smtClean="0"/>
              <a:t>UniPD</a:t>
            </a:r>
            <a:r>
              <a:rPr lang="it-IT" sz="2000" dirty="0" smtClean="0"/>
              <a:t>) costituiscono un impegno grosso: a cosa serve?</a:t>
            </a:r>
            <a:endParaRPr lang="it-IT" sz="2000" dirty="0"/>
          </a:p>
        </p:txBody>
      </p:sp>
      <p:sp>
        <p:nvSpPr>
          <p:cNvPr id="12" name="CasellaDiTesto 11"/>
          <p:cNvSpPr txBox="1"/>
          <p:nvPr/>
        </p:nvSpPr>
        <p:spPr>
          <a:xfrm>
            <a:off x="0" y="1504938"/>
            <a:ext cx="9041225" cy="5016758"/>
          </a:xfrm>
          <a:prstGeom prst="rect">
            <a:avLst/>
          </a:prstGeom>
          <a:noFill/>
        </p:spPr>
        <p:txBody>
          <a:bodyPr wrap="square" rtlCol="0">
            <a:spAutoFit/>
          </a:bodyPr>
          <a:lstStyle/>
          <a:p>
            <a:r>
              <a:rPr lang="it-IT" sz="2000" b="1" dirty="0" smtClean="0">
                <a:solidFill>
                  <a:srgbClr val="008000"/>
                </a:solidFill>
              </a:rPr>
              <a:t>Risposte</a:t>
            </a:r>
            <a:r>
              <a:rPr lang="it-IT" sz="2000" dirty="0" smtClean="0"/>
              <a:t>:</a:t>
            </a:r>
          </a:p>
          <a:p>
            <a:pPr marL="342900" indent="-342900">
              <a:buFont typeface="Arial"/>
              <a:buChar char="•"/>
            </a:pPr>
            <a:r>
              <a:rPr lang="it-IT" sz="2000" dirty="0" smtClean="0"/>
              <a:t>Diminuire </a:t>
            </a:r>
            <a:r>
              <a:rPr lang="it-IT" sz="2000" dirty="0"/>
              <a:t>il numero di sistemi di calcolo da gestire, soprattutto per i piccoli gruppi di Padova e LNL e degli utenti dei LNL. Fornendo una CLOUD </a:t>
            </a:r>
            <a:r>
              <a:rPr lang="it-IT" sz="2000" b="1" i="1" dirty="0"/>
              <a:t>di produzione </a:t>
            </a:r>
            <a:r>
              <a:rPr lang="it-IT" sz="2000" dirty="0"/>
              <a:t>gli utenti </a:t>
            </a:r>
            <a:r>
              <a:rPr lang="it-IT" sz="2000" b="1" i="1" dirty="0"/>
              <a:t>possono essere convinti o costretti </a:t>
            </a:r>
            <a:r>
              <a:rPr lang="it-IT" sz="2000" dirty="0"/>
              <a:t>a fornire risorse alla CLOUD in cambio di supporto tecnico e infrastrutturale con sinergie positive per i servizi calcolo e la sfruttamento delle risorse disponibili </a:t>
            </a:r>
            <a:endParaRPr lang="it-IT" sz="2000" dirty="0" smtClean="0"/>
          </a:p>
          <a:p>
            <a:pPr marL="285750" indent="-285750">
              <a:buFont typeface="Arial"/>
              <a:buChar char="•"/>
            </a:pPr>
            <a:r>
              <a:rPr lang="it-IT" sz="2000" dirty="0" smtClean="0">
                <a:solidFill>
                  <a:srgbClr val="0000FF"/>
                </a:solidFill>
              </a:rPr>
              <a:t>Perché PD e non LNL, dove una cosa di questo tipo avrebbe più senso?  (Suonerebbe meno come risorsa privata, ma non ci risulta che </a:t>
            </a:r>
            <a:r>
              <a:rPr lang="it-IT" sz="2000" dirty="0" err="1" smtClean="0">
                <a:solidFill>
                  <a:srgbClr val="0000FF"/>
                </a:solidFill>
              </a:rPr>
              <a:t>UniPD</a:t>
            </a:r>
            <a:r>
              <a:rPr lang="it-IT" sz="2000" dirty="0" smtClean="0">
                <a:solidFill>
                  <a:srgbClr val="0000FF"/>
                </a:solidFill>
              </a:rPr>
              <a:t> voglia investire su LNL).</a:t>
            </a:r>
          </a:p>
          <a:p>
            <a:pPr marL="285750" indent="-285750">
              <a:buFont typeface="Arial"/>
              <a:buChar char="•"/>
            </a:pPr>
            <a:endParaRPr lang="it-IT" sz="2000" dirty="0"/>
          </a:p>
          <a:p>
            <a:pPr marL="285750" indent="-285750">
              <a:buFont typeface="Arial"/>
              <a:buChar char="•"/>
            </a:pPr>
            <a:r>
              <a:rPr lang="it-IT" sz="2000" dirty="0" smtClean="0"/>
              <a:t>Sfruttare </a:t>
            </a:r>
            <a:r>
              <a:rPr lang="it-IT" sz="2000" dirty="0"/>
              <a:t>la presenza a Padova </a:t>
            </a:r>
            <a:r>
              <a:rPr lang="it-IT" sz="2000" dirty="0" smtClean="0"/>
              <a:t>di un </a:t>
            </a:r>
            <a:r>
              <a:rPr lang="it-IT" sz="2000" dirty="0"/>
              <a:t>folto gruppo (una decina) di tecnologi esperti di tecnologie GRID e CLOUD attivi da anni e con posizioni di rilievo nei progetti GRID e ben inseriti nel gruppo di lavoro </a:t>
            </a:r>
            <a:r>
              <a:rPr lang="it-IT" sz="2000" dirty="0" smtClean="0"/>
              <a:t>CLOUD. </a:t>
            </a:r>
          </a:p>
          <a:p>
            <a:pPr marL="285750" indent="-285750">
              <a:buFont typeface="Arial"/>
              <a:buChar char="•"/>
            </a:pPr>
            <a:r>
              <a:rPr lang="it-IT" sz="2000" dirty="0" smtClean="0">
                <a:solidFill>
                  <a:srgbClr val="0000FF"/>
                </a:solidFill>
              </a:rPr>
              <a:t>Per usare al meglio le risorse umane locali non crediamo sia necessario dotare una sezione di un sistema di produzione da 200 </a:t>
            </a:r>
            <a:r>
              <a:rPr lang="it-IT" sz="2000" dirty="0" err="1" smtClean="0">
                <a:solidFill>
                  <a:srgbClr val="0000FF"/>
                </a:solidFill>
              </a:rPr>
              <a:t>kE</a:t>
            </a:r>
            <a:r>
              <a:rPr lang="it-IT" sz="2000" dirty="0" smtClean="0">
                <a:solidFill>
                  <a:srgbClr val="0000FF"/>
                </a:solidFill>
              </a:rPr>
              <a:t> se non si evidenzia bene chi lo userà e per cosa</a:t>
            </a:r>
            <a:endParaRPr lang="it-IT" sz="2000" dirty="0">
              <a:solidFill>
                <a:srgbClr val="0000FF"/>
              </a:solidFill>
            </a:endParaRPr>
          </a:p>
        </p:txBody>
      </p:sp>
    </p:spTree>
    <p:extLst>
      <p:ext uri="{BB962C8B-B14F-4D97-AF65-F5344CB8AC3E}">
        <p14:creationId xmlns:p14="http://schemas.microsoft.com/office/powerpoint/2010/main" val="6469270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25905</TotalTime>
  <Words>1346</Words>
  <Application>Microsoft Macintosh PowerPoint</Application>
  <PresentationFormat>Presentazione su schermo (4:3)</PresentationFormat>
  <Paragraphs>125</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Manager/>
  <Company>INFN Milano Bicocca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Dario Menasce</dc:creator>
  <cp:keywords/>
  <dc:description/>
  <cp:lastModifiedBy>Dario Menasce</cp:lastModifiedBy>
  <cp:revision>499</cp:revision>
  <cp:lastPrinted>2013-04-11T14:44:45Z</cp:lastPrinted>
  <dcterms:created xsi:type="dcterms:W3CDTF">2013-04-18T12:56:18Z</dcterms:created>
  <dcterms:modified xsi:type="dcterms:W3CDTF">2014-04-02T07:02:46Z</dcterms:modified>
  <cp:category/>
</cp:coreProperties>
</file>