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9"/>
  </p:notesMasterIdLst>
  <p:sldIdLst>
    <p:sldId id="256" r:id="rId3"/>
    <p:sldId id="257" r:id="rId4"/>
    <p:sldId id="269" r:id="rId5"/>
    <p:sldId id="295" r:id="rId6"/>
    <p:sldId id="294" r:id="rId7"/>
    <p:sldId id="29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4" autoAdjust="0"/>
    <p:restoredTop sz="94660"/>
  </p:normalViewPr>
  <p:slideViewPr>
    <p:cSldViewPr>
      <p:cViewPr>
        <p:scale>
          <a:sx n="80" d="100"/>
          <a:sy n="80" d="100"/>
        </p:scale>
        <p:origin x="-461" y="-1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5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Monday, March 31, 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Monday, March 31,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Monday, March 31, 2014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Monday, March 31, 2014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Referaggio delle richieste dei gruppi di lavoro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CCR – </a:t>
            </a:r>
            <a:r>
              <a:rPr lang="en-US" dirty="0" err="1" smtClean="0"/>
              <a:t>Aprile</a:t>
            </a:r>
            <a:r>
              <a:rPr lang="en-US" dirty="0" smtClean="0"/>
              <a:t> 2014</a:t>
            </a:r>
          </a:p>
          <a:p>
            <a:r>
              <a:rPr lang="en-US" dirty="0" err="1" smtClean="0"/>
              <a:t>R.Fantechi</a:t>
            </a:r>
            <a:r>
              <a:rPr lang="en-US" dirty="0" smtClean="0"/>
              <a:t>, </a:t>
            </a:r>
            <a:r>
              <a:rPr lang="en-US" dirty="0" err="1" smtClean="0"/>
              <a:t>M.Gulmini</a:t>
            </a:r>
            <a:r>
              <a:rPr lang="en-US" dirty="0" smtClean="0"/>
              <a:t>, </a:t>
            </a:r>
            <a:r>
              <a:rPr lang="en-US" dirty="0" err="1" smtClean="0"/>
              <a:t>S.Parlati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Sommario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DB:</a:t>
            </a:r>
          </a:p>
          <a:p>
            <a:pPr lvl="1"/>
            <a:r>
              <a:rPr lang="en-US" dirty="0" err="1" smtClean="0"/>
              <a:t>Hepix</a:t>
            </a:r>
            <a:r>
              <a:rPr lang="en-US" dirty="0" smtClean="0"/>
              <a:t> (6 KE)</a:t>
            </a:r>
          </a:p>
          <a:p>
            <a:pPr lvl="1"/>
            <a:r>
              <a:rPr lang="en-US" dirty="0" smtClean="0"/>
              <a:t>Multimedia (11,5 KE)</a:t>
            </a:r>
          </a:p>
          <a:p>
            <a:pPr lvl="1"/>
            <a:r>
              <a:rPr lang="en-US" dirty="0" err="1" smtClean="0"/>
              <a:t>Netgroup</a:t>
            </a:r>
            <a:r>
              <a:rPr lang="en-US" dirty="0" smtClean="0"/>
              <a:t> (6,5 KE)</a:t>
            </a:r>
          </a:p>
          <a:p>
            <a:pPr lvl="1"/>
            <a:endParaRPr lang="en-US" dirty="0"/>
          </a:p>
          <a:p>
            <a:r>
              <a:rPr lang="en-US" dirty="0" err="1" smtClean="0"/>
              <a:t>Totale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r>
              <a:rPr lang="en-US" dirty="0" smtClean="0"/>
              <a:t> : 24 KE</a:t>
            </a:r>
          </a:p>
          <a:p>
            <a:pPr lvl="1"/>
            <a:r>
              <a:rPr lang="en-US" dirty="0" smtClean="0"/>
              <a:t>Di cui 12,5 KE di </a:t>
            </a:r>
            <a:r>
              <a:rPr lang="en-US" dirty="0" err="1" smtClean="0"/>
              <a:t>Missioni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Assegnazioni</a:t>
            </a:r>
            <a:r>
              <a:rPr lang="en-US" dirty="0" smtClean="0"/>
              <a:t> </a:t>
            </a:r>
            <a:r>
              <a:rPr lang="en-US" dirty="0" err="1" smtClean="0"/>
              <a:t>proposte</a:t>
            </a:r>
            <a:r>
              <a:rPr lang="en-US" dirty="0" smtClean="0"/>
              <a:t>: 20 KE</a:t>
            </a:r>
          </a:p>
          <a:p>
            <a:pPr lvl="1"/>
            <a:r>
              <a:rPr lang="en-US" dirty="0" smtClean="0"/>
              <a:t>Di cui 8,5 KE di </a:t>
            </a:r>
            <a:r>
              <a:rPr lang="en-US" dirty="0" err="1" smtClean="0"/>
              <a:t>Missioni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0" y="6606510"/>
            <a:ext cx="16882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 err="1" smtClean="0"/>
              <a:t>M.Gulmini</a:t>
            </a:r>
            <a:r>
              <a:rPr lang="en-US" sz="1000" dirty="0" smtClean="0"/>
              <a:t>, 01/04/2014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Inventario (5 KE CNAF)</a:t>
            </a:r>
          </a:p>
          <a:p>
            <a:pPr lvl="1"/>
            <a:r>
              <a:rPr lang="it-IT" dirty="0" smtClean="0"/>
              <a:t>Materiale vario per «</a:t>
            </a:r>
            <a:r>
              <a:rPr lang="it-IT" b="1" dirty="0" smtClean="0"/>
              <a:t>StreamKit</a:t>
            </a:r>
            <a:r>
              <a:rPr lang="it-IT" dirty="0" smtClean="0"/>
              <a:t>», da spedire nelle sezioni che ne fanno richiesta per lo streaming di corsi o eventi</a:t>
            </a:r>
          </a:p>
          <a:p>
            <a:pPr lvl="2"/>
            <a:r>
              <a:rPr lang="it-IT" dirty="0" smtClean="0"/>
              <a:t>pc portatile per encoding, valigie, treppiede, VGA splitter, videocamera, ecc.</a:t>
            </a:r>
          </a:p>
          <a:p>
            <a:pPr lvl="2"/>
            <a:endParaRPr lang="it-IT" dirty="0" smtClean="0"/>
          </a:p>
          <a:p>
            <a:r>
              <a:rPr lang="it-IT" b="1" dirty="0"/>
              <a:t>Licenze SW (3 KE CNAF)</a:t>
            </a:r>
          </a:p>
          <a:p>
            <a:pPr lvl="1"/>
            <a:r>
              <a:rPr lang="it-IT" dirty="0"/>
              <a:t>Altre 2 licenze per Wirecast Pro (1,5 KE l’una)</a:t>
            </a:r>
          </a:p>
          <a:p>
            <a:pPr lvl="2"/>
            <a:r>
              <a:rPr lang="it-IT" dirty="0"/>
              <a:t>Una per lo «StreamKit», una per un pc di encoding del gruppo</a:t>
            </a:r>
          </a:p>
          <a:p>
            <a:pPr lvl="2"/>
            <a:r>
              <a:rPr lang="it-IT" dirty="0"/>
              <a:t>Una licenza e’ stata finanziata a ottobre</a:t>
            </a:r>
          </a:p>
          <a:p>
            <a:pPr marL="393192" lvl="1" indent="0">
              <a:buNone/>
            </a:pPr>
            <a:endParaRPr lang="it-IT" dirty="0" smtClean="0"/>
          </a:p>
          <a:p>
            <a:r>
              <a:rPr lang="it-IT" b="1" dirty="0" smtClean="0"/>
              <a:t>Proposta:</a:t>
            </a:r>
          </a:p>
          <a:p>
            <a:pPr lvl="1"/>
            <a:r>
              <a:rPr lang="it-IT" b="1" dirty="0" smtClean="0"/>
              <a:t>OK: 5KE Inventario + 3KE Licenze SW CNAF</a:t>
            </a:r>
            <a:endParaRPr lang="en-US" b="1" dirty="0" smtClean="0"/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0" y="6606510"/>
            <a:ext cx="16882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 err="1" smtClean="0"/>
              <a:t>M.Gulmini</a:t>
            </a:r>
            <a:r>
              <a:rPr lang="en-US" sz="1000" dirty="0" smtClean="0"/>
              <a:t>, 01/04/2014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419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Netgroup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Inventario (3,5 KE CNAF)</a:t>
            </a:r>
          </a:p>
          <a:p>
            <a:pPr lvl="1"/>
            <a:r>
              <a:rPr lang="it-IT" dirty="0" smtClean="0"/>
              <a:t>Server per sperimentazione firewall e IDS/IPS Software e, piu’ in generale, per sperimentazioni del gruppo</a:t>
            </a:r>
          </a:p>
          <a:p>
            <a:pPr lvl="2"/>
            <a:r>
              <a:rPr lang="it-IT" dirty="0" smtClean="0"/>
              <a:t>4 interfacce di rete di cui 2 a 10Gb/s</a:t>
            </a:r>
          </a:p>
          <a:p>
            <a:pPr lvl="2"/>
            <a:endParaRPr lang="it-IT" dirty="0" smtClean="0"/>
          </a:p>
          <a:p>
            <a:pPr marL="393192" lvl="1" indent="0">
              <a:buNone/>
            </a:pPr>
            <a:endParaRPr lang="it-IT" dirty="0" smtClean="0"/>
          </a:p>
          <a:p>
            <a:r>
              <a:rPr lang="it-IT" b="1" dirty="0" smtClean="0"/>
              <a:t>Proposta:</a:t>
            </a:r>
          </a:p>
          <a:p>
            <a:pPr lvl="1"/>
            <a:r>
              <a:rPr lang="it-IT" b="1" dirty="0" smtClean="0"/>
              <a:t>OK: 3,5 KE Inventario CNAF</a:t>
            </a:r>
            <a:endParaRPr lang="en-US" b="1" dirty="0" smtClean="0"/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0" y="6606510"/>
            <a:ext cx="16882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 err="1" smtClean="0"/>
              <a:t>M.Gulmini</a:t>
            </a:r>
            <a:r>
              <a:rPr lang="en-US" sz="1000" dirty="0" smtClean="0"/>
              <a:t>, 01/04/2014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6137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(I)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/>
              <a:t>Multimedia</a:t>
            </a:r>
            <a:r>
              <a:rPr lang="en-US" dirty="0" smtClean="0"/>
              <a:t> (</a:t>
            </a:r>
            <a:r>
              <a:rPr lang="en-US" dirty="0" err="1" smtClean="0"/>
              <a:t>sblocco</a:t>
            </a:r>
            <a:r>
              <a:rPr lang="en-US" dirty="0" smtClean="0"/>
              <a:t> SP per 3,5KE)</a:t>
            </a:r>
          </a:p>
          <a:p>
            <a:pPr lvl="1"/>
            <a:r>
              <a:rPr lang="en-US" dirty="0" err="1" smtClean="0"/>
              <a:t>Richiesta</a:t>
            </a:r>
            <a:r>
              <a:rPr lang="en-US" dirty="0" smtClean="0"/>
              <a:t>: 1,5 KE CNAF, 2 KE Bologna</a:t>
            </a:r>
          </a:p>
          <a:p>
            <a:pPr lvl="1"/>
            <a:endParaRPr lang="en-US" dirty="0" smtClean="0"/>
          </a:p>
          <a:p>
            <a:pPr marL="630936" lvl="2" indent="0">
              <a:buNone/>
            </a:pPr>
            <a:endParaRPr lang="en-US" dirty="0" smtClean="0"/>
          </a:p>
          <a:p>
            <a:r>
              <a:rPr lang="it-IT" b="1" dirty="0"/>
              <a:t>Proposta:</a:t>
            </a:r>
          </a:p>
          <a:p>
            <a:pPr lvl="1"/>
            <a:r>
              <a:rPr lang="it-IT" b="1" dirty="0"/>
              <a:t>OK: </a:t>
            </a:r>
            <a:r>
              <a:rPr lang="it-IT" b="1" dirty="0" smtClean="0"/>
              <a:t>1,5 </a:t>
            </a:r>
            <a:r>
              <a:rPr lang="it-IT" b="1" dirty="0"/>
              <a:t>KE </a:t>
            </a:r>
            <a:r>
              <a:rPr lang="it-IT" b="1" dirty="0" smtClean="0"/>
              <a:t>CNAF, 2 KE Bologna</a:t>
            </a:r>
            <a:endParaRPr lang="en-US" b="1" dirty="0"/>
          </a:p>
          <a:p>
            <a:endParaRPr lang="en-US" sz="2900" dirty="0"/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0" y="6606510"/>
            <a:ext cx="16882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 err="1" smtClean="0"/>
              <a:t>M.Gulmini</a:t>
            </a:r>
            <a:r>
              <a:rPr lang="en-US" sz="1000" dirty="0" smtClean="0"/>
              <a:t>, 01/04/2014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58487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(II)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b="1" dirty="0" smtClean="0"/>
              <a:t>HEPIX </a:t>
            </a:r>
            <a:r>
              <a:rPr lang="en-US" dirty="0" smtClean="0"/>
              <a:t>Fall (USA-Nebraska Univ.-13/17 </a:t>
            </a:r>
            <a:r>
              <a:rPr lang="en-US" dirty="0" err="1" smtClean="0"/>
              <a:t>Ott</a:t>
            </a:r>
            <a:r>
              <a:rPr lang="en-US" dirty="0" smtClean="0"/>
              <a:t>.)</a:t>
            </a:r>
          </a:p>
          <a:p>
            <a:pPr lvl="1"/>
            <a:r>
              <a:rPr lang="en-US" dirty="0" err="1" smtClean="0"/>
              <a:t>Richiesta</a:t>
            </a:r>
            <a:r>
              <a:rPr lang="en-US" dirty="0" smtClean="0"/>
              <a:t>: 3 </a:t>
            </a:r>
            <a:r>
              <a:rPr lang="en-US" dirty="0" err="1" smtClean="0"/>
              <a:t>partecipazioni</a:t>
            </a:r>
            <a:r>
              <a:rPr lang="en-US" dirty="0" smtClean="0"/>
              <a:t> per 9 KE in </a:t>
            </a:r>
            <a:r>
              <a:rPr lang="en-US" dirty="0" err="1" smtClean="0"/>
              <a:t>totale</a:t>
            </a:r>
            <a:endParaRPr lang="en-US" dirty="0" smtClean="0"/>
          </a:p>
          <a:p>
            <a:pPr lvl="2"/>
            <a:r>
              <a:rPr lang="en-US" dirty="0" smtClean="0"/>
              <a:t>3 KE </a:t>
            </a:r>
            <a:r>
              <a:rPr lang="en-US" dirty="0" err="1" smtClean="0"/>
              <a:t>Padova</a:t>
            </a:r>
            <a:r>
              <a:rPr lang="en-US" dirty="0" smtClean="0"/>
              <a:t>, 3 KE Trieste </a:t>
            </a:r>
            <a:r>
              <a:rPr lang="en-US" dirty="0" err="1" smtClean="0"/>
              <a:t>sblocco</a:t>
            </a:r>
            <a:r>
              <a:rPr lang="en-US" dirty="0" smtClean="0"/>
              <a:t> SP</a:t>
            </a:r>
          </a:p>
          <a:p>
            <a:pPr lvl="2"/>
            <a:r>
              <a:rPr lang="en-US" dirty="0" smtClean="0"/>
              <a:t>3 KE Milano </a:t>
            </a:r>
            <a:r>
              <a:rPr lang="en-US" dirty="0" err="1" smtClean="0"/>
              <a:t>chiesto</a:t>
            </a:r>
            <a:r>
              <a:rPr lang="en-US" dirty="0" smtClean="0"/>
              <a:t> da “</a:t>
            </a:r>
            <a:r>
              <a:rPr lang="en-US" dirty="0" err="1" smtClean="0"/>
              <a:t>Netgroup</a:t>
            </a:r>
            <a:r>
              <a:rPr lang="en-US" dirty="0" smtClean="0"/>
              <a:t>” per </a:t>
            </a:r>
            <a:r>
              <a:rPr lang="en-US" dirty="0" err="1" smtClean="0"/>
              <a:t>partecipazione</a:t>
            </a:r>
            <a:r>
              <a:rPr lang="en-US" dirty="0" smtClean="0"/>
              <a:t> al </a:t>
            </a:r>
            <a:r>
              <a:rPr lang="en-US" dirty="0" err="1" smtClean="0"/>
              <a:t>gruppo</a:t>
            </a:r>
            <a:r>
              <a:rPr lang="en-US" dirty="0" smtClean="0"/>
              <a:t> IPV6</a:t>
            </a:r>
          </a:p>
          <a:p>
            <a:pPr marL="630936" lvl="2" indent="0">
              <a:buNone/>
            </a:pPr>
            <a:endParaRPr lang="en-US" dirty="0" smtClean="0"/>
          </a:p>
          <a:p>
            <a:r>
              <a:rPr lang="it-IT" b="1" dirty="0"/>
              <a:t>Proposta:</a:t>
            </a:r>
          </a:p>
          <a:p>
            <a:pPr lvl="1"/>
            <a:r>
              <a:rPr lang="it-IT" dirty="0" smtClean="0"/>
              <a:t>Si propone di finanziare 2 partecipazioni (di cui una per l’attivita’ su IPV6)</a:t>
            </a:r>
          </a:p>
          <a:p>
            <a:pPr lvl="2"/>
            <a:r>
              <a:rPr lang="it-IT" b="1" dirty="0" smtClean="0"/>
              <a:t>2,5 KE Padova e 2,5 KE Milano</a:t>
            </a:r>
            <a:endParaRPr lang="en-US" b="1" dirty="0"/>
          </a:p>
          <a:p>
            <a:endParaRPr lang="en-US" sz="2900" dirty="0"/>
          </a:p>
        </p:txBody>
      </p:sp>
      <p:sp>
        <p:nvSpPr>
          <p:cNvPr id="4" name="Text Box 77"/>
          <p:cNvSpPr txBox="1">
            <a:spLocks noChangeArrowheads="1"/>
          </p:cNvSpPr>
          <p:nvPr/>
        </p:nvSpPr>
        <p:spPr bwMode="auto">
          <a:xfrm>
            <a:off x="0" y="6606510"/>
            <a:ext cx="168828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 err="1" smtClean="0"/>
              <a:t>M.Gulmini</a:t>
            </a:r>
            <a:r>
              <a:rPr lang="en-US" sz="1000" dirty="0" smtClean="0"/>
              <a:t>, 01/04/2014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913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ainstrmSess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64B2C8F-C7CE-4FA1-B28D-E59C84E153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BrainstrmSess</Template>
  <TotalTime>0</TotalTime>
  <Words>316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BrainstrmSess</vt:lpstr>
      <vt:lpstr>Referaggio delle richieste dei gruppi di lavoro</vt:lpstr>
      <vt:lpstr>Sommario</vt:lpstr>
      <vt:lpstr>Multimedia</vt:lpstr>
      <vt:lpstr>Netgroup</vt:lpstr>
      <vt:lpstr>Missioni (I)</vt:lpstr>
      <vt:lpstr>Missioni (II)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2014-02-12T16:17:56Z</dcterms:created>
  <dcterms:modified xsi:type="dcterms:W3CDTF">2014-03-31T13:18:34Z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