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8" r:id="rId3"/>
    <p:sldId id="263" r:id="rId4"/>
    <p:sldId id="265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259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35D54-3D0A-473A-A22A-56F9D322F1F7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F50BA-F38D-464E-84EA-743040AB9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49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1524000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INFN: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3528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Participants: </a:t>
            </a:r>
          </a:p>
          <a:p>
            <a:r>
              <a:rPr lang="en-US" dirty="0" smtClean="0"/>
              <a:t>Milano</a:t>
            </a:r>
          </a:p>
          <a:p>
            <a:r>
              <a:rPr lang="en-US" dirty="0" smtClean="0"/>
              <a:t>Pisa </a:t>
            </a:r>
          </a:p>
          <a:p>
            <a:r>
              <a:rPr lang="en-US" dirty="0" smtClean="0"/>
              <a:t>Perugia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356350"/>
            <a:ext cx="2133600" cy="365125"/>
          </a:xfrm>
        </p:spPr>
        <p:txBody>
          <a:bodyPr/>
          <a:lstStyle/>
          <a:p>
            <a:r>
              <a:rPr lang="en-US" smtClean="0"/>
              <a:t>25/3/2014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00400" cy="365125"/>
          </a:xfrm>
        </p:spPr>
        <p:txBody>
          <a:bodyPr/>
          <a:lstStyle/>
          <a:p>
            <a:r>
              <a:rPr lang="it-IT" smtClean="0"/>
              <a:t>Mauro Citterio - INSIDE Meeting Milano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56350"/>
            <a:ext cx="2133600" cy="365125"/>
          </a:xfrm>
        </p:spPr>
        <p:txBody>
          <a:bodyPr/>
          <a:lstStyle/>
          <a:p>
            <a:fld id="{3E654395-3044-4223-A0A1-7D73907492C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7" descr="INFN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95400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INSIDE Meeting Milano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INSIDE Meeting Milano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INSIDE Meeting Milano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INSIDE Meeting Milano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INSIDE Meeting Milano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INSIDE Meeting Milano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INSIDE Meeting Milano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INSIDE Meeting Milano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INSIDE Meeting Milano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INSIDE Meeting Milano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INSIDE Meeting Milano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INSIDE Meeting Milano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INSIDE Meeting Milano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INSIDE Meeting Milano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INSIDE Meeting Milano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INSIDE Meeting Milano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INSIDE Meeting Milano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INSIDE Meeting Milano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2400" y="6356350"/>
            <a:ext cx="2133600" cy="365125"/>
          </a:xfrm>
        </p:spPr>
        <p:txBody>
          <a:bodyPr/>
          <a:lstStyle/>
          <a:p>
            <a:r>
              <a:rPr lang="en-US" smtClean="0"/>
              <a:t>25/3/2014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76600" cy="365125"/>
          </a:xfrm>
        </p:spPr>
        <p:txBody>
          <a:bodyPr/>
          <a:lstStyle/>
          <a:p>
            <a:r>
              <a:rPr lang="it-IT" smtClean="0"/>
              <a:t>Mauro Citterio - INSIDE Meeting Milano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56350"/>
            <a:ext cx="2133600" cy="365125"/>
          </a:xfrm>
        </p:spPr>
        <p:txBody>
          <a:bodyPr/>
          <a:lstStyle/>
          <a:p>
            <a:fld id="{3E654395-3044-4223-A0A1-7D73907492C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7" descr="INFN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95400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INSIDE Meeting Milano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INSIDE Meeting Milano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25/3/2014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Mauro Citterio - INSIDE Meeting Milano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54395-3044-4223-A0A1-7D73907492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25/3/2014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Mauro Citterio - INSIDE Meeting Milano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18A15-5A2A-4902-A76F-8D272A2063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INSIDE Meeting Milano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1676400"/>
            <a:ext cx="5410200" cy="584775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Tracker “front-end” board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895600" y="35052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Mauro </a:t>
            </a:r>
            <a:r>
              <a:rPr lang="en-US" sz="2400" b="1" dirty="0" err="1" smtClean="0"/>
              <a:t>Citterio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INSIDE Meeting Milano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itolo 6"/>
          <p:cNvSpPr txBox="1">
            <a:spLocks/>
          </p:cNvSpPr>
          <p:nvPr/>
        </p:nvSpPr>
        <p:spPr>
          <a:xfrm>
            <a:off x="6096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+mj-cs"/>
              </a:rPr>
              <a:t>One PCB for two fiber planes</a:t>
            </a:r>
            <a:endParaRPr kumimoji="0" lang="it-IT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  <p:pic>
        <p:nvPicPr>
          <p:cNvPr id="7" name="Picture 6" descr="SnapshotJuly13_a.tif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025102"/>
            <a:ext cx="2667000" cy="17415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67312" y="3899913"/>
            <a:ext cx="2357651" cy="22730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857623"/>
            <a:ext cx="3063469" cy="235765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932034" y="1025102"/>
            <a:ext cx="47547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Fibers connected to  SIPM</a:t>
            </a:r>
          </a:p>
          <a:p>
            <a:r>
              <a:rPr lang="en-US" dirty="0" smtClean="0"/>
              <a:t>SIPMs read-out via BASIC 32</a:t>
            </a:r>
          </a:p>
          <a:p>
            <a:endParaRPr lang="en-US" dirty="0"/>
          </a:p>
          <a:p>
            <a:r>
              <a:rPr lang="en-US" dirty="0" smtClean="0"/>
              <a:t>To take advantage of the BASIC input channel layout , one </a:t>
            </a:r>
            <a:r>
              <a:rPr lang="en-US" dirty="0" err="1" smtClean="0"/>
              <a:t>PCb</a:t>
            </a:r>
            <a:r>
              <a:rPr lang="en-US" dirty="0" smtClean="0"/>
              <a:t> every two fiber planes</a:t>
            </a:r>
          </a:p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6 planes</a:t>
            </a:r>
          </a:p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3 PCBs (SIPM on the TOP face, BASIC 32 on the BOTTOM face)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609600" y="2757132"/>
            <a:ext cx="152400" cy="1205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133600" y="2766657"/>
            <a:ext cx="685800" cy="1090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09900" y="6324600"/>
            <a:ext cx="3276600" cy="365125"/>
          </a:xfrm>
        </p:spPr>
        <p:txBody>
          <a:bodyPr/>
          <a:lstStyle/>
          <a:p>
            <a:r>
              <a:rPr lang="it-IT" smtClean="0"/>
              <a:t>Mauro Citterio - INSIDE Meeting Milano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itolo 6"/>
          <p:cNvSpPr txBox="1">
            <a:spLocks/>
          </p:cNvSpPr>
          <p:nvPr/>
        </p:nvSpPr>
        <p:spPr>
          <a:xfrm>
            <a:off x="6096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+mj-cs"/>
              </a:rPr>
              <a:t>Cartoon</a:t>
            </a:r>
            <a:r>
              <a:rPr kumimoji="0" lang="it-IT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+mj-cs"/>
              </a:rPr>
              <a:t> of the PCB</a:t>
            </a:r>
            <a:endParaRPr kumimoji="0" lang="it-IT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09416" y="1025102"/>
            <a:ext cx="237738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Overall PCB dimensions to be optimized against mechanical constraints.</a:t>
            </a:r>
          </a:p>
          <a:p>
            <a:endParaRPr lang="en-US" dirty="0"/>
          </a:p>
          <a:p>
            <a:r>
              <a:rPr lang="en-US" dirty="0" smtClean="0"/>
              <a:t>One board will contains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96 x 2 SIPMs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6 BASIC32 ICs</a:t>
            </a:r>
          </a:p>
          <a:p>
            <a:endParaRPr lang="en-US" dirty="0"/>
          </a:p>
          <a:p>
            <a:r>
              <a:rPr lang="en-US" dirty="0" smtClean="0"/>
              <a:t>Distance between SIPM and IC INPUTs minimized (“</a:t>
            </a:r>
            <a:r>
              <a:rPr lang="en-US" dirty="0" err="1" smtClean="0"/>
              <a:t>vias</a:t>
            </a:r>
            <a:r>
              <a:rPr lang="en-US" dirty="0" smtClean="0"/>
              <a:t>” through the board)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1524000"/>
            <a:ext cx="5618328" cy="13056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3715727"/>
            <a:ext cx="5715000" cy="120201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14399" y="1025102"/>
            <a:ext cx="107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View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3288268"/>
            <a:ext cx="3746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BOTTOM  View (only three ICs shown)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44392" y="3973835"/>
            <a:ext cx="6858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81000" y="3973835"/>
            <a:ext cx="6858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505200" y="3972543"/>
            <a:ext cx="6858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685800" y="5105400"/>
            <a:ext cx="4648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066800" y="5410200"/>
            <a:ext cx="3974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Flow: traces embedded in the PCB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715000" y="4724400"/>
            <a:ext cx="112878" cy="914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638800" y="5794661"/>
            <a:ext cx="2472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In/out connector(s)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1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INSIDE Meeting Milano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itolo 6"/>
          <p:cNvSpPr txBox="1">
            <a:spLocks/>
          </p:cNvSpPr>
          <p:nvPr/>
        </p:nvSpPr>
        <p:spPr>
          <a:xfrm>
            <a:off x="6096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+mj-cs"/>
              </a:rPr>
              <a:t>Prototype Test Board</a:t>
            </a:r>
            <a:endParaRPr kumimoji="0" lang="it-IT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2400" y="2362394"/>
            <a:ext cx="3962400" cy="824233"/>
            <a:chOff x="152400" y="1524000"/>
            <a:chExt cx="5715000" cy="120201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1524000"/>
              <a:ext cx="5715000" cy="1202016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1868191" y="1782108"/>
              <a:ext cx="685800" cy="68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4799" y="1782108"/>
              <a:ext cx="685800" cy="68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428999" y="1780816"/>
              <a:ext cx="685800" cy="68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949" y="3737212"/>
            <a:ext cx="1887940" cy="129198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819400" y="2289412"/>
            <a:ext cx="1367537" cy="990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419600" y="1066800"/>
            <a:ext cx="44196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n-US" b="1" dirty="0" smtClean="0"/>
              <a:t>Subset of the final board</a:t>
            </a:r>
          </a:p>
          <a:p>
            <a:pPr marL="742950" lvl="1" indent="-285750">
              <a:buFont typeface="Wingdings"/>
              <a:buChar char="à"/>
            </a:pPr>
            <a:r>
              <a:rPr lang="en-US" sz="1600" dirty="0" smtClean="0"/>
              <a:t>Same use of TOP and BOTTOM layers</a:t>
            </a:r>
          </a:p>
          <a:p>
            <a:pPr marL="285750" indent="-285750">
              <a:buFont typeface="Wingdings"/>
              <a:buChar char="à"/>
            </a:pPr>
            <a:r>
              <a:rPr lang="en-US" b="1" dirty="0" smtClean="0"/>
              <a:t>Additional components included to perform BASIC32 tests</a:t>
            </a:r>
          </a:p>
          <a:p>
            <a:pPr marL="742950" lvl="1" indent="-285750">
              <a:buFont typeface="Wingdings"/>
              <a:buChar char="à"/>
            </a:pPr>
            <a:r>
              <a:rPr lang="en-US" sz="1600" dirty="0" smtClean="0"/>
              <a:t>Injection circuit</a:t>
            </a:r>
          </a:p>
          <a:p>
            <a:pPr marL="742950" lvl="1" indent="-285750">
              <a:buFont typeface="Wingdings"/>
              <a:buChar char="à"/>
            </a:pPr>
            <a:r>
              <a:rPr lang="en-US" sz="1600" dirty="0" smtClean="0"/>
              <a:t>External ADC</a:t>
            </a:r>
          </a:p>
          <a:p>
            <a:pPr marL="742950" lvl="1" indent="-285750">
              <a:buFont typeface="Wingdings"/>
              <a:buChar char="à"/>
            </a:pPr>
            <a:r>
              <a:rPr lang="en-US" sz="1600" dirty="0" smtClean="0"/>
              <a:t>Learn from prototype the criticality of the final board</a:t>
            </a:r>
          </a:p>
          <a:p>
            <a:pPr marL="742950" lvl="1" indent="-285750">
              <a:buFont typeface="Wingdings"/>
              <a:buChar char="à"/>
            </a:pPr>
            <a:r>
              <a:rPr lang="en-US" sz="1600" dirty="0" smtClean="0"/>
              <a:t>HV – LV distribution to be defined on the test-board</a:t>
            </a:r>
            <a:endParaRPr lang="en-US" dirty="0" smtClean="0"/>
          </a:p>
          <a:p>
            <a:pPr marL="285750" indent="-285750">
              <a:buFont typeface="Wingdings"/>
              <a:buChar char="à"/>
            </a:pPr>
            <a:r>
              <a:rPr lang="en-US" b="1" dirty="0" smtClean="0">
                <a:sym typeface="Wingdings" panose="05000000000000000000" pitchFamily="2" charset="2"/>
              </a:rPr>
              <a:t>Design is ongoing:</a:t>
            </a:r>
          </a:p>
          <a:p>
            <a:pPr marL="742950" lvl="1" indent="-285750">
              <a:buFont typeface="Wingdings"/>
              <a:buChar char="à"/>
            </a:pPr>
            <a:r>
              <a:rPr lang="en-US" sz="1600" dirty="0" smtClean="0">
                <a:sym typeface="Wingdings" panose="05000000000000000000" pitchFamily="2" charset="2"/>
              </a:rPr>
              <a:t>Schematic to be reviewed soon</a:t>
            </a:r>
          </a:p>
          <a:p>
            <a:pPr marL="1200150" lvl="2" indent="-285750">
              <a:buFont typeface="Wingdings"/>
              <a:buChar char="à"/>
            </a:pPr>
            <a:r>
              <a:rPr lang="en-US" sz="1600" dirty="0" smtClean="0">
                <a:sym typeface="Wingdings" panose="05000000000000000000" pitchFamily="2" charset="2"/>
              </a:rPr>
              <a:t>Help from </a:t>
            </a:r>
            <a:r>
              <a:rPr lang="en-US" sz="1600" dirty="0" err="1" smtClean="0">
                <a:sym typeface="Wingdings" panose="05000000000000000000" pitchFamily="2" charset="2"/>
              </a:rPr>
              <a:t>Cristoforo</a:t>
            </a:r>
            <a:r>
              <a:rPr lang="en-US" sz="1600" dirty="0" smtClean="0">
                <a:sym typeface="Wingdings" panose="05000000000000000000" pitchFamily="2" charset="2"/>
              </a:rPr>
              <a:t> and </a:t>
            </a:r>
            <a:r>
              <a:rPr lang="en-US" sz="1600" dirty="0" err="1" smtClean="0">
                <a:sym typeface="Wingdings" panose="05000000000000000000" pitchFamily="2" charset="2"/>
              </a:rPr>
              <a:t>Adalberto</a:t>
            </a:r>
            <a:endParaRPr lang="en-US" sz="1600" dirty="0" smtClean="0">
              <a:sym typeface="Wingdings" panose="05000000000000000000" pitchFamily="2" charset="2"/>
            </a:endParaRPr>
          </a:p>
          <a:p>
            <a:pPr marL="742950" lvl="1" indent="-285750">
              <a:buFont typeface="Wingdings"/>
              <a:buChar char="à"/>
            </a:pPr>
            <a:r>
              <a:rPr lang="en-US" sz="1600" dirty="0" smtClean="0">
                <a:sym typeface="Wingdings" panose="05000000000000000000" pitchFamily="2" charset="2"/>
              </a:rPr>
              <a:t>Layout by first week of April</a:t>
            </a:r>
          </a:p>
          <a:p>
            <a:pPr marL="742950" lvl="1" indent="-285750">
              <a:buFont typeface="Wingdings"/>
              <a:buChar char="à"/>
            </a:pPr>
            <a:r>
              <a:rPr lang="en-US" sz="1600" dirty="0" smtClean="0">
                <a:sym typeface="Wingdings" panose="05000000000000000000" pitchFamily="2" charset="2"/>
              </a:rPr>
              <a:t>Board in house by end of April</a:t>
            </a:r>
          </a:p>
          <a:p>
            <a:pPr marL="1200150" lvl="2" indent="-285750">
              <a:buFont typeface="Wingdings"/>
              <a:buChar char="à"/>
            </a:pPr>
            <a:r>
              <a:rPr lang="en-US" sz="1600" dirty="0" smtClean="0">
                <a:sym typeface="Wingdings" panose="05000000000000000000" pitchFamily="2" charset="2"/>
              </a:rPr>
              <a:t>Testing lab in preparation</a:t>
            </a:r>
            <a:endParaRPr lang="en-US" dirty="0" smtClean="0">
              <a:sym typeface="Wingdings" panose="05000000000000000000" pitchFamily="2" charset="2"/>
            </a:endParaRPr>
          </a:p>
          <a:p>
            <a:pPr lvl="1" indent="-457200">
              <a:buFont typeface="Wingdings"/>
              <a:buChar char="à"/>
            </a:pPr>
            <a:r>
              <a:rPr lang="en-US" b="1" dirty="0" smtClean="0">
                <a:sym typeface="Wingdings" panose="05000000000000000000" pitchFamily="2" charset="2"/>
              </a:rPr>
              <a:t>External interface for test board: CAEN </a:t>
            </a:r>
            <a:r>
              <a:rPr lang="it-IT" b="1" dirty="0" smtClean="0"/>
              <a:t>V1495</a:t>
            </a:r>
            <a:r>
              <a:rPr lang="en-US" b="1" dirty="0"/>
              <a:t> </a:t>
            </a:r>
            <a:r>
              <a:rPr lang="en-US" b="1" dirty="0" smtClean="0"/>
              <a:t>board</a:t>
            </a:r>
          </a:p>
          <a:p>
            <a:pPr lvl="2" indent="-457200">
              <a:buFont typeface="Wingdings"/>
              <a:buChar char="à"/>
            </a:pPr>
            <a:r>
              <a:rPr lang="en-US" sz="1600" dirty="0" smtClean="0">
                <a:sym typeface="Wingdings" panose="05000000000000000000" pitchFamily="2" charset="2"/>
              </a:rPr>
              <a:t>BASIC32 controlled via onboard FPGA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1717949" y="3280012"/>
            <a:ext cx="1101451" cy="4572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605889" y="3280012"/>
            <a:ext cx="581048" cy="4572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01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239</Words>
  <Application>Microsoft Office PowerPoint</Application>
  <PresentationFormat>On-screen Show 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Company>INFN Milano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Mauro Citterio</dc:creator>
  <cp:lastModifiedBy>Mauro</cp:lastModifiedBy>
  <cp:revision>49</cp:revision>
  <dcterms:created xsi:type="dcterms:W3CDTF">2011-02-17T05:29:27Z</dcterms:created>
  <dcterms:modified xsi:type="dcterms:W3CDTF">2014-03-25T10:17:14Z</dcterms:modified>
</cp:coreProperties>
</file>