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19"/>
  </p:notesMasterIdLst>
  <p:handoutMasterIdLst>
    <p:handoutMasterId r:id="rId20"/>
  </p:handoutMasterIdLst>
  <p:sldIdLst>
    <p:sldId id="257" r:id="rId4"/>
    <p:sldId id="348" r:id="rId5"/>
    <p:sldId id="349" r:id="rId6"/>
    <p:sldId id="352" r:id="rId7"/>
    <p:sldId id="370" r:id="rId8"/>
    <p:sldId id="351" r:id="rId9"/>
    <p:sldId id="371" r:id="rId10"/>
    <p:sldId id="372" r:id="rId11"/>
    <p:sldId id="376" r:id="rId12"/>
    <p:sldId id="377" r:id="rId13"/>
    <p:sldId id="379" r:id="rId14"/>
    <p:sldId id="381" r:id="rId15"/>
    <p:sldId id="382" r:id="rId16"/>
    <p:sldId id="383" r:id="rId17"/>
    <p:sldId id="384" r:id="rId18"/>
  </p:sldIdLst>
  <p:sldSz cx="9906000" cy="6858000" type="A4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00"/>
    <a:srgbClr val="FFFF99"/>
    <a:srgbClr val="CCFF6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19" autoAdjust="0"/>
    <p:restoredTop sz="92473" autoAdjust="0"/>
  </p:normalViewPr>
  <p:slideViewPr>
    <p:cSldViewPr snapToGrid="0">
      <p:cViewPr>
        <p:scale>
          <a:sx n="90" d="100"/>
          <a:sy n="90" d="100"/>
        </p:scale>
        <p:origin x="-1152" y="-72"/>
      </p:cViewPr>
      <p:guideLst>
        <p:guide orient="horz" pos="4319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0A4C-74F5-4D79-A42B-08D4C1D9F18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CA84D-9319-46EC-8512-B50C1C0168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5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196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FA520B9-232C-4EE1-A498-3BF168E5B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7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804EB-C357-46F7-BE3D-1836287343B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outline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presentation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Fist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accurat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detector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it-IT" dirty="0" err="1" smtClean="0"/>
              <a:t>reliable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at </a:t>
            </a:r>
            <a:r>
              <a:rPr lang="it-IT" dirty="0" err="1" smtClean="0"/>
              <a:t>circuit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. So, the </a:t>
            </a:r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SiPM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adding</a:t>
            </a:r>
            <a:r>
              <a:rPr lang="it-IT" dirty="0" smtClean="0"/>
              <a:t> some </a:t>
            </a: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remarkable</a:t>
            </a:r>
            <a:r>
              <a:rPr lang="it-IT" dirty="0" smtClean="0"/>
              <a:t> </a:t>
            </a:r>
            <a:r>
              <a:rPr lang="it-IT" dirty="0" err="1" smtClean="0"/>
              <a:t>contributions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detector </a:t>
            </a:r>
            <a:r>
              <a:rPr lang="it-IT" dirty="0" err="1" smtClean="0"/>
              <a:t>itself</a:t>
            </a:r>
            <a:r>
              <a:rPr lang="it-IT" dirty="0" smtClean="0"/>
              <a:t> and, </a:t>
            </a:r>
            <a:r>
              <a:rPr lang="it-IT" dirty="0" err="1" smtClean="0"/>
              <a:t>moreover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set up a </a:t>
            </a:r>
            <a:r>
              <a:rPr lang="it-IT" dirty="0" err="1" smtClean="0"/>
              <a:t>suitable</a:t>
            </a:r>
            <a:r>
              <a:rPr lang="it-IT" dirty="0" smtClean="0"/>
              <a:t> </a:t>
            </a:r>
            <a:r>
              <a:rPr lang="it-IT" dirty="0" err="1" smtClean="0"/>
              <a:t>extraction</a:t>
            </a:r>
            <a:r>
              <a:rPr lang="it-IT" dirty="0" smtClean="0"/>
              <a:t> procedure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evaluate</a:t>
            </a:r>
            <a:r>
              <a:rPr lang="it-IT" dirty="0" smtClean="0"/>
              <a:t> the </a:t>
            </a:r>
            <a:r>
              <a:rPr lang="it-IT" dirty="0" err="1" smtClean="0"/>
              <a:t>paramenters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the </a:t>
            </a:r>
            <a:r>
              <a:rPr lang="it-IT" dirty="0" err="1" smtClean="0"/>
              <a:t>model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, </a:t>
            </a:r>
            <a:r>
              <a:rPr lang="it-IT" dirty="0" err="1" smtClean="0"/>
              <a:t>different</a:t>
            </a:r>
            <a:r>
              <a:rPr lang="it-IT" dirty="0" smtClean="0"/>
              <a:t> front-end </a:t>
            </a:r>
            <a:r>
              <a:rPr lang="it-IT" dirty="0" err="1" smtClean="0"/>
              <a:t>circuit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out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suitable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, </a:t>
            </a:r>
            <a:r>
              <a:rPr lang="it-IT" dirty="0" err="1" smtClean="0"/>
              <a:t>considering</a:t>
            </a:r>
            <a:r>
              <a:rPr lang="it-IT" dirty="0" smtClean="0"/>
              <a:t> the SiPM </a:t>
            </a:r>
            <a:r>
              <a:rPr lang="it-IT" dirty="0" err="1" smtClean="0"/>
              <a:t>characteristics</a:t>
            </a:r>
            <a:r>
              <a:rPr lang="it-IT" dirty="0" smtClean="0"/>
              <a:t>. Some </a:t>
            </a:r>
            <a:r>
              <a:rPr lang="it-IT" dirty="0" err="1" smtClean="0"/>
              <a:t>prototypes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very</a:t>
            </a:r>
            <a:r>
              <a:rPr lang="it-IT" dirty="0" smtClean="0"/>
              <a:t> first front-end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realized</a:t>
            </a:r>
            <a:r>
              <a:rPr lang="it-IT" dirty="0" smtClean="0"/>
              <a:t> and some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fromt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characterization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very</a:t>
            </a:r>
            <a:r>
              <a:rPr lang="it-IT" dirty="0" smtClean="0"/>
              <a:t>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f.e.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more building </a:t>
            </a:r>
            <a:r>
              <a:rPr lang="it-IT" dirty="0" err="1" smtClean="0"/>
              <a:t>blocks</a:t>
            </a:r>
            <a:r>
              <a:rPr lang="it-IT" dirty="0" smtClean="0"/>
              <a:t> and a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complete </a:t>
            </a:r>
            <a:r>
              <a:rPr lang="it-IT" dirty="0" err="1" smtClean="0"/>
              <a:t>analog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designed</a:t>
            </a:r>
            <a:r>
              <a:rPr lang="it-IT" dirty="0" smtClean="0"/>
              <a:t>, </a:t>
            </a:r>
            <a:r>
              <a:rPr lang="it-IT" dirty="0" err="1" smtClean="0"/>
              <a:t>realized</a:t>
            </a:r>
            <a:r>
              <a:rPr lang="it-IT" dirty="0" smtClean="0"/>
              <a:t>  and </a:t>
            </a:r>
            <a:r>
              <a:rPr lang="it-IT" dirty="0" err="1" smtClean="0"/>
              <a:t>characterized</a:t>
            </a:r>
            <a:r>
              <a:rPr lang="it-IT" dirty="0" smtClean="0"/>
              <a:t>. </a:t>
            </a:r>
            <a:r>
              <a:rPr lang="it-IT" dirty="0" err="1" smtClean="0"/>
              <a:t>Also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 some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wil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Next</a:t>
            </a:r>
            <a:r>
              <a:rPr lang="it-IT" dirty="0" smtClean="0"/>
              <a:t>, the design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8 </a:t>
            </a:r>
            <a:r>
              <a:rPr lang="it-IT" dirty="0" err="1" smtClean="0"/>
              <a:t>channel</a:t>
            </a:r>
            <a:r>
              <a:rPr lang="it-IT" dirty="0" smtClean="0"/>
              <a:t> test chip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carried</a:t>
            </a:r>
            <a:r>
              <a:rPr lang="it-IT" dirty="0" smtClean="0"/>
              <a:t> out, </a:t>
            </a:r>
            <a:r>
              <a:rPr lang="it-IT" dirty="0" err="1" smtClean="0"/>
              <a:t>togheter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read-out</a:t>
            </a:r>
            <a:r>
              <a:rPr lang="it-IT" dirty="0" smtClean="0"/>
              <a:t> </a:t>
            </a:r>
            <a:r>
              <a:rPr lang="it-IT" dirty="0" err="1" smtClean="0"/>
              <a:t>section</a:t>
            </a:r>
            <a:r>
              <a:rPr lang="it-IT" dirty="0" smtClean="0"/>
              <a:t>. The chip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MPW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fabrication</a:t>
            </a:r>
            <a:r>
              <a:rPr lang="it-IT" dirty="0" smtClean="0"/>
              <a:t> at the end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expect</a:t>
            </a:r>
            <a:r>
              <a:rPr lang="it-IT" dirty="0" smtClean="0"/>
              <a:t> the delivery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prototypes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first part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October</a:t>
            </a:r>
            <a:r>
              <a:rPr lang="it-IT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Eventually</a:t>
            </a:r>
            <a:r>
              <a:rPr lang="it-IT" dirty="0" smtClean="0"/>
              <a:t> some </a:t>
            </a:r>
            <a:r>
              <a:rPr lang="it-IT" dirty="0" err="1" smtClean="0"/>
              <a:t>possible</a:t>
            </a:r>
            <a:r>
              <a:rPr lang="it-IT" dirty="0" smtClean="0"/>
              <a:t> future work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described</a:t>
            </a:r>
            <a:r>
              <a:rPr lang="it-IT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B73E9D4-662F-4C6B-9650-292EE67E8E53}" type="slidenum">
              <a:rPr lang="it-IT"/>
              <a:pPr/>
              <a:t>15</a:t>
            </a:fld>
            <a:endParaRPr lang="it-IT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/>
              <a:t>Iwasi07 - Bari June 27 2007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6763"/>
            <a:ext cx="5541962" cy="3838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8A023E3-71E9-4709-B391-BFD2C9CF090E}" type="slidenum">
              <a:rPr lang="it-IT"/>
              <a:pPr/>
              <a:t>3</a:t>
            </a:fld>
            <a:endParaRPr 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B73E9D4-662F-4C6B-9650-292EE67E8E53}" type="slidenum">
              <a:rPr lang="it-IT"/>
              <a:pPr/>
              <a:t>4</a:t>
            </a:fld>
            <a:endParaRPr lang="it-IT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B73E9D4-662F-4C6B-9650-292EE67E8E53}" type="slidenum">
              <a:rPr lang="it-IT"/>
              <a:pPr/>
              <a:t>5</a:t>
            </a:fld>
            <a:endParaRPr lang="it-IT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B73E9D4-662F-4C6B-9650-292EE67E8E53}" type="slidenum">
              <a:rPr lang="it-IT"/>
              <a:pPr/>
              <a:t>6</a:t>
            </a:fld>
            <a:endParaRPr lang="it-IT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804EB-C357-46F7-BE3D-1836287343B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outline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presentation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Fist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accurat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detector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it-IT" dirty="0" err="1" smtClean="0"/>
              <a:t>reliable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at </a:t>
            </a:r>
            <a:r>
              <a:rPr lang="it-IT" dirty="0" err="1" smtClean="0"/>
              <a:t>circuit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. So, the </a:t>
            </a:r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SiPM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adding</a:t>
            </a:r>
            <a:r>
              <a:rPr lang="it-IT" dirty="0" smtClean="0"/>
              <a:t> some </a:t>
            </a: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remarkable</a:t>
            </a:r>
            <a:r>
              <a:rPr lang="it-IT" dirty="0" smtClean="0"/>
              <a:t> </a:t>
            </a:r>
            <a:r>
              <a:rPr lang="it-IT" dirty="0" err="1" smtClean="0"/>
              <a:t>contributions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detector </a:t>
            </a:r>
            <a:r>
              <a:rPr lang="it-IT" dirty="0" err="1" smtClean="0"/>
              <a:t>itself</a:t>
            </a:r>
            <a:r>
              <a:rPr lang="it-IT" dirty="0" smtClean="0"/>
              <a:t> and, </a:t>
            </a:r>
            <a:r>
              <a:rPr lang="it-IT" dirty="0" err="1" smtClean="0"/>
              <a:t>moreover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set up a </a:t>
            </a:r>
            <a:r>
              <a:rPr lang="it-IT" dirty="0" err="1" smtClean="0"/>
              <a:t>suitable</a:t>
            </a:r>
            <a:r>
              <a:rPr lang="it-IT" dirty="0" smtClean="0"/>
              <a:t> </a:t>
            </a:r>
            <a:r>
              <a:rPr lang="it-IT" dirty="0" err="1" smtClean="0"/>
              <a:t>extraction</a:t>
            </a:r>
            <a:r>
              <a:rPr lang="it-IT" dirty="0" smtClean="0"/>
              <a:t> procedure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evaluate</a:t>
            </a:r>
            <a:r>
              <a:rPr lang="it-IT" dirty="0" smtClean="0"/>
              <a:t> the </a:t>
            </a:r>
            <a:r>
              <a:rPr lang="it-IT" dirty="0" err="1" smtClean="0"/>
              <a:t>paramenters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the </a:t>
            </a:r>
            <a:r>
              <a:rPr lang="it-IT" dirty="0" err="1" smtClean="0"/>
              <a:t>model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, </a:t>
            </a:r>
            <a:r>
              <a:rPr lang="it-IT" dirty="0" err="1" smtClean="0"/>
              <a:t>different</a:t>
            </a:r>
            <a:r>
              <a:rPr lang="it-IT" dirty="0" smtClean="0"/>
              <a:t> front-end </a:t>
            </a:r>
            <a:r>
              <a:rPr lang="it-IT" dirty="0" err="1" smtClean="0"/>
              <a:t>circuit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out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suitable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, </a:t>
            </a:r>
            <a:r>
              <a:rPr lang="it-IT" dirty="0" err="1" smtClean="0"/>
              <a:t>considering</a:t>
            </a:r>
            <a:r>
              <a:rPr lang="it-IT" dirty="0" smtClean="0"/>
              <a:t> the SiPM </a:t>
            </a:r>
            <a:r>
              <a:rPr lang="it-IT" dirty="0" err="1" smtClean="0"/>
              <a:t>characteristics</a:t>
            </a:r>
            <a:r>
              <a:rPr lang="it-IT" dirty="0" smtClean="0"/>
              <a:t>. Some </a:t>
            </a:r>
            <a:r>
              <a:rPr lang="it-IT" dirty="0" err="1" smtClean="0"/>
              <a:t>prototypes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very</a:t>
            </a:r>
            <a:r>
              <a:rPr lang="it-IT" dirty="0" smtClean="0"/>
              <a:t> first front-end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realized</a:t>
            </a:r>
            <a:r>
              <a:rPr lang="it-IT" dirty="0" smtClean="0"/>
              <a:t> and some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fromt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characterization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very</a:t>
            </a:r>
            <a:r>
              <a:rPr lang="it-IT" dirty="0" smtClean="0"/>
              <a:t>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f.e.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more building </a:t>
            </a:r>
            <a:r>
              <a:rPr lang="it-IT" dirty="0" err="1" smtClean="0"/>
              <a:t>blocks</a:t>
            </a:r>
            <a:r>
              <a:rPr lang="it-IT" dirty="0" smtClean="0"/>
              <a:t> and a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complete </a:t>
            </a:r>
            <a:r>
              <a:rPr lang="it-IT" dirty="0" err="1" smtClean="0"/>
              <a:t>analog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designed</a:t>
            </a:r>
            <a:r>
              <a:rPr lang="it-IT" dirty="0" smtClean="0"/>
              <a:t>, </a:t>
            </a:r>
            <a:r>
              <a:rPr lang="it-IT" dirty="0" err="1" smtClean="0"/>
              <a:t>realized</a:t>
            </a:r>
            <a:r>
              <a:rPr lang="it-IT" dirty="0" smtClean="0"/>
              <a:t>  and </a:t>
            </a:r>
            <a:r>
              <a:rPr lang="it-IT" dirty="0" err="1" smtClean="0"/>
              <a:t>characterized</a:t>
            </a:r>
            <a:r>
              <a:rPr lang="it-IT" dirty="0" smtClean="0"/>
              <a:t>. </a:t>
            </a:r>
            <a:r>
              <a:rPr lang="it-IT" dirty="0" err="1" smtClean="0"/>
              <a:t>Also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 some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wil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Next</a:t>
            </a:r>
            <a:r>
              <a:rPr lang="it-IT" dirty="0" smtClean="0"/>
              <a:t>, the design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8 </a:t>
            </a:r>
            <a:r>
              <a:rPr lang="it-IT" dirty="0" err="1" smtClean="0"/>
              <a:t>channel</a:t>
            </a:r>
            <a:r>
              <a:rPr lang="it-IT" dirty="0" smtClean="0"/>
              <a:t> test chip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carried</a:t>
            </a:r>
            <a:r>
              <a:rPr lang="it-IT" dirty="0" smtClean="0"/>
              <a:t> out, </a:t>
            </a:r>
            <a:r>
              <a:rPr lang="it-IT" dirty="0" err="1" smtClean="0"/>
              <a:t>togheter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read-out</a:t>
            </a:r>
            <a:r>
              <a:rPr lang="it-IT" dirty="0" smtClean="0"/>
              <a:t> </a:t>
            </a:r>
            <a:r>
              <a:rPr lang="it-IT" dirty="0" err="1" smtClean="0"/>
              <a:t>section</a:t>
            </a:r>
            <a:r>
              <a:rPr lang="it-IT" dirty="0" smtClean="0"/>
              <a:t>. The chip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MPW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fabrication</a:t>
            </a:r>
            <a:r>
              <a:rPr lang="it-IT" dirty="0" smtClean="0"/>
              <a:t> at the end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expect</a:t>
            </a:r>
            <a:r>
              <a:rPr lang="it-IT" dirty="0" smtClean="0"/>
              <a:t> the delivery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prototypes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first part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October</a:t>
            </a:r>
            <a:r>
              <a:rPr lang="it-IT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err="1" smtClean="0"/>
              <a:t>Eventually</a:t>
            </a:r>
            <a:r>
              <a:rPr lang="it-IT" dirty="0" smtClean="0"/>
              <a:t> some </a:t>
            </a:r>
            <a:r>
              <a:rPr lang="it-IT" dirty="0" err="1" smtClean="0"/>
              <a:t>possible</a:t>
            </a:r>
            <a:r>
              <a:rPr lang="it-IT" dirty="0" smtClean="0"/>
              <a:t> future work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described</a:t>
            </a:r>
            <a:r>
              <a:rPr lang="it-IT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Iwasi07 - Bari June 27 2007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6763"/>
            <a:ext cx="5541962" cy="3838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Iwasi07 - Bari June 27 2007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6763"/>
            <a:ext cx="5541962" cy="3838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A29A-1D98-496C-9EA4-DFB3EE1451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87DA-D65C-4D55-878C-540E756757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D048-3DFD-4E9A-B159-5588E88CBB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6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0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0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9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A2C5-6B54-4F5D-B57C-BBDD766CD7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1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1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A29A-1D98-496C-9EA4-DFB3EE14513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7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A2C5-6B54-4F5D-B57C-BBDD766CD7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4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B77-C692-4815-B7BE-C1440ED7DA3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32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DDF7-95C0-4A8A-BE38-3E893280FF2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3D00-BAD0-4332-A744-F95DE6F2BE0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98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41ED-2BD1-42EC-BB84-86E6D8EC047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A8A7-1586-429C-BD05-55E9C4AB1D5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8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B77-C692-4815-B7BE-C1440ED7DA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5C55-84AE-4110-99AE-0ED17FC6B9E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8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3BB5-75AF-48B2-8C7C-1556059E8A8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8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87DA-D65C-4D55-878C-540E756757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67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D048-3DFD-4E9A-B159-5588E88CBB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DDF7-95C0-4A8A-BE38-3E893280F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3D00-BAD0-4332-A744-F95DE6F2BE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41ED-2BD1-42EC-BB84-86E6D8EC0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A8A7-1586-429C-BD05-55E9C4AB1D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5C55-84AE-4110-99AE-0ED17FC6B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3BB5-75AF-48B2-8C7C-1556059E8A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287169-8945-47FA-9F26-46C112061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3036FB-A510-1C4B-8591-4AF4E02DF79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24/03/2014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CE17D1A-DAF3-E547-9655-C15904A881D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4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287169-8945-47FA-9F26-46C112061C2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1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0" y="1438737"/>
            <a:ext cx="9906000" cy="324252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Sviluppo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dell’ASIC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di front-end per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i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SiPM (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Cristoforo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)</a:t>
            </a: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900" dirty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PET system update and CNAO 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test </a:t>
            </a:r>
            <a:r>
              <a:rPr lang="en-US" sz="1900" dirty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beam 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results (Maria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Antonietta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)</a:t>
            </a: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Sviluppo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del DAQ: motherboard, RX board,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interfaccia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con TX board (Giancarlo)</a:t>
            </a: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DAQ: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proposte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per lo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sviluppo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della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TX board (Richard)</a:t>
            </a: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Elettronica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del tracker (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Michela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)</a:t>
            </a:r>
          </a:p>
        </p:txBody>
      </p:sp>
      <p:grpSp>
        <p:nvGrpSpPr>
          <p:cNvPr id="8195" name="Group 16"/>
          <p:cNvGrpSpPr>
            <a:grpSpLocks/>
          </p:cNvGrpSpPr>
          <p:nvPr/>
        </p:nvGrpSpPr>
        <p:grpSpPr bwMode="auto">
          <a:xfrm>
            <a:off x="0" y="200025"/>
            <a:ext cx="9906000" cy="565150"/>
            <a:chOff x="0" y="80"/>
            <a:chExt cx="6240" cy="356"/>
          </a:xfrm>
        </p:grpSpPr>
        <p:sp>
          <p:nvSpPr>
            <p:cNvPr id="8197" name="Rectangle 17"/>
            <p:cNvSpPr>
              <a:spLocks noChangeArrowheads="1"/>
            </p:cNvSpPr>
            <p:nvPr/>
          </p:nvSpPr>
          <p:spPr bwMode="auto">
            <a:xfrm>
              <a:off x="0" y="80"/>
              <a:ext cx="6240" cy="356"/>
            </a:xfrm>
            <a:prstGeom prst="rect">
              <a:avLst/>
            </a:prstGeom>
            <a:solidFill>
              <a:srgbClr val="003399"/>
            </a:solidFill>
            <a:ln w="28575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8" name="Text Box 18"/>
            <p:cNvSpPr txBox="1">
              <a:spLocks noChangeArrowheads="1"/>
            </p:cNvSpPr>
            <p:nvPr/>
          </p:nvSpPr>
          <p:spPr bwMode="auto">
            <a:xfrm>
              <a:off x="0" y="82"/>
              <a:ext cx="6240" cy="3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 lIns="123730" tIns="61865" rIns="123730" bIns="61865" anchor="ctr">
              <a:spAutoFit/>
            </a:bodyPr>
            <a:lstStyle/>
            <a:p>
              <a:pPr defTabSz="925513" eaLnBrk="0" hangingPunct="0"/>
              <a:r>
                <a:rPr lang="en-US" altLang="en-US" sz="2600" b="1" dirty="0">
                  <a:solidFill>
                    <a:schemeClr val="bg1"/>
                  </a:solidFill>
                  <a:ea typeface="Osaka" charset="-128"/>
                </a:rPr>
                <a:t> 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ea typeface="Osaka" charset="-128"/>
                </a:rPr>
                <a:t>Elettronica</a:t>
              </a:r>
              <a:r>
                <a:rPr lang="en-US" altLang="en-US" sz="2600" b="1" dirty="0" smtClean="0">
                  <a:solidFill>
                    <a:schemeClr val="bg1"/>
                  </a:solidFill>
                  <a:ea typeface="Osaka" charset="-128"/>
                </a:rPr>
                <a:t> e DAQ: status e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ea typeface="Osaka" charset="-128"/>
                </a:rPr>
                <a:t>prospettiva</a:t>
              </a:r>
              <a:r>
                <a:rPr lang="en-US" altLang="en-US" sz="2600" b="1" dirty="0" smtClean="0">
                  <a:solidFill>
                    <a:schemeClr val="bg1"/>
                  </a:solidFill>
                  <a:ea typeface="Osaka" charset="-128"/>
                </a:rPr>
                <a:t> </a:t>
              </a:r>
              <a:endParaRPr lang="en-US" sz="2600" b="1" dirty="0">
                <a:solidFill>
                  <a:schemeClr val="bg1"/>
                </a:solidFill>
                <a:ea typeface="Osaka" charset="-128"/>
              </a:endParaRPr>
            </a:p>
          </p:txBody>
        </p:sp>
      </p:grp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4035" y="-76236"/>
            <a:ext cx="8915400" cy="1143000"/>
          </a:xfrm>
        </p:spPr>
        <p:txBody>
          <a:bodyPr/>
          <a:lstStyle/>
          <a:p>
            <a:r>
              <a:rPr lang="it-IT" dirty="0" smtClean="0"/>
              <a:t>Motherboard </a:t>
            </a:r>
            <a:r>
              <a:rPr lang="it-IT" dirty="0" err="1" smtClean="0"/>
              <a:t>development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403" y="813376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F/W</a:t>
            </a:r>
          </a:p>
          <a:p>
            <a:r>
              <a:rPr lang="it-IT" sz="2400" dirty="0" err="1" smtClean="0"/>
              <a:t>Functional</a:t>
            </a:r>
            <a:r>
              <a:rPr lang="it-IT" sz="2400" dirty="0" smtClean="0"/>
              <a:t> </a:t>
            </a:r>
            <a:r>
              <a:rPr lang="it-IT" sz="2400" dirty="0" err="1" smtClean="0"/>
              <a:t>architecture</a:t>
            </a:r>
            <a:r>
              <a:rPr lang="it-IT" sz="2400" dirty="0" smtClean="0"/>
              <a:t> design </a:t>
            </a:r>
            <a:r>
              <a:rPr lang="it-IT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it-IT" sz="2400" dirty="0" smtClean="0"/>
          </a:p>
          <a:p>
            <a:r>
              <a:rPr lang="it-IT" sz="2400" dirty="0" smtClean="0"/>
              <a:t>USB </a:t>
            </a:r>
            <a:r>
              <a:rPr lang="it-IT" sz="2400" dirty="0" err="1" smtClean="0"/>
              <a:t>interface</a:t>
            </a:r>
            <a:r>
              <a:rPr lang="it-IT" sz="2400" dirty="0" smtClean="0"/>
              <a:t> (</a:t>
            </a:r>
            <a:r>
              <a:rPr lang="it-IT" sz="2400" dirty="0" err="1" smtClean="0"/>
              <a:t>imported</a:t>
            </a:r>
            <a:r>
              <a:rPr lang="it-IT" sz="2400" dirty="0" smtClean="0"/>
              <a:t> from </a:t>
            </a:r>
            <a:r>
              <a:rPr lang="it-IT" sz="2400" dirty="0" err="1" smtClean="0"/>
              <a:t>DoPET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RX </a:t>
            </a:r>
            <a:r>
              <a:rPr lang="it-IT" sz="2400" dirty="0" err="1" smtClean="0"/>
              <a:t>interface</a:t>
            </a:r>
            <a:r>
              <a:rPr lang="it-IT" sz="2400" dirty="0" smtClean="0"/>
              <a:t> (under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)</a:t>
            </a:r>
          </a:p>
          <a:p>
            <a:r>
              <a:rPr lang="it-IT" sz="2400" dirty="0" err="1" smtClean="0"/>
              <a:t>Coincidence</a:t>
            </a:r>
            <a:r>
              <a:rPr lang="it-IT" sz="2400" dirty="0" smtClean="0"/>
              <a:t> </a:t>
            </a:r>
            <a:r>
              <a:rPr lang="it-IT" sz="2400" dirty="0" err="1" smtClean="0"/>
              <a:t>sorter</a:t>
            </a:r>
            <a:r>
              <a:rPr lang="it-IT" sz="2400" dirty="0" smtClean="0"/>
              <a:t> and processor </a:t>
            </a:r>
            <a:r>
              <a:rPr lang="it-IT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it-IT" sz="2400" dirty="0"/>
          </a:p>
          <a:p>
            <a:pPr marL="0" indent="0">
              <a:buNone/>
            </a:pPr>
            <a:r>
              <a:rPr lang="it-IT" sz="2400" i="1" dirty="0" err="1" smtClean="0"/>
              <a:t>Expected</a:t>
            </a:r>
            <a:r>
              <a:rPr lang="it-IT" sz="2400" i="1" dirty="0" smtClean="0"/>
              <a:t> first </a:t>
            </a:r>
            <a:r>
              <a:rPr lang="it-IT" sz="2400" i="1" dirty="0" err="1" smtClean="0"/>
              <a:t>version</a:t>
            </a:r>
            <a:r>
              <a:rPr lang="it-IT" sz="2400" i="1" dirty="0" smtClean="0"/>
              <a:t> delivery 12/2014 (</a:t>
            </a:r>
            <a:r>
              <a:rPr lang="it-IT" sz="2400" i="1" dirty="0" err="1" smtClean="0"/>
              <a:t>depending</a:t>
            </a:r>
            <a:r>
              <a:rPr lang="it-IT" sz="2400" i="1" dirty="0" smtClean="0"/>
              <a:t> on HW status)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74034" y="407759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it-IT" dirty="0" smtClean="0"/>
              <a:t>S/W</a:t>
            </a:r>
          </a:p>
          <a:p>
            <a:pPr fontAlgn="auto">
              <a:spcAft>
                <a:spcPts val="0"/>
              </a:spcAft>
            </a:pPr>
            <a:r>
              <a:rPr lang="it-IT" sz="2400" dirty="0" err="1" smtClean="0"/>
              <a:t>Largely</a:t>
            </a:r>
            <a:r>
              <a:rPr lang="it-IT" sz="2400" dirty="0" smtClean="0"/>
              <a:t> </a:t>
            </a:r>
            <a:r>
              <a:rPr lang="it-IT" sz="2400" dirty="0" err="1" smtClean="0"/>
              <a:t>imported</a:t>
            </a:r>
            <a:r>
              <a:rPr lang="it-IT" sz="2400" dirty="0" smtClean="0"/>
              <a:t> from </a:t>
            </a:r>
            <a:r>
              <a:rPr lang="it-IT" sz="2400" dirty="0" err="1" smtClean="0"/>
              <a:t>DoPET</a:t>
            </a:r>
            <a:endParaRPr lang="it-IT" sz="2400" dirty="0" smtClean="0"/>
          </a:p>
          <a:p>
            <a:pPr fontAlgn="auto">
              <a:spcAft>
                <a:spcPts val="0"/>
              </a:spcAft>
            </a:pPr>
            <a:r>
              <a:rPr lang="it-IT" sz="2400" dirty="0" smtClean="0"/>
              <a:t>No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developments</a:t>
            </a:r>
            <a:r>
              <a:rPr lang="it-IT" sz="2400" dirty="0" smtClean="0"/>
              <a:t> are </a:t>
            </a:r>
            <a:r>
              <a:rPr lang="it-IT" sz="2400" dirty="0" err="1" smtClean="0"/>
              <a:t>being</a:t>
            </a:r>
            <a:r>
              <a:rPr lang="it-IT" sz="2400" dirty="0" smtClean="0"/>
              <a:t> made </a:t>
            </a:r>
            <a:r>
              <a:rPr lang="it-IT" sz="2400" dirty="0" err="1" smtClean="0"/>
              <a:t>at</a:t>
            </a:r>
            <a:r>
              <a:rPr lang="it-IT" sz="2400" dirty="0" smtClean="0"/>
              <a:t> the moment</a:t>
            </a:r>
            <a:endParaRPr lang="it-IT" sz="24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-118783"/>
            <a:ext cx="8915400" cy="1143000"/>
          </a:xfrm>
        </p:spPr>
        <p:txBody>
          <a:bodyPr/>
          <a:lstStyle/>
          <a:p>
            <a:r>
              <a:rPr lang="it-IT" dirty="0" smtClean="0"/>
              <a:t>RX </a:t>
            </a:r>
            <a:r>
              <a:rPr lang="it-IT" dirty="0" err="1" smtClean="0"/>
              <a:t>board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4035" y="824023"/>
            <a:ext cx="9105900" cy="4525963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Initial</a:t>
            </a:r>
            <a:r>
              <a:rPr lang="it-IT" sz="2400" dirty="0" smtClean="0"/>
              <a:t> FW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SoCKit</a:t>
            </a:r>
            <a:r>
              <a:rPr lang="it-IT" sz="2400" dirty="0" smtClean="0"/>
              <a:t> </a:t>
            </a:r>
            <a:r>
              <a:rPr lang="it-IT" sz="2400" dirty="0" err="1" smtClean="0"/>
              <a:t>board</a:t>
            </a:r>
            <a:r>
              <a:rPr lang="it-IT" sz="2400" dirty="0" smtClean="0"/>
              <a:t>, </a:t>
            </a:r>
            <a:r>
              <a:rPr lang="it-IT" sz="2400" dirty="0" err="1" smtClean="0"/>
              <a:t>equipped</a:t>
            </a:r>
            <a:r>
              <a:rPr lang="it-IT" sz="2400" dirty="0" smtClean="0"/>
              <a:t> with</a:t>
            </a:r>
            <a:r>
              <a:rPr lang="it-IT" sz="2400" dirty="0"/>
              <a:t> </a:t>
            </a:r>
            <a:r>
              <a:rPr lang="it-IT" sz="2400" dirty="0" err="1" smtClean="0"/>
              <a:t>Cyclone</a:t>
            </a:r>
            <a:r>
              <a:rPr lang="it-IT" sz="2400" dirty="0" smtClean="0"/>
              <a:t> </a:t>
            </a:r>
            <a:r>
              <a:rPr lang="it-IT" sz="2400" dirty="0" smtClean="0"/>
              <a:t>V SX 5CSXFC6D6 </a:t>
            </a:r>
            <a:r>
              <a:rPr lang="it-IT" sz="2400" dirty="0" smtClean="0"/>
              <a:t>FPGA and ARM </a:t>
            </a:r>
            <a:r>
              <a:rPr lang="it-IT" sz="2400" dirty="0" smtClean="0"/>
              <a:t>processor</a:t>
            </a:r>
            <a:endParaRPr lang="it-IT" sz="2400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435935" y="1665651"/>
            <a:ext cx="9696893" cy="2502310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Customizing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producing</a:t>
            </a:r>
            <a:r>
              <a:rPr lang="it-IT" sz="2400" dirty="0" smtClean="0"/>
              <a:t> a new </a:t>
            </a:r>
            <a:r>
              <a:rPr lang="it-IT" sz="2400" dirty="0" err="1" smtClean="0"/>
              <a:t>board</a:t>
            </a:r>
            <a:r>
              <a:rPr lang="it-IT" sz="2400" dirty="0" smtClean="0"/>
              <a:t> </a:t>
            </a:r>
            <a:r>
              <a:rPr lang="it-IT" sz="2400" dirty="0" err="1" smtClean="0"/>
              <a:t>based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technology</a:t>
            </a:r>
            <a:endParaRPr lang="it-IT" sz="2400" dirty="0" smtClean="0"/>
          </a:p>
          <a:p>
            <a:r>
              <a:rPr lang="it-IT" sz="2400" dirty="0" smtClean="0"/>
              <a:t>The HSMC </a:t>
            </a:r>
            <a:r>
              <a:rPr lang="it-IT" sz="2400" dirty="0" err="1" smtClean="0"/>
              <a:t>connector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kept</a:t>
            </a:r>
            <a:r>
              <a:rPr lang="it-IT" sz="2400" dirty="0" smtClean="0"/>
              <a:t> to </a:t>
            </a:r>
            <a:r>
              <a:rPr lang="it-IT" sz="2400" dirty="0" err="1" smtClean="0"/>
              <a:t>communicate</a:t>
            </a:r>
            <a:r>
              <a:rPr lang="it-IT" sz="2400" dirty="0" smtClean="0"/>
              <a:t> with the TX </a:t>
            </a:r>
            <a:r>
              <a:rPr lang="it-IT" sz="2400" dirty="0" err="1" smtClean="0"/>
              <a:t>board</a:t>
            </a:r>
            <a:endParaRPr lang="it-IT" sz="2400" dirty="0" smtClean="0"/>
          </a:p>
          <a:p>
            <a:r>
              <a:rPr lang="it-IT" sz="2400" dirty="0" err="1" smtClean="0"/>
              <a:t>Possibly</a:t>
            </a:r>
            <a:r>
              <a:rPr lang="it-IT" sz="2400" dirty="0" smtClean="0"/>
              <a:t> the RX </a:t>
            </a:r>
            <a:r>
              <a:rPr lang="it-IT" sz="2400" dirty="0" err="1" smtClean="0"/>
              <a:t>board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emulate the motherboard</a:t>
            </a:r>
            <a:endParaRPr lang="it-IT" sz="2400" dirty="0"/>
          </a:p>
        </p:txBody>
      </p:sp>
      <p:pic>
        <p:nvPicPr>
          <p:cNvPr id="7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883" b="-19883"/>
          <a:stretch>
            <a:fillRect/>
          </a:stretch>
        </p:blipFill>
        <p:spPr>
          <a:xfrm>
            <a:off x="3512891" y="2158174"/>
            <a:ext cx="4706075" cy="5273986"/>
          </a:xfrm>
        </p:spPr>
      </p:pic>
      <p:sp>
        <p:nvSpPr>
          <p:cNvPr id="8" name="Freccia sinistra 11"/>
          <p:cNvSpPr/>
          <p:nvPr/>
        </p:nvSpPr>
        <p:spPr>
          <a:xfrm rot="19780200">
            <a:off x="3057737" y="5592978"/>
            <a:ext cx="928250" cy="688163"/>
          </a:xfrm>
          <a:prstGeom prst="leftArrow">
            <a:avLst>
              <a:gd name="adj1" fmla="val 354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331346" y="6127893"/>
            <a:ext cx="1585798" cy="534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+ Motherboard</a:t>
            </a:r>
          </a:p>
          <a:p>
            <a:pPr algn="ctr"/>
            <a:r>
              <a:rPr lang="it-IT" dirty="0" err="1" smtClean="0"/>
              <a:t>connector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4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-161315"/>
            <a:ext cx="89154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RX </a:t>
            </a:r>
            <a:r>
              <a:rPr lang="it-IT" sz="3600" dirty="0" err="1" smtClean="0"/>
              <a:t>board</a:t>
            </a:r>
            <a:r>
              <a:rPr lang="it-IT" sz="3600" dirty="0" smtClean="0"/>
              <a:t> </a:t>
            </a:r>
            <a:r>
              <a:rPr lang="it-IT" sz="3600" dirty="0" err="1" smtClean="0"/>
              <a:t>development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2770" y="845279"/>
            <a:ext cx="89154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The RX </a:t>
            </a:r>
            <a:r>
              <a:rPr lang="it-IT" sz="2800" dirty="0" smtClean="0"/>
              <a:t>F/W </a:t>
            </a:r>
            <a:r>
              <a:rPr lang="it-IT" sz="2800" dirty="0" err="1" smtClean="0"/>
              <a:t>architecture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relatively</a:t>
            </a:r>
            <a:r>
              <a:rPr lang="it-IT" sz="2800" dirty="0" smtClean="0"/>
              <a:t> </a:t>
            </a:r>
            <a:r>
              <a:rPr lang="it-IT" sz="2800" dirty="0" err="1" smtClean="0"/>
              <a:t>simple</a:t>
            </a:r>
            <a:endParaRPr lang="it-IT" sz="2800" dirty="0" smtClean="0"/>
          </a:p>
          <a:p>
            <a:pPr lvl="1"/>
            <a:r>
              <a:rPr lang="it-IT" sz="2400" dirty="0" smtClean="0"/>
              <a:t>SPI slave component</a:t>
            </a:r>
          </a:p>
          <a:p>
            <a:pPr lvl="1"/>
            <a:r>
              <a:rPr lang="it-IT" sz="2400" dirty="0" smtClean="0"/>
              <a:t>FIFO buffers</a:t>
            </a:r>
          </a:p>
          <a:p>
            <a:pPr lvl="1"/>
            <a:r>
              <a:rPr lang="it-IT" sz="2400" dirty="0" smtClean="0"/>
              <a:t>SERDES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78342" y="2900983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3600" dirty="0" smtClean="0"/>
              <a:t>RX S/W </a:t>
            </a:r>
            <a:r>
              <a:rPr lang="it-IT" sz="3600" dirty="0" err="1" smtClean="0"/>
              <a:t>board</a:t>
            </a:r>
            <a:r>
              <a:rPr lang="it-IT" sz="3600" dirty="0" smtClean="0"/>
              <a:t> </a:t>
            </a:r>
            <a:r>
              <a:rPr lang="it-IT" sz="3600" dirty="0" err="1" smtClean="0"/>
              <a:t>development</a:t>
            </a:r>
            <a:endParaRPr lang="it-IT" sz="36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95300" y="397136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2800" dirty="0" smtClean="0"/>
              <a:t>The RX </a:t>
            </a:r>
            <a:r>
              <a:rPr lang="it-IT" sz="2800" dirty="0" err="1" smtClean="0"/>
              <a:t>does</a:t>
            </a:r>
            <a:r>
              <a:rPr lang="it-IT" sz="2800" dirty="0" smtClean="0"/>
              <a:t>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require</a:t>
            </a:r>
            <a:r>
              <a:rPr lang="it-IT" sz="2800" dirty="0" smtClean="0"/>
              <a:t> S/W </a:t>
            </a:r>
            <a:r>
              <a:rPr lang="it-IT" sz="2800" dirty="0" err="1" smtClean="0"/>
              <a:t>development</a:t>
            </a:r>
            <a:endParaRPr lang="it-IT" sz="2800" dirty="0" smtClean="0"/>
          </a:p>
          <a:p>
            <a:pPr fontAlgn="auto">
              <a:spcAft>
                <a:spcPts val="0"/>
              </a:spcAft>
            </a:pPr>
            <a:r>
              <a:rPr lang="it-IT" sz="2800" dirty="0" err="1" smtClean="0"/>
              <a:t>However</a:t>
            </a:r>
            <a:r>
              <a:rPr lang="it-IT" sz="2800" dirty="0" smtClean="0"/>
              <a:t>, the ARM processors </a:t>
            </a:r>
            <a:r>
              <a:rPr lang="it-IT" sz="2800" dirty="0" err="1" smtClean="0"/>
              <a:t>offer</a:t>
            </a:r>
            <a:r>
              <a:rPr lang="it-IT" sz="2800" dirty="0" smtClean="0"/>
              <a:t> </a:t>
            </a:r>
            <a:r>
              <a:rPr lang="it-IT" sz="2800" dirty="0" err="1" smtClean="0"/>
              <a:t>simple</a:t>
            </a:r>
            <a:r>
              <a:rPr lang="it-IT" sz="2800" dirty="0" smtClean="0"/>
              <a:t> and </a:t>
            </a:r>
            <a:r>
              <a:rPr lang="it-IT" sz="2800" dirty="0" err="1" smtClean="0"/>
              <a:t>flexible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to processing </a:t>
            </a:r>
            <a:r>
              <a:rPr lang="it-IT" sz="2800" dirty="0" err="1" smtClean="0"/>
              <a:t>problems</a:t>
            </a:r>
            <a:endParaRPr lang="it-IT" sz="2800" dirty="0" smtClean="0"/>
          </a:p>
          <a:p>
            <a:pPr fontAlgn="auto">
              <a:spcAft>
                <a:spcPts val="0"/>
              </a:spcAft>
            </a:pP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a new </a:t>
            </a:r>
            <a:r>
              <a:rPr lang="it-IT" sz="2800" dirty="0" err="1" smtClean="0"/>
              <a:t>aspect</a:t>
            </a:r>
            <a:r>
              <a:rPr lang="it-IT" sz="2800" dirty="0" smtClean="0"/>
              <a:t> of </a:t>
            </a:r>
            <a:r>
              <a:rPr lang="it-IT" sz="2800" dirty="0" err="1" smtClean="0"/>
              <a:t>SoC</a:t>
            </a:r>
            <a:r>
              <a:rPr lang="it-IT" sz="2800" dirty="0" smtClean="0"/>
              <a:t> FPGA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under </a:t>
            </a:r>
            <a:r>
              <a:rPr lang="it-IT" sz="2800" dirty="0" err="1" smtClean="0"/>
              <a:t>investigation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08624"/>
            <a:ext cx="9906000" cy="46196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FFFFFF"/>
                </a:solidFill>
              </a:rPr>
              <a:t>  </a:t>
            </a:r>
            <a:r>
              <a:rPr lang="it-IT" sz="2400" b="1" dirty="0" smtClean="0">
                <a:solidFill>
                  <a:srgbClr val="FFFFFF"/>
                </a:solidFill>
              </a:rPr>
              <a:t>Elettronica del </a:t>
            </a:r>
            <a:r>
              <a:rPr lang="it-IT" sz="2400" b="1" dirty="0" err="1" smtClean="0">
                <a:solidFill>
                  <a:srgbClr val="FFFFFF"/>
                </a:solidFill>
              </a:rPr>
              <a:t>profiler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8" y="774901"/>
            <a:ext cx="7182853" cy="556337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47870" y="661116"/>
            <a:ext cx="2821163" cy="80339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 lIns="277465" tIns="138732" rIns="277465" bIns="138732">
            <a:spAutoFit/>
          </a:bodyPr>
          <a:lstStyle/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Tracker:384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fibre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per layer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40782" y="1260092"/>
            <a:ext cx="2665218" cy="13266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 lIns="277465" tIns="138732" rIns="277465" bIns="138732">
            <a:spAutoFit/>
          </a:bodyPr>
          <a:lstStyle/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16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FE boards con 192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canali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lettura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cioè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6 BASIC32_ADC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276220" y="2886868"/>
            <a:ext cx="2629780" cy="80339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 lIns="277465" tIns="138732" rIns="277465" bIns="138732">
            <a:spAutoFit/>
          </a:bodyPr>
          <a:lstStyle/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Calorimetro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: 16 MAPMT H8500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279764" y="3432672"/>
            <a:ext cx="2626235" cy="289627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 lIns="277465" tIns="138732" rIns="277465" bIns="138732">
            <a:spAutoFit/>
          </a:bodyPr>
          <a:lstStyle/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Ogni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PMT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letto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da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una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scheda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(8x8 to 8+8) (16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schede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in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tutto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)</a:t>
            </a:r>
          </a:p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Infine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abbiamo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2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schede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(8+8 to 2x2),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ciascuna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con un BASIC32_ADC a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bordo</a:t>
            </a:r>
            <a:endParaRPr lang="en-US" sz="17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08624"/>
            <a:ext cx="9906000" cy="46196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FFFFFF"/>
                </a:solidFill>
              </a:rPr>
              <a:t>  Scheda di lettura del </a:t>
            </a:r>
            <a:r>
              <a:rPr lang="it-IT" sz="2400" b="1" dirty="0" err="1" smtClean="0">
                <a:solidFill>
                  <a:srgbClr val="FFFFFF"/>
                </a:solidFill>
              </a:rPr>
              <a:t>tracker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0" y="1216001"/>
            <a:ext cx="7935433" cy="45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0" y="212725"/>
            <a:ext cx="9906000" cy="4889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 Status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dello</a:t>
            </a: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sviluppo</a:t>
            </a: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dell’elettronica</a:t>
            </a: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del profiler</a:t>
            </a:r>
            <a:endParaRPr lang="en-US" sz="2600" b="1" dirty="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-1" y="6591142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232902" y="902006"/>
            <a:ext cx="9540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lvl="1" indent="-43973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Frascati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Ciambrone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sta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sviluppando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le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schede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per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calorimetro</a:t>
            </a:r>
            <a:endParaRPr lang="en-US" sz="20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232902" y="1391707"/>
            <a:ext cx="95408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04875" eaLnBrk="0" hangingPunct="0"/>
            <a:endParaRPr lang="en-US" sz="20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Milano (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Citterio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sta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sviluppando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una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demo-board per BASIC32_ADC, per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tracker</a:t>
            </a: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Necessario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lo studio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preliminare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per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verificare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la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funzionalità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del BASIC32_ADC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nell’applicazione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specifica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(min 10, max 400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fotoelettroni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previsti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):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disponibile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scheda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sviluppata</a:t>
            </a:r>
            <a:r>
              <a:rPr lang="en-US" sz="20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a Torino per BASIC32</a:t>
            </a: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sz="20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sz="20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sz="20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sz="20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08624"/>
            <a:ext cx="9906000" cy="46196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chemeClr val="bg1"/>
                </a:solidFill>
              </a:rPr>
              <a:t>  Sviluppo dell’ASIC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1058572"/>
            <a:ext cx="9906000" cy="2588498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Struttura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del 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front-end</a:t>
            </a: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Architettura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del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canale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analogico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: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blocchi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base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disponibili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e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modifiche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necessarie</a:t>
            </a:r>
            <a:endParaRPr lang="en-GB" sz="1900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Architettura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ASIC e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modi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di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lettura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previsti</a:t>
            </a:r>
            <a:endParaRPr lang="en-GB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GB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Convertitore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GB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A/D</a:t>
            </a:r>
            <a:endParaRPr lang="en-GB" sz="1900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-1587" y="201613"/>
            <a:ext cx="9906000" cy="4889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chemeClr val="bg1"/>
                </a:solidFill>
                <a:ea typeface="Osaka"/>
                <a:cs typeface="Osaka"/>
              </a:rPr>
              <a:t>  </a:t>
            </a:r>
            <a:r>
              <a:rPr lang="en-US" alt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Struttura</a:t>
            </a:r>
            <a:r>
              <a:rPr lang="en-US" alt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</a:t>
            </a:r>
            <a:r>
              <a:rPr lang="en-US" alt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del FE</a:t>
            </a:r>
            <a:endParaRPr lang="it-IT" sz="2400" b="1" dirty="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77785" y="6489784"/>
            <a:ext cx="2311400" cy="368216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671778"/>
            <a:ext cx="9906000" cy="151128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Non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risulta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indispensabile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realizzare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FE con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resistenza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ingresso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estremamente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piccola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larghezza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banda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molto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ampia</a:t>
            </a:r>
            <a:endParaRPr lang="en-US" sz="17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itchFamily="2" charset="2"/>
              <a:buChar char="q"/>
            </a:pPr>
            <a:endParaRPr lang="en-US" sz="12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Preferibile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adottare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la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struttura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del FE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più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semplice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possibile</a:t>
            </a:r>
            <a:r>
              <a:rPr lang="en-US" sz="1700" dirty="0">
                <a:solidFill>
                  <a:srgbClr val="003399"/>
                </a:solidFill>
                <a:ea typeface="Osaka"/>
                <a:cs typeface="Times New Roman" pitchFamily="18" charset="0"/>
              </a:rPr>
              <a:t>: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consumi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contenuti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larghezza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banda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limitata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ottimizzazione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delle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prestazioni</a:t>
            </a:r>
            <a:r>
              <a:rPr lang="en-US" sz="1700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</a:t>
            </a:r>
            <a:r>
              <a:rPr lang="en-US" sz="1700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rumore</a:t>
            </a:r>
            <a:endParaRPr lang="en-US" sz="1700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1" y="6591142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133"/>
            <a:ext cx="9906000" cy="416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0" y="212725"/>
            <a:ext cx="9906000" cy="4889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 Architettura dell’ASIC</a:t>
            </a:r>
            <a:endParaRPr lang="it-IT" sz="2600" b="1" dirty="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-1" y="6591142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1" y="1133680"/>
            <a:ext cx="9146294" cy="473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0" y="212725"/>
            <a:ext cx="9906000" cy="4889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Discussione</a:t>
            </a: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e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decisioni</a:t>
            </a:r>
            <a:r>
              <a:rPr 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Osaka"/>
                <a:cs typeface="Osaka"/>
              </a:rPr>
              <a:t>prese</a:t>
            </a:r>
            <a:endParaRPr lang="en-US" sz="2600" b="1" dirty="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-1" y="6591142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232902" y="902006"/>
            <a:ext cx="9540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lvl="1" indent="-439738" algn="just" defTabSz="904875" eaLnBrk="0" hangingPunct="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Modalità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lettura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ASIC</a:t>
            </a:r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896938" lvl="1" indent="-439738" algn="just" defTabSz="904875" eaLnBrk="0" hangingPunct="0">
              <a:buFont typeface="Wingdings" panose="05000000000000000000" pitchFamily="2" charset="2"/>
              <a:buChar char="q"/>
            </a:pPr>
            <a:endParaRPr lang="en-US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232902" y="1104616"/>
            <a:ext cx="95408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04875" eaLnBrk="0" hangingPunct="0"/>
            <a:endParaRPr lang="en-US" sz="1000" b="1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Sparse read-out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: </a:t>
            </a:r>
          </a:p>
          <a:p>
            <a:pPr marL="896938" lvl="1" indent="-439738" algn="just" defTabSz="904875" eaLnBrk="0" hangingPunct="0"/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MUX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viene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pilotato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dalla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logica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interna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e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leggono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tutti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e soli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canali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che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vengono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trovati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sopra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soglia</a:t>
            </a:r>
            <a:endParaRPr lang="en-US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endParaRPr lang="en-US" sz="1000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Serial read-out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tutti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canali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vengono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letti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siano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essi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sopra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o sotto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soglia</a:t>
            </a:r>
            <a:endParaRPr lang="en-US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endParaRPr lang="en-US" sz="1000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Counting mode read-out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inibisce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controllo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sulla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seconda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soglia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e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contano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tutti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trigger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ricevuti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da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ciascun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canale</a:t>
            </a:r>
            <a:r>
              <a:rPr lang="en-US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endParaRPr lang="en-US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Ø"/>
            </a:pPr>
            <a:endParaRPr lang="en-US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Sparse e serial read-out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possono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essere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fatti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partire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anche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da un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segnale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trigger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esterno</a:t>
            </a:r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Previsione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un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segnale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“VETO” per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inibire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l’acquisizione</a:t>
            </a:r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Stim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della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rate di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eventi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sull’ASIC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fatta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sulla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base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dei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risultati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del test beam a CNAO): 16kHz (da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incrementare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un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fattore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10 in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previsione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un </a:t>
            </a:r>
            <a:r>
              <a:rPr lang="en-US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eventuale</a:t>
            </a:r>
            <a:r>
              <a:rPr lang="en-US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upgrade di CNAO)</a:t>
            </a:r>
          </a:p>
          <a:p>
            <a:pPr marL="903288" lvl="1" indent="-446088" algn="just" defTabSz="904875" eaLnBrk="0" hangingPunct="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lvl="1" algn="just" defTabSz="904875" eaLnBrk="0" hangingPunct="0"/>
            <a:endParaRPr lang="en-US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0" y="212725"/>
            <a:ext cx="9906000" cy="4889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600" b="1" dirty="0">
                <a:solidFill>
                  <a:schemeClr val="bg1"/>
                </a:solidFill>
                <a:ea typeface="Osaka"/>
                <a:cs typeface="Osaka"/>
              </a:rPr>
              <a:t> </a:t>
            </a:r>
            <a:r>
              <a:rPr lang="it-IT" alt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Blocchi </a:t>
            </a:r>
            <a:r>
              <a:rPr lang="it-IT" altLang="en-US" sz="2600" b="1" dirty="0" smtClean="0">
                <a:solidFill>
                  <a:schemeClr val="bg1"/>
                </a:solidFill>
                <a:ea typeface="Osaka"/>
                <a:cs typeface="Osaka"/>
              </a:rPr>
              <a:t>base</a:t>
            </a:r>
            <a:endParaRPr lang="it-IT" sz="2600" b="1" dirty="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686216"/>
            <a:ext cx="9906000" cy="24346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algn="just" defTabSz="904875" eaLnBrk="0" hangingPunct="0"/>
            <a:r>
              <a:rPr lang="en-US" sz="1700" b="1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Già</a:t>
            </a:r>
            <a:r>
              <a:rPr lang="en-US" sz="1700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b="1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disponibili</a:t>
            </a:r>
            <a:r>
              <a:rPr lang="en-US" sz="1700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</a:p>
          <a:p>
            <a:pPr algn="just" defTabSz="904875" eaLnBrk="0" hangingPunct="0"/>
            <a:endParaRPr lang="en-US" sz="1200" b="1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DAC a 8 e 10 bit 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per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bias del SiPM e le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soglie</a:t>
            </a:r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76250" indent="-476250" algn="just" defTabSz="904875" eaLnBrk="0" hangingPunct="0"/>
            <a:endParaRPr lang="en-US" sz="1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Comparatori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4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Gain stage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4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Circuiti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per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il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biasing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degli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stadi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 e per la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generazione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riferimenti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tensione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necessari</a:t>
            </a:r>
            <a:endParaRPr lang="en-US" sz="1700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1700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algn="just" defTabSz="904875" eaLnBrk="0" hangingPunct="0"/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1" y="6591142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2826729"/>
            <a:ext cx="9906000" cy="335793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algn="just" defTabSz="904875" eaLnBrk="0" hangingPunct="0"/>
            <a:r>
              <a:rPr lang="en-US" sz="1700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Da </a:t>
            </a:r>
            <a:r>
              <a:rPr lang="en-US" sz="1700" b="1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progettare</a:t>
            </a:r>
            <a:r>
              <a:rPr lang="en-US" sz="1700" b="1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e/o </a:t>
            </a:r>
            <a:r>
              <a:rPr lang="en-US" sz="1700" b="1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upgradare</a:t>
            </a:r>
            <a:endParaRPr lang="en-US" sz="1700" b="1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algn="just" defTabSz="904875" eaLnBrk="0" hangingPunct="0"/>
            <a:endParaRPr lang="en-US" sz="1200" b="1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itchFamily="2" charset="2"/>
              <a:buChar char="q"/>
            </a:pP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Monostabile</a:t>
            </a:r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76250" indent="-476250" algn="just" defTabSz="904875" eaLnBrk="0" hangingPunct="0"/>
            <a:endParaRPr lang="en-US" sz="100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Delay 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line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FAST-OR e MUX a 64 bit (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partendo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dalla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versione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a 32 bit)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ADC a 10 bit (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realizzato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partendo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dalla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versione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a 8 bit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già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disponibile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, con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applicazione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di oversampling e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decimazione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)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Obiettivo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: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versione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definitiva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dell’architettura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e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progetto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</a:t>
            </a:r>
            <a:r>
              <a:rPr lang="en-US" sz="1700" i="1" dirty="0" err="1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esecutivo</a:t>
            </a:r>
            <a:r>
              <a:rPr lang="en-US" sz="1700" i="1" dirty="0" smtClean="0">
                <a:solidFill>
                  <a:srgbClr val="003399"/>
                </a:solidFill>
                <a:ea typeface="Osaka"/>
                <a:cs typeface="Times New Roman" pitchFamily="18" charset="0"/>
              </a:rPr>
              <a:t> ASIC per fine anno</a:t>
            </a: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algn="just" defTabSz="904875" eaLnBrk="0" hangingPunct="0"/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marL="446088" indent="-446088" algn="just" defTabSz="904875" eaLnBrk="0" hangingPunct="0">
              <a:buFont typeface="Wingdings" panose="05000000000000000000" pitchFamily="2" charset="2"/>
              <a:buChar char="q"/>
            </a:pPr>
            <a:endParaRPr lang="en-US" sz="1700" i="1" dirty="0" smtClean="0">
              <a:solidFill>
                <a:srgbClr val="003399"/>
              </a:solidFill>
              <a:ea typeface="Osaka"/>
              <a:cs typeface="Times New Roman" pitchFamily="18" charset="0"/>
            </a:endParaRPr>
          </a:p>
          <a:p>
            <a:pPr algn="just" defTabSz="904875" eaLnBrk="0" hangingPunct="0"/>
            <a:endParaRPr lang="en-US" sz="1700" i="1" dirty="0">
              <a:solidFill>
                <a:srgbClr val="003399"/>
              </a:solidFill>
              <a:ea typeface="Osak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0" y="1438737"/>
            <a:ext cx="9906000" cy="228072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lIns="277465" tIns="138732" rIns="277465" bIns="138732">
            <a:spAutoFit/>
          </a:bodyPr>
          <a:lstStyle/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Descrizione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del setup di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misura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,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basato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su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fantoccio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PMMA, SiPM 3mmx3mm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AdvanSid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,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cristalli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LYSO 3x3x10mm</a:t>
            </a:r>
            <a:r>
              <a:rPr lang="en-US" sz="1900" baseline="300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3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ed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elettronica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basata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su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ASIC TOFPET</a:t>
            </a:r>
            <a:endParaRPr lang="en-US" sz="1900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Presentazione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succesiva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di Maria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Antonietta</a:t>
            </a:r>
            <a:endParaRPr lang="en-US" sz="1900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  <a:p>
            <a:pPr marL="342900" indent="-342900" algn="just" defTabSz="904875" eaLnBrk="0" hangingPunct="0">
              <a:lnSpc>
                <a:spcPts val="2700"/>
              </a:lnSpc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Discussione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sulla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rate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degli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eventi</a:t>
            </a:r>
            <a:r>
              <a:rPr lang="en-US" sz="1900" dirty="0" smtClean="0">
                <a:solidFill>
                  <a:srgbClr val="003399"/>
                </a:solidFill>
                <a:ea typeface="Osaka" charset="-128"/>
                <a:cs typeface="Times New Roman" pitchFamily="18" charset="0"/>
              </a:rPr>
              <a:t> per ASIC</a:t>
            </a:r>
            <a:endParaRPr lang="en-US" sz="1900" dirty="0" smtClean="0">
              <a:solidFill>
                <a:srgbClr val="003399"/>
              </a:solidFill>
              <a:ea typeface="Osaka" charset="-128"/>
              <a:cs typeface="Times New Roman" pitchFamily="18" charset="0"/>
            </a:endParaRPr>
          </a:p>
        </p:txBody>
      </p:sp>
      <p:grpSp>
        <p:nvGrpSpPr>
          <p:cNvPr id="8195" name="Group 16"/>
          <p:cNvGrpSpPr>
            <a:grpSpLocks/>
          </p:cNvGrpSpPr>
          <p:nvPr/>
        </p:nvGrpSpPr>
        <p:grpSpPr bwMode="auto">
          <a:xfrm>
            <a:off x="0" y="200025"/>
            <a:ext cx="9906000" cy="565150"/>
            <a:chOff x="0" y="80"/>
            <a:chExt cx="6240" cy="356"/>
          </a:xfrm>
        </p:grpSpPr>
        <p:sp>
          <p:nvSpPr>
            <p:cNvPr id="8197" name="Rectangle 17"/>
            <p:cNvSpPr>
              <a:spLocks noChangeArrowheads="1"/>
            </p:cNvSpPr>
            <p:nvPr/>
          </p:nvSpPr>
          <p:spPr bwMode="auto">
            <a:xfrm>
              <a:off x="0" y="80"/>
              <a:ext cx="6240" cy="356"/>
            </a:xfrm>
            <a:prstGeom prst="rect">
              <a:avLst/>
            </a:prstGeom>
            <a:solidFill>
              <a:srgbClr val="003399"/>
            </a:solidFill>
            <a:ln w="28575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8" name="Text Box 18"/>
            <p:cNvSpPr txBox="1">
              <a:spLocks noChangeArrowheads="1"/>
            </p:cNvSpPr>
            <p:nvPr/>
          </p:nvSpPr>
          <p:spPr bwMode="auto">
            <a:xfrm>
              <a:off x="0" y="81"/>
              <a:ext cx="6240" cy="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 lIns="123730" tIns="61865" rIns="123730" bIns="61865" anchor="ctr">
              <a:spAutoFit/>
            </a:bodyPr>
            <a:lstStyle/>
            <a:p>
              <a:pPr defTabSz="925513" eaLnBrk="0" hangingPunct="0"/>
              <a:r>
                <a:rPr lang="en-US" altLang="en-US" sz="2600" b="1" dirty="0" smtClean="0">
                  <a:solidFill>
                    <a:schemeClr val="bg1"/>
                  </a:solidFill>
                  <a:ea typeface="Osaka" charset="-128"/>
                </a:rPr>
                <a:t>  PET system update and CNAO test beam results </a:t>
              </a:r>
              <a:endParaRPr lang="en-US" sz="2600" b="1" dirty="0">
                <a:solidFill>
                  <a:schemeClr val="bg1"/>
                </a:solidFill>
                <a:ea typeface="Osaka" charset="-128"/>
              </a:endParaRPr>
            </a:p>
          </p:txBody>
        </p:sp>
      </p:grp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94600" y="6530606"/>
            <a:ext cx="2311400" cy="327394"/>
          </a:xfrm>
        </p:spPr>
        <p:txBody>
          <a:bodyPr/>
          <a:lstStyle/>
          <a:p>
            <a:pPr>
              <a:defRPr/>
            </a:pPr>
            <a:fld id="{10AB75ED-EDCE-4E10-98BF-56B32C73EC4F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9" y="2433917"/>
            <a:ext cx="4306189" cy="39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DAQ: From </a:t>
            </a:r>
            <a:r>
              <a:rPr lang="it-IT" dirty="0" smtClean="0"/>
              <a:t>the last </a:t>
            </a:r>
            <a:r>
              <a:rPr lang="it-IT" dirty="0" err="1" smtClean="0"/>
              <a:t>meetings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Each</a:t>
            </a:r>
            <a:r>
              <a:rPr lang="it-IT" dirty="0" smtClean="0"/>
              <a:t> SiPM/ASIC </a:t>
            </a:r>
            <a:r>
              <a:rPr lang="it-IT" dirty="0" err="1" smtClean="0"/>
              <a:t>pair</a:t>
            </a:r>
            <a:r>
              <a:rPr lang="it-IT" dirty="0" smtClean="0"/>
              <a:t> can </a:t>
            </a:r>
            <a:r>
              <a:rPr lang="it-IT" dirty="0" err="1" smtClean="0"/>
              <a:t>handle</a:t>
            </a:r>
            <a:r>
              <a:rPr lang="it-IT" dirty="0" smtClean="0"/>
              <a:t> single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180 </a:t>
            </a:r>
            <a:r>
              <a:rPr lang="it-IT" dirty="0" err="1" smtClean="0"/>
              <a:t>kHZ</a:t>
            </a:r>
            <a:r>
              <a:rPr lang="it-IT" dirty="0" smtClean="0"/>
              <a:t> (</a:t>
            </a:r>
            <a:r>
              <a:rPr lang="it-IT" dirty="0" err="1" smtClean="0"/>
              <a:t>confirmed</a:t>
            </a:r>
            <a:r>
              <a:rPr lang="it-IT" dirty="0" smtClean="0"/>
              <a:t> and </a:t>
            </a:r>
            <a:r>
              <a:rPr lang="it-IT" dirty="0" err="1" smtClean="0"/>
              <a:t>slightly</a:t>
            </a:r>
            <a:r>
              <a:rPr lang="it-IT" dirty="0" smtClean="0"/>
              <a:t> </a:t>
            </a:r>
            <a:r>
              <a:rPr lang="it-IT" dirty="0" err="1" smtClean="0"/>
              <a:t>relaxed</a:t>
            </a:r>
            <a:r>
              <a:rPr lang="it-IT" dirty="0" smtClean="0"/>
              <a:t>, i.e. 160kHz)</a:t>
            </a:r>
            <a:endParaRPr lang="it-IT" dirty="0" smtClean="0"/>
          </a:p>
          <a:p>
            <a:r>
              <a:rPr lang="it-IT" dirty="0" smtClean="0"/>
              <a:t>Data </a:t>
            </a:r>
            <a:r>
              <a:rPr lang="it-IT" dirty="0" err="1" smtClean="0"/>
              <a:t>collected</a:t>
            </a:r>
            <a:r>
              <a:rPr lang="it-IT" dirty="0" smtClean="0"/>
              <a:t> by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FPGAs</a:t>
            </a:r>
            <a:endParaRPr lang="it-IT" dirty="0" smtClean="0"/>
          </a:p>
          <a:p>
            <a:pPr lvl="1"/>
            <a:r>
              <a:rPr lang="it-IT" dirty="0" smtClean="0"/>
              <a:t>TX, </a:t>
            </a:r>
            <a:r>
              <a:rPr lang="it-IT" dirty="0" err="1" smtClean="0"/>
              <a:t>coupled</a:t>
            </a:r>
            <a:r>
              <a:rPr lang="it-IT" dirty="0" smtClean="0"/>
              <a:t> to the ASIC</a:t>
            </a:r>
          </a:p>
          <a:p>
            <a:pPr lvl="1"/>
            <a:r>
              <a:rPr lang="it-IT" dirty="0" smtClean="0"/>
              <a:t>RX, </a:t>
            </a:r>
            <a:r>
              <a:rPr lang="it-IT" dirty="0" err="1" smtClean="0"/>
              <a:t>plugged</a:t>
            </a:r>
            <a:r>
              <a:rPr lang="it-IT" dirty="0" smtClean="0"/>
              <a:t> on the </a:t>
            </a:r>
            <a:r>
              <a:rPr lang="it-IT" dirty="0" err="1" smtClean="0"/>
              <a:t>mainboard</a:t>
            </a:r>
            <a:endParaRPr lang="it-IT" dirty="0" smtClean="0"/>
          </a:p>
          <a:p>
            <a:pPr lvl="1"/>
            <a:r>
              <a:rPr lang="it-IT" dirty="0" smtClean="0"/>
              <a:t>TX-RX link </a:t>
            </a:r>
            <a:r>
              <a:rPr lang="it-IT" dirty="0" err="1" smtClean="0"/>
              <a:t>realized</a:t>
            </a:r>
            <a:r>
              <a:rPr lang="it-IT" dirty="0" smtClean="0"/>
              <a:t> by </a:t>
            </a:r>
            <a:r>
              <a:rPr lang="it-IT" dirty="0" err="1" smtClean="0"/>
              <a:t>means</a:t>
            </a:r>
            <a:r>
              <a:rPr lang="it-IT" dirty="0" smtClean="0"/>
              <a:t> of HSMC </a:t>
            </a:r>
            <a:r>
              <a:rPr lang="it-IT" dirty="0" err="1" smtClean="0"/>
              <a:t>connectors</a:t>
            </a: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Updates</a:t>
            </a:r>
            <a:r>
              <a:rPr lang="it-IT" dirty="0" smtClean="0"/>
              <a:t>: Motherboard </a:t>
            </a:r>
            <a:r>
              <a:rPr lang="it-IT" dirty="0" smtClean="0"/>
              <a:t>HW </a:t>
            </a:r>
            <a:r>
              <a:rPr lang="it-IT" dirty="0" err="1" smtClean="0"/>
              <a:t>development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Functional</a:t>
            </a:r>
            <a:r>
              <a:rPr lang="it-IT" dirty="0" smtClean="0"/>
              <a:t> design </a:t>
            </a:r>
            <a:r>
              <a:rPr lang="it-IT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Schematic</a:t>
            </a:r>
            <a:r>
              <a:rPr lang="it-IT" dirty="0" smtClean="0"/>
              <a:t> design </a:t>
            </a:r>
            <a:r>
              <a:rPr lang="it-IT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it-IT" dirty="0" smtClean="0"/>
          </a:p>
          <a:p>
            <a:r>
              <a:rPr lang="it-IT" dirty="0" err="1" smtClean="0"/>
              <a:t>Mechanical</a:t>
            </a:r>
            <a:r>
              <a:rPr lang="it-IT" dirty="0" smtClean="0"/>
              <a:t> design </a:t>
            </a:r>
            <a:r>
              <a:rPr lang="it-IT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it-IT" dirty="0" smtClean="0"/>
          </a:p>
          <a:p>
            <a:r>
              <a:rPr lang="it-IT" dirty="0" smtClean="0"/>
              <a:t>PCB design (in progress</a:t>
            </a:r>
            <a:r>
              <a:rPr lang="it-IT" dirty="0" smtClean="0"/>
              <a:t>) (some </a:t>
            </a:r>
            <a:r>
              <a:rPr lang="it-IT" dirty="0" err="1" smtClean="0"/>
              <a:t>delays</a:t>
            </a:r>
            <a:r>
              <a:rPr lang="it-IT" dirty="0" smtClean="0"/>
              <a:t> due to </a:t>
            </a:r>
            <a:r>
              <a:rPr lang="it-IT" dirty="0" err="1" smtClean="0"/>
              <a:t>obsolescence</a:t>
            </a:r>
            <a:r>
              <a:rPr lang="it-IT" dirty="0" smtClean="0"/>
              <a:t> of the </a:t>
            </a:r>
            <a:r>
              <a:rPr lang="it-IT" dirty="0" err="1" smtClean="0"/>
              <a:t>selected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r>
              <a:rPr lang="it-IT" dirty="0" smtClean="0"/>
              <a:t> chips)</a:t>
            </a:r>
            <a:endParaRPr lang="it-IT" dirty="0" smtClean="0"/>
          </a:p>
          <a:p>
            <a:r>
              <a:rPr lang="it-IT" dirty="0" smtClean="0"/>
              <a:t>Construction and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  <a:r>
              <a:rPr lang="it-IT" dirty="0" smtClean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Initial</a:t>
            </a:r>
            <a:r>
              <a:rPr lang="it-IT" dirty="0" smtClean="0"/>
              <a:t> delivery 12/2013, </a:t>
            </a:r>
            <a:r>
              <a:rPr lang="it-IT" dirty="0" err="1" smtClean="0"/>
              <a:t>expected</a:t>
            </a:r>
            <a:r>
              <a:rPr lang="it-IT" dirty="0" smtClean="0"/>
              <a:t> delivery </a:t>
            </a:r>
            <a:r>
              <a:rPr lang="it-IT" dirty="0" smtClean="0"/>
              <a:t>4/2014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1" y="6563846"/>
            <a:ext cx="60144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3399"/>
                </a:solidFill>
              </a:rPr>
              <a:t>Meeting INSIDE, 24-25 marzo 2014, Milano</a:t>
            </a:r>
            <a:endParaRPr lang="it-IT" sz="13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1261</Words>
  <Application>Microsoft Office PowerPoint</Application>
  <PresentationFormat>A4 (21x29,7 cm)</PresentationFormat>
  <Paragraphs>171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Struttura predefinita</vt:lpstr>
      <vt:lpstr>Tema di Office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DAQ: From the last meetings</vt:lpstr>
      <vt:lpstr>Updates: Motherboard HW development</vt:lpstr>
      <vt:lpstr>Motherboard development</vt:lpstr>
      <vt:lpstr>RX board development</vt:lpstr>
      <vt:lpstr>RX board development</vt:lpstr>
      <vt:lpstr>Presentazione standard di PowerPoint</vt:lpstr>
      <vt:lpstr>Presentazione standard di PowerPoint</vt:lpstr>
      <vt:lpstr>Presentazione standard di PowerPoint</vt:lpstr>
    </vt:vector>
  </TitlesOfParts>
  <Company>DIP. DI ELETTR. ED ELETTROTECNICA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cristoforo</cp:lastModifiedBy>
  <cp:revision>608</cp:revision>
  <dcterms:created xsi:type="dcterms:W3CDTF">2006-10-13T09:25:09Z</dcterms:created>
  <dcterms:modified xsi:type="dcterms:W3CDTF">2014-03-25T00:08:19Z</dcterms:modified>
</cp:coreProperties>
</file>