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77" r:id="rId2"/>
    <p:sldId id="278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77"/>
          </p14:sldIdLst>
        </p14:section>
        <p14:section name="What's Your Message?" id="{3DAC647D-1BDE-4B25-A7F1-4DBC272CFF2F}">
          <p14:sldIdLst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5668" autoAdjust="0"/>
  </p:normalViewPr>
  <p:slideViewPr>
    <p:cSldViewPr snapToObjects="1">
      <p:cViewPr varScale="1">
        <p:scale>
          <a:sx n="59" d="100"/>
          <a:sy n="59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9BCC2-E568-BB45-9556-B4222F89A933}" type="doc">
      <dgm:prSet loTypeId="urn:microsoft.com/office/officeart/2005/8/layout/radia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CB4BA1-39AA-3A4C-96E6-A86CC9489B57}">
      <dgm:prSet phldrT="[Text]"/>
      <dgm:spPr/>
      <dgm:t>
        <a:bodyPr/>
        <a:lstStyle/>
        <a:p>
          <a:r>
            <a:rPr lang="en-US" dirty="0" smtClean="0"/>
            <a:t>CNAO</a:t>
          </a:r>
          <a:endParaRPr lang="en-US" dirty="0"/>
        </a:p>
      </dgm:t>
    </dgm:pt>
    <dgm:pt modelId="{B3D7CEE5-A9BE-A74F-B2B9-1A347FC330E5}" type="parTrans" cxnId="{80AB0528-6725-5F46-AE30-3ED3166E5579}">
      <dgm:prSet/>
      <dgm:spPr/>
      <dgm:t>
        <a:bodyPr/>
        <a:lstStyle/>
        <a:p>
          <a:endParaRPr lang="en-US"/>
        </a:p>
      </dgm:t>
    </dgm:pt>
    <dgm:pt modelId="{18492834-DD42-A84B-A1F9-51F9626AA35B}" type="sibTrans" cxnId="{80AB0528-6725-5F46-AE30-3ED3166E5579}">
      <dgm:prSet/>
      <dgm:spPr/>
      <dgm:t>
        <a:bodyPr/>
        <a:lstStyle/>
        <a:p>
          <a:endParaRPr lang="en-US"/>
        </a:p>
      </dgm:t>
    </dgm:pt>
    <dgm:pt modelId="{B181D8AB-A086-D94F-9D37-38B721EE5F6D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  <a:cs typeface="Times New Roman" charset="0"/>
            </a:rPr>
            <a:t>PRIN project 2010 INSIDE: </a:t>
          </a:r>
        </a:p>
        <a:p>
          <a:r>
            <a:rPr lang="it-IT" dirty="0" smtClean="0">
              <a:cs typeface="Times New Roman" charset="0"/>
            </a:rPr>
            <a:t>Soluzioni Innovative per la Dosimetria "in-</a:t>
          </a:r>
          <a:r>
            <a:rPr lang="it-IT" dirty="0" err="1" smtClean="0">
              <a:cs typeface="Times New Roman" charset="0"/>
            </a:rPr>
            <a:t>beam</a:t>
          </a:r>
          <a:r>
            <a:rPr lang="it-IT" dirty="0" smtClean="0">
              <a:cs typeface="Times New Roman" charset="0"/>
            </a:rPr>
            <a:t>" in adroterapia oncologica </a:t>
          </a:r>
          <a:endParaRPr lang="en-US" dirty="0"/>
        </a:p>
      </dgm:t>
    </dgm:pt>
    <dgm:pt modelId="{95925371-FE9C-0F41-AB73-93407E178083}" type="parTrans" cxnId="{01B1711F-245A-4541-A5A9-12BA85B567F9}">
      <dgm:prSet/>
      <dgm:spPr/>
      <dgm:t>
        <a:bodyPr/>
        <a:lstStyle/>
        <a:p>
          <a:endParaRPr lang="en-US"/>
        </a:p>
      </dgm:t>
    </dgm:pt>
    <dgm:pt modelId="{3BF2BA2A-BBAF-C542-8A01-71ED063E6D50}" type="sibTrans" cxnId="{01B1711F-245A-4541-A5A9-12BA85B567F9}">
      <dgm:prSet/>
      <dgm:spPr/>
      <dgm:t>
        <a:bodyPr/>
        <a:lstStyle/>
        <a:p>
          <a:endParaRPr lang="en-US"/>
        </a:p>
      </dgm:t>
    </dgm:pt>
    <dgm:pt modelId="{D98E2D5F-5716-5843-9848-855ABE04D53D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  <a:cs typeface="Times New Roman" charset="0"/>
            </a:rPr>
            <a:t>Centro Fermi project: </a:t>
          </a:r>
        </a:p>
        <a:p>
          <a:r>
            <a:rPr lang="en-US" dirty="0" smtClean="0">
              <a:solidFill>
                <a:srgbClr val="000000"/>
              </a:solidFill>
              <a:cs typeface="Times New Roman" charset="0"/>
              <a:sym typeface="Helvetica" charset="0"/>
            </a:rPr>
            <a:t>Innovative Non Invasive Imaging of Dose Release in </a:t>
          </a:r>
          <a:r>
            <a:rPr lang="en-US" dirty="0" err="1" smtClean="0">
              <a:solidFill>
                <a:srgbClr val="000000"/>
              </a:solidFill>
              <a:cs typeface="Times New Roman" charset="0"/>
              <a:sym typeface="Helvetica" charset="0"/>
            </a:rPr>
            <a:t>Hadrontherapy</a:t>
          </a:r>
          <a:endParaRPr lang="en-US" dirty="0" smtClean="0">
            <a:solidFill>
              <a:srgbClr val="000000"/>
            </a:solidFill>
            <a:cs typeface="Times New Roman" charset="0"/>
            <a:sym typeface="Helvetica" charset="0"/>
          </a:endParaRPr>
        </a:p>
        <a:p>
          <a:endParaRPr lang="en-US" dirty="0"/>
        </a:p>
      </dgm:t>
    </dgm:pt>
    <dgm:pt modelId="{5292D23E-D114-644D-AF89-9D2021D4F3D5}" type="parTrans" cxnId="{ED5D67B8-DBEE-B04F-BEA8-884776BD5073}">
      <dgm:prSet/>
      <dgm:spPr/>
      <dgm:t>
        <a:bodyPr/>
        <a:lstStyle/>
        <a:p>
          <a:endParaRPr lang="en-US"/>
        </a:p>
      </dgm:t>
    </dgm:pt>
    <dgm:pt modelId="{E871E372-DE89-2D45-B6BD-1EBA2F0397EC}" type="sibTrans" cxnId="{ED5D67B8-DBEE-B04F-BEA8-884776BD5073}">
      <dgm:prSet/>
      <dgm:spPr/>
      <dgm:t>
        <a:bodyPr/>
        <a:lstStyle/>
        <a:p>
          <a:endParaRPr lang="en-US"/>
        </a:p>
      </dgm:t>
    </dgm:pt>
    <dgm:pt modelId="{33796EEA-2156-CA4E-A920-305FB992CE56}">
      <dgm:prSet phldrT="[Text]"/>
      <dgm:spPr/>
      <dgm:t>
        <a:bodyPr/>
        <a:lstStyle/>
        <a:p>
          <a:r>
            <a:rPr lang="en-US" b="1" dirty="0" smtClean="0">
              <a:solidFill>
                <a:srgbClr val="FFFFFF"/>
              </a:solidFill>
              <a:cs typeface="Times New Roman" charset="0"/>
            </a:rPr>
            <a:t>INFN RDH project</a:t>
          </a:r>
          <a:r>
            <a:rPr lang="en-US" dirty="0" smtClean="0">
              <a:cs typeface="Times New Roman" charset="0"/>
            </a:rPr>
            <a:t>:</a:t>
          </a:r>
        </a:p>
        <a:p>
          <a:r>
            <a:rPr lang="en-US" dirty="0" smtClean="0">
              <a:cs typeface="Times New Roman" charset="0"/>
            </a:rPr>
            <a:t>Research &amp; Developments for </a:t>
          </a:r>
          <a:r>
            <a:rPr lang="en-US" dirty="0" err="1" smtClean="0">
              <a:cs typeface="Times New Roman" charset="0"/>
            </a:rPr>
            <a:t>Hadrontherapy</a:t>
          </a:r>
          <a:endParaRPr lang="en-US" dirty="0"/>
        </a:p>
      </dgm:t>
    </dgm:pt>
    <dgm:pt modelId="{350C4D94-1911-4343-9055-C3E78C60470C}" type="parTrans" cxnId="{25C6A8FF-279E-614A-9FB1-1E6746964C70}">
      <dgm:prSet/>
      <dgm:spPr/>
      <dgm:t>
        <a:bodyPr/>
        <a:lstStyle/>
        <a:p>
          <a:endParaRPr lang="en-US"/>
        </a:p>
      </dgm:t>
    </dgm:pt>
    <dgm:pt modelId="{D6B05B1B-80A8-8D4B-8AC4-D88CD86B5D5C}" type="sibTrans" cxnId="{25C6A8FF-279E-614A-9FB1-1E6746964C70}">
      <dgm:prSet/>
      <dgm:spPr/>
      <dgm:t>
        <a:bodyPr/>
        <a:lstStyle/>
        <a:p>
          <a:endParaRPr lang="en-US"/>
        </a:p>
      </dgm:t>
    </dgm:pt>
    <dgm:pt modelId="{5BC4F5DB-883C-8746-962E-854C9D8C71FD}" type="pres">
      <dgm:prSet presAssocID="{4889BCC2-E568-BB45-9556-B4222F89A9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14A5A4-44B8-934E-AFEC-D2F8D6921CE2}" type="pres">
      <dgm:prSet presAssocID="{15CB4BA1-39AA-3A4C-96E6-A86CC9489B57}" presName="centerShape" presStyleLbl="node0" presStyleIdx="0" presStyleCnt="1"/>
      <dgm:spPr/>
      <dgm:t>
        <a:bodyPr/>
        <a:lstStyle/>
        <a:p>
          <a:endParaRPr lang="en-US"/>
        </a:p>
      </dgm:t>
    </dgm:pt>
    <dgm:pt modelId="{CC786777-70E8-574D-915D-D1BF207972E5}" type="pres">
      <dgm:prSet presAssocID="{95925371-FE9C-0F41-AB73-93407E178083}" presName="Name9" presStyleLbl="parChTrans1D2" presStyleIdx="0" presStyleCnt="3"/>
      <dgm:spPr/>
      <dgm:t>
        <a:bodyPr/>
        <a:lstStyle/>
        <a:p>
          <a:endParaRPr lang="en-US"/>
        </a:p>
      </dgm:t>
    </dgm:pt>
    <dgm:pt modelId="{B8373922-A4B2-2E42-A05C-9F511A04E43B}" type="pres">
      <dgm:prSet presAssocID="{95925371-FE9C-0F41-AB73-93407E17808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B792185-5AAC-EF42-822F-8828E9D6C215}" type="pres">
      <dgm:prSet presAssocID="{B181D8AB-A086-D94F-9D37-38B721EE5F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9E2C-BBB1-6E49-BCFB-E436D87042D5}" type="pres">
      <dgm:prSet presAssocID="{5292D23E-D114-644D-AF89-9D2021D4F3D5}" presName="Name9" presStyleLbl="parChTrans1D2" presStyleIdx="1" presStyleCnt="3"/>
      <dgm:spPr/>
      <dgm:t>
        <a:bodyPr/>
        <a:lstStyle/>
        <a:p>
          <a:endParaRPr lang="en-US"/>
        </a:p>
      </dgm:t>
    </dgm:pt>
    <dgm:pt modelId="{1652228C-8D37-A749-BC49-819D8F31D2DB}" type="pres">
      <dgm:prSet presAssocID="{5292D23E-D114-644D-AF89-9D2021D4F3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0277C38-FA50-E044-AFEA-3E0C0617F2F8}" type="pres">
      <dgm:prSet presAssocID="{D98E2D5F-5716-5843-9848-855ABE04D5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85803-04B3-834B-8F1F-FAD2E83F94F0}" type="pres">
      <dgm:prSet presAssocID="{350C4D94-1911-4343-9055-C3E78C60470C}" presName="Name9" presStyleLbl="parChTrans1D2" presStyleIdx="2" presStyleCnt="3"/>
      <dgm:spPr/>
      <dgm:t>
        <a:bodyPr/>
        <a:lstStyle/>
        <a:p>
          <a:endParaRPr lang="en-US"/>
        </a:p>
      </dgm:t>
    </dgm:pt>
    <dgm:pt modelId="{9F4DAA1C-2183-E64C-BA47-59485BE9022E}" type="pres">
      <dgm:prSet presAssocID="{350C4D94-1911-4343-9055-C3E78C60470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64140E4-5075-284F-8A37-7661BD3F1DD1}" type="pres">
      <dgm:prSet presAssocID="{33796EEA-2156-CA4E-A920-305FB992CE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5D67B8-DBEE-B04F-BEA8-884776BD5073}" srcId="{15CB4BA1-39AA-3A4C-96E6-A86CC9489B57}" destId="{D98E2D5F-5716-5843-9848-855ABE04D53D}" srcOrd="1" destOrd="0" parTransId="{5292D23E-D114-644D-AF89-9D2021D4F3D5}" sibTransId="{E871E372-DE89-2D45-B6BD-1EBA2F0397EC}"/>
    <dgm:cxn modelId="{8EBF3D1D-CDED-5A42-B96B-EDCD8F3F0B8D}" type="presOf" srcId="{33796EEA-2156-CA4E-A920-305FB992CE56}" destId="{864140E4-5075-284F-8A37-7661BD3F1DD1}" srcOrd="0" destOrd="0" presId="urn:microsoft.com/office/officeart/2005/8/layout/radial1"/>
    <dgm:cxn modelId="{74CAAA02-B7C2-DC49-B6B9-31E52E1A7622}" type="presOf" srcId="{15CB4BA1-39AA-3A4C-96E6-A86CC9489B57}" destId="{6C14A5A4-44B8-934E-AFEC-D2F8D6921CE2}" srcOrd="0" destOrd="0" presId="urn:microsoft.com/office/officeart/2005/8/layout/radial1"/>
    <dgm:cxn modelId="{32146772-F1E4-A64A-8AB7-87CC7217443E}" type="presOf" srcId="{5292D23E-D114-644D-AF89-9D2021D4F3D5}" destId="{46D79E2C-BBB1-6E49-BCFB-E436D87042D5}" srcOrd="0" destOrd="0" presId="urn:microsoft.com/office/officeart/2005/8/layout/radial1"/>
    <dgm:cxn modelId="{37FA6E47-B125-E944-BD81-90A3DE657F15}" type="presOf" srcId="{350C4D94-1911-4343-9055-C3E78C60470C}" destId="{9F4DAA1C-2183-E64C-BA47-59485BE9022E}" srcOrd="1" destOrd="0" presId="urn:microsoft.com/office/officeart/2005/8/layout/radial1"/>
    <dgm:cxn modelId="{9D74D72C-69E5-514B-A9C3-07E1E188FE55}" type="presOf" srcId="{B181D8AB-A086-D94F-9D37-38B721EE5F6D}" destId="{1B792185-5AAC-EF42-822F-8828E9D6C215}" srcOrd="0" destOrd="0" presId="urn:microsoft.com/office/officeart/2005/8/layout/radial1"/>
    <dgm:cxn modelId="{E3AF9FAA-F3DD-B348-83C5-BB1B5674440C}" type="presOf" srcId="{95925371-FE9C-0F41-AB73-93407E178083}" destId="{B8373922-A4B2-2E42-A05C-9F511A04E43B}" srcOrd="1" destOrd="0" presId="urn:microsoft.com/office/officeart/2005/8/layout/radial1"/>
    <dgm:cxn modelId="{7BC3E9B5-A9BD-3648-B2A4-C85A5299C70A}" type="presOf" srcId="{4889BCC2-E568-BB45-9556-B4222F89A933}" destId="{5BC4F5DB-883C-8746-962E-854C9D8C71FD}" srcOrd="0" destOrd="0" presId="urn:microsoft.com/office/officeart/2005/8/layout/radial1"/>
    <dgm:cxn modelId="{25C6A8FF-279E-614A-9FB1-1E6746964C70}" srcId="{15CB4BA1-39AA-3A4C-96E6-A86CC9489B57}" destId="{33796EEA-2156-CA4E-A920-305FB992CE56}" srcOrd="2" destOrd="0" parTransId="{350C4D94-1911-4343-9055-C3E78C60470C}" sibTransId="{D6B05B1B-80A8-8D4B-8AC4-D88CD86B5D5C}"/>
    <dgm:cxn modelId="{AECE7840-8B7E-6E4C-B17C-06C723BD01B6}" type="presOf" srcId="{D98E2D5F-5716-5843-9848-855ABE04D53D}" destId="{30277C38-FA50-E044-AFEA-3E0C0617F2F8}" srcOrd="0" destOrd="0" presId="urn:microsoft.com/office/officeart/2005/8/layout/radial1"/>
    <dgm:cxn modelId="{3CE21F37-203E-5345-B85D-1BE91F167255}" type="presOf" srcId="{350C4D94-1911-4343-9055-C3E78C60470C}" destId="{F2A85803-04B3-834B-8F1F-FAD2E83F94F0}" srcOrd="0" destOrd="0" presId="urn:microsoft.com/office/officeart/2005/8/layout/radial1"/>
    <dgm:cxn modelId="{01B1711F-245A-4541-A5A9-12BA85B567F9}" srcId="{15CB4BA1-39AA-3A4C-96E6-A86CC9489B57}" destId="{B181D8AB-A086-D94F-9D37-38B721EE5F6D}" srcOrd="0" destOrd="0" parTransId="{95925371-FE9C-0F41-AB73-93407E178083}" sibTransId="{3BF2BA2A-BBAF-C542-8A01-71ED063E6D50}"/>
    <dgm:cxn modelId="{80AB0528-6725-5F46-AE30-3ED3166E5579}" srcId="{4889BCC2-E568-BB45-9556-B4222F89A933}" destId="{15CB4BA1-39AA-3A4C-96E6-A86CC9489B57}" srcOrd="0" destOrd="0" parTransId="{B3D7CEE5-A9BE-A74F-B2B9-1A347FC330E5}" sibTransId="{18492834-DD42-A84B-A1F9-51F9626AA35B}"/>
    <dgm:cxn modelId="{0FF350A1-A7F8-7644-92AD-3EB82F30302F}" type="presOf" srcId="{5292D23E-D114-644D-AF89-9D2021D4F3D5}" destId="{1652228C-8D37-A749-BC49-819D8F31D2DB}" srcOrd="1" destOrd="0" presId="urn:microsoft.com/office/officeart/2005/8/layout/radial1"/>
    <dgm:cxn modelId="{7A4FDB3D-B1B1-814E-903D-899330035AB6}" type="presOf" srcId="{95925371-FE9C-0F41-AB73-93407E178083}" destId="{CC786777-70E8-574D-915D-D1BF207972E5}" srcOrd="0" destOrd="0" presId="urn:microsoft.com/office/officeart/2005/8/layout/radial1"/>
    <dgm:cxn modelId="{4623BE29-00A3-B040-B1FF-DCF7E42F93D0}" type="presParOf" srcId="{5BC4F5DB-883C-8746-962E-854C9D8C71FD}" destId="{6C14A5A4-44B8-934E-AFEC-D2F8D6921CE2}" srcOrd="0" destOrd="0" presId="urn:microsoft.com/office/officeart/2005/8/layout/radial1"/>
    <dgm:cxn modelId="{1092D356-1966-8B40-BE08-2861F9DF1B63}" type="presParOf" srcId="{5BC4F5DB-883C-8746-962E-854C9D8C71FD}" destId="{CC786777-70E8-574D-915D-D1BF207972E5}" srcOrd="1" destOrd="0" presId="urn:microsoft.com/office/officeart/2005/8/layout/radial1"/>
    <dgm:cxn modelId="{8FA4125F-2D34-CC4A-A917-D545A9769C86}" type="presParOf" srcId="{CC786777-70E8-574D-915D-D1BF207972E5}" destId="{B8373922-A4B2-2E42-A05C-9F511A04E43B}" srcOrd="0" destOrd="0" presId="urn:microsoft.com/office/officeart/2005/8/layout/radial1"/>
    <dgm:cxn modelId="{B5B2C4D5-0133-C14C-ADB9-AF515C193F15}" type="presParOf" srcId="{5BC4F5DB-883C-8746-962E-854C9D8C71FD}" destId="{1B792185-5AAC-EF42-822F-8828E9D6C215}" srcOrd="2" destOrd="0" presId="urn:microsoft.com/office/officeart/2005/8/layout/radial1"/>
    <dgm:cxn modelId="{CFF9B274-C444-A844-B109-882FDAC9F10E}" type="presParOf" srcId="{5BC4F5DB-883C-8746-962E-854C9D8C71FD}" destId="{46D79E2C-BBB1-6E49-BCFB-E436D87042D5}" srcOrd="3" destOrd="0" presId="urn:microsoft.com/office/officeart/2005/8/layout/radial1"/>
    <dgm:cxn modelId="{5B262F48-C5EB-DF45-8B54-AB8EA1BDB1D1}" type="presParOf" srcId="{46D79E2C-BBB1-6E49-BCFB-E436D87042D5}" destId="{1652228C-8D37-A749-BC49-819D8F31D2DB}" srcOrd="0" destOrd="0" presId="urn:microsoft.com/office/officeart/2005/8/layout/radial1"/>
    <dgm:cxn modelId="{124B7588-786F-1246-BF24-8EFE13549669}" type="presParOf" srcId="{5BC4F5DB-883C-8746-962E-854C9D8C71FD}" destId="{30277C38-FA50-E044-AFEA-3E0C0617F2F8}" srcOrd="4" destOrd="0" presId="urn:microsoft.com/office/officeart/2005/8/layout/radial1"/>
    <dgm:cxn modelId="{50CEA92D-288F-4F4F-9561-FC1AD0A22D09}" type="presParOf" srcId="{5BC4F5DB-883C-8746-962E-854C9D8C71FD}" destId="{F2A85803-04B3-834B-8F1F-FAD2E83F94F0}" srcOrd="5" destOrd="0" presId="urn:microsoft.com/office/officeart/2005/8/layout/radial1"/>
    <dgm:cxn modelId="{C073C8BF-ECBD-044B-B7CD-79D12C06F236}" type="presParOf" srcId="{F2A85803-04B3-834B-8F1F-FAD2E83F94F0}" destId="{9F4DAA1C-2183-E64C-BA47-59485BE9022E}" srcOrd="0" destOrd="0" presId="urn:microsoft.com/office/officeart/2005/8/layout/radial1"/>
    <dgm:cxn modelId="{6D3CCAB7-7F36-D946-9BAC-CBDECB78AC05}" type="presParOf" srcId="{5BC4F5DB-883C-8746-962E-854C9D8C71FD}" destId="{864140E4-5075-284F-8A37-7661BD3F1DD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4A5A4-44B8-934E-AFEC-D2F8D6921CE2}">
      <dsp:nvSpPr>
        <dsp:cNvPr id="0" name=""/>
        <dsp:cNvSpPr/>
      </dsp:nvSpPr>
      <dsp:spPr>
        <a:xfrm>
          <a:off x="2938593" y="2300362"/>
          <a:ext cx="1751928" cy="17519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CNAO</a:t>
          </a:r>
          <a:endParaRPr lang="en-US" sz="3800" kern="1200" dirty="0"/>
        </a:p>
      </dsp:txBody>
      <dsp:txXfrm>
        <a:off x="3195157" y="2556926"/>
        <a:ext cx="1238800" cy="1238800"/>
      </dsp:txXfrm>
    </dsp:sp>
    <dsp:sp modelId="{CC786777-70E8-574D-915D-D1BF207972E5}">
      <dsp:nvSpPr>
        <dsp:cNvPr id="0" name=""/>
        <dsp:cNvSpPr/>
      </dsp:nvSpPr>
      <dsp:spPr>
        <a:xfrm rot="16200000">
          <a:off x="3550388" y="2015525"/>
          <a:ext cx="528338" cy="41334"/>
        </a:xfrm>
        <a:custGeom>
          <a:avLst/>
          <a:gdLst/>
          <a:ahLst/>
          <a:cxnLst/>
          <a:rect l="0" t="0" r="0" b="0"/>
          <a:pathLst>
            <a:path>
              <a:moveTo>
                <a:pt x="0" y="20667"/>
              </a:moveTo>
              <a:lnTo>
                <a:pt x="528338" y="2066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01349" y="2022984"/>
        <a:ext cx="26416" cy="26416"/>
      </dsp:txXfrm>
    </dsp:sp>
    <dsp:sp modelId="{1B792185-5AAC-EF42-822F-8828E9D6C215}">
      <dsp:nvSpPr>
        <dsp:cNvPr id="0" name=""/>
        <dsp:cNvSpPr/>
      </dsp:nvSpPr>
      <dsp:spPr>
        <a:xfrm>
          <a:off x="2938593" y="20095"/>
          <a:ext cx="1751928" cy="17519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  <a:cs typeface="Times New Roman" charset="0"/>
            </a:rPr>
            <a:t>PRIN project 2010 INSIDE: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cs typeface="Times New Roman" charset="0"/>
            </a:rPr>
            <a:t>Soluzioni Innovative per la Dosimetria "in-</a:t>
          </a:r>
          <a:r>
            <a:rPr lang="it-IT" sz="1100" kern="1200" dirty="0" err="1" smtClean="0">
              <a:cs typeface="Times New Roman" charset="0"/>
            </a:rPr>
            <a:t>beam</a:t>
          </a:r>
          <a:r>
            <a:rPr lang="it-IT" sz="1100" kern="1200" dirty="0" smtClean="0">
              <a:cs typeface="Times New Roman" charset="0"/>
            </a:rPr>
            <a:t>" in adroterapia oncologica </a:t>
          </a:r>
          <a:endParaRPr lang="en-US" sz="1100" kern="1200" dirty="0"/>
        </a:p>
      </dsp:txBody>
      <dsp:txXfrm>
        <a:off x="3195157" y="276659"/>
        <a:ext cx="1238800" cy="1238800"/>
      </dsp:txXfrm>
    </dsp:sp>
    <dsp:sp modelId="{46D79E2C-BBB1-6E49-BCFB-E436D87042D5}">
      <dsp:nvSpPr>
        <dsp:cNvPr id="0" name=""/>
        <dsp:cNvSpPr/>
      </dsp:nvSpPr>
      <dsp:spPr>
        <a:xfrm rot="1800000">
          <a:off x="4537772" y="3725726"/>
          <a:ext cx="528338" cy="41334"/>
        </a:xfrm>
        <a:custGeom>
          <a:avLst/>
          <a:gdLst/>
          <a:ahLst/>
          <a:cxnLst/>
          <a:rect l="0" t="0" r="0" b="0"/>
          <a:pathLst>
            <a:path>
              <a:moveTo>
                <a:pt x="0" y="20667"/>
              </a:moveTo>
              <a:lnTo>
                <a:pt x="528338" y="2066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733" y="3733185"/>
        <a:ext cx="26416" cy="26416"/>
      </dsp:txXfrm>
    </dsp:sp>
    <dsp:sp modelId="{30277C38-FA50-E044-AFEA-3E0C0617F2F8}">
      <dsp:nvSpPr>
        <dsp:cNvPr id="0" name=""/>
        <dsp:cNvSpPr/>
      </dsp:nvSpPr>
      <dsp:spPr>
        <a:xfrm>
          <a:off x="4913362" y="3440496"/>
          <a:ext cx="1751928" cy="17519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  <a:cs typeface="Times New Roman" charset="0"/>
            </a:rPr>
            <a:t>Centro Fermi project: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  <a:cs typeface="Times New Roman" charset="0"/>
              <a:sym typeface="Helvetica" charset="0"/>
            </a:rPr>
            <a:t>Innovative Non Invasive Imaging of Dose Release in </a:t>
          </a:r>
          <a:r>
            <a:rPr lang="en-US" sz="1100" kern="1200" dirty="0" err="1" smtClean="0">
              <a:solidFill>
                <a:srgbClr val="000000"/>
              </a:solidFill>
              <a:cs typeface="Times New Roman" charset="0"/>
              <a:sym typeface="Helvetica" charset="0"/>
            </a:rPr>
            <a:t>Hadrontherapy</a:t>
          </a:r>
          <a:endParaRPr lang="en-US" sz="1100" kern="1200" dirty="0" smtClean="0">
            <a:solidFill>
              <a:srgbClr val="000000"/>
            </a:solidFill>
            <a:cs typeface="Times New Roman" charset="0"/>
            <a:sym typeface="Helvetica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169926" y="3697060"/>
        <a:ext cx="1238800" cy="1238800"/>
      </dsp:txXfrm>
    </dsp:sp>
    <dsp:sp modelId="{F2A85803-04B3-834B-8F1F-FAD2E83F94F0}">
      <dsp:nvSpPr>
        <dsp:cNvPr id="0" name=""/>
        <dsp:cNvSpPr/>
      </dsp:nvSpPr>
      <dsp:spPr>
        <a:xfrm rot="9000000">
          <a:off x="2563003" y="3725726"/>
          <a:ext cx="528338" cy="41334"/>
        </a:xfrm>
        <a:custGeom>
          <a:avLst/>
          <a:gdLst/>
          <a:ahLst/>
          <a:cxnLst/>
          <a:rect l="0" t="0" r="0" b="0"/>
          <a:pathLst>
            <a:path>
              <a:moveTo>
                <a:pt x="0" y="20667"/>
              </a:moveTo>
              <a:lnTo>
                <a:pt x="528338" y="2066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13964" y="3733185"/>
        <a:ext cx="26416" cy="26416"/>
      </dsp:txXfrm>
    </dsp:sp>
    <dsp:sp modelId="{864140E4-5075-284F-8A37-7661BD3F1DD1}">
      <dsp:nvSpPr>
        <dsp:cNvPr id="0" name=""/>
        <dsp:cNvSpPr/>
      </dsp:nvSpPr>
      <dsp:spPr>
        <a:xfrm>
          <a:off x="963824" y="3440496"/>
          <a:ext cx="1751928" cy="17519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  <a:cs typeface="Times New Roman" charset="0"/>
            </a:rPr>
            <a:t>INFN RDH project</a:t>
          </a:r>
          <a:r>
            <a:rPr lang="en-US" sz="1100" kern="1200" dirty="0" smtClean="0">
              <a:cs typeface="Times New Roman" charset="0"/>
            </a:rPr>
            <a:t>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cs typeface="Times New Roman" charset="0"/>
            </a:rPr>
            <a:t>Research &amp; Developments for </a:t>
          </a:r>
          <a:r>
            <a:rPr lang="en-US" sz="1100" kern="1200" dirty="0" err="1" smtClean="0">
              <a:cs typeface="Times New Roman" charset="0"/>
            </a:rPr>
            <a:t>Hadrontherapy</a:t>
          </a:r>
          <a:endParaRPr lang="en-US" sz="1100" kern="1200" dirty="0"/>
        </a:p>
      </dsp:txBody>
      <dsp:txXfrm>
        <a:off x="1220388" y="3697060"/>
        <a:ext cx="1238800" cy="123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1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49784" indent="-249917" defTabSz="9121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99668" indent="-199934" defTabSz="9121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9535" indent="-199934" defTabSz="9121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99402" indent="-199934" defTabSz="9121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99269" indent="-199934" algn="ctr" defTabSz="9121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9136" indent="-199934" algn="ctr" defTabSz="9121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999003" indent="-199934" algn="ctr" defTabSz="9121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398871" indent="-199934" algn="ctr" defTabSz="9121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1DA03B-2E81-5142-A884-83D1943FD532}" type="slidenum">
              <a:rPr lang="it-IT" sz="1100"/>
              <a:pPr eaLnBrk="1" hangingPunct="1"/>
              <a:t>2</a:t>
            </a:fld>
            <a:endParaRPr lang="it-IT" sz="11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144000" cy="1368426"/>
            <a:chOff x="0" y="-17"/>
            <a:chExt cx="5760" cy="862"/>
          </a:xfrm>
        </p:grpSpPr>
        <p:graphicFrame>
          <p:nvGraphicFramePr>
            <p:cNvPr id="3" name="Object 4"/>
            <p:cNvGraphicFramePr>
              <a:graphicFrameLocks noChangeAspect="1"/>
            </p:cNvGraphicFramePr>
            <p:nvPr/>
          </p:nvGraphicFramePr>
          <p:xfrm>
            <a:off x="0" y="-17"/>
            <a:ext cx="4558" cy="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5" name="Immagine bitmap" r:id="rId3" imgW="9752381" imgH="7323810" progId="PBrush">
                    <p:embed/>
                  </p:oleObj>
                </mc:Choice>
                <mc:Fallback>
                  <p:oleObj name="Immagine bitmap" r:id="rId3" imgW="9752381" imgH="732381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6190"/>
                        <a:stretch>
                          <a:fillRect/>
                        </a:stretch>
                      </p:blipFill>
                      <p:spPr bwMode="auto">
                        <a:xfrm>
                          <a:off x="0" y="-17"/>
                          <a:ext cx="4558" cy="8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5"/>
            <p:cNvGraphicFramePr>
              <a:graphicFrameLocks noChangeAspect="1"/>
            </p:cNvGraphicFramePr>
            <p:nvPr/>
          </p:nvGraphicFramePr>
          <p:xfrm>
            <a:off x="4377" y="-17"/>
            <a:ext cx="1383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" name="Immagine bitmap" r:id="rId5" imgW="9752381" imgH="7323810" progId="PBrush">
                    <p:embed/>
                  </p:oleObj>
                </mc:Choice>
                <mc:Fallback>
                  <p:oleObj name="Immagine bitmap" r:id="rId5" imgW="9752381" imgH="732381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9658" b="74817"/>
                        <a:stretch>
                          <a:fillRect/>
                        </a:stretch>
                      </p:blipFill>
                      <p:spPr bwMode="auto">
                        <a:xfrm>
                          <a:off x="4377" y="-17"/>
                          <a:ext cx="1383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13" descr="fiigButton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6838" y="6350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99C2-FB58-48B4-B430-55EA506E9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5" descr="fiigButton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5250" y="8255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herubino_pant541_14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956376" y="77063"/>
            <a:ext cx="1100296" cy="11196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49582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24/03/14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78" r:id="rId14"/>
  </p:sldLayoutIdLst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81400" y="1295401"/>
            <a:ext cx="49530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Maria Giuseppina Bisogni</a:t>
            </a:r>
          </a:p>
          <a:p>
            <a:r>
              <a:rPr lang="en-US" dirty="0" err="1" smtClean="0"/>
              <a:t>Universita</a:t>
            </a:r>
            <a:r>
              <a:rPr lang="en-US" dirty="0" smtClean="0"/>
              <a:t>’ e INFN Pisa</a:t>
            </a:r>
          </a:p>
          <a:p>
            <a:r>
              <a:rPr lang="en-US" dirty="0" smtClean="0"/>
              <a:t>On behalf of</a:t>
            </a:r>
          </a:p>
          <a:p>
            <a:r>
              <a:rPr lang="en-US" dirty="0" smtClean="0"/>
              <a:t>INSIDE Collaboration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0"/>
            <a:ext cx="7848600" cy="1828800"/>
          </a:xfrm>
        </p:spPr>
        <p:txBody>
          <a:bodyPr>
            <a:normAutofit/>
          </a:bodyPr>
          <a:lstStyle/>
          <a:p>
            <a:pPr algn="l"/>
            <a:r>
              <a:rPr lang="en-US" sz="2400" b="0" dirty="0" smtClean="0">
                <a:solidFill>
                  <a:srgbClr val="7BCF27"/>
                </a:solidFill>
                <a:latin typeface="Calibri" pitchFamily="34" charset="0"/>
              </a:rPr>
              <a:t>Innovative Solutions for In-beam </a:t>
            </a:r>
            <a:r>
              <a:rPr lang="en-US" sz="2400" b="0" dirty="0" err="1" smtClean="0">
                <a:solidFill>
                  <a:srgbClr val="7BCF27"/>
                </a:solidFill>
                <a:latin typeface="Calibri" pitchFamily="34" charset="0"/>
              </a:rPr>
              <a:t>DosimEtry</a:t>
            </a:r>
            <a:r>
              <a:rPr lang="en-US" sz="2400" b="0" dirty="0" smtClean="0">
                <a:solidFill>
                  <a:srgbClr val="7BCF27"/>
                </a:solidFill>
                <a:latin typeface="Calibri" pitchFamily="34" charset="0"/>
              </a:rPr>
              <a:t> in </a:t>
            </a:r>
            <a:r>
              <a:rPr lang="en-US" sz="2400" b="0" dirty="0" err="1" smtClean="0">
                <a:solidFill>
                  <a:srgbClr val="7BCF27"/>
                </a:solidFill>
                <a:latin typeface="Calibri" pitchFamily="34" charset="0"/>
              </a:rPr>
              <a:t>Hadrontherapy</a:t>
            </a:r>
            <a:r>
              <a:rPr lang="en-US" sz="2400" b="0" dirty="0" smtClean="0">
                <a:solidFill>
                  <a:srgbClr val="7BCF27"/>
                </a:solidFill>
                <a:latin typeface="Calibri" pitchFamily="34" charset="0"/>
              </a:rPr>
              <a:t> </a:t>
            </a:r>
            <a:r>
              <a:rPr lang="en-US" sz="2400" b="0" dirty="0" smtClean="0">
                <a:solidFill>
                  <a:srgbClr val="262626"/>
                </a:solidFill>
              </a:rPr>
              <a:t/>
            </a:r>
            <a:br>
              <a:rPr lang="en-US" sz="2400" b="0" dirty="0" smtClean="0">
                <a:solidFill>
                  <a:srgbClr val="262626"/>
                </a:solidFill>
              </a:rPr>
            </a:br>
            <a:r>
              <a:rPr lang="en-US" sz="5600" b="0" dirty="0" smtClean="0">
                <a:solidFill>
                  <a:prstClr val="white"/>
                </a:solidFill>
              </a:rPr>
              <a:t>INSIDE</a:t>
            </a:r>
            <a:endParaRPr lang="en-US" sz="56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25/3/2014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r>
              <a:rPr lang="en-US" dirty="0" smtClean="0"/>
              <a:t>INFN, </a:t>
            </a:r>
            <a:r>
              <a:rPr lang="en-US" dirty="0" err="1" smtClean="0"/>
              <a:t>MIlano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257800"/>
            <a:ext cx="3640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PRIN MIUR 2010-2011 - 2010P98A75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Synergies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61B211-01F4-1E49-9EAE-1FF60DA1A7E0}" type="slidenum">
              <a:rPr lang="it-IT" sz="1400"/>
              <a:pPr eaLnBrk="1" hangingPunct="1"/>
              <a:t>2</a:t>
            </a:fld>
            <a:endParaRPr lang="it-IT" sz="14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7388" y="225425"/>
            <a:ext cx="7772400" cy="6477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endParaRPr lang="en-GB" sz="4000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6234371"/>
              </p:ext>
            </p:extLst>
          </p:nvPr>
        </p:nvGraphicFramePr>
        <p:xfrm>
          <a:off x="829084" y="914400"/>
          <a:ext cx="7629115" cy="521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54774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Accordo di collaborazione con CNAO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/>
          <a:lstStyle/>
          <a:p>
            <a:r>
              <a:rPr lang="it-IT" dirty="0" smtClean="0"/>
              <a:t>Firmato in luglio 2013 accordo tra INSIDE (rappresentato da Dipartimento di fisica di Pisa) e  CNAO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7010400" cy="43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51205"/>
      </p:ext>
    </p:extLst>
  </p:cSld>
  <p:clrMapOvr>
    <a:masterClrMapping/>
  </p:clrMapOvr>
  <p:transition xmlns:p14="http://schemas.microsoft.com/office/powerpoint/2010/main"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Gruppo di lavoro INSIDE@CNAO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In due incontri successivi formalizzata la creazione di un  gruppo di lavoro (4/3/2014 e 17/3/2014) composto da circa 10 persone (INSIDE e CNAO) che </a:t>
            </a:r>
            <a:r>
              <a:rPr lang="it-IT" dirty="0" err="1" smtClean="0"/>
              <a:t>dovra’</a:t>
            </a:r>
            <a:r>
              <a:rPr lang="it-IT" dirty="0" smtClean="0"/>
              <a:t> occuparsi della istallazione del rivelatore in una delle sale di trattamento del CNAO</a:t>
            </a:r>
          </a:p>
          <a:p>
            <a:r>
              <a:rPr lang="it-IT" dirty="0" smtClean="0"/>
              <a:t>Aspetti legati alla sicurezza e alla </a:t>
            </a:r>
            <a:r>
              <a:rPr lang="it-IT" dirty="0" err="1" smtClean="0"/>
              <a:t>conformita’</a:t>
            </a:r>
            <a:r>
              <a:rPr lang="it-IT" dirty="0" smtClean="0"/>
              <a:t> CE</a:t>
            </a:r>
          </a:p>
          <a:p>
            <a:r>
              <a:rPr lang="it-IT" dirty="0" smtClean="0"/>
              <a:t>Prossimo incontro 9/5/2014</a:t>
            </a:r>
          </a:p>
          <a:p>
            <a:r>
              <a:rPr lang="it-IT" dirty="0" err="1" smtClean="0"/>
              <a:t>Contact</a:t>
            </a:r>
            <a:r>
              <a:rPr lang="it-IT" dirty="0" smtClean="0"/>
              <a:t> </a:t>
            </a:r>
            <a:r>
              <a:rPr lang="it-IT" dirty="0" err="1" smtClean="0"/>
              <a:t>person</a:t>
            </a:r>
            <a:r>
              <a:rPr lang="it-IT" dirty="0" smtClean="0"/>
              <a:t> per INSIDE@CNAO: Mario Ciocca, fisico medico</a:t>
            </a:r>
          </a:p>
          <a:p>
            <a:r>
              <a:rPr lang="it-IT" dirty="0" smtClean="0"/>
              <a:t>Project manager INSIDE@CNAO: Arianna Serra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81275"/>
      </p:ext>
    </p:extLst>
  </p:cSld>
  <p:clrMapOvr>
    <a:masterClrMapping/>
  </p:clrMapOvr>
  <p:transition xmlns:p14="http://schemas.microsoft.com/office/powerpoint/2010/main"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Dobbiamo definire le specifiche HW (e SW…) del nostro sistema in modo tale che siano compatibili con le norme CE</a:t>
            </a:r>
          </a:p>
          <a:p>
            <a:r>
              <a:rPr lang="it-IT" dirty="0" smtClean="0"/>
              <a:t>Nella fase sperimentale dobbiamo fornire un progetto certificato per la meccanica </a:t>
            </a:r>
            <a:r>
              <a:rPr lang="it-IT" dirty="0" smtClean="0"/>
              <a:t>e per l’elettronica </a:t>
            </a:r>
          </a:p>
          <a:p>
            <a:r>
              <a:rPr lang="it-IT" dirty="0" smtClean="0"/>
              <a:t>Prossima riunione 10/5/2014 al CNAO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954652"/>
      </p:ext>
    </p:extLst>
  </p:cSld>
  <p:clrMapOvr>
    <a:masterClrMapping/>
  </p:clrMapOvr>
  <p:transition xmlns:p14="http://schemas.microsoft.com/office/powerpoint/2010/main" spd="slow">
    <p:pull/>
  </p:transition>
</p:sld>
</file>

<file path=ppt/theme/theme1.xml><?xml version="1.0" encoding="utf-8"?>
<a:theme xmlns:a="http://schemas.openxmlformats.org/drawingml/2006/main" name="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 PowerPoint 2011.potx</Template>
  <TotalTime>0</TotalTime>
  <Words>245</Words>
  <Application>Microsoft Macintosh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Introducing PowerPoint 2011</vt:lpstr>
      <vt:lpstr>Immagine bitmap</vt:lpstr>
      <vt:lpstr>Innovative Solutions for In-beam DosimEtry in Hadrontherapy  INSIDE</vt:lpstr>
      <vt:lpstr>Project Synergies </vt:lpstr>
      <vt:lpstr>Accordo di collaborazione con CNAO</vt:lpstr>
      <vt:lpstr>Gruppo di lavoro INSIDE@CNAO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2010-05-03T20:57:59Z</dcterms:created>
  <dcterms:modified xsi:type="dcterms:W3CDTF">2014-03-25T08:06:33Z</dcterms:modified>
</cp:coreProperties>
</file>