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3" r:id="rId2"/>
    <p:sldId id="257" r:id="rId3"/>
    <p:sldId id="348" r:id="rId4"/>
    <p:sldId id="367" r:id="rId5"/>
    <p:sldId id="369" r:id="rId6"/>
    <p:sldId id="368" r:id="rId7"/>
    <p:sldId id="349" r:id="rId8"/>
    <p:sldId id="324" r:id="rId9"/>
    <p:sldId id="350" r:id="rId10"/>
    <p:sldId id="351" r:id="rId11"/>
    <p:sldId id="352" r:id="rId12"/>
    <p:sldId id="353" r:id="rId13"/>
    <p:sldId id="370" r:id="rId14"/>
    <p:sldId id="354" r:id="rId15"/>
    <p:sldId id="355" r:id="rId16"/>
    <p:sldId id="366" r:id="rId17"/>
  </p:sldIdLst>
  <p:sldSz cx="9906000" cy="6858000" type="A4"/>
  <p:notesSz cx="7099300" cy="10234613"/>
  <p:defaultTextStyle>
    <a:defPPr>
      <a:defRPr lang="it-IT"/>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00"/>
    <a:srgbClr val="FFFF99"/>
    <a:srgbClr val="CCFF66"/>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9" autoAdjust="0"/>
    <p:restoredTop sz="92473" autoAdjust="0"/>
  </p:normalViewPr>
  <p:slideViewPr>
    <p:cSldViewPr snapToGrid="0">
      <p:cViewPr>
        <p:scale>
          <a:sx n="110" d="100"/>
          <a:sy n="110" d="100"/>
        </p:scale>
        <p:origin x="-504" y="-72"/>
      </p:cViewPr>
      <p:guideLst>
        <p:guide orient="horz" pos="4319"/>
        <p:guide pos="13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38"/>
    </p:cViewPr>
  </p:sorterViewPr>
  <p:notesViewPr>
    <p:cSldViewPr snapToGrid="0">
      <p:cViewPr varScale="1">
        <p:scale>
          <a:sx n="49" d="100"/>
          <a:sy n="49" d="100"/>
        </p:scale>
        <p:origin x="-3006" y="-114"/>
      </p:cViewPr>
      <p:guideLst>
        <p:guide orient="horz" pos="3223"/>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68810A4C-74F5-4D79-A42B-08D4C1D9F180}" type="datetimeFigureOut">
              <a:rPr lang="it-IT" smtClean="0"/>
              <a:pPr/>
              <a:t>22/03/2014</a:t>
            </a:fld>
            <a:endParaRPr lang="it-IT"/>
          </a:p>
        </p:txBody>
      </p:sp>
      <p:sp>
        <p:nvSpPr>
          <p:cNvPr id="4" name="Segnaposto piè di pagina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F59CA84D-9319-46EC-8512-B50C1C0168DE}" type="slidenum">
              <a:rPr lang="it-IT" smtClean="0"/>
              <a:pPr/>
              <a:t>‹N›</a:t>
            </a:fld>
            <a:endParaRPr lang="it-IT"/>
          </a:p>
        </p:txBody>
      </p:sp>
    </p:spTree>
    <p:extLst>
      <p:ext uri="{BB962C8B-B14F-4D97-AF65-F5344CB8AC3E}">
        <p14:creationId xmlns:p14="http://schemas.microsoft.com/office/powerpoint/2010/main" val="3161257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41" tIns="49521" rIns="99041" bIns="49521" numCol="1" anchor="t" anchorCtr="0" compatLnSpc="1">
            <a:prstTxWarp prst="textNoShape">
              <a:avLst/>
            </a:prstTxWarp>
          </a:bodyPr>
          <a:lstStyle>
            <a:lvl1pPr defTabSz="990600">
              <a:defRPr sz="1300"/>
            </a:lvl1pPr>
          </a:lstStyle>
          <a:p>
            <a:pPr>
              <a:defRPr/>
            </a:pPr>
            <a:endParaRPr lang="it-IT"/>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41" tIns="49521" rIns="99041" bIns="49521" numCol="1" anchor="t" anchorCtr="0" compatLnSpc="1">
            <a:prstTxWarp prst="textNoShape">
              <a:avLst/>
            </a:prstTxWarp>
          </a:bodyPr>
          <a:lstStyle>
            <a:lvl1pPr algn="r" defTabSz="990600">
              <a:defRPr sz="1300"/>
            </a:lvl1pPr>
          </a:lstStyle>
          <a:p>
            <a:pPr>
              <a:defRPr/>
            </a:pPr>
            <a:endParaRPr lang="it-IT"/>
          </a:p>
        </p:txBody>
      </p:sp>
      <p:sp>
        <p:nvSpPr>
          <p:cNvPr id="36868" name="Rectangle 4"/>
          <p:cNvSpPr>
            <a:spLocks noGrp="1" noRot="1" noChangeAspect="1" noChangeArrowheads="1" noTextEdit="1"/>
          </p:cNvSpPr>
          <p:nvPr>
            <p:ph type="sldImg" idx="2"/>
          </p:nvPr>
        </p:nvSpPr>
        <p:spPr bwMode="auto">
          <a:xfrm>
            <a:off x="779463" y="766763"/>
            <a:ext cx="5541962" cy="38385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9613" y="4860925"/>
            <a:ext cx="5680075" cy="4606925"/>
          </a:xfrm>
          <a:prstGeom prst="rect">
            <a:avLst/>
          </a:prstGeom>
          <a:noFill/>
          <a:ln w="9525">
            <a:noFill/>
            <a:miter lim="800000"/>
            <a:headEnd/>
            <a:tailEnd/>
          </a:ln>
          <a:effectLst/>
        </p:spPr>
        <p:txBody>
          <a:bodyPr vert="horz" wrap="square" lIns="99041" tIns="49521" rIns="99041" bIns="49521"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41" tIns="49521" rIns="99041" bIns="49521" numCol="1" anchor="b" anchorCtr="0" compatLnSpc="1">
            <a:prstTxWarp prst="textNoShape">
              <a:avLst/>
            </a:prstTxWarp>
          </a:bodyPr>
          <a:lstStyle>
            <a:lvl1pPr defTabSz="990600">
              <a:defRPr sz="1300"/>
            </a:lvl1pPr>
          </a:lstStyle>
          <a:p>
            <a:pPr>
              <a:defRPr/>
            </a:pPr>
            <a:endParaRPr lang="it-IT"/>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41" tIns="49521" rIns="99041" bIns="49521" numCol="1" anchor="b" anchorCtr="0" compatLnSpc="1">
            <a:prstTxWarp prst="textNoShape">
              <a:avLst/>
            </a:prstTxWarp>
          </a:bodyPr>
          <a:lstStyle>
            <a:lvl1pPr algn="r" defTabSz="990600">
              <a:defRPr sz="1300"/>
            </a:lvl1pPr>
          </a:lstStyle>
          <a:p>
            <a:pPr>
              <a:defRPr/>
            </a:pPr>
            <a:fld id="{CFA520B9-232C-4EE1-A498-3BF168E5B689}" type="slidenum">
              <a:rPr lang="it-IT"/>
              <a:pPr>
                <a:defRPr/>
              </a:pPr>
              <a:t>‹N›</a:t>
            </a:fld>
            <a:endParaRPr lang="it-IT"/>
          </a:p>
        </p:txBody>
      </p:sp>
    </p:spTree>
    <p:extLst>
      <p:ext uri="{BB962C8B-B14F-4D97-AF65-F5344CB8AC3E}">
        <p14:creationId xmlns:p14="http://schemas.microsoft.com/office/powerpoint/2010/main" val="3213757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DD0DACD-6B51-4CAB-BCC6-D3CE9573E5F6}" type="slidenum">
              <a:rPr lang="it-IT" smtClean="0"/>
              <a:pPr/>
              <a:t>1</a:t>
            </a:fld>
            <a:endParaRPr lang="it-IT"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it-IT" smtClean="0"/>
              <a:t>i just would like to present you the work that has been done in Bari, aimed to the develompment of integrated front-end electronics suitable for Silicon Photomultiplier detectors.</a:t>
            </a:r>
          </a:p>
          <a:p>
            <a:pPr eaLnBrk="1" hangingPunct="1"/>
            <a:r>
              <a:rPr lang="it-IT" smtClean="0"/>
              <a:t>The entire activity has been carried out whitin the framework of a project called DASIPM2, financed by the italian National Institute of Nuclear Phisics (INFN)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3B73E9D4-662F-4C6B-9650-292EE67E8E53}" type="slidenum">
              <a:rPr lang="it-IT"/>
              <a:pPr/>
              <a:t>10</a:t>
            </a:fld>
            <a:endParaRPr lang="it-IT" dirty="0"/>
          </a:p>
        </p:txBody>
      </p:sp>
      <p:sp>
        <p:nvSpPr>
          <p:cNvPr id="62466"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62467"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3B73E9D4-662F-4C6B-9650-292EE67E8E53}" type="slidenum">
              <a:rPr lang="it-IT"/>
              <a:pPr/>
              <a:t>11</a:t>
            </a:fld>
            <a:endParaRPr lang="it-IT"/>
          </a:p>
        </p:txBody>
      </p:sp>
      <p:sp>
        <p:nvSpPr>
          <p:cNvPr id="62466"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62467"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3B73E9D4-662F-4C6B-9650-292EE67E8E53}" type="slidenum">
              <a:rPr lang="it-IT"/>
              <a:pPr/>
              <a:t>12</a:t>
            </a:fld>
            <a:endParaRPr lang="it-IT"/>
          </a:p>
        </p:txBody>
      </p:sp>
      <p:sp>
        <p:nvSpPr>
          <p:cNvPr id="62466"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62467"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3B73E9D4-662F-4C6B-9650-292EE67E8E53}" type="slidenum">
              <a:rPr lang="it-IT"/>
              <a:pPr/>
              <a:t>13</a:t>
            </a:fld>
            <a:endParaRPr lang="it-IT"/>
          </a:p>
        </p:txBody>
      </p:sp>
      <p:sp>
        <p:nvSpPr>
          <p:cNvPr id="62466"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62467"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3B73E9D4-662F-4C6B-9650-292EE67E8E53}" type="slidenum">
              <a:rPr lang="it-IT"/>
              <a:pPr/>
              <a:t>14</a:t>
            </a:fld>
            <a:endParaRPr lang="it-IT"/>
          </a:p>
        </p:txBody>
      </p:sp>
      <p:sp>
        <p:nvSpPr>
          <p:cNvPr id="62466"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62467"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4294967295"/>
          </p:nvPr>
        </p:nvSpPr>
        <p:spPr bwMode="auto">
          <a:xfrm>
            <a:off x="4021138" y="9720263"/>
            <a:ext cx="3076575" cy="512762"/>
          </a:xfrm>
          <a:prstGeom prst="rect">
            <a:avLst/>
          </a:prstGeom>
          <a:noFill/>
          <a:ln>
            <a:miter lim="800000"/>
            <a:headEnd/>
            <a:tailEnd/>
          </a:ln>
        </p:spPr>
        <p:txBody>
          <a:bodyPr/>
          <a:lstStyle/>
          <a:p>
            <a:fld id="{61AE855B-7D1E-40B8-8216-FDD9E75988FF}" type="slidenum">
              <a:rPr lang="it-IT"/>
              <a:pPr/>
              <a:t>15</a:t>
            </a:fld>
            <a:endParaRPr lang="it-IT"/>
          </a:p>
        </p:txBody>
      </p:sp>
      <p:sp>
        <p:nvSpPr>
          <p:cNvPr id="45059"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45060"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447802F-DDF1-43FC-8B64-A433B1E71987}" type="slidenum">
              <a:rPr lang="it-IT" smtClean="0"/>
              <a:pPr/>
              <a:t>16</a:t>
            </a:fld>
            <a:endParaRPr lang="it-IT"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lnSpc>
                <a:spcPct val="90000"/>
              </a:lnSpc>
            </a:pPr>
            <a:r>
              <a:rPr lang="it-IT" smtClean="0"/>
              <a:t>This is the outline of the presentation.</a:t>
            </a:r>
          </a:p>
          <a:p>
            <a:pPr eaLnBrk="1" hangingPunct="1">
              <a:lnSpc>
                <a:spcPct val="90000"/>
              </a:lnSpc>
            </a:pPr>
            <a:endParaRPr lang="it-IT" smtClean="0"/>
          </a:p>
          <a:p>
            <a:pPr eaLnBrk="1" hangingPunct="1">
              <a:lnSpc>
                <a:spcPct val="90000"/>
              </a:lnSpc>
            </a:pPr>
            <a:r>
              <a:rPr lang="it-IT" smtClean="0"/>
              <a:t>Fist of all, we needed an accurat model of the detector in order to perform reliable simulations at circuit level. So, the classical model of the SiPM has been modified by adding some relevant features which gives remarkable contributions to the electrical behaviour of the detector itself and, moreover we set up a suitable extraction procedure to evaluate the paramenters involved in the model.</a:t>
            </a:r>
          </a:p>
          <a:p>
            <a:pPr eaLnBrk="1" hangingPunct="1">
              <a:lnSpc>
                <a:spcPct val="90000"/>
              </a:lnSpc>
            </a:pPr>
            <a:endParaRPr lang="it-IT" smtClean="0"/>
          </a:p>
          <a:p>
            <a:pPr eaLnBrk="1" hangingPunct="1">
              <a:lnSpc>
                <a:spcPct val="90000"/>
              </a:lnSpc>
            </a:pPr>
            <a:r>
              <a:rPr lang="it-IT" smtClean="0"/>
              <a:t>After that, different front-end circuit solutions have been compared to find out the most suitable one, considering the SiPM characteristics. Some prototypes of the very first front-end have been realized and some results fromt their characterization will be shown.</a:t>
            </a:r>
          </a:p>
          <a:p>
            <a:pPr eaLnBrk="1" hangingPunct="1">
              <a:lnSpc>
                <a:spcPct val="90000"/>
              </a:lnSpc>
            </a:pPr>
            <a:endParaRPr lang="it-IT" smtClean="0"/>
          </a:p>
          <a:p>
            <a:pPr eaLnBrk="1" hangingPunct="1">
              <a:lnSpc>
                <a:spcPct val="90000"/>
              </a:lnSpc>
            </a:pPr>
            <a:r>
              <a:rPr lang="it-IT" smtClean="0"/>
              <a:t>The very first version of the f.e. has been equipped with more building blocks and a first version of the complete analog channel has been designed, realized  and characterized. Also in this case some measurements results wil be provided.</a:t>
            </a:r>
          </a:p>
          <a:p>
            <a:pPr eaLnBrk="1" hangingPunct="1">
              <a:lnSpc>
                <a:spcPct val="90000"/>
              </a:lnSpc>
            </a:pPr>
            <a:endParaRPr lang="it-IT" smtClean="0"/>
          </a:p>
          <a:p>
            <a:pPr eaLnBrk="1" hangingPunct="1">
              <a:lnSpc>
                <a:spcPct val="90000"/>
              </a:lnSpc>
            </a:pPr>
            <a:r>
              <a:rPr lang="it-IT" smtClean="0"/>
              <a:t>Next, the design of an 8 channel test chip has been carried out, togheter with the architecture of the digital read-out section. The chip has been submitted to a MPW for fabrication at the end of July and we expect the delivery of the prototypes by the first part of October. </a:t>
            </a:r>
          </a:p>
          <a:p>
            <a:pPr eaLnBrk="1" hangingPunct="1">
              <a:lnSpc>
                <a:spcPct val="90000"/>
              </a:lnSpc>
            </a:pPr>
            <a:endParaRPr lang="it-IT" smtClean="0"/>
          </a:p>
          <a:p>
            <a:pPr eaLnBrk="1" hangingPunct="1">
              <a:lnSpc>
                <a:spcPct val="90000"/>
              </a:lnSpc>
            </a:pPr>
            <a:r>
              <a:rPr lang="it-IT" smtClean="0"/>
              <a:t>Eventually some possible future work will be described </a:t>
            </a:r>
          </a:p>
          <a:p>
            <a:pPr eaLnBrk="1" hangingPunct="1">
              <a:lnSpc>
                <a:spcPct val="90000"/>
              </a:lnSpc>
            </a:pPr>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4C804EB-C357-46F7-BE3D-1836287343B1}" type="slidenum">
              <a:rPr lang="it-IT" smtClean="0"/>
              <a:pPr/>
              <a:t>2</a:t>
            </a:fld>
            <a:endParaRPr lang="it-IT"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lnSpc>
                <a:spcPct val="90000"/>
              </a:lnSpc>
            </a:pPr>
            <a:r>
              <a:rPr lang="it-IT" dirty="0" err="1" smtClean="0"/>
              <a:t>This</a:t>
            </a:r>
            <a:r>
              <a:rPr lang="it-IT" dirty="0" smtClean="0"/>
              <a:t> </a:t>
            </a:r>
            <a:r>
              <a:rPr lang="it-IT" dirty="0" err="1" smtClean="0"/>
              <a:t>is</a:t>
            </a:r>
            <a:r>
              <a:rPr lang="it-IT" dirty="0" smtClean="0"/>
              <a:t> the </a:t>
            </a:r>
            <a:r>
              <a:rPr lang="it-IT" dirty="0" err="1" smtClean="0"/>
              <a:t>outline</a:t>
            </a:r>
            <a:r>
              <a:rPr lang="it-IT" dirty="0" smtClean="0"/>
              <a:t> </a:t>
            </a:r>
            <a:r>
              <a:rPr lang="it-IT" dirty="0" err="1" smtClean="0"/>
              <a:t>of</a:t>
            </a:r>
            <a:r>
              <a:rPr lang="it-IT" dirty="0" smtClean="0"/>
              <a:t> the </a:t>
            </a:r>
            <a:r>
              <a:rPr lang="it-IT" dirty="0" err="1" smtClean="0"/>
              <a:t>presentation</a:t>
            </a:r>
            <a:r>
              <a:rPr lang="it-IT" dirty="0" smtClean="0"/>
              <a:t>.</a:t>
            </a:r>
          </a:p>
          <a:p>
            <a:pPr eaLnBrk="1" hangingPunct="1">
              <a:lnSpc>
                <a:spcPct val="90000"/>
              </a:lnSpc>
            </a:pPr>
            <a:endParaRPr lang="it-IT" dirty="0" smtClean="0"/>
          </a:p>
          <a:p>
            <a:pPr eaLnBrk="1" hangingPunct="1">
              <a:lnSpc>
                <a:spcPct val="90000"/>
              </a:lnSpc>
            </a:pPr>
            <a:r>
              <a:rPr lang="it-IT" dirty="0" err="1" smtClean="0"/>
              <a:t>Fist</a:t>
            </a:r>
            <a:r>
              <a:rPr lang="it-IT" dirty="0" smtClean="0"/>
              <a:t> </a:t>
            </a:r>
            <a:r>
              <a:rPr lang="it-IT" dirty="0" err="1" smtClean="0"/>
              <a:t>of</a:t>
            </a:r>
            <a:r>
              <a:rPr lang="it-IT" dirty="0" smtClean="0"/>
              <a:t> </a:t>
            </a:r>
            <a:r>
              <a:rPr lang="it-IT" dirty="0" err="1" smtClean="0"/>
              <a:t>all</a:t>
            </a:r>
            <a:r>
              <a:rPr lang="it-IT" dirty="0" smtClean="0"/>
              <a:t>, </a:t>
            </a:r>
            <a:r>
              <a:rPr lang="it-IT" dirty="0" err="1" smtClean="0"/>
              <a:t>we</a:t>
            </a:r>
            <a:r>
              <a:rPr lang="it-IT" dirty="0" smtClean="0"/>
              <a:t> </a:t>
            </a:r>
            <a:r>
              <a:rPr lang="it-IT" dirty="0" err="1" smtClean="0"/>
              <a:t>needed</a:t>
            </a:r>
            <a:r>
              <a:rPr lang="it-IT" dirty="0" smtClean="0"/>
              <a:t> </a:t>
            </a:r>
            <a:r>
              <a:rPr lang="it-IT" dirty="0" err="1" smtClean="0"/>
              <a:t>an</a:t>
            </a:r>
            <a:r>
              <a:rPr lang="it-IT" dirty="0" smtClean="0"/>
              <a:t> </a:t>
            </a:r>
            <a:r>
              <a:rPr lang="it-IT" dirty="0" err="1" smtClean="0"/>
              <a:t>accurat</a:t>
            </a:r>
            <a:r>
              <a:rPr lang="it-IT" dirty="0" smtClean="0"/>
              <a:t> </a:t>
            </a:r>
            <a:r>
              <a:rPr lang="it-IT" dirty="0" err="1" smtClean="0"/>
              <a:t>model</a:t>
            </a:r>
            <a:r>
              <a:rPr lang="it-IT" dirty="0" smtClean="0"/>
              <a:t> </a:t>
            </a:r>
            <a:r>
              <a:rPr lang="it-IT" dirty="0" err="1" smtClean="0"/>
              <a:t>of</a:t>
            </a:r>
            <a:r>
              <a:rPr lang="it-IT" dirty="0" smtClean="0"/>
              <a:t> the detector in </a:t>
            </a:r>
            <a:r>
              <a:rPr lang="it-IT" dirty="0" err="1" smtClean="0"/>
              <a:t>order</a:t>
            </a:r>
            <a:r>
              <a:rPr lang="it-IT" dirty="0" smtClean="0"/>
              <a:t> </a:t>
            </a:r>
            <a:r>
              <a:rPr lang="it-IT" dirty="0" err="1" smtClean="0"/>
              <a:t>to</a:t>
            </a:r>
            <a:r>
              <a:rPr lang="it-IT" dirty="0" smtClean="0"/>
              <a:t> </a:t>
            </a:r>
            <a:r>
              <a:rPr lang="it-IT" dirty="0" err="1" smtClean="0"/>
              <a:t>perform</a:t>
            </a:r>
            <a:r>
              <a:rPr lang="it-IT" dirty="0" smtClean="0"/>
              <a:t> </a:t>
            </a:r>
            <a:r>
              <a:rPr lang="it-IT" dirty="0" err="1" smtClean="0"/>
              <a:t>reliable</a:t>
            </a:r>
            <a:r>
              <a:rPr lang="it-IT" dirty="0" smtClean="0"/>
              <a:t> </a:t>
            </a:r>
            <a:r>
              <a:rPr lang="it-IT" dirty="0" err="1" smtClean="0"/>
              <a:t>simulations</a:t>
            </a:r>
            <a:r>
              <a:rPr lang="it-IT" dirty="0" smtClean="0"/>
              <a:t> at </a:t>
            </a:r>
            <a:r>
              <a:rPr lang="it-IT" dirty="0" err="1" smtClean="0"/>
              <a:t>circuit</a:t>
            </a:r>
            <a:r>
              <a:rPr lang="it-IT" dirty="0" smtClean="0"/>
              <a:t> </a:t>
            </a:r>
            <a:r>
              <a:rPr lang="it-IT" dirty="0" err="1" smtClean="0"/>
              <a:t>level</a:t>
            </a:r>
            <a:r>
              <a:rPr lang="it-IT" dirty="0" smtClean="0"/>
              <a:t>. So, the </a:t>
            </a:r>
            <a:r>
              <a:rPr lang="it-IT" dirty="0" err="1" smtClean="0"/>
              <a:t>classical</a:t>
            </a:r>
            <a:r>
              <a:rPr lang="it-IT" dirty="0" smtClean="0"/>
              <a:t> </a:t>
            </a:r>
            <a:r>
              <a:rPr lang="it-IT" dirty="0" err="1" smtClean="0"/>
              <a:t>model</a:t>
            </a:r>
            <a:r>
              <a:rPr lang="it-IT" dirty="0" smtClean="0"/>
              <a:t> </a:t>
            </a:r>
            <a:r>
              <a:rPr lang="it-IT" dirty="0" err="1" smtClean="0"/>
              <a:t>of</a:t>
            </a:r>
            <a:r>
              <a:rPr lang="it-IT" dirty="0" smtClean="0"/>
              <a:t> the SiPM </a:t>
            </a:r>
            <a:r>
              <a:rPr lang="it-IT" dirty="0" err="1" smtClean="0"/>
              <a:t>has</a:t>
            </a:r>
            <a:r>
              <a:rPr lang="it-IT" dirty="0" smtClean="0"/>
              <a:t> </a:t>
            </a:r>
            <a:r>
              <a:rPr lang="it-IT" dirty="0" err="1" smtClean="0"/>
              <a:t>been</a:t>
            </a:r>
            <a:r>
              <a:rPr lang="it-IT" dirty="0" smtClean="0"/>
              <a:t> </a:t>
            </a:r>
            <a:r>
              <a:rPr lang="it-IT" dirty="0" err="1" smtClean="0"/>
              <a:t>modified</a:t>
            </a:r>
            <a:r>
              <a:rPr lang="it-IT" dirty="0" smtClean="0"/>
              <a:t> </a:t>
            </a:r>
            <a:r>
              <a:rPr lang="it-IT" dirty="0" err="1" smtClean="0"/>
              <a:t>by</a:t>
            </a:r>
            <a:r>
              <a:rPr lang="it-IT" dirty="0" smtClean="0"/>
              <a:t> </a:t>
            </a:r>
            <a:r>
              <a:rPr lang="it-IT" dirty="0" err="1" smtClean="0"/>
              <a:t>adding</a:t>
            </a:r>
            <a:r>
              <a:rPr lang="it-IT" dirty="0" smtClean="0"/>
              <a:t> some </a:t>
            </a:r>
            <a:r>
              <a:rPr lang="it-IT" dirty="0" err="1" smtClean="0"/>
              <a:t>relevant</a:t>
            </a:r>
            <a:r>
              <a:rPr lang="it-IT" dirty="0" smtClean="0"/>
              <a:t> </a:t>
            </a:r>
            <a:r>
              <a:rPr lang="it-IT" dirty="0" err="1" smtClean="0"/>
              <a:t>features</a:t>
            </a:r>
            <a:r>
              <a:rPr lang="it-IT" dirty="0" smtClean="0"/>
              <a:t> </a:t>
            </a:r>
            <a:r>
              <a:rPr lang="it-IT" dirty="0" err="1" smtClean="0"/>
              <a:t>which</a:t>
            </a:r>
            <a:r>
              <a:rPr lang="it-IT" dirty="0" smtClean="0"/>
              <a:t> </a:t>
            </a:r>
            <a:r>
              <a:rPr lang="it-IT" dirty="0" err="1" smtClean="0"/>
              <a:t>gives</a:t>
            </a:r>
            <a:r>
              <a:rPr lang="it-IT" dirty="0" smtClean="0"/>
              <a:t> </a:t>
            </a:r>
            <a:r>
              <a:rPr lang="it-IT" dirty="0" err="1" smtClean="0"/>
              <a:t>remarkable</a:t>
            </a:r>
            <a:r>
              <a:rPr lang="it-IT" dirty="0" smtClean="0"/>
              <a:t> </a:t>
            </a:r>
            <a:r>
              <a:rPr lang="it-IT" dirty="0" err="1" smtClean="0"/>
              <a:t>contributions</a:t>
            </a:r>
            <a:r>
              <a:rPr lang="it-IT" dirty="0" smtClean="0"/>
              <a:t> </a:t>
            </a:r>
            <a:r>
              <a:rPr lang="it-IT" dirty="0" err="1" smtClean="0"/>
              <a:t>to</a:t>
            </a:r>
            <a:r>
              <a:rPr lang="it-IT" dirty="0" smtClean="0"/>
              <a:t> the </a:t>
            </a:r>
            <a:r>
              <a:rPr lang="it-IT" dirty="0" err="1" smtClean="0"/>
              <a:t>electrical</a:t>
            </a:r>
            <a:r>
              <a:rPr lang="it-IT" dirty="0" smtClean="0"/>
              <a:t> </a:t>
            </a:r>
            <a:r>
              <a:rPr lang="it-IT" dirty="0" err="1" smtClean="0"/>
              <a:t>behaviour</a:t>
            </a:r>
            <a:r>
              <a:rPr lang="it-IT" dirty="0" smtClean="0"/>
              <a:t> </a:t>
            </a:r>
            <a:r>
              <a:rPr lang="it-IT" dirty="0" err="1" smtClean="0"/>
              <a:t>of</a:t>
            </a:r>
            <a:r>
              <a:rPr lang="it-IT" dirty="0" smtClean="0"/>
              <a:t> the detector </a:t>
            </a:r>
            <a:r>
              <a:rPr lang="it-IT" dirty="0" err="1" smtClean="0"/>
              <a:t>itself</a:t>
            </a:r>
            <a:r>
              <a:rPr lang="it-IT" dirty="0" smtClean="0"/>
              <a:t> and, </a:t>
            </a:r>
            <a:r>
              <a:rPr lang="it-IT" dirty="0" err="1" smtClean="0"/>
              <a:t>moreover</a:t>
            </a:r>
            <a:r>
              <a:rPr lang="it-IT" dirty="0" smtClean="0"/>
              <a:t> </a:t>
            </a:r>
            <a:r>
              <a:rPr lang="it-IT" dirty="0" err="1" smtClean="0"/>
              <a:t>we</a:t>
            </a:r>
            <a:r>
              <a:rPr lang="it-IT" dirty="0" smtClean="0"/>
              <a:t> set up a </a:t>
            </a:r>
            <a:r>
              <a:rPr lang="it-IT" dirty="0" err="1" smtClean="0"/>
              <a:t>suitable</a:t>
            </a:r>
            <a:r>
              <a:rPr lang="it-IT" dirty="0" smtClean="0"/>
              <a:t> </a:t>
            </a:r>
            <a:r>
              <a:rPr lang="it-IT" dirty="0" err="1" smtClean="0"/>
              <a:t>extraction</a:t>
            </a:r>
            <a:r>
              <a:rPr lang="it-IT" dirty="0" smtClean="0"/>
              <a:t> procedure </a:t>
            </a:r>
            <a:r>
              <a:rPr lang="it-IT" dirty="0" err="1" smtClean="0"/>
              <a:t>to</a:t>
            </a:r>
            <a:r>
              <a:rPr lang="it-IT" dirty="0" smtClean="0"/>
              <a:t> </a:t>
            </a:r>
            <a:r>
              <a:rPr lang="it-IT" dirty="0" err="1" smtClean="0"/>
              <a:t>evaluate</a:t>
            </a:r>
            <a:r>
              <a:rPr lang="it-IT" dirty="0" smtClean="0"/>
              <a:t> the </a:t>
            </a:r>
            <a:r>
              <a:rPr lang="it-IT" dirty="0" err="1" smtClean="0"/>
              <a:t>paramenters</a:t>
            </a:r>
            <a:r>
              <a:rPr lang="it-IT" dirty="0" smtClean="0"/>
              <a:t> </a:t>
            </a:r>
            <a:r>
              <a:rPr lang="it-IT" dirty="0" err="1" smtClean="0"/>
              <a:t>involved</a:t>
            </a:r>
            <a:r>
              <a:rPr lang="it-IT" dirty="0" smtClean="0"/>
              <a:t> in the </a:t>
            </a:r>
            <a:r>
              <a:rPr lang="it-IT" dirty="0" err="1" smtClean="0"/>
              <a:t>model</a:t>
            </a:r>
            <a:r>
              <a:rPr lang="it-IT" dirty="0" smtClean="0"/>
              <a:t>.</a:t>
            </a:r>
          </a:p>
          <a:p>
            <a:pPr eaLnBrk="1" hangingPunct="1">
              <a:lnSpc>
                <a:spcPct val="90000"/>
              </a:lnSpc>
            </a:pPr>
            <a:endParaRPr lang="it-IT" dirty="0" smtClean="0"/>
          </a:p>
          <a:p>
            <a:pPr eaLnBrk="1" hangingPunct="1">
              <a:lnSpc>
                <a:spcPct val="90000"/>
              </a:lnSpc>
            </a:pPr>
            <a:r>
              <a:rPr lang="it-IT" dirty="0" err="1" smtClean="0"/>
              <a:t>After</a:t>
            </a:r>
            <a:r>
              <a:rPr lang="it-IT" dirty="0" smtClean="0"/>
              <a:t> </a:t>
            </a:r>
            <a:r>
              <a:rPr lang="it-IT" dirty="0" err="1" smtClean="0"/>
              <a:t>that</a:t>
            </a:r>
            <a:r>
              <a:rPr lang="it-IT" dirty="0" smtClean="0"/>
              <a:t>, </a:t>
            </a:r>
            <a:r>
              <a:rPr lang="it-IT" dirty="0" err="1" smtClean="0"/>
              <a:t>different</a:t>
            </a:r>
            <a:r>
              <a:rPr lang="it-IT" dirty="0" smtClean="0"/>
              <a:t> front-end </a:t>
            </a:r>
            <a:r>
              <a:rPr lang="it-IT" dirty="0" err="1" smtClean="0"/>
              <a:t>circuit</a:t>
            </a:r>
            <a:r>
              <a:rPr lang="it-IT" dirty="0" smtClean="0"/>
              <a:t> </a:t>
            </a:r>
            <a:r>
              <a:rPr lang="it-IT" dirty="0" err="1" smtClean="0"/>
              <a:t>solutions</a:t>
            </a:r>
            <a:r>
              <a:rPr lang="it-IT" dirty="0" smtClean="0"/>
              <a:t> </a:t>
            </a:r>
            <a:r>
              <a:rPr lang="it-IT" dirty="0" err="1" smtClean="0"/>
              <a:t>have</a:t>
            </a:r>
            <a:r>
              <a:rPr lang="it-IT" dirty="0" smtClean="0"/>
              <a:t> </a:t>
            </a:r>
            <a:r>
              <a:rPr lang="it-IT" dirty="0" err="1" smtClean="0"/>
              <a:t>been</a:t>
            </a:r>
            <a:r>
              <a:rPr lang="it-IT" dirty="0" smtClean="0"/>
              <a:t> </a:t>
            </a:r>
            <a:r>
              <a:rPr lang="it-IT" dirty="0" err="1" smtClean="0"/>
              <a:t>compared</a:t>
            </a:r>
            <a:r>
              <a:rPr lang="it-IT" dirty="0" smtClean="0"/>
              <a:t> </a:t>
            </a:r>
            <a:r>
              <a:rPr lang="it-IT" dirty="0" err="1" smtClean="0"/>
              <a:t>to</a:t>
            </a:r>
            <a:r>
              <a:rPr lang="it-IT" dirty="0" smtClean="0"/>
              <a:t> </a:t>
            </a:r>
            <a:r>
              <a:rPr lang="it-IT" dirty="0" err="1" smtClean="0"/>
              <a:t>find</a:t>
            </a:r>
            <a:r>
              <a:rPr lang="it-IT" dirty="0" smtClean="0"/>
              <a:t> out the </a:t>
            </a:r>
            <a:r>
              <a:rPr lang="it-IT" dirty="0" err="1" smtClean="0"/>
              <a:t>most</a:t>
            </a:r>
            <a:r>
              <a:rPr lang="it-IT" dirty="0" smtClean="0"/>
              <a:t> </a:t>
            </a:r>
            <a:r>
              <a:rPr lang="it-IT" dirty="0" err="1" smtClean="0"/>
              <a:t>suitable</a:t>
            </a:r>
            <a:r>
              <a:rPr lang="it-IT" dirty="0" smtClean="0"/>
              <a:t> </a:t>
            </a:r>
            <a:r>
              <a:rPr lang="it-IT" dirty="0" err="1" smtClean="0"/>
              <a:t>one</a:t>
            </a:r>
            <a:r>
              <a:rPr lang="it-IT" dirty="0" smtClean="0"/>
              <a:t>, </a:t>
            </a:r>
            <a:r>
              <a:rPr lang="it-IT" dirty="0" err="1" smtClean="0"/>
              <a:t>considering</a:t>
            </a:r>
            <a:r>
              <a:rPr lang="it-IT" dirty="0" smtClean="0"/>
              <a:t> the SiPM </a:t>
            </a:r>
            <a:r>
              <a:rPr lang="it-IT" dirty="0" err="1" smtClean="0"/>
              <a:t>characteristics</a:t>
            </a:r>
            <a:r>
              <a:rPr lang="it-IT" dirty="0" smtClean="0"/>
              <a:t>. Some </a:t>
            </a:r>
            <a:r>
              <a:rPr lang="it-IT" dirty="0" err="1" smtClean="0"/>
              <a:t>prototypes</a:t>
            </a:r>
            <a:r>
              <a:rPr lang="it-IT" dirty="0" smtClean="0"/>
              <a:t> </a:t>
            </a:r>
            <a:r>
              <a:rPr lang="it-IT" dirty="0" err="1" smtClean="0"/>
              <a:t>of</a:t>
            </a:r>
            <a:r>
              <a:rPr lang="it-IT" dirty="0" smtClean="0"/>
              <a:t> the </a:t>
            </a:r>
            <a:r>
              <a:rPr lang="it-IT" dirty="0" err="1" smtClean="0"/>
              <a:t>very</a:t>
            </a:r>
            <a:r>
              <a:rPr lang="it-IT" dirty="0" smtClean="0"/>
              <a:t> first front-end </a:t>
            </a:r>
            <a:r>
              <a:rPr lang="it-IT" dirty="0" err="1" smtClean="0"/>
              <a:t>have</a:t>
            </a:r>
            <a:r>
              <a:rPr lang="it-IT" dirty="0" smtClean="0"/>
              <a:t> </a:t>
            </a:r>
            <a:r>
              <a:rPr lang="it-IT" dirty="0" err="1" smtClean="0"/>
              <a:t>been</a:t>
            </a:r>
            <a:r>
              <a:rPr lang="it-IT" dirty="0" smtClean="0"/>
              <a:t> </a:t>
            </a:r>
            <a:r>
              <a:rPr lang="it-IT" dirty="0" err="1" smtClean="0"/>
              <a:t>realized</a:t>
            </a:r>
            <a:r>
              <a:rPr lang="it-IT" dirty="0" smtClean="0"/>
              <a:t> and some </a:t>
            </a:r>
            <a:r>
              <a:rPr lang="it-IT" dirty="0" err="1" smtClean="0"/>
              <a:t>results</a:t>
            </a:r>
            <a:r>
              <a:rPr lang="it-IT" dirty="0" smtClean="0"/>
              <a:t> </a:t>
            </a:r>
            <a:r>
              <a:rPr lang="it-IT" dirty="0" err="1" smtClean="0"/>
              <a:t>fromt</a:t>
            </a:r>
            <a:r>
              <a:rPr lang="it-IT" dirty="0" smtClean="0"/>
              <a:t> </a:t>
            </a:r>
            <a:r>
              <a:rPr lang="it-IT" dirty="0" err="1" smtClean="0"/>
              <a:t>their</a:t>
            </a:r>
            <a:r>
              <a:rPr lang="it-IT" dirty="0" smtClean="0"/>
              <a:t> </a:t>
            </a:r>
            <a:r>
              <a:rPr lang="it-IT" dirty="0" err="1" smtClean="0"/>
              <a:t>characterization</a:t>
            </a:r>
            <a:r>
              <a:rPr lang="it-IT" dirty="0" smtClean="0"/>
              <a:t> </a:t>
            </a:r>
            <a:r>
              <a:rPr lang="it-IT" dirty="0" err="1" smtClean="0"/>
              <a:t>will</a:t>
            </a:r>
            <a:r>
              <a:rPr lang="it-IT" dirty="0" smtClean="0"/>
              <a:t> </a:t>
            </a:r>
            <a:r>
              <a:rPr lang="it-IT" dirty="0" err="1" smtClean="0"/>
              <a:t>be</a:t>
            </a:r>
            <a:r>
              <a:rPr lang="it-IT" dirty="0" smtClean="0"/>
              <a:t> </a:t>
            </a:r>
            <a:r>
              <a:rPr lang="it-IT" dirty="0" err="1" smtClean="0"/>
              <a:t>shown</a:t>
            </a:r>
            <a:r>
              <a:rPr lang="it-IT" dirty="0" smtClean="0"/>
              <a:t>.</a:t>
            </a:r>
          </a:p>
          <a:p>
            <a:pPr eaLnBrk="1" hangingPunct="1">
              <a:lnSpc>
                <a:spcPct val="90000"/>
              </a:lnSpc>
            </a:pPr>
            <a:endParaRPr lang="it-IT" dirty="0" smtClean="0"/>
          </a:p>
          <a:p>
            <a:pPr eaLnBrk="1" hangingPunct="1">
              <a:lnSpc>
                <a:spcPct val="90000"/>
              </a:lnSpc>
            </a:pPr>
            <a:r>
              <a:rPr lang="it-IT" dirty="0" smtClean="0"/>
              <a:t>The </a:t>
            </a:r>
            <a:r>
              <a:rPr lang="it-IT" dirty="0" err="1" smtClean="0"/>
              <a:t>very</a:t>
            </a:r>
            <a:r>
              <a:rPr lang="it-IT" dirty="0" smtClean="0"/>
              <a:t> first </a:t>
            </a:r>
            <a:r>
              <a:rPr lang="it-IT" dirty="0" err="1" smtClean="0"/>
              <a:t>version</a:t>
            </a:r>
            <a:r>
              <a:rPr lang="it-IT" dirty="0" smtClean="0"/>
              <a:t> </a:t>
            </a:r>
            <a:r>
              <a:rPr lang="it-IT" dirty="0" err="1" smtClean="0"/>
              <a:t>of</a:t>
            </a:r>
            <a:r>
              <a:rPr lang="it-IT" dirty="0" smtClean="0"/>
              <a:t> the </a:t>
            </a:r>
            <a:r>
              <a:rPr lang="it-IT" dirty="0" err="1" smtClean="0"/>
              <a:t>f.e.</a:t>
            </a:r>
            <a:r>
              <a:rPr lang="it-IT" dirty="0" smtClean="0"/>
              <a:t> </a:t>
            </a:r>
            <a:r>
              <a:rPr lang="it-IT" dirty="0" err="1" smtClean="0"/>
              <a:t>has</a:t>
            </a:r>
            <a:r>
              <a:rPr lang="it-IT" dirty="0" smtClean="0"/>
              <a:t> </a:t>
            </a:r>
            <a:r>
              <a:rPr lang="it-IT" dirty="0" err="1" smtClean="0"/>
              <a:t>been</a:t>
            </a:r>
            <a:r>
              <a:rPr lang="it-IT" dirty="0" smtClean="0"/>
              <a:t> </a:t>
            </a:r>
            <a:r>
              <a:rPr lang="it-IT" dirty="0" err="1" smtClean="0"/>
              <a:t>equipped</a:t>
            </a:r>
            <a:r>
              <a:rPr lang="it-IT" dirty="0" smtClean="0"/>
              <a:t> </a:t>
            </a:r>
            <a:r>
              <a:rPr lang="it-IT" dirty="0" err="1" smtClean="0"/>
              <a:t>with</a:t>
            </a:r>
            <a:r>
              <a:rPr lang="it-IT" dirty="0" smtClean="0"/>
              <a:t> more building </a:t>
            </a:r>
            <a:r>
              <a:rPr lang="it-IT" dirty="0" err="1" smtClean="0"/>
              <a:t>blocks</a:t>
            </a:r>
            <a:r>
              <a:rPr lang="it-IT" dirty="0" smtClean="0"/>
              <a:t> and a first </a:t>
            </a:r>
            <a:r>
              <a:rPr lang="it-IT" dirty="0" err="1" smtClean="0"/>
              <a:t>version</a:t>
            </a:r>
            <a:r>
              <a:rPr lang="it-IT" dirty="0" smtClean="0"/>
              <a:t> </a:t>
            </a:r>
            <a:r>
              <a:rPr lang="it-IT" dirty="0" err="1" smtClean="0"/>
              <a:t>of</a:t>
            </a:r>
            <a:r>
              <a:rPr lang="it-IT" dirty="0" smtClean="0"/>
              <a:t> the complete </a:t>
            </a:r>
            <a:r>
              <a:rPr lang="it-IT" dirty="0" err="1" smtClean="0"/>
              <a:t>analog</a:t>
            </a:r>
            <a:r>
              <a:rPr lang="it-IT" dirty="0" smtClean="0"/>
              <a:t> </a:t>
            </a:r>
            <a:r>
              <a:rPr lang="it-IT" dirty="0" err="1" smtClean="0"/>
              <a:t>channel</a:t>
            </a:r>
            <a:r>
              <a:rPr lang="it-IT" dirty="0" smtClean="0"/>
              <a:t> </a:t>
            </a:r>
            <a:r>
              <a:rPr lang="it-IT" dirty="0" err="1" smtClean="0"/>
              <a:t>has</a:t>
            </a:r>
            <a:r>
              <a:rPr lang="it-IT" dirty="0" smtClean="0"/>
              <a:t> </a:t>
            </a:r>
            <a:r>
              <a:rPr lang="it-IT" dirty="0" err="1" smtClean="0"/>
              <a:t>been</a:t>
            </a:r>
            <a:r>
              <a:rPr lang="it-IT" dirty="0" smtClean="0"/>
              <a:t> </a:t>
            </a:r>
            <a:r>
              <a:rPr lang="it-IT" dirty="0" err="1" smtClean="0"/>
              <a:t>designed</a:t>
            </a:r>
            <a:r>
              <a:rPr lang="it-IT" dirty="0" smtClean="0"/>
              <a:t>, </a:t>
            </a:r>
            <a:r>
              <a:rPr lang="it-IT" dirty="0" err="1" smtClean="0"/>
              <a:t>realized</a:t>
            </a:r>
            <a:r>
              <a:rPr lang="it-IT" dirty="0" smtClean="0"/>
              <a:t>  and </a:t>
            </a:r>
            <a:r>
              <a:rPr lang="it-IT" dirty="0" err="1" smtClean="0"/>
              <a:t>characterized</a:t>
            </a:r>
            <a:r>
              <a:rPr lang="it-IT" dirty="0" smtClean="0"/>
              <a:t>. </a:t>
            </a:r>
            <a:r>
              <a:rPr lang="it-IT" dirty="0" err="1" smtClean="0"/>
              <a:t>Also</a:t>
            </a:r>
            <a:r>
              <a:rPr lang="it-IT" dirty="0" smtClean="0"/>
              <a:t> in </a:t>
            </a:r>
            <a:r>
              <a:rPr lang="it-IT" dirty="0" err="1" smtClean="0"/>
              <a:t>this</a:t>
            </a:r>
            <a:r>
              <a:rPr lang="it-IT" dirty="0" smtClean="0"/>
              <a:t> case some </a:t>
            </a:r>
            <a:r>
              <a:rPr lang="it-IT" dirty="0" err="1" smtClean="0"/>
              <a:t>measurements</a:t>
            </a:r>
            <a:r>
              <a:rPr lang="it-IT" dirty="0" smtClean="0"/>
              <a:t> </a:t>
            </a:r>
            <a:r>
              <a:rPr lang="it-IT" dirty="0" err="1" smtClean="0"/>
              <a:t>results</a:t>
            </a:r>
            <a:r>
              <a:rPr lang="it-IT" dirty="0" smtClean="0"/>
              <a:t> </a:t>
            </a:r>
            <a:r>
              <a:rPr lang="it-IT" dirty="0" err="1" smtClean="0"/>
              <a:t>wil</a:t>
            </a:r>
            <a:r>
              <a:rPr lang="it-IT" dirty="0" smtClean="0"/>
              <a:t> </a:t>
            </a:r>
            <a:r>
              <a:rPr lang="it-IT" dirty="0" err="1" smtClean="0"/>
              <a:t>be</a:t>
            </a:r>
            <a:r>
              <a:rPr lang="it-IT" dirty="0" smtClean="0"/>
              <a:t> </a:t>
            </a:r>
            <a:r>
              <a:rPr lang="it-IT" dirty="0" err="1" smtClean="0"/>
              <a:t>provided</a:t>
            </a:r>
            <a:r>
              <a:rPr lang="it-IT" dirty="0" smtClean="0"/>
              <a:t>.</a:t>
            </a:r>
          </a:p>
          <a:p>
            <a:pPr eaLnBrk="1" hangingPunct="1">
              <a:lnSpc>
                <a:spcPct val="90000"/>
              </a:lnSpc>
            </a:pPr>
            <a:endParaRPr lang="it-IT" dirty="0" smtClean="0"/>
          </a:p>
          <a:p>
            <a:pPr eaLnBrk="1" hangingPunct="1">
              <a:lnSpc>
                <a:spcPct val="90000"/>
              </a:lnSpc>
            </a:pPr>
            <a:r>
              <a:rPr lang="it-IT" dirty="0" err="1" smtClean="0"/>
              <a:t>Next</a:t>
            </a:r>
            <a:r>
              <a:rPr lang="it-IT" dirty="0" smtClean="0"/>
              <a:t>, the design </a:t>
            </a:r>
            <a:r>
              <a:rPr lang="it-IT" dirty="0" err="1" smtClean="0"/>
              <a:t>of</a:t>
            </a:r>
            <a:r>
              <a:rPr lang="it-IT" dirty="0" smtClean="0"/>
              <a:t> </a:t>
            </a:r>
            <a:r>
              <a:rPr lang="it-IT" dirty="0" err="1" smtClean="0"/>
              <a:t>an</a:t>
            </a:r>
            <a:r>
              <a:rPr lang="it-IT" dirty="0" smtClean="0"/>
              <a:t> 8 </a:t>
            </a:r>
            <a:r>
              <a:rPr lang="it-IT" dirty="0" err="1" smtClean="0"/>
              <a:t>channel</a:t>
            </a:r>
            <a:r>
              <a:rPr lang="it-IT" dirty="0" smtClean="0"/>
              <a:t> test chip </a:t>
            </a:r>
            <a:r>
              <a:rPr lang="it-IT" dirty="0" err="1" smtClean="0"/>
              <a:t>has</a:t>
            </a:r>
            <a:r>
              <a:rPr lang="it-IT" dirty="0" smtClean="0"/>
              <a:t> </a:t>
            </a:r>
            <a:r>
              <a:rPr lang="it-IT" dirty="0" err="1" smtClean="0"/>
              <a:t>been</a:t>
            </a:r>
            <a:r>
              <a:rPr lang="it-IT" dirty="0" smtClean="0"/>
              <a:t> </a:t>
            </a:r>
            <a:r>
              <a:rPr lang="it-IT" dirty="0" err="1" smtClean="0"/>
              <a:t>carried</a:t>
            </a:r>
            <a:r>
              <a:rPr lang="it-IT" dirty="0" smtClean="0"/>
              <a:t> out, </a:t>
            </a:r>
            <a:r>
              <a:rPr lang="it-IT" dirty="0" err="1" smtClean="0"/>
              <a:t>togheter</a:t>
            </a:r>
            <a:r>
              <a:rPr lang="it-IT" dirty="0" smtClean="0"/>
              <a:t> </a:t>
            </a:r>
            <a:r>
              <a:rPr lang="it-IT" dirty="0" err="1" smtClean="0"/>
              <a:t>with</a:t>
            </a:r>
            <a:r>
              <a:rPr lang="it-IT" dirty="0" smtClean="0"/>
              <a:t> the </a:t>
            </a:r>
            <a:r>
              <a:rPr lang="it-IT" dirty="0" err="1" smtClean="0"/>
              <a:t>architecture</a:t>
            </a:r>
            <a:r>
              <a:rPr lang="it-IT" dirty="0" smtClean="0"/>
              <a:t> </a:t>
            </a:r>
            <a:r>
              <a:rPr lang="it-IT" dirty="0" err="1" smtClean="0"/>
              <a:t>of</a:t>
            </a:r>
            <a:r>
              <a:rPr lang="it-IT" dirty="0" smtClean="0"/>
              <a:t> the </a:t>
            </a:r>
            <a:r>
              <a:rPr lang="it-IT" dirty="0" err="1" smtClean="0"/>
              <a:t>digital</a:t>
            </a:r>
            <a:r>
              <a:rPr lang="it-IT" dirty="0" smtClean="0"/>
              <a:t> </a:t>
            </a:r>
            <a:r>
              <a:rPr lang="it-IT" dirty="0" err="1" smtClean="0"/>
              <a:t>read-out</a:t>
            </a:r>
            <a:r>
              <a:rPr lang="it-IT" dirty="0" smtClean="0"/>
              <a:t> </a:t>
            </a:r>
            <a:r>
              <a:rPr lang="it-IT" dirty="0" err="1" smtClean="0"/>
              <a:t>section</a:t>
            </a:r>
            <a:r>
              <a:rPr lang="it-IT" dirty="0" smtClean="0"/>
              <a:t>. The chip </a:t>
            </a:r>
            <a:r>
              <a:rPr lang="it-IT" dirty="0" err="1" smtClean="0"/>
              <a:t>has</a:t>
            </a:r>
            <a:r>
              <a:rPr lang="it-IT" dirty="0" smtClean="0"/>
              <a:t> </a:t>
            </a:r>
            <a:r>
              <a:rPr lang="it-IT" dirty="0" err="1" smtClean="0"/>
              <a:t>been</a:t>
            </a:r>
            <a:r>
              <a:rPr lang="it-IT" dirty="0" smtClean="0"/>
              <a:t> </a:t>
            </a:r>
            <a:r>
              <a:rPr lang="it-IT" dirty="0" err="1" smtClean="0"/>
              <a:t>submitted</a:t>
            </a:r>
            <a:r>
              <a:rPr lang="it-IT" dirty="0" smtClean="0"/>
              <a:t> </a:t>
            </a:r>
            <a:r>
              <a:rPr lang="it-IT" dirty="0" err="1" smtClean="0"/>
              <a:t>to</a:t>
            </a:r>
            <a:r>
              <a:rPr lang="it-IT" dirty="0" smtClean="0"/>
              <a:t> a MPW </a:t>
            </a:r>
            <a:r>
              <a:rPr lang="it-IT" dirty="0" err="1" smtClean="0"/>
              <a:t>for</a:t>
            </a:r>
            <a:r>
              <a:rPr lang="it-IT" dirty="0" smtClean="0"/>
              <a:t> </a:t>
            </a:r>
            <a:r>
              <a:rPr lang="it-IT" dirty="0" err="1" smtClean="0"/>
              <a:t>fabrication</a:t>
            </a:r>
            <a:r>
              <a:rPr lang="it-IT" dirty="0" smtClean="0"/>
              <a:t> at the end </a:t>
            </a:r>
            <a:r>
              <a:rPr lang="it-IT" dirty="0" err="1" smtClean="0"/>
              <a:t>of</a:t>
            </a:r>
            <a:r>
              <a:rPr lang="it-IT" dirty="0" smtClean="0"/>
              <a:t> </a:t>
            </a:r>
            <a:r>
              <a:rPr lang="it-IT" dirty="0" err="1" smtClean="0"/>
              <a:t>July</a:t>
            </a:r>
            <a:r>
              <a:rPr lang="it-IT" dirty="0" smtClean="0"/>
              <a:t> and </a:t>
            </a:r>
            <a:r>
              <a:rPr lang="it-IT" dirty="0" err="1" smtClean="0"/>
              <a:t>we</a:t>
            </a:r>
            <a:r>
              <a:rPr lang="it-IT" dirty="0" smtClean="0"/>
              <a:t> </a:t>
            </a:r>
            <a:r>
              <a:rPr lang="it-IT" dirty="0" err="1" smtClean="0"/>
              <a:t>expect</a:t>
            </a:r>
            <a:r>
              <a:rPr lang="it-IT" dirty="0" smtClean="0"/>
              <a:t> the delivery </a:t>
            </a:r>
            <a:r>
              <a:rPr lang="it-IT" dirty="0" err="1" smtClean="0"/>
              <a:t>of</a:t>
            </a:r>
            <a:r>
              <a:rPr lang="it-IT" dirty="0" smtClean="0"/>
              <a:t> the </a:t>
            </a:r>
            <a:r>
              <a:rPr lang="it-IT" dirty="0" err="1" smtClean="0"/>
              <a:t>prototypes</a:t>
            </a:r>
            <a:r>
              <a:rPr lang="it-IT" dirty="0" smtClean="0"/>
              <a:t> </a:t>
            </a:r>
            <a:r>
              <a:rPr lang="it-IT" dirty="0" err="1" smtClean="0"/>
              <a:t>by</a:t>
            </a:r>
            <a:r>
              <a:rPr lang="it-IT" dirty="0" smtClean="0"/>
              <a:t> the first part </a:t>
            </a:r>
            <a:r>
              <a:rPr lang="it-IT" dirty="0" err="1" smtClean="0"/>
              <a:t>of</a:t>
            </a:r>
            <a:r>
              <a:rPr lang="it-IT" dirty="0" smtClean="0"/>
              <a:t> </a:t>
            </a:r>
            <a:r>
              <a:rPr lang="it-IT" dirty="0" err="1" smtClean="0"/>
              <a:t>October</a:t>
            </a:r>
            <a:r>
              <a:rPr lang="it-IT" dirty="0" smtClean="0"/>
              <a:t>. </a:t>
            </a:r>
          </a:p>
          <a:p>
            <a:pPr eaLnBrk="1" hangingPunct="1">
              <a:lnSpc>
                <a:spcPct val="90000"/>
              </a:lnSpc>
            </a:pPr>
            <a:endParaRPr lang="it-IT" dirty="0" smtClean="0"/>
          </a:p>
          <a:p>
            <a:pPr eaLnBrk="1" hangingPunct="1">
              <a:lnSpc>
                <a:spcPct val="90000"/>
              </a:lnSpc>
            </a:pPr>
            <a:r>
              <a:rPr lang="it-IT" dirty="0" err="1" smtClean="0"/>
              <a:t>Eventually</a:t>
            </a:r>
            <a:r>
              <a:rPr lang="it-IT" dirty="0" smtClean="0"/>
              <a:t> some </a:t>
            </a:r>
            <a:r>
              <a:rPr lang="it-IT" dirty="0" err="1" smtClean="0"/>
              <a:t>possible</a:t>
            </a:r>
            <a:r>
              <a:rPr lang="it-IT" dirty="0" smtClean="0"/>
              <a:t> future work </a:t>
            </a:r>
            <a:r>
              <a:rPr lang="it-IT" dirty="0" err="1" smtClean="0"/>
              <a:t>will</a:t>
            </a:r>
            <a:r>
              <a:rPr lang="it-IT" dirty="0" smtClean="0"/>
              <a:t> </a:t>
            </a:r>
            <a:r>
              <a:rPr lang="it-IT" dirty="0" err="1" smtClean="0"/>
              <a:t>be</a:t>
            </a:r>
            <a:r>
              <a:rPr lang="it-IT" dirty="0" smtClean="0"/>
              <a:t> </a:t>
            </a:r>
            <a:r>
              <a:rPr lang="it-IT" dirty="0" err="1" smtClean="0"/>
              <a:t>described</a:t>
            </a:r>
            <a:r>
              <a:rPr lang="it-IT" dirty="0" smtClean="0"/>
              <a:t> </a:t>
            </a:r>
          </a:p>
          <a:p>
            <a:pPr eaLnBrk="1" hangingPunct="1">
              <a:lnSpc>
                <a:spcPct val="90000"/>
              </a:lnSpc>
            </a:pPr>
            <a:endParaRPr lang="it-IT"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294967295"/>
          </p:nvPr>
        </p:nvSpPr>
        <p:spPr bwMode="auto">
          <a:xfrm>
            <a:off x="0" y="9720263"/>
            <a:ext cx="3076575" cy="512762"/>
          </a:xfrm>
          <a:prstGeom prst="rect">
            <a:avLst/>
          </a:prstGeom>
          <a:noFill/>
          <a:ln>
            <a:miter lim="800000"/>
            <a:headEnd/>
            <a:tailEnd/>
          </a:ln>
        </p:spPr>
        <p:txBody>
          <a:bodyPr/>
          <a:lstStyle/>
          <a:p>
            <a:r>
              <a:rPr lang="it-IT"/>
              <a:t>Iwasi07 - Bari June 27 2007</a:t>
            </a:r>
          </a:p>
        </p:txBody>
      </p:sp>
      <p:sp>
        <p:nvSpPr>
          <p:cNvPr id="30722" name="Rectangle 2"/>
          <p:cNvSpPr>
            <a:spLocks noGrp="1" noRot="1" noChangeAspect="1" noChangeArrowheads="1" noTextEdit="1"/>
          </p:cNvSpPr>
          <p:nvPr>
            <p:ph type="sldImg"/>
          </p:nvPr>
        </p:nvSpPr>
        <p:spPr bwMode="auto">
          <a:xfrm>
            <a:off x="779463" y="766763"/>
            <a:ext cx="5541962" cy="3838575"/>
          </a:xfrm>
          <a:prstGeom prst="rect">
            <a:avLst/>
          </a:prstGeom>
          <a:noFill/>
          <a:ln>
            <a:miter lim="800000"/>
            <a:headEnd/>
            <a:tailEnd/>
          </a:ln>
        </p:spPr>
      </p:sp>
      <p:sp>
        <p:nvSpPr>
          <p:cNvPr id="30723" name="Rectangle 3"/>
          <p:cNvSpPr>
            <a:spLocks noGrp="1" noChangeArrowheads="1"/>
          </p:cNvSpPr>
          <p:nvPr>
            <p:ph type="body" idx="1"/>
          </p:nvPr>
        </p:nvSpPr>
        <p:spPr bwMode="auto">
          <a:xfrm>
            <a:off x="709613" y="4860925"/>
            <a:ext cx="5680075" cy="4606925"/>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294967295"/>
          </p:nvPr>
        </p:nvSpPr>
        <p:spPr bwMode="auto">
          <a:xfrm>
            <a:off x="0" y="9720263"/>
            <a:ext cx="3076575" cy="512762"/>
          </a:xfrm>
          <a:prstGeom prst="rect">
            <a:avLst/>
          </a:prstGeom>
          <a:noFill/>
          <a:ln>
            <a:miter lim="800000"/>
            <a:headEnd/>
            <a:tailEnd/>
          </a:ln>
        </p:spPr>
        <p:txBody>
          <a:bodyPr/>
          <a:lstStyle/>
          <a:p>
            <a:r>
              <a:rPr lang="it-IT"/>
              <a:t>Iwasi07 - Bari June 27 2007</a:t>
            </a:r>
          </a:p>
        </p:txBody>
      </p:sp>
      <p:sp>
        <p:nvSpPr>
          <p:cNvPr id="30722" name="Rectangle 2"/>
          <p:cNvSpPr>
            <a:spLocks noGrp="1" noRot="1" noChangeAspect="1" noChangeArrowheads="1" noTextEdit="1"/>
          </p:cNvSpPr>
          <p:nvPr>
            <p:ph type="sldImg"/>
          </p:nvPr>
        </p:nvSpPr>
        <p:spPr bwMode="auto">
          <a:xfrm>
            <a:off x="779463" y="766763"/>
            <a:ext cx="5541962" cy="3838575"/>
          </a:xfrm>
          <a:prstGeom prst="rect">
            <a:avLst/>
          </a:prstGeom>
          <a:noFill/>
          <a:ln>
            <a:miter lim="800000"/>
            <a:headEnd/>
            <a:tailEnd/>
          </a:ln>
        </p:spPr>
      </p:sp>
      <p:sp>
        <p:nvSpPr>
          <p:cNvPr id="30723" name="Rectangle 3"/>
          <p:cNvSpPr>
            <a:spLocks noGrp="1" noChangeArrowheads="1"/>
          </p:cNvSpPr>
          <p:nvPr>
            <p:ph type="body" idx="1"/>
          </p:nvPr>
        </p:nvSpPr>
        <p:spPr bwMode="auto">
          <a:xfrm>
            <a:off x="709613" y="4860925"/>
            <a:ext cx="5680075" cy="4606925"/>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294967295"/>
          </p:nvPr>
        </p:nvSpPr>
        <p:spPr bwMode="auto">
          <a:xfrm>
            <a:off x="0" y="9720263"/>
            <a:ext cx="3076575" cy="512762"/>
          </a:xfrm>
          <a:prstGeom prst="rect">
            <a:avLst/>
          </a:prstGeom>
          <a:noFill/>
          <a:ln>
            <a:miter lim="800000"/>
            <a:headEnd/>
            <a:tailEnd/>
          </a:ln>
        </p:spPr>
        <p:txBody>
          <a:bodyPr/>
          <a:lstStyle/>
          <a:p>
            <a:r>
              <a:rPr lang="it-IT"/>
              <a:t>Iwasi07 - Bari June 27 2007</a:t>
            </a:r>
          </a:p>
        </p:txBody>
      </p:sp>
      <p:sp>
        <p:nvSpPr>
          <p:cNvPr id="30722" name="Rectangle 2"/>
          <p:cNvSpPr>
            <a:spLocks noGrp="1" noRot="1" noChangeAspect="1" noChangeArrowheads="1" noTextEdit="1"/>
          </p:cNvSpPr>
          <p:nvPr>
            <p:ph type="sldImg"/>
          </p:nvPr>
        </p:nvSpPr>
        <p:spPr bwMode="auto">
          <a:xfrm>
            <a:off x="779463" y="766763"/>
            <a:ext cx="5541962" cy="3838575"/>
          </a:xfrm>
          <a:prstGeom prst="rect">
            <a:avLst/>
          </a:prstGeom>
          <a:noFill/>
          <a:ln>
            <a:miter lim="800000"/>
            <a:headEnd/>
            <a:tailEnd/>
          </a:ln>
        </p:spPr>
      </p:sp>
      <p:sp>
        <p:nvSpPr>
          <p:cNvPr id="30723" name="Rectangle 3"/>
          <p:cNvSpPr>
            <a:spLocks noGrp="1" noChangeArrowheads="1"/>
          </p:cNvSpPr>
          <p:nvPr>
            <p:ph type="body" idx="1"/>
          </p:nvPr>
        </p:nvSpPr>
        <p:spPr bwMode="auto">
          <a:xfrm>
            <a:off x="709613" y="4860925"/>
            <a:ext cx="5680075" cy="4606925"/>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294967295"/>
          </p:nvPr>
        </p:nvSpPr>
        <p:spPr bwMode="auto">
          <a:xfrm>
            <a:off x="0" y="9720263"/>
            <a:ext cx="3076575" cy="512762"/>
          </a:xfrm>
          <a:prstGeom prst="rect">
            <a:avLst/>
          </a:prstGeom>
          <a:noFill/>
          <a:ln>
            <a:miter lim="800000"/>
            <a:headEnd/>
            <a:tailEnd/>
          </a:ln>
        </p:spPr>
        <p:txBody>
          <a:bodyPr/>
          <a:lstStyle/>
          <a:p>
            <a:r>
              <a:rPr lang="it-IT"/>
              <a:t>Iwasi07 - Bari June 27 2007</a:t>
            </a:r>
          </a:p>
        </p:txBody>
      </p:sp>
      <p:sp>
        <p:nvSpPr>
          <p:cNvPr id="30722" name="Rectangle 2"/>
          <p:cNvSpPr>
            <a:spLocks noGrp="1" noRot="1" noChangeAspect="1" noChangeArrowheads="1" noTextEdit="1"/>
          </p:cNvSpPr>
          <p:nvPr>
            <p:ph type="sldImg"/>
          </p:nvPr>
        </p:nvSpPr>
        <p:spPr bwMode="auto">
          <a:xfrm>
            <a:off x="779463" y="766763"/>
            <a:ext cx="5541962" cy="3838575"/>
          </a:xfrm>
          <a:prstGeom prst="rect">
            <a:avLst/>
          </a:prstGeom>
          <a:noFill/>
          <a:ln>
            <a:miter lim="800000"/>
            <a:headEnd/>
            <a:tailEnd/>
          </a:ln>
        </p:spPr>
      </p:sp>
      <p:sp>
        <p:nvSpPr>
          <p:cNvPr id="30723" name="Rectangle 3"/>
          <p:cNvSpPr>
            <a:spLocks noGrp="1" noChangeArrowheads="1"/>
          </p:cNvSpPr>
          <p:nvPr>
            <p:ph type="body" idx="1"/>
          </p:nvPr>
        </p:nvSpPr>
        <p:spPr bwMode="auto">
          <a:xfrm>
            <a:off x="709613" y="4860925"/>
            <a:ext cx="5680075" cy="4606925"/>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4294967295"/>
          </p:nvPr>
        </p:nvSpPr>
        <p:spPr bwMode="auto">
          <a:xfrm>
            <a:off x="4021138" y="9720263"/>
            <a:ext cx="3076575" cy="512762"/>
          </a:xfrm>
          <a:prstGeom prst="rect">
            <a:avLst/>
          </a:prstGeom>
          <a:noFill/>
          <a:ln>
            <a:miter lim="800000"/>
            <a:headEnd/>
            <a:tailEnd/>
          </a:ln>
        </p:spPr>
        <p:txBody>
          <a:bodyPr/>
          <a:lstStyle/>
          <a:p>
            <a:fld id="{68A023E3-71E9-4709-B391-BFD2C9CF090E}" type="slidenum">
              <a:rPr lang="it-IT"/>
              <a:pPr/>
              <a:t>7</a:t>
            </a:fld>
            <a:endParaRPr lang="it-IT"/>
          </a:p>
        </p:txBody>
      </p:sp>
      <p:sp>
        <p:nvSpPr>
          <p:cNvPr id="32770"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32771"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lIns="99041" tIns="49521" rIns="99041" bIns="49521" anchor="b"/>
          <a:lstStyle/>
          <a:p>
            <a:pPr algn="r" defTabSz="990600"/>
            <a:fld id="{479FE4C4-56AA-4C4B-AC4E-2F9D555F1B80}" type="slidenum">
              <a:rPr lang="it-IT" sz="1300"/>
              <a:pPr algn="r" defTabSz="990600"/>
              <a:t>8</a:t>
            </a:fld>
            <a:endParaRPr lang="it-IT" sz="1300"/>
          </a:p>
        </p:txBody>
      </p:sp>
      <p:sp>
        <p:nvSpPr>
          <p:cNvPr id="83971"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83972"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txBox="1">
            <a:spLocks noGrp="1" noChangeArrowheads="1"/>
          </p:cNvSpPr>
          <p:nvPr/>
        </p:nvSpPr>
        <p:spPr bwMode="auto">
          <a:xfrm>
            <a:off x="4021138" y="9720263"/>
            <a:ext cx="3076575" cy="512762"/>
          </a:xfrm>
          <a:prstGeom prst="rect">
            <a:avLst/>
          </a:prstGeom>
          <a:noFill/>
          <a:ln w="9525">
            <a:noFill/>
            <a:miter lim="800000"/>
            <a:headEnd/>
            <a:tailEnd/>
          </a:ln>
        </p:spPr>
        <p:txBody>
          <a:bodyPr/>
          <a:lstStyle/>
          <a:p>
            <a:fld id="{5F4B5300-9B1A-4F1E-9D42-A058FF41B07D}" type="slidenum">
              <a:rPr lang="it-IT"/>
              <a:pPr/>
              <a:t>9</a:t>
            </a:fld>
            <a:endParaRPr lang="it-IT"/>
          </a:p>
        </p:txBody>
      </p:sp>
      <p:sp>
        <p:nvSpPr>
          <p:cNvPr id="58370" name="Rectangle 2"/>
          <p:cNvSpPr>
            <a:spLocks noGrp="1" noRot="1" noChangeAspect="1" noChangeArrowheads="1" noTextEdit="1"/>
          </p:cNvSpPr>
          <p:nvPr>
            <p:ph type="sldImg"/>
          </p:nvPr>
        </p:nvSpPr>
        <p:spPr bwMode="auto">
          <a:xfrm>
            <a:off x="779463" y="768350"/>
            <a:ext cx="5540375" cy="3836988"/>
          </a:xfrm>
          <a:prstGeom prst="rect">
            <a:avLst/>
          </a:prstGeom>
          <a:noFill/>
          <a:ln>
            <a:miter lim="800000"/>
            <a:headEnd/>
            <a:tailEnd/>
          </a:ln>
        </p:spPr>
      </p:sp>
      <p:sp>
        <p:nvSpPr>
          <p:cNvPr id="58371" name="Rectangle 3"/>
          <p:cNvSpPr>
            <a:spLocks noGrp="1" noChangeArrowheads="1"/>
          </p:cNvSpPr>
          <p:nvPr>
            <p:ph type="body" idx="1"/>
          </p:nvPr>
        </p:nvSpPr>
        <p:spPr bwMode="auto">
          <a:xfrm>
            <a:off x="709613" y="4860925"/>
            <a:ext cx="5680075" cy="4605338"/>
          </a:xfrm>
          <a:prstGeom prst="rect">
            <a:avLst/>
          </a:prstGeom>
          <a:noFill/>
          <a:ln>
            <a:miter lim="800000"/>
            <a:headEnd/>
            <a:tailEnd/>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950" y="2130425"/>
            <a:ext cx="84201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4DB3A29A-1D98-496C-9EA4-DFB3EE14513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3B387DA-D65C-4D55-878C-540E7567573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181850" y="274638"/>
            <a:ext cx="222885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95300" y="274638"/>
            <a:ext cx="653415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23BD048-3DFD-4E9A-B159-5588E88CBBC8}"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51DA2C5-6B54-4F5D-B57C-BBDD766CD738}"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638" y="4406900"/>
            <a:ext cx="84201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F1EBB77-C692-4815-B7BE-C1440ED7DA39}"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78DDDF7-95C0-4A8A-BE38-3E893280FF2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61543D00-BAD0-4332-A744-F95DE6F2BE08}"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69F341ED-2BD1-42EC-BB84-86E6D8EC0472}"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E78DA8A7-1586-429C-BD05-55E9C4AB1D5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3050"/>
            <a:ext cx="3259138"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F0B5C55-84AE-4110-99AE-0ED17FC6B9E7}"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513" y="4800600"/>
            <a:ext cx="59436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BECF3BB5-75AF-48B2-8C7C-1556059E8A8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4099"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87169-8945-47FA-9F26-46C112061C24}"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0" y="984283"/>
            <a:ext cx="9906000" cy="1943100"/>
          </a:xfrm>
          <a:prstGeom prst="rect">
            <a:avLst/>
          </a:prstGeom>
          <a:noFill/>
          <a:ln w="9525">
            <a:noFill/>
            <a:miter lim="800000"/>
            <a:headEnd/>
            <a:tailEnd/>
          </a:ln>
        </p:spPr>
        <p:txBody>
          <a:bodyPr lIns="0" tIns="0" rIns="0" bIns="0"/>
          <a:lstStyle/>
          <a:p>
            <a:pPr algn="ctr">
              <a:lnSpc>
                <a:spcPts val="4400"/>
              </a:lnSpc>
            </a:pPr>
            <a:r>
              <a:rPr lang="en-US" sz="3000" b="1" i="1" dirty="0" err="1" smtClean="0">
                <a:solidFill>
                  <a:srgbClr val="003399"/>
                </a:solidFill>
              </a:rPr>
              <a:t>Sviluppo</a:t>
            </a:r>
            <a:r>
              <a:rPr lang="en-US" sz="3000" b="1" i="1" dirty="0" smtClean="0">
                <a:solidFill>
                  <a:srgbClr val="003399"/>
                </a:solidFill>
              </a:rPr>
              <a:t> </a:t>
            </a:r>
            <a:r>
              <a:rPr lang="en-US" sz="3000" b="1" i="1" dirty="0" err="1" smtClean="0">
                <a:solidFill>
                  <a:srgbClr val="003399"/>
                </a:solidFill>
              </a:rPr>
              <a:t>dell’ASIC</a:t>
            </a:r>
            <a:r>
              <a:rPr lang="en-US" sz="3000" b="1" i="1" dirty="0" smtClean="0">
                <a:solidFill>
                  <a:srgbClr val="003399"/>
                </a:solidFill>
              </a:rPr>
              <a:t> a 64-channel</a:t>
            </a:r>
          </a:p>
          <a:p>
            <a:pPr algn="ctr">
              <a:lnSpc>
                <a:spcPts val="4400"/>
              </a:lnSpc>
            </a:pPr>
            <a:r>
              <a:rPr lang="en-US" sz="2800" b="1" i="1" dirty="0" smtClean="0">
                <a:solidFill>
                  <a:srgbClr val="003399"/>
                </a:solidFill>
              </a:rPr>
              <a:t/>
            </a:r>
            <a:br>
              <a:rPr lang="en-US" sz="2800" b="1" i="1" dirty="0" smtClean="0">
                <a:solidFill>
                  <a:srgbClr val="003399"/>
                </a:solidFill>
              </a:rPr>
            </a:br>
            <a:r>
              <a:rPr lang="it-IT" sz="1800" b="1" i="1" dirty="0" smtClean="0">
                <a:solidFill>
                  <a:srgbClr val="003399"/>
                </a:solidFill>
              </a:rPr>
              <a:t/>
            </a:r>
            <a:br>
              <a:rPr lang="it-IT" sz="1800" b="1" i="1" dirty="0" smtClean="0">
                <a:solidFill>
                  <a:srgbClr val="003399"/>
                </a:solidFill>
              </a:rPr>
            </a:br>
            <a:r>
              <a:rPr lang="it-IT" sz="2000" b="1" i="1" dirty="0" smtClean="0">
                <a:solidFill>
                  <a:srgbClr val="003399"/>
                </a:solidFill>
              </a:rPr>
              <a:t/>
            </a:r>
            <a:br>
              <a:rPr lang="it-IT" sz="2000" b="1" i="1" dirty="0" smtClean="0">
                <a:solidFill>
                  <a:srgbClr val="003399"/>
                </a:solidFill>
              </a:rPr>
            </a:br>
            <a:r>
              <a:rPr lang="en-US" sz="1800" b="1" i="1" dirty="0" smtClean="0">
                <a:solidFill>
                  <a:srgbClr val="003399"/>
                </a:solidFill>
              </a:rPr>
              <a:t>DEI - </a:t>
            </a:r>
            <a:r>
              <a:rPr lang="en-US" sz="1800" b="1" i="1" dirty="0" err="1" smtClean="0">
                <a:solidFill>
                  <a:srgbClr val="003399"/>
                </a:solidFill>
              </a:rPr>
              <a:t>Politecnico</a:t>
            </a:r>
            <a:r>
              <a:rPr lang="en-US" sz="1800" b="1" i="1" dirty="0" smtClean="0">
                <a:solidFill>
                  <a:srgbClr val="003399"/>
                </a:solidFill>
              </a:rPr>
              <a:t> di Bari e INFN - </a:t>
            </a:r>
            <a:r>
              <a:rPr lang="en-US" sz="1800" b="1" i="1" dirty="0" err="1" smtClean="0">
                <a:solidFill>
                  <a:srgbClr val="003399"/>
                </a:solidFill>
              </a:rPr>
              <a:t>Sezione</a:t>
            </a:r>
            <a:r>
              <a:rPr lang="en-US" sz="1800" b="1" i="1" dirty="0" smtClean="0">
                <a:solidFill>
                  <a:srgbClr val="003399"/>
                </a:solidFill>
              </a:rPr>
              <a:t> di Bari</a:t>
            </a:r>
            <a:endParaRPr lang="en-US" b="1" i="1" dirty="0">
              <a:solidFill>
                <a:srgbClr val="003399"/>
              </a:solidFill>
            </a:endParaRPr>
          </a:p>
        </p:txBody>
      </p:sp>
      <p:pic>
        <p:nvPicPr>
          <p:cNvPr id="7171" name="Picture 4"/>
          <p:cNvPicPr>
            <a:picLocks noChangeAspect="1" noChangeArrowheads="1"/>
          </p:cNvPicPr>
          <p:nvPr/>
        </p:nvPicPr>
        <p:blipFill>
          <a:blip r:embed="rId3" cstate="print"/>
          <a:srcRect/>
          <a:stretch>
            <a:fillRect/>
          </a:stretch>
        </p:blipFill>
        <p:spPr bwMode="auto">
          <a:xfrm>
            <a:off x="874713" y="4638675"/>
            <a:ext cx="990600" cy="1008063"/>
          </a:xfrm>
          <a:prstGeom prst="rect">
            <a:avLst/>
          </a:prstGeom>
          <a:noFill/>
          <a:ln w="6350">
            <a:solidFill>
              <a:srgbClr val="3366FF"/>
            </a:solidFill>
            <a:miter lim="800000"/>
            <a:headEnd/>
            <a:tailEnd/>
          </a:ln>
        </p:spPr>
      </p:pic>
      <p:pic>
        <p:nvPicPr>
          <p:cNvPr id="7172" name="Picture 7" descr="logoinfn4"/>
          <p:cNvPicPr>
            <a:picLocks noChangeAspect="1" noChangeArrowheads="1"/>
          </p:cNvPicPr>
          <p:nvPr/>
        </p:nvPicPr>
        <p:blipFill>
          <a:blip r:embed="rId4" cstate="print"/>
          <a:srcRect/>
          <a:stretch>
            <a:fillRect/>
          </a:stretch>
        </p:blipFill>
        <p:spPr bwMode="auto">
          <a:xfrm>
            <a:off x="2255838" y="4638675"/>
            <a:ext cx="1368425" cy="1008063"/>
          </a:xfrm>
          <a:prstGeom prst="rect">
            <a:avLst/>
          </a:prstGeom>
          <a:noFill/>
          <a:ln w="9525">
            <a:noFill/>
            <a:miter lim="800000"/>
            <a:headEnd/>
            <a:tailEnd/>
          </a:ln>
        </p:spPr>
      </p:pic>
      <p:sp>
        <p:nvSpPr>
          <p:cNvPr id="5" name="Rettangolo 4"/>
          <p:cNvSpPr/>
          <p:nvPr/>
        </p:nvSpPr>
        <p:spPr>
          <a:xfrm>
            <a:off x="0" y="656561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24287" y="3180186"/>
            <a:ext cx="4961626" cy="1569660"/>
          </a:xfrm>
          <a:prstGeom prst="rect">
            <a:avLst/>
          </a:prstGeom>
        </p:spPr>
        <p:txBody>
          <a:bodyPr wrap="square">
            <a:spAutoFit/>
          </a:bodyPr>
          <a:lstStyle/>
          <a:p>
            <a:pPr marL="446088" indent="-446088" algn="just" defTabSz="904875" eaLnBrk="0" hangingPunct="0">
              <a:buFont typeface="Wingdings" panose="05000000000000000000" pitchFamily="2" charset="2"/>
              <a:buChar char="q"/>
            </a:pPr>
            <a:r>
              <a:rPr lang="en-US" i="1" dirty="0">
                <a:solidFill>
                  <a:srgbClr val="003399"/>
                </a:solidFill>
                <a:ea typeface="Osaka"/>
                <a:cs typeface="Times New Roman" pitchFamily="18" charset="0"/>
              </a:rPr>
              <a:t>Peak detector </a:t>
            </a:r>
            <a:r>
              <a:rPr lang="en-US" i="1" dirty="0" smtClean="0">
                <a:solidFill>
                  <a:srgbClr val="003399"/>
                </a:solidFill>
                <a:ea typeface="Osaka"/>
                <a:cs typeface="Times New Roman" pitchFamily="18" charset="0"/>
              </a:rPr>
              <a:t>da </a:t>
            </a:r>
            <a:r>
              <a:rPr lang="en-US" i="1" dirty="0" err="1" smtClean="0">
                <a:solidFill>
                  <a:srgbClr val="003399"/>
                </a:solidFill>
                <a:ea typeface="Osaka"/>
                <a:cs typeface="Times New Roman" pitchFamily="18" charset="0"/>
              </a:rPr>
              <a:t>modificare</a:t>
            </a:r>
            <a:r>
              <a:rPr lang="en-US" i="1" dirty="0" smtClean="0">
                <a:solidFill>
                  <a:srgbClr val="003399"/>
                </a:solidFill>
                <a:ea typeface="Osaka"/>
                <a:cs typeface="Times New Roman" pitchFamily="18" charset="0"/>
              </a:rPr>
              <a:t>, </a:t>
            </a:r>
            <a:r>
              <a:rPr lang="en-US" i="1" dirty="0">
                <a:solidFill>
                  <a:srgbClr val="003399"/>
                </a:solidFill>
                <a:ea typeface="Osaka"/>
                <a:cs typeface="Times New Roman" pitchFamily="18" charset="0"/>
              </a:rPr>
              <a:t>per </a:t>
            </a:r>
            <a:r>
              <a:rPr lang="en-US" i="1" dirty="0" err="1">
                <a:solidFill>
                  <a:srgbClr val="003399"/>
                </a:solidFill>
                <a:ea typeface="Osaka"/>
                <a:cs typeface="Times New Roman" pitchFamily="18" charset="0"/>
              </a:rPr>
              <a:t>rivelare</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picchi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positivi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oppure</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quelli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negativi</a:t>
            </a:r>
            <a:r>
              <a:rPr lang="en-US" i="1" dirty="0">
                <a:solidFill>
                  <a:srgbClr val="003399"/>
                </a:solidFill>
                <a:ea typeface="Osaka"/>
                <a:cs typeface="Times New Roman" pitchFamily="18" charset="0"/>
              </a:rPr>
              <a:t> in </a:t>
            </a:r>
            <a:r>
              <a:rPr lang="en-US" i="1" dirty="0" err="1">
                <a:solidFill>
                  <a:srgbClr val="003399"/>
                </a:solidFill>
                <a:ea typeface="Osaka"/>
                <a:cs typeface="Times New Roman" pitchFamily="18" charset="0"/>
              </a:rPr>
              <a:t>accordo</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alla</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configurazione</a:t>
            </a:r>
            <a:r>
              <a:rPr lang="en-US" i="1" dirty="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impostata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L’istante</a:t>
            </a:r>
            <a:r>
              <a:rPr lang="en-US" i="1" dirty="0" smtClean="0">
                <a:solidFill>
                  <a:srgbClr val="003399"/>
                </a:solidFill>
                <a:ea typeface="Osaka"/>
                <a:cs typeface="Times New Roman" pitchFamily="18" charset="0"/>
              </a:rPr>
              <a:t> di </a:t>
            </a:r>
            <a:r>
              <a:rPr lang="en-US" i="1" dirty="0" err="1" smtClean="0">
                <a:solidFill>
                  <a:srgbClr val="003399"/>
                </a:solidFill>
                <a:ea typeface="Osaka"/>
                <a:cs typeface="Times New Roman" pitchFamily="18" charset="0"/>
              </a:rPr>
              <a:t>picco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viene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automaticamente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identificato</a:t>
            </a:r>
            <a:r>
              <a:rPr lang="en-US" i="1" dirty="0" smtClean="0">
                <a:solidFill>
                  <a:srgbClr val="003399"/>
                </a:solidFill>
                <a:ea typeface="Osaka"/>
                <a:cs typeface="Times New Roman" pitchFamily="18" charset="0"/>
              </a:rPr>
              <a:t> e </a:t>
            </a:r>
            <a:r>
              <a:rPr lang="en-US" i="1" dirty="0" err="1" smtClean="0">
                <a:solidFill>
                  <a:srgbClr val="003399"/>
                </a:solidFill>
                <a:ea typeface="Osaka"/>
                <a:cs typeface="Times New Roman" pitchFamily="18" charset="0"/>
              </a:rPr>
              <a:t>il</a:t>
            </a:r>
            <a:r>
              <a:rPr lang="en-US" i="1" dirty="0" smtClean="0">
                <a:solidFill>
                  <a:srgbClr val="003399"/>
                </a:solidFill>
                <a:ea typeface="Osaka"/>
                <a:cs typeface="Times New Roman" pitchFamily="18" charset="0"/>
              </a:rPr>
              <a:t> peak detector, </a:t>
            </a:r>
            <a:r>
              <a:rPr lang="en-US" i="1" dirty="0" err="1" smtClean="0">
                <a:solidFill>
                  <a:srgbClr val="003399"/>
                </a:solidFill>
                <a:ea typeface="Osaka"/>
                <a:cs typeface="Times New Roman" pitchFamily="18" charset="0"/>
              </a:rPr>
              <a:t>dopo</a:t>
            </a:r>
            <a:r>
              <a:rPr lang="en-US" i="1" dirty="0" smtClean="0">
                <a:solidFill>
                  <a:srgbClr val="003399"/>
                </a:solidFill>
                <a:ea typeface="Osaka"/>
                <a:cs typeface="Times New Roman" pitchFamily="18" charset="0"/>
              </a:rPr>
              <a:t> tale </a:t>
            </a:r>
            <a:r>
              <a:rPr lang="en-US" i="1" dirty="0" err="1" smtClean="0">
                <a:solidFill>
                  <a:srgbClr val="003399"/>
                </a:solidFill>
                <a:ea typeface="Osaka"/>
                <a:cs typeface="Times New Roman" pitchFamily="18" charset="0"/>
              </a:rPr>
              <a:t>istante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funziona</a:t>
            </a:r>
            <a:r>
              <a:rPr lang="en-US" i="1" dirty="0" smtClean="0">
                <a:solidFill>
                  <a:srgbClr val="003399"/>
                </a:solidFill>
                <a:ea typeface="Osaka"/>
                <a:cs typeface="Times New Roman" pitchFamily="18" charset="0"/>
              </a:rPr>
              <a:t> come </a:t>
            </a:r>
            <a:r>
              <a:rPr lang="en-US" i="1" dirty="0" err="1" smtClean="0">
                <a:solidFill>
                  <a:srgbClr val="003399"/>
                </a:solidFill>
                <a:ea typeface="Osaka"/>
                <a:cs typeface="Times New Roman" pitchFamily="18" charset="0"/>
              </a:rPr>
              <a:t>una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memoria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analogica</a:t>
            </a:r>
            <a:endParaRPr lang="en-US" i="1" dirty="0">
              <a:solidFill>
                <a:srgbClr val="003399"/>
              </a:solidFill>
              <a:ea typeface="Osaka"/>
              <a:cs typeface="Times New Roman" pitchFamily="18" charset="0"/>
            </a:endParaRPr>
          </a:p>
        </p:txBody>
      </p:sp>
      <p:sp>
        <p:nvSpPr>
          <p:cNvPr id="61441"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it-IT" altLang="en-US" sz="2600" b="1" dirty="0">
                <a:solidFill>
                  <a:schemeClr val="bg1"/>
                </a:solidFill>
                <a:ea typeface="Osaka"/>
                <a:cs typeface="Osaka"/>
              </a:rPr>
              <a:t> </a:t>
            </a:r>
            <a:r>
              <a:rPr lang="it-IT" altLang="en-US" sz="2600" b="1" dirty="0" smtClean="0">
                <a:solidFill>
                  <a:schemeClr val="bg1"/>
                </a:solidFill>
                <a:ea typeface="Osaka"/>
                <a:cs typeface="Osaka"/>
              </a:rPr>
              <a:t>Blocchi base</a:t>
            </a:r>
            <a:endParaRPr lang="it-IT" sz="2600" b="1" dirty="0">
              <a:solidFill>
                <a:schemeClr val="bg1"/>
              </a:solidFill>
              <a:ea typeface="Osaka"/>
              <a:cs typeface="Osaka"/>
            </a:endParaRPr>
          </a:p>
        </p:txBody>
      </p:sp>
      <p:sp>
        <p:nvSpPr>
          <p:cNvPr id="5"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10</a:t>
            </a:fld>
            <a:endParaRPr lang="it-IT" dirty="0"/>
          </a:p>
        </p:txBody>
      </p:sp>
      <p:sp>
        <p:nvSpPr>
          <p:cNvPr id="7" name="Text Box 14"/>
          <p:cNvSpPr txBox="1">
            <a:spLocks noChangeArrowheads="1"/>
          </p:cNvSpPr>
          <p:nvPr/>
        </p:nvSpPr>
        <p:spPr bwMode="auto">
          <a:xfrm>
            <a:off x="-1587" y="707481"/>
            <a:ext cx="9906000" cy="3050163"/>
          </a:xfrm>
          <a:prstGeom prst="rect">
            <a:avLst/>
          </a:prstGeom>
          <a:noFill/>
          <a:ln w="28575">
            <a:noFill/>
            <a:miter lim="800000"/>
            <a:headEnd/>
            <a:tailEnd type="none" w="lg" len="lg"/>
          </a:ln>
        </p:spPr>
        <p:txBody>
          <a:bodyPr lIns="277465" tIns="138732" rIns="277465" bIns="138732">
            <a:spAutoFit/>
          </a:bodyPr>
          <a:lstStyle/>
          <a:p>
            <a:pPr algn="just" defTabSz="904875" eaLnBrk="0" hangingPunct="0"/>
            <a:r>
              <a:rPr lang="en-US" sz="1700" b="1" i="1" dirty="0" err="1" smtClean="0">
                <a:solidFill>
                  <a:srgbClr val="003399"/>
                </a:solidFill>
                <a:ea typeface="Osaka"/>
                <a:cs typeface="Times New Roman" pitchFamily="18" charset="0"/>
              </a:rPr>
              <a:t>Già</a:t>
            </a:r>
            <a:r>
              <a:rPr lang="en-US" sz="1700" b="1" i="1" dirty="0" smtClean="0">
                <a:solidFill>
                  <a:srgbClr val="003399"/>
                </a:solidFill>
                <a:ea typeface="Osaka"/>
                <a:cs typeface="Times New Roman" pitchFamily="18" charset="0"/>
              </a:rPr>
              <a:t> </a:t>
            </a:r>
            <a:r>
              <a:rPr lang="en-US" sz="1700" b="1" i="1" dirty="0" err="1" smtClean="0">
                <a:solidFill>
                  <a:srgbClr val="003399"/>
                </a:solidFill>
                <a:ea typeface="Osaka"/>
                <a:cs typeface="Times New Roman" pitchFamily="18" charset="0"/>
              </a:rPr>
              <a:t>disponibili</a:t>
            </a:r>
            <a:r>
              <a:rPr lang="en-US" sz="1700" b="1" i="1" dirty="0" smtClean="0">
                <a:solidFill>
                  <a:srgbClr val="003399"/>
                </a:solidFill>
                <a:ea typeface="Osaka"/>
                <a:cs typeface="Times New Roman" pitchFamily="18" charset="0"/>
              </a:rPr>
              <a:t> </a:t>
            </a:r>
          </a:p>
          <a:p>
            <a:pPr algn="just" defTabSz="904875" eaLnBrk="0" hangingPunct="0"/>
            <a:endParaRPr lang="en-US" sz="1200" b="1" i="1" dirty="0" smtClean="0">
              <a:solidFill>
                <a:srgbClr val="003399"/>
              </a:solidFill>
              <a:ea typeface="Osaka"/>
              <a:cs typeface="Times New Roman" pitchFamily="18" charset="0"/>
            </a:endParaRPr>
          </a:p>
          <a:p>
            <a:pPr marL="446088" indent="-446088" algn="just" defTabSz="904875" eaLnBrk="0" hangingPunct="0">
              <a:buFont typeface="Wingdings" pitchFamily="2" charset="2"/>
              <a:buChar char="q"/>
            </a:pPr>
            <a:r>
              <a:rPr lang="en-US" sz="1700" i="1" dirty="0" smtClean="0">
                <a:solidFill>
                  <a:srgbClr val="003399"/>
                </a:solidFill>
                <a:ea typeface="Osaka"/>
                <a:cs typeface="Times New Roman" pitchFamily="18" charset="0"/>
              </a:rPr>
              <a:t>DAC a 8 e 10 bit </a:t>
            </a:r>
            <a:endParaRPr lang="en-US" sz="1700" i="1" dirty="0">
              <a:solidFill>
                <a:srgbClr val="003399"/>
              </a:solidFill>
              <a:ea typeface="Osaka"/>
              <a:cs typeface="Times New Roman" pitchFamily="18" charset="0"/>
            </a:endParaRPr>
          </a:p>
          <a:p>
            <a:pPr marL="476250" indent="-476250" algn="just" defTabSz="904875" eaLnBrk="0" hangingPunct="0"/>
            <a:endParaRPr lang="en-US" sz="100"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Comparatori</a:t>
            </a:r>
            <a:r>
              <a:rPr lang="en-US" sz="1700" i="1" dirty="0" smtClean="0">
                <a:solidFill>
                  <a:srgbClr val="003399"/>
                </a:solidFill>
                <a:ea typeface="Osaka"/>
                <a:cs typeface="Times New Roman" pitchFamily="18" charset="0"/>
              </a:rPr>
              <a:t> </a:t>
            </a:r>
          </a:p>
          <a:p>
            <a:pPr marL="446088" indent="-446088" algn="just" defTabSz="904875" eaLnBrk="0" hangingPunct="0">
              <a:buFont typeface="Wingdings" panose="05000000000000000000" pitchFamily="2" charset="2"/>
              <a:buChar char="q"/>
            </a:pPr>
            <a:endParaRPr lang="en-US" sz="4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smtClean="0">
                <a:solidFill>
                  <a:srgbClr val="003399"/>
                </a:solidFill>
                <a:ea typeface="Osaka"/>
                <a:cs typeface="Times New Roman" pitchFamily="18" charset="0"/>
              </a:rPr>
              <a:t>Gain stage</a:t>
            </a:r>
          </a:p>
          <a:p>
            <a:pPr marL="446088" indent="-446088" algn="just" defTabSz="904875" eaLnBrk="0" hangingPunct="0">
              <a:buFont typeface="Wingdings" panose="05000000000000000000" pitchFamily="2" charset="2"/>
              <a:buChar char="q"/>
            </a:pPr>
            <a:endParaRPr lang="en-US" sz="4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Circuiti</a:t>
            </a:r>
            <a:r>
              <a:rPr lang="en-US" sz="1700" i="1" dirty="0" smtClean="0">
                <a:solidFill>
                  <a:srgbClr val="003399"/>
                </a:solidFill>
                <a:ea typeface="Osaka"/>
                <a:cs typeface="Times New Roman" pitchFamily="18" charset="0"/>
              </a:rPr>
              <a:t> per </a:t>
            </a:r>
            <a:r>
              <a:rPr lang="en-US" sz="1700" i="1" dirty="0" err="1" smtClean="0">
                <a:solidFill>
                  <a:srgbClr val="003399"/>
                </a:solidFill>
                <a:ea typeface="Osaka"/>
                <a:cs typeface="Times New Roman" pitchFamily="18" charset="0"/>
              </a:rPr>
              <a:t>il</a:t>
            </a:r>
            <a:r>
              <a:rPr lang="en-US" sz="1700" i="1" dirty="0" smtClean="0">
                <a:solidFill>
                  <a:srgbClr val="003399"/>
                </a:solidFill>
                <a:ea typeface="Osaka"/>
                <a:cs typeface="Times New Roman" pitchFamily="18" charset="0"/>
              </a:rPr>
              <a:t> biasing </a:t>
            </a:r>
            <a:r>
              <a:rPr lang="en-US" sz="1700" i="1" dirty="0" err="1" smtClean="0">
                <a:solidFill>
                  <a:srgbClr val="003399"/>
                </a:solidFill>
                <a:ea typeface="Osaka"/>
                <a:cs typeface="Times New Roman" pitchFamily="18" charset="0"/>
              </a:rPr>
              <a:t>degli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stadi</a:t>
            </a:r>
            <a:r>
              <a:rPr lang="en-US" sz="1700" i="1" dirty="0" smtClean="0">
                <a:solidFill>
                  <a:srgbClr val="003399"/>
                </a:solidFill>
                <a:ea typeface="Osaka"/>
                <a:cs typeface="Times New Roman" pitchFamily="18" charset="0"/>
              </a:rPr>
              <a:t>  e per la </a:t>
            </a:r>
            <a:r>
              <a:rPr lang="en-US" sz="1700" i="1" dirty="0" err="1" smtClean="0">
                <a:solidFill>
                  <a:srgbClr val="003399"/>
                </a:solidFill>
                <a:ea typeface="Osaka"/>
                <a:cs typeface="Times New Roman" pitchFamily="18" charset="0"/>
              </a:rPr>
              <a:t>generazione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riferimenti</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tensione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necessari</a:t>
            </a:r>
            <a:endParaRPr lang="en-US" sz="1700" i="1"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1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1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1700" i="1" dirty="0" smtClean="0">
              <a:solidFill>
                <a:srgbClr val="003399"/>
              </a:solidFill>
              <a:ea typeface="Osaka"/>
              <a:cs typeface="Times New Roman" pitchFamily="18" charset="0"/>
            </a:endParaRPr>
          </a:p>
          <a:p>
            <a:pPr algn="just" defTabSz="904875" eaLnBrk="0" hangingPunct="0"/>
            <a:endParaRPr lang="en-US" sz="1700" i="1" dirty="0">
              <a:solidFill>
                <a:srgbClr val="003399"/>
              </a:solidFill>
              <a:ea typeface="Osaka"/>
              <a:cs typeface="Times New Roman" pitchFamily="18" charset="0"/>
            </a:endParaRPr>
          </a:p>
        </p:txBody>
      </p:sp>
      <p:sp>
        <p:nvSpPr>
          <p:cNvPr id="8" name="Rettangolo 7"/>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8479" y="2613611"/>
            <a:ext cx="3440390" cy="3606039"/>
          </a:xfrm>
          <a:prstGeom prst="rect">
            <a:avLst/>
          </a:prstGeom>
        </p:spPr>
      </p:pic>
      <p:sp>
        <p:nvSpPr>
          <p:cNvPr id="18" name="Text Box 14"/>
          <p:cNvSpPr txBox="1">
            <a:spLocks noChangeArrowheads="1"/>
          </p:cNvSpPr>
          <p:nvPr/>
        </p:nvSpPr>
        <p:spPr bwMode="auto">
          <a:xfrm>
            <a:off x="17255" y="5080832"/>
            <a:ext cx="9906000" cy="2111444"/>
          </a:xfrm>
          <a:prstGeom prst="rect">
            <a:avLst/>
          </a:prstGeom>
          <a:noFill/>
          <a:ln w="28575">
            <a:noFill/>
            <a:miter lim="800000"/>
            <a:headEnd/>
            <a:tailEnd type="none" w="lg" len="lg"/>
          </a:ln>
        </p:spPr>
        <p:txBody>
          <a:bodyPr lIns="277465" tIns="138732" rIns="277465" bIns="138732">
            <a:spAutoFit/>
          </a:bodyPr>
          <a:lstStyle/>
          <a:p>
            <a:pPr algn="just" defTabSz="904875" eaLnBrk="0" hangingPunct="0"/>
            <a:r>
              <a:rPr lang="en-US" sz="1700" b="1" i="1" dirty="0" smtClean="0">
                <a:solidFill>
                  <a:srgbClr val="003399"/>
                </a:solidFill>
                <a:ea typeface="Osaka"/>
                <a:cs typeface="Times New Roman" pitchFamily="18" charset="0"/>
              </a:rPr>
              <a:t>Da </a:t>
            </a:r>
            <a:r>
              <a:rPr lang="en-US" sz="1700" b="1" i="1" dirty="0" err="1" smtClean="0">
                <a:solidFill>
                  <a:srgbClr val="003399"/>
                </a:solidFill>
                <a:ea typeface="Osaka"/>
                <a:cs typeface="Times New Roman" pitchFamily="18" charset="0"/>
              </a:rPr>
              <a:t>progettare</a:t>
            </a:r>
            <a:endParaRPr lang="en-US" sz="1700" b="1" i="1" dirty="0" smtClean="0">
              <a:solidFill>
                <a:srgbClr val="003399"/>
              </a:solidFill>
              <a:ea typeface="Osaka"/>
              <a:cs typeface="Times New Roman" pitchFamily="18" charset="0"/>
            </a:endParaRPr>
          </a:p>
          <a:p>
            <a:pPr algn="just" defTabSz="904875" eaLnBrk="0" hangingPunct="0"/>
            <a:endParaRPr lang="en-US" sz="1200" b="1" i="1" dirty="0" smtClean="0">
              <a:solidFill>
                <a:srgbClr val="003399"/>
              </a:solidFill>
              <a:ea typeface="Osaka"/>
              <a:cs typeface="Times New Roman" pitchFamily="18" charset="0"/>
            </a:endParaRPr>
          </a:p>
          <a:p>
            <a:pPr marL="446088" indent="-446088" algn="just" defTabSz="904875" eaLnBrk="0" hangingPunct="0">
              <a:buFont typeface="Wingdings" pitchFamily="2" charset="2"/>
              <a:buChar char="q"/>
            </a:pPr>
            <a:r>
              <a:rPr lang="en-US" sz="1700" i="1" dirty="0" err="1" smtClean="0">
                <a:solidFill>
                  <a:srgbClr val="003399"/>
                </a:solidFill>
                <a:ea typeface="Osaka"/>
                <a:cs typeface="Times New Roman" pitchFamily="18" charset="0"/>
              </a:rPr>
              <a:t>Monostabile</a:t>
            </a:r>
            <a:endParaRPr lang="en-US" sz="1700" i="1" dirty="0">
              <a:solidFill>
                <a:srgbClr val="003399"/>
              </a:solidFill>
              <a:ea typeface="Osaka"/>
              <a:cs typeface="Times New Roman" pitchFamily="18" charset="0"/>
            </a:endParaRPr>
          </a:p>
          <a:p>
            <a:pPr marL="476250" indent="-476250" algn="just" defTabSz="904875" eaLnBrk="0" hangingPunct="0"/>
            <a:endParaRPr lang="en-US" sz="100"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smtClean="0">
                <a:solidFill>
                  <a:srgbClr val="003399"/>
                </a:solidFill>
                <a:ea typeface="Osaka"/>
                <a:cs typeface="Times New Roman" pitchFamily="18" charset="0"/>
              </a:rPr>
              <a:t>Delay line (</a:t>
            </a:r>
            <a:r>
              <a:rPr lang="en-US" sz="1700" i="1" dirty="0" err="1" smtClean="0">
                <a:solidFill>
                  <a:srgbClr val="003399"/>
                </a:solidFill>
                <a:ea typeface="Osaka"/>
                <a:cs typeface="Times New Roman" pitchFamily="18" charset="0"/>
              </a:rPr>
              <a:t>parti</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libreria</a:t>
            </a:r>
            <a:r>
              <a:rPr lang="en-US" sz="1700" i="1" dirty="0" smtClean="0">
                <a:solidFill>
                  <a:srgbClr val="003399"/>
                </a:solidFill>
                <a:ea typeface="Osaka"/>
                <a:cs typeface="Times New Roman" pitchFamily="18" charset="0"/>
              </a:rPr>
              <a:t> ?)</a:t>
            </a:r>
          </a:p>
          <a:p>
            <a:pPr marL="446088" indent="-446088" algn="just" defTabSz="904875" eaLnBrk="0" hangingPunct="0">
              <a:buFont typeface="Wingdings" panose="05000000000000000000" pitchFamily="2" charset="2"/>
              <a:buChar char="q"/>
            </a:pPr>
            <a:endParaRPr lang="en-US" sz="400" i="1" dirty="0">
              <a:solidFill>
                <a:srgbClr val="003399"/>
              </a:solidFill>
              <a:ea typeface="Osaka"/>
              <a:cs typeface="Times New Roman" pitchFamily="18" charset="0"/>
            </a:endParaRPr>
          </a:p>
          <a:p>
            <a:pPr algn="just" defTabSz="904875" eaLnBrk="0" hangingPunct="0"/>
            <a:endParaRPr lang="en-US" sz="1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1700" i="1" dirty="0" smtClean="0">
              <a:solidFill>
                <a:srgbClr val="003399"/>
              </a:solidFill>
              <a:ea typeface="Osaka"/>
              <a:cs typeface="Times New Roman" pitchFamily="18" charset="0"/>
            </a:endParaRPr>
          </a:p>
          <a:p>
            <a:pPr algn="just" defTabSz="904875" eaLnBrk="0" hangingPunct="0"/>
            <a:endParaRPr lang="en-US" sz="1700" i="1" dirty="0">
              <a:solidFill>
                <a:srgbClr val="003399"/>
              </a:solidFill>
              <a:ea typeface="Osaka"/>
              <a:cs typeface="Times New Roman" pitchFamily="18" charset="0"/>
            </a:endParaRPr>
          </a:p>
        </p:txBody>
      </p:sp>
      <p:sp>
        <p:nvSpPr>
          <p:cNvPr id="4" name="CasellaDiTesto 3"/>
          <p:cNvSpPr txBox="1"/>
          <p:nvPr/>
        </p:nvSpPr>
        <p:spPr>
          <a:xfrm>
            <a:off x="5469146" y="5736566"/>
            <a:ext cx="1338828" cy="307777"/>
          </a:xfrm>
          <a:prstGeom prst="rect">
            <a:avLst/>
          </a:prstGeom>
          <a:noFill/>
        </p:spPr>
        <p:txBody>
          <a:bodyPr wrap="none" rtlCol="0">
            <a:spAutoFit/>
          </a:bodyPr>
          <a:lstStyle/>
          <a:p>
            <a:r>
              <a:rPr lang="it-IT" sz="1400" dirty="0" err="1" smtClean="0"/>
              <a:t>Peak</a:t>
            </a:r>
            <a:r>
              <a:rPr lang="it-IT" sz="1400" dirty="0" smtClean="0"/>
              <a:t> detector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it-IT" altLang="en-US" sz="2600" b="1" dirty="0" smtClean="0">
                <a:solidFill>
                  <a:schemeClr val="bg1"/>
                </a:solidFill>
                <a:ea typeface="Osaka"/>
                <a:cs typeface="Osaka"/>
              </a:rPr>
              <a:t>  Architettura dell’ASIC</a:t>
            </a:r>
            <a:endParaRPr lang="it-IT" sz="2600" b="1" dirty="0">
              <a:solidFill>
                <a:schemeClr val="bg1"/>
              </a:solidFill>
              <a:ea typeface="Osaka"/>
              <a:cs typeface="Osaka"/>
            </a:endParaRPr>
          </a:p>
        </p:txBody>
      </p:sp>
      <p:sp>
        <p:nvSpPr>
          <p:cNvPr id="11"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11</a:t>
            </a:fld>
            <a:endParaRPr lang="it-IT" dirty="0"/>
          </a:p>
        </p:txBody>
      </p:sp>
      <p:sp>
        <p:nvSpPr>
          <p:cNvPr id="13" name="Rettangolo 12"/>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646" y="931661"/>
            <a:ext cx="9146294" cy="4732147"/>
          </a:xfrm>
          <a:prstGeom prst="rect">
            <a:avLst/>
          </a:prstGeom>
        </p:spPr>
      </p:pic>
      <p:sp>
        <p:nvSpPr>
          <p:cNvPr id="6" name="Text Box 14"/>
          <p:cNvSpPr txBox="1">
            <a:spLocks noChangeArrowheads="1"/>
          </p:cNvSpPr>
          <p:nvPr/>
        </p:nvSpPr>
        <p:spPr bwMode="auto">
          <a:xfrm>
            <a:off x="327793" y="5589787"/>
            <a:ext cx="9906000" cy="1772890"/>
          </a:xfrm>
          <a:prstGeom prst="rect">
            <a:avLst/>
          </a:prstGeom>
          <a:noFill/>
          <a:ln w="28575">
            <a:noFill/>
            <a:miter lim="800000"/>
            <a:headEnd/>
            <a:tailEnd type="none" w="lg" len="lg"/>
          </a:ln>
        </p:spPr>
        <p:txBody>
          <a:bodyPr lIns="277465" tIns="138732" rIns="277465" bIns="138732">
            <a:spAutoFit/>
          </a:bodyPr>
          <a:lstStyle/>
          <a:p>
            <a:pPr algn="just" defTabSz="904875" eaLnBrk="0" hangingPunct="0"/>
            <a:endParaRPr lang="en-US" sz="1100" b="1" i="1" dirty="0" smtClean="0">
              <a:solidFill>
                <a:srgbClr val="003399"/>
              </a:solidFill>
              <a:ea typeface="Osaka"/>
              <a:cs typeface="Times New Roman" pitchFamily="18" charset="0"/>
            </a:endParaRPr>
          </a:p>
          <a:p>
            <a:pPr marL="446088" indent="-446088" algn="just" defTabSz="904875" eaLnBrk="0" hangingPunct="0">
              <a:buFont typeface="Wingdings" pitchFamily="2" charset="2"/>
              <a:buChar char="q"/>
            </a:pPr>
            <a:r>
              <a:rPr lang="en-US" i="1" dirty="0" smtClean="0">
                <a:solidFill>
                  <a:srgbClr val="003399"/>
                </a:solidFill>
                <a:ea typeface="Osaka"/>
                <a:cs typeface="Times New Roman" pitchFamily="18" charset="0"/>
              </a:rPr>
              <a:t>MUX e FAST-OR </a:t>
            </a:r>
            <a:r>
              <a:rPr lang="en-US" i="1" dirty="0" err="1" smtClean="0">
                <a:solidFill>
                  <a:srgbClr val="003399"/>
                </a:solidFill>
                <a:ea typeface="Osaka"/>
                <a:cs typeface="Times New Roman" pitchFamily="18" charset="0"/>
              </a:rPr>
              <a:t>devono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essere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upgradati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dalla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versione</a:t>
            </a:r>
            <a:r>
              <a:rPr lang="en-US" i="1" dirty="0" smtClean="0">
                <a:solidFill>
                  <a:srgbClr val="003399"/>
                </a:solidFill>
                <a:ea typeface="Osaka"/>
                <a:cs typeface="Times New Roman" pitchFamily="18" charset="0"/>
              </a:rPr>
              <a:t> a 32 bit a </a:t>
            </a:r>
            <a:r>
              <a:rPr lang="en-US" i="1" dirty="0" err="1" smtClean="0">
                <a:solidFill>
                  <a:srgbClr val="003399"/>
                </a:solidFill>
                <a:ea typeface="Osaka"/>
                <a:cs typeface="Times New Roman" pitchFamily="18" charset="0"/>
              </a:rPr>
              <a:t>quella</a:t>
            </a:r>
            <a:r>
              <a:rPr lang="en-US" i="1" dirty="0" smtClean="0">
                <a:solidFill>
                  <a:srgbClr val="003399"/>
                </a:solidFill>
                <a:ea typeface="Osaka"/>
                <a:cs typeface="Times New Roman" pitchFamily="18" charset="0"/>
              </a:rPr>
              <a:t> a 64 bit</a:t>
            </a:r>
            <a:endParaRPr lang="en-US" i="1" dirty="0">
              <a:solidFill>
                <a:srgbClr val="003399"/>
              </a:solidFill>
              <a:ea typeface="Osaka"/>
              <a:cs typeface="Times New Roman" pitchFamily="18" charset="0"/>
            </a:endParaRPr>
          </a:p>
          <a:p>
            <a:pPr marL="476250" indent="-476250" algn="just" defTabSz="904875" eaLnBrk="0" hangingPunct="0"/>
            <a:endParaRPr lang="en-US" i="1"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300" i="1" dirty="0">
              <a:solidFill>
                <a:srgbClr val="003399"/>
              </a:solidFill>
              <a:ea typeface="Osaka"/>
              <a:cs typeface="Times New Roman" pitchFamily="18" charset="0"/>
            </a:endParaRPr>
          </a:p>
          <a:p>
            <a:pPr algn="just" defTabSz="904875" eaLnBrk="0" hangingPunct="0"/>
            <a:endParaRPr lang="en-US"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i="1" dirty="0" smtClean="0">
              <a:solidFill>
                <a:srgbClr val="003399"/>
              </a:solidFill>
              <a:ea typeface="Osaka"/>
              <a:cs typeface="Times New Roman" pitchFamily="18" charset="0"/>
            </a:endParaRPr>
          </a:p>
          <a:p>
            <a:pPr algn="just" defTabSz="904875" eaLnBrk="0" hangingPunct="0"/>
            <a:endParaRPr lang="en-US" i="1" dirty="0">
              <a:solidFill>
                <a:srgbClr val="003399"/>
              </a:solidFill>
              <a:ea typeface="Osak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it-IT" altLang="en-US" sz="2600" b="1" dirty="0">
                <a:solidFill>
                  <a:schemeClr val="bg1"/>
                </a:solidFill>
                <a:ea typeface="Osaka"/>
                <a:cs typeface="Osaka"/>
              </a:rPr>
              <a:t> </a:t>
            </a:r>
            <a:r>
              <a:rPr lang="it-IT" altLang="en-US" sz="2600" b="1" dirty="0" smtClean="0">
                <a:solidFill>
                  <a:schemeClr val="bg1"/>
                </a:solidFill>
                <a:ea typeface="Osaka"/>
                <a:cs typeface="Osaka"/>
              </a:rPr>
              <a:t> Logica interna</a:t>
            </a:r>
            <a:endParaRPr lang="en-US" sz="2600" b="1" dirty="0">
              <a:solidFill>
                <a:schemeClr val="bg1"/>
              </a:solidFill>
              <a:ea typeface="Osaka"/>
              <a:cs typeface="Osaka"/>
            </a:endParaRPr>
          </a:p>
        </p:txBody>
      </p:sp>
      <p:sp>
        <p:nvSpPr>
          <p:cNvPr id="6"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12</a:t>
            </a:fld>
            <a:endParaRPr lang="it-IT" dirty="0"/>
          </a:p>
        </p:txBody>
      </p:sp>
      <p:sp>
        <p:nvSpPr>
          <p:cNvPr id="8" name="Rettangolo 7"/>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5821" y="1063224"/>
            <a:ext cx="6870047" cy="3508762"/>
          </a:xfrm>
          <a:prstGeom prst="rect">
            <a:avLst/>
          </a:prstGeom>
        </p:spPr>
      </p:pic>
      <p:sp>
        <p:nvSpPr>
          <p:cNvPr id="11" name="Rettangolo 10"/>
          <p:cNvSpPr/>
          <p:nvPr/>
        </p:nvSpPr>
        <p:spPr>
          <a:xfrm>
            <a:off x="0" y="4766646"/>
            <a:ext cx="9540815" cy="1977464"/>
          </a:xfrm>
          <a:prstGeom prst="rect">
            <a:avLst/>
          </a:prstGeom>
        </p:spPr>
        <p:txBody>
          <a:bodyPr wrap="square">
            <a:spAutoFit/>
          </a:bodyPr>
          <a:lstStyle/>
          <a:p>
            <a:pPr marL="903288" lvl="1" indent="-446088" algn="just" defTabSz="904875" eaLnBrk="0" hangingPunct="0">
              <a:buFont typeface="Wingdings" panose="05000000000000000000" pitchFamily="2" charset="2"/>
              <a:buChar char="q"/>
            </a:pPr>
            <a:r>
              <a:rPr lang="en-US" b="1" i="1" dirty="0" err="1" smtClean="0">
                <a:solidFill>
                  <a:srgbClr val="003399"/>
                </a:solidFill>
                <a:ea typeface="Osaka"/>
                <a:cs typeface="Times New Roman" pitchFamily="18" charset="0"/>
              </a:rPr>
              <a:t>Logica</a:t>
            </a:r>
            <a:r>
              <a:rPr lang="en-US" b="1" i="1" dirty="0" smtClean="0">
                <a:solidFill>
                  <a:srgbClr val="003399"/>
                </a:solidFill>
                <a:ea typeface="Osaka"/>
                <a:cs typeface="Times New Roman" pitchFamily="18" charset="0"/>
              </a:rPr>
              <a:t> di </a:t>
            </a:r>
            <a:r>
              <a:rPr lang="en-US" b="1" i="1" dirty="0" err="1" smtClean="0">
                <a:solidFill>
                  <a:srgbClr val="003399"/>
                </a:solidFill>
                <a:ea typeface="Osaka"/>
                <a:cs typeface="Times New Roman" pitchFamily="18" charset="0"/>
              </a:rPr>
              <a:t>configurazione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basata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su</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una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semplice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interfaccia</a:t>
            </a:r>
            <a:r>
              <a:rPr lang="en-US" i="1" dirty="0" smtClean="0">
                <a:solidFill>
                  <a:srgbClr val="003399"/>
                </a:solidFill>
                <a:ea typeface="Osaka"/>
                <a:cs typeface="Times New Roman" pitchFamily="18" charset="0"/>
              </a:rPr>
              <a:t> SPI</a:t>
            </a:r>
          </a:p>
          <a:p>
            <a:pPr marL="903288" lvl="1" indent="-446088" algn="just" defTabSz="904875" eaLnBrk="0" hangingPunct="0">
              <a:buFont typeface="Wingdings" panose="05000000000000000000" pitchFamily="2" charset="2"/>
              <a:buChar char="q"/>
            </a:pPr>
            <a:endParaRPr lang="en-US" sz="800"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r>
              <a:rPr lang="en-US" b="1" i="1" dirty="0" err="1" smtClean="0">
                <a:solidFill>
                  <a:srgbClr val="003399"/>
                </a:solidFill>
                <a:ea typeface="Osaka"/>
                <a:cs typeface="Times New Roman" pitchFamily="18" charset="0"/>
              </a:rPr>
              <a:t>Logica</a:t>
            </a:r>
            <a:r>
              <a:rPr lang="en-US" b="1" i="1" dirty="0" smtClean="0">
                <a:solidFill>
                  <a:srgbClr val="003399"/>
                </a:solidFill>
                <a:ea typeface="Osaka"/>
                <a:cs typeface="Times New Roman" pitchFamily="18" charset="0"/>
              </a:rPr>
              <a:t> di read-out</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controlla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il</a:t>
            </a:r>
            <a:r>
              <a:rPr lang="en-US" i="1" dirty="0" smtClean="0">
                <a:solidFill>
                  <a:srgbClr val="003399"/>
                </a:solidFill>
                <a:ea typeface="Osaka"/>
                <a:cs typeface="Times New Roman" pitchFamily="18" charset="0"/>
              </a:rPr>
              <a:t> MUX e genera </a:t>
            </a:r>
            <a:r>
              <a:rPr lang="en-US" i="1" dirty="0" err="1" smtClean="0">
                <a:solidFill>
                  <a:srgbClr val="003399"/>
                </a:solidFill>
                <a:ea typeface="Osaka"/>
                <a:cs typeface="Times New Roman" pitchFamily="18" charset="0"/>
              </a:rPr>
              <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segnali</a:t>
            </a:r>
            <a:r>
              <a:rPr lang="en-US" i="1" dirty="0" smtClean="0">
                <a:solidFill>
                  <a:srgbClr val="003399"/>
                </a:solidFill>
                <a:ea typeface="Osaka"/>
                <a:cs typeface="Times New Roman" pitchFamily="18" charset="0"/>
              </a:rPr>
              <a:t> di </a:t>
            </a:r>
            <a:r>
              <a:rPr lang="en-US" i="1" dirty="0" err="1" smtClean="0">
                <a:solidFill>
                  <a:srgbClr val="003399"/>
                </a:solidFill>
                <a:ea typeface="Osaka"/>
                <a:cs typeface="Times New Roman" pitchFamily="18" charset="0"/>
              </a:rPr>
              <a:t>controllo</a:t>
            </a:r>
            <a:r>
              <a:rPr lang="en-US" i="1" dirty="0" smtClean="0">
                <a:solidFill>
                  <a:srgbClr val="003399"/>
                </a:solidFill>
                <a:ea typeface="Osaka"/>
                <a:cs typeface="Times New Roman" pitchFamily="18" charset="0"/>
              </a:rPr>
              <a:t> per la </a:t>
            </a:r>
            <a:r>
              <a:rPr lang="en-US" i="1" dirty="0" err="1" smtClean="0">
                <a:solidFill>
                  <a:srgbClr val="003399"/>
                </a:solidFill>
                <a:ea typeface="Osaka"/>
                <a:cs typeface="Times New Roman" pitchFamily="18" charset="0"/>
              </a:rPr>
              <a:t>logica</a:t>
            </a:r>
            <a:r>
              <a:rPr lang="en-US" i="1" dirty="0" smtClean="0">
                <a:solidFill>
                  <a:srgbClr val="003399"/>
                </a:solidFill>
                <a:ea typeface="Osaka"/>
                <a:cs typeface="Times New Roman" pitchFamily="18" charset="0"/>
              </a:rPr>
              <a:t> di </a:t>
            </a:r>
            <a:r>
              <a:rPr lang="en-US" i="1" dirty="0" err="1" smtClean="0">
                <a:solidFill>
                  <a:srgbClr val="003399"/>
                </a:solidFill>
                <a:ea typeface="Osaka"/>
                <a:cs typeface="Times New Roman" pitchFamily="18" charset="0"/>
              </a:rPr>
              <a:t>conversione</a:t>
            </a:r>
            <a:r>
              <a:rPr lang="en-US" i="1" dirty="0" smtClean="0">
                <a:solidFill>
                  <a:srgbClr val="003399"/>
                </a:solidFill>
                <a:ea typeface="Osaka"/>
                <a:cs typeface="Times New Roman" pitchFamily="18" charset="0"/>
              </a:rPr>
              <a:t> e per </a:t>
            </a:r>
            <a:r>
              <a:rPr lang="en-US" i="1" dirty="0" err="1" smtClean="0">
                <a:solidFill>
                  <a:srgbClr val="003399"/>
                </a:solidFill>
                <a:ea typeface="Osaka"/>
                <a:cs typeface="Times New Roman" pitchFamily="18" charset="0"/>
              </a:rPr>
              <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registri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dati</a:t>
            </a:r>
            <a:r>
              <a:rPr lang="en-US" i="1" dirty="0" smtClean="0">
                <a:solidFill>
                  <a:srgbClr val="003399"/>
                </a:solidFill>
                <a:ea typeface="Osaka"/>
                <a:cs typeface="Times New Roman" pitchFamily="18" charset="0"/>
              </a:rPr>
              <a:t> e </a:t>
            </a:r>
            <a:r>
              <a:rPr lang="en-US" i="1" dirty="0" err="1" smtClean="0">
                <a:solidFill>
                  <a:srgbClr val="003399"/>
                </a:solidFill>
                <a:ea typeface="Osaka"/>
                <a:cs typeface="Times New Roman" pitchFamily="18" charset="0"/>
              </a:rPr>
              <a:t>indirizzi</a:t>
            </a:r>
            <a:endParaRPr lang="en-US"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endParaRPr lang="en-US" sz="800"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r>
              <a:rPr lang="en-US" b="1" i="1" dirty="0" err="1" smtClean="0">
                <a:solidFill>
                  <a:srgbClr val="003399"/>
                </a:solidFill>
                <a:ea typeface="Osaka"/>
                <a:cs typeface="Times New Roman" pitchFamily="18" charset="0"/>
              </a:rPr>
              <a:t>Logica</a:t>
            </a:r>
            <a:r>
              <a:rPr lang="en-US" b="1" i="1" dirty="0" smtClean="0">
                <a:solidFill>
                  <a:srgbClr val="003399"/>
                </a:solidFill>
                <a:ea typeface="Osaka"/>
                <a:cs typeface="Times New Roman" pitchFamily="18" charset="0"/>
              </a:rPr>
              <a:t> di </a:t>
            </a:r>
            <a:r>
              <a:rPr lang="en-US" b="1" i="1" dirty="0" err="1" smtClean="0">
                <a:solidFill>
                  <a:srgbClr val="003399"/>
                </a:solidFill>
                <a:ea typeface="Osaka"/>
                <a:cs typeface="Times New Roman" pitchFamily="18" charset="0"/>
              </a:rPr>
              <a:t>conversione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controlla</a:t>
            </a:r>
            <a:r>
              <a:rPr lang="en-US" i="1" dirty="0" smtClean="0">
                <a:solidFill>
                  <a:srgbClr val="003399"/>
                </a:solidFill>
                <a:ea typeface="Osaka"/>
                <a:cs typeface="Times New Roman" pitchFamily="18" charset="0"/>
              </a:rPr>
              <a:t> le </a:t>
            </a:r>
            <a:r>
              <a:rPr lang="en-US" i="1" dirty="0" err="1" smtClean="0">
                <a:solidFill>
                  <a:srgbClr val="003399"/>
                </a:solidFill>
                <a:ea typeface="Osaka"/>
                <a:cs typeface="Times New Roman" pitchFamily="18" charset="0"/>
              </a:rPr>
              <a:t>fasi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della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conversione</a:t>
            </a:r>
            <a:r>
              <a:rPr lang="en-US" i="1" dirty="0" smtClean="0">
                <a:solidFill>
                  <a:srgbClr val="003399"/>
                </a:solidFill>
                <a:ea typeface="Osaka"/>
                <a:cs typeface="Times New Roman" pitchFamily="18" charset="0"/>
              </a:rPr>
              <a:t> A/D</a:t>
            </a:r>
          </a:p>
          <a:p>
            <a:pPr marL="903288" lvl="1" indent="-446088" algn="just" defTabSz="904875" eaLnBrk="0" hangingPunct="0">
              <a:buFont typeface="Wingdings" panose="05000000000000000000" pitchFamily="2" charset="2"/>
              <a:buChar char="q"/>
            </a:pPr>
            <a:endParaRPr lang="en-US" sz="800" i="1" dirty="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endParaRPr lang="en-US"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endParaRPr lang="en-US" i="1" dirty="0">
              <a:solidFill>
                <a:srgbClr val="003399"/>
              </a:solidFill>
              <a:ea typeface="Osaka"/>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it-IT" altLang="en-US" sz="2600" b="1" dirty="0">
                <a:solidFill>
                  <a:schemeClr val="bg1"/>
                </a:solidFill>
                <a:ea typeface="Osaka"/>
                <a:cs typeface="Osaka"/>
              </a:rPr>
              <a:t> </a:t>
            </a:r>
            <a:r>
              <a:rPr lang="it-IT" altLang="en-US" sz="2600" b="1" dirty="0" smtClean="0">
                <a:solidFill>
                  <a:schemeClr val="bg1"/>
                </a:solidFill>
                <a:ea typeface="Osaka"/>
                <a:cs typeface="Osaka"/>
              </a:rPr>
              <a:t> M</a:t>
            </a:r>
            <a:r>
              <a:rPr lang="en-US" altLang="en-US" sz="2600" b="1" dirty="0" err="1" smtClean="0">
                <a:solidFill>
                  <a:schemeClr val="bg1"/>
                </a:solidFill>
                <a:ea typeface="Osaka"/>
                <a:cs typeface="Osaka"/>
              </a:rPr>
              <a:t>odi</a:t>
            </a:r>
            <a:r>
              <a:rPr lang="en-US" altLang="en-US" sz="2600" b="1" dirty="0" smtClean="0">
                <a:solidFill>
                  <a:schemeClr val="bg1"/>
                </a:solidFill>
                <a:ea typeface="Osaka"/>
                <a:cs typeface="Osaka"/>
              </a:rPr>
              <a:t> di </a:t>
            </a:r>
            <a:r>
              <a:rPr lang="en-US" altLang="en-US" sz="2600" b="1" dirty="0" err="1" smtClean="0">
                <a:solidFill>
                  <a:schemeClr val="bg1"/>
                </a:solidFill>
                <a:ea typeface="Osaka"/>
                <a:cs typeface="Osaka"/>
              </a:rPr>
              <a:t>lettura</a:t>
            </a:r>
            <a:r>
              <a:rPr lang="en-US" altLang="en-US" sz="2600" b="1" dirty="0" smtClean="0">
                <a:solidFill>
                  <a:schemeClr val="bg1"/>
                </a:solidFill>
                <a:ea typeface="Osaka"/>
                <a:cs typeface="Osaka"/>
              </a:rPr>
              <a:t> </a:t>
            </a:r>
            <a:r>
              <a:rPr lang="en-US" altLang="en-US" sz="2600" b="1" dirty="0" err="1" smtClean="0">
                <a:solidFill>
                  <a:schemeClr val="bg1"/>
                </a:solidFill>
                <a:ea typeface="Osaka"/>
                <a:cs typeface="Osaka"/>
              </a:rPr>
              <a:t>previsti</a:t>
            </a:r>
            <a:endParaRPr lang="en-US" sz="2600" b="1" dirty="0">
              <a:solidFill>
                <a:schemeClr val="bg1"/>
              </a:solidFill>
              <a:ea typeface="Osaka"/>
              <a:cs typeface="Osaka"/>
            </a:endParaRPr>
          </a:p>
        </p:txBody>
      </p:sp>
      <p:sp>
        <p:nvSpPr>
          <p:cNvPr id="6"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13</a:t>
            </a:fld>
            <a:endParaRPr lang="it-IT" dirty="0"/>
          </a:p>
        </p:txBody>
      </p:sp>
      <p:sp>
        <p:nvSpPr>
          <p:cNvPr id="8" name="Rettangolo 7"/>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
        <p:nvSpPr>
          <p:cNvPr id="11" name="Rettangolo 10"/>
          <p:cNvSpPr/>
          <p:nvPr/>
        </p:nvSpPr>
        <p:spPr>
          <a:xfrm>
            <a:off x="-232902" y="902006"/>
            <a:ext cx="9540815" cy="830997"/>
          </a:xfrm>
          <a:prstGeom prst="rect">
            <a:avLst/>
          </a:prstGeom>
        </p:spPr>
        <p:txBody>
          <a:bodyPr wrap="square">
            <a:spAutoFit/>
          </a:bodyPr>
          <a:lstStyle/>
          <a:p>
            <a:pPr marL="896938" lvl="1" indent="-439738" algn="just" defTabSz="904875" eaLnBrk="0" hangingPunct="0">
              <a:buFont typeface="Wingdings" panose="05000000000000000000" pitchFamily="2" charset="2"/>
              <a:buChar char="q"/>
            </a:pPr>
            <a:r>
              <a:rPr lang="en-US" dirty="0" smtClean="0">
                <a:solidFill>
                  <a:srgbClr val="003399"/>
                </a:solidFill>
                <a:ea typeface="Osaka"/>
                <a:cs typeface="Times New Roman" pitchFamily="18" charset="0"/>
              </a:rPr>
              <a:t>La </a:t>
            </a:r>
            <a:r>
              <a:rPr lang="en-US" dirty="0" err="1" smtClean="0">
                <a:solidFill>
                  <a:srgbClr val="003399"/>
                </a:solidFill>
                <a:ea typeface="Osaka"/>
                <a:cs typeface="Times New Roman" pitchFamily="18" charset="0"/>
              </a:rPr>
              <a:t>procedura</a:t>
            </a:r>
            <a:r>
              <a:rPr lang="en-US" dirty="0" smtClean="0">
                <a:solidFill>
                  <a:srgbClr val="003399"/>
                </a:solidFill>
                <a:ea typeface="Osaka"/>
                <a:cs typeface="Times New Roman" pitchFamily="18" charset="0"/>
              </a:rPr>
              <a:t> di </a:t>
            </a:r>
            <a:r>
              <a:rPr lang="en-US" dirty="0" err="1" smtClean="0">
                <a:solidFill>
                  <a:srgbClr val="003399"/>
                </a:solidFill>
                <a:ea typeface="Osaka"/>
                <a:cs typeface="Times New Roman" pitchFamily="18" charset="0"/>
              </a:rPr>
              <a:t>lettura</a:t>
            </a:r>
            <a:r>
              <a:rPr lang="en-US" dirty="0" smtClean="0">
                <a:solidFill>
                  <a:srgbClr val="003399"/>
                </a:solidFill>
                <a:ea typeface="Osaka"/>
                <a:cs typeface="Times New Roman" pitchFamily="18" charset="0"/>
              </a:rPr>
              <a:t> parte con la </a:t>
            </a:r>
            <a:r>
              <a:rPr lang="en-US" dirty="0" err="1" smtClean="0">
                <a:solidFill>
                  <a:srgbClr val="003399"/>
                </a:solidFill>
                <a:ea typeface="Osaka"/>
                <a:cs typeface="Times New Roman" pitchFamily="18" charset="0"/>
              </a:rPr>
              <a:t>generazione</a:t>
            </a:r>
            <a:r>
              <a:rPr lang="en-US" dirty="0" smtClean="0">
                <a:solidFill>
                  <a:srgbClr val="003399"/>
                </a:solidFill>
                <a:ea typeface="Osaka"/>
                <a:cs typeface="Times New Roman" pitchFamily="18" charset="0"/>
              </a:rPr>
              <a:t> di un trigger </a:t>
            </a:r>
            <a:r>
              <a:rPr lang="en-US" dirty="0" err="1" smtClean="0">
                <a:solidFill>
                  <a:srgbClr val="003399"/>
                </a:solidFill>
                <a:ea typeface="Osaka"/>
                <a:cs typeface="Times New Roman" pitchFamily="18" charset="0"/>
              </a:rPr>
              <a:t>valido</a:t>
            </a:r>
            <a:r>
              <a:rPr lang="en-US" dirty="0" smtClean="0">
                <a:solidFill>
                  <a:srgbClr val="003399"/>
                </a:solidFill>
                <a:ea typeface="Osaka"/>
                <a:cs typeface="Times New Roman" pitchFamily="18" charset="0"/>
              </a:rPr>
              <a:t> da parte </a:t>
            </a:r>
            <a:r>
              <a:rPr lang="en-US" dirty="0" err="1" smtClean="0">
                <a:solidFill>
                  <a:srgbClr val="003399"/>
                </a:solidFill>
                <a:ea typeface="Osaka"/>
                <a:cs typeface="Times New Roman" pitchFamily="18" charset="0"/>
              </a:rPr>
              <a:t>dell’ASIC</a:t>
            </a:r>
            <a:r>
              <a:rPr lang="en-US" dirty="0">
                <a:solidFill>
                  <a:srgbClr val="003399"/>
                </a:solidFill>
                <a:ea typeface="Osaka"/>
                <a:cs typeface="Times New Roman" pitchFamily="18" charset="0"/>
              </a:rPr>
              <a:t>:</a:t>
            </a:r>
            <a:r>
              <a:rPr lang="en-US" dirty="0" smtClean="0">
                <a:solidFill>
                  <a:srgbClr val="003399"/>
                </a:solidFill>
                <a:ea typeface="Osaka"/>
                <a:cs typeface="Times New Roman" pitchFamily="18" charset="0"/>
              </a:rPr>
              <a:t> la </a:t>
            </a:r>
            <a:r>
              <a:rPr lang="en-US" dirty="0" err="1" smtClean="0">
                <a:solidFill>
                  <a:srgbClr val="003399"/>
                </a:solidFill>
                <a:ea typeface="Osaka"/>
                <a:cs typeface="Times New Roman" pitchFamily="18" charset="0"/>
              </a:rPr>
              <a:t>logica</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esterna</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provvede</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alla</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generazione</a:t>
            </a:r>
            <a:r>
              <a:rPr lang="en-US" dirty="0" smtClean="0">
                <a:solidFill>
                  <a:srgbClr val="003399"/>
                </a:solidFill>
                <a:ea typeface="Osaka"/>
                <a:cs typeface="Times New Roman" pitchFamily="18" charset="0"/>
              </a:rPr>
              <a:t> del time stamp e a </a:t>
            </a:r>
            <a:r>
              <a:rPr lang="en-US" dirty="0" err="1" smtClean="0">
                <a:solidFill>
                  <a:srgbClr val="003399"/>
                </a:solidFill>
                <a:ea typeface="Osaka"/>
                <a:cs typeface="Times New Roman" pitchFamily="18" charset="0"/>
              </a:rPr>
              <a:t>inviare</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il</a:t>
            </a:r>
            <a:r>
              <a:rPr lang="en-US" dirty="0" smtClean="0">
                <a:solidFill>
                  <a:srgbClr val="003399"/>
                </a:solidFill>
                <a:ea typeface="Osaka"/>
                <a:cs typeface="Times New Roman" pitchFamily="18" charset="0"/>
              </a:rPr>
              <a:t> clock </a:t>
            </a:r>
            <a:r>
              <a:rPr lang="en-US" dirty="0" err="1" smtClean="0">
                <a:solidFill>
                  <a:srgbClr val="003399"/>
                </a:solidFill>
                <a:ea typeface="Osaka"/>
                <a:cs typeface="Times New Roman" pitchFamily="18" charset="0"/>
              </a:rPr>
              <a:t>all’ASIC</a:t>
            </a:r>
            <a:endParaRPr lang="en-US"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endParaRPr lang="en-US" dirty="0">
              <a:solidFill>
                <a:srgbClr val="003399"/>
              </a:solidFill>
              <a:ea typeface="Osaka"/>
              <a:cs typeface="Times New Roman" pitchFamily="18" charset="0"/>
            </a:endParaRPr>
          </a:p>
        </p:txBody>
      </p:sp>
      <p:sp>
        <p:nvSpPr>
          <p:cNvPr id="9" name="Rettangolo 8"/>
          <p:cNvSpPr/>
          <p:nvPr/>
        </p:nvSpPr>
        <p:spPr>
          <a:xfrm>
            <a:off x="-232902" y="1402340"/>
            <a:ext cx="9540815" cy="4493538"/>
          </a:xfrm>
          <a:prstGeom prst="rect">
            <a:avLst/>
          </a:prstGeom>
        </p:spPr>
        <p:txBody>
          <a:bodyPr wrap="square">
            <a:spAutoFit/>
          </a:bodyPr>
          <a:lstStyle/>
          <a:p>
            <a:pPr lvl="1" algn="just" defTabSz="904875" eaLnBrk="0" hangingPunct="0"/>
            <a:endParaRPr lang="en-US" b="1" i="1"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Ø"/>
            </a:pPr>
            <a:r>
              <a:rPr lang="en-US" b="1" i="1" dirty="0" smtClean="0">
                <a:solidFill>
                  <a:srgbClr val="003399"/>
                </a:solidFill>
                <a:ea typeface="Osaka"/>
                <a:cs typeface="Times New Roman" pitchFamily="18" charset="0"/>
              </a:rPr>
              <a:t>Standard </a:t>
            </a:r>
            <a:r>
              <a:rPr lang="en-US" b="1" i="1" dirty="0">
                <a:solidFill>
                  <a:srgbClr val="003399"/>
                </a:solidFill>
                <a:ea typeface="Osaka"/>
                <a:cs typeface="Times New Roman" pitchFamily="18" charset="0"/>
              </a:rPr>
              <a:t>read-out</a:t>
            </a:r>
            <a:r>
              <a:rPr lang="en-US" i="1" dirty="0" smtClean="0">
                <a:solidFill>
                  <a:srgbClr val="003399"/>
                </a:solidFill>
                <a:ea typeface="Osaka"/>
                <a:cs typeface="Times New Roman" pitchFamily="18" charset="0"/>
              </a:rPr>
              <a:t>:</a:t>
            </a:r>
            <a:endParaRPr lang="en-US" i="1" dirty="0">
              <a:solidFill>
                <a:srgbClr val="003399"/>
              </a:solidFill>
              <a:ea typeface="Osaka"/>
              <a:cs typeface="Times New Roman" pitchFamily="18" charset="0"/>
            </a:endParaRPr>
          </a:p>
          <a:p>
            <a:pPr marL="896938" lvl="1" algn="just" defTabSz="904875" eaLnBrk="0" hangingPunct="0"/>
            <a:r>
              <a:rPr lang="en-US" i="1" dirty="0" err="1">
                <a:solidFill>
                  <a:srgbClr val="003399"/>
                </a:solidFill>
                <a:ea typeface="Osaka"/>
                <a:cs typeface="Times New Roman" pitchFamily="18" charset="0"/>
              </a:rPr>
              <a:t>il</a:t>
            </a:r>
            <a:r>
              <a:rPr lang="en-US" i="1" dirty="0">
                <a:solidFill>
                  <a:srgbClr val="003399"/>
                </a:solidFill>
                <a:ea typeface="Osaka"/>
                <a:cs typeface="Times New Roman" pitchFamily="18" charset="0"/>
              </a:rPr>
              <a:t> MUX </a:t>
            </a:r>
            <a:r>
              <a:rPr lang="en-US" i="1" dirty="0" err="1">
                <a:solidFill>
                  <a:srgbClr val="003399"/>
                </a:solidFill>
                <a:ea typeface="Osaka"/>
                <a:cs typeface="Times New Roman" pitchFamily="18" charset="0"/>
              </a:rPr>
              <a:t>si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setta</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sul</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canale</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che</a:t>
            </a:r>
            <a:r>
              <a:rPr lang="en-US" i="1" dirty="0">
                <a:solidFill>
                  <a:srgbClr val="003399"/>
                </a:solidFill>
                <a:ea typeface="Osaka"/>
                <a:cs typeface="Times New Roman" pitchFamily="18" charset="0"/>
              </a:rPr>
              <a:t> produce un trigger </a:t>
            </a:r>
            <a:r>
              <a:rPr lang="en-US" i="1" dirty="0" err="1">
                <a:solidFill>
                  <a:srgbClr val="003399"/>
                </a:solidFill>
                <a:ea typeface="Osaka"/>
                <a:cs typeface="Times New Roman" pitchFamily="18" charset="0"/>
              </a:rPr>
              <a:t>valido</a:t>
            </a:r>
            <a:r>
              <a:rPr lang="en-US" i="1" dirty="0">
                <a:solidFill>
                  <a:srgbClr val="003399"/>
                </a:solidFill>
                <a:ea typeface="Osaka"/>
                <a:cs typeface="Times New Roman" pitchFamily="18" charset="0"/>
              </a:rPr>
              <a:t> e </a:t>
            </a:r>
            <a:r>
              <a:rPr lang="en-US" i="1" dirty="0" err="1">
                <a:solidFill>
                  <a:srgbClr val="003399"/>
                </a:solidFill>
                <a:ea typeface="Osaka"/>
                <a:cs typeface="Times New Roman" pitchFamily="18" charset="0"/>
              </a:rPr>
              <a:t>quindi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si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fa</a:t>
            </a:r>
            <a:r>
              <a:rPr lang="en-US" i="1" dirty="0">
                <a:solidFill>
                  <a:srgbClr val="003399"/>
                </a:solidFill>
                <a:ea typeface="Osaka"/>
                <a:cs typeface="Times New Roman" pitchFamily="18" charset="0"/>
              </a:rPr>
              <a:t> la </a:t>
            </a:r>
            <a:r>
              <a:rPr lang="en-US" i="1" dirty="0" err="1">
                <a:solidFill>
                  <a:srgbClr val="003399"/>
                </a:solidFill>
                <a:ea typeface="Osaka"/>
                <a:cs typeface="Times New Roman" pitchFamily="18" charset="0"/>
              </a:rPr>
              <a:t>conversione</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della</a:t>
            </a:r>
            <a:r>
              <a:rPr lang="en-US" i="1" dirty="0">
                <a:solidFill>
                  <a:srgbClr val="003399"/>
                </a:solidFill>
                <a:ea typeface="Osaka"/>
                <a:cs typeface="Times New Roman" pitchFamily="18" charset="0"/>
              </a:rPr>
              <a:t> sola </a:t>
            </a:r>
            <a:r>
              <a:rPr lang="en-US" i="1" dirty="0" err="1">
                <a:solidFill>
                  <a:srgbClr val="003399"/>
                </a:solidFill>
                <a:ea typeface="Osaka"/>
                <a:cs typeface="Times New Roman" pitchFamily="18" charset="0"/>
              </a:rPr>
              <a:t>uscita</a:t>
            </a:r>
            <a:r>
              <a:rPr lang="en-US" i="1" dirty="0">
                <a:solidFill>
                  <a:srgbClr val="003399"/>
                </a:solidFill>
                <a:ea typeface="Osaka"/>
                <a:cs typeface="Times New Roman" pitchFamily="18" charset="0"/>
              </a:rPr>
              <a:t> di </a:t>
            </a:r>
            <a:r>
              <a:rPr lang="en-US" i="1" dirty="0" err="1">
                <a:solidFill>
                  <a:srgbClr val="003399"/>
                </a:solidFill>
                <a:ea typeface="Osaka"/>
                <a:cs typeface="Times New Roman" pitchFamily="18" charset="0"/>
              </a:rPr>
              <a:t>quel</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canale</a:t>
            </a:r>
            <a:r>
              <a:rPr lang="en-US" i="1" dirty="0">
                <a:solidFill>
                  <a:srgbClr val="003399"/>
                </a:solidFill>
                <a:ea typeface="Osaka"/>
                <a:cs typeface="Times New Roman" pitchFamily="18" charset="0"/>
              </a:rPr>
              <a:t>; se </a:t>
            </a:r>
            <a:r>
              <a:rPr lang="en-US" i="1" dirty="0" err="1" smtClean="0">
                <a:solidFill>
                  <a:srgbClr val="003399"/>
                </a:solidFill>
                <a:ea typeface="Osaka"/>
                <a:cs typeface="Times New Roman" pitchFamily="18" charset="0"/>
              </a:rPr>
              <a:t>più</a:t>
            </a:r>
            <a:r>
              <a:rPr lang="en-US" i="1" dirty="0" smtClean="0">
                <a:solidFill>
                  <a:srgbClr val="003399"/>
                </a:solidFill>
                <a:ea typeface="Osaka"/>
                <a:cs typeface="Times New Roman" pitchFamily="18" charset="0"/>
              </a:rPr>
              <a:t> di un </a:t>
            </a:r>
            <a:r>
              <a:rPr lang="en-US" i="1" dirty="0" err="1" smtClean="0">
                <a:solidFill>
                  <a:srgbClr val="003399"/>
                </a:solidFill>
                <a:ea typeface="Osaka"/>
                <a:cs typeface="Times New Roman" pitchFamily="18" charset="0"/>
              </a:rPr>
              <a:t>canale</a:t>
            </a:r>
            <a:r>
              <a:rPr lang="en-US" i="1" dirty="0" smtClean="0">
                <a:solidFill>
                  <a:srgbClr val="003399"/>
                </a:solidFill>
                <a:ea typeface="Osaka"/>
                <a:cs typeface="Times New Roman" pitchFamily="18" charset="0"/>
              </a:rPr>
              <a:t> ha </a:t>
            </a:r>
            <a:r>
              <a:rPr lang="en-US" i="1" dirty="0" err="1" smtClean="0">
                <a:solidFill>
                  <a:srgbClr val="003399"/>
                </a:solidFill>
                <a:ea typeface="Osaka"/>
                <a:cs typeface="Times New Roman" pitchFamily="18" charset="0"/>
              </a:rPr>
              <a:t>prodotto</a:t>
            </a:r>
            <a:r>
              <a:rPr lang="en-US" i="1" dirty="0" smtClean="0">
                <a:solidFill>
                  <a:srgbClr val="003399"/>
                </a:solidFill>
                <a:ea typeface="Osaka"/>
                <a:cs typeface="Times New Roman" pitchFamily="18" charset="0"/>
              </a:rPr>
              <a:t> un </a:t>
            </a:r>
            <a:r>
              <a:rPr lang="en-US" i="1" dirty="0">
                <a:solidFill>
                  <a:srgbClr val="003399"/>
                </a:solidFill>
                <a:ea typeface="Osaka"/>
                <a:cs typeface="Times New Roman" pitchFamily="18" charset="0"/>
              </a:rPr>
              <a:t>trigger </a:t>
            </a:r>
            <a:r>
              <a:rPr lang="en-US" i="1" dirty="0" err="1">
                <a:solidFill>
                  <a:srgbClr val="003399"/>
                </a:solidFill>
                <a:ea typeface="Osaka"/>
                <a:cs typeface="Times New Roman" pitchFamily="18" charset="0"/>
              </a:rPr>
              <a:t>valido</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allora</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si</a:t>
            </a:r>
            <a:r>
              <a:rPr lang="en-US" i="1" dirty="0">
                <a:solidFill>
                  <a:srgbClr val="003399"/>
                </a:solidFill>
                <a:ea typeface="Osaka"/>
                <a:cs typeface="Times New Roman" pitchFamily="18" charset="0"/>
              </a:rPr>
              <a:t> </a:t>
            </a:r>
            <a:r>
              <a:rPr lang="en-US" i="1" dirty="0" err="1">
                <a:solidFill>
                  <a:srgbClr val="003399"/>
                </a:solidFill>
                <a:ea typeface="Osaka"/>
                <a:cs typeface="Times New Roman" pitchFamily="18" charset="0"/>
              </a:rPr>
              <a:t>setta</a:t>
            </a:r>
            <a:r>
              <a:rPr lang="en-US" i="1" dirty="0">
                <a:solidFill>
                  <a:srgbClr val="003399"/>
                </a:solidFill>
                <a:ea typeface="Osaka"/>
                <a:cs typeface="Times New Roman" pitchFamily="18" charset="0"/>
              </a:rPr>
              <a:t> un flag di </a:t>
            </a:r>
            <a:r>
              <a:rPr lang="en-US" i="1" dirty="0" err="1">
                <a:solidFill>
                  <a:srgbClr val="003399"/>
                </a:solidFill>
                <a:ea typeface="Osaka"/>
                <a:cs typeface="Times New Roman" pitchFamily="18" charset="0"/>
              </a:rPr>
              <a:t>errore</a:t>
            </a:r>
            <a:endParaRPr lang="en-US" i="1" dirty="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endParaRPr lang="en-US" sz="1000" b="1"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r>
              <a:rPr lang="en-US" b="1" i="1" dirty="0" smtClean="0">
                <a:solidFill>
                  <a:srgbClr val="003399"/>
                </a:solidFill>
                <a:ea typeface="Osaka"/>
                <a:cs typeface="Times New Roman" pitchFamily="18" charset="0"/>
              </a:rPr>
              <a:t>Sparse read-out</a:t>
            </a:r>
            <a:r>
              <a:rPr lang="en-US" i="1" dirty="0" smtClean="0">
                <a:solidFill>
                  <a:srgbClr val="003399"/>
                </a:solidFill>
                <a:ea typeface="Osaka"/>
                <a:cs typeface="Times New Roman" pitchFamily="18" charset="0"/>
              </a:rPr>
              <a:t>: </a:t>
            </a:r>
          </a:p>
          <a:p>
            <a:pPr marL="896938" lvl="1" indent="-439738" algn="just" defTabSz="904875" eaLnBrk="0" hangingPunct="0"/>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il</a:t>
            </a:r>
            <a:r>
              <a:rPr lang="en-US" i="1" dirty="0" smtClean="0">
                <a:solidFill>
                  <a:srgbClr val="003399"/>
                </a:solidFill>
                <a:ea typeface="Osaka"/>
                <a:cs typeface="Times New Roman" pitchFamily="18" charset="0"/>
              </a:rPr>
              <a:t> MUX </a:t>
            </a:r>
            <a:r>
              <a:rPr lang="en-US" i="1" dirty="0" err="1" smtClean="0">
                <a:solidFill>
                  <a:srgbClr val="003399"/>
                </a:solidFill>
                <a:ea typeface="Osaka"/>
                <a:cs typeface="Times New Roman" pitchFamily="18" charset="0"/>
              </a:rPr>
              <a:t>viene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pilotato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dalla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logica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interna</a:t>
            </a:r>
            <a:r>
              <a:rPr lang="en-US" i="1" dirty="0" smtClean="0">
                <a:solidFill>
                  <a:srgbClr val="003399"/>
                </a:solidFill>
                <a:ea typeface="Osaka"/>
                <a:cs typeface="Times New Roman" pitchFamily="18" charset="0"/>
              </a:rPr>
              <a:t> e </a:t>
            </a:r>
            <a:r>
              <a:rPr lang="en-US" i="1" dirty="0" err="1" smtClean="0">
                <a:solidFill>
                  <a:srgbClr val="003399"/>
                </a:solidFill>
                <a:ea typeface="Osaka"/>
                <a:cs typeface="Times New Roman" pitchFamily="18" charset="0"/>
              </a:rPr>
              <a:t>si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leggono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tutti</a:t>
            </a:r>
            <a:r>
              <a:rPr lang="en-US" i="1" dirty="0" smtClean="0">
                <a:solidFill>
                  <a:srgbClr val="003399"/>
                </a:solidFill>
                <a:ea typeface="Osaka"/>
                <a:cs typeface="Times New Roman" pitchFamily="18" charset="0"/>
              </a:rPr>
              <a:t> e soli </a:t>
            </a:r>
            <a:r>
              <a:rPr lang="en-US" i="1" dirty="0" err="1" smtClean="0">
                <a:solidFill>
                  <a:srgbClr val="003399"/>
                </a:solidFill>
                <a:ea typeface="Osaka"/>
                <a:cs typeface="Times New Roman" pitchFamily="18" charset="0"/>
              </a:rPr>
              <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canali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che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vengono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trovati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sopra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soglia</a:t>
            </a:r>
            <a:endParaRPr lang="en-US"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endParaRPr lang="en-US" sz="1000"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r>
              <a:rPr lang="en-US" b="1" i="1" dirty="0" smtClean="0">
                <a:solidFill>
                  <a:srgbClr val="003399"/>
                </a:solidFill>
                <a:ea typeface="Osaka"/>
                <a:cs typeface="Times New Roman" pitchFamily="18" charset="0"/>
              </a:rPr>
              <a:t>Serial read-out</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tutti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canali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vengono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letti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siano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essi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sopra</a:t>
            </a:r>
            <a:r>
              <a:rPr lang="en-US" i="1" dirty="0" smtClean="0">
                <a:solidFill>
                  <a:srgbClr val="003399"/>
                </a:solidFill>
                <a:ea typeface="Osaka"/>
                <a:cs typeface="Times New Roman" pitchFamily="18" charset="0"/>
              </a:rPr>
              <a:t> o sotto </a:t>
            </a:r>
            <a:r>
              <a:rPr lang="en-US" i="1" dirty="0" err="1" smtClean="0">
                <a:solidFill>
                  <a:srgbClr val="003399"/>
                </a:solidFill>
                <a:ea typeface="Osaka"/>
                <a:cs typeface="Times New Roman" pitchFamily="18" charset="0"/>
              </a:rPr>
              <a:t>soglia</a:t>
            </a:r>
            <a:endParaRPr lang="en-US"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endParaRPr lang="en-US" sz="1000" i="1"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Ø"/>
            </a:pPr>
            <a:r>
              <a:rPr lang="en-US" b="1" i="1" dirty="0" smtClean="0">
                <a:solidFill>
                  <a:srgbClr val="003399"/>
                </a:solidFill>
                <a:ea typeface="Osaka"/>
                <a:cs typeface="Times New Roman" pitchFamily="18" charset="0"/>
              </a:rPr>
              <a:t>Counting mode read-out</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inibisce</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il</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controllo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sulla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seconda</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soglia</a:t>
            </a:r>
            <a:r>
              <a:rPr lang="en-US" i="1" dirty="0" smtClean="0">
                <a:solidFill>
                  <a:srgbClr val="003399"/>
                </a:solidFill>
                <a:ea typeface="Osaka"/>
                <a:cs typeface="Times New Roman" pitchFamily="18" charset="0"/>
              </a:rPr>
              <a:t> e </a:t>
            </a:r>
            <a:r>
              <a:rPr lang="en-US" i="1" dirty="0" err="1" smtClean="0">
                <a:solidFill>
                  <a:srgbClr val="003399"/>
                </a:solidFill>
                <a:ea typeface="Osaka"/>
                <a:cs typeface="Times New Roman" pitchFamily="18" charset="0"/>
              </a:rPr>
              <a:t>si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contano</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tutti</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i</a:t>
            </a:r>
            <a:r>
              <a:rPr lang="en-US" i="1" dirty="0" smtClean="0">
                <a:solidFill>
                  <a:srgbClr val="003399"/>
                </a:solidFill>
                <a:ea typeface="Osaka"/>
                <a:cs typeface="Times New Roman" pitchFamily="18" charset="0"/>
              </a:rPr>
              <a:t> </a:t>
            </a:r>
            <a:r>
              <a:rPr lang="en-US" i="1" dirty="0" smtClean="0">
                <a:solidFill>
                  <a:srgbClr val="003399"/>
                </a:solidFill>
                <a:ea typeface="Osaka"/>
                <a:cs typeface="Times New Roman" pitchFamily="18" charset="0"/>
              </a:rPr>
              <a:t>trigger </a:t>
            </a:r>
            <a:r>
              <a:rPr lang="en-US" i="1" dirty="0" err="1" smtClean="0">
                <a:solidFill>
                  <a:srgbClr val="003399"/>
                </a:solidFill>
                <a:ea typeface="Osaka"/>
                <a:cs typeface="Times New Roman" pitchFamily="18" charset="0"/>
              </a:rPr>
              <a:t>ricevuti</a:t>
            </a:r>
            <a:r>
              <a:rPr lang="en-US" i="1" dirty="0" smtClean="0">
                <a:solidFill>
                  <a:srgbClr val="003399"/>
                </a:solidFill>
                <a:ea typeface="Osaka"/>
                <a:cs typeface="Times New Roman" pitchFamily="18" charset="0"/>
              </a:rPr>
              <a:t> da </a:t>
            </a:r>
            <a:r>
              <a:rPr lang="en-US" i="1" dirty="0" err="1" smtClean="0">
                <a:solidFill>
                  <a:srgbClr val="003399"/>
                </a:solidFill>
                <a:ea typeface="Osaka"/>
                <a:cs typeface="Times New Roman" pitchFamily="18" charset="0"/>
              </a:rPr>
              <a:t>ciascun</a:t>
            </a:r>
            <a:r>
              <a:rPr lang="en-US" i="1" dirty="0" smtClean="0">
                <a:solidFill>
                  <a:srgbClr val="003399"/>
                </a:solidFill>
                <a:ea typeface="Osaka"/>
                <a:cs typeface="Times New Roman" pitchFamily="18" charset="0"/>
              </a:rPr>
              <a:t> </a:t>
            </a:r>
            <a:r>
              <a:rPr lang="en-US" i="1" dirty="0" err="1" smtClean="0">
                <a:solidFill>
                  <a:srgbClr val="003399"/>
                </a:solidFill>
                <a:ea typeface="Osaka"/>
                <a:cs typeface="Times New Roman" pitchFamily="18" charset="0"/>
              </a:rPr>
              <a:t>canale</a:t>
            </a:r>
            <a:r>
              <a:rPr lang="en-US" i="1" dirty="0" smtClean="0">
                <a:solidFill>
                  <a:srgbClr val="003399"/>
                </a:solidFill>
                <a:ea typeface="Osaka"/>
                <a:cs typeface="Times New Roman" pitchFamily="18" charset="0"/>
              </a:rPr>
              <a:t> </a:t>
            </a:r>
            <a:endParaRPr lang="en-US" i="1" dirty="0" smtClean="0">
              <a:solidFill>
                <a:srgbClr val="003399"/>
              </a:solidFill>
              <a:ea typeface="Osaka"/>
              <a:cs typeface="Times New Roman" pitchFamily="18" charset="0"/>
            </a:endParaRPr>
          </a:p>
          <a:p>
            <a:pPr lvl="1" algn="just" defTabSz="904875" eaLnBrk="0" hangingPunct="0"/>
            <a:endParaRPr lang="en-US" i="1" dirty="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r>
              <a:rPr lang="en-US" dirty="0" smtClean="0">
                <a:solidFill>
                  <a:srgbClr val="003399"/>
                </a:solidFill>
                <a:ea typeface="Osaka"/>
                <a:cs typeface="Times New Roman" pitchFamily="18" charset="0"/>
              </a:rPr>
              <a:t>Sparse e serial read-out </a:t>
            </a:r>
            <a:r>
              <a:rPr lang="en-US" dirty="0" err="1" smtClean="0">
                <a:solidFill>
                  <a:srgbClr val="003399"/>
                </a:solidFill>
                <a:ea typeface="Osaka"/>
                <a:cs typeface="Times New Roman" pitchFamily="18" charset="0"/>
              </a:rPr>
              <a:t>possono</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essere</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fatti</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partire</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anche</a:t>
            </a:r>
            <a:r>
              <a:rPr lang="en-US" dirty="0" smtClean="0">
                <a:solidFill>
                  <a:srgbClr val="003399"/>
                </a:solidFill>
                <a:ea typeface="Osaka"/>
                <a:cs typeface="Times New Roman" pitchFamily="18" charset="0"/>
              </a:rPr>
              <a:t> da un </a:t>
            </a:r>
            <a:r>
              <a:rPr lang="en-US" dirty="0" err="1" smtClean="0">
                <a:solidFill>
                  <a:srgbClr val="003399"/>
                </a:solidFill>
                <a:ea typeface="Osaka"/>
                <a:cs typeface="Times New Roman" pitchFamily="18" charset="0"/>
              </a:rPr>
              <a:t>segnale</a:t>
            </a:r>
            <a:r>
              <a:rPr lang="en-US" dirty="0" smtClean="0">
                <a:solidFill>
                  <a:srgbClr val="003399"/>
                </a:solidFill>
                <a:ea typeface="Osaka"/>
                <a:cs typeface="Times New Roman" pitchFamily="18" charset="0"/>
              </a:rPr>
              <a:t> di trigger </a:t>
            </a:r>
            <a:r>
              <a:rPr lang="en-US" dirty="0" err="1" smtClean="0">
                <a:solidFill>
                  <a:srgbClr val="003399"/>
                </a:solidFill>
                <a:ea typeface="Osaka"/>
                <a:cs typeface="Times New Roman" pitchFamily="18" charset="0"/>
              </a:rPr>
              <a:t>esterno</a:t>
            </a:r>
            <a:endParaRPr lang="en-US" dirty="0" smtClean="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endParaRPr lang="en-US" dirty="0">
              <a:solidFill>
                <a:srgbClr val="003399"/>
              </a:solidFill>
              <a:ea typeface="Osaka"/>
              <a:cs typeface="Times New Roman" pitchFamily="18" charset="0"/>
            </a:endParaRPr>
          </a:p>
          <a:p>
            <a:pPr marL="903288" lvl="1" indent="-446088" algn="just" defTabSz="904875" eaLnBrk="0" hangingPunct="0">
              <a:buFont typeface="Wingdings" panose="05000000000000000000" pitchFamily="2" charset="2"/>
              <a:buChar char="q"/>
            </a:pPr>
            <a:r>
              <a:rPr lang="en-US" dirty="0" err="1" smtClean="0">
                <a:solidFill>
                  <a:srgbClr val="003399"/>
                </a:solidFill>
                <a:ea typeface="Osaka"/>
                <a:cs typeface="Times New Roman" pitchFamily="18" charset="0"/>
              </a:rPr>
              <a:t>Molti</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blocchi</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sono</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disponibili</a:t>
            </a:r>
            <a:r>
              <a:rPr lang="en-US" dirty="0" smtClean="0">
                <a:solidFill>
                  <a:srgbClr val="003399"/>
                </a:solidFill>
                <a:ea typeface="Osaka"/>
                <a:cs typeface="Times New Roman" pitchFamily="18" charset="0"/>
              </a:rPr>
              <a:t> a </a:t>
            </a:r>
            <a:r>
              <a:rPr lang="en-US" dirty="0" err="1" smtClean="0">
                <a:solidFill>
                  <a:srgbClr val="003399"/>
                </a:solidFill>
                <a:ea typeface="Osaka"/>
                <a:cs typeface="Times New Roman" pitchFamily="18" charset="0"/>
              </a:rPr>
              <a:t>livello</a:t>
            </a:r>
            <a:r>
              <a:rPr lang="en-US" dirty="0" smtClean="0">
                <a:solidFill>
                  <a:srgbClr val="003399"/>
                </a:solidFill>
                <a:ea typeface="Osaka"/>
                <a:cs typeface="Times New Roman" pitchFamily="18" charset="0"/>
              </a:rPr>
              <a:t> di </a:t>
            </a:r>
            <a:r>
              <a:rPr lang="en-US" dirty="0" err="1" smtClean="0">
                <a:solidFill>
                  <a:srgbClr val="003399"/>
                </a:solidFill>
                <a:ea typeface="Osaka"/>
                <a:cs typeface="Times New Roman" pitchFamily="18" charset="0"/>
              </a:rPr>
              <a:t>descrizione</a:t>
            </a:r>
            <a:r>
              <a:rPr lang="en-US" dirty="0" smtClean="0">
                <a:solidFill>
                  <a:srgbClr val="003399"/>
                </a:solidFill>
                <a:ea typeface="Osaka"/>
                <a:cs typeface="Times New Roman" pitchFamily="18" charset="0"/>
              </a:rPr>
              <a:t> Verilog (da BASIC32), </a:t>
            </a:r>
            <a:r>
              <a:rPr lang="en-US" dirty="0" err="1" smtClean="0">
                <a:solidFill>
                  <a:srgbClr val="003399"/>
                </a:solidFill>
                <a:ea typeface="Osaka"/>
                <a:cs typeface="Times New Roman" pitchFamily="18" charset="0"/>
              </a:rPr>
              <a:t>altri</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vanno</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progettati</a:t>
            </a:r>
            <a:r>
              <a:rPr lang="en-US" dirty="0" smtClean="0">
                <a:solidFill>
                  <a:srgbClr val="003399"/>
                </a:solidFill>
                <a:ea typeface="Osaka"/>
                <a:cs typeface="Times New Roman" pitchFamily="18" charset="0"/>
              </a:rPr>
              <a:t> ex-novo (per </a:t>
            </a:r>
            <a:r>
              <a:rPr lang="en-US" dirty="0" err="1" smtClean="0">
                <a:solidFill>
                  <a:srgbClr val="003399"/>
                </a:solidFill>
                <a:ea typeface="Osaka"/>
                <a:cs typeface="Times New Roman" pitchFamily="18" charset="0"/>
              </a:rPr>
              <a:t>esempio</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il</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serializzatore</a:t>
            </a:r>
            <a:r>
              <a:rPr lang="en-US" dirty="0" smtClean="0">
                <a:solidFill>
                  <a:srgbClr val="003399"/>
                </a:solidFill>
                <a:ea typeface="Osaka"/>
                <a:cs typeface="Times New Roman" pitchFamily="18" charset="0"/>
              </a:rPr>
              <a:t>) </a:t>
            </a:r>
            <a:endParaRPr lang="en-US" dirty="0">
              <a:solidFill>
                <a:srgbClr val="003399"/>
              </a:solidFill>
              <a:ea typeface="Osaka"/>
              <a:cs typeface="Times New Roman" pitchFamily="18" charset="0"/>
            </a:endParaRPr>
          </a:p>
        </p:txBody>
      </p:sp>
    </p:spTree>
    <p:extLst>
      <p:ext uri="{BB962C8B-B14F-4D97-AF65-F5344CB8AC3E}">
        <p14:creationId xmlns:p14="http://schemas.microsoft.com/office/powerpoint/2010/main" val="3902229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en-US" altLang="en-US" sz="2600" b="1" dirty="0" smtClean="0">
                <a:solidFill>
                  <a:schemeClr val="bg1"/>
                </a:solidFill>
                <a:ea typeface="Osaka"/>
                <a:cs typeface="Osaka"/>
              </a:rPr>
              <a:t>  </a:t>
            </a:r>
            <a:r>
              <a:rPr lang="en-US" altLang="en-US" sz="2600" b="1" dirty="0" err="1" smtClean="0">
                <a:solidFill>
                  <a:schemeClr val="bg1"/>
                </a:solidFill>
                <a:ea typeface="Osaka"/>
                <a:cs typeface="Osaka"/>
              </a:rPr>
              <a:t>Convertitore</a:t>
            </a:r>
            <a:r>
              <a:rPr lang="en-US" altLang="en-US" sz="2600" b="1" dirty="0" smtClean="0">
                <a:solidFill>
                  <a:schemeClr val="bg1"/>
                </a:solidFill>
                <a:ea typeface="Osaka"/>
                <a:cs typeface="Osaka"/>
              </a:rPr>
              <a:t> A/D a 10 bit</a:t>
            </a:r>
            <a:endParaRPr lang="en-US" sz="2600" b="1" dirty="0">
              <a:solidFill>
                <a:schemeClr val="bg1"/>
              </a:solidFill>
              <a:ea typeface="Osaka"/>
              <a:cs typeface="Osaka"/>
            </a:endParaRPr>
          </a:p>
        </p:txBody>
      </p:sp>
      <p:sp>
        <p:nvSpPr>
          <p:cNvPr id="7"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14</a:t>
            </a:fld>
            <a:endParaRPr lang="it-IT" dirty="0"/>
          </a:p>
        </p:txBody>
      </p:sp>
      <p:sp>
        <p:nvSpPr>
          <p:cNvPr id="9" name="Rettangolo 8"/>
          <p:cNvSpPr/>
          <p:nvPr/>
        </p:nvSpPr>
        <p:spPr>
          <a:xfrm>
            <a:off x="-189772" y="746738"/>
            <a:ext cx="9540815" cy="338554"/>
          </a:xfrm>
          <a:prstGeom prst="rect">
            <a:avLst/>
          </a:prstGeom>
        </p:spPr>
        <p:txBody>
          <a:bodyPr wrap="square">
            <a:spAutoFit/>
          </a:bodyPr>
          <a:lstStyle/>
          <a:p>
            <a:pPr marL="896938" lvl="1" indent="-439738" algn="just" defTabSz="904875" eaLnBrk="0" hangingPunct="0">
              <a:buFont typeface="Wingdings" panose="05000000000000000000" pitchFamily="2" charset="2"/>
              <a:buChar char="q"/>
            </a:pPr>
            <a:r>
              <a:rPr lang="en-US" dirty="0" err="1" smtClean="0">
                <a:solidFill>
                  <a:srgbClr val="003399"/>
                </a:solidFill>
                <a:ea typeface="Osaka"/>
                <a:cs typeface="Times New Roman" pitchFamily="18" charset="0"/>
              </a:rPr>
              <a:t>Disponibile</a:t>
            </a:r>
            <a:r>
              <a:rPr lang="en-US" dirty="0" smtClean="0">
                <a:solidFill>
                  <a:srgbClr val="003399"/>
                </a:solidFill>
                <a:ea typeface="Osaka"/>
                <a:cs typeface="Times New Roman" pitchFamily="18" charset="0"/>
              </a:rPr>
              <a:t> </a:t>
            </a:r>
            <a:r>
              <a:rPr lang="en-US" dirty="0" err="1" smtClean="0">
                <a:solidFill>
                  <a:srgbClr val="003399"/>
                </a:solidFill>
                <a:ea typeface="Osaka"/>
                <a:cs typeface="Times New Roman" pitchFamily="18" charset="0"/>
              </a:rPr>
              <a:t>l’ADC</a:t>
            </a:r>
            <a:r>
              <a:rPr lang="en-US" dirty="0" smtClean="0">
                <a:solidFill>
                  <a:srgbClr val="003399"/>
                </a:solidFill>
                <a:ea typeface="Osaka"/>
                <a:cs typeface="Times New Roman" pitchFamily="18" charset="0"/>
              </a:rPr>
              <a:t> a 8 bit, del </a:t>
            </a:r>
            <a:r>
              <a:rPr lang="en-US" dirty="0" err="1" smtClean="0">
                <a:solidFill>
                  <a:srgbClr val="003399"/>
                </a:solidFill>
                <a:ea typeface="Osaka"/>
                <a:cs typeface="Times New Roman" pitchFamily="18" charset="0"/>
              </a:rPr>
              <a:t>tipo</a:t>
            </a:r>
            <a:r>
              <a:rPr lang="en-US" dirty="0" smtClean="0">
                <a:solidFill>
                  <a:srgbClr val="003399"/>
                </a:solidFill>
                <a:ea typeface="Osaka"/>
                <a:cs typeface="Times New Roman" pitchFamily="18" charset="0"/>
              </a:rPr>
              <a:t> flash “subranging” o “two-step, </a:t>
            </a:r>
            <a:r>
              <a:rPr lang="en-US" dirty="0" err="1" smtClean="0">
                <a:solidFill>
                  <a:srgbClr val="003399"/>
                </a:solidFill>
                <a:ea typeface="Osaka"/>
                <a:cs typeface="Times New Roman" pitchFamily="18" charset="0"/>
              </a:rPr>
              <a:t>realizzato</a:t>
            </a:r>
            <a:r>
              <a:rPr lang="en-US" dirty="0" smtClean="0">
                <a:solidFill>
                  <a:srgbClr val="003399"/>
                </a:solidFill>
                <a:ea typeface="Osaka"/>
                <a:cs typeface="Times New Roman" pitchFamily="18" charset="0"/>
              </a:rPr>
              <a:t> per BASIC32_ADC</a:t>
            </a: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325" y="1220011"/>
            <a:ext cx="7289320" cy="4180838"/>
          </a:xfrm>
          <a:prstGeom prst="rect">
            <a:avLst/>
          </a:prstGeom>
        </p:spPr>
      </p:pic>
      <p:sp>
        <p:nvSpPr>
          <p:cNvPr id="12" name="Rettangolo 11"/>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
        <p:nvSpPr>
          <p:cNvPr id="13" name="Rettangolo 12"/>
          <p:cNvSpPr/>
          <p:nvPr/>
        </p:nvSpPr>
        <p:spPr>
          <a:xfrm>
            <a:off x="1860430" y="5458207"/>
            <a:ext cx="6014481" cy="292388"/>
          </a:xfrm>
          <a:prstGeom prst="rect">
            <a:avLst/>
          </a:prstGeom>
        </p:spPr>
        <p:txBody>
          <a:bodyPr wrap="square">
            <a:spAutoFit/>
          </a:bodyPr>
          <a:lstStyle/>
          <a:p>
            <a:pPr algn="ctr"/>
            <a:r>
              <a:rPr lang="it-IT" sz="1300" b="1" dirty="0" smtClean="0">
                <a:solidFill>
                  <a:srgbClr val="003399"/>
                </a:solidFill>
              </a:rPr>
              <a:t>Schema di principio di un ADC flash subranging a 6 bit</a:t>
            </a:r>
            <a:endParaRPr lang="it-IT" sz="1300" b="1" dirty="0">
              <a:solidFill>
                <a:srgbClr val="003399"/>
              </a:solidFill>
            </a:endParaRPr>
          </a:p>
        </p:txBody>
      </p:sp>
      <p:sp>
        <p:nvSpPr>
          <p:cNvPr id="4" name="Rettangolo 3"/>
          <p:cNvSpPr/>
          <p:nvPr/>
        </p:nvSpPr>
        <p:spPr>
          <a:xfrm>
            <a:off x="0" y="5995901"/>
            <a:ext cx="9480431" cy="338554"/>
          </a:xfrm>
          <a:prstGeom prst="rect">
            <a:avLst/>
          </a:prstGeom>
        </p:spPr>
        <p:txBody>
          <a:bodyPr wrap="square">
            <a:spAutoFit/>
          </a:bodyPr>
          <a:lstStyle/>
          <a:p>
            <a:pPr marL="896938" lvl="1" indent="-439738" algn="just" defTabSz="904875" eaLnBrk="0" hangingPunct="0">
              <a:buFont typeface="Wingdings" panose="05000000000000000000" pitchFamily="2" charset="2"/>
              <a:buChar char="q"/>
            </a:pPr>
            <a:r>
              <a:rPr lang="en-US" dirty="0" smtClean="0">
                <a:solidFill>
                  <a:srgbClr val="003399"/>
                </a:solidFill>
                <a:ea typeface="Osaka"/>
                <a:cs typeface="Times New Roman" pitchFamily="18" charset="0"/>
              </a:rPr>
              <a:t>Ci </a:t>
            </a:r>
            <a:r>
              <a:rPr lang="en-US" dirty="0" err="1" smtClean="0">
                <a:solidFill>
                  <a:srgbClr val="003399"/>
                </a:solidFill>
                <a:ea typeface="Osaka"/>
                <a:cs typeface="Times New Roman" pitchFamily="18" charset="0"/>
              </a:rPr>
              <a:t>sono</a:t>
            </a:r>
            <a:r>
              <a:rPr lang="en-US" dirty="0" smtClean="0">
                <a:solidFill>
                  <a:srgbClr val="003399"/>
                </a:solidFill>
                <a:ea typeface="Osaka"/>
                <a:cs typeface="Times New Roman" pitchFamily="18" charset="0"/>
              </a:rPr>
              <a:t> 2 </a:t>
            </a:r>
            <a:r>
              <a:rPr lang="en-US" dirty="0">
                <a:solidFill>
                  <a:srgbClr val="003399"/>
                </a:solidFill>
                <a:ea typeface="Osaka"/>
                <a:cs typeface="Times New Roman" pitchFamily="18" charset="0"/>
              </a:rPr>
              <a:t>moduli </a:t>
            </a:r>
            <a:r>
              <a:rPr lang="en-US" dirty="0" smtClean="0">
                <a:solidFill>
                  <a:srgbClr val="003399"/>
                </a:solidFill>
                <a:ea typeface="Osaka"/>
                <a:cs typeface="Times New Roman" pitchFamily="18" charset="0"/>
              </a:rPr>
              <a:t>ADC </a:t>
            </a:r>
            <a:r>
              <a:rPr lang="en-US" dirty="0" err="1">
                <a:solidFill>
                  <a:srgbClr val="003399"/>
                </a:solidFill>
                <a:ea typeface="Osaka"/>
                <a:cs typeface="Times New Roman" pitchFamily="18" charset="0"/>
              </a:rPr>
              <a:t>che</a:t>
            </a:r>
            <a:r>
              <a:rPr lang="en-US" dirty="0">
                <a:solidFill>
                  <a:srgbClr val="003399"/>
                </a:solidFill>
                <a:ea typeface="Osaka"/>
                <a:cs typeface="Times New Roman" pitchFamily="18" charset="0"/>
              </a:rPr>
              <a:t> </a:t>
            </a:r>
            <a:r>
              <a:rPr lang="en-US" dirty="0" err="1">
                <a:solidFill>
                  <a:srgbClr val="003399"/>
                </a:solidFill>
                <a:ea typeface="Osaka"/>
                <a:cs typeface="Times New Roman" pitchFamily="18" charset="0"/>
              </a:rPr>
              <a:t>lavorano</a:t>
            </a:r>
            <a:r>
              <a:rPr lang="en-US" dirty="0">
                <a:solidFill>
                  <a:srgbClr val="003399"/>
                </a:solidFill>
                <a:ea typeface="Osaka"/>
                <a:cs typeface="Times New Roman" pitchFamily="18" charset="0"/>
              </a:rPr>
              <a:t> in interleaving, </a:t>
            </a:r>
            <a:r>
              <a:rPr lang="en-US" dirty="0" err="1">
                <a:solidFill>
                  <a:srgbClr val="003399"/>
                </a:solidFill>
                <a:ea typeface="Osaka"/>
                <a:cs typeface="Times New Roman" pitchFamily="18" charset="0"/>
              </a:rPr>
              <a:t>ciascuno</a:t>
            </a:r>
            <a:r>
              <a:rPr lang="en-US" dirty="0">
                <a:solidFill>
                  <a:srgbClr val="003399"/>
                </a:solidFill>
                <a:ea typeface="Osaka"/>
                <a:cs typeface="Times New Roman" pitchFamily="18" charset="0"/>
              </a:rPr>
              <a:t> in </a:t>
            </a:r>
            <a:r>
              <a:rPr lang="en-US" dirty="0" err="1">
                <a:solidFill>
                  <a:srgbClr val="003399"/>
                </a:solidFill>
                <a:ea typeface="Osaka"/>
                <a:cs typeface="Times New Roman" pitchFamily="18" charset="0"/>
              </a:rPr>
              <a:t>grado</a:t>
            </a:r>
            <a:r>
              <a:rPr lang="en-US" dirty="0">
                <a:solidFill>
                  <a:srgbClr val="003399"/>
                </a:solidFill>
                <a:ea typeface="Osaka"/>
                <a:cs typeface="Times New Roman" pitchFamily="18" charset="0"/>
              </a:rPr>
              <a:t> di </a:t>
            </a:r>
            <a:r>
              <a:rPr lang="en-US" dirty="0" err="1">
                <a:solidFill>
                  <a:srgbClr val="003399"/>
                </a:solidFill>
                <a:ea typeface="Osaka"/>
                <a:cs typeface="Times New Roman" pitchFamily="18" charset="0"/>
              </a:rPr>
              <a:t>convertire</a:t>
            </a:r>
            <a:r>
              <a:rPr lang="en-US" dirty="0">
                <a:solidFill>
                  <a:srgbClr val="003399"/>
                </a:solidFill>
                <a:ea typeface="Osaka"/>
                <a:cs typeface="Times New Roman" pitchFamily="18" charset="0"/>
              </a:rPr>
              <a:t> a </a:t>
            </a:r>
            <a:r>
              <a:rPr lang="en-US" dirty="0" smtClean="0">
                <a:solidFill>
                  <a:srgbClr val="003399"/>
                </a:solidFill>
                <a:ea typeface="Osaka"/>
                <a:cs typeface="Times New Roman" pitchFamily="18" charset="0"/>
              </a:rPr>
              <a:t>10MS/s</a:t>
            </a:r>
            <a:endParaRPr lang="en-US" dirty="0">
              <a:solidFill>
                <a:srgbClr val="003399"/>
              </a:solidFill>
              <a:ea typeface="Osak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204237"/>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en-US" altLang="en-US" sz="2600" b="1" dirty="0">
                <a:solidFill>
                  <a:schemeClr val="bg1"/>
                </a:solidFill>
                <a:ea typeface="Osaka"/>
                <a:cs typeface="Osaka"/>
              </a:rPr>
              <a:t>  </a:t>
            </a:r>
            <a:r>
              <a:rPr lang="en-US" altLang="en-US" sz="2600" b="1" dirty="0" smtClean="0">
                <a:solidFill>
                  <a:schemeClr val="bg1"/>
                </a:solidFill>
                <a:ea typeface="Osaka"/>
                <a:cs typeface="Osaka"/>
              </a:rPr>
              <a:t>Oversampling </a:t>
            </a:r>
            <a:r>
              <a:rPr lang="en-US" altLang="en-US" sz="2600" b="1" dirty="0" smtClean="0">
                <a:solidFill>
                  <a:schemeClr val="bg1"/>
                </a:solidFill>
                <a:ea typeface="Osaka"/>
                <a:cs typeface="Osaka"/>
              </a:rPr>
              <a:t>&amp; decimation</a:t>
            </a:r>
            <a:endParaRPr lang="it-IT" sz="2400" b="1" dirty="0">
              <a:solidFill>
                <a:schemeClr val="bg1"/>
              </a:solidFill>
              <a:ea typeface="Osaka"/>
              <a:cs typeface="Osaka"/>
            </a:endParaRPr>
          </a:p>
        </p:txBody>
      </p:sp>
      <p:sp>
        <p:nvSpPr>
          <p:cNvPr id="6"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15</a:t>
            </a:fld>
            <a:endParaRPr lang="it-IT" dirty="0"/>
          </a:p>
        </p:txBody>
      </p:sp>
      <p:sp>
        <p:nvSpPr>
          <p:cNvPr id="8" name="Rettangolo 7"/>
          <p:cNvSpPr/>
          <p:nvPr/>
        </p:nvSpPr>
        <p:spPr>
          <a:xfrm>
            <a:off x="-189772" y="841621"/>
            <a:ext cx="9540815" cy="5401479"/>
          </a:xfrm>
          <a:prstGeom prst="rect">
            <a:avLst/>
          </a:prstGeom>
        </p:spPr>
        <p:txBody>
          <a:bodyPr wrap="square">
            <a:spAutoFit/>
          </a:bodyPr>
          <a:lstStyle/>
          <a:p>
            <a:pPr marL="896938" lvl="1" indent="-439738" algn="just" defTabSz="904875" eaLnBrk="0" hangingPunct="0">
              <a:buFont typeface="Wingdings" panose="05000000000000000000" pitchFamily="2" charset="2"/>
              <a:buChar char="q"/>
            </a:pPr>
            <a:r>
              <a:rPr lang="en-US" sz="1500" dirty="0" smtClean="0">
                <a:solidFill>
                  <a:srgbClr val="003399"/>
                </a:solidFill>
                <a:ea typeface="Osaka"/>
                <a:cs typeface="Times New Roman" pitchFamily="18" charset="0"/>
              </a:rPr>
              <a:t>Per </a:t>
            </a:r>
            <a:r>
              <a:rPr lang="en-US" sz="1500" dirty="0" err="1" smtClean="0">
                <a:solidFill>
                  <a:srgbClr val="003399"/>
                </a:solidFill>
                <a:ea typeface="Osaka"/>
                <a:cs typeface="Times New Roman" pitchFamily="18" charset="0"/>
              </a:rPr>
              <a:t>incrementare</a:t>
            </a:r>
            <a:r>
              <a:rPr lang="en-US" sz="1500" dirty="0" smtClean="0">
                <a:solidFill>
                  <a:srgbClr val="003399"/>
                </a:solidFill>
                <a:ea typeface="Osaka"/>
                <a:cs typeface="Times New Roman" pitchFamily="18" charset="0"/>
              </a:rPr>
              <a:t> la </a:t>
            </a:r>
            <a:r>
              <a:rPr lang="en-US" sz="1500" dirty="0" err="1" smtClean="0">
                <a:solidFill>
                  <a:srgbClr val="003399"/>
                </a:solidFill>
                <a:ea typeface="Osaka"/>
                <a:cs typeface="Times New Roman" pitchFamily="18" charset="0"/>
              </a:rPr>
              <a:t>risoluzione</a:t>
            </a:r>
            <a:r>
              <a:rPr lang="en-US" sz="1500" dirty="0" smtClean="0">
                <a:solidFill>
                  <a:srgbClr val="003399"/>
                </a:solidFill>
                <a:ea typeface="Osaka"/>
                <a:cs typeface="Times New Roman" pitchFamily="18" charset="0"/>
              </a:rPr>
              <a:t> di w=2 bit, </a:t>
            </a:r>
            <a:r>
              <a:rPr lang="en-US" sz="1500" dirty="0" err="1" smtClean="0">
                <a:solidFill>
                  <a:srgbClr val="003399"/>
                </a:solidFill>
                <a:ea typeface="Osaka"/>
                <a:cs typeface="Times New Roman" pitchFamily="18" charset="0"/>
              </a:rPr>
              <a:t>portandola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ai</a:t>
            </a:r>
            <a:r>
              <a:rPr lang="en-US" sz="1500" dirty="0" smtClean="0">
                <a:solidFill>
                  <a:srgbClr val="003399"/>
                </a:solidFill>
                <a:ea typeface="Osaka"/>
                <a:cs typeface="Times New Roman" pitchFamily="18" charset="0"/>
              </a:rPr>
              <a:t> 10 bit </a:t>
            </a:r>
            <a:r>
              <a:rPr lang="en-US" sz="1500" dirty="0" err="1" smtClean="0">
                <a:solidFill>
                  <a:srgbClr val="003399"/>
                </a:solidFill>
                <a:ea typeface="Osaka"/>
                <a:cs typeface="Times New Roman" pitchFamily="18" charset="0"/>
              </a:rPr>
              <a:t>richiesti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sfruttiamo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questi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stessi</a:t>
            </a:r>
            <a:r>
              <a:rPr lang="en-US" sz="1500" dirty="0" smtClean="0">
                <a:solidFill>
                  <a:srgbClr val="003399"/>
                </a:solidFill>
                <a:ea typeface="Osaka"/>
                <a:cs typeface="Times New Roman" pitchFamily="18" charset="0"/>
              </a:rPr>
              <a:t> moduli </a:t>
            </a:r>
            <a:r>
              <a:rPr lang="en-US" sz="1500" dirty="0" err="1" smtClean="0">
                <a:solidFill>
                  <a:srgbClr val="003399"/>
                </a:solidFill>
                <a:ea typeface="Osaka"/>
                <a:cs typeface="Times New Roman" pitchFamily="18" charset="0"/>
              </a:rPr>
              <a:t>applicando</a:t>
            </a:r>
            <a:r>
              <a:rPr lang="en-US" sz="1500" dirty="0" smtClean="0">
                <a:solidFill>
                  <a:srgbClr val="003399"/>
                </a:solidFill>
                <a:ea typeface="Osaka"/>
                <a:cs typeface="Times New Roman" pitchFamily="18" charset="0"/>
              </a:rPr>
              <a:t> la </a:t>
            </a:r>
            <a:r>
              <a:rPr lang="en-US" sz="1500" dirty="0" err="1" smtClean="0">
                <a:solidFill>
                  <a:srgbClr val="003399"/>
                </a:solidFill>
                <a:ea typeface="Osaka"/>
                <a:cs typeface="Times New Roman" pitchFamily="18" charset="0"/>
              </a:rPr>
              <a:t>tecnica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dell’</a:t>
            </a:r>
            <a:r>
              <a:rPr lang="en-US" sz="1500" b="1" dirty="0" err="1" smtClean="0">
                <a:solidFill>
                  <a:srgbClr val="003399"/>
                </a:solidFill>
                <a:ea typeface="Osaka"/>
                <a:cs typeface="Times New Roman" pitchFamily="18" charset="0"/>
              </a:rPr>
              <a:t>oversampling</a:t>
            </a:r>
            <a:r>
              <a:rPr lang="en-US" sz="1500" dirty="0" smtClean="0">
                <a:solidFill>
                  <a:srgbClr val="003399"/>
                </a:solidFill>
                <a:ea typeface="Osaka"/>
                <a:cs typeface="Times New Roman" pitchFamily="18" charset="0"/>
              </a:rPr>
              <a:t> e </a:t>
            </a:r>
            <a:r>
              <a:rPr lang="en-US" sz="1500" b="1" dirty="0" smtClean="0">
                <a:solidFill>
                  <a:srgbClr val="003399"/>
                </a:solidFill>
                <a:ea typeface="Osaka"/>
                <a:cs typeface="Times New Roman" pitchFamily="18" charset="0"/>
              </a:rPr>
              <a:t>decimation</a:t>
            </a:r>
            <a:endParaRPr lang="en-US" sz="1500"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endParaRPr lang="en-US" sz="1500" dirty="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smtClean="0">
                <a:solidFill>
                  <a:srgbClr val="003399"/>
                </a:solidFill>
                <a:ea typeface="Osaka"/>
                <a:cs typeface="Times New Roman" pitchFamily="18" charset="0"/>
              </a:rPr>
              <a:t>In </a:t>
            </a:r>
            <a:r>
              <a:rPr lang="en-US" sz="1500" dirty="0" err="1" smtClean="0">
                <a:solidFill>
                  <a:srgbClr val="003399"/>
                </a:solidFill>
                <a:ea typeface="Osaka"/>
                <a:cs typeface="Times New Roman" pitchFamily="18" charset="0"/>
              </a:rPr>
              <a:t>pratica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abbiamo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bisogno</a:t>
            </a:r>
            <a:r>
              <a:rPr lang="en-US" sz="1500" dirty="0" smtClean="0">
                <a:solidFill>
                  <a:srgbClr val="003399"/>
                </a:solidFill>
                <a:ea typeface="Osaka"/>
                <a:cs typeface="Times New Roman" pitchFamily="18" charset="0"/>
              </a:rPr>
              <a:t> di 4</a:t>
            </a:r>
            <a:r>
              <a:rPr lang="en-US" sz="1500" baseline="30000" dirty="0" smtClean="0">
                <a:solidFill>
                  <a:srgbClr val="003399"/>
                </a:solidFill>
                <a:ea typeface="Osaka"/>
                <a:cs typeface="Times New Roman" pitchFamily="18" charset="0"/>
              </a:rPr>
              <a:t>w</a:t>
            </a:r>
            <a:r>
              <a:rPr lang="en-US" sz="1500" dirty="0" smtClean="0">
                <a:solidFill>
                  <a:srgbClr val="003399"/>
                </a:solidFill>
                <a:ea typeface="Osaka"/>
                <a:cs typeface="Times New Roman" pitchFamily="18" charset="0"/>
              </a:rPr>
              <a:t>=16 </a:t>
            </a:r>
            <a:r>
              <a:rPr lang="en-US" sz="1500" dirty="0" err="1" smtClean="0">
                <a:solidFill>
                  <a:srgbClr val="003399"/>
                </a:solidFill>
                <a:ea typeface="Osaka"/>
                <a:cs typeface="Times New Roman" pitchFamily="18" charset="0"/>
              </a:rPr>
              <a:t>campioni</a:t>
            </a:r>
            <a:r>
              <a:rPr lang="en-US" sz="1500" dirty="0" smtClean="0">
                <a:solidFill>
                  <a:srgbClr val="003399"/>
                </a:solidFill>
                <a:ea typeface="Osaka"/>
                <a:cs typeface="Times New Roman" pitchFamily="18" charset="0"/>
              </a:rPr>
              <a:t> del </a:t>
            </a:r>
            <a:r>
              <a:rPr lang="en-US" sz="1500" dirty="0" err="1" smtClean="0">
                <a:solidFill>
                  <a:srgbClr val="003399"/>
                </a:solidFill>
                <a:ea typeface="Osaka"/>
                <a:cs typeface="Times New Roman" pitchFamily="18" charset="0"/>
              </a:rPr>
              <a:t>segnale</a:t>
            </a:r>
            <a:r>
              <a:rPr lang="en-US" sz="1500" dirty="0" smtClean="0">
                <a:solidFill>
                  <a:srgbClr val="003399"/>
                </a:solidFill>
                <a:ea typeface="Osaka"/>
                <a:cs typeface="Times New Roman" pitchFamily="18" charset="0"/>
              </a:rPr>
              <a:t> da </a:t>
            </a:r>
            <a:r>
              <a:rPr lang="en-US" sz="1500" dirty="0" err="1" smtClean="0">
                <a:solidFill>
                  <a:srgbClr val="003399"/>
                </a:solidFill>
                <a:ea typeface="Osaka"/>
                <a:cs typeface="Times New Roman" pitchFamily="18" charset="0"/>
              </a:rPr>
              <a:t>convertire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che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possiamo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ottenere</a:t>
            </a:r>
            <a:r>
              <a:rPr lang="en-US" sz="1500" dirty="0" smtClean="0">
                <a:solidFill>
                  <a:srgbClr val="003399"/>
                </a:solidFill>
                <a:ea typeface="Osaka"/>
                <a:cs typeface="Times New Roman" pitchFamily="18" charset="0"/>
              </a:rPr>
              <a:t> in 100ns*16/2=800ns</a:t>
            </a:r>
            <a:endParaRPr lang="en-US" sz="1500" dirty="0">
              <a:solidFill>
                <a:srgbClr val="003399"/>
              </a:solidFill>
              <a:ea typeface="Osaka"/>
              <a:cs typeface="Times New Roman" pitchFamily="18" charset="0"/>
            </a:endParaRPr>
          </a:p>
          <a:p>
            <a:pPr lvl="1" algn="just" defTabSz="904875" eaLnBrk="0" hangingPunct="0"/>
            <a:endParaRPr lang="en-US" sz="1500"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smtClean="0">
                <a:solidFill>
                  <a:srgbClr val="003399"/>
                </a:solidFill>
                <a:ea typeface="Osaka"/>
                <a:cs typeface="Times New Roman" pitchFamily="18" charset="0"/>
              </a:rPr>
              <a:t>I 16 </a:t>
            </a:r>
            <a:r>
              <a:rPr lang="en-US" sz="1500" dirty="0" err="1" smtClean="0">
                <a:solidFill>
                  <a:srgbClr val="003399"/>
                </a:solidFill>
                <a:ea typeface="Osaka"/>
                <a:cs typeface="Times New Roman" pitchFamily="18" charset="0"/>
              </a:rPr>
              <a:t>campioni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vanno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sommati</a:t>
            </a:r>
            <a:r>
              <a:rPr lang="en-US" sz="1500" dirty="0">
                <a:solidFill>
                  <a:srgbClr val="003399"/>
                </a:solidFill>
                <a:ea typeface="Osaka"/>
                <a:cs typeface="Times New Roman" pitchFamily="18" charset="0"/>
              </a:rPr>
              <a:t> </a:t>
            </a:r>
            <a:r>
              <a:rPr lang="en-US" sz="1500" dirty="0" smtClean="0">
                <a:solidFill>
                  <a:srgbClr val="003399"/>
                </a:solidFill>
                <a:ea typeface="Osaka"/>
                <a:cs typeface="Times New Roman" pitchFamily="18" charset="0"/>
              </a:rPr>
              <a:t>e </a:t>
            </a:r>
            <a:r>
              <a:rPr lang="en-US" sz="1500" dirty="0" err="1" smtClean="0">
                <a:solidFill>
                  <a:srgbClr val="003399"/>
                </a:solidFill>
                <a:ea typeface="Osaka"/>
                <a:cs typeface="Times New Roman" pitchFamily="18" charset="0"/>
              </a:rPr>
              <a:t>si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ottiene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una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parola</a:t>
            </a:r>
            <a:r>
              <a:rPr lang="en-US" sz="1500" dirty="0" smtClean="0">
                <a:solidFill>
                  <a:srgbClr val="003399"/>
                </a:solidFill>
                <a:ea typeface="Osaka"/>
                <a:cs typeface="Times New Roman" pitchFamily="18" charset="0"/>
              </a:rPr>
              <a:t> da 12 bit, di cui </a:t>
            </a:r>
            <a:r>
              <a:rPr lang="en-US" sz="1500" dirty="0" err="1" smtClean="0">
                <a:solidFill>
                  <a:srgbClr val="003399"/>
                </a:solidFill>
                <a:ea typeface="Osaka"/>
                <a:cs typeface="Times New Roman" pitchFamily="18" charset="0"/>
              </a:rPr>
              <a:t>i</a:t>
            </a:r>
            <a:r>
              <a:rPr lang="en-US" sz="1500" dirty="0" smtClean="0">
                <a:solidFill>
                  <a:srgbClr val="003399"/>
                </a:solidFill>
                <a:ea typeface="Osaka"/>
                <a:cs typeface="Times New Roman" pitchFamily="18" charset="0"/>
              </a:rPr>
              <a:t> 10 MSB </a:t>
            </a:r>
            <a:r>
              <a:rPr lang="en-US" sz="1500" dirty="0" err="1" smtClean="0">
                <a:solidFill>
                  <a:srgbClr val="003399"/>
                </a:solidFill>
                <a:ea typeface="Osaka"/>
                <a:cs typeface="Times New Roman" pitchFamily="18" charset="0"/>
              </a:rPr>
              <a:t>sono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il</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dato</a:t>
            </a:r>
            <a:r>
              <a:rPr lang="en-US" sz="1500" dirty="0" smtClean="0">
                <a:solidFill>
                  <a:srgbClr val="003399"/>
                </a:solidFill>
                <a:ea typeface="Osaka"/>
                <a:cs typeface="Times New Roman" pitchFamily="18" charset="0"/>
              </a:rPr>
              <a:t> </a:t>
            </a:r>
            <a:r>
              <a:rPr lang="en-US" sz="1500" dirty="0" smtClean="0">
                <a:solidFill>
                  <a:srgbClr val="003399"/>
                </a:solidFill>
                <a:ea typeface="Osaka"/>
                <a:cs typeface="Times New Roman" pitchFamily="18" charset="0"/>
              </a:rPr>
              <a:t>finale (decimation), </a:t>
            </a:r>
            <a:r>
              <a:rPr lang="en-US" sz="1500" dirty="0" smtClean="0">
                <a:solidFill>
                  <a:srgbClr val="003399"/>
                </a:solidFill>
                <a:ea typeface="Osaka"/>
                <a:cs typeface="Times New Roman" pitchFamily="18" charset="0"/>
              </a:rPr>
              <a:t>a cui </a:t>
            </a:r>
            <a:r>
              <a:rPr lang="en-US" sz="1500" dirty="0" err="1" smtClean="0">
                <a:solidFill>
                  <a:srgbClr val="003399"/>
                </a:solidFill>
                <a:ea typeface="Osaka"/>
                <a:cs typeface="Times New Roman" pitchFamily="18" charset="0"/>
              </a:rPr>
              <a:t>eventualmente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può</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applicare</a:t>
            </a:r>
            <a:r>
              <a:rPr lang="en-US" sz="1500" dirty="0" smtClean="0">
                <a:solidFill>
                  <a:srgbClr val="003399"/>
                </a:solidFill>
                <a:ea typeface="Osaka"/>
                <a:cs typeface="Times New Roman" pitchFamily="18" charset="0"/>
              </a:rPr>
              <a:t> un </a:t>
            </a:r>
            <a:r>
              <a:rPr lang="en-US" sz="1500" dirty="0" err="1" smtClean="0">
                <a:solidFill>
                  <a:srgbClr val="003399"/>
                </a:solidFill>
                <a:ea typeface="Osaka"/>
                <a:cs typeface="Times New Roman" pitchFamily="18" charset="0"/>
              </a:rPr>
              <a:t>arrotondamento</a:t>
            </a:r>
            <a:r>
              <a:rPr lang="en-US" sz="1500" dirty="0" smtClean="0">
                <a:solidFill>
                  <a:srgbClr val="003399"/>
                </a:solidFill>
                <a:ea typeface="Osaka"/>
                <a:cs typeface="Times New Roman" pitchFamily="18" charset="0"/>
              </a:rPr>
              <a:t> in base al </a:t>
            </a:r>
            <a:r>
              <a:rPr lang="en-US" sz="1500" dirty="0" err="1" smtClean="0">
                <a:solidFill>
                  <a:srgbClr val="003399"/>
                </a:solidFill>
                <a:ea typeface="Osaka"/>
                <a:cs typeface="Times New Roman" pitchFamily="18" charset="0"/>
              </a:rPr>
              <a:t>valore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dei</a:t>
            </a:r>
            <a:r>
              <a:rPr lang="en-US" sz="1500" dirty="0" smtClean="0">
                <a:solidFill>
                  <a:srgbClr val="003399"/>
                </a:solidFill>
                <a:ea typeface="Osaka"/>
                <a:cs typeface="Times New Roman" pitchFamily="18" charset="0"/>
              </a:rPr>
              <a:t> due LSB </a:t>
            </a:r>
            <a:r>
              <a:rPr lang="en-US" sz="1500" dirty="0" err="1" smtClean="0">
                <a:solidFill>
                  <a:srgbClr val="003399"/>
                </a:solidFill>
                <a:ea typeface="Osaka"/>
                <a:cs typeface="Times New Roman" pitchFamily="18" charset="0"/>
              </a:rPr>
              <a:t>eliminati</a:t>
            </a:r>
            <a:endParaRPr lang="en-US" sz="1500" dirty="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endParaRPr lang="en-US" sz="1500"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smtClean="0">
                <a:solidFill>
                  <a:srgbClr val="003399"/>
                </a:solidFill>
                <a:ea typeface="Osaka"/>
                <a:cs typeface="Times New Roman" pitchFamily="18" charset="0"/>
              </a:rPr>
              <a:t>La </a:t>
            </a:r>
            <a:r>
              <a:rPr lang="en-US" sz="1500" dirty="0" err="1" smtClean="0">
                <a:solidFill>
                  <a:srgbClr val="003399"/>
                </a:solidFill>
                <a:ea typeface="Osaka"/>
                <a:cs typeface="Times New Roman" pitchFamily="18" charset="0"/>
              </a:rPr>
              <a:t>tecnica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funziona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bene</a:t>
            </a:r>
            <a:r>
              <a:rPr lang="en-US" sz="1500" dirty="0" smtClean="0">
                <a:solidFill>
                  <a:srgbClr val="003399"/>
                </a:solidFill>
                <a:ea typeface="Osaka"/>
                <a:cs typeface="Times New Roman" pitchFamily="18" charset="0"/>
              </a:rPr>
              <a:t> solo se </a:t>
            </a:r>
            <a:r>
              <a:rPr lang="en-US" sz="1500" dirty="0" err="1" smtClean="0">
                <a:solidFill>
                  <a:srgbClr val="003399"/>
                </a:solidFill>
                <a:ea typeface="Osaka"/>
                <a:cs typeface="Times New Roman" pitchFamily="18" charset="0"/>
              </a:rPr>
              <a:t>il</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rumore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sovrapposto</a:t>
            </a:r>
            <a:r>
              <a:rPr lang="en-US" sz="1500" dirty="0" smtClean="0">
                <a:solidFill>
                  <a:srgbClr val="003399"/>
                </a:solidFill>
                <a:ea typeface="Osaka"/>
                <a:cs typeface="Times New Roman" pitchFamily="18" charset="0"/>
              </a:rPr>
              <a:t> al </a:t>
            </a:r>
            <a:r>
              <a:rPr lang="en-US" sz="1500" dirty="0" err="1" smtClean="0">
                <a:solidFill>
                  <a:srgbClr val="003399"/>
                </a:solidFill>
                <a:ea typeface="Osaka"/>
                <a:cs typeface="Times New Roman" pitchFamily="18" charset="0"/>
              </a:rPr>
              <a:t>segnale</a:t>
            </a:r>
            <a:r>
              <a:rPr lang="en-US" sz="1500" dirty="0" smtClean="0">
                <a:solidFill>
                  <a:srgbClr val="003399"/>
                </a:solidFill>
                <a:ea typeface="Osaka"/>
                <a:cs typeface="Times New Roman" pitchFamily="18" charset="0"/>
              </a:rPr>
              <a:t> da </a:t>
            </a:r>
            <a:r>
              <a:rPr lang="en-US" sz="1500" dirty="0" err="1" smtClean="0">
                <a:solidFill>
                  <a:srgbClr val="003399"/>
                </a:solidFill>
                <a:ea typeface="Osaka"/>
                <a:cs typeface="Times New Roman" pitchFamily="18" charset="0"/>
              </a:rPr>
              <a:t>convertire</a:t>
            </a:r>
            <a:r>
              <a:rPr lang="en-US" sz="1500" dirty="0" smtClean="0">
                <a:solidFill>
                  <a:srgbClr val="003399"/>
                </a:solidFill>
                <a:ea typeface="Osaka"/>
                <a:cs typeface="Times New Roman" pitchFamily="18" charset="0"/>
              </a:rPr>
              <a:t> è </a:t>
            </a:r>
            <a:r>
              <a:rPr lang="en-US" sz="1500" dirty="0" err="1" smtClean="0">
                <a:solidFill>
                  <a:srgbClr val="003399"/>
                </a:solidFill>
                <a:ea typeface="Osaka"/>
                <a:cs typeface="Times New Roman" pitchFamily="18" charset="0"/>
              </a:rPr>
              <a:t>bianco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ed</a:t>
            </a:r>
            <a:r>
              <a:rPr lang="en-US" sz="1500" dirty="0" smtClean="0">
                <a:solidFill>
                  <a:srgbClr val="003399"/>
                </a:solidFill>
                <a:ea typeface="Osaka"/>
                <a:cs typeface="Times New Roman" pitchFamily="18" charset="0"/>
              </a:rPr>
              <a:t> è </a:t>
            </a:r>
            <a:r>
              <a:rPr lang="en-US" sz="1500" dirty="0" err="1" smtClean="0">
                <a:solidFill>
                  <a:srgbClr val="003399"/>
                </a:solidFill>
                <a:ea typeface="Osaka"/>
                <a:cs typeface="Times New Roman" pitchFamily="18" charset="0"/>
              </a:rPr>
              <a:t>almeno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pari</a:t>
            </a:r>
            <a:r>
              <a:rPr lang="en-US" sz="1500" dirty="0" smtClean="0">
                <a:solidFill>
                  <a:srgbClr val="003399"/>
                </a:solidFill>
                <a:ea typeface="Osaka"/>
                <a:cs typeface="Times New Roman" pitchFamily="18" charset="0"/>
              </a:rPr>
              <a:t> a 1LSB del </a:t>
            </a:r>
            <a:r>
              <a:rPr lang="en-US" sz="1500" dirty="0" err="1" smtClean="0">
                <a:solidFill>
                  <a:srgbClr val="003399"/>
                </a:solidFill>
                <a:ea typeface="Osaka"/>
                <a:cs typeface="Times New Roman" pitchFamily="18" charset="0"/>
              </a:rPr>
              <a:t>convertitore</a:t>
            </a:r>
            <a:r>
              <a:rPr lang="en-US" sz="1500" dirty="0" smtClean="0">
                <a:solidFill>
                  <a:srgbClr val="003399"/>
                </a:solidFill>
                <a:ea typeface="Osaka"/>
                <a:cs typeface="Times New Roman" pitchFamily="18" charset="0"/>
              </a:rPr>
              <a:t> a 8 bit</a:t>
            </a:r>
          </a:p>
          <a:p>
            <a:pPr marL="896938" lvl="1" indent="-439738" algn="just" defTabSz="904875" eaLnBrk="0" hangingPunct="0">
              <a:buFont typeface="Wingdings" panose="05000000000000000000" pitchFamily="2" charset="2"/>
              <a:buChar char="q"/>
            </a:pPr>
            <a:endParaRPr lang="en-US" sz="1500" dirty="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err="1" smtClean="0">
                <a:solidFill>
                  <a:srgbClr val="003399"/>
                </a:solidFill>
                <a:ea typeface="Osaka"/>
                <a:cs typeface="Times New Roman" pitchFamily="18" charset="0"/>
              </a:rPr>
              <a:t>Nel</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caso</a:t>
            </a:r>
            <a:r>
              <a:rPr lang="en-US" sz="1500" dirty="0" smtClean="0">
                <a:solidFill>
                  <a:srgbClr val="003399"/>
                </a:solidFill>
                <a:ea typeface="Osaka"/>
                <a:cs typeface="Times New Roman" pitchFamily="18" charset="0"/>
              </a:rPr>
              <a:t>, è </a:t>
            </a:r>
            <a:r>
              <a:rPr lang="en-US" sz="1500" dirty="0" err="1" smtClean="0">
                <a:solidFill>
                  <a:srgbClr val="003399"/>
                </a:solidFill>
                <a:ea typeface="Osaka"/>
                <a:cs typeface="Times New Roman" pitchFamily="18" charset="0"/>
              </a:rPr>
              <a:t>necessario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aggiungere</a:t>
            </a:r>
            <a:r>
              <a:rPr lang="en-US" sz="1500" dirty="0" smtClean="0">
                <a:solidFill>
                  <a:srgbClr val="003399"/>
                </a:solidFill>
                <a:ea typeface="Osaka"/>
                <a:cs typeface="Times New Roman" pitchFamily="18" charset="0"/>
              </a:rPr>
              <a:t> del </a:t>
            </a:r>
            <a:r>
              <a:rPr lang="en-US" sz="1500" dirty="0" err="1" smtClean="0">
                <a:solidFill>
                  <a:srgbClr val="003399"/>
                </a:solidFill>
                <a:ea typeface="Osaka"/>
                <a:cs typeface="Times New Roman" pitchFamily="18" charset="0"/>
              </a:rPr>
              <a:t>rumore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bianco</a:t>
            </a:r>
            <a:r>
              <a:rPr lang="en-US" sz="1500" dirty="0" smtClean="0">
                <a:solidFill>
                  <a:srgbClr val="003399"/>
                </a:solidFill>
                <a:ea typeface="Osaka"/>
                <a:cs typeface="Times New Roman" pitchFamily="18" charset="0"/>
              </a:rPr>
              <a:t> (“dithering”): </a:t>
            </a:r>
            <a:r>
              <a:rPr lang="en-US" sz="1500" dirty="0" err="1" smtClean="0">
                <a:solidFill>
                  <a:srgbClr val="003399"/>
                </a:solidFill>
                <a:ea typeface="Osaka"/>
                <a:cs typeface="Times New Roman" pitchFamily="18" charset="0"/>
              </a:rPr>
              <a:t>esistono</a:t>
            </a:r>
            <a:r>
              <a:rPr lang="en-US" sz="1500" dirty="0" smtClean="0">
                <a:solidFill>
                  <a:srgbClr val="003399"/>
                </a:solidFill>
                <a:ea typeface="Osaka"/>
                <a:cs typeface="Times New Roman" pitchFamily="18" charset="0"/>
              </a:rPr>
              <a:t> consolidate </a:t>
            </a:r>
            <a:r>
              <a:rPr lang="en-US" sz="1500" dirty="0" err="1" smtClean="0">
                <a:solidFill>
                  <a:srgbClr val="003399"/>
                </a:solidFill>
                <a:ea typeface="Osaka"/>
                <a:cs typeface="Times New Roman" pitchFamily="18" charset="0"/>
              </a:rPr>
              <a:t>tecniche</a:t>
            </a:r>
            <a:r>
              <a:rPr lang="en-US" sz="1500" dirty="0" smtClean="0">
                <a:solidFill>
                  <a:srgbClr val="003399"/>
                </a:solidFill>
                <a:ea typeface="Osaka"/>
                <a:cs typeface="Times New Roman" pitchFamily="18" charset="0"/>
              </a:rPr>
              <a:t> per fare </a:t>
            </a:r>
            <a:r>
              <a:rPr lang="en-US" sz="1500" dirty="0" err="1" smtClean="0">
                <a:solidFill>
                  <a:srgbClr val="003399"/>
                </a:solidFill>
                <a:ea typeface="Osaka"/>
                <a:cs typeface="Times New Roman" pitchFamily="18" charset="0"/>
              </a:rPr>
              <a:t>questo</a:t>
            </a:r>
            <a:endParaRPr lang="en-US" sz="1500"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endParaRPr lang="en-US" sz="1500" dirty="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err="1" smtClean="0">
                <a:solidFill>
                  <a:srgbClr val="003399"/>
                </a:solidFill>
                <a:ea typeface="Osaka"/>
                <a:cs typeface="Times New Roman" pitchFamily="18" charset="0"/>
              </a:rPr>
              <a:t>L’applicazione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della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tecnica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richiede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una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parziale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modifica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della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logica</a:t>
            </a:r>
            <a:r>
              <a:rPr lang="en-US" sz="1500" dirty="0" smtClean="0">
                <a:solidFill>
                  <a:srgbClr val="003399"/>
                </a:solidFill>
                <a:ea typeface="Osaka"/>
                <a:cs typeface="Times New Roman" pitchFamily="18" charset="0"/>
              </a:rPr>
              <a:t> di </a:t>
            </a:r>
            <a:r>
              <a:rPr lang="en-US" sz="1500" dirty="0" err="1" smtClean="0">
                <a:solidFill>
                  <a:srgbClr val="003399"/>
                </a:solidFill>
                <a:ea typeface="Osaka"/>
                <a:cs typeface="Times New Roman" pitchFamily="18" charset="0"/>
              </a:rPr>
              <a:t>gestione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già</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esistente</a:t>
            </a:r>
            <a:r>
              <a:rPr lang="en-US" sz="1500" dirty="0" smtClean="0">
                <a:solidFill>
                  <a:srgbClr val="003399"/>
                </a:solidFill>
                <a:ea typeface="Osaka"/>
                <a:cs typeface="Times New Roman" pitchFamily="18" charset="0"/>
              </a:rPr>
              <a:t>, la </a:t>
            </a:r>
            <a:r>
              <a:rPr lang="en-US" sz="1500" dirty="0" err="1" smtClean="0">
                <a:solidFill>
                  <a:srgbClr val="003399"/>
                </a:solidFill>
                <a:ea typeface="Osaka"/>
                <a:cs typeface="Times New Roman" pitchFamily="18" charset="0"/>
              </a:rPr>
              <a:t>valutazione</a:t>
            </a:r>
            <a:r>
              <a:rPr lang="en-US" sz="1500" dirty="0" smtClean="0">
                <a:solidFill>
                  <a:srgbClr val="003399"/>
                </a:solidFill>
                <a:ea typeface="Osaka"/>
                <a:cs typeface="Times New Roman" pitchFamily="18" charset="0"/>
              </a:rPr>
              <a:t> del </a:t>
            </a:r>
            <a:r>
              <a:rPr lang="en-US" sz="1500" dirty="0" err="1" smtClean="0">
                <a:solidFill>
                  <a:srgbClr val="003399"/>
                </a:solidFill>
                <a:ea typeface="Osaka"/>
                <a:cs typeface="Times New Roman" pitchFamily="18" charset="0"/>
              </a:rPr>
              <a:t>rumore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sovrapposto</a:t>
            </a:r>
            <a:r>
              <a:rPr lang="en-US" sz="1500" dirty="0" smtClean="0">
                <a:solidFill>
                  <a:srgbClr val="003399"/>
                </a:solidFill>
                <a:ea typeface="Osaka"/>
                <a:cs typeface="Times New Roman" pitchFamily="18" charset="0"/>
              </a:rPr>
              <a:t> al </a:t>
            </a:r>
            <a:r>
              <a:rPr lang="en-US" sz="1500" dirty="0" err="1" smtClean="0">
                <a:solidFill>
                  <a:srgbClr val="003399"/>
                </a:solidFill>
                <a:ea typeface="Osaka"/>
                <a:cs typeface="Times New Roman" pitchFamily="18" charset="0"/>
              </a:rPr>
              <a:t>segnale</a:t>
            </a:r>
            <a:r>
              <a:rPr lang="en-US" sz="1500" dirty="0" smtClean="0">
                <a:solidFill>
                  <a:srgbClr val="003399"/>
                </a:solidFill>
                <a:ea typeface="Osaka"/>
                <a:cs typeface="Times New Roman" pitchFamily="18" charset="0"/>
              </a:rPr>
              <a:t> e </a:t>
            </a:r>
            <a:r>
              <a:rPr lang="en-US" sz="1500" dirty="0" err="1" smtClean="0">
                <a:solidFill>
                  <a:srgbClr val="003399"/>
                </a:solidFill>
                <a:ea typeface="Osaka"/>
                <a:cs typeface="Times New Roman" pitchFamily="18" charset="0"/>
              </a:rPr>
              <a:t>l’aggiunta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della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logica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necessaria</a:t>
            </a:r>
            <a:r>
              <a:rPr lang="en-US" sz="1500" dirty="0" smtClean="0">
                <a:solidFill>
                  <a:srgbClr val="003399"/>
                </a:solidFill>
                <a:ea typeface="Osaka"/>
                <a:cs typeface="Times New Roman" pitchFamily="18" charset="0"/>
              </a:rPr>
              <a:t> per la </a:t>
            </a:r>
            <a:r>
              <a:rPr lang="en-US" sz="1500" dirty="0" err="1" smtClean="0">
                <a:solidFill>
                  <a:srgbClr val="003399"/>
                </a:solidFill>
                <a:ea typeface="Osaka"/>
                <a:cs typeface="Times New Roman" pitchFamily="18" charset="0"/>
              </a:rPr>
              <a:t>somma</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dei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campioni</a:t>
            </a:r>
            <a:endParaRPr lang="en-US" sz="1500" dirty="0" smtClean="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endParaRPr lang="en-US" sz="1500" dirty="0">
              <a:solidFill>
                <a:srgbClr val="003399"/>
              </a:solidFill>
              <a:ea typeface="Osaka"/>
              <a:cs typeface="Times New Roman" pitchFamily="18" charset="0"/>
            </a:endParaRPr>
          </a:p>
          <a:p>
            <a:pPr marL="896938" lvl="1" indent="-439738" algn="just" defTabSz="904875" eaLnBrk="0" hangingPunct="0">
              <a:buFont typeface="Wingdings" panose="05000000000000000000" pitchFamily="2" charset="2"/>
              <a:buChar char="q"/>
            </a:pPr>
            <a:r>
              <a:rPr lang="en-US" sz="1500" dirty="0" smtClean="0">
                <a:solidFill>
                  <a:srgbClr val="003399"/>
                </a:solidFill>
                <a:ea typeface="Osaka"/>
                <a:cs typeface="Times New Roman" pitchFamily="18" charset="0"/>
              </a:rPr>
              <a:t>Si </a:t>
            </a:r>
            <a:r>
              <a:rPr lang="en-US" sz="1500" dirty="0" err="1" smtClean="0">
                <a:solidFill>
                  <a:srgbClr val="003399"/>
                </a:solidFill>
                <a:ea typeface="Osaka"/>
                <a:cs typeface="Times New Roman" pitchFamily="18" charset="0"/>
              </a:rPr>
              <a:t>deve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valutare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infine</a:t>
            </a:r>
            <a:r>
              <a:rPr lang="en-US" sz="1500" dirty="0" smtClean="0">
                <a:solidFill>
                  <a:srgbClr val="003399"/>
                </a:solidFill>
                <a:ea typeface="Osaka"/>
                <a:cs typeface="Times New Roman" pitchFamily="18" charset="0"/>
              </a:rPr>
              <a:t> se </a:t>
            </a:r>
            <a:r>
              <a:rPr lang="en-US" sz="1500" dirty="0" err="1" smtClean="0">
                <a:solidFill>
                  <a:srgbClr val="003399"/>
                </a:solidFill>
                <a:ea typeface="Osaka"/>
                <a:cs typeface="Times New Roman" pitchFamily="18" charset="0"/>
              </a:rPr>
              <a:t>il</a:t>
            </a:r>
            <a:r>
              <a:rPr lang="en-US" sz="1500" dirty="0" smtClean="0">
                <a:solidFill>
                  <a:srgbClr val="003399"/>
                </a:solidFill>
                <a:ea typeface="Osaka"/>
                <a:cs typeface="Times New Roman" pitchFamily="18" charset="0"/>
              </a:rPr>
              <a:t> tempo di </a:t>
            </a:r>
            <a:r>
              <a:rPr lang="en-US" sz="1500" dirty="0" err="1" smtClean="0">
                <a:solidFill>
                  <a:srgbClr val="003399"/>
                </a:solidFill>
                <a:ea typeface="Osaka"/>
                <a:cs typeface="Times New Roman" pitchFamily="18" charset="0"/>
              </a:rPr>
              <a:t>conversione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pari</a:t>
            </a:r>
            <a:r>
              <a:rPr lang="en-US" sz="1500" dirty="0" smtClean="0">
                <a:solidFill>
                  <a:srgbClr val="003399"/>
                </a:solidFill>
                <a:ea typeface="Osaka"/>
                <a:cs typeface="Times New Roman" pitchFamily="18" charset="0"/>
              </a:rPr>
              <a:t> a 1</a:t>
            </a:r>
            <a:r>
              <a:rPr lang="en-US" sz="1500" dirty="0" smtClean="0">
                <a:solidFill>
                  <a:srgbClr val="003399"/>
                </a:solidFill>
                <a:latin typeface="Symbol" panose="05050102010706020507" pitchFamily="18" charset="2"/>
                <a:ea typeface="Osaka"/>
                <a:cs typeface="Times New Roman" pitchFamily="18" charset="0"/>
              </a:rPr>
              <a:t>m</a:t>
            </a:r>
            <a:r>
              <a:rPr lang="en-US" sz="1500" dirty="0" smtClean="0">
                <a:solidFill>
                  <a:srgbClr val="003399"/>
                </a:solidFill>
                <a:ea typeface="Osaka"/>
                <a:cs typeface="Times New Roman" pitchFamily="18" charset="0"/>
              </a:rPr>
              <a:t>s circa, è </a:t>
            </a:r>
            <a:r>
              <a:rPr lang="en-US" sz="1500" dirty="0" err="1" smtClean="0">
                <a:solidFill>
                  <a:srgbClr val="003399"/>
                </a:solidFill>
                <a:ea typeface="Osaka"/>
                <a:cs typeface="Times New Roman" pitchFamily="18" charset="0"/>
              </a:rPr>
              <a:t>compatibile</a:t>
            </a:r>
            <a:r>
              <a:rPr lang="en-US" sz="1500" dirty="0" smtClean="0">
                <a:solidFill>
                  <a:srgbClr val="003399"/>
                </a:solidFill>
                <a:ea typeface="Osaka"/>
                <a:cs typeface="Times New Roman" pitchFamily="18" charset="0"/>
              </a:rPr>
              <a:t> con la rate </a:t>
            </a:r>
            <a:r>
              <a:rPr lang="en-US" sz="1500" dirty="0" err="1" smtClean="0">
                <a:solidFill>
                  <a:srgbClr val="003399"/>
                </a:solidFill>
                <a:ea typeface="Osaka"/>
                <a:cs typeface="Times New Roman" pitchFamily="18" charset="0"/>
              </a:rPr>
              <a:t>degli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eventi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attesa</a:t>
            </a:r>
            <a:r>
              <a:rPr lang="en-US" sz="1500" dirty="0" smtClean="0">
                <a:solidFill>
                  <a:srgbClr val="003399"/>
                </a:solidFill>
                <a:ea typeface="Osaka"/>
                <a:cs typeface="Times New Roman" pitchFamily="18" charset="0"/>
              </a:rPr>
              <a:t> (circa 180kHz). </a:t>
            </a:r>
            <a:r>
              <a:rPr lang="en-US" sz="1500" dirty="0" err="1" smtClean="0">
                <a:solidFill>
                  <a:srgbClr val="003399"/>
                </a:solidFill>
                <a:ea typeface="Osaka"/>
                <a:cs typeface="Times New Roman" pitchFamily="18" charset="0"/>
              </a:rPr>
              <a:t>Nel</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caso</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si</a:t>
            </a:r>
            <a:r>
              <a:rPr lang="en-US" sz="1500" dirty="0" smtClean="0">
                <a:solidFill>
                  <a:srgbClr val="003399"/>
                </a:solidFill>
                <a:ea typeface="Osaka"/>
                <a:cs typeface="Times New Roman" pitchFamily="18" charset="0"/>
              </a:rPr>
              <a:t> </a:t>
            </a:r>
            <a:r>
              <a:rPr lang="en-US" sz="1500" dirty="0" smtClean="0">
                <a:solidFill>
                  <a:srgbClr val="003399"/>
                </a:solidFill>
                <a:ea typeface="Osaka"/>
                <a:cs typeface="Times New Roman" pitchFamily="18" charset="0"/>
              </a:rPr>
              <a:t>propone </a:t>
            </a:r>
            <a:r>
              <a:rPr lang="en-US" sz="1500" dirty="0" smtClean="0">
                <a:solidFill>
                  <a:srgbClr val="003399"/>
                </a:solidFill>
                <a:ea typeface="Osaka"/>
                <a:cs typeface="Times New Roman" pitchFamily="18" charset="0"/>
              </a:rPr>
              <a:t>di </a:t>
            </a:r>
            <a:r>
              <a:rPr lang="en-US" sz="1500" dirty="0" err="1" smtClean="0">
                <a:solidFill>
                  <a:srgbClr val="003399"/>
                </a:solidFill>
                <a:ea typeface="Osaka"/>
                <a:cs typeface="Times New Roman" pitchFamily="18" charset="0"/>
              </a:rPr>
              <a:t>aggiungere</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altri</a:t>
            </a:r>
            <a:r>
              <a:rPr lang="en-US" sz="1500" dirty="0" smtClean="0">
                <a:solidFill>
                  <a:srgbClr val="003399"/>
                </a:solidFill>
                <a:ea typeface="Osaka"/>
                <a:cs typeface="Times New Roman" pitchFamily="18" charset="0"/>
              </a:rPr>
              <a:t> moduli ADC a 8 bit per </a:t>
            </a:r>
            <a:r>
              <a:rPr lang="en-US" sz="1500" dirty="0" err="1" smtClean="0">
                <a:solidFill>
                  <a:srgbClr val="003399"/>
                </a:solidFill>
                <a:ea typeface="Osaka"/>
                <a:cs typeface="Times New Roman" pitchFamily="18" charset="0"/>
              </a:rPr>
              <a:t>ottenere</a:t>
            </a:r>
            <a:r>
              <a:rPr lang="en-US" sz="1500" dirty="0" smtClean="0">
                <a:solidFill>
                  <a:srgbClr val="003399"/>
                </a:solidFill>
                <a:ea typeface="Osaka"/>
                <a:cs typeface="Times New Roman" pitchFamily="18" charset="0"/>
              </a:rPr>
              <a:t> in </a:t>
            </a:r>
            <a:r>
              <a:rPr lang="en-US" sz="1500" dirty="0" err="1" smtClean="0">
                <a:solidFill>
                  <a:srgbClr val="003399"/>
                </a:solidFill>
                <a:ea typeface="Osaka"/>
                <a:cs typeface="Times New Roman" pitchFamily="18" charset="0"/>
              </a:rPr>
              <a:t>meno</a:t>
            </a:r>
            <a:r>
              <a:rPr lang="en-US" sz="1500" dirty="0" smtClean="0">
                <a:solidFill>
                  <a:srgbClr val="003399"/>
                </a:solidFill>
                <a:ea typeface="Osaka"/>
                <a:cs typeface="Times New Roman" pitchFamily="18" charset="0"/>
              </a:rPr>
              <a:t> tempo </a:t>
            </a:r>
            <a:r>
              <a:rPr lang="en-US" sz="1500" dirty="0" err="1" smtClean="0">
                <a:solidFill>
                  <a:srgbClr val="003399"/>
                </a:solidFill>
                <a:ea typeface="Osaka"/>
                <a:cs typeface="Times New Roman" pitchFamily="18" charset="0"/>
              </a:rPr>
              <a:t>i</a:t>
            </a:r>
            <a:r>
              <a:rPr lang="en-US" sz="1500" dirty="0" smtClean="0">
                <a:solidFill>
                  <a:srgbClr val="003399"/>
                </a:solidFill>
                <a:ea typeface="Osaka"/>
                <a:cs typeface="Times New Roman" pitchFamily="18" charset="0"/>
              </a:rPr>
              <a:t> 16 </a:t>
            </a:r>
            <a:r>
              <a:rPr lang="en-US" sz="1500" dirty="0" err="1" smtClean="0">
                <a:solidFill>
                  <a:srgbClr val="003399"/>
                </a:solidFill>
                <a:ea typeface="Osaka"/>
                <a:cs typeface="Times New Roman" pitchFamily="18" charset="0"/>
              </a:rPr>
              <a:t>campioni</a:t>
            </a:r>
            <a:r>
              <a:rPr lang="en-US" sz="1500" dirty="0" smtClean="0">
                <a:solidFill>
                  <a:srgbClr val="003399"/>
                </a:solidFill>
                <a:ea typeface="Osaka"/>
                <a:cs typeface="Times New Roman" pitchFamily="18" charset="0"/>
              </a:rPr>
              <a:t> </a:t>
            </a:r>
            <a:r>
              <a:rPr lang="en-US" sz="1500" dirty="0" err="1" smtClean="0">
                <a:solidFill>
                  <a:srgbClr val="003399"/>
                </a:solidFill>
                <a:ea typeface="Osaka"/>
                <a:cs typeface="Times New Roman" pitchFamily="18" charset="0"/>
              </a:rPr>
              <a:t>necessari</a:t>
            </a:r>
            <a:r>
              <a:rPr lang="en-US" sz="1500" dirty="0" smtClean="0">
                <a:solidFill>
                  <a:srgbClr val="003399"/>
                </a:solidFill>
                <a:ea typeface="Osaka"/>
                <a:cs typeface="Times New Roman" pitchFamily="18" charset="0"/>
              </a:rPr>
              <a:t> </a:t>
            </a:r>
          </a:p>
        </p:txBody>
      </p:sp>
      <p:sp>
        <p:nvSpPr>
          <p:cNvPr id="9" name="Rettangolo 8"/>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4"/>
          <p:cNvSpPr txBox="1">
            <a:spLocks noChangeArrowheads="1"/>
          </p:cNvSpPr>
          <p:nvPr/>
        </p:nvSpPr>
        <p:spPr bwMode="auto">
          <a:xfrm>
            <a:off x="0" y="860967"/>
            <a:ext cx="9906000" cy="4712156"/>
          </a:xfrm>
          <a:prstGeom prst="rect">
            <a:avLst/>
          </a:prstGeom>
          <a:noFill/>
          <a:ln w="28575">
            <a:noFill/>
            <a:miter lim="800000"/>
            <a:headEnd/>
            <a:tailEnd type="none" w="lg" len="lg"/>
          </a:ln>
        </p:spPr>
        <p:txBody>
          <a:bodyPr wrap="square" lIns="277465" tIns="138732" rIns="277465" bIns="138732">
            <a:spAutoFit/>
          </a:bodyPr>
          <a:lstStyle/>
          <a:p>
            <a:pPr marL="342900" indent="-342900" algn="just" defTabSz="904875" eaLnBrk="0" hangingPunct="0">
              <a:buFont typeface="Wingdings" pitchFamily="2" charset="2"/>
              <a:buChar char="q"/>
            </a:pPr>
            <a:endParaRPr lang="en-GB" sz="1800" dirty="0">
              <a:solidFill>
                <a:srgbClr val="003399"/>
              </a:solidFill>
              <a:ea typeface="Osaka" charset="-128"/>
              <a:cs typeface="Times New Roman" pitchFamily="18" charset="0"/>
            </a:endParaRPr>
          </a:p>
          <a:p>
            <a:pPr marL="342900" indent="-342900" algn="just" defTabSz="904875" eaLnBrk="0" hangingPunct="0">
              <a:buFont typeface="Wingdings" pitchFamily="2" charset="2"/>
              <a:buChar char="q"/>
            </a:pPr>
            <a:r>
              <a:rPr lang="en-GB" dirty="0" err="1" smtClean="0">
                <a:solidFill>
                  <a:schemeClr val="accent2"/>
                </a:solidFill>
              </a:rPr>
              <a:t>Completamento</a:t>
            </a:r>
            <a:r>
              <a:rPr lang="en-GB" dirty="0" smtClean="0">
                <a:solidFill>
                  <a:schemeClr val="accent2"/>
                </a:solidFill>
              </a:rPr>
              <a:t>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progettazione</a:t>
            </a:r>
            <a:r>
              <a:rPr lang="en-GB" dirty="0" smtClean="0">
                <a:solidFill>
                  <a:schemeClr val="accent2"/>
                </a:solidFill>
              </a:rPr>
              <a:t> del FE </a:t>
            </a:r>
            <a:r>
              <a:rPr lang="en-GB" dirty="0" err="1" smtClean="0">
                <a:solidFill>
                  <a:schemeClr val="accent2"/>
                </a:solidFill>
              </a:rPr>
              <a:t>analogico</a:t>
            </a:r>
            <a:r>
              <a:rPr lang="en-GB" dirty="0" smtClean="0">
                <a:solidFill>
                  <a:schemeClr val="accent2"/>
                </a:solidFill>
              </a:rPr>
              <a:t> e </a:t>
            </a:r>
            <a:r>
              <a:rPr lang="en-GB" dirty="0" err="1" smtClean="0">
                <a:solidFill>
                  <a:schemeClr val="accent2"/>
                </a:solidFill>
              </a:rPr>
              <a:t>simulazioni</a:t>
            </a:r>
            <a:r>
              <a:rPr lang="en-GB" dirty="0" smtClean="0">
                <a:solidFill>
                  <a:schemeClr val="accent2"/>
                </a:solidFill>
              </a:rPr>
              <a:t> </a:t>
            </a:r>
            <a:r>
              <a:rPr lang="en-GB" dirty="0" err="1" smtClean="0">
                <a:solidFill>
                  <a:schemeClr val="accent2"/>
                </a:solidFill>
              </a:rPr>
              <a:t>circuitali</a:t>
            </a:r>
            <a:r>
              <a:rPr lang="en-GB" dirty="0" smtClean="0">
                <a:solidFill>
                  <a:schemeClr val="accent2"/>
                </a:solidFill>
              </a:rPr>
              <a:t> </a:t>
            </a:r>
            <a:r>
              <a:rPr lang="en-GB" dirty="0" err="1" smtClean="0">
                <a:solidFill>
                  <a:schemeClr val="accent2"/>
                </a:solidFill>
              </a:rPr>
              <a:t>estensive</a:t>
            </a:r>
            <a:r>
              <a:rPr lang="en-GB" dirty="0" smtClean="0">
                <a:solidFill>
                  <a:schemeClr val="accent2"/>
                </a:solidFill>
              </a:rPr>
              <a:t> </a:t>
            </a:r>
            <a:r>
              <a:rPr lang="en-GB" dirty="0" smtClean="0">
                <a:solidFill>
                  <a:schemeClr val="accent2"/>
                </a:solidFill>
              </a:rPr>
              <a:t>con le “corner”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tecnologia</a:t>
            </a:r>
            <a:endParaRPr lang="en-GB" dirty="0" smtClean="0">
              <a:solidFill>
                <a:schemeClr val="accent2"/>
              </a:solidFill>
            </a:endParaRPr>
          </a:p>
          <a:p>
            <a:pPr marL="342900" indent="-342900" algn="just" defTabSz="904875" eaLnBrk="0" hangingPunct="0">
              <a:buFont typeface="Wingdings" pitchFamily="2" charset="2"/>
              <a:buChar char="q"/>
            </a:pPr>
            <a:endParaRPr lang="en-GB" dirty="0">
              <a:solidFill>
                <a:schemeClr val="accent2"/>
              </a:solidFill>
            </a:endParaRPr>
          </a:p>
          <a:p>
            <a:pPr marL="342900" indent="-342900" algn="just" defTabSz="904875" eaLnBrk="0" hangingPunct="0">
              <a:buFont typeface="Wingdings" pitchFamily="2" charset="2"/>
              <a:buChar char="q"/>
            </a:pPr>
            <a:r>
              <a:rPr lang="en-GB" dirty="0" err="1" smtClean="0">
                <a:solidFill>
                  <a:schemeClr val="accent2"/>
                </a:solidFill>
              </a:rPr>
              <a:t>Modifica</a:t>
            </a:r>
            <a:r>
              <a:rPr lang="en-GB" dirty="0" smtClean="0">
                <a:solidFill>
                  <a:schemeClr val="accent2"/>
                </a:solidFill>
              </a:rPr>
              <a:t> </a:t>
            </a:r>
            <a:r>
              <a:rPr lang="en-GB" dirty="0" err="1" smtClean="0">
                <a:solidFill>
                  <a:schemeClr val="accent2"/>
                </a:solidFill>
              </a:rPr>
              <a:t>dei</a:t>
            </a:r>
            <a:r>
              <a:rPr lang="en-GB" dirty="0" smtClean="0">
                <a:solidFill>
                  <a:schemeClr val="accent2"/>
                </a:solidFill>
              </a:rPr>
              <a:t> </a:t>
            </a:r>
            <a:r>
              <a:rPr lang="en-GB" dirty="0" err="1" smtClean="0">
                <a:solidFill>
                  <a:schemeClr val="accent2"/>
                </a:solidFill>
              </a:rPr>
              <a:t>blocchi</a:t>
            </a:r>
            <a:r>
              <a:rPr lang="en-GB" dirty="0" smtClean="0">
                <a:solidFill>
                  <a:schemeClr val="accent2"/>
                </a:solidFill>
              </a:rPr>
              <a:t> base </a:t>
            </a:r>
            <a:r>
              <a:rPr lang="en-GB" dirty="0" err="1" smtClean="0">
                <a:solidFill>
                  <a:schemeClr val="accent2"/>
                </a:solidFill>
              </a:rPr>
              <a:t>dell’architettura</a:t>
            </a:r>
            <a:r>
              <a:rPr lang="en-GB" dirty="0" smtClean="0">
                <a:solidFill>
                  <a:schemeClr val="accent2"/>
                </a:solidFill>
              </a:rPr>
              <a:t> </a:t>
            </a:r>
            <a:r>
              <a:rPr lang="en-GB" dirty="0" err="1" smtClean="0">
                <a:solidFill>
                  <a:schemeClr val="accent2"/>
                </a:solidFill>
              </a:rPr>
              <a:t>rispetto</a:t>
            </a:r>
            <a:r>
              <a:rPr lang="en-GB" dirty="0" smtClean="0">
                <a:solidFill>
                  <a:schemeClr val="accent2"/>
                </a:solidFill>
              </a:rPr>
              <a:t> </a:t>
            </a:r>
            <a:r>
              <a:rPr lang="en-GB" dirty="0" err="1" smtClean="0">
                <a:solidFill>
                  <a:schemeClr val="accent2"/>
                </a:solidFill>
              </a:rPr>
              <a:t>alla</a:t>
            </a:r>
            <a:r>
              <a:rPr lang="en-GB" dirty="0" smtClean="0">
                <a:solidFill>
                  <a:schemeClr val="accent2"/>
                </a:solidFill>
              </a:rPr>
              <a:t> </a:t>
            </a:r>
            <a:r>
              <a:rPr lang="en-GB" dirty="0" err="1" smtClean="0">
                <a:solidFill>
                  <a:schemeClr val="accent2"/>
                </a:solidFill>
              </a:rPr>
              <a:t>versione</a:t>
            </a:r>
            <a:r>
              <a:rPr lang="en-GB" dirty="0" smtClean="0">
                <a:solidFill>
                  <a:schemeClr val="accent2"/>
                </a:solidFill>
              </a:rPr>
              <a:t> a 32 </a:t>
            </a:r>
            <a:r>
              <a:rPr lang="en-GB" dirty="0" err="1" smtClean="0">
                <a:solidFill>
                  <a:schemeClr val="accent2"/>
                </a:solidFill>
              </a:rPr>
              <a:t>canali</a:t>
            </a:r>
            <a:r>
              <a:rPr lang="en-GB" dirty="0" smtClean="0">
                <a:solidFill>
                  <a:schemeClr val="accent2"/>
                </a:solidFill>
              </a:rPr>
              <a:t> (FAST-OR, MUX)</a:t>
            </a:r>
          </a:p>
          <a:p>
            <a:pPr marL="342900" indent="-342900" algn="just" defTabSz="904875" eaLnBrk="0" hangingPunct="0">
              <a:buFont typeface="Wingdings" pitchFamily="2" charset="2"/>
              <a:buChar char="q"/>
            </a:pPr>
            <a:endParaRPr lang="en-GB" dirty="0" smtClean="0">
              <a:solidFill>
                <a:schemeClr val="accent2"/>
              </a:solidFill>
            </a:endParaRPr>
          </a:p>
          <a:p>
            <a:pPr marL="342900" indent="-342900" algn="just" defTabSz="904875" eaLnBrk="0" hangingPunct="0">
              <a:buFont typeface="Wingdings" pitchFamily="2" charset="2"/>
              <a:buChar char="q"/>
            </a:pPr>
            <a:r>
              <a:rPr lang="en-GB" dirty="0" err="1" smtClean="0">
                <a:solidFill>
                  <a:schemeClr val="accent2"/>
                </a:solidFill>
              </a:rPr>
              <a:t>Ridefinizione</a:t>
            </a:r>
            <a:r>
              <a:rPr lang="en-GB" dirty="0" smtClean="0">
                <a:solidFill>
                  <a:schemeClr val="accent2"/>
                </a:solidFill>
              </a:rPr>
              <a:t>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logica</a:t>
            </a:r>
            <a:r>
              <a:rPr lang="en-GB" dirty="0" smtClean="0">
                <a:solidFill>
                  <a:schemeClr val="accent2"/>
                </a:solidFill>
              </a:rPr>
              <a:t> </a:t>
            </a:r>
            <a:r>
              <a:rPr lang="en-GB" dirty="0" err="1" smtClean="0">
                <a:solidFill>
                  <a:schemeClr val="accent2"/>
                </a:solidFill>
              </a:rPr>
              <a:t>interna</a:t>
            </a:r>
            <a:r>
              <a:rPr lang="en-GB" dirty="0" smtClean="0">
                <a:solidFill>
                  <a:schemeClr val="accent2"/>
                </a:solidFill>
              </a:rPr>
              <a:t>, </a:t>
            </a:r>
            <a:r>
              <a:rPr lang="en-GB" dirty="0" err="1" smtClean="0">
                <a:solidFill>
                  <a:schemeClr val="accent2"/>
                </a:solidFill>
              </a:rPr>
              <a:t>partendo</a:t>
            </a:r>
            <a:r>
              <a:rPr lang="en-GB" dirty="0" smtClean="0">
                <a:solidFill>
                  <a:schemeClr val="accent2"/>
                </a:solidFill>
              </a:rPr>
              <a:t> da </a:t>
            </a:r>
            <a:r>
              <a:rPr lang="en-GB" dirty="0" err="1" smtClean="0">
                <a:solidFill>
                  <a:schemeClr val="accent2"/>
                </a:solidFill>
              </a:rPr>
              <a:t>quanto</a:t>
            </a:r>
            <a:r>
              <a:rPr lang="en-GB" dirty="0" smtClean="0">
                <a:solidFill>
                  <a:schemeClr val="accent2"/>
                </a:solidFill>
              </a:rPr>
              <a:t> </a:t>
            </a:r>
            <a:r>
              <a:rPr lang="en-GB" dirty="0" err="1" smtClean="0">
                <a:solidFill>
                  <a:schemeClr val="accent2"/>
                </a:solidFill>
              </a:rPr>
              <a:t>già</a:t>
            </a:r>
            <a:r>
              <a:rPr lang="en-GB" dirty="0" smtClean="0">
                <a:solidFill>
                  <a:schemeClr val="accent2"/>
                </a:solidFill>
              </a:rPr>
              <a:t> </a:t>
            </a:r>
            <a:r>
              <a:rPr lang="en-GB" dirty="0" err="1" smtClean="0">
                <a:solidFill>
                  <a:schemeClr val="accent2"/>
                </a:solidFill>
              </a:rPr>
              <a:t>disponibile</a:t>
            </a:r>
            <a:r>
              <a:rPr lang="en-GB" dirty="0" smtClean="0">
                <a:solidFill>
                  <a:schemeClr val="accent2"/>
                </a:solidFill>
              </a:rPr>
              <a:t> in BASIC32</a:t>
            </a:r>
          </a:p>
          <a:p>
            <a:pPr marL="342900" indent="-342900" algn="just" defTabSz="904875" eaLnBrk="0" hangingPunct="0">
              <a:buFont typeface="Wingdings" pitchFamily="2" charset="2"/>
              <a:buChar char="q"/>
            </a:pPr>
            <a:endParaRPr lang="en-GB" dirty="0">
              <a:solidFill>
                <a:schemeClr val="accent2"/>
              </a:solidFill>
            </a:endParaRPr>
          </a:p>
          <a:p>
            <a:pPr marL="342900" indent="-342900" algn="just" defTabSz="904875" eaLnBrk="0" hangingPunct="0">
              <a:lnSpc>
                <a:spcPts val="2400"/>
              </a:lnSpc>
              <a:buFont typeface="Wingdings" pitchFamily="2" charset="2"/>
              <a:buChar char="q"/>
            </a:pPr>
            <a:r>
              <a:rPr lang="en-GB" dirty="0" err="1" smtClean="0">
                <a:solidFill>
                  <a:schemeClr val="accent2"/>
                </a:solidFill>
              </a:rPr>
              <a:t>Revisione</a:t>
            </a:r>
            <a:r>
              <a:rPr lang="en-GB" dirty="0" smtClean="0">
                <a:solidFill>
                  <a:schemeClr val="accent2"/>
                </a:solidFill>
              </a:rPr>
              <a:t> del modulo ADC a 8 bit </a:t>
            </a:r>
            <a:r>
              <a:rPr lang="en-GB" dirty="0" err="1" smtClean="0">
                <a:solidFill>
                  <a:schemeClr val="accent2"/>
                </a:solidFill>
              </a:rPr>
              <a:t>già</a:t>
            </a:r>
            <a:r>
              <a:rPr lang="en-GB" dirty="0" smtClean="0">
                <a:solidFill>
                  <a:schemeClr val="accent2"/>
                </a:solidFill>
              </a:rPr>
              <a:t> </a:t>
            </a:r>
            <a:r>
              <a:rPr lang="en-GB" dirty="0" err="1" smtClean="0">
                <a:solidFill>
                  <a:schemeClr val="accent2"/>
                </a:solidFill>
              </a:rPr>
              <a:t>disponibile</a:t>
            </a:r>
            <a:r>
              <a:rPr lang="en-GB" dirty="0" smtClean="0">
                <a:solidFill>
                  <a:schemeClr val="accent2"/>
                </a:solidFill>
              </a:rPr>
              <a:t> per </a:t>
            </a:r>
            <a:r>
              <a:rPr lang="en-GB" dirty="0" err="1" smtClean="0">
                <a:solidFill>
                  <a:schemeClr val="accent2"/>
                </a:solidFill>
              </a:rPr>
              <a:t>possibili</a:t>
            </a:r>
            <a:r>
              <a:rPr lang="en-GB" dirty="0" smtClean="0">
                <a:solidFill>
                  <a:schemeClr val="accent2"/>
                </a:solidFill>
              </a:rPr>
              <a:t> </a:t>
            </a:r>
            <a:r>
              <a:rPr lang="en-GB" dirty="0" err="1" smtClean="0">
                <a:solidFill>
                  <a:schemeClr val="accent2"/>
                </a:solidFill>
              </a:rPr>
              <a:t>miglioramenti</a:t>
            </a:r>
            <a:r>
              <a:rPr lang="en-GB" dirty="0" smtClean="0">
                <a:solidFill>
                  <a:schemeClr val="accent2"/>
                </a:solidFill>
              </a:rPr>
              <a:t> di layout e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logica</a:t>
            </a:r>
            <a:r>
              <a:rPr lang="en-GB" dirty="0" smtClean="0">
                <a:solidFill>
                  <a:schemeClr val="accent2"/>
                </a:solidFill>
              </a:rPr>
              <a:t> di </a:t>
            </a:r>
            <a:r>
              <a:rPr lang="en-GB" dirty="0" err="1" smtClean="0">
                <a:solidFill>
                  <a:schemeClr val="accent2"/>
                </a:solidFill>
              </a:rPr>
              <a:t>correzione</a:t>
            </a:r>
            <a:r>
              <a:rPr lang="en-GB" dirty="0" smtClean="0">
                <a:solidFill>
                  <a:schemeClr val="accent2"/>
                </a:solidFill>
              </a:rPr>
              <a:t> </a:t>
            </a:r>
            <a:r>
              <a:rPr lang="en-GB" dirty="0" err="1" smtClean="0">
                <a:solidFill>
                  <a:schemeClr val="accent2"/>
                </a:solidFill>
              </a:rPr>
              <a:t>degli</a:t>
            </a:r>
            <a:r>
              <a:rPr lang="en-GB" dirty="0" smtClean="0">
                <a:solidFill>
                  <a:schemeClr val="accent2"/>
                </a:solidFill>
              </a:rPr>
              <a:t> </a:t>
            </a:r>
            <a:r>
              <a:rPr lang="en-GB" dirty="0" err="1" smtClean="0">
                <a:solidFill>
                  <a:schemeClr val="accent2"/>
                </a:solidFill>
              </a:rPr>
              <a:t>errori</a:t>
            </a:r>
            <a:r>
              <a:rPr lang="en-GB" dirty="0" smtClean="0">
                <a:solidFill>
                  <a:schemeClr val="accent2"/>
                </a:solidFill>
              </a:rPr>
              <a:t> </a:t>
            </a:r>
            <a:r>
              <a:rPr lang="en-GB" dirty="0" err="1" smtClean="0">
                <a:solidFill>
                  <a:schemeClr val="accent2"/>
                </a:solidFill>
              </a:rPr>
              <a:t>dei</a:t>
            </a:r>
            <a:r>
              <a:rPr lang="en-GB" dirty="0" smtClean="0">
                <a:solidFill>
                  <a:schemeClr val="accent2"/>
                </a:solidFill>
              </a:rPr>
              <a:t> moduli a 16 </a:t>
            </a:r>
            <a:r>
              <a:rPr lang="en-GB" dirty="0" smtClean="0">
                <a:solidFill>
                  <a:schemeClr val="accent2"/>
                </a:solidFill>
              </a:rPr>
              <a:t>bit</a:t>
            </a:r>
          </a:p>
          <a:p>
            <a:pPr marL="342900" indent="-342900" algn="just" defTabSz="904875" eaLnBrk="0" hangingPunct="0">
              <a:lnSpc>
                <a:spcPts val="2400"/>
              </a:lnSpc>
              <a:buFont typeface="Wingdings" pitchFamily="2" charset="2"/>
              <a:buChar char="q"/>
            </a:pPr>
            <a:endParaRPr lang="en-GB" dirty="0">
              <a:solidFill>
                <a:schemeClr val="accent2"/>
              </a:solidFill>
            </a:endParaRPr>
          </a:p>
          <a:p>
            <a:pPr marL="342900" indent="-342900" algn="just" defTabSz="904875" eaLnBrk="0" hangingPunct="0">
              <a:lnSpc>
                <a:spcPts val="2400"/>
              </a:lnSpc>
              <a:buFont typeface="Wingdings" pitchFamily="2" charset="2"/>
              <a:buChar char="q"/>
            </a:pPr>
            <a:r>
              <a:rPr lang="en-GB" dirty="0" err="1">
                <a:solidFill>
                  <a:schemeClr val="accent2"/>
                </a:solidFill>
              </a:rPr>
              <a:t>I</a:t>
            </a:r>
            <a:r>
              <a:rPr lang="en-GB" dirty="0" err="1" smtClean="0">
                <a:solidFill>
                  <a:schemeClr val="accent2"/>
                </a:solidFill>
              </a:rPr>
              <a:t>mplementazione</a:t>
            </a:r>
            <a:r>
              <a:rPr lang="en-GB" dirty="0" smtClean="0">
                <a:solidFill>
                  <a:schemeClr val="accent2"/>
                </a:solidFill>
              </a:rPr>
              <a:t>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tecnica</a:t>
            </a:r>
            <a:r>
              <a:rPr lang="en-GB" dirty="0" smtClean="0">
                <a:solidFill>
                  <a:schemeClr val="accent2"/>
                </a:solidFill>
              </a:rPr>
              <a:t> di oversampling e averaging</a:t>
            </a:r>
            <a:endParaRPr lang="en-GB" dirty="0">
              <a:solidFill>
                <a:schemeClr val="accent2"/>
              </a:solidFill>
            </a:endParaRPr>
          </a:p>
          <a:p>
            <a:pPr marL="342900" indent="-342900" algn="just" defTabSz="904875" eaLnBrk="0" hangingPunct="0">
              <a:lnSpc>
                <a:spcPts val="2400"/>
              </a:lnSpc>
              <a:buFont typeface="Wingdings" pitchFamily="2" charset="2"/>
              <a:buChar char="q"/>
            </a:pPr>
            <a:endParaRPr lang="en-GB" dirty="0" smtClean="0">
              <a:solidFill>
                <a:schemeClr val="accent2"/>
              </a:solidFill>
            </a:endParaRPr>
          </a:p>
          <a:p>
            <a:pPr marL="342900" indent="-342900" algn="just" defTabSz="904875" eaLnBrk="0" hangingPunct="0">
              <a:lnSpc>
                <a:spcPts val="2400"/>
              </a:lnSpc>
              <a:buFont typeface="Wingdings" pitchFamily="2" charset="2"/>
              <a:buChar char="q"/>
            </a:pPr>
            <a:r>
              <a:rPr lang="en-GB" dirty="0" err="1" smtClean="0">
                <a:solidFill>
                  <a:schemeClr val="accent2"/>
                </a:solidFill>
              </a:rPr>
              <a:t>Avvio</a:t>
            </a:r>
            <a:r>
              <a:rPr lang="en-GB" dirty="0" smtClean="0">
                <a:solidFill>
                  <a:schemeClr val="accent2"/>
                </a:solidFill>
              </a:rPr>
              <a:t> </a:t>
            </a:r>
            <a:r>
              <a:rPr lang="en-GB" dirty="0" err="1" smtClean="0">
                <a:solidFill>
                  <a:schemeClr val="accent2"/>
                </a:solidFill>
              </a:rPr>
              <a:t>della</a:t>
            </a:r>
            <a:r>
              <a:rPr lang="en-GB" dirty="0" smtClean="0">
                <a:solidFill>
                  <a:schemeClr val="accent2"/>
                </a:solidFill>
              </a:rPr>
              <a:t> </a:t>
            </a:r>
            <a:r>
              <a:rPr lang="en-GB" dirty="0" err="1" smtClean="0">
                <a:solidFill>
                  <a:schemeClr val="accent2"/>
                </a:solidFill>
              </a:rPr>
              <a:t>stesura</a:t>
            </a:r>
            <a:r>
              <a:rPr lang="en-GB" dirty="0" smtClean="0">
                <a:solidFill>
                  <a:schemeClr val="accent2"/>
                </a:solidFill>
              </a:rPr>
              <a:t> del layout</a:t>
            </a:r>
          </a:p>
          <a:p>
            <a:pPr marL="342900" indent="-342900" algn="just" defTabSz="904875" eaLnBrk="0" hangingPunct="0">
              <a:lnSpc>
                <a:spcPts val="2400"/>
              </a:lnSpc>
            </a:pPr>
            <a:endParaRPr lang="en-GB" dirty="0" smtClean="0">
              <a:solidFill>
                <a:schemeClr val="accent2"/>
              </a:solidFill>
            </a:endParaRPr>
          </a:p>
          <a:p>
            <a:pPr marL="342900" indent="-342900" algn="just" defTabSz="904875" eaLnBrk="0" hangingPunct="0"/>
            <a:endParaRPr lang="en-GB" sz="1800" dirty="0" smtClean="0">
              <a:solidFill>
                <a:srgbClr val="003399"/>
              </a:solidFill>
              <a:ea typeface="Osaka" charset="-128"/>
              <a:cs typeface="Times New Roman" pitchFamily="18" charset="0"/>
            </a:endParaRPr>
          </a:p>
        </p:txBody>
      </p:sp>
      <p:grpSp>
        <p:nvGrpSpPr>
          <p:cNvPr id="2" name="Group 16"/>
          <p:cNvGrpSpPr>
            <a:grpSpLocks/>
          </p:cNvGrpSpPr>
          <p:nvPr/>
        </p:nvGrpSpPr>
        <p:grpSpPr bwMode="auto">
          <a:xfrm>
            <a:off x="0" y="200025"/>
            <a:ext cx="9906000" cy="565150"/>
            <a:chOff x="0" y="80"/>
            <a:chExt cx="6240" cy="356"/>
          </a:xfrm>
        </p:grpSpPr>
        <p:sp>
          <p:nvSpPr>
            <p:cNvPr id="8197" name="Rectangle 17"/>
            <p:cNvSpPr>
              <a:spLocks noChangeArrowheads="1"/>
            </p:cNvSpPr>
            <p:nvPr/>
          </p:nvSpPr>
          <p:spPr bwMode="auto">
            <a:xfrm>
              <a:off x="0" y="80"/>
              <a:ext cx="6240" cy="356"/>
            </a:xfrm>
            <a:prstGeom prst="rect">
              <a:avLst/>
            </a:prstGeom>
            <a:solidFill>
              <a:srgbClr val="003399"/>
            </a:solidFill>
            <a:ln w="28575">
              <a:noFill/>
              <a:miter lim="800000"/>
              <a:headEnd/>
              <a:tailEnd type="none" w="lg" len="lg"/>
            </a:ln>
          </p:spPr>
          <p:txBody>
            <a:bodyPr wrap="none" anchor="ctr"/>
            <a:lstStyle/>
            <a:p>
              <a:endParaRPr lang="it-IT"/>
            </a:p>
          </p:txBody>
        </p:sp>
        <p:sp>
          <p:nvSpPr>
            <p:cNvPr id="8198" name="Text Box 18"/>
            <p:cNvSpPr txBox="1">
              <a:spLocks noChangeArrowheads="1"/>
            </p:cNvSpPr>
            <p:nvPr/>
          </p:nvSpPr>
          <p:spPr bwMode="auto">
            <a:xfrm>
              <a:off x="0" y="82"/>
              <a:ext cx="6240" cy="328"/>
            </a:xfrm>
            <a:prstGeom prst="rect">
              <a:avLst/>
            </a:prstGeom>
            <a:noFill/>
            <a:ln w="28575">
              <a:noFill/>
              <a:miter lim="800000"/>
              <a:headEnd/>
              <a:tailEnd type="none" w="lg" len="lg"/>
            </a:ln>
          </p:spPr>
          <p:txBody>
            <a:bodyPr lIns="123730" tIns="61865" rIns="123730" bIns="61865" anchor="ctr">
              <a:spAutoFit/>
            </a:bodyPr>
            <a:lstStyle/>
            <a:p>
              <a:pPr defTabSz="925513" eaLnBrk="0" hangingPunct="0"/>
              <a:r>
                <a:rPr lang="en-US" altLang="en-US" sz="2600" b="1" dirty="0" smtClean="0">
                  <a:solidFill>
                    <a:schemeClr val="bg1"/>
                  </a:solidFill>
                  <a:ea typeface="Osaka" charset="-128"/>
                </a:rPr>
                <a:t>  </a:t>
              </a:r>
              <a:r>
                <a:rPr lang="en-US" altLang="en-US" sz="2600" b="1" dirty="0" smtClean="0">
                  <a:solidFill>
                    <a:schemeClr val="bg1"/>
                  </a:solidFill>
                  <a:ea typeface="Osaka" charset="-128"/>
                </a:rPr>
                <a:t>Future </a:t>
              </a:r>
              <a:r>
                <a:rPr lang="en-US" altLang="en-US" sz="2600" b="1" dirty="0" err="1" smtClean="0">
                  <a:solidFill>
                    <a:schemeClr val="bg1"/>
                  </a:solidFill>
                  <a:ea typeface="Osaka" charset="-128"/>
                </a:rPr>
                <a:t>attività</a:t>
              </a:r>
              <a:endParaRPr lang="en-US" sz="2600" b="1" baseline="-25000" dirty="0">
                <a:solidFill>
                  <a:schemeClr val="bg1"/>
                </a:solidFill>
                <a:ea typeface="Osaka" charset="-128"/>
              </a:endParaRPr>
            </a:p>
          </p:txBody>
        </p:sp>
      </p:grpSp>
      <p:sp>
        <p:nvSpPr>
          <p:cNvPr id="6"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16</a:t>
            </a:fld>
            <a:endParaRPr lang="it-IT" dirty="0"/>
          </a:p>
        </p:txBody>
      </p:sp>
      <p:sp>
        <p:nvSpPr>
          <p:cNvPr id="8" name="Rettangolo 7"/>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4"/>
          <p:cNvSpPr txBox="1">
            <a:spLocks noChangeArrowheads="1"/>
          </p:cNvSpPr>
          <p:nvPr/>
        </p:nvSpPr>
        <p:spPr bwMode="auto">
          <a:xfrm>
            <a:off x="0" y="1438737"/>
            <a:ext cx="9906000" cy="3242523"/>
          </a:xfrm>
          <a:prstGeom prst="rect">
            <a:avLst/>
          </a:prstGeom>
          <a:noFill/>
          <a:ln w="28575">
            <a:noFill/>
            <a:miter lim="800000"/>
            <a:headEnd/>
            <a:tailEnd type="none" w="lg" len="lg"/>
          </a:ln>
        </p:spPr>
        <p:txBody>
          <a:bodyPr lIns="277465" tIns="138732" rIns="277465" bIns="138732">
            <a:spAutoFit/>
          </a:bodyPr>
          <a:lstStyle/>
          <a:p>
            <a:pPr marL="342900" indent="-342900" algn="just" defTabSz="904875" eaLnBrk="0" hangingPunct="0">
              <a:lnSpc>
                <a:spcPts val="2700"/>
              </a:lnSpc>
              <a:spcAft>
                <a:spcPts val="2400"/>
              </a:spcAft>
              <a:buFont typeface="Wingdings" pitchFamily="2" charset="2"/>
              <a:buChar char="q"/>
            </a:pPr>
            <a:r>
              <a:rPr lang="en-GB" sz="1900" dirty="0" err="1" smtClean="0">
                <a:solidFill>
                  <a:srgbClr val="003399"/>
                </a:solidFill>
                <a:ea typeface="Osaka" charset="-128"/>
                <a:cs typeface="Times New Roman" pitchFamily="18" charset="0"/>
              </a:rPr>
              <a:t>Struttura</a:t>
            </a:r>
            <a:r>
              <a:rPr lang="en-GB" sz="1900" dirty="0" smtClean="0">
                <a:solidFill>
                  <a:srgbClr val="003399"/>
                </a:solidFill>
                <a:ea typeface="Osaka" charset="-128"/>
                <a:cs typeface="Times New Roman" pitchFamily="18" charset="0"/>
              </a:rPr>
              <a:t> del front-end</a:t>
            </a:r>
          </a:p>
          <a:p>
            <a:pPr marL="342900" indent="-342900" algn="just" defTabSz="904875" eaLnBrk="0" hangingPunct="0">
              <a:lnSpc>
                <a:spcPts val="2700"/>
              </a:lnSpc>
              <a:spcAft>
                <a:spcPts val="2400"/>
              </a:spcAft>
              <a:buFont typeface="Wingdings" pitchFamily="2" charset="2"/>
              <a:buChar char="q"/>
            </a:pPr>
            <a:r>
              <a:rPr lang="en-GB" sz="1900" dirty="0" err="1" smtClean="0">
                <a:solidFill>
                  <a:srgbClr val="003399"/>
                </a:solidFill>
                <a:ea typeface="Osaka" charset="-128"/>
                <a:cs typeface="Times New Roman" pitchFamily="18" charset="0"/>
              </a:rPr>
              <a:t>Architettura</a:t>
            </a:r>
            <a:r>
              <a:rPr lang="en-GB" sz="1900" dirty="0" smtClean="0">
                <a:solidFill>
                  <a:srgbClr val="003399"/>
                </a:solidFill>
                <a:ea typeface="Osaka" charset="-128"/>
                <a:cs typeface="Times New Roman" pitchFamily="18" charset="0"/>
              </a:rPr>
              <a:t> del </a:t>
            </a:r>
            <a:r>
              <a:rPr lang="en-GB" sz="1900" dirty="0" err="1" smtClean="0">
                <a:solidFill>
                  <a:srgbClr val="003399"/>
                </a:solidFill>
                <a:ea typeface="Osaka" charset="-128"/>
                <a:cs typeface="Times New Roman" pitchFamily="18" charset="0"/>
              </a:rPr>
              <a:t>canale</a:t>
            </a:r>
            <a:r>
              <a:rPr lang="en-GB" sz="1900" dirty="0" smtClean="0">
                <a:solidFill>
                  <a:srgbClr val="003399"/>
                </a:solidFill>
                <a:ea typeface="Osaka" charset="-128"/>
                <a:cs typeface="Times New Roman" pitchFamily="18" charset="0"/>
              </a:rPr>
              <a:t> </a:t>
            </a:r>
            <a:r>
              <a:rPr lang="en-GB" sz="1900" dirty="0" err="1" smtClean="0">
                <a:solidFill>
                  <a:srgbClr val="003399"/>
                </a:solidFill>
                <a:ea typeface="Osaka" charset="-128"/>
                <a:cs typeface="Times New Roman" pitchFamily="18" charset="0"/>
              </a:rPr>
              <a:t>analogico</a:t>
            </a:r>
            <a:r>
              <a:rPr lang="en-GB" sz="1900" dirty="0" smtClean="0">
                <a:solidFill>
                  <a:srgbClr val="003399"/>
                </a:solidFill>
                <a:ea typeface="Osaka" charset="-128"/>
                <a:cs typeface="Times New Roman" pitchFamily="18" charset="0"/>
              </a:rPr>
              <a:t>: </a:t>
            </a:r>
            <a:r>
              <a:rPr lang="en-GB" sz="1900" dirty="0" err="1" smtClean="0">
                <a:solidFill>
                  <a:srgbClr val="003399"/>
                </a:solidFill>
                <a:ea typeface="Osaka" charset="-128"/>
                <a:cs typeface="Times New Roman" pitchFamily="18" charset="0"/>
              </a:rPr>
              <a:t>blocchi</a:t>
            </a:r>
            <a:r>
              <a:rPr lang="en-GB" sz="1900" dirty="0" smtClean="0">
                <a:solidFill>
                  <a:srgbClr val="003399"/>
                </a:solidFill>
                <a:ea typeface="Osaka" charset="-128"/>
                <a:cs typeface="Times New Roman" pitchFamily="18" charset="0"/>
              </a:rPr>
              <a:t> base </a:t>
            </a:r>
            <a:r>
              <a:rPr lang="en-GB" sz="1900" dirty="0" err="1" smtClean="0">
                <a:solidFill>
                  <a:srgbClr val="003399"/>
                </a:solidFill>
                <a:ea typeface="Osaka" charset="-128"/>
                <a:cs typeface="Times New Roman" pitchFamily="18" charset="0"/>
              </a:rPr>
              <a:t>disponibili</a:t>
            </a:r>
            <a:r>
              <a:rPr lang="en-GB" sz="1900" dirty="0" smtClean="0">
                <a:solidFill>
                  <a:srgbClr val="003399"/>
                </a:solidFill>
                <a:ea typeface="Osaka" charset="-128"/>
                <a:cs typeface="Times New Roman" pitchFamily="18" charset="0"/>
              </a:rPr>
              <a:t> e </a:t>
            </a:r>
            <a:r>
              <a:rPr lang="en-GB" sz="1900" dirty="0" err="1" smtClean="0">
                <a:solidFill>
                  <a:srgbClr val="003399"/>
                </a:solidFill>
                <a:ea typeface="Osaka" charset="-128"/>
                <a:cs typeface="Times New Roman" pitchFamily="18" charset="0"/>
              </a:rPr>
              <a:t>modifiche</a:t>
            </a:r>
            <a:r>
              <a:rPr lang="en-GB" sz="1900" dirty="0" smtClean="0">
                <a:solidFill>
                  <a:srgbClr val="003399"/>
                </a:solidFill>
                <a:ea typeface="Osaka" charset="-128"/>
                <a:cs typeface="Times New Roman" pitchFamily="18" charset="0"/>
              </a:rPr>
              <a:t> </a:t>
            </a:r>
            <a:r>
              <a:rPr lang="en-GB" sz="1900" dirty="0" err="1" smtClean="0">
                <a:solidFill>
                  <a:srgbClr val="003399"/>
                </a:solidFill>
                <a:ea typeface="Osaka" charset="-128"/>
                <a:cs typeface="Times New Roman" pitchFamily="18" charset="0"/>
              </a:rPr>
              <a:t>necessarie</a:t>
            </a:r>
            <a:endParaRPr lang="en-GB" sz="1900" dirty="0" smtClean="0">
              <a:solidFill>
                <a:srgbClr val="003399"/>
              </a:solidFill>
              <a:ea typeface="Osaka" charset="-128"/>
              <a:cs typeface="Times New Roman" pitchFamily="18" charset="0"/>
            </a:endParaRPr>
          </a:p>
          <a:p>
            <a:pPr marL="342900" indent="-342900" algn="just" defTabSz="904875" eaLnBrk="0" hangingPunct="0">
              <a:lnSpc>
                <a:spcPts val="2700"/>
              </a:lnSpc>
              <a:spcAft>
                <a:spcPts val="2400"/>
              </a:spcAft>
              <a:buFont typeface="Wingdings" pitchFamily="2" charset="2"/>
              <a:buChar char="q"/>
            </a:pPr>
            <a:r>
              <a:rPr lang="en-GB" sz="1900" dirty="0" err="1" smtClean="0">
                <a:solidFill>
                  <a:srgbClr val="003399"/>
                </a:solidFill>
                <a:ea typeface="Osaka" charset="-128"/>
                <a:cs typeface="Times New Roman" pitchFamily="18" charset="0"/>
              </a:rPr>
              <a:t>Architettura</a:t>
            </a:r>
            <a:r>
              <a:rPr lang="en-GB" sz="1900" dirty="0" smtClean="0">
                <a:solidFill>
                  <a:srgbClr val="003399"/>
                </a:solidFill>
                <a:ea typeface="Osaka" charset="-128"/>
                <a:cs typeface="Times New Roman" pitchFamily="18" charset="0"/>
              </a:rPr>
              <a:t> ASIC e </a:t>
            </a:r>
            <a:r>
              <a:rPr lang="en-GB" sz="1900" dirty="0" err="1" smtClean="0">
                <a:solidFill>
                  <a:srgbClr val="003399"/>
                </a:solidFill>
                <a:ea typeface="Osaka" charset="-128"/>
                <a:cs typeface="Times New Roman" pitchFamily="18" charset="0"/>
              </a:rPr>
              <a:t>modi</a:t>
            </a:r>
            <a:r>
              <a:rPr lang="en-GB" sz="1900" dirty="0" smtClean="0">
                <a:solidFill>
                  <a:srgbClr val="003399"/>
                </a:solidFill>
                <a:ea typeface="Osaka" charset="-128"/>
                <a:cs typeface="Times New Roman" pitchFamily="18" charset="0"/>
              </a:rPr>
              <a:t> di </a:t>
            </a:r>
            <a:r>
              <a:rPr lang="en-GB" sz="1900" dirty="0" err="1" smtClean="0">
                <a:solidFill>
                  <a:srgbClr val="003399"/>
                </a:solidFill>
                <a:ea typeface="Osaka" charset="-128"/>
                <a:cs typeface="Times New Roman" pitchFamily="18" charset="0"/>
              </a:rPr>
              <a:t>lettura</a:t>
            </a:r>
            <a:r>
              <a:rPr lang="en-GB" sz="1900" dirty="0" smtClean="0">
                <a:solidFill>
                  <a:srgbClr val="003399"/>
                </a:solidFill>
                <a:ea typeface="Osaka" charset="-128"/>
                <a:cs typeface="Times New Roman" pitchFamily="18" charset="0"/>
              </a:rPr>
              <a:t> </a:t>
            </a:r>
            <a:r>
              <a:rPr lang="en-GB" sz="1900" dirty="0" err="1" smtClean="0">
                <a:solidFill>
                  <a:srgbClr val="003399"/>
                </a:solidFill>
                <a:ea typeface="Osaka" charset="-128"/>
                <a:cs typeface="Times New Roman" pitchFamily="18" charset="0"/>
              </a:rPr>
              <a:t>previsti</a:t>
            </a:r>
            <a:endParaRPr lang="en-GB" dirty="0" smtClean="0">
              <a:solidFill>
                <a:srgbClr val="003399"/>
              </a:solidFill>
              <a:ea typeface="Osaka" charset="-128"/>
              <a:cs typeface="Times New Roman" pitchFamily="18" charset="0"/>
            </a:endParaRPr>
          </a:p>
          <a:p>
            <a:pPr marL="342900" indent="-342900" algn="just" defTabSz="904875" eaLnBrk="0" hangingPunct="0">
              <a:lnSpc>
                <a:spcPts val="2700"/>
              </a:lnSpc>
              <a:spcAft>
                <a:spcPts val="2400"/>
              </a:spcAft>
              <a:buFont typeface="Wingdings" pitchFamily="2" charset="2"/>
              <a:buChar char="q"/>
            </a:pPr>
            <a:r>
              <a:rPr lang="en-GB" sz="1900" dirty="0" err="1" smtClean="0">
                <a:solidFill>
                  <a:srgbClr val="003399"/>
                </a:solidFill>
                <a:ea typeface="Osaka" charset="-128"/>
                <a:cs typeface="Times New Roman" pitchFamily="18" charset="0"/>
              </a:rPr>
              <a:t>Convertitore</a:t>
            </a:r>
            <a:r>
              <a:rPr lang="en-GB" sz="1900" dirty="0" smtClean="0">
                <a:solidFill>
                  <a:srgbClr val="003399"/>
                </a:solidFill>
                <a:ea typeface="Osaka" charset="-128"/>
                <a:cs typeface="Times New Roman" pitchFamily="18" charset="0"/>
              </a:rPr>
              <a:t> A/D</a:t>
            </a:r>
          </a:p>
          <a:p>
            <a:pPr marL="342900" indent="-342900" algn="just" defTabSz="904875" eaLnBrk="0" hangingPunct="0">
              <a:lnSpc>
                <a:spcPts val="2700"/>
              </a:lnSpc>
              <a:spcAft>
                <a:spcPts val="2400"/>
              </a:spcAft>
              <a:buFont typeface="Wingdings" pitchFamily="2" charset="2"/>
              <a:buChar char="q"/>
            </a:pPr>
            <a:r>
              <a:rPr lang="en-GB" sz="1900" dirty="0" smtClean="0">
                <a:solidFill>
                  <a:srgbClr val="003399"/>
                </a:solidFill>
                <a:ea typeface="Osaka" charset="-128"/>
                <a:cs typeface="Times New Roman" pitchFamily="18" charset="0"/>
              </a:rPr>
              <a:t>Future </a:t>
            </a:r>
            <a:r>
              <a:rPr lang="en-GB" sz="1900" dirty="0" err="1" smtClean="0">
                <a:solidFill>
                  <a:srgbClr val="003399"/>
                </a:solidFill>
                <a:ea typeface="Osaka" charset="-128"/>
                <a:cs typeface="Times New Roman" pitchFamily="18" charset="0"/>
              </a:rPr>
              <a:t>attività</a:t>
            </a:r>
            <a:endParaRPr lang="en-GB" sz="1900" dirty="0" smtClean="0">
              <a:solidFill>
                <a:srgbClr val="003399"/>
              </a:solidFill>
              <a:ea typeface="Osaka" charset="-128"/>
              <a:cs typeface="Times New Roman" pitchFamily="18" charset="0"/>
            </a:endParaRPr>
          </a:p>
        </p:txBody>
      </p:sp>
      <p:grpSp>
        <p:nvGrpSpPr>
          <p:cNvPr id="8195" name="Group 16"/>
          <p:cNvGrpSpPr>
            <a:grpSpLocks/>
          </p:cNvGrpSpPr>
          <p:nvPr/>
        </p:nvGrpSpPr>
        <p:grpSpPr bwMode="auto">
          <a:xfrm>
            <a:off x="0" y="200025"/>
            <a:ext cx="9906000" cy="565150"/>
            <a:chOff x="0" y="80"/>
            <a:chExt cx="6240" cy="356"/>
          </a:xfrm>
        </p:grpSpPr>
        <p:sp>
          <p:nvSpPr>
            <p:cNvPr id="8197" name="Rectangle 17"/>
            <p:cNvSpPr>
              <a:spLocks noChangeArrowheads="1"/>
            </p:cNvSpPr>
            <p:nvPr/>
          </p:nvSpPr>
          <p:spPr bwMode="auto">
            <a:xfrm>
              <a:off x="0" y="80"/>
              <a:ext cx="6240" cy="356"/>
            </a:xfrm>
            <a:prstGeom prst="rect">
              <a:avLst/>
            </a:prstGeom>
            <a:solidFill>
              <a:srgbClr val="003399"/>
            </a:solidFill>
            <a:ln w="28575">
              <a:noFill/>
              <a:miter lim="800000"/>
              <a:headEnd/>
              <a:tailEnd type="none" w="lg" len="lg"/>
            </a:ln>
          </p:spPr>
          <p:txBody>
            <a:bodyPr wrap="none" anchor="ctr"/>
            <a:lstStyle/>
            <a:p>
              <a:endParaRPr lang="it-IT"/>
            </a:p>
          </p:txBody>
        </p:sp>
        <p:sp>
          <p:nvSpPr>
            <p:cNvPr id="8198" name="Text Box 18"/>
            <p:cNvSpPr txBox="1">
              <a:spLocks noChangeArrowheads="1"/>
            </p:cNvSpPr>
            <p:nvPr/>
          </p:nvSpPr>
          <p:spPr bwMode="auto">
            <a:xfrm>
              <a:off x="0" y="82"/>
              <a:ext cx="6240" cy="328"/>
            </a:xfrm>
            <a:prstGeom prst="rect">
              <a:avLst/>
            </a:prstGeom>
            <a:noFill/>
            <a:ln w="28575">
              <a:noFill/>
              <a:miter lim="800000"/>
              <a:headEnd/>
              <a:tailEnd type="none" w="lg" len="lg"/>
            </a:ln>
          </p:spPr>
          <p:txBody>
            <a:bodyPr lIns="123730" tIns="61865" rIns="123730" bIns="61865" anchor="ctr">
              <a:spAutoFit/>
            </a:bodyPr>
            <a:lstStyle/>
            <a:p>
              <a:pPr defTabSz="925513" eaLnBrk="0" hangingPunct="0"/>
              <a:r>
                <a:rPr lang="en-US" altLang="en-US" sz="2600" b="1" dirty="0">
                  <a:solidFill>
                    <a:schemeClr val="bg1"/>
                  </a:solidFill>
                  <a:ea typeface="Osaka" charset="-128"/>
                </a:rPr>
                <a:t>  </a:t>
              </a:r>
              <a:r>
                <a:rPr lang="en-US" altLang="en-US" sz="2600" b="1" dirty="0" smtClean="0">
                  <a:solidFill>
                    <a:schemeClr val="bg1"/>
                  </a:solidFill>
                  <a:ea typeface="Osaka" charset="-128"/>
                </a:rPr>
                <a:t>Agenda</a:t>
              </a:r>
              <a:endParaRPr lang="en-US" sz="2600" b="1" dirty="0">
                <a:solidFill>
                  <a:schemeClr val="bg1"/>
                </a:solidFill>
                <a:ea typeface="Osaka" charset="-128"/>
              </a:endParaRPr>
            </a:p>
          </p:txBody>
        </p:sp>
      </p:grpSp>
      <p:sp>
        <p:nvSpPr>
          <p:cNvPr id="8"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2</a:t>
            </a:fld>
            <a:endParaRPr lang="it-IT" dirty="0"/>
          </a:p>
        </p:txBody>
      </p:sp>
      <p:sp>
        <p:nvSpPr>
          <p:cNvPr id="9" name="Rettangolo 8"/>
          <p:cNvSpPr/>
          <p:nvPr/>
        </p:nvSpPr>
        <p:spPr>
          <a:xfrm>
            <a:off x="-1" y="6563846"/>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4"/>
          <p:cNvSpPr txBox="1">
            <a:spLocks noChangeArrowheads="1"/>
          </p:cNvSpPr>
          <p:nvPr/>
        </p:nvSpPr>
        <p:spPr bwMode="auto">
          <a:xfrm>
            <a:off x="0" y="650700"/>
            <a:ext cx="9906000" cy="5866318"/>
          </a:xfrm>
          <a:prstGeom prst="rect">
            <a:avLst/>
          </a:prstGeom>
          <a:noFill/>
          <a:ln w="28575">
            <a:noFill/>
            <a:miter lim="800000"/>
            <a:headEnd/>
            <a:tailEnd type="none" w="lg" len="lg"/>
          </a:ln>
        </p:spPr>
        <p:txBody>
          <a:bodyPr lIns="277465" tIns="138732" rIns="277465" bIns="138732">
            <a:spAutoFit/>
          </a:bodyPr>
          <a:lstStyle/>
          <a:p>
            <a:pPr marL="476250" indent="-476250" algn="just" defTabSz="904875" eaLnBrk="0" hangingPunct="0">
              <a:lnSpc>
                <a:spcPct val="150000"/>
              </a:lnSpc>
              <a:buFont typeface="Wingdings" pitchFamily="2" charset="2"/>
              <a:buChar char="q"/>
            </a:pPr>
            <a:r>
              <a:rPr lang="en-US" sz="1800" dirty="0" err="1" smtClean="0">
                <a:solidFill>
                  <a:srgbClr val="003399"/>
                </a:solidFill>
                <a:ea typeface="Osaka"/>
                <a:cs typeface="Times New Roman" pitchFamily="18" charset="0"/>
              </a:rPr>
              <a:t>Approccio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attuale</a:t>
            </a:r>
            <a:r>
              <a:rPr lang="en-US" sz="1800" dirty="0" smtClean="0">
                <a:solidFill>
                  <a:srgbClr val="003399"/>
                </a:solidFill>
                <a:ea typeface="Osaka"/>
                <a:cs typeface="Times New Roman" pitchFamily="18" charset="0"/>
              </a:rPr>
              <a:t>: front-end “current-mode”:</a:t>
            </a:r>
          </a:p>
          <a:p>
            <a:pPr marL="476250" indent="-295275" algn="just" defTabSz="904875" eaLnBrk="0" hangingPunct="0">
              <a:lnSpc>
                <a:spcPct val="150000"/>
              </a:lnSpc>
              <a:buFont typeface="Wingdings" panose="05000000000000000000" pitchFamily="2" charset="2"/>
              <a:buChar char="Ø"/>
            </a:pPr>
            <a:r>
              <a:rPr lang="en-US" sz="1800" dirty="0" err="1" smtClean="0">
                <a:solidFill>
                  <a:srgbClr val="003399"/>
                </a:solidFill>
                <a:ea typeface="Osaka"/>
                <a:cs typeface="Times New Roman" pitchFamily="18" charset="0"/>
              </a:rPr>
              <a:t>impedenza</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ingresso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R</a:t>
            </a:r>
            <a:r>
              <a:rPr lang="en-US" sz="1800" baseline="-25000" dirty="0" err="1" smtClean="0">
                <a:solidFill>
                  <a:srgbClr val="003399"/>
                </a:solidFill>
                <a:ea typeface="Osaka"/>
                <a:cs typeface="Times New Roman" pitchFamily="18" charset="0"/>
              </a:rPr>
              <a:t>in</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più</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bassa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possibile</a:t>
            </a:r>
            <a:r>
              <a:rPr lang="en-US" sz="1800" dirty="0" smtClean="0">
                <a:solidFill>
                  <a:srgbClr val="003399"/>
                </a:solidFill>
                <a:ea typeface="Osaka"/>
                <a:cs typeface="Times New Roman" pitchFamily="18" charset="0"/>
              </a:rPr>
              <a:t> (per </a:t>
            </a:r>
            <a:r>
              <a:rPr lang="en-US" sz="1800" dirty="0" err="1" smtClean="0">
                <a:solidFill>
                  <a:srgbClr val="003399"/>
                </a:solidFill>
                <a:ea typeface="Osaka"/>
                <a:cs typeface="Times New Roman" pitchFamily="18" charset="0"/>
              </a:rPr>
              <a:t>rendere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veloce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polo </a:t>
            </a:r>
            <a:r>
              <a:rPr lang="en-US" sz="1800" dirty="0" err="1" smtClean="0">
                <a:solidFill>
                  <a:srgbClr val="003399"/>
                </a:solidFill>
                <a:ea typeface="Osaka"/>
                <a:cs typeface="Times New Roman" pitchFamily="18" charset="0"/>
              </a:rPr>
              <a:t>C</a:t>
            </a:r>
            <a:r>
              <a:rPr lang="en-US" sz="1800" baseline="-25000" dirty="0" err="1" smtClean="0">
                <a:solidFill>
                  <a:srgbClr val="003399"/>
                </a:solidFill>
                <a:ea typeface="Osaka"/>
                <a:cs typeface="Times New Roman" pitchFamily="18" charset="0"/>
              </a:rPr>
              <a:t>det</a:t>
            </a:r>
            <a:r>
              <a:rPr lang="en-US" sz="1800" dirty="0" err="1" smtClean="0">
                <a:solidFill>
                  <a:srgbClr val="003399"/>
                </a:solidFill>
                <a:ea typeface="Osaka"/>
                <a:cs typeface="Times New Roman" pitchFamily="18" charset="0"/>
              </a:rPr>
              <a:t>R</a:t>
            </a:r>
            <a:r>
              <a:rPr lang="en-US" sz="1800" baseline="-25000" dirty="0" err="1" smtClean="0">
                <a:solidFill>
                  <a:srgbClr val="003399"/>
                </a:solidFill>
                <a:ea typeface="Osaka"/>
                <a:cs typeface="Times New Roman" pitchFamily="18" charset="0"/>
              </a:rPr>
              <a:t>in</a:t>
            </a:r>
            <a:r>
              <a:rPr lang="en-US" sz="1800" dirty="0" smtClean="0">
                <a:solidFill>
                  <a:srgbClr val="003399"/>
                </a:solidFill>
                <a:ea typeface="Osaka"/>
                <a:cs typeface="Times New Roman" pitchFamily="18" charset="0"/>
              </a:rPr>
              <a:t>) </a:t>
            </a:r>
          </a:p>
          <a:p>
            <a:pPr marL="476250" indent="-295275" algn="just" defTabSz="904875" eaLnBrk="0" hangingPunct="0">
              <a:lnSpc>
                <a:spcPct val="150000"/>
              </a:lnSpc>
              <a:buFont typeface="Wingdings" panose="05000000000000000000" pitchFamily="2" charset="2"/>
              <a:buChar char="Ø"/>
            </a:pPr>
            <a:r>
              <a:rPr lang="en-US" sz="1800" dirty="0" err="1" smtClean="0">
                <a:solidFill>
                  <a:srgbClr val="003399"/>
                </a:solidFill>
                <a:ea typeface="Osaka"/>
                <a:cs typeface="Times New Roman" pitchFamily="18" charset="0"/>
              </a:rPr>
              <a:t>banda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passante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più</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ampia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possibile</a:t>
            </a:r>
            <a:r>
              <a:rPr lang="en-US" sz="1800" dirty="0" smtClean="0">
                <a:solidFill>
                  <a:srgbClr val="003399"/>
                </a:solidFill>
                <a:ea typeface="Osaka"/>
                <a:cs typeface="Times New Roman" pitchFamily="18" charset="0"/>
              </a:rPr>
              <a:t> (per </a:t>
            </a:r>
            <a:r>
              <a:rPr lang="en-US" sz="1800" dirty="0" err="1" smtClean="0">
                <a:solidFill>
                  <a:srgbClr val="003399"/>
                </a:solidFill>
                <a:ea typeface="Osaka"/>
                <a:cs typeface="Times New Roman" pitchFamily="18" charset="0"/>
              </a:rPr>
              <a:t>aumentare</a:t>
            </a:r>
            <a:r>
              <a:rPr lang="en-US" sz="1800" dirty="0" smtClean="0">
                <a:solidFill>
                  <a:srgbClr val="003399"/>
                </a:solidFill>
                <a:ea typeface="Osaka"/>
                <a:cs typeface="Times New Roman" pitchFamily="18" charset="0"/>
              </a:rPr>
              <a:t> la slope del </a:t>
            </a:r>
            <a:r>
              <a:rPr lang="en-US" sz="1800" dirty="0" err="1" smtClean="0">
                <a:solidFill>
                  <a:srgbClr val="003399"/>
                </a:solidFill>
                <a:ea typeface="Osaka"/>
                <a:cs typeface="Times New Roman" pitchFamily="18" charset="0"/>
              </a:rPr>
              <a:t>segnale</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uscita</a:t>
            </a:r>
            <a:r>
              <a:rPr lang="en-US" sz="1800" dirty="0" smtClean="0">
                <a:solidFill>
                  <a:srgbClr val="003399"/>
                </a:solidFill>
                <a:ea typeface="Osaka"/>
                <a:cs typeface="Times New Roman" pitchFamily="18" charset="0"/>
              </a:rPr>
              <a:t>)</a:t>
            </a:r>
          </a:p>
          <a:p>
            <a:pPr marL="476250" indent="-295275" algn="just" defTabSz="904875" eaLnBrk="0" hangingPunct="0">
              <a:lnSpc>
                <a:spcPct val="150000"/>
              </a:lnSpc>
              <a:buFont typeface="Wingdings" panose="05000000000000000000" pitchFamily="2" charset="2"/>
              <a:buChar char="Ø"/>
            </a:pPr>
            <a:r>
              <a:rPr lang="en-US" sz="1800" dirty="0" smtClean="0">
                <a:solidFill>
                  <a:srgbClr val="003399"/>
                </a:solidFill>
                <a:ea typeface="Osaka"/>
                <a:cs typeface="Times New Roman" pitchFamily="18" charset="0"/>
              </a:rPr>
              <a:t>feedback (per </a:t>
            </a:r>
            <a:r>
              <a:rPr lang="en-US" sz="1800" dirty="0" err="1" smtClean="0">
                <a:solidFill>
                  <a:srgbClr val="003399"/>
                </a:solidFill>
                <a:ea typeface="Osaka"/>
                <a:cs typeface="Times New Roman" pitchFamily="18" charset="0"/>
              </a:rPr>
              <a:t>contenere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consumo</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potenza</a:t>
            </a:r>
            <a:r>
              <a:rPr lang="en-US" sz="1800" dirty="0" smtClean="0">
                <a:solidFill>
                  <a:srgbClr val="003399"/>
                </a:solidFill>
                <a:ea typeface="Osaka"/>
                <a:cs typeface="Times New Roman" pitchFamily="18" charset="0"/>
              </a:rPr>
              <a:t>). </a:t>
            </a:r>
          </a:p>
          <a:p>
            <a:pPr marL="476250" indent="-476250" algn="just" defTabSz="904875" eaLnBrk="0" hangingPunct="0">
              <a:lnSpc>
                <a:spcPct val="150000"/>
              </a:lnSpc>
              <a:buFont typeface="Wingdings" pitchFamily="2" charset="2"/>
              <a:buChar char="q"/>
            </a:pPr>
            <a:endParaRPr lang="en-US" sz="1800" dirty="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800" dirty="0" smtClean="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800" dirty="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800" dirty="0" smtClean="0">
              <a:solidFill>
                <a:srgbClr val="003399"/>
              </a:solidFill>
              <a:ea typeface="Osaka"/>
              <a:cs typeface="Times New Roman" pitchFamily="18" charset="0"/>
            </a:endParaRPr>
          </a:p>
          <a:p>
            <a:pPr algn="just" defTabSz="904875" eaLnBrk="0" hangingPunct="0">
              <a:lnSpc>
                <a:spcPct val="150000"/>
              </a:lnSpc>
            </a:pPr>
            <a:endParaRPr lang="en-US" sz="1800" dirty="0">
              <a:solidFill>
                <a:srgbClr val="003399"/>
              </a:solidFill>
              <a:ea typeface="Osaka"/>
              <a:cs typeface="Times New Roman" pitchFamily="18" charset="0"/>
            </a:endParaRPr>
          </a:p>
          <a:p>
            <a:pPr algn="just" defTabSz="904875" eaLnBrk="0" hangingPunct="0">
              <a:lnSpc>
                <a:spcPct val="150000"/>
              </a:lnSpc>
            </a:pPr>
            <a:r>
              <a:rPr lang="en-US" sz="1800" dirty="0" smtClean="0">
                <a:solidFill>
                  <a:srgbClr val="003399"/>
                </a:solidFill>
                <a:ea typeface="Osaka"/>
                <a:cs typeface="Times New Roman" pitchFamily="18" charset="0"/>
              </a:rPr>
              <a:t>4</a:t>
            </a:r>
          </a:p>
          <a:p>
            <a:pPr algn="ctr" defTabSz="904875" eaLnBrk="0" hangingPunct="0">
              <a:lnSpc>
                <a:spcPct val="150000"/>
              </a:lnSpc>
            </a:pPr>
            <a:r>
              <a:rPr lang="en-US" b="1" dirty="0" err="1" smtClean="0">
                <a:solidFill>
                  <a:srgbClr val="003399"/>
                </a:solidFill>
                <a:ea typeface="Osaka"/>
                <a:cs typeface="Times New Roman" pitchFamily="18" charset="0"/>
              </a:rPr>
              <a:t>Esempi</a:t>
            </a:r>
            <a:r>
              <a:rPr lang="en-US" b="1" dirty="0" smtClean="0">
                <a:solidFill>
                  <a:srgbClr val="003399"/>
                </a:solidFill>
                <a:ea typeface="Osaka"/>
                <a:cs typeface="Times New Roman" pitchFamily="18" charset="0"/>
              </a:rPr>
              <a:t> </a:t>
            </a:r>
            <a:r>
              <a:rPr lang="en-US" b="1" dirty="0" err="1" smtClean="0">
                <a:solidFill>
                  <a:srgbClr val="003399"/>
                </a:solidFill>
                <a:ea typeface="Osaka"/>
                <a:cs typeface="Times New Roman" pitchFamily="18" charset="0"/>
              </a:rPr>
              <a:t>tipici</a:t>
            </a:r>
            <a:r>
              <a:rPr lang="en-US" b="1" dirty="0" smtClean="0">
                <a:solidFill>
                  <a:srgbClr val="003399"/>
                </a:solidFill>
                <a:ea typeface="Osaka"/>
                <a:cs typeface="Times New Roman" pitchFamily="18" charset="0"/>
              </a:rPr>
              <a:t> di </a:t>
            </a:r>
            <a:r>
              <a:rPr lang="en-US" b="1" dirty="0" err="1" smtClean="0">
                <a:solidFill>
                  <a:srgbClr val="003399"/>
                </a:solidFill>
                <a:ea typeface="Osaka"/>
                <a:cs typeface="Times New Roman" pitchFamily="18" charset="0"/>
              </a:rPr>
              <a:t>configurazioni</a:t>
            </a:r>
            <a:r>
              <a:rPr lang="en-US" b="1" dirty="0" smtClean="0">
                <a:solidFill>
                  <a:srgbClr val="003399"/>
                </a:solidFill>
                <a:ea typeface="Osaka"/>
                <a:cs typeface="Times New Roman" pitchFamily="18" charset="0"/>
              </a:rPr>
              <a:t> </a:t>
            </a:r>
            <a:r>
              <a:rPr lang="en-US" b="1" dirty="0" err="1" smtClean="0">
                <a:solidFill>
                  <a:srgbClr val="003399"/>
                </a:solidFill>
                <a:ea typeface="Osaka"/>
                <a:cs typeface="Times New Roman" pitchFamily="18" charset="0"/>
              </a:rPr>
              <a:t>utilizzate</a:t>
            </a:r>
            <a:endParaRPr lang="en-US" b="1" dirty="0">
              <a:solidFill>
                <a:srgbClr val="003399"/>
              </a:solidFill>
              <a:ea typeface="Osaka"/>
              <a:cs typeface="Times New Roman" pitchFamily="18" charset="0"/>
            </a:endParaRPr>
          </a:p>
          <a:p>
            <a:pPr algn="ctr" defTabSz="904875" eaLnBrk="0" hangingPunct="0">
              <a:lnSpc>
                <a:spcPct val="150000"/>
              </a:lnSpc>
            </a:pPr>
            <a:endParaRPr lang="en-US" sz="1000" b="1" dirty="0" smtClean="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r>
              <a:rPr lang="en-US" sz="1800" dirty="0" err="1" smtClean="0">
                <a:solidFill>
                  <a:srgbClr val="003399"/>
                </a:solidFill>
                <a:ea typeface="Osaka"/>
                <a:cs typeface="Times New Roman" pitchFamily="18" charset="0"/>
              </a:rPr>
              <a:t>Preferenza</a:t>
            </a:r>
            <a:r>
              <a:rPr lang="en-US" sz="1800" dirty="0" smtClean="0">
                <a:solidFill>
                  <a:srgbClr val="003399"/>
                </a:solidFill>
                <a:ea typeface="Osaka"/>
                <a:cs typeface="Times New Roman" pitchFamily="18" charset="0"/>
              </a:rPr>
              <a:t> per </a:t>
            </a:r>
            <a:r>
              <a:rPr lang="en-US" sz="1800" dirty="0" err="1" smtClean="0">
                <a:solidFill>
                  <a:srgbClr val="003399"/>
                </a:solidFill>
                <a:ea typeface="Osaka"/>
                <a:cs typeface="Times New Roman" pitchFamily="18" charset="0"/>
              </a:rPr>
              <a:t>configurazioni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che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consentono</a:t>
            </a:r>
            <a:r>
              <a:rPr lang="en-US" sz="1800" dirty="0" smtClean="0">
                <a:solidFill>
                  <a:srgbClr val="003399"/>
                </a:solidFill>
                <a:ea typeface="Osaka"/>
                <a:cs typeface="Times New Roman" pitchFamily="18" charset="0"/>
              </a:rPr>
              <a:t> la </a:t>
            </a:r>
            <a:r>
              <a:rPr lang="en-US" sz="1800" dirty="0" err="1" smtClean="0">
                <a:solidFill>
                  <a:srgbClr val="003399"/>
                </a:solidFill>
                <a:ea typeface="Osaka"/>
                <a:cs typeface="Times New Roman" pitchFamily="18" charset="0"/>
              </a:rPr>
              <a:t>variazione</a:t>
            </a:r>
            <a:r>
              <a:rPr lang="en-US" sz="1800" dirty="0" smtClean="0">
                <a:solidFill>
                  <a:srgbClr val="003399"/>
                </a:solidFill>
                <a:ea typeface="Osaka"/>
                <a:cs typeface="Times New Roman" pitchFamily="18" charset="0"/>
              </a:rPr>
              <a:t> fine del bias del SiPM</a:t>
            </a:r>
          </a:p>
          <a:p>
            <a:pPr marL="476250" indent="-476250" algn="just" defTabSz="904875" eaLnBrk="0" hangingPunct="0">
              <a:lnSpc>
                <a:spcPct val="150000"/>
              </a:lnSpc>
              <a:buFont typeface="Wingdings" pitchFamily="2" charset="2"/>
              <a:buChar char="q"/>
            </a:pPr>
            <a:r>
              <a:rPr lang="en-US" sz="1800" dirty="0" smtClean="0">
                <a:solidFill>
                  <a:srgbClr val="003399"/>
                </a:solidFill>
                <a:ea typeface="Osaka"/>
                <a:cs typeface="Times New Roman" pitchFamily="18" charset="0"/>
              </a:rPr>
              <a:t>Front-end con due </a:t>
            </a:r>
            <a:r>
              <a:rPr lang="en-US" sz="1800" dirty="0" err="1" smtClean="0">
                <a:solidFill>
                  <a:srgbClr val="003399"/>
                </a:solidFill>
                <a:ea typeface="Osaka"/>
                <a:cs typeface="Times New Roman" pitchFamily="18" charset="0"/>
              </a:rPr>
              <a:t>uscite</a:t>
            </a:r>
            <a:r>
              <a:rPr lang="en-US" sz="1800" dirty="0" smtClean="0">
                <a:solidFill>
                  <a:srgbClr val="003399"/>
                </a:solidFill>
                <a:ea typeface="Osaka"/>
                <a:cs typeface="Times New Roman" pitchFamily="18" charset="0"/>
              </a:rPr>
              <a:t> in </a:t>
            </a:r>
            <a:r>
              <a:rPr lang="en-US" sz="1800" dirty="0" err="1" smtClean="0">
                <a:solidFill>
                  <a:srgbClr val="003399"/>
                </a:solidFill>
                <a:ea typeface="Osaka"/>
                <a:cs typeface="Times New Roman" pitchFamily="18" charset="0"/>
              </a:rPr>
              <a:t>corrente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una</a:t>
            </a:r>
            <a:r>
              <a:rPr lang="en-US" sz="1800" dirty="0" smtClean="0">
                <a:solidFill>
                  <a:srgbClr val="003399"/>
                </a:solidFill>
                <a:ea typeface="Osaka"/>
                <a:cs typeface="Times New Roman" pitchFamily="18" charset="0"/>
              </a:rPr>
              <a:t> per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timing e </a:t>
            </a:r>
            <a:r>
              <a:rPr lang="en-US" sz="1800" dirty="0" err="1" smtClean="0">
                <a:solidFill>
                  <a:srgbClr val="003399"/>
                </a:solidFill>
                <a:ea typeface="Osaka"/>
                <a:cs typeface="Times New Roman" pitchFamily="18" charset="0"/>
              </a:rPr>
              <a:t>l’altra</a:t>
            </a:r>
            <a:r>
              <a:rPr lang="en-US" sz="1800" dirty="0" smtClean="0">
                <a:solidFill>
                  <a:srgbClr val="003399"/>
                </a:solidFill>
                <a:ea typeface="Osaka"/>
                <a:cs typeface="Times New Roman" pitchFamily="18" charset="0"/>
              </a:rPr>
              <a:t> per </a:t>
            </a:r>
            <a:r>
              <a:rPr lang="en-US" sz="1800" dirty="0" err="1" smtClean="0">
                <a:solidFill>
                  <a:srgbClr val="003399"/>
                </a:solidFill>
                <a:ea typeface="Osaka"/>
                <a:cs typeface="Times New Roman" pitchFamily="18" charset="0"/>
              </a:rPr>
              <a:t>l’energia</a:t>
            </a:r>
            <a:endParaRPr lang="en-US" sz="1800" dirty="0">
              <a:solidFill>
                <a:srgbClr val="003399"/>
              </a:solidFill>
              <a:ea typeface="Osaka"/>
              <a:cs typeface="Times New Roman" pitchFamily="18" charset="0"/>
            </a:endParaRPr>
          </a:p>
        </p:txBody>
      </p:sp>
      <p:sp>
        <p:nvSpPr>
          <p:cNvPr id="29698" name="Text Box 2"/>
          <p:cNvSpPr txBox="1">
            <a:spLocks noChangeArrowheads="1"/>
          </p:cNvSpPr>
          <p:nvPr/>
        </p:nvSpPr>
        <p:spPr bwMode="auto">
          <a:xfrm>
            <a:off x="0" y="208624"/>
            <a:ext cx="9906000" cy="461962"/>
          </a:xfrm>
          <a:prstGeom prst="rect">
            <a:avLst/>
          </a:prstGeom>
          <a:solidFill>
            <a:schemeClr val="accent2"/>
          </a:solidFill>
          <a:ln w="9525" algn="ctr">
            <a:noFill/>
            <a:miter lim="800000"/>
            <a:headEnd/>
            <a:tailEnd/>
          </a:ln>
        </p:spPr>
        <p:txBody>
          <a:bodyPr>
            <a:spAutoFit/>
          </a:bodyPr>
          <a:lstStyle/>
          <a:p>
            <a:pPr>
              <a:spcBef>
                <a:spcPct val="50000"/>
              </a:spcBef>
            </a:pPr>
            <a:r>
              <a:rPr lang="it-IT" sz="2400" b="1" dirty="0" smtClean="0">
                <a:solidFill>
                  <a:schemeClr val="bg1"/>
                </a:solidFill>
              </a:rPr>
              <a:t>  Struttura del front-end	</a:t>
            </a:r>
            <a:endParaRPr lang="it-IT" sz="2400" b="1" dirty="0">
              <a:solidFill>
                <a:schemeClr val="bg1"/>
              </a:solidFill>
            </a:endParaRPr>
          </a:p>
        </p:txBody>
      </p:sp>
      <p:sp>
        <p:nvSpPr>
          <p:cNvPr id="7"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3</a:t>
            </a:fld>
            <a:endParaRPr lang="it-IT" dirty="0"/>
          </a:p>
        </p:txBody>
      </p:sp>
      <p:pic>
        <p:nvPicPr>
          <p:cNvPr id="9" name="Immagine 8" descr="feedback_curbuf.PNG"/>
          <p:cNvPicPr/>
          <p:nvPr/>
        </p:nvPicPr>
        <p:blipFill>
          <a:blip r:embed="rId3" cstate="print"/>
          <a:stretch>
            <a:fillRect/>
          </a:stretch>
        </p:blipFill>
        <p:spPr>
          <a:xfrm>
            <a:off x="271204" y="2610788"/>
            <a:ext cx="2844099" cy="2163253"/>
          </a:xfrm>
          <a:prstGeom prst="rect">
            <a:avLst/>
          </a:prstGeom>
        </p:spPr>
      </p:pic>
      <p:pic>
        <p:nvPicPr>
          <p:cNvPr id="10" name="Immagine 9" descr="figure1.10.bmp"/>
          <p:cNvPicPr/>
          <p:nvPr/>
        </p:nvPicPr>
        <p:blipFill>
          <a:blip r:embed="rId4" cstate="print"/>
          <a:stretch>
            <a:fillRect/>
          </a:stretch>
        </p:blipFill>
        <p:spPr>
          <a:xfrm>
            <a:off x="3390997" y="2610788"/>
            <a:ext cx="3945418" cy="2163253"/>
          </a:xfrm>
          <a:prstGeom prst="rect">
            <a:avLst/>
          </a:prstGeom>
        </p:spPr>
      </p:pic>
      <p:pic>
        <p:nvPicPr>
          <p:cNvPr id="11" name="Immagine 10" descr="feedback_curbuf_II.PNG"/>
          <p:cNvPicPr/>
          <p:nvPr/>
        </p:nvPicPr>
        <p:blipFill>
          <a:blip r:embed="rId5" cstate="print"/>
          <a:stretch>
            <a:fillRect/>
          </a:stretch>
        </p:blipFill>
        <p:spPr>
          <a:xfrm>
            <a:off x="7559749" y="2610788"/>
            <a:ext cx="2025893" cy="2163253"/>
          </a:xfrm>
          <a:prstGeom prst="rect">
            <a:avLst/>
          </a:prstGeom>
        </p:spPr>
      </p:pic>
      <p:sp>
        <p:nvSpPr>
          <p:cNvPr id="12" name="Rettangolo 11"/>
          <p:cNvSpPr/>
          <p:nvPr/>
        </p:nvSpPr>
        <p:spPr>
          <a:xfrm>
            <a:off x="-1" y="6563846"/>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4"/>
          <p:cNvSpPr txBox="1">
            <a:spLocks noChangeArrowheads="1"/>
          </p:cNvSpPr>
          <p:nvPr/>
        </p:nvSpPr>
        <p:spPr bwMode="auto">
          <a:xfrm>
            <a:off x="0" y="735764"/>
            <a:ext cx="9906000" cy="5773985"/>
          </a:xfrm>
          <a:prstGeom prst="rect">
            <a:avLst/>
          </a:prstGeom>
          <a:noFill/>
          <a:ln w="28575">
            <a:noFill/>
            <a:miter lim="800000"/>
            <a:headEnd/>
            <a:tailEnd type="none" w="lg" len="lg"/>
          </a:ln>
        </p:spPr>
        <p:txBody>
          <a:bodyPr lIns="277465" tIns="138732" rIns="277465" bIns="138732">
            <a:spAutoFit/>
          </a:bodyPr>
          <a:lstStyle/>
          <a:p>
            <a:pPr marL="446088" indent="-446088" algn="just" defTabSz="904875" eaLnBrk="0" hangingPunct="0">
              <a:buFont typeface="Wingdings" pitchFamily="2" charset="2"/>
              <a:buChar char="q"/>
            </a:pPr>
            <a:r>
              <a:rPr lang="en-US" sz="1800" dirty="0" err="1">
                <a:solidFill>
                  <a:srgbClr val="003399"/>
                </a:solidFill>
                <a:ea typeface="Osaka"/>
                <a:cs typeface="Times New Roman" pitchFamily="18" charset="0"/>
              </a:rPr>
              <a:t>Gli</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effetti</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parassiti</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dei</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collegamenti</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tra</a:t>
            </a:r>
            <a:r>
              <a:rPr lang="en-US" sz="1800" dirty="0">
                <a:solidFill>
                  <a:srgbClr val="003399"/>
                </a:solidFill>
                <a:ea typeface="Osaka"/>
                <a:cs typeface="Times New Roman" pitchFamily="18" charset="0"/>
              </a:rPr>
              <a:t> SiPM </a:t>
            </a:r>
            <a:r>
              <a:rPr lang="en-US" sz="1800" dirty="0" err="1">
                <a:solidFill>
                  <a:srgbClr val="003399"/>
                </a:solidFill>
                <a:ea typeface="Osaka"/>
                <a:cs typeface="Times New Roman" pitchFamily="18" charset="0"/>
              </a:rPr>
              <a:t>ed</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elettronica</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contribuiscono</a:t>
            </a:r>
            <a:r>
              <a:rPr lang="en-US" sz="1800" dirty="0">
                <a:solidFill>
                  <a:srgbClr val="003399"/>
                </a:solidFill>
                <a:ea typeface="Osaka"/>
                <a:cs typeface="Times New Roman" pitchFamily="18" charset="0"/>
              </a:rPr>
              <a:t> in </a:t>
            </a:r>
            <a:r>
              <a:rPr lang="en-US" sz="1800" dirty="0" err="1">
                <a:solidFill>
                  <a:srgbClr val="003399"/>
                </a:solidFill>
                <a:ea typeface="Osaka"/>
                <a:cs typeface="Times New Roman" pitchFamily="18" charset="0"/>
              </a:rPr>
              <a:t>modo</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determinante</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allo</a:t>
            </a:r>
            <a:r>
              <a:rPr lang="en-US" sz="1800" dirty="0">
                <a:solidFill>
                  <a:srgbClr val="003399"/>
                </a:solidFill>
                <a:ea typeface="Osaka"/>
                <a:cs typeface="Times New Roman" pitchFamily="18" charset="0"/>
              </a:rPr>
              <a:t> shaping del </a:t>
            </a:r>
            <a:r>
              <a:rPr lang="en-US" sz="1800" dirty="0" err="1">
                <a:solidFill>
                  <a:srgbClr val="003399"/>
                </a:solidFill>
                <a:ea typeface="Osaka"/>
                <a:cs typeface="Times New Roman" pitchFamily="18" charset="0"/>
              </a:rPr>
              <a:t>segnale</a:t>
            </a:r>
            <a:r>
              <a:rPr lang="en-US" sz="1800" dirty="0">
                <a:solidFill>
                  <a:srgbClr val="003399"/>
                </a:solidFill>
                <a:ea typeface="Osaka"/>
                <a:cs typeface="Times New Roman" pitchFamily="18" charset="0"/>
              </a:rPr>
              <a:t> </a:t>
            </a:r>
            <a:r>
              <a:rPr lang="en-US" sz="1800" dirty="0" err="1">
                <a:solidFill>
                  <a:srgbClr val="003399"/>
                </a:solidFill>
                <a:ea typeface="Osaka"/>
                <a:cs typeface="Times New Roman" pitchFamily="18" charset="0"/>
              </a:rPr>
              <a:t>fornito</a:t>
            </a:r>
            <a:r>
              <a:rPr lang="en-US" sz="1800" dirty="0">
                <a:solidFill>
                  <a:srgbClr val="003399"/>
                </a:solidFill>
                <a:ea typeface="Osaka"/>
                <a:cs typeface="Times New Roman" pitchFamily="18" charset="0"/>
              </a:rPr>
              <a:t> dal </a:t>
            </a:r>
            <a:r>
              <a:rPr lang="en-US" sz="1800" dirty="0" err="1">
                <a:solidFill>
                  <a:srgbClr val="003399"/>
                </a:solidFill>
                <a:ea typeface="Osaka"/>
                <a:cs typeface="Times New Roman" pitchFamily="18" charset="0"/>
              </a:rPr>
              <a:t>rivelatore</a:t>
            </a:r>
            <a:endParaRPr lang="en-US" sz="1800" dirty="0">
              <a:solidFill>
                <a:srgbClr val="003399"/>
              </a:solidFill>
              <a:ea typeface="Osaka"/>
              <a:cs typeface="Times New Roman" pitchFamily="18" charset="0"/>
            </a:endParaRPr>
          </a:p>
          <a:p>
            <a:pPr marL="446088" algn="just" defTabSz="904875" eaLnBrk="0" hangingPunct="0"/>
            <a:r>
              <a:rPr lang="en-US" sz="1800" i="1" dirty="0" smtClean="0">
                <a:solidFill>
                  <a:srgbClr val="003399"/>
                </a:solidFill>
                <a:ea typeface="Osaka"/>
                <a:cs typeface="Times New Roman" pitchFamily="18" charset="0"/>
              </a:rPr>
              <a:t>(Per </a:t>
            </a:r>
            <a:r>
              <a:rPr lang="en-US" sz="1800" i="1" dirty="0" err="1">
                <a:solidFill>
                  <a:srgbClr val="003399"/>
                </a:solidFill>
                <a:ea typeface="Osaka"/>
                <a:cs typeface="Times New Roman" pitchFamily="18" charset="0"/>
              </a:rPr>
              <a:t>es</a:t>
            </a:r>
            <a:r>
              <a:rPr lang="en-US" sz="1800" i="1" dirty="0">
                <a:solidFill>
                  <a:srgbClr val="003399"/>
                </a:solidFill>
                <a:ea typeface="Osaka"/>
                <a:cs typeface="Times New Roman" pitchFamily="18" charset="0"/>
              </a:rPr>
              <a:t>., un “flat cable” </a:t>
            </a:r>
            <a:r>
              <a:rPr lang="en-US" sz="1800" i="1" dirty="0" err="1">
                <a:solidFill>
                  <a:srgbClr val="003399"/>
                </a:solidFill>
                <a:ea typeface="Osaka"/>
                <a:cs typeface="Times New Roman" pitchFamily="18" charset="0"/>
              </a:rPr>
              <a:t>lungo</a:t>
            </a:r>
            <a:r>
              <a:rPr lang="en-US" sz="1800" i="1" dirty="0">
                <a:solidFill>
                  <a:srgbClr val="003399"/>
                </a:solidFill>
                <a:ea typeface="Osaka"/>
                <a:cs typeface="Times New Roman" pitchFamily="18" charset="0"/>
              </a:rPr>
              <a:t> 10cm, largo 3mm e </a:t>
            </a:r>
            <a:r>
              <a:rPr lang="en-US" sz="1800" i="1" dirty="0" err="1">
                <a:solidFill>
                  <a:srgbClr val="003399"/>
                </a:solidFill>
                <a:ea typeface="Osaka"/>
                <a:cs typeface="Times New Roman" pitchFamily="18" charset="0"/>
              </a:rPr>
              <a:t>spesso</a:t>
            </a:r>
            <a:r>
              <a:rPr lang="en-US" sz="1800" i="1" dirty="0">
                <a:solidFill>
                  <a:srgbClr val="003399"/>
                </a:solidFill>
                <a:ea typeface="Osaka"/>
                <a:cs typeface="Times New Roman" pitchFamily="18" charset="0"/>
              </a:rPr>
              <a:t> 35</a:t>
            </a:r>
            <a:r>
              <a:rPr lang="en-US" sz="1800" i="1" dirty="0">
                <a:solidFill>
                  <a:srgbClr val="003399"/>
                </a:solidFill>
                <a:latin typeface="Symbol" panose="05050102010706020507" pitchFamily="18" charset="2"/>
                <a:ea typeface="Osaka"/>
                <a:cs typeface="Times New Roman" pitchFamily="18" charset="0"/>
              </a:rPr>
              <a:t>m</a:t>
            </a:r>
            <a:r>
              <a:rPr lang="en-US" sz="1800" i="1" dirty="0">
                <a:solidFill>
                  <a:srgbClr val="003399"/>
                </a:solidFill>
                <a:ea typeface="Osaka"/>
                <a:cs typeface="Times New Roman" pitchFamily="18" charset="0"/>
              </a:rPr>
              <a:t>m introduce circa </a:t>
            </a:r>
            <a:r>
              <a:rPr lang="en-US" sz="1800" i="1" dirty="0" smtClean="0">
                <a:solidFill>
                  <a:srgbClr val="003399"/>
                </a:solidFill>
                <a:ea typeface="Osaka"/>
                <a:cs typeface="Times New Roman" pitchFamily="18" charset="0"/>
              </a:rPr>
              <a:t>L=94nH </a:t>
            </a:r>
            <a:r>
              <a:rPr lang="en-US" sz="1800" i="1" dirty="0">
                <a:solidFill>
                  <a:srgbClr val="003399"/>
                </a:solidFill>
                <a:ea typeface="Osaka"/>
                <a:cs typeface="Times New Roman" pitchFamily="18" charset="0"/>
              </a:rPr>
              <a:t>di </a:t>
            </a:r>
            <a:r>
              <a:rPr lang="en-US" sz="1800" i="1" dirty="0" err="1">
                <a:solidFill>
                  <a:srgbClr val="003399"/>
                </a:solidFill>
                <a:ea typeface="Osaka"/>
                <a:cs typeface="Times New Roman" pitchFamily="18" charset="0"/>
              </a:rPr>
              <a:t>induttanza</a:t>
            </a:r>
            <a:r>
              <a:rPr lang="en-US" sz="1800" i="1" dirty="0">
                <a:solidFill>
                  <a:srgbClr val="003399"/>
                </a:solidFill>
                <a:ea typeface="Osaka"/>
                <a:cs typeface="Times New Roman" pitchFamily="18" charset="0"/>
              </a:rPr>
              <a:t> </a:t>
            </a:r>
            <a:r>
              <a:rPr lang="en-US" sz="1800" i="1" dirty="0" err="1" smtClean="0">
                <a:solidFill>
                  <a:srgbClr val="003399"/>
                </a:solidFill>
                <a:ea typeface="Osaka"/>
                <a:cs typeface="Times New Roman" pitchFamily="18" charset="0"/>
              </a:rPr>
              <a:t>parassita</a:t>
            </a:r>
            <a:r>
              <a:rPr lang="en-US" sz="1800" i="1" dirty="0">
                <a:solidFill>
                  <a:srgbClr val="003399"/>
                </a:solidFill>
                <a:ea typeface="Osaka"/>
                <a:cs typeface="Times New Roman" pitchFamily="18" charset="0"/>
              </a:rPr>
              <a:t>)</a:t>
            </a:r>
            <a:r>
              <a:rPr lang="en-US" sz="1800" i="1" dirty="0" smtClean="0">
                <a:solidFill>
                  <a:srgbClr val="003399"/>
                </a:solidFill>
                <a:ea typeface="Osaka"/>
                <a:cs typeface="Times New Roman" pitchFamily="18" charset="0"/>
              </a:rPr>
              <a:t> </a:t>
            </a:r>
            <a:endParaRPr lang="en-US" sz="1800" i="1" dirty="0">
              <a:solidFill>
                <a:srgbClr val="003399"/>
              </a:solidFill>
              <a:ea typeface="Osaka"/>
              <a:cs typeface="Times New Roman" pitchFamily="18" charset="0"/>
            </a:endParaRPr>
          </a:p>
          <a:p>
            <a:pPr marL="476250" indent="-476250" algn="just" defTabSz="904875" eaLnBrk="0" hangingPunct="0"/>
            <a:endParaRPr lang="en-US" sz="1200"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800" dirty="0" err="1" smtClean="0">
                <a:solidFill>
                  <a:srgbClr val="003399"/>
                </a:solidFill>
                <a:ea typeface="Osaka"/>
                <a:cs typeface="Times New Roman" pitchFamily="18" charset="0"/>
              </a:rPr>
              <a:t>L’induttanza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parassita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offre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impedenze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significative</a:t>
            </a:r>
            <a:r>
              <a:rPr lang="en-US" sz="1800" dirty="0" smtClean="0">
                <a:solidFill>
                  <a:srgbClr val="003399"/>
                </a:solidFill>
                <a:ea typeface="Osaka"/>
                <a:cs typeface="Times New Roman" pitchFamily="18" charset="0"/>
              </a:rPr>
              <a:t> in </a:t>
            </a:r>
            <a:r>
              <a:rPr lang="en-US" sz="1800" dirty="0" err="1" smtClean="0">
                <a:solidFill>
                  <a:srgbClr val="003399"/>
                </a:solidFill>
                <a:ea typeface="Osaka"/>
                <a:cs typeface="Times New Roman" pitchFamily="18" charset="0"/>
              </a:rPr>
              <a:t>corrispondenza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fronti</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salita</a:t>
            </a:r>
            <a:r>
              <a:rPr lang="en-US" sz="1800" dirty="0" smtClean="0">
                <a:solidFill>
                  <a:srgbClr val="003399"/>
                </a:solidFill>
                <a:ea typeface="Osaka"/>
                <a:cs typeface="Times New Roman" pitchFamily="18" charset="0"/>
              </a:rPr>
              <a:t> del </a:t>
            </a:r>
            <a:r>
              <a:rPr lang="en-US" sz="1800" dirty="0" err="1" smtClean="0">
                <a:solidFill>
                  <a:srgbClr val="003399"/>
                </a:solidFill>
                <a:ea typeface="Osaka"/>
                <a:cs typeface="Times New Roman" pitchFamily="18" charset="0"/>
              </a:rPr>
              <a:t>segnale</a:t>
            </a:r>
            <a:r>
              <a:rPr lang="en-US" sz="1800" dirty="0" smtClean="0">
                <a:solidFill>
                  <a:srgbClr val="003399"/>
                </a:solidFill>
                <a:ea typeface="Osaka"/>
                <a:cs typeface="Times New Roman" pitchFamily="18" charset="0"/>
              </a:rPr>
              <a:t> (94nH </a:t>
            </a:r>
            <a:r>
              <a:rPr lang="en-US" sz="1800" dirty="0" err="1" smtClean="0">
                <a:solidFill>
                  <a:srgbClr val="003399"/>
                </a:solidFill>
                <a:ea typeface="Osaka"/>
                <a:cs typeface="Times New Roman" pitchFamily="18" charset="0"/>
              </a:rPr>
              <a:t>corrispondono</a:t>
            </a:r>
            <a:r>
              <a:rPr lang="en-US" sz="1800" dirty="0" smtClean="0">
                <a:solidFill>
                  <a:srgbClr val="003399"/>
                </a:solidFill>
                <a:ea typeface="Osaka"/>
                <a:cs typeface="Times New Roman" pitchFamily="18" charset="0"/>
              </a:rPr>
              <a:t> a circa 60</a:t>
            </a:r>
            <a:r>
              <a:rPr lang="en-US" sz="1800" dirty="0" smtClean="0">
                <a:solidFill>
                  <a:srgbClr val="003399"/>
                </a:solidFill>
                <a:latin typeface="Symbol" panose="05050102010706020507" pitchFamily="18" charset="2"/>
                <a:ea typeface="Osaka"/>
                <a:cs typeface="Times New Roman" pitchFamily="18" charset="0"/>
              </a:rPr>
              <a:t>W</a:t>
            </a:r>
            <a:r>
              <a:rPr lang="en-US" sz="1800" dirty="0" smtClean="0">
                <a:solidFill>
                  <a:srgbClr val="003399"/>
                </a:solidFill>
                <a:ea typeface="Osaka"/>
                <a:cs typeface="Times New Roman" pitchFamily="18" charset="0"/>
              </a:rPr>
              <a:t> a 100MHz)</a:t>
            </a:r>
          </a:p>
          <a:p>
            <a:pPr algn="just" defTabSz="904875" eaLnBrk="0" hangingPunct="0"/>
            <a:endParaRPr lang="en-US" sz="1200"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800" dirty="0" err="1" smtClean="0">
                <a:solidFill>
                  <a:srgbClr val="003399"/>
                </a:solidFill>
                <a:ea typeface="Osaka"/>
                <a:cs typeface="Times New Roman" pitchFamily="18" charset="0"/>
              </a:rPr>
              <a:t>Ridurre</a:t>
            </a:r>
            <a:r>
              <a:rPr lang="en-US" sz="1800" dirty="0" smtClean="0">
                <a:solidFill>
                  <a:srgbClr val="003399"/>
                </a:solidFill>
                <a:ea typeface="Osaka"/>
                <a:cs typeface="Times New Roman" pitchFamily="18" charset="0"/>
              </a:rPr>
              <a:t> molto la </a:t>
            </a:r>
            <a:r>
              <a:rPr lang="en-US" sz="1800" dirty="0" err="1" smtClean="0">
                <a:solidFill>
                  <a:srgbClr val="003399"/>
                </a:solidFill>
                <a:ea typeface="Osaka"/>
                <a:cs typeface="Times New Roman" pitchFamily="18" charset="0"/>
              </a:rPr>
              <a:t>R</a:t>
            </a:r>
            <a:r>
              <a:rPr lang="en-US" sz="1800" baseline="-25000" dirty="0" err="1" smtClean="0">
                <a:solidFill>
                  <a:srgbClr val="003399"/>
                </a:solidFill>
                <a:ea typeface="Osaka"/>
                <a:cs typeface="Times New Roman" pitchFamily="18" charset="0"/>
              </a:rPr>
              <a:t>in</a:t>
            </a:r>
            <a:r>
              <a:rPr lang="en-US" sz="1800" dirty="0" smtClean="0">
                <a:solidFill>
                  <a:srgbClr val="003399"/>
                </a:solidFill>
                <a:ea typeface="Osaka"/>
                <a:cs typeface="Times New Roman" pitchFamily="18" charset="0"/>
              </a:rPr>
              <a:t> non </a:t>
            </a:r>
            <a:r>
              <a:rPr lang="en-US" sz="1800" dirty="0" err="1" smtClean="0">
                <a:solidFill>
                  <a:srgbClr val="003399"/>
                </a:solidFill>
                <a:ea typeface="Osaka"/>
                <a:cs typeface="Times New Roman" pitchFamily="18" charset="0"/>
              </a:rPr>
              <a:t>migliora</a:t>
            </a:r>
            <a:r>
              <a:rPr lang="en-US" sz="1800" dirty="0" smtClean="0">
                <a:solidFill>
                  <a:srgbClr val="003399"/>
                </a:solidFill>
                <a:ea typeface="Osaka"/>
                <a:cs typeface="Times New Roman" pitchFamily="18" charset="0"/>
              </a:rPr>
              <a:t> molto la slope del </a:t>
            </a:r>
            <a:r>
              <a:rPr lang="en-US" sz="1800" dirty="0" err="1" smtClean="0">
                <a:solidFill>
                  <a:srgbClr val="003399"/>
                </a:solidFill>
                <a:ea typeface="Osaka"/>
                <a:cs typeface="Times New Roman" pitchFamily="18" charset="0"/>
              </a:rPr>
              <a:t>segnale</a:t>
            </a:r>
            <a:r>
              <a:rPr lang="en-US" sz="1800" dirty="0" smtClean="0">
                <a:solidFill>
                  <a:srgbClr val="003399"/>
                </a:solidFill>
                <a:ea typeface="Osaka"/>
                <a:cs typeface="Times New Roman" pitchFamily="18" charset="0"/>
              </a:rPr>
              <a:t>: </a:t>
            </a:r>
          </a:p>
          <a:p>
            <a:pPr marL="446088" algn="just" defTabSz="904875" eaLnBrk="0" hangingPunct="0"/>
            <a:r>
              <a:rPr lang="en-US" sz="1800" dirty="0" smtClean="0">
                <a:solidFill>
                  <a:srgbClr val="003399"/>
                </a:solidFill>
                <a:ea typeface="Osaka"/>
                <a:cs typeface="Times New Roman" pitchFamily="18" charset="0"/>
              </a:rPr>
              <a:t>A </a:t>
            </a:r>
            <a:r>
              <a:rPr lang="en-US" sz="1800" dirty="0" err="1" smtClean="0">
                <a:solidFill>
                  <a:srgbClr val="003399"/>
                </a:solidFill>
                <a:ea typeface="Osaka"/>
                <a:cs typeface="Times New Roman" pitchFamily="18" charset="0"/>
              </a:rPr>
              <a:t>parità</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larghezza</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banda</a:t>
            </a:r>
            <a:r>
              <a:rPr lang="en-US" sz="1800" dirty="0" smtClean="0">
                <a:solidFill>
                  <a:srgbClr val="003399"/>
                </a:solidFill>
                <a:ea typeface="Osaka"/>
                <a:cs typeface="Times New Roman" pitchFamily="18" charset="0"/>
              </a:rPr>
              <a:t>, se </a:t>
            </a:r>
            <a:r>
              <a:rPr lang="en-US" sz="1800" dirty="0" err="1" smtClean="0">
                <a:solidFill>
                  <a:srgbClr val="003399"/>
                </a:solidFill>
                <a:ea typeface="Osaka"/>
                <a:cs typeface="Times New Roman" pitchFamily="18" charset="0"/>
              </a:rPr>
              <a:t>Rin</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riduce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tempo di </a:t>
            </a:r>
            <a:r>
              <a:rPr lang="en-US" sz="1800" dirty="0" err="1" smtClean="0">
                <a:solidFill>
                  <a:srgbClr val="003399"/>
                </a:solidFill>
                <a:ea typeface="Osaka"/>
                <a:cs typeface="Times New Roman" pitchFamily="18" charset="0"/>
              </a:rPr>
              <a:t>picco</a:t>
            </a:r>
            <a:r>
              <a:rPr lang="en-US" sz="1800" dirty="0" smtClean="0">
                <a:solidFill>
                  <a:srgbClr val="003399"/>
                </a:solidFill>
                <a:ea typeface="Osaka"/>
                <a:cs typeface="Times New Roman" pitchFamily="18" charset="0"/>
              </a:rPr>
              <a:t> del </a:t>
            </a:r>
            <a:r>
              <a:rPr lang="en-US" sz="1800" dirty="0" err="1" smtClean="0">
                <a:solidFill>
                  <a:srgbClr val="003399"/>
                </a:solidFill>
                <a:ea typeface="Osaka"/>
                <a:cs typeface="Times New Roman" pitchFamily="18" charset="0"/>
              </a:rPr>
              <a:t>segnale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della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singola</a:t>
            </a:r>
            <a:r>
              <a:rPr lang="en-US" sz="1800" dirty="0" smtClean="0">
                <a:solidFill>
                  <a:srgbClr val="003399"/>
                </a:solidFill>
                <a:ea typeface="Osaka"/>
                <a:cs typeface="Times New Roman" pitchFamily="18" charset="0"/>
              </a:rPr>
              <a:t> microcella </a:t>
            </a:r>
            <a:r>
              <a:rPr lang="en-US" sz="1800" dirty="0" err="1" smtClean="0">
                <a:solidFill>
                  <a:srgbClr val="003399"/>
                </a:solidFill>
                <a:ea typeface="Osaka"/>
                <a:cs typeface="Times New Roman" pitchFamily="18" charset="0"/>
              </a:rPr>
              <a:t>aumenta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l’ampiezza</a:t>
            </a:r>
            <a:r>
              <a:rPr lang="en-US" sz="1800" dirty="0" smtClean="0">
                <a:solidFill>
                  <a:srgbClr val="003399"/>
                </a:solidFill>
                <a:ea typeface="Osaka"/>
                <a:cs typeface="Times New Roman" pitchFamily="18" charset="0"/>
              </a:rPr>
              <a:t> del </a:t>
            </a:r>
            <a:r>
              <a:rPr lang="en-US" sz="1800" dirty="0" err="1" smtClean="0">
                <a:solidFill>
                  <a:srgbClr val="003399"/>
                </a:solidFill>
                <a:ea typeface="Osaka"/>
                <a:cs typeface="Times New Roman" pitchFamily="18" charset="0"/>
              </a:rPr>
              <a:t>segnale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aumenta</a:t>
            </a:r>
            <a:r>
              <a:rPr lang="en-US" sz="1800" dirty="0" smtClean="0">
                <a:solidFill>
                  <a:srgbClr val="003399"/>
                </a:solidFill>
                <a:ea typeface="Osaka"/>
                <a:cs typeface="Times New Roman" pitchFamily="18" charset="0"/>
              </a:rPr>
              <a:t> e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risultato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netto</a:t>
            </a:r>
            <a:r>
              <a:rPr lang="en-US" sz="1800" dirty="0" smtClean="0">
                <a:solidFill>
                  <a:srgbClr val="003399"/>
                </a:solidFill>
                <a:ea typeface="Osaka"/>
                <a:cs typeface="Times New Roman" pitchFamily="18" charset="0"/>
              </a:rPr>
              <a:t> è solo un piccolo </a:t>
            </a:r>
            <a:r>
              <a:rPr lang="en-US" sz="1800" dirty="0" err="1" smtClean="0">
                <a:solidFill>
                  <a:srgbClr val="003399"/>
                </a:solidFill>
                <a:ea typeface="Osaka"/>
                <a:cs typeface="Times New Roman" pitchFamily="18" charset="0"/>
              </a:rPr>
              <a:t>miglioramento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della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sua</a:t>
            </a:r>
            <a:r>
              <a:rPr lang="en-US" sz="1800" dirty="0" smtClean="0">
                <a:solidFill>
                  <a:srgbClr val="003399"/>
                </a:solidFill>
                <a:ea typeface="Osaka"/>
                <a:cs typeface="Times New Roman" pitchFamily="18" charset="0"/>
              </a:rPr>
              <a:t> slope, e </a:t>
            </a:r>
            <a:r>
              <a:rPr lang="en-US" sz="1800" dirty="0" err="1" smtClean="0">
                <a:solidFill>
                  <a:srgbClr val="003399"/>
                </a:solidFill>
                <a:ea typeface="Osaka"/>
                <a:cs typeface="Times New Roman" pitchFamily="18" charset="0"/>
              </a:rPr>
              <a:t>quindi</a:t>
            </a:r>
            <a:r>
              <a:rPr lang="en-US" sz="1800" dirty="0" smtClean="0">
                <a:solidFill>
                  <a:srgbClr val="003399"/>
                </a:solidFill>
                <a:ea typeface="Osaka"/>
                <a:cs typeface="Times New Roman" pitchFamily="18" charset="0"/>
              </a:rPr>
              <a:t> del timing:</a:t>
            </a:r>
          </a:p>
          <a:p>
            <a:pPr marL="446088" algn="just" defTabSz="904875" eaLnBrk="0" hangingPunct="0"/>
            <a:endParaRPr lang="en-US" sz="1800" dirty="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r>
              <a:rPr lang="en-US" sz="1800" dirty="0" err="1" smtClean="0">
                <a:solidFill>
                  <a:srgbClr val="003399"/>
                </a:solidFill>
                <a:ea typeface="Osaka"/>
                <a:cs typeface="Times New Roman" pitchFamily="18" charset="0"/>
              </a:rPr>
              <a:t>Ridurre</a:t>
            </a:r>
            <a:r>
              <a:rPr lang="en-US" sz="1800" dirty="0">
                <a:solidFill>
                  <a:srgbClr val="003399"/>
                </a:solidFill>
                <a:ea typeface="Osaka"/>
                <a:cs typeface="Times New Roman" pitchFamily="18" charset="0"/>
              </a:rPr>
              <a:t> molto la </a:t>
            </a:r>
            <a:r>
              <a:rPr lang="en-US" sz="1800" dirty="0" err="1">
                <a:solidFill>
                  <a:srgbClr val="003399"/>
                </a:solidFill>
                <a:ea typeface="Osaka"/>
                <a:cs typeface="Times New Roman" pitchFamily="18" charset="0"/>
              </a:rPr>
              <a:t>R</a:t>
            </a:r>
            <a:r>
              <a:rPr lang="en-US" sz="1800" baseline="-25000" dirty="0" err="1">
                <a:solidFill>
                  <a:srgbClr val="003399"/>
                </a:solidFill>
                <a:ea typeface="Osaka"/>
                <a:cs typeface="Times New Roman" pitchFamily="18" charset="0"/>
              </a:rPr>
              <a:t>in</a:t>
            </a:r>
            <a:r>
              <a:rPr lang="en-US" sz="1800" dirty="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implica</a:t>
            </a:r>
            <a:r>
              <a:rPr lang="en-US" sz="1800" dirty="0" smtClean="0">
                <a:solidFill>
                  <a:srgbClr val="003399"/>
                </a:solidFill>
                <a:ea typeface="Osaka"/>
                <a:cs typeface="Times New Roman" pitchFamily="18" charset="0"/>
              </a:rPr>
              <a:t>:</a:t>
            </a:r>
          </a:p>
          <a:p>
            <a:pPr marL="476250" indent="-295275" algn="just" defTabSz="904875" eaLnBrk="0" hangingPunct="0">
              <a:buFont typeface="Wingdings" panose="05000000000000000000" pitchFamily="2" charset="2"/>
              <a:buChar char="Ø"/>
            </a:pPr>
            <a:r>
              <a:rPr lang="en-US" sz="1800" dirty="0" err="1" smtClean="0">
                <a:solidFill>
                  <a:srgbClr val="003399"/>
                </a:solidFill>
                <a:ea typeface="Osaka"/>
                <a:cs typeface="Times New Roman" pitchFamily="18" charset="0"/>
              </a:rPr>
              <a:t>aumentare</a:t>
            </a:r>
            <a:r>
              <a:rPr lang="en-US" sz="1800" dirty="0" smtClean="0">
                <a:solidFill>
                  <a:srgbClr val="003399"/>
                </a:solidFill>
                <a:ea typeface="Osaka"/>
                <a:cs typeface="Times New Roman" pitchFamily="18" charset="0"/>
              </a:rPr>
              <a:t> la </a:t>
            </a:r>
            <a:r>
              <a:rPr lang="en-US" sz="1800" dirty="0" err="1" smtClean="0">
                <a:solidFill>
                  <a:srgbClr val="003399"/>
                </a:solidFill>
                <a:ea typeface="Osaka"/>
                <a:cs typeface="Times New Roman" pitchFamily="18" charset="0"/>
              </a:rPr>
              <a:t>corrente</a:t>
            </a:r>
            <a:r>
              <a:rPr lang="en-US" sz="1800" dirty="0" smtClean="0">
                <a:solidFill>
                  <a:srgbClr val="003399"/>
                </a:solidFill>
                <a:ea typeface="Osaka"/>
                <a:cs typeface="Times New Roman" pitchFamily="18" charset="0"/>
              </a:rPr>
              <a:t> di bias del MOSFET di </a:t>
            </a:r>
            <a:r>
              <a:rPr lang="en-US" sz="1800" dirty="0" err="1" smtClean="0">
                <a:solidFill>
                  <a:srgbClr val="003399"/>
                </a:solidFill>
                <a:ea typeface="Osaka"/>
                <a:cs typeface="Times New Roman" pitchFamily="18" charset="0"/>
              </a:rPr>
              <a:t>ingresso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quindi</a:t>
            </a:r>
            <a:r>
              <a:rPr lang="en-US" sz="1800" dirty="0" smtClean="0">
                <a:solidFill>
                  <a:srgbClr val="003399"/>
                </a:solidFill>
                <a:ea typeface="Osaka"/>
                <a:cs typeface="Times New Roman" pitchFamily="18" charset="0"/>
              </a:rPr>
              <a:t> la </a:t>
            </a:r>
            <a:r>
              <a:rPr lang="en-US" sz="1800" dirty="0" err="1" smtClean="0">
                <a:solidFill>
                  <a:srgbClr val="003399"/>
                </a:solidFill>
                <a:ea typeface="Osaka"/>
                <a:cs typeface="Times New Roman" pitchFamily="18" charset="0"/>
              </a:rPr>
              <a:t>dissipazione</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potenza</a:t>
            </a:r>
            <a:endParaRPr lang="en-US" sz="1800" dirty="0" smtClean="0">
              <a:solidFill>
                <a:srgbClr val="003399"/>
              </a:solidFill>
              <a:ea typeface="Osaka"/>
              <a:cs typeface="Times New Roman" pitchFamily="18" charset="0"/>
            </a:endParaRPr>
          </a:p>
          <a:p>
            <a:pPr marL="476250" indent="-295275" algn="just" defTabSz="904875" eaLnBrk="0" hangingPunct="0">
              <a:buFont typeface="Wingdings" panose="05000000000000000000" pitchFamily="2" charset="2"/>
              <a:buChar char="Ø"/>
            </a:pPr>
            <a:r>
              <a:rPr lang="en-US" sz="1800" dirty="0" err="1" smtClean="0">
                <a:solidFill>
                  <a:srgbClr val="003399"/>
                </a:solidFill>
                <a:ea typeface="Osaka"/>
                <a:cs typeface="Times New Roman" pitchFamily="18" charset="0"/>
              </a:rPr>
              <a:t>aumentare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il</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contributo</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rumore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dello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stadio</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ingresso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quindi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peggioramento</a:t>
            </a:r>
            <a:r>
              <a:rPr lang="en-US" sz="1800" dirty="0" smtClean="0">
                <a:solidFill>
                  <a:srgbClr val="003399"/>
                </a:solidFill>
                <a:ea typeface="Osaka"/>
                <a:cs typeface="Times New Roman" pitchFamily="18" charset="0"/>
              </a:rPr>
              <a:t> del timing</a:t>
            </a:r>
          </a:p>
          <a:p>
            <a:pPr marL="476250" indent="-295275" algn="just" defTabSz="904875" eaLnBrk="0" hangingPunct="0">
              <a:buFont typeface="Wingdings" panose="05000000000000000000" pitchFamily="2" charset="2"/>
              <a:buChar char="Ø"/>
            </a:pPr>
            <a:r>
              <a:rPr lang="en-US" sz="1800" dirty="0" err="1" smtClean="0">
                <a:solidFill>
                  <a:srgbClr val="003399"/>
                </a:solidFill>
                <a:ea typeface="Osaka"/>
                <a:cs typeface="Times New Roman" pitchFamily="18" charset="0"/>
              </a:rPr>
              <a:t>applicazione</a:t>
            </a:r>
            <a:r>
              <a:rPr lang="en-US" sz="1800" dirty="0" smtClean="0">
                <a:solidFill>
                  <a:srgbClr val="003399"/>
                </a:solidFill>
                <a:ea typeface="Osaka"/>
                <a:cs typeface="Times New Roman" pitchFamily="18" charset="0"/>
              </a:rPr>
              <a:t> del feedback: </a:t>
            </a:r>
            <a:r>
              <a:rPr lang="en-US" sz="1800" dirty="0" err="1" smtClean="0">
                <a:solidFill>
                  <a:srgbClr val="003399"/>
                </a:solidFill>
                <a:ea typeface="Osaka"/>
                <a:cs typeface="Times New Roman" pitchFamily="18" charset="0"/>
              </a:rPr>
              <a:t>difficile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ottenere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grandi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vantaggi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soprattutto</a:t>
            </a:r>
            <a:r>
              <a:rPr lang="en-US" sz="1800" dirty="0" smtClean="0">
                <a:solidFill>
                  <a:srgbClr val="003399"/>
                </a:solidFill>
                <a:ea typeface="Osaka"/>
                <a:cs typeface="Times New Roman" pitchFamily="18" charset="0"/>
              </a:rPr>
              <a:t> con </a:t>
            </a:r>
            <a:r>
              <a:rPr lang="en-US" sz="1800" dirty="0" err="1" smtClean="0">
                <a:solidFill>
                  <a:srgbClr val="003399"/>
                </a:solidFill>
                <a:ea typeface="Osaka"/>
                <a:cs typeface="Times New Roman" pitchFamily="18" charset="0"/>
              </a:rPr>
              <a:t>rivelatori</a:t>
            </a:r>
            <a:r>
              <a:rPr lang="en-US" sz="1800" dirty="0">
                <a:solidFill>
                  <a:srgbClr val="003399"/>
                </a:solidFill>
                <a:ea typeface="Osaka"/>
                <a:cs typeface="Times New Roman" pitchFamily="18" charset="0"/>
              </a:rPr>
              <a:t> </a:t>
            </a:r>
            <a:r>
              <a:rPr lang="en-US" sz="1800" dirty="0" smtClean="0">
                <a:solidFill>
                  <a:srgbClr val="003399"/>
                </a:solidFill>
                <a:ea typeface="Osaka"/>
                <a:cs typeface="Times New Roman" pitchFamily="18" charset="0"/>
              </a:rPr>
              <a:t>di </a:t>
            </a:r>
            <a:r>
              <a:rPr lang="en-US" sz="1800" dirty="0" err="1" smtClean="0">
                <a:solidFill>
                  <a:srgbClr val="003399"/>
                </a:solidFill>
                <a:ea typeface="Osaka"/>
                <a:cs typeface="Times New Roman" pitchFamily="18" charset="0"/>
              </a:rPr>
              <a:t>elevata</a:t>
            </a:r>
            <a:r>
              <a:rPr lang="en-US" sz="1800" dirty="0" smtClean="0">
                <a:solidFill>
                  <a:srgbClr val="003399"/>
                </a:solidFill>
                <a:ea typeface="Osaka"/>
                <a:cs typeface="Times New Roman" pitchFamily="18" charset="0"/>
              </a:rPr>
              <a:t> </a:t>
            </a:r>
            <a:r>
              <a:rPr lang="en-US" sz="1800" dirty="0" err="1">
                <a:solidFill>
                  <a:srgbClr val="003399"/>
                </a:solidFill>
                <a:ea typeface="Osaka"/>
                <a:cs typeface="Times New Roman" pitchFamily="18" charset="0"/>
              </a:rPr>
              <a:t>capacità</a:t>
            </a:r>
            <a:r>
              <a:rPr lang="en-US" sz="1800" dirty="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problemi</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stabilità</a:t>
            </a:r>
            <a:r>
              <a:rPr lang="en-US" sz="1800" dirty="0" smtClean="0">
                <a:solidFill>
                  <a:srgbClr val="003399"/>
                </a:solidFill>
                <a:ea typeface="Osaka"/>
                <a:cs typeface="Times New Roman" pitchFamily="18" charset="0"/>
              </a:rPr>
              <a:t>)</a:t>
            </a:r>
            <a:endParaRPr lang="en-US" sz="1800" dirty="0">
              <a:solidFill>
                <a:srgbClr val="003399"/>
              </a:solidFill>
              <a:ea typeface="Osaka"/>
              <a:cs typeface="Times New Roman" pitchFamily="18" charset="0"/>
            </a:endParaRPr>
          </a:p>
        </p:txBody>
      </p:sp>
      <p:sp>
        <p:nvSpPr>
          <p:cNvPr id="29698" name="Text Box 2"/>
          <p:cNvSpPr txBox="1">
            <a:spLocks noChangeArrowheads="1"/>
          </p:cNvSpPr>
          <p:nvPr/>
        </p:nvSpPr>
        <p:spPr bwMode="auto">
          <a:xfrm>
            <a:off x="0" y="208624"/>
            <a:ext cx="9906000" cy="461962"/>
          </a:xfrm>
          <a:prstGeom prst="rect">
            <a:avLst/>
          </a:prstGeom>
          <a:solidFill>
            <a:schemeClr val="accent2"/>
          </a:solidFill>
          <a:ln w="9525" algn="ctr">
            <a:noFill/>
            <a:miter lim="800000"/>
            <a:headEnd/>
            <a:tailEnd/>
          </a:ln>
        </p:spPr>
        <p:txBody>
          <a:bodyPr>
            <a:spAutoFit/>
          </a:bodyPr>
          <a:lstStyle/>
          <a:p>
            <a:pPr>
              <a:spcBef>
                <a:spcPct val="50000"/>
              </a:spcBef>
            </a:pPr>
            <a:r>
              <a:rPr lang="it-IT" sz="2400" b="1" dirty="0" smtClean="0">
                <a:solidFill>
                  <a:schemeClr val="bg1"/>
                </a:solidFill>
              </a:rPr>
              <a:t>  Effetti dell’induttanza parassita	</a:t>
            </a:r>
            <a:endParaRPr lang="it-IT" sz="2400" b="1" dirty="0">
              <a:solidFill>
                <a:schemeClr val="bg1"/>
              </a:solidFill>
            </a:endParaRPr>
          </a:p>
        </p:txBody>
      </p:sp>
      <p:sp>
        <p:nvSpPr>
          <p:cNvPr id="7"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4</a:t>
            </a:fld>
            <a:endParaRPr lang="it-IT" dirty="0"/>
          </a:p>
        </p:txBody>
      </p:sp>
      <p:sp>
        <p:nvSpPr>
          <p:cNvPr id="12" name="Rettangolo 11"/>
          <p:cNvSpPr/>
          <p:nvPr/>
        </p:nvSpPr>
        <p:spPr>
          <a:xfrm>
            <a:off x="-1" y="6563846"/>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graphicFrame>
        <p:nvGraphicFramePr>
          <p:cNvPr id="9" name="Oggetto 8"/>
          <p:cNvGraphicFramePr>
            <a:graphicFrameLocks noChangeAspect="1"/>
          </p:cNvGraphicFramePr>
          <p:nvPr>
            <p:extLst>
              <p:ext uri="{D42A27DB-BD31-4B8C-83A1-F6EECF244321}">
                <p14:modId xmlns:p14="http://schemas.microsoft.com/office/powerpoint/2010/main" val="264962860"/>
              </p:ext>
            </p:extLst>
          </p:nvPr>
        </p:nvGraphicFramePr>
        <p:xfrm>
          <a:off x="7113935" y="3690899"/>
          <a:ext cx="1428750" cy="982663"/>
        </p:xfrm>
        <a:graphic>
          <a:graphicData uri="http://schemas.openxmlformats.org/presentationml/2006/ole">
            <mc:AlternateContent xmlns:mc="http://schemas.openxmlformats.org/markup-compatibility/2006">
              <mc:Choice xmlns:v="urn:schemas-microsoft-com:vml" Requires="v">
                <p:oleObj spid="_x0000_s3163" name="Equazione" r:id="rId4" imgW="774360" imgH="533160" progId="Equation.3">
                  <p:embed/>
                </p:oleObj>
              </mc:Choice>
              <mc:Fallback>
                <p:oleObj name="Equazione" r:id="rId4" imgW="774360" imgH="533160" progId="Equation.3">
                  <p:embed/>
                  <p:pic>
                    <p:nvPicPr>
                      <p:cNvPr id="0" name=""/>
                      <p:cNvPicPr>
                        <a:picLocks noChangeAspect="1" noChangeArrowheads="1"/>
                      </p:cNvPicPr>
                      <p:nvPr/>
                    </p:nvPicPr>
                    <p:blipFill>
                      <a:blip r:embed="rId5"/>
                      <a:srcRect/>
                      <a:stretch>
                        <a:fillRect/>
                      </a:stretch>
                    </p:blipFill>
                    <p:spPr bwMode="auto">
                      <a:xfrm>
                        <a:off x="7113935" y="3690899"/>
                        <a:ext cx="1428750" cy="982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20006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208624"/>
            <a:ext cx="9906000" cy="461962"/>
          </a:xfrm>
          <a:prstGeom prst="rect">
            <a:avLst/>
          </a:prstGeom>
          <a:solidFill>
            <a:schemeClr val="accent2"/>
          </a:solidFill>
          <a:ln w="9525" algn="ctr">
            <a:noFill/>
            <a:miter lim="800000"/>
            <a:headEnd/>
            <a:tailEnd/>
          </a:ln>
        </p:spPr>
        <p:txBody>
          <a:bodyPr>
            <a:spAutoFit/>
          </a:bodyPr>
          <a:lstStyle/>
          <a:p>
            <a:pPr>
              <a:spcBef>
                <a:spcPct val="50000"/>
              </a:spcBef>
            </a:pPr>
            <a:r>
              <a:rPr lang="it-IT" sz="2400" b="1" dirty="0" smtClean="0">
                <a:solidFill>
                  <a:schemeClr val="bg1"/>
                </a:solidFill>
              </a:rPr>
              <a:t>  Risposta del FE al singolo fotone</a:t>
            </a:r>
            <a:endParaRPr lang="it-IT" sz="2400" b="1" dirty="0">
              <a:solidFill>
                <a:schemeClr val="bg1"/>
              </a:solidFill>
            </a:endParaRPr>
          </a:p>
        </p:txBody>
      </p:sp>
      <p:sp>
        <p:nvSpPr>
          <p:cNvPr id="7"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5</a:t>
            </a:fld>
            <a:endParaRPr lang="it-IT" dirty="0"/>
          </a:p>
        </p:txBody>
      </p:sp>
      <p:sp>
        <p:nvSpPr>
          <p:cNvPr id="12" name="Rettangolo 11"/>
          <p:cNvSpPr/>
          <p:nvPr/>
        </p:nvSpPr>
        <p:spPr>
          <a:xfrm>
            <a:off x="-1" y="6563846"/>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
        <p:nvSpPr>
          <p:cNvPr id="9" name="Text Box 14"/>
          <p:cNvSpPr txBox="1">
            <a:spLocks noChangeArrowheads="1"/>
          </p:cNvSpPr>
          <p:nvPr/>
        </p:nvSpPr>
        <p:spPr bwMode="auto">
          <a:xfrm>
            <a:off x="-1" y="4222150"/>
            <a:ext cx="9906000" cy="4019659"/>
          </a:xfrm>
          <a:prstGeom prst="rect">
            <a:avLst/>
          </a:prstGeom>
          <a:noFill/>
          <a:ln w="28575">
            <a:noFill/>
            <a:miter lim="800000"/>
            <a:headEnd/>
            <a:tailEnd type="none" w="lg" len="lg"/>
          </a:ln>
        </p:spPr>
        <p:txBody>
          <a:bodyPr lIns="277465" tIns="138732" rIns="277465" bIns="138732">
            <a:spAutoFit/>
          </a:bodyPr>
          <a:lstStyle/>
          <a:p>
            <a:pPr marL="476250" indent="-476250" algn="just" defTabSz="904875" eaLnBrk="0" hangingPunct="0">
              <a:buFont typeface="Wingdings" pitchFamily="2" charset="2"/>
              <a:buChar char="q"/>
            </a:pPr>
            <a:r>
              <a:rPr lang="en-US" sz="1800" dirty="0" smtClean="0">
                <a:solidFill>
                  <a:srgbClr val="003399"/>
                </a:solidFill>
                <a:ea typeface="Osaka"/>
                <a:cs typeface="Times New Roman" pitchFamily="18" charset="0"/>
              </a:rPr>
              <a:t>I tempi di </a:t>
            </a:r>
            <a:r>
              <a:rPr lang="en-US" sz="1800" dirty="0" err="1" smtClean="0">
                <a:solidFill>
                  <a:srgbClr val="003399"/>
                </a:solidFill>
                <a:ea typeface="Osaka"/>
                <a:cs typeface="Times New Roman" pitchFamily="18" charset="0"/>
              </a:rPr>
              <a:t>picco</a:t>
            </a:r>
            <a:r>
              <a:rPr lang="en-US" sz="1800" dirty="0" smtClean="0">
                <a:solidFill>
                  <a:srgbClr val="003399"/>
                </a:solidFill>
                <a:ea typeface="Osaka"/>
                <a:cs typeface="Times New Roman" pitchFamily="18" charset="0"/>
              </a:rPr>
              <a:t> non </a:t>
            </a:r>
            <a:r>
              <a:rPr lang="en-US" sz="1800" dirty="0" err="1" smtClean="0">
                <a:solidFill>
                  <a:srgbClr val="003399"/>
                </a:solidFill>
                <a:ea typeface="Osaka"/>
                <a:cs typeface="Times New Roman" pitchFamily="18" charset="0"/>
              </a:rPr>
              <a:t>sono</a:t>
            </a:r>
            <a:r>
              <a:rPr lang="en-US" sz="1800" dirty="0" smtClean="0">
                <a:solidFill>
                  <a:srgbClr val="003399"/>
                </a:solidFill>
                <a:ea typeface="Osaka"/>
                <a:cs typeface="Times New Roman" pitchFamily="18" charset="0"/>
              </a:rPr>
              <a:t> molto </a:t>
            </a:r>
            <a:r>
              <a:rPr lang="en-US" sz="1800" dirty="0" err="1" smtClean="0">
                <a:solidFill>
                  <a:srgbClr val="003399"/>
                </a:solidFill>
                <a:ea typeface="Osaka"/>
                <a:cs typeface="Times New Roman" pitchFamily="18" charset="0"/>
              </a:rPr>
              <a:t>diversi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nonostante</a:t>
            </a:r>
            <a:r>
              <a:rPr lang="en-US" sz="1800" dirty="0" smtClean="0">
                <a:solidFill>
                  <a:srgbClr val="003399"/>
                </a:solidFill>
                <a:ea typeface="Osaka"/>
                <a:cs typeface="Times New Roman" pitchFamily="18" charset="0"/>
              </a:rPr>
              <a:t> la </a:t>
            </a:r>
            <a:r>
              <a:rPr lang="en-US" sz="1800" dirty="0" err="1" smtClean="0">
                <a:solidFill>
                  <a:srgbClr val="003399"/>
                </a:solidFill>
                <a:ea typeface="Osaka"/>
                <a:cs typeface="Times New Roman" pitchFamily="18" charset="0"/>
              </a:rPr>
              <a:t>notevole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differenza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nelle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prestazioni</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dei</a:t>
            </a:r>
            <a:r>
              <a:rPr lang="en-US" sz="1800" dirty="0" smtClean="0">
                <a:solidFill>
                  <a:srgbClr val="003399"/>
                </a:solidFill>
                <a:ea typeface="Osaka"/>
                <a:cs typeface="Times New Roman" pitchFamily="18" charset="0"/>
              </a:rPr>
              <a:t> due FE.</a:t>
            </a:r>
          </a:p>
          <a:p>
            <a:pPr algn="just" defTabSz="904875" eaLnBrk="0" hangingPunct="0"/>
            <a:endParaRPr lang="en-US" sz="1800" dirty="0" smtClean="0">
              <a:solidFill>
                <a:srgbClr val="003399"/>
              </a:solidFill>
              <a:ea typeface="Osaka"/>
              <a:cs typeface="Times New Roman" pitchFamily="18" charset="0"/>
            </a:endParaRPr>
          </a:p>
          <a:p>
            <a:pPr marL="476250" indent="-476250" algn="just" defTabSz="904875" eaLnBrk="0" hangingPunct="0">
              <a:buFont typeface="Wingdings" pitchFamily="2" charset="2"/>
              <a:buChar char="q"/>
            </a:pPr>
            <a:r>
              <a:rPr lang="en-US" sz="1800" dirty="0" smtClean="0">
                <a:solidFill>
                  <a:srgbClr val="003399"/>
                </a:solidFill>
                <a:ea typeface="Osaka"/>
                <a:cs typeface="Times New Roman" pitchFamily="18" charset="0"/>
              </a:rPr>
              <a:t>Ci </a:t>
            </a:r>
            <a:r>
              <a:rPr lang="en-US" sz="1800" dirty="0" err="1" smtClean="0">
                <a:solidFill>
                  <a:srgbClr val="003399"/>
                </a:solidFill>
                <a:ea typeface="Osaka"/>
                <a:cs typeface="Times New Roman" pitchFamily="18" charset="0"/>
              </a:rPr>
              <a:t>sarebbe</a:t>
            </a:r>
            <a:r>
              <a:rPr lang="en-US" sz="1800" dirty="0" smtClean="0">
                <a:solidFill>
                  <a:srgbClr val="003399"/>
                </a:solidFill>
                <a:ea typeface="Osaka"/>
                <a:cs typeface="Times New Roman" pitchFamily="18" charset="0"/>
              </a:rPr>
              <a:t> un piccolo </a:t>
            </a:r>
            <a:r>
              <a:rPr lang="en-US" sz="1800" dirty="0" err="1" smtClean="0">
                <a:solidFill>
                  <a:srgbClr val="003399"/>
                </a:solidFill>
                <a:ea typeface="Osaka"/>
                <a:cs typeface="Times New Roman" pitchFamily="18" charset="0"/>
              </a:rPr>
              <a:t>vantaggio</a:t>
            </a:r>
            <a:r>
              <a:rPr lang="en-US" sz="1800" dirty="0" smtClean="0">
                <a:solidFill>
                  <a:srgbClr val="003399"/>
                </a:solidFill>
                <a:ea typeface="Osaka"/>
                <a:cs typeface="Times New Roman" pitchFamily="18" charset="0"/>
              </a:rPr>
              <a:t> a </a:t>
            </a:r>
            <a:r>
              <a:rPr lang="en-US" sz="1800" dirty="0" err="1" smtClean="0">
                <a:solidFill>
                  <a:srgbClr val="003399"/>
                </a:solidFill>
                <a:ea typeface="Osaka"/>
                <a:cs typeface="Times New Roman" pitchFamily="18" charset="0"/>
              </a:rPr>
              <a:t>favore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dell’impulso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veloce</a:t>
            </a:r>
            <a:r>
              <a:rPr lang="en-US" sz="1800" dirty="0" smtClean="0">
                <a:solidFill>
                  <a:srgbClr val="003399"/>
                </a:solidFill>
                <a:ea typeface="Osaka"/>
                <a:cs typeface="Times New Roman" pitchFamily="18" charset="0"/>
              </a:rPr>
              <a:t> in termini di timing accuracy, </a:t>
            </a:r>
            <a:r>
              <a:rPr lang="en-US" sz="1800" dirty="0" err="1" smtClean="0">
                <a:solidFill>
                  <a:srgbClr val="003399"/>
                </a:solidFill>
                <a:ea typeface="Osaka"/>
                <a:cs typeface="Times New Roman" pitchFamily="18" charset="0"/>
              </a:rPr>
              <a:t>nel</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caso</a:t>
            </a:r>
            <a:r>
              <a:rPr lang="en-US" sz="1800" dirty="0" smtClean="0">
                <a:solidFill>
                  <a:srgbClr val="003399"/>
                </a:solidFill>
                <a:ea typeface="Osaka"/>
                <a:cs typeface="Times New Roman" pitchFamily="18" charset="0"/>
              </a:rPr>
              <a:t> di single photon, ma </a:t>
            </a:r>
            <a:r>
              <a:rPr lang="en-US" sz="1800" dirty="0" err="1" smtClean="0">
                <a:solidFill>
                  <a:srgbClr val="003399"/>
                </a:solidFill>
                <a:ea typeface="Osaka"/>
                <a:cs typeface="Times New Roman" pitchFamily="18" charset="0"/>
              </a:rPr>
              <a:t>potrebbe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essere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compensato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dall’aumento</a:t>
            </a:r>
            <a:r>
              <a:rPr lang="en-US" sz="1800" dirty="0" smtClean="0">
                <a:solidFill>
                  <a:srgbClr val="003399"/>
                </a:solidFill>
                <a:ea typeface="Osaka"/>
                <a:cs typeface="Times New Roman" pitchFamily="18" charset="0"/>
              </a:rPr>
              <a:t> del </a:t>
            </a:r>
            <a:r>
              <a:rPr lang="en-US" sz="1800" dirty="0" err="1" smtClean="0">
                <a:solidFill>
                  <a:srgbClr val="003399"/>
                </a:solidFill>
                <a:ea typeface="Osaka"/>
                <a:cs typeface="Times New Roman" pitchFamily="18" charset="0"/>
              </a:rPr>
              <a:t>rumore</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associato</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alla</a:t>
            </a:r>
            <a:r>
              <a:rPr lang="en-US" sz="1800" dirty="0" smtClean="0">
                <a:solidFill>
                  <a:srgbClr val="003399"/>
                </a:solidFill>
                <a:ea typeface="Osaka"/>
                <a:cs typeface="Times New Roman" pitchFamily="18" charset="0"/>
              </a:rPr>
              <a:t> </a:t>
            </a:r>
            <a:r>
              <a:rPr lang="en-US" sz="1800" dirty="0" err="1" smtClean="0">
                <a:solidFill>
                  <a:srgbClr val="003399"/>
                </a:solidFill>
                <a:ea typeface="Osaka"/>
                <a:cs typeface="Times New Roman" pitchFamily="18" charset="0"/>
              </a:rPr>
              <a:t>riduzione</a:t>
            </a:r>
            <a:r>
              <a:rPr lang="en-US" sz="1800" dirty="0" smtClean="0">
                <a:solidFill>
                  <a:srgbClr val="003399"/>
                </a:solidFill>
                <a:ea typeface="Osaka"/>
                <a:cs typeface="Times New Roman" pitchFamily="18" charset="0"/>
              </a:rPr>
              <a:t> di </a:t>
            </a:r>
            <a:r>
              <a:rPr lang="en-US" sz="1800" dirty="0" err="1" smtClean="0">
                <a:solidFill>
                  <a:srgbClr val="003399"/>
                </a:solidFill>
                <a:ea typeface="Osaka"/>
                <a:cs typeface="Times New Roman" pitchFamily="18" charset="0"/>
              </a:rPr>
              <a:t>R</a:t>
            </a:r>
            <a:r>
              <a:rPr lang="en-US" sz="1800" baseline="-25000" dirty="0" err="1" smtClean="0">
                <a:solidFill>
                  <a:srgbClr val="003399"/>
                </a:solidFill>
                <a:ea typeface="Osaka"/>
                <a:cs typeface="Times New Roman" pitchFamily="18" charset="0"/>
              </a:rPr>
              <a:t>in</a:t>
            </a:r>
            <a:r>
              <a:rPr lang="en-US" sz="1800" dirty="0" smtClean="0">
                <a:solidFill>
                  <a:srgbClr val="003399"/>
                </a:solidFill>
                <a:ea typeface="Osaka"/>
                <a:cs typeface="Times New Roman" pitchFamily="18" charset="0"/>
              </a:rPr>
              <a:t> e </a:t>
            </a:r>
            <a:r>
              <a:rPr lang="en-US" sz="1800" dirty="0" err="1" smtClean="0">
                <a:solidFill>
                  <a:srgbClr val="003399"/>
                </a:solidFill>
                <a:ea typeface="Osaka"/>
                <a:cs typeface="Times New Roman" pitchFamily="18" charset="0"/>
              </a:rPr>
              <a:t>all’aumento</a:t>
            </a:r>
            <a:r>
              <a:rPr lang="en-US" sz="1800" dirty="0" smtClean="0">
                <a:solidFill>
                  <a:srgbClr val="003399"/>
                </a:solidFill>
                <a:ea typeface="Osaka"/>
                <a:cs typeface="Times New Roman" pitchFamily="18" charset="0"/>
              </a:rPr>
              <a:t> di BW. </a:t>
            </a:r>
          </a:p>
          <a:p>
            <a:pPr algn="just" defTabSz="904875" eaLnBrk="0" hangingPunct="0">
              <a:lnSpc>
                <a:spcPct val="150000"/>
              </a:lnSpc>
            </a:pPr>
            <a:endParaRPr lang="en-US" sz="1800" dirty="0" smtClean="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800" dirty="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800" dirty="0" smtClean="0">
              <a:solidFill>
                <a:srgbClr val="003399"/>
              </a:solidFill>
              <a:ea typeface="Osaka"/>
              <a:cs typeface="Times New Roman" pitchFamily="18" charset="0"/>
            </a:endParaRPr>
          </a:p>
          <a:p>
            <a:pPr algn="just" defTabSz="904875" eaLnBrk="0" hangingPunct="0">
              <a:lnSpc>
                <a:spcPct val="150000"/>
              </a:lnSpc>
            </a:pPr>
            <a:endParaRPr lang="en-US" sz="1800" dirty="0">
              <a:solidFill>
                <a:srgbClr val="003399"/>
              </a:solidFill>
              <a:ea typeface="Osaka"/>
              <a:cs typeface="Times New Roman" pitchFamily="18" charset="0"/>
            </a:endParaRPr>
          </a:p>
          <a:p>
            <a:pPr algn="just" defTabSz="904875" eaLnBrk="0" hangingPunct="0">
              <a:lnSpc>
                <a:spcPct val="150000"/>
              </a:lnSpc>
            </a:pPr>
            <a:endParaRPr lang="en-US" sz="1800" dirty="0" smtClean="0">
              <a:solidFill>
                <a:srgbClr val="003399"/>
              </a:solidFill>
              <a:ea typeface="Osaka"/>
              <a:cs typeface="Times New Roman" pitchFamily="18" charset="0"/>
            </a:endParaRPr>
          </a:p>
        </p:txBody>
      </p:sp>
      <p:grpSp>
        <p:nvGrpSpPr>
          <p:cNvPr id="6" name="Gruppo 5"/>
          <p:cNvGrpSpPr/>
          <p:nvPr/>
        </p:nvGrpSpPr>
        <p:grpSpPr>
          <a:xfrm>
            <a:off x="552893" y="766918"/>
            <a:ext cx="4753971" cy="3612288"/>
            <a:chOff x="552893" y="766918"/>
            <a:chExt cx="4753971" cy="3612288"/>
          </a:xfrm>
        </p:grpSpPr>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893" y="766918"/>
              <a:ext cx="4753971" cy="3559123"/>
            </a:xfrm>
            <a:prstGeom prst="rect">
              <a:avLst/>
            </a:prstGeom>
          </p:spPr>
        </p:pic>
        <p:sp>
          <p:nvSpPr>
            <p:cNvPr id="11" name="CasellaDiTesto 10"/>
            <p:cNvSpPr txBox="1"/>
            <p:nvPr/>
          </p:nvSpPr>
          <p:spPr>
            <a:xfrm>
              <a:off x="574159" y="2169041"/>
              <a:ext cx="1467293" cy="338554"/>
            </a:xfrm>
            <a:prstGeom prst="rect">
              <a:avLst/>
            </a:prstGeom>
            <a:noFill/>
          </p:spPr>
          <p:txBody>
            <a:bodyPr wrap="square" rtlCol="0">
              <a:spAutoFit/>
            </a:bodyPr>
            <a:lstStyle/>
            <a:p>
              <a:r>
                <a:rPr lang="it-IT" dirty="0" err="1" smtClean="0"/>
                <a:t>a.u</a:t>
              </a:r>
              <a:r>
                <a:rPr lang="it-IT" dirty="0" smtClean="0"/>
                <a:t>.</a:t>
              </a:r>
              <a:endParaRPr lang="it-IT" dirty="0"/>
            </a:p>
          </p:txBody>
        </p:sp>
        <p:sp>
          <p:nvSpPr>
            <p:cNvPr id="13" name="CasellaDiTesto 12"/>
            <p:cNvSpPr txBox="1"/>
            <p:nvPr/>
          </p:nvSpPr>
          <p:spPr>
            <a:xfrm>
              <a:off x="2895608" y="4040652"/>
              <a:ext cx="1467293" cy="338554"/>
            </a:xfrm>
            <a:prstGeom prst="rect">
              <a:avLst/>
            </a:prstGeom>
            <a:noFill/>
          </p:spPr>
          <p:txBody>
            <a:bodyPr wrap="square" rtlCol="0">
              <a:spAutoFit/>
            </a:bodyPr>
            <a:lstStyle/>
            <a:p>
              <a:r>
                <a:rPr lang="it-IT" dirty="0" smtClean="0"/>
                <a:t>t</a:t>
              </a:r>
              <a:endParaRPr lang="it-IT" dirty="0"/>
            </a:p>
          </p:txBody>
        </p:sp>
      </p:grpSp>
      <p:sp>
        <p:nvSpPr>
          <p:cNvPr id="14" name="CasellaDiTesto 13"/>
          <p:cNvSpPr txBox="1"/>
          <p:nvPr/>
        </p:nvSpPr>
        <p:spPr>
          <a:xfrm>
            <a:off x="5557810" y="1638538"/>
            <a:ext cx="3713780" cy="1815882"/>
          </a:xfrm>
          <a:prstGeom prst="rect">
            <a:avLst/>
          </a:prstGeom>
          <a:noFill/>
        </p:spPr>
        <p:txBody>
          <a:bodyPr wrap="square" rtlCol="0">
            <a:spAutoFit/>
          </a:bodyPr>
          <a:lstStyle/>
          <a:p>
            <a:r>
              <a:rPr lang="it-IT" dirty="0" smtClean="0"/>
              <a:t>Curva viola : caso (a) </a:t>
            </a:r>
          </a:p>
          <a:p>
            <a:r>
              <a:rPr lang="it-IT" dirty="0" err="1" smtClean="0"/>
              <a:t>Rin</a:t>
            </a:r>
            <a:r>
              <a:rPr lang="it-IT" dirty="0" smtClean="0"/>
              <a:t>=10 Ohm, BW=500MHz</a:t>
            </a:r>
          </a:p>
          <a:p>
            <a:endParaRPr lang="it-IT" dirty="0"/>
          </a:p>
          <a:p>
            <a:endParaRPr lang="it-IT" dirty="0" smtClean="0"/>
          </a:p>
          <a:p>
            <a:endParaRPr lang="it-IT" dirty="0" smtClean="0"/>
          </a:p>
          <a:p>
            <a:endParaRPr lang="it-IT" dirty="0"/>
          </a:p>
          <a:p>
            <a:endParaRPr lang="it-IT" dirty="0"/>
          </a:p>
        </p:txBody>
      </p:sp>
      <p:sp>
        <p:nvSpPr>
          <p:cNvPr id="15" name="CasellaDiTesto 14"/>
          <p:cNvSpPr txBox="1"/>
          <p:nvPr/>
        </p:nvSpPr>
        <p:spPr>
          <a:xfrm>
            <a:off x="5557810" y="2773420"/>
            <a:ext cx="3958330" cy="584775"/>
          </a:xfrm>
          <a:prstGeom prst="rect">
            <a:avLst/>
          </a:prstGeom>
          <a:noFill/>
        </p:spPr>
        <p:txBody>
          <a:bodyPr wrap="square" rtlCol="0">
            <a:spAutoFit/>
          </a:bodyPr>
          <a:lstStyle/>
          <a:p>
            <a:r>
              <a:rPr lang="it-IT" dirty="0" smtClean="0"/>
              <a:t>Curva rossa : caso (b)</a:t>
            </a:r>
          </a:p>
          <a:p>
            <a:r>
              <a:rPr lang="it-IT" dirty="0" err="1" smtClean="0"/>
              <a:t>Rin</a:t>
            </a:r>
            <a:r>
              <a:rPr lang="it-IT" dirty="0" smtClean="0"/>
              <a:t>=50 Ohm, BW=100MHz</a:t>
            </a:r>
            <a:endParaRPr lang="it-IT" dirty="0"/>
          </a:p>
        </p:txBody>
      </p:sp>
    </p:spTree>
    <p:extLst>
      <p:ext uri="{BB962C8B-B14F-4D97-AF65-F5344CB8AC3E}">
        <p14:creationId xmlns:p14="http://schemas.microsoft.com/office/powerpoint/2010/main" val="383592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4"/>
          <p:cNvSpPr txBox="1">
            <a:spLocks noChangeArrowheads="1"/>
          </p:cNvSpPr>
          <p:nvPr/>
        </p:nvSpPr>
        <p:spPr bwMode="auto">
          <a:xfrm>
            <a:off x="0" y="4105951"/>
            <a:ext cx="9906000" cy="4319741"/>
          </a:xfrm>
          <a:prstGeom prst="rect">
            <a:avLst/>
          </a:prstGeom>
          <a:noFill/>
          <a:ln w="28575">
            <a:noFill/>
            <a:miter lim="800000"/>
            <a:headEnd/>
            <a:tailEnd type="none" w="lg" len="lg"/>
          </a:ln>
        </p:spPr>
        <p:txBody>
          <a:bodyPr lIns="277465" tIns="138732" rIns="277465" bIns="138732">
            <a:spAutoFit/>
          </a:bodyPr>
          <a:lstStyle/>
          <a:p>
            <a:pPr marL="476250" indent="-476250" algn="just" defTabSz="904875" eaLnBrk="0" hangingPunct="0">
              <a:buFont typeface="Wingdings" pitchFamily="2" charset="2"/>
              <a:buChar char="q"/>
            </a:pPr>
            <a:r>
              <a:rPr lang="en-US" sz="1700" dirty="0" err="1" smtClean="0">
                <a:solidFill>
                  <a:srgbClr val="003399"/>
                </a:solidFill>
                <a:ea typeface="Osaka"/>
                <a:cs typeface="Times New Roman" pitchFamily="18" charset="0"/>
              </a:rPr>
              <a:t>Simulazione</a:t>
            </a:r>
            <a:r>
              <a:rPr lang="en-US" sz="1700" dirty="0" smtClean="0">
                <a:solidFill>
                  <a:srgbClr val="003399"/>
                </a:solidFill>
                <a:ea typeface="Osaka"/>
                <a:cs typeface="Times New Roman" pitchFamily="18" charset="0"/>
              </a:rPr>
              <a:t> con 1000 </a:t>
            </a:r>
            <a:r>
              <a:rPr lang="en-US" sz="1700" dirty="0" err="1" smtClean="0">
                <a:solidFill>
                  <a:srgbClr val="003399"/>
                </a:solidFill>
                <a:ea typeface="Osaka"/>
                <a:cs typeface="Times New Roman" pitchFamily="18" charset="0"/>
              </a:rPr>
              <a:t>fotoelettroni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scintillatore</a:t>
            </a:r>
            <a:r>
              <a:rPr lang="en-US" sz="1700" dirty="0" smtClean="0">
                <a:solidFill>
                  <a:srgbClr val="003399"/>
                </a:solidFill>
                <a:ea typeface="Osaka"/>
                <a:cs typeface="Times New Roman" pitchFamily="18" charset="0"/>
              </a:rPr>
              <a:t> con tempo di </a:t>
            </a:r>
            <a:r>
              <a:rPr lang="en-US" sz="1700" dirty="0" err="1" smtClean="0">
                <a:solidFill>
                  <a:srgbClr val="003399"/>
                </a:solidFill>
                <a:ea typeface="Osaka"/>
                <a:cs typeface="Times New Roman" pitchFamily="18" charset="0"/>
              </a:rPr>
              <a:t>salita</a:t>
            </a:r>
            <a:r>
              <a:rPr lang="en-US" sz="1700" dirty="0" smtClean="0">
                <a:solidFill>
                  <a:srgbClr val="003399"/>
                </a:solidFill>
                <a:ea typeface="Osaka"/>
                <a:cs typeface="Times New Roman" pitchFamily="18" charset="0"/>
              </a:rPr>
              <a:t> 100ps e </a:t>
            </a:r>
            <a:r>
              <a:rPr lang="en-US" sz="1700" dirty="0" err="1" smtClean="0">
                <a:solidFill>
                  <a:srgbClr val="003399"/>
                </a:solidFill>
                <a:ea typeface="Osaka"/>
                <a:cs typeface="Times New Roman" pitchFamily="18" charset="0"/>
              </a:rPr>
              <a:t>costante</a:t>
            </a:r>
            <a:r>
              <a:rPr lang="en-US" sz="1700" dirty="0" smtClean="0">
                <a:solidFill>
                  <a:srgbClr val="003399"/>
                </a:solidFill>
                <a:ea typeface="Osaka"/>
                <a:cs typeface="Times New Roman" pitchFamily="18" charset="0"/>
              </a:rPr>
              <a:t> di tempo 40ns, 100 </a:t>
            </a:r>
            <a:r>
              <a:rPr lang="en-US" sz="1700" dirty="0" err="1" smtClean="0">
                <a:solidFill>
                  <a:srgbClr val="003399"/>
                </a:solidFill>
                <a:ea typeface="Osaka"/>
                <a:cs typeface="Times New Roman" pitchFamily="18" charset="0"/>
              </a:rPr>
              <a:t>lanci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MonteCarlo</a:t>
            </a:r>
            <a:r>
              <a:rPr lang="en-US" sz="1700" dirty="0" smtClean="0">
                <a:solidFill>
                  <a:srgbClr val="003399"/>
                </a:solidFill>
                <a:ea typeface="Osaka"/>
                <a:cs typeface="Times New Roman" pitchFamily="18" charset="0"/>
              </a:rPr>
              <a:t>.</a:t>
            </a:r>
          </a:p>
          <a:p>
            <a:pPr algn="just" defTabSz="904875" eaLnBrk="0" hangingPunct="0"/>
            <a:endParaRPr lang="en-US" dirty="0" smtClean="0">
              <a:solidFill>
                <a:srgbClr val="003399"/>
              </a:solidFill>
              <a:ea typeface="Osaka"/>
              <a:cs typeface="Times New Roman" pitchFamily="18" charset="0"/>
            </a:endParaRPr>
          </a:p>
          <a:p>
            <a:pPr marL="476250" indent="-476250" algn="just" defTabSz="904875" eaLnBrk="0" hangingPunct="0">
              <a:buFont typeface="Wingdings" pitchFamily="2" charset="2"/>
              <a:buChar char="q"/>
            </a:pPr>
            <a:r>
              <a:rPr lang="en-US" sz="1700" dirty="0" err="1" smtClean="0">
                <a:solidFill>
                  <a:srgbClr val="003399"/>
                </a:solidFill>
                <a:ea typeface="Osaka"/>
                <a:cs typeface="Times New Roman" pitchFamily="18" charset="0"/>
              </a:rPr>
              <a:t>Gli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impulsi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veloci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impilano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peggio</a:t>
            </a:r>
            <a:r>
              <a:rPr lang="en-US" sz="1700" dirty="0" smtClean="0">
                <a:solidFill>
                  <a:srgbClr val="003399"/>
                </a:solidFill>
                <a:ea typeface="Osaka"/>
                <a:cs typeface="Times New Roman" pitchFamily="18" charset="0"/>
              </a:rPr>
              <a:t> e la </a:t>
            </a:r>
            <a:r>
              <a:rPr lang="en-US" sz="1700" dirty="0" err="1" smtClean="0">
                <a:solidFill>
                  <a:srgbClr val="003399"/>
                </a:solidFill>
                <a:ea typeface="Osaka"/>
                <a:cs typeface="Times New Roman" pitchFamily="18" charset="0"/>
              </a:rPr>
              <a:t>soluzione</a:t>
            </a:r>
            <a:r>
              <a:rPr lang="en-US" sz="1700" dirty="0" smtClean="0">
                <a:solidFill>
                  <a:srgbClr val="003399"/>
                </a:solidFill>
                <a:ea typeface="Osaka"/>
                <a:cs typeface="Times New Roman" pitchFamily="18" charset="0"/>
              </a:rPr>
              <a:t> con </a:t>
            </a:r>
            <a:r>
              <a:rPr lang="en-US" sz="1700" dirty="0" err="1" smtClean="0">
                <a:solidFill>
                  <a:srgbClr val="003399"/>
                </a:solidFill>
                <a:ea typeface="Osaka"/>
                <a:cs typeface="Times New Roman" pitchFamily="18" charset="0"/>
              </a:rPr>
              <a:t>R</a:t>
            </a:r>
            <a:r>
              <a:rPr lang="en-US" sz="1700" baseline="-25000" dirty="0" err="1" smtClean="0">
                <a:solidFill>
                  <a:srgbClr val="003399"/>
                </a:solidFill>
                <a:ea typeface="Osaka"/>
                <a:cs typeface="Times New Roman" pitchFamily="18" charset="0"/>
              </a:rPr>
              <a:t>in</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piccola</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larga</a:t>
            </a:r>
            <a:r>
              <a:rPr lang="en-US" sz="1700" dirty="0" smtClean="0">
                <a:solidFill>
                  <a:srgbClr val="003399"/>
                </a:solidFill>
                <a:ea typeface="Osaka"/>
                <a:cs typeface="Times New Roman" pitchFamily="18" charset="0"/>
              </a:rPr>
              <a:t> è solo </a:t>
            </a:r>
            <a:r>
              <a:rPr lang="en-US" sz="1700" dirty="0" err="1" smtClean="0">
                <a:solidFill>
                  <a:srgbClr val="003399"/>
                </a:solidFill>
                <a:ea typeface="Osaka"/>
                <a:cs typeface="Times New Roman" pitchFamily="18" charset="0"/>
              </a:rPr>
              <a:t>leggermente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migliore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soluzione</a:t>
            </a:r>
            <a:r>
              <a:rPr lang="en-US" sz="1700" dirty="0" smtClean="0">
                <a:solidFill>
                  <a:srgbClr val="003399"/>
                </a:solidFill>
                <a:ea typeface="Osaka"/>
                <a:cs typeface="Times New Roman" pitchFamily="18" charset="0"/>
              </a:rPr>
              <a:t> con </a:t>
            </a:r>
            <a:r>
              <a:rPr lang="en-US" sz="1700" dirty="0" err="1" smtClean="0">
                <a:solidFill>
                  <a:srgbClr val="003399"/>
                </a:solidFill>
                <a:ea typeface="Osaka"/>
                <a:cs typeface="Times New Roman" pitchFamily="18" charset="0"/>
              </a:rPr>
              <a:t>Rin</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maggiore</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più</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stretta</a:t>
            </a:r>
            <a:r>
              <a:rPr lang="en-US" sz="1700" dirty="0" smtClean="0">
                <a:solidFill>
                  <a:srgbClr val="003399"/>
                </a:solidFill>
                <a:ea typeface="Osaka"/>
                <a:cs typeface="Times New Roman" pitchFamily="18" charset="0"/>
              </a:rPr>
              <a:t>.</a:t>
            </a:r>
          </a:p>
          <a:p>
            <a:pPr algn="just" defTabSz="904875" eaLnBrk="0" hangingPunct="0"/>
            <a:r>
              <a:rPr lang="en-US" sz="1700" dirty="0" smtClean="0">
                <a:solidFill>
                  <a:srgbClr val="003399"/>
                </a:solidFill>
                <a:ea typeface="Osaka"/>
                <a:cs typeface="Times New Roman" pitchFamily="18" charset="0"/>
              </a:rPr>
              <a:t> </a:t>
            </a:r>
          </a:p>
          <a:p>
            <a:pPr marL="476250" indent="-476250" algn="just" defTabSz="904875" eaLnBrk="0" hangingPunct="0">
              <a:buFont typeface="Wingdings" pitchFamily="2" charset="2"/>
              <a:buChar char="q"/>
            </a:pPr>
            <a:r>
              <a:rPr lang="en-US" sz="1700" dirty="0" err="1" smtClean="0">
                <a:solidFill>
                  <a:srgbClr val="003399"/>
                </a:solidFill>
                <a:ea typeface="Osaka"/>
                <a:cs typeface="Times New Roman" pitchFamily="18" charset="0"/>
              </a:rPr>
              <a:t>Imponendo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soglia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pari</a:t>
            </a:r>
            <a:r>
              <a:rPr lang="en-US" sz="1700" dirty="0" smtClean="0">
                <a:solidFill>
                  <a:srgbClr val="003399"/>
                </a:solidFill>
                <a:ea typeface="Osaka"/>
                <a:cs typeface="Times New Roman" pitchFamily="18" charset="0"/>
              </a:rPr>
              <a:t> a circa </a:t>
            </a:r>
            <a:r>
              <a:rPr lang="en-US" sz="1700" dirty="0" err="1" smtClean="0">
                <a:solidFill>
                  <a:srgbClr val="003399"/>
                </a:solidFill>
                <a:ea typeface="Osaka"/>
                <a:cs typeface="Times New Roman" pitchFamily="18" charset="0"/>
              </a:rPr>
              <a:t>il</a:t>
            </a:r>
            <a:r>
              <a:rPr lang="en-US" sz="1700" dirty="0" smtClean="0">
                <a:solidFill>
                  <a:srgbClr val="003399"/>
                </a:solidFill>
                <a:ea typeface="Osaka"/>
                <a:cs typeface="Times New Roman" pitchFamily="18" charset="0"/>
              </a:rPr>
              <a:t> 50% del </a:t>
            </a:r>
            <a:r>
              <a:rPr lang="en-US" sz="1700" dirty="0" err="1" smtClean="0">
                <a:solidFill>
                  <a:srgbClr val="003399"/>
                </a:solidFill>
                <a:ea typeface="Osaka"/>
                <a:cs typeface="Times New Roman" pitchFamily="18" charset="0"/>
              </a:rPr>
              <a:t>picco</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corrente</a:t>
            </a:r>
            <a:r>
              <a:rPr lang="en-US" sz="1700" dirty="0" smtClean="0">
                <a:solidFill>
                  <a:srgbClr val="003399"/>
                </a:solidFill>
                <a:ea typeface="Osaka"/>
                <a:cs typeface="Times New Roman" pitchFamily="18" charset="0"/>
              </a:rPr>
              <a:t> del </a:t>
            </a:r>
            <a:r>
              <a:rPr lang="en-US" sz="1700" dirty="0" err="1" smtClean="0">
                <a:solidFill>
                  <a:srgbClr val="003399"/>
                </a:solidFill>
                <a:ea typeface="Osaka"/>
                <a:cs typeface="Times New Roman" pitchFamily="18" charset="0"/>
              </a:rPr>
              <a:t>singolo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fotone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otteniamo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rispettivamente</a:t>
            </a:r>
            <a:r>
              <a:rPr lang="en-US" sz="1700" dirty="0" smtClean="0">
                <a:solidFill>
                  <a:srgbClr val="003399"/>
                </a:solidFill>
                <a:ea typeface="Osaka"/>
                <a:cs typeface="Times New Roman" pitchFamily="18" charset="0"/>
              </a:rPr>
              <a:t> 130ps e 200ps FWHM, </a:t>
            </a:r>
            <a:r>
              <a:rPr lang="en-US" sz="1700" dirty="0" err="1" smtClean="0">
                <a:solidFill>
                  <a:srgbClr val="003399"/>
                </a:solidFill>
                <a:ea typeface="Osaka"/>
                <a:cs typeface="Times New Roman" pitchFamily="18" charset="0"/>
              </a:rPr>
              <a:t>quindi</a:t>
            </a:r>
            <a:r>
              <a:rPr lang="en-US" sz="1700" dirty="0" smtClean="0">
                <a:solidFill>
                  <a:srgbClr val="003399"/>
                </a:solidFill>
                <a:ea typeface="Osaka"/>
                <a:cs typeface="Times New Roman" pitchFamily="18" charset="0"/>
              </a:rPr>
              <a:t> non </a:t>
            </a:r>
            <a:r>
              <a:rPr lang="en-US" sz="1700" dirty="0" err="1" smtClean="0">
                <a:solidFill>
                  <a:srgbClr val="003399"/>
                </a:solidFill>
                <a:ea typeface="Osaka"/>
                <a:cs typeface="Times New Roman" pitchFamily="18" charset="0"/>
              </a:rPr>
              <a:t>eccessivamente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differenti</a:t>
            </a:r>
            <a:r>
              <a:rPr lang="en-US" sz="1700" dirty="0" smtClean="0">
                <a:solidFill>
                  <a:srgbClr val="003399"/>
                </a:solidFill>
                <a:ea typeface="Osaka"/>
                <a:cs typeface="Times New Roman" pitchFamily="18" charset="0"/>
              </a:rPr>
              <a:t>. </a:t>
            </a:r>
          </a:p>
          <a:p>
            <a:pPr algn="just" defTabSz="904875" eaLnBrk="0" hangingPunct="0">
              <a:lnSpc>
                <a:spcPct val="150000"/>
              </a:lnSpc>
            </a:pPr>
            <a:endParaRPr lang="en-US" sz="1700" dirty="0" smtClean="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700" dirty="0">
              <a:solidFill>
                <a:srgbClr val="003399"/>
              </a:solidFill>
              <a:ea typeface="Osaka"/>
              <a:cs typeface="Times New Roman" pitchFamily="18" charset="0"/>
            </a:endParaRPr>
          </a:p>
          <a:p>
            <a:pPr marL="476250" indent="-476250" algn="just" defTabSz="904875" eaLnBrk="0" hangingPunct="0">
              <a:lnSpc>
                <a:spcPct val="150000"/>
              </a:lnSpc>
              <a:buFont typeface="Wingdings" pitchFamily="2" charset="2"/>
              <a:buChar char="q"/>
            </a:pPr>
            <a:endParaRPr lang="en-US" sz="1700" dirty="0" smtClean="0">
              <a:solidFill>
                <a:srgbClr val="003399"/>
              </a:solidFill>
              <a:ea typeface="Osaka"/>
              <a:cs typeface="Times New Roman" pitchFamily="18" charset="0"/>
            </a:endParaRPr>
          </a:p>
          <a:p>
            <a:pPr algn="just" defTabSz="904875" eaLnBrk="0" hangingPunct="0">
              <a:lnSpc>
                <a:spcPct val="150000"/>
              </a:lnSpc>
            </a:pPr>
            <a:endParaRPr lang="en-US" sz="1700" dirty="0">
              <a:solidFill>
                <a:srgbClr val="003399"/>
              </a:solidFill>
              <a:ea typeface="Osaka"/>
              <a:cs typeface="Times New Roman" pitchFamily="18" charset="0"/>
            </a:endParaRPr>
          </a:p>
          <a:p>
            <a:pPr algn="just" defTabSz="904875" eaLnBrk="0" hangingPunct="0">
              <a:lnSpc>
                <a:spcPct val="150000"/>
              </a:lnSpc>
            </a:pPr>
            <a:endParaRPr lang="en-US" sz="1700" dirty="0" smtClean="0">
              <a:solidFill>
                <a:srgbClr val="003399"/>
              </a:solidFill>
              <a:ea typeface="Osaka"/>
              <a:cs typeface="Times New Roman" pitchFamily="18" charset="0"/>
            </a:endParaRPr>
          </a:p>
        </p:txBody>
      </p:sp>
      <p:grpSp>
        <p:nvGrpSpPr>
          <p:cNvPr id="6" name="Gruppo 5"/>
          <p:cNvGrpSpPr/>
          <p:nvPr/>
        </p:nvGrpSpPr>
        <p:grpSpPr>
          <a:xfrm>
            <a:off x="276435" y="730502"/>
            <a:ext cx="9267339" cy="3450491"/>
            <a:chOff x="276435" y="868731"/>
            <a:chExt cx="9267339" cy="3450491"/>
          </a:xfrm>
        </p:grpSpPr>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447" y="868731"/>
              <a:ext cx="4568820" cy="3436943"/>
            </a:xfrm>
            <a:prstGeom prst="rect">
              <a:avLst/>
            </a:prstGeom>
          </p:spPr>
        </p:pic>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868732"/>
              <a:ext cx="4590774" cy="3436942"/>
            </a:xfrm>
            <a:prstGeom prst="rect">
              <a:avLst/>
            </a:prstGeom>
          </p:spPr>
        </p:pic>
        <p:sp>
          <p:nvSpPr>
            <p:cNvPr id="13" name="CasellaDiTesto 12"/>
            <p:cNvSpPr txBox="1"/>
            <p:nvPr/>
          </p:nvSpPr>
          <p:spPr>
            <a:xfrm>
              <a:off x="276435" y="1775620"/>
              <a:ext cx="1467293" cy="338554"/>
            </a:xfrm>
            <a:prstGeom prst="rect">
              <a:avLst/>
            </a:prstGeom>
            <a:noFill/>
          </p:spPr>
          <p:txBody>
            <a:bodyPr wrap="square" rtlCol="0">
              <a:spAutoFit/>
            </a:bodyPr>
            <a:lstStyle/>
            <a:p>
              <a:r>
                <a:rPr lang="it-IT" dirty="0" err="1" smtClean="0"/>
                <a:t>a.u</a:t>
              </a:r>
              <a:r>
                <a:rPr lang="it-IT" dirty="0" smtClean="0"/>
                <a:t>.</a:t>
              </a:r>
              <a:endParaRPr lang="it-IT" dirty="0"/>
            </a:p>
          </p:txBody>
        </p:sp>
        <p:sp>
          <p:nvSpPr>
            <p:cNvPr id="14" name="CasellaDiTesto 13"/>
            <p:cNvSpPr txBox="1"/>
            <p:nvPr/>
          </p:nvSpPr>
          <p:spPr>
            <a:xfrm>
              <a:off x="2714847" y="3944955"/>
              <a:ext cx="1467293" cy="338554"/>
            </a:xfrm>
            <a:prstGeom prst="rect">
              <a:avLst/>
            </a:prstGeom>
            <a:noFill/>
          </p:spPr>
          <p:txBody>
            <a:bodyPr wrap="square" rtlCol="0">
              <a:spAutoFit/>
            </a:bodyPr>
            <a:lstStyle/>
            <a:p>
              <a:r>
                <a:rPr lang="it-IT" dirty="0" smtClean="0"/>
                <a:t>t</a:t>
              </a:r>
              <a:endParaRPr lang="it-IT" dirty="0"/>
            </a:p>
          </p:txBody>
        </p:sp>
        <p:sp>
          <p:nvSpPr>
            <p:cNvPr id="15" name="CasellaDiTesto 14"/>
            <p:cNvSpPr txBox="1"/>
            <p:nvPr/>
          </p:nvSpPr>
          <p:spPr>
            <a:xfrm>
              <a:off x="4916304" y="1768801"/>
              <a:ext cx="1467293" cy="338554"/>
            </a:xfrm>
            <a:prstGeom prst="rect">
              <a:avLst/>
            </a:prstGeom>
            <a:noFill/>
          </p:spPr>
          <p:txBody>
            <a:bodyPr wrap="square" rtlCol="0">
              <a:spAutoFit/>
            </a:bodyPr>
            <a:lstStyle/>
            <a:p>
              <a:r>
                <a:rPr lang="it-IT" dirty="0" err="1" smtClean="0"/>
                <a:t>a.u</a:t>
              </a:r>
              <a:r>
                <a:rPr lang="it-IT" dirty="0" smtClean="0"/>
                <a:t>.</a:t>
              </a:r>
              <a:endParaRPr lang="it-IT" dirty="0"/>
            </a:p>
          </p:txBody>
        </p:sp>
        <p:sp>
          <p:nvSpPr>
            <p:cNvPr id="16" name="CasellaDiTesto 15"/>
            <p:cNvSpPr txBox="1"/>
            <p:nvPr/>
          </p:nvSpPr>
          <p:spPr>
            <a:xfrm>
              <a:off x="7461046" y="3980668"/>
              <a:ext cx="1467293" cy="338554"/>
            </a:xfrm>
            <a:prstGeom prst="rect">
              <a:avLst/>
            </a:prstGeom>
            <a:noFill/>
          </p:spPr>
          <p:txBody>
            <a:bodyPr wrap="square" rtlCol="0">
              <a:spAutoFit/>
            </a:bodyPr>
            <a:lstStyle/>
            <a:p>
              <a:r>
                <a:rPr lang="it-IT" dirty="0" smtClean="0"/>
                <a:t>t</a:t>
              </a:r>
              <a:endParaRPr lang="it-IT" dirty="0"/>
            </a:p>
          </p:txBody>
        </p:sp>
      </p:grpSp>
      <p:sp>
        <p:nvSpPr>
          <p:cNvPr id="29698" name="Text Box 2"/>
          <p:cNvSpPr txBox="1">
            <a:spLocks noChangeArrowheads="1"/>
          </p:cNvSpPr>
          <p:nvPr/>
        </p:nvSpPr>
        <p:spPr bwMode="auto">
          <a:xfrm>
            <a:off x="0" y="208624"/>
            <a:ext cx="9906000" cy="461962"/>
          </a:xfrm>
          <a:prstGeom prst="rect">
            <a:avLst/>
          </a:prstGeom>
          <a:solidFill>
            <a:schemeClr val="accent2"/>
          </a:solidFill>
          <a:ln w="9525" algn="ctr">
            <a:noFill/>
            <a:miter lim="800000"/>
            <a:headEnd/>
            <a:tailEnd/>
          </a:ln>
        </p:spPr>
        <p:txBody>
          <a:bodyPr>
            <a:spAutoFit/>
          </a:bodyPr>
          <a:lstStyle/>
          <a:p>
            <a:pPr>
              <a:spcBef>
                <a:spcPct val="50000"/>
              </a:spcBef>
            </a:pPr>
            <a:r>
              <a:rPr lang="it-IT" sz="2400" b="1" dirty="0" smtClean="0">
                <a:solidFill>
                  <a:schemeClr val="bg1"/>
                </a:solidFill>
              </a:rPr>
              <a:t>  Risposta del FE all’impulso di scintillazione</a:t>
            </a:r>
            <a:endParaRPr lang="it-IT" sz="2400" b="1" dirty="0">
              <a:solidFill>
                <a:schemeClr val="bg1"/>
              </a:solidFill>
            </a:endParaRPr>
          </a:p>
        </p:txBody>
      </p:sp>
      <p:sp>
        <p:nvSpPr>
          <p:cNvPr id="7"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6</a:t>
            </a:fld>
            <a:endParaRPr lang="it-IT" dirty="0"/>
          </a:p>
        </p:txBody>
      </p:sp>
      <p:sp>
        <p:nvSpPr>
          <p:cNvPr id="12" name="Rettangolo 11"/>
          <p:cNvSpPr/>
          <p:nvPr/>
        </p:nvSpPr>
        <p:spPr>
          <a:xfrm>
            <a:off x="-1" y="6563846"/>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
        <p:nvSpPr>
          <p:cNvPr id="5" name="CasellaDiTesto 4"/>
          <p:cNvSpPr txBox="1"/>
          <p:nvPr/>
        </p:nvSpPr>
        <p:spPr>
          <a:xfrm>
            <a:off x="2307265" y="1318437"/>
            <a:ext cx="1467293" cy="584775"/>
          </a:xfrm>
          <a:prstGeom prst="rect">
            <a:avLst/>
          </a:prstGeom>
          <a:noFill/>
        </p:spPr>
        <p:txBody>
          <a:bodyPr wrap="square" rtlCol="0">
            <a:spAutoFit/>
          </a:bodyPr>
          <a:lstStyle/>
          <a:p>
            <a:r>
              <a:rPr lang="it-IT" dirty="0" err="1" smtClean="0"/>
              <a:t>Rin</a:t>
            </a:r>
            <a:r>
              <a:rPr lang="it-IT" dirty="0" smtClean="0"/>
              <a:t>=10 Ohm</a:t>
            </a:r>
          </a:p>
          <a:p>
            <a:r>
              <a:rPr lang="it-IT" dirty="0" smtClean="0"/>
              <a:t>BW=500MHz</a:t>
            </a:r>
            <a:endParaRPr lang="it-IT" dirty="0"/>
          </a:p>
        </p:txBody>
      </p:sp>
      <p:sp>
        <p:nvSpPr>
          <p:cNvPr id="11" name="CasellaDiTesto 10"/>
          <p:cNvSpPr txBox="1"/>
          <p:nvPr/>
        </p:nvSpPr>
        <p:spPr>
          <a:xfrm>
            <a:off x="7248387" y="1318437"/>
            <a:ext cx="1467293" cy="584775"/>
          </a:xfrm>
          <a:prstGeom prst="rect">
            <a:avLst/>
          </a:prstGeom>
          <a:noFill/>
        </p:spPr>
        <p:txBody>
          <a:bodyPr wrap="square" rtlCol="0">
            <a:spAutoFit/>
          </a:bodyPr>
          <a:lstStyle/>
          <a:p>
            <a:r>
              <a:rPr lang="it-IT" dirty="0" err="1" smtClean="0"/>
              <a:t>Rin</a:t>
            </a:r>
            <a:r>
              <a:rPr lang="it-IT" dirty="0" smtClean="0"/>
              <a:t>=50 Ohm</a:t>
            </a:r>
          </a:p>
          <a:p>
            <a:r>
              <a:rPr lang="it-IT" dirty="0" smtClean="0"/>
              <a:t>BW=100MHz</a:t>
            </a:r>
            <a:endParaRPr lang="it-IT" dirty="0"/>
          </a:p>
        </p:txBody>
      </p:sp>
    </p:spTree>
    <p:extLst>
      <p:ext uri="{BB962C8B-B14F-4D97-AF65-F5344CB8AC3E}">
        <p14:creationId xmlns:p14="http://schemas.microsoft.com/office/powerpoint/2010/main" val="2654292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2"/>
          <p:cNvSpPr txBox="1">
            <a:spLocks noChangeArrowheads="1"/>
          </p:cNvSpPr>
          <p:nvPr/>
        </p:nvSpPr>
        <p:spPr bwMode="auto">
          <a:xfrm>
            <a:off x="-1587" y="201613"/>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en-US" altLang="en-US" sz="2600" b="1" dirty="0">
                <a:solidFill>
                  <a:schemeClr val="bg1"/>
                </a:solidFill>
                <a:ea typeface="Osaka"/>
                <a:cs typeface="Osaka"/>
              </a:rPr>
              <a:t>  </a:t>
            </a:r>
            <a:r>
              <a:rPr lang="en-US" altLang="en-US" sz="2600" b="1" dirty="0" err="1" smtClean="0">
                <a:solidFill>
                  <a:schemeClr val="bg1"/>
                </a:solidFill>
                <a:ea typeface="Osaka"/>
                <a:cs typeface="Osaka"/>
              </a:rPr>
              <a:t>Considerazioni</a:t>
            </a:r>
            <a:r>
              <a:rPr lang="en-US" altLang="en-US" sz="2600" b="1" dirty="0" smtClean="0">
                <a:solidFill>
                  <a:schemeClr val="bg1"/>
                </a:solidFill>
                <a:ea typeface="Osaka"/>
                <a:cs typeface="Osaka"/>
              </a:rPr>
              <a:t> </a:t>
            </a:r>
            <a:r>
              <a:rPr lang="en-US" altLang="en-US" sz="2600" b="1" dirty="0" err="1" smtClean="0">
                <a:solidFill>
                  <a:schemeClr val="bg1"/>
                </a:solidFill>
                <a:ea typeface="Osaka"/>
                <a:cs typeface="Osaka"/>
              </a:rPr>
              <a:t>sulla</a:t>
            </a:r>
            <a:r>
              <a:rPr lang="en-US" altLang="en-US" sz="2600" b="1" dirty="0" smtClean="0">
                <a:solidFill>
                  <a:schemeClr val="bg1"/>
                </a:solidFill>
                <a:ea typeface="Osaka"/>
                <a:cs typeface="Osaka"/>
              </a:rPr>
              <a:t> </a:t>
            </a:r>
            <a:r>
              <a:rPr lang="en-US" altLang="en-US" sz="2600" b="1" dirty="0" err="1" smtClean="0">
                <a:solidFill>
                  <a:schemeClr val="bg1"/>
                </a:solidFill>
                <a:ea typeface="Osaka"/>
                <a:cs typeface="Osaka"/>
              </a:rPr>
              <a:t>struttura</a:t>
            </a:r>
            <a:r>
              <a:rPr lang="en-US" altLang="en-US" sz="2600" b="1" dirty="0" smtClean="0">
                <a:solidFill>
                  <a:schemeClr val="bg1"/>
                </a:solidFill>
                <a:ea typeface="Osaka"/>
                <a:cs typeface="Osaka"/>
              </a:rPr>
              <a:t> del FE</a:t>
            </a:r>
            <a:endParaRPr lang="it-IT" sz="2400" b="1" dirty="0">
              <a:solidFill>
                <a:schemeClr val="bg1"/>
              </a:solidFill>
              <a:ea typeface="Osaka"/>
              <a:cs typeface="Osaka"/>
            </a:endParaRPr>
          </a:p>
        </p:txBody>
      </p:sp>
      <p:sp>
        <p:nvSpPr>
          <p:cNvPr id="6" name="Segnaposto numero diapositiva 5"/>
          <p:cNvSpPr>
            <a:spLocks noGrp="1"/>
          </p:cNvSpPr>
          <p:nvPr>
            <p:ph type="sldNum" sz="quarter" idx="12"/>
          </p:nvPr>
        </p:nvSpPr>
        <p:spPr>
          <a:xfrm>
            <a:off x="7577785" y="6489784"/>
            <a:ext cx="2311400" cy="368216"/>
          </a:xfrm>
        </p:spPr>
        <p:txBody>
          <a:bodyPr/>
          <a:lstStyle/>
          <a:p>
            <a:pPr>
              <a:defRPr/>
            </a:pPr>
            <a:fld id="{10AB75ED-EDCE-4E10-98BF-56B32C73EC4F}" type="slidenum">
              <a:rPr lang="it-IT" smtClean="0"/>
              <a:pPr>
                <a:defRPr/>
              </a:pPr>
              <a:t>7</a:t>
            </a:fld>
            <a:endParaRPr lang="it-IT" dirty="0"/>
          </a:p>
        </p:txBody>
      </p:sp>
      <p:sp>
        <p:nvSpPr>
          <p:cNvPr id="10" name="Text Box 14"/>
          <p:cNvSpPr txBox="1">
            <a:spLocks noChangeArrowheads="1"/>
          </p:cNvSpPr>
          <p:nvPr/>
        </p:nvSpPr>
        <p:spPr bwMode="auto">
          <a:xfrm>
            <a:off x="0" y="663152"/>
            <a:ext cx="9906000" cy="5858624"/>
          </a:xfrm>
          <a:prstGeom prst="rect">
            <a:avLst/>
          </a:prstGeom>
          <a:noFill/>
          <a:ln w="28575">
            <a:noFill/>
            <a:miter lim="800000"/>
            <a:headEnd/>
            <a:tailEnd type="none" w="lg" len="lg"/>
          </a:ln>
        </p:spPr>
        <p:txBody>
          <a:bodyPr lIns="277465" tIns="138732" rIns="277465" bIns="138732">
            <a:spAutoFit/>
          </a:bodyPr>
          <a:lstStyle/>
          <a:p>
            <a:pPr algn="just" defTabSz="904875" eaLnBrk="0" hangingPunct="0"/>
            <a:r>
              <a:rPr lang="en-US" sz="1800" b="1" i="1" dirty="0" err="1" smtClean="0">
                <a:solidFill>
                  <a:srgbClr val="003399"/>
                </a:solidFill>
                <a:ea typeface="Osaka"/>
                <a:cs typeface="Times New Roman" pitchFamily="18" charset="0"/>
              </a:rPr>
              <a:t>Effetti</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dei</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parametri</a:t>
            </a:r>
            <a:r>
              <a:rPr lang="en-US" sz="1800" b="1" i="1" dirty="0" smtClean="0">
                <a:solidFill>
                  <a:srgbClr val="003399"/>
                </a:solidFill>
                <a:ea typeface="Osaka"/>
                <a:cs typeface="Times New Roman" pitchFamily="18" charset="0"/>
              </a:rPr>
              <a:t> del FE </a:t>
            </a:r>
            <a:r>
              <a:rPr lang="en-US" sz="1800" b="1" i="1" dirty="0" err="1" smtClean="0">
                <a:solidFill>
                  <a:srgbClr val="003399"/>
                </a:solidFill>
                <a:ea typeface="Osaka"/>
                <a:cs typeface="Times New Roman" pitchFamily="18" charset="0"/>
              </a:rPr>
              <a:t>sull’incertezza</a:t>
            </a:r>
            <a:r>
              <a:rPr lang="en-US" sz="1800" b="1" i="1" dirty="0" smtClean="0">
                <a:solidFill>
                  <a:srgbClr val="003399"/>
                </a:solidFill>
                <a:ea typeface="Osaka"/>
                <a:cs typeface="Times New Roman" pitchFamily="18" charset="0"/>
              </a:rPr>
              <a:t> del timing </a:t>
            </a:r>
            <a:r>
              <a:rPr lang="en-US" sz="1800" b="1" i="1" dirty="0" err="1" smtClean="0">
                <a:solidFill>
                  <a:srgbClr val="003399"/>
                </a:solidFill>
                <a:ea typeface="Osaka"/>
                <a:cs typeface="Times New Roman" pitchFamily="18" charset="0"/>
              </a:rPr>
              <a:t>dovuta</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alla</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statistica</a:t>
            </a:r>
            <a:r>
              <a:rPr lang="en-US" sz="1800" b="1" i="1" dirty="0" smtClean="0">
                <a:solidFill>
                  <a:srgbClr val="003399"/>
                </a:solidFill>
                <a:ea typeface="Osaka"/>
                <a:cs typeface="Times New Roman" pitchFamily="18" charset="0"/>
              </a:rPr>
              <a:t> di  </a:t>
            </a:r>
            <a:r>
              <a:rPr lang="en-US" sz="1800" b="1" i="1" dirty="0" err="1" smtClean="0">
                <a:solidFill>
                  <a:srgbClr val="003399"/>
                </a:solidFill>
                <a:ea typeface="Osaka"/>
                <a:cs typeface="Times New Roman" pitchFamily="18" charset="0"/>
              </a:rPr>
              <a:t>emissione</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dello</a:t>
            </a:r>
            <a:r>
              <a:rPr lang="en-US" sz="1800" b="1" i="1" dirty="0" smtClean="0">
                <a:solidFill>
                  <a:srgbClr val="003399"/>
                </a:solidFill>
                <a:ea typeface="Osaka"/>
                <a:cs typeface="Times New Roman" pitchFamily="18" charset="0"/>
              </a:rPr>
              <a:t> </a:t>
            </a:r>
            <a:r>
              <a:rPr lang="en-US" sz="1800" b="1" i="1" dirty="0" err="1" smtClean="0">
                <a:solidFill>
                  <a:srgbClr val="003399"/>
                </a:solidFill>
                <a:ea typeface="Osaka"/>
                <a:cs typeface="Times New Roman" pitchFamily="18" charset="0"/>
              </a:rPr>
              <a:t>scintillatore</a:t>
            </a:r>
            <a:endParaRPr lang="en-US" sz="1800" b="1" i="1" dirty="0" smtClean="0">
              <a:solidFill>
                <a:srgbClr val="003399"/>
              </a:solidFill>
              <a:ea typeface="Osaka"/>
              <a:cs typeface="Times New Roman" pitchFamily="18" charset="0"/>
            </a:endParaRPr>
          </a:p>
          <a:p>
            <a:pPr algn="just" defTabSz="904875" eaLnBrk="0" hangingPunct="0"/>
            <a:endParaRPr lang="en-US" sz="1800" b="1" i="1" dirty="0" smtClean="0">
              <a:solidFill>
                <a:srgbClr val="003399"/>
              </a:solidFill>
              <a:ea typeface="Osaka"/>
              <a:cs typeface="Times New Roman" pitchFamily="18" charset="0"/>
            </a:endParaRPr>
          </a:p>
          <a:p>
            <a:pPr marL="446088" indent="-446088" algn="just" defTabSz="904875" eaLnBrk="0" hangingPunct="0">
              <a:buFont typeface="Wingdings" pitchFamily="2" charset="2"/>
              <a:buChar char="q"/>
            </a:pPr>
            <a:r>
              <a:rPr lang="en-US" sz="1700" dirty="0" smtClean="0">
                <a:solidFill>
                  <a:srgbClr val="003399"/>
                </a:solidFill>
                <a:ea typeface="Osaka"/>
                <a:cs typeface="Times New Roman" pitchFamily="18" charset="0"/>
              </a:rPr>
              <a:t>Non è </a:t>
            </a:r>
            <a:r>
              <a:rPr lang="en-US" sz="1700" dirty="0" err="1" smtClean="0">
                <a:solidFill>
                  <a:srgbClr val="003399"/>
                </a:solidFill>
                <a:ea typeface="Osaka"/>
                <a:cs typeface="Times New Roman" pitchFamily="18" charset="0"/>
              </a:rPr>
              <a:t>indispensabile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fini</a:t>
            </a:r>
            <a:r>
              <a:rPr lang="en-US" sz="1700" dirty="0" smtClean="0">
                <a:solidFill>
                  <a:srgbClr val="003399"/>
                </a:solidFill>
                <a:ea typeface="Osaka"/>
                <a:cs typeface="Times New Roman" pitchFamily="18" charset="0"/>
              </a:rPr>
              <a:t> del </a:t>
            </a:r>
            <a:r>
              <a:rPr lang="en-US" sz="1700" dirty="0" err="1" smtClean="0">
                <a:solidFill>
                  <a:srgbClr val="003399"/>
                </a:solidFill>
                <a:ea typeface="Osaka"/>
                <a:cs typeface="Times New Roman" pitchFamily="18" charset="0"/>
              </a:rPr>
              <a:t>raggiungimento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delle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specifiche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sul</a:t>
            </a:r>
            <a:r>
              <a:rPr lang="en-US" sz="1700" dirty="0" smtClean="0">
                <a:solidFill>
                  <a:srgbClr val="003399"/>
                </a:solidFill>
                <a:ea typeface="Osaka"/>
                <a:cs typeface="Times New Roman" pitchFamily="18" charset="0"/>
              </a:rPr>
              <a:t> timing, </a:t>
            </a:r>
            <a:r>
              <a:rPr lang="en-US" sz="1700" dirty="0" err="1" smtClean="0">
                <a:solidFill>
                  <a:srgbClr val="003399"/>
                </a:solidFill>
                <a:ea typeface="Osaka"/>
                <a:cs typeface="Times New Roman" pitchFamily="18" charset="0"/>
              </a:rPr>
              <a:t>realizzare</a:t>
            </a:r>
            <a:r>
              <a:rPr lang="en-US" sz="1700" dirty="0" smtClean="0">
                <a:solidFill>
                  <a:srgbClr val="003399"/>
                </a:solidFill>
                <a:ea typeface="Osaka"/>
                <a:cs typeface="Times New Roman" pitchFamily="18" charset="0"/>
              </a:rPr>
              <a:t> FE con </a:t>
            </a:r>
            <a:r>
              <a:rPr lang="en-US" sz="1700" dirty="0" err="1" smtClean="0">
                <a:solidFill>
                  <a:srgbClr val="003399"/>
                </a:solidFill>
                <a:ea typeface="Osaka"/>
                <a:cs typeface="Times New Roman" pitchFamily="18" charset="0"/>
              </a:rPr>
              <a:t>resistenze</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ingresso</a:t>
            </a:r>
            <a:r>
              <a:rPr lang="en-US" sz="1700" dirty="0" smtClean="0">
                <a:solidFill>
                  <a:srgbClr val="003399"/>
                </a:solidFill>
                <a:ea typeface="Osaka"/>
                <a:cs typeface="Times New Roman" pitchFamily="18" charset="0"/>
              </a:rPr>
              <a:t> molto </a:t>
            </a:r>
            <a:r>
              <a:rPr lang="en-US" sz="1700" dirty="0" err="1" smtClean="0">
                <a:solidFill>
                  <a:srgbClr val="003399"/>
                </a:solidFill>
                <a:ea typeface="Osaka"/>
                <a:cs typeface="Times New Roman" pitchFamily="18" charset="0"/>
              </a:rPr>
              <a:t>piccole</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larghezze</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enormi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dato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che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questi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parametri</a:t>
            </a:r>
            <a:r>
              <a:rPr lang="en-US" sz="1700" dirty="0" smtClean="0">
                <a:solidFill>
                  <a:srgbClr val="003399"/>
                </a:solidFill>
                <a:ea typeface="Osaka"/>
                <a:cs typeface="Times New Roman" pitchFamily="18" charset="0"/>
              </a:rPr>
              <a:t> non </a:t>
            </a:r>
            <a:r>
              <a:rPr lang="en-US" sz="1700" dirty="0" err="1" smtClean="0">
                <a:solidFill>
                  <a:srgbClr val="003399"/>
                </a:solidFill>
                <a:ea typeface="Osaka"/>
                <a:cs typeface="Times New Roman" pitchFamily="18" charset="0"/>
              </a:rPr>
              <a:t>sono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eccessivamente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influenti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sul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contributo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alla</a:t>
            </a:r>
            <a:r>
              <a:rPr lang="en-US" sz="1700" dirty="0" smtClean="0">
                <a:solidFill>
                  <a:srgbClr val="003399"/>
                </a:solidFill>
                <a:ea typeface="Osaka"/>
                <a:cs typeface="Times New Roman" pitchFamily="18" charset="0"/>
              </a:rPr>
              <a:t> timing accuracy </a:t>
            </a:r>
            <a:r>
              <a:rPr lang="en-US" sz="1700" dirty="0" err="1" smtClean="0">
                <a:solidFill>
                  <a:srgbClr val="003399"/>
                </a:solidFill>
                <a:ea typeface="Osaka"/>
                <a:cs typeface="Times New Roman" pitchFamily="18" charset="0"/>
              </a:rPr>
              <a:t>dovuto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statistica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dell’emissione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fotoni</a:t>
            </a:r>
            <a:r>
              <a:rPr lang="en-US" sz="1700" dirty="0" smtClean="0">
                <a:solidFill>
                  <a:srgbClr val="003399"/>
                </a:solidFill>
                <a:ea typeface="Osaka"/>
                <a:cs typeface="Times New Roman" pitchFamily="18" charset="0"/>
              </a:rPr>
              <a:t> da parte </a:t>
            </a:r>
            <a:r>
              <a:rPr lang="en-US" sz="1700" dirty="0" err="1" smtClean="0">
                <a:solidFill>
                  <a:srgbClr val="003399"/>
                </a:solidFill>
                <a:ea typeface="Osaka"/>
                <a:cs typeface="Times New Roman" pitchFamily="18" charset="0"/>
              </a:rPr>
              <a:t>dello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scintillatore</a:t>
            </a:r>
            <a:endParaRPr lang="en-US" sz="1700" i="1" dirty="0">
              <a:solidFill>
                <a:srgbClr val="003399"/>
              </a:solidFill>
              <a:ea typeface="Osaka"/>
              <a:cs typeface="Times New Roman" pitchFamily="18" charset="0"/>
            </a:endParaRPr>
          </a:p>
          <a:p>
            <a:pPr marL="476250" indent="-476250" algn="just" defTabSz="904875" eaLnBrk="0" hangingPunct="0"/>
            <a:endParaRPr lang="en-US" sz="1200"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dirty="0" err="1" smtClean="0">
                <a:solidFill>
                  <a:srgbClr val="003399"/>
                </a:solidFill>
                <a:ea typeface="Osaka"/>
                <a:cs typeface="Times New Roman" pitchFamily="18" charset="0"/>
              </a:rPr>
              <a:t>Preferibile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una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struttura</a:t>
            </a:r>
            <a:r>
              <a:rPr lang="en-US" sz="1700" dirty="0" smtClean="0">
                <a:solidFill>
                  <a:srgbClr val="003399"/>
                </a:solidFill>
                <a:ea typeface="Osaka"/>
                <a:cs typeface="Times New Roman" pitchFamily="18" charset="0"/>
              </a:rPr>
              <a:t> del FE </a:t>
            </a:r>
            <a:r>
              <a:rPr lang="en-US" sz="1700" dirty="0" err="1" smtClean="0">
                <a:solidFill>
                  <a:srgbClr val="003399"/>
                </a:solidFill>
                <a:ea typeface="Osaka"/>
                <a:cs typeface="Times New Roman" pitchFamily="18" charset="0"/>
              </a:rPr>
              <a:t>più</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semplice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possibile</a:t>
            </a:r>
            <a:r>
              <a:rPr lang="en-US" sz="1700" dirty="0" smtClean="0">
                <a:solidFill>
                  <a:srgbClr val="003399"/>
                </a:solidFill>
                <a:ea typeface="Osaka"/>
                <a:cs typeface="Times New Roman" pitchFamily="18" charset="0"/>
              </a:rPr>
              <a:t>, con </a:t>
            </a:r>
            <a:r>
              <a:rPr lang="en-US" sz="1700" dirty="0" err="1" smtClean="0">
                <a:solidFill>
                  <a:srgbClr val="003399"/>
                </a:solidFill>
                <a:ea typeface="Osaka"/>
                <a:cs typeface="Times New Roman" pitchFamily="18" charset="0"/>
              </a:rPr>
              <a:t>consumi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contenuti</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larghezza</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limitata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che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consente</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ottimizzare</a:t>
            </a:r>
            <a:r>
              <a:rPr lang="en-US" sz="1700" dirty="0" smtClean="0">
                <a:solidFill>
                  <a:srgbClr val="003399"/>
                </a:solidFill>
                <a:ea typeface="Osaka"/>
                <a:cs typeface="Times New Roman" pitchFamily="18" charset="0"/>
              </a:rPr>
              <a:t> le </a:t>
            </a:r>
            <a:r>
              <a:rPr lang="en-US" sz="1700" dirty="0" err="1" smtClean="0">
                <a:solidFill>
                  <a:srgbClr val="003399"/>
                </a:solidFill>
                <a:ea typeface="Osaka"/>
                <a:cs typeface="Times New Roman" pitchFamily="18" charset="0"/>
              </a:rPr>
              <a:t>prestazioni</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rumore</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quindi</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abbassare</a:t>
            </a:r>
            <a:r>
              <a:rPr lang="en-US" sz="1700" dirty="0" smtClean="0">
                <a:solidFill>
                  <a:srgbClr val="003399"/>
                </a:solidFill>
                <a:ea typeface="Osaka"/>
                <a:cs typeface="Times New Roman" pitchFamily="18" charset="0"/>
              </a:rPr>
              <a:t> la </a:t>
            </a:r>
            <a:r>
              <a:rPr lang="en-US" sz="1700" dirty="0" err="1" smtClean="0">
                <a:solidFill>
                  <a:srgbClr val="003399"/>
                </a:solidFill>
                <a:ea typeface="Osaka"/>
                <a:cs typeface="Times New Roman" pitchFamily="18" charset="0"/>
              </a:rPr>
              <a:t>soglia</a:t>
            </a:r>
            <a:r>
              <a:rPr lang="en-US" sz="1700" dirty="0" smtClean="0">
                <a:solidFill>
                  <a:srgbClr val="003399"/>
                </a:solidFill>
                <a:ea typeface="Osaka"/>
                <a:cs typeface="Times New Roman" pitchFamily="18" charset="0"/>
              </a:rPr>
              <a:t> a </a:t>
            </a:r>
            <a:r>
              <a:rPr lang="en-US" sz="1700" dirty="0" err="1" smtClean="0">
                <a:solidFill>
                  <a:srgbClr val="003399"/>
                </a:solidFill>
                <a:ea typeface="Osaka"/>
                <a:cs typeface="Times New Roman" pitchFamily="18" charset="0"/>
              </a:rPr>
              <a:t>livelli</a:t>
            </a:r>
            <a:r>
              <a:rPr lang="en-US" sz="1700" dirty="0" smtClean="0">
                <a:solidFill>
                  <a:srgbClr val="003399"/>
                </a:solidFill>
                <a:ea typeface="Osaka"/>
                <a:cs typeface="Times New Roman" pitchFamily="18" charset="0"/>
              </a:rPr>
              <a:t> molto </a:t>
            </a:r>
            <a:r>
              <a:rPr lang="en-US" sz="1700" dirty="0" err="1" smtClean="0">
                <a:solidFill>
                  <a:srgbClr val="003399"/>
                </a:solidFill>
                <a:ea typeface="Osaka"/>
                <a:cs typeface="Times New Roman" pitchFamily="18" charset="0"/>
              </a:rPr>
              <a:t>bassi</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tali</a:t>
            </a:r>
            <a:r>
              <a:rPr lang="en-US" sz="1700" dirty="0" smtClean="0">
                <a:solidFill>
                  <a:srgbClr val="003399"/>
                </a:solidFill>
                <a:ea typeface="Osaka"/>
                <a:cs typeface="Times New Roman" pitchFamily="18" charset="0"/>
              </a:rPr>
              <a:t> da </a:t>
            </a:r>
            <a:r>
              <a:rPr lang="en-US" sz="1700" dirty="0" err="1" smtClean="0">
                <a:solidFill>
                  <a:srgbClr val="003399"/>
                </a:solidFill>
                <a:ea typeface="Osaka"/>
                <a:cs typeface="Times New Roman" pitchFamily="18" charset="0"/>
              </a:rPr>
              <a:t>poter</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contenere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l’effetto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statistica</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emissione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dei</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fotoni</a:t>
            </a:r>
            <a:endParaRPr lang="en-US" sz="1700" dirty="0" smtClean="0">
              <a:solidFill>
                <a:srgbClr val="003399"/>
              </a:solidFill>
              <a:ea typeface="Osaka"/>
              <a:cs typeface="Times New Roman" pitchFamily="18" charset="0"/>
            </a:endParaRPr>
          </a:p>
          <a:p>
            <a:pPr algn="just" defTabSz="904875" eaLnBrk="0" hangingPunct="0"/>
            <a:endParaRPr lang="en-US" sz="1800" dirty="0">
              <a:solidFill>
                <a:srgbClr val="003399"/>
              </a:solidFill>
              <a:ea typeface="Osaka"/>
              <a:cs typeface="Times New Roman" pitchFamily="18" charset="0"/>
            </a:endParaRPr>
          </a:p>
          <a:p>
            <a:pPr algn="just" defTabSz="904875" eaLnBrk="0" hangingPunct="0"/>
            <a:r>
              <a:rPr lang="en-US" sz="1800" b="1" i="1" dirty="0" err="1" smtClean="0">
                <a:solidFill>
                  <a:srgbClr val="003399"/>
                </a:solidFill>
                <a:ea typeface="Osaka"/>
                <a:cs typeface="Times New Roman" pitchFamily="18" charset="0"/>
              </a:rPr>
              <a:t>Effetti</a:t>
            </a:r>
            <a:r>
              <a:rPr lang="en-US" sz="1800" b="1" i="1" dirty="0" smtClean="0">
                <a:solidFill>
                  <a:srgbClr val="003399"/>
                </a:solidFill>
                <a:ea typeface="Osaka"/>
                <a:cs typeface="Times New Roman" pitchFamily="18" charset="0"/>
              </a:rPr>
              <a:t> </a:t>
            </a:r>
            <a:r>
              <a:rPr lang="en-US" sz="1800" b="1" i="1" dirty="0" err="1">
                <a:solidFill>
                  <a:srgbClr val="003399"/>
                </a:solidFill>
                <a:ea typeface="Osaka"/>
                <a:cs typeface="Times New Roman" pitchFamily="18" charset="0"/>
              </a:rPr>
              <a:t>dei</a:t>
            </a:r>
            <a:r>
              <a:rPr lang="en-US" sz="1800" b="1" i="1" dirty="0">
                <a:solidFill>
                  <a:srgbClr val="003399"/>
                </a:solidFill>
                <a:ea typeface="Osaka"/>
                <a:cs typeface="Times New Roman" pitchFamily="18" charset="0"/>
              </a:rPr>
              <a:t> </a:t>
            </a:r>
            <a:r>
              <a:rPr lang="en-US" sz="1800" b="1" i="1" dirty="0" err="1">
                <a:solidFill>
                  <a:srgbClr val="003399"/>
                </a:solidFill>
                <a:ea typeface="Osaka"/>
                <a:cs typeface="Times New Roman" pitchFamily="18" charset="0"/>
              </a:rPr>
              <a:t>parametri</a:t>
            </a:r>
            <a:r>
              <a:rPr lang="en-US" sz="1800" b="1" i="1" dirty="0">
                <a:solidFill>
                  <a:srgbClr val="003399"/>
                </a:solidFill>
                <a:ea typeface="Osaka"/>
                <a:cs typeface="Times New Roman" pitchFamily="18" charset="0"/>
              </a:rPr>
              <a:t> del FE </a:t>
            </a:r>
            <a:r>
              <a:rPr lang="en-US" sz="1800" b="1" i="1" dirty="0" err="1">
                <a:solidFill>
                  <a:srgbClr val="003399"/>
                </a:solidFill>
                <a:ea typeface="Osaka"/>
                <a:cs typeface="Times New Roman" pitchFamily="18" charset="0"/>
              </a:rPr>
              <a:t>sull’incertezza</a:t>
            </a:r>
            <a:r>
              <a:rPr lang="en-US" sz="1800" b="1" i="1" dirty="0">
                <a:solidFill>
                  <a:srgbClr val="003399"/>
                </a:solidFill>
                <a:ea typeface="Osaka"/>
                <a:cs typeface="Times New Roman" pitchFamily="18" charset="0"/>
              </a:rPr>
              <a:t> del timing </a:t>
            </a:r>
            <a:r>
              <a:rPr lang="en-US" sz="1800" b="1" i="1" dirty="0" err="1">
                <a:solidFill>
                  <a:srgbClr val="003399"/>
                </a:solidFill>
                <a:ea typeface="Osaka"/>
                <a:cs typeface="Times New Roman" pitchFamily="18" charset="0"/>
              </a:rPr>
              <a:t>dovuta</a:t>
            </a:r>
            <a:r>
              <a:rPr lang="en-US" sz="1800" b="1" i="1" dirty="0">
                <a:solidFill>
                  <a:srgbClr val="003399"/>
                </a:solidFill>
                <a:ea typeface="Osaka"/>
                <a:cs typeface="Times New Roman" pitchFamily="18" charset="0"/>
              </a:rPr>
              <a:t> </a:t>
            </a:r>
            <a:r>
              <a:rPr lang="en-US" sz="1800" b="1" i="1" dirty="0" smtClean="0">
                <a:solidFill>
                  <a:srgbClr val="003399"/>
                </a:solidFill>
                <a:ea typeface="Osaka"/>
                <a:cs typeface="Times New Roman" pitchFamily="18" charset="0"/>
              </a:rPr>
              <a:t>al </a:t>
            </a:r>
            <a:r>
              <a:rPr lang="en-US" sz="1800" b="1" i="1" dirty="0" err="1" smtClean="0">
                <a:solidFill>
                  <a:srgbClr val="003399"/>
                </a:solidFill>
                <a:ea typeface="Osaka"/>
                <a:cs typeface="Times New Roman" pitchFamily="18" charset="0"/>
              </a:rPr>
              <a:t>rumore</a:t>
            </a:r>
            <a:endParaRPr lang="en-US" sz="1800" dirty="0" smtClean="0">
              <a:solidFill>
                <a:srgbClr val="003399"/>
              </a:solidFill>
              <a:ea typeface="Osaka"/>
              <a:cs typeface="Times New Roman" pitchFamily="18" charset="0"/>
            </a:endParaRPr>
          </a:p>
          <a:p>
            <a:pPr algn="just" defTabSz="904875" eaLnBrk="0" hangingPunct="0"/>
            <a:endParaRPr lang="en-US" sz="1200"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dirty="0" err="1" smtClean="0">
                <a:solidFill>
                  <a:srgbClr val="003399"/>
                </a:solidFill>
                <a:ea typeface="Osaka"/>
                <a:cs typeface="Times New Roman" pitchFamily="18" charset="0"/>
              </a:rPr>
              <a:t>Valutazione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pendenza</a:t>
            </a:r>
            <a:r>
              <a:rPr lang="en-US" sz="1700" dirty="0" smtClean="0">
                <a:solidFill>
                  <a:srgbClr val="003399"/>
                </a:solidFill>
                <a:ea typeface="Osaka"/>
                <a:cs typeface="Times New Roman" pitchFamily="18" charset="0"/>
              </a:rPr>
              <a:t> media </a:t>
            </a:r>
            <a:r>
              <a:rPr lang="en-US" sz="1700" dirty="0" err="1" smtClean="0">
                <a:solidFill>
                  <a:srgbClr val="003399"/>
                </a:solidFill>
                <a:ea typeface="Osaka"/>
                <a:cs typeface="Times New Roman" pitchFamily="18" charset="0"/>
              </a:rPr>
              <a:t>delle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risposte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all’impulso</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scintillazione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intorno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soglia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caso</a:t>
            </a:r>
            <a:r>
              <a:rPr lang="en-US" sz="1700" dirty="0" smtClean="0">
                <a:solidFill>
                  <a:srgbClr val="003399"/>
                </a:solidFill>
                <a:ea typeface="Osaka"/>
                <a:cs typeface="Times New Roman" pitchFamily="18" charset="0"/>
              </a:rPr>
              <a:t> (a) </a:t>
            </a:r>
            <a:r>
              <a:rPr lang="en-US" sz="1700" dirty="0" err="1" smtClean="0">
                <a:solidFill>
                  <a:srgbClr val="003399"/>
                </a:solidFill>
                <a:ea typeface="Osaka"/>
                <a:cs typeface="Times New Roman" pitchFamily="18" charset="0"/>
              </a:rPr>
              <a:t>fornisce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una</a:t>
            </a:r>
            <a:r>
              <a:rPr lang="en-US" sz="1700" dirty="0" smtClean="0">
                <a:solidFill>
                  <a:srgbClr val="003399"/>
                </a:solidFill>
                <a:ea typeface="Osaka"/>
                <a:cs typeface="Times New Roman" pitchFamily="18" charset="0"/>
              </a:rPr>
              <a:t> slope </a:t>
            </a:r>
            <a:r>
              <a:rPr lang="en-US" sz="1700" dirty="0" err="1" smtClean="0">
                <a:solidFill>
                  <a:srgbClr val="003399"/>
                </a:solidFill>
                <a:ea typeface="Osaka"/>
                <a:cs typeface="Times New Roman" pitchFamily="18" charset="0"/>
              </a:rPr>
              <a:t>che</a:t>
            </a:r>
            <a:r>
              <a:rPr lang="en-US" sz="1700" dirty="0" smtClean="0">
                <a:solidFill>
                  <a:srgbClr val="003399"/>
                </a:solidFill>
                <a:ea typeface="Osaka"/>
                <a:cs typeface="Times New Roman" pitchFamily="18" charset="0"/>
              </a:rPr>
              <a:t> è circa </a:t>
            </a:r>
            <a:r>
              <a:rPr lang="en-US" sz="1700" dirty="0" err="1" smtClean="0">
                <a:solidFill>
                  <a:srgbClr val="003399"/>
                </a:solidFill>
                <a:ea typeface="Osaka"/>
                <a:cs typeface="Times New Roman" pitchFamily="18" charset="0"/>
              </a:rPr>
              <a:t>il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doppio</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quella</a:t>
            </a:r>
            <a:r>
              <a:rPr lang="en-US" sz="1700" dirty="0" smtClean="0">
                <a:solidFill>
                  <a:srgbClr val="003399"/>
                </a:solidFill>
                <a:ea typeface="Osaka"/>
                <a:cs typeface="Times New Roman" pitchFamily="18" charset="0"/>
              </a:rPr>
              <a:t> del </a:t>
            </a:r>
            <a:r>
              <a:rPr lang="en-US" sz="1700" dirty="0" err="1" smtClean="0">
                <a:solidFill>
                  <a:srgbClr val="003399"/>
                </a:solidFill>
                <a:ea typeface="Osaka"/>
                <a:cs typeface="Times New Roman" pitchFamily="18" charset="0"/>
              </a:rPr>
              <a:t>caso</a:t>
            </a:r>
            <a:r>
              <a:rPr lang="en-US" sz="1700" dirty="0" smtClean="0">
                <a:solidFill>
                  <a:srgbClr val="003399"/>
                </a:solidFill>
                <a:ea typeface="Osaka"/>
                <a:cs typeface="Times New Roman" pitchFamily="18" charset="0"/>
              </a:rPr>
              <a:t> (b)</a:t>
            </a:r>
          </a:p>
          <a:p>
            <a:pPr algn="just" defTabSz="904875" eaLnBrk="0" hangingPunct="0"/>
            <a:endParaRPr lang="en-US" sz="1200" dirty="0">
              <a:solidFill>
                <a:srgbClr val="003399"/>
              </a:solidFill>
              <a:ea typeface="Osaka"/>
              <a:cs typeface="Times New Roman" pitchFamily="18" charset="0"/>
            </a:endParaRPr>
          </a:p>
          <a:p>
            <a:pPr marL="476250" indent="-476250" algn="just" defTabSz="904875" eaLnBrk="0" hangingPunct="0">
              <a:buFont typeface="Wingdings" pitchFamily="2" charset="2"/>
              <a:buChar char="q"/>
            </a:pPr>
            <a:r>
              <a:rPr lang="en-US" sz="1700" dirty="0" err="1" smtClean="0">
                <a:solidFill>
                  <a:srgbClr val="003399"/>
                </a:solidFill>
                <a:ea typeface="Osaka"/>
                <a:cs typeface="Times New Roman" pitchFamily="18" charset="0"/>
              </a:rPr>
              <a:t>R</a:t>
            </a:r>
            <a:r>
              <a:rPr lang="en-US" sz="1700" baseline="-25000" dirty="0" err="1" smtClean="0">
                <a:solidFill>
                  <a:srgbClr val="003399"/>
                </a:solidFill>
                <a:ea typeface="Osaka"/>
                <a:cs typeface="Times New Roman" pitchFamily="18" charset="0"/>
              </a:rPr>
              <a:t>in</a:t>
            </a:r>
            <a:r>
              <a:rPr lang="en-US" sz="1700" dirty="0" smtClean="0">
                <a:solidFill>
                  <a:srgbClr val="003399"/>
                </a:solidFill>
                <a:ea typeface="Osaka"/>
                <a:cs typeface="Times New Roman" pitchFamily="18" charset="0"/>
              </a:rPr>
              <a:t> è circa </a:t>
            </a:r>
            <a:r>
              <a:rPr lang="en-US" sz="1700" dirty="0" err="1" smtClean="0">
                <a:solidFill>
                  <a:srgbClr val="003399"/>
                </a:solidFill>
                <a:ea typeface="Osaka"/>
                <a:cs typeface="Times New Roman" pitchFamily="18" charset="0"/>
              </a:rPr>
              <a:t>inversamente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proporzionale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densità</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spettrale</a:t>
            </a:r>
            <a:r>
              <a:rPr lang="en-US" sz="1700" dirty="0" smtClean="0">
                <a:solidFill>
                  <a:srgbClr val="003399"/>
                </a:solidFill>
                <a:ea typeface="Osaka"/>
                <a:cs typeface="Times New Roman" pitchFamily="18" charset="0"/>
              </a:rPr>
              <a:t> del </a:t>
            </a:r>
            <a:r>
              <a:rPr lang="en-US" sz="1700" dirty="0" err="1" smtClean="0">
                <a:solidFill>
                  <a:srgbClr val="003399"/>
                </a:solidFill>
                <a:ea typeface="Osaka"/>
                <a:cs typeface="Times New Roman" pitchFamily="18" charset="0"/>
              </a:rPr>
              <a:t>rumore</a:t>
            </a:r>
            <a:r>
              <a:rPr lang="en-US" sz="1700" dirty="0" smtClean="0">
                <a:solidFill>
                  <a:srgbClr val="003399"/>
                </a:solidFill>
                <a:ea typeface="Osaka"/>
                <a:cs typeface="Times New Roman" pitchFamily="18" charset="0"/>
              </a:rPr>
              <a:t> in </a:t>
            </a:r>
            <a:r>
              <a:rPr lang="en-US" sz="1700" dirty="0" err="1" smtClean="0">
                <a:solidFill>
                  <a:srgbClr val="003399"/>
                </a:solidFill>
                <a:ea typeface="Osaka"/>
                <a:cs typeface="Times New Roman" pitchFamily="18" charset="0"/>
              </a:rPr>
              <a:t>corrente</a:t>
            </a:r>
            <a:r>
              <a:rPr lang="en-US" sz="1700" dirty="0" smtClean="0">
                <a:solidFill>
                  <a:srgbClr val="003399"/>
                </a:solidFill>
                <a:ea typeface="Osaka"/>
                <a:cs typeface="Times New Roman" pitchFamily="18" charset="0"/>
              </a:rPr>
              <a:t>, da </a:t>
            </a:r>
            <a:r>
              <a:rPr lang="en-US" sz="1700" dirty="0" err="1" smtClean="0">
                <a:solidFill>
                  <a:srgbClr val="003399"/>
                </a:solidFill>
                <a:ea typeface="Osaka"/>
                <a:cs typeface="Times New Roman" pitchFamily="18" charset="0"/>
              </a:rPr>
              <a:t>integrare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sulla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larghezza</a:t>
            </a:r>
            <a:r>
              <a:rPr lang="en-US" sz="1700" dirty="0" smtClean="0">
                <a:solidFill>
                  <a:srgbClr val="003399"/>
                </a:solidFill>
                <a:ea typeface="Osaka"/>
                <a:cs typeface="Times New Roman" pitchFamily="18" charset="0"/>
              </a:rPr>
              <a:t> di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quindi</a:t>
            </a:r>
            <a:r>
              <a:rPr lang="en-US" sz="1700" dirty="0" smtClean="0">
                <a:solidFill>
                  <a:srgbClr val="003399"/>
                </a:solidFill>
                <a:ea typeface="Osaka"/>
                <a:cs typeface="Times New Roman" pitchFamily="18" charset="0"/>
              </a:rPr>
              <a:t>, con </a:t>
            </a:r>
            <a:r>
              <a:rPr lang="en-US" sz="1700" dirty="0" err="1" smtClean="0">
                <a:solidFill>
                  <a:srgbClr val="003399"/>
                </a:solidFill>
                <a:ea typeface="Osaka"/>
                <a:cs typeface="Times New Roman" pitchFamily="18" charset="0"/>
              </a:rPr>
              <a:t>R</a:t>
            </a:r>
            <a:r>
              <a:rPr lang="en-US" sz="1700" baseline="-25000" dirty="0" err="1" smtClean="0">
                <a:solidFill>
                  <a:srgbClr val="003399"/>
                </a:solidFill>
                <a:ea typeface="Osaka"/>
                <a:cs typeface="Times New Roman" pitchFamily="18" charset="0"/>
              </a:rPr>
              <a:t>in</a:t>
            </a:r>
            <a:r>
              <a:rPr lang="en-US" sz="1700" dirty="0" smtClean="0">
                <a:solidFill>
                  <a:srgbClr val="003399"/>
                </a:solidFill>
                <a:ea typeface="Osaka"/>
                <a:cs typeface="Times New Roman" pitchFamily="18" charset="0"/>
              </a:rPr>
              <a:t> 5 volte </a:t>
            </a:r>
            <a:r>
              <a:rPr lang="en-US" sz="1700" dirty="0" err="1" smtClean="0">
                <a:solidFill>
                  <a:srgbClr val="003399"/>
                </a:solidFill>
                <a:ea typeface="Osaka"/>
                <a:cs typeface="Times New Roman" pitchFamily="18" charset="0"/>
              </a:rPr>
              <a:t>più</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piccola</a:t>
            </a:r>
            <a:r>
              <a:rPr lang="en-US" sz="1700" dirty="0" smtClean="0">
                <a:solidFill>
                  <a:srgbClr val="003399"/>
                </a:solidFill>
                <a:ea typeface="Osaka"/>
                <a:cs typeface="Times New Roman" pitchFamily="18" charset="0"/>
              </a:rPr>
              <a:t> e </a:t>
            </a:r>
            <a:r>
              <a:rPr lang="en-US" sz="1700" dirty="0" err="1" smtClean="0">
                <a:solidFill>
                  <a:srgbClr val="003399"/>
                </a:solidFill>
                <a:ea typeface="Osaka"/>
                <a:cs typeface="Times New Roman" pitchFamily="18" charset="0"/>
              </a:rPr>
              <a:t>banda</a:t>
            </a:r>
            <a:r>
              <a:rPr lang="en-US" sz="1700" dirty="0" smtClean="0">
                <a:solidFill>
                  <a:srgbClr val="003399"/>
                </a:solidFill>
                <a:ea typeface="Osaka"/>
                <a:cs typeface="Times New Roman" pitchFamily="18" charset="0"/>
              </a:rPr>
              <a:t> 5 volte </a:t>
            </a:r>
            <a:r>
              <a:rPr lang="en-US" sz="1700" dirty="0" err="1" smtClean="0">
                <a:solidFill>
                  <a:srgbClr val="003399"/>
                </a:solidFill>
                <a:ea typeface="Osaka"/>
                <a:cs typeface="Times New Roman" pitchFamily="18" charset="0"/>
              </a:rPr>
              <a:t>più</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larga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otteniamo</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snoise</a:t>
            </a:r>
            <a:r>
              <a:rPr lang="en-US" sz="1700" dirty="0" smtClean="0">
                <a:solidFill>
                  <a:srgbClr val="003399"/>
                </a:solidFill>
                <a:ea typeface="Osaka"/>
                <a:cs typeface="Times New Roman" pitchFamily="18" charset="0"/>
              </a:rPr>
              <a:t> 5 volte </a:t>
            </a:r>
            <a:r>
              <a:rPr lang="en-US" sz="1700" dirty="0" err="1" smtClean="0">
                <a:solidFill>
                  <a:srgbClr val="003399"/>
                </a:solidFill>
                <a:ea typeface="Osaka"/>
                <a:cs typeface="Times New Roman" pitchFamily="18" charset="0"/>
              </a:rPr>
              <a:t>maggiore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che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annulla</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il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vantaggio</a:t>
            </a:r>
            <a:r>
              <a:rPr lang="en-US" sz="1700" dirty="0" smtClean="0">
                <a:solidFill>
                  <a:srgbClr val="003399"/>
                </a:solidFill>
                <a:ea typeface="Osaka"/>
                <a:cs typeface="Times New Roman" pitchFamily="18" charset="0"/>
              </a:rPr>
              <a:t> in termini di slope </a:t>
            </a:r>
            <a:r>
              <a:rPr lang="en-US" sz="1700" dirty="0" err="1" smtClean="0">
                <a:solidFill>
                  <a:srgbClr val="003399"/>
                </a:solidFill>
                <a:ea typeface="Osaka"/>
                <a:cs typeface="Times New Roman" pitchFamily="18" charset="0"/>
              </a:rPr>
              <a:t>che</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si</a:t>
            </a:r>
            <a:r>
              <a:rPr lang="en-US" sz="1700" dirty="0" smtClean="0">
                <a:solidFill>
                  <a:srgbClr val="003399"/>
                </a:solidFill>
                <a:ea typeface="Osaka"/>
                <a:cs typeface="Times New Roman" pitchFamily="18" charset="0"/>
              </a:rPr>
              <a:t> ha </a:t>
            </a:r>
            <a:r>
              <a:rPr lang="en-US" sz="1700" dirty="0" err="1" smtClean="0">
                <a:solidFill>
                  <a:srgbClr val="003399"/>
                </a:solidFill>
                <a:ea typeface="Osaka"/>
                <a:cs typeface="Times New Roman" pitchFamily="18" charset="0"/>
              </a:rPr>
              <a:t>nel</a:t>
            </a:r>
            <a:r>
              <a:rPr lang="en-US" sz="1700" dirty="0" smtClean="0">
                <a:solidFill>
                  <a:srgbClr val="003399"/>
                </a:solidFill>
                <a:ea typeface="Osaka"/>
                <a:cs typeface="Times New Roman" pitchFamily="18" charset="0"/>
              </a:rPr>
              <a:t> </a:t>
            </a:r>
            <a:r>
              <a:rPr lang="en-US" sz="1700" dirty="0" err="1" smtClean="0">
                <a:solidFill>
                  <a:srgbClr val="003399"/>
                </a:solidFill>
                <a:ea typeface="Osaka"/>
                <a:cs typeface="Times New Roman" pitchFamily="18" charset="0"/>
              </a:rPr>
              <a:t>caso</a:t>
            </a:r>
            <a:r>
              <a:rPr lang="en-US" sz="1700" dirty="0" smtClean="0">
                <a:solidFill>
                  <a:srgbClr val="003399"/>
                </a:solidFill>
                <a:ea typeface="Osaka"/>
                <a:cs typeface="Times New Roman" pitchFamily="18" charset="0"/>
              </a:rPr>
              <a:t> (a)</a:t>
            </a:r>
            <a:endParaRPr lang="en-US" sz="1700" dirty="0">
              <a:solidFill>
                <a:srgbClr val="003399"/>
              </a:solidFill>
              <a:ea typeface="Osaka"/>
              <a:cs typeface="Times New Roman" pitchFamily="18" charset="0"/>
            </a:endParaRPr>
          </a:p>
        </p:txBody>
      </p:sp>
      <p:sp>
        <p:nvSpPr>
          <p:cNvPr id="11" name="Rettangolo 10"/>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0" y="200472"/>
            <a:ext cx="9906000" cy="461665"/>
          </a:xfrm>
          <a:prstGeom prst="rect">
            <a:avLst/>
          </a:prstGeom>
          <a:solidFill>
            <a:schemeClr val="accent2"/>
          </a:solidFill>
          <a:ln w="9525" algn="ctr">
            <a:noFill/>
            <a:miter lim="800000"/>
            <a:headEnd/>
            <a:tailEnd/>
          </a:ln>
        </p:spPr>
        <p:txBody>
          <a:bodyPr>
            <a:spAutoFit/>
          </a:bodyPr>
          <a:lstStyle/>
          <a:p>
            <a:pPr>
              <a:spcBef>
                <a:spcPct val="50000"/>
              </a:spcBef>
            </a:pPr>
            <a:r>
              <a:rPr lang="en-US" altLang="en-US" sz="2400" b="1" dirty="0" smtClean="0">
                <a:solidFill>
                  <a:schemeClr val="bg1"/>
                </a:solidFill>
                <a:ea typeface="Osaka"/>
                <a:cs typeface="Osaka"/>
              </a:rPr>
              <a:t>  </a:t>
            </a:r>
            <a:r>
              <a:rPr lang="en-US" altLang="en-US" sz="2400" b="1" dirty="0" err="1" smtClean="0">
                <a:solidFill>
                  <a:schemeClr val="bg1"/>
                </a:solidFill>
                <a:ea typeface="Osaka"/>
                <a:cs typeface="Osaka"/>
              </a:rPr>
              <a:t>Architettura</a:t>
            </a:r>
            <a:r>
              <a:rPr lang="en-US" altLang="en-US" sz="2400" b="1" dirty="0" smtClean="0">
                <a:solidFill>
                  <a:schemeClr val="bg1"/>
                </a:solidFill>
                <a:ea typeface="Osaka"/>
                <a:cs typeface="Osaka"/>
              </a:rPr>
              <a:t> del front-end: schema a </a:t>
            </a:r>
            <a:r>
              <a:rPr lang="en-US" altLang="en-US" sz="2400" b="1" dirty="0" err="1" smtClean="0">
                <a:solidFill>
                  <a:schemeClr val="bg1"/>
                </a:solidFill>
                <a:ea typeface="Osaka"/>
                <a:cs typeface="Osaka"/>
              </a:rPr>
              <a:t>blocchi</a:t>
            </a:r>
            <a:r>
              <a:rPr lang="en-US" altLang="en-US" sz="2400" b="1" dirty="0" smtClean="0">
                <a:solidFill>
                  <a:schemeClr val="bg1"/>
                </a:solidFill>
                <a:ea typeface="Osaka"/>
                <a:cs typeface="Osaka"/>
              </a:rPr>
              <a:t> </a:t>
            </a:r>
            <a:endParaRPr lang="en-US" sz="2600" b="1" dirty="0">
              <a:solidFill>
                <a:srgbClr val="FFFFFF"/>
              </a:solidFill>
              <a:ea typeface="Osaka"/>
              <a:cs typeface="Osaka"/>
            </a:endParaRPr>
          </a:p>
        </p:txBody>
      </p:sp>
      <p:sp>
        <p:nvSpPr>
          <p:cNvPr id="16"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8</a:t>
            </a:fld>
            <a:endParaRPr lang="it-IT" dirty="0"/>
          </a:p>
        </p:txBody>
      </p:sp>
      <p:sp>
        <p:nvSpPr>
          <p:cNvPr id="11" name="Rettangolo 10"/>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45350"/>
            <a:ext cx="9906000" cy="416729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2"/>
          <p:cNvSpPr txBox="1">
            <a:spLocks noChangeArrowheads="1"/>
          </p:cNvSpPr>
          <p:nvPr/>
        </p:nvSpPr>
        <p:spPr bwMode="auto">
          <a:xfrm>
            <a:off x="0" y="212725"/>
            <a:ext cx="9906000" cy="488950"/>
          </a:xfrm>
          <a:prstGeom prst="rect">
            <a:avLst/>
          </a:prstGeom>
          <a:solidFill>
            <a:schemeClr val="accent2"/>
          </a:solidFill>
          <a:ln w="9525" algn="ctr">
            <a:noFill/>
            <a:miter lim="800000"/>
            <a:headEnd/>
            <a:tailEnd/>
          </a:ln>
        </p:spPr>
        <p:txBody>
          <a:bodyPr>
            <a:spAutoFit/>
          </a:bodyPr>
          <a:lstStyle/>
          <a:p>
            <a:pPr>
              <a:spcBef>
                <a:spcPct val="50000"/>
              </a:spcBef>
            </a:pPr>
            <a:r>
              <a:rPr lang="en-US" altLang="en-US" sz="2600" b="1" dirty="0">
                <a:solidFill>
                  <a:schemeClr val="bg1"/>
                </a:solidFill>
                <a:ea typeface="Osaka"/>
                <a:cs typeface="Osaka"/>
              </a:rPr>
              <a:t> </a:t>
            </a:r>
            <a:r>
              <a:rPr lang="en-US" altLang="en-US" sz="2600" b="1" dirty="0" err="1" smtClean="0">
                <a:solidFill>
                  <a:schemeClr val="bg1"/>
                </a:solidFill>
                <a:ea typeface="Osaka"/>
                <a:cs typeface="Osaka"/>
              </a:rPr>
              <a:t>Principali</a:t>
            </a:r>
            <a:r>
              <a:rPr lang="en-US" altLang="en-US" sz="2600" b="1" dirty="0" smtClean="0">
                <a:solidFill>
                  <a:schemeClr val="bg1"/>
                </a:solidFill>
                <a:ea typeface="Osaka"/>
                <a:cs typeface="Osaka"/>
              </a:rPr>
              <a:t> </a:t>
            </a:r>
            <a:r>
              <a:rPr lang="en-US" altLang="en-US" sz="2600" b="1" dirty="0" err="1" smtClean="0">
                <a:solidFill>
                  <a:schemeClr val="bg1"/>
                </a:solidFill>
                <a:ea typeface="Osaka"/>
                <a:cs typeface="Osaka"/>
              </a:rPr>
              <a:t>caratteristiche</a:t>
            </a:r>
            <a:endParaRPr lang="en-US" sz="2600" b="1" dirty="0">
              <a:solidFill>
                <a:schemeClr val="bg1"/>
              </a:solidFill>
              <a:ea typeface="Osaka"/>
              <a:cs typeface="Osaka"/>
            </a:endParaRPr>
          </a:p>
        </p:txBody>
      </p:sp>
      <p:sp>
        <p:nvSpPr>
          <p:cNvPr id="223" name="Segnaposto numero diapositiva 6"/>
          <p:cNvSpPr>
            <a:spLocks noGrp="1"/>
          </p:cNvSpPr>
          <p:nvPr>
            <p:ph type="sldNum" sz="quarter" idx="12"/>
          </p:nvPr>
        </p:nvSpPr>
        <p:spPr>
          <a:xfrm>
            <a:off x="7594600" y="6530606"/>
            <a:ext cx="2311400" cy="327394"/>
          </a:xfrm>
        </p:spPr>
        <p:txBody>
          <a:bodyPr/>
          <a:lstStyle/>
          <a:p>
            <a:pPr>
              <a:defRPr/>
            </a:pPr>
            <a:fld id="{10AB75ED-EDCE-4E10-98BF-56B32C73EC4F}" type="slidenum">
              <a:rPr lang="it-IT" smtClean="0"/>
              <a:pPr>
                <a:defRPr/>
              </a:pPr>
              <a:t>9</a:t>
            </a:fld>
            <a:endParaRPr lang="it-IT" dirty="0"/>
          </a:p>
        </p:txBody>
      </p:sp>
      <p:sp>
        <p:nvSpPr>
          <p:cNvPr id="224" name="Text Box 14"/>
          <p:cNvSpPr txBox="1">
            <a:spLocks noChangeArrowheads="1"/>
          </p:cNvSpPr>
          <p:nvPr/>
        </p:nvSpPr>
        <p:spPr bwMode="auto">
          <a:xfrm>
            <a:off x="0" y="654526"/>
            <a:ext cx="9906000" cy="5704736"/>
          </a:xfrm>
          <a:prstGeom prst="rect">
            <a:avLst/>
          </a:prstGeom>
          <a:noFill/>
          <a:ln w="28575">
            <a:noFill/>
            <a:miter lim="800000"/>
            <a:headEnd/>
            <a:tailEnd type="none" w="lg" len="lg"/>
          </a:ln>
        </p:spPr>
        <p:txBody>
          <a:bodyPr lIns="277465" tIns="138732" rIns="277465" bIns="138732">
            <a:spAutoFit/>
          </a:bodyPr>
          <a:lstStyle/>
          <a:p>
            <a:pPr marL="446088" indent="-446088" algn="just" defTabSz="904875" eaLnBrk="0" hangingPunct="0">
              <a:buFont typeface="Wingdings" pitchFamily="2" charset="2"/>
              <a:buChar char="q"/>
            </a:pPr>
            <a:r>
              <a:rPr lang="en-US" sz="1700" i="1" dirty="0" err="1" smtClean="0">
                <a:solidFill>
                  <a:srgbClr val="003399"/>
                </a:solidFill>
                <a:ea typeface="Osaka"/>
                <a:cs typeface="Times New Roman" pitchFamily="18" charset="0"/>
              </a:rPr>
              <a:t>Doppio</a:t>
            </a:r>
            <a:r>
              <a:rPr lang="en-US" sz="1700" i="1" dirty="0" smtClean="0">
                <a:solidFill>
                  <a:srgbClr val="003399"/>
                </a:solidFill>
                <a:ea typeface="Osaka"/>
                <a:cs typeface="Times New Roman" pitchFamily="18" charset="0"/>
              </a:rPr>
              <a:t> signal path (“fast” per </a:t>
            </a:r>
            <a:r>
              <a:rPr lang="en-US" sz="1700" i="1" dirty="0" err="1" smtClean="0">
                <a:solidFill>
                  <a:srgbClr val="003399"/>
                </a:solidFill>
                <a:ea typeface="Osaka"/>
                <a:cs typeface="Times New Roman" pitchFamily="18" charset="0"/>
              </a:rPr>
              <a:t>il</a:t>
            </a:r>
            <a:r>
              <a:rPr lang="en-US" sz="1700" i="1" dirty="0" smtClean="0">
                <a:solidFill>
                  <a:srgbClr val="003399"/>
                </a:solidFill>
                <a:ea typeface="Osaka"/>
                <a:cs typeface="Times New Roman" pitchFamily="18" charset="0"/>
              </a:rPr>
              <a:t> timing e “slow” per la </a:t>
            </a:r>
            <a:r>
              <a:rPr lang="en-US" sz="1700" i="1" dirty="0" err="1" smtClean="0">
                <a:solidFill>
                  <a:srgbClr val="003399"/>
                </a:solidFill>
                <a:ea typeface="Osaka"/>
                <a:cs typeface="Times New Roman" pitchFamily="18" charset="0"/>
              </a:rPr>
              <a:t>misura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dell’energia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ottenuto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direttamente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tramite</a:t>
            </a:r>
            <a:r>
              <a:rPr lang="en-US" sz="1700" i="1" dirty="0" smtClean="0">
                <a:solidFill>
                  <a:srgbClr val="003399"/>
                </a:solidFill>
                <a:ea typeface="Osaka"/>
                <a:cs typeface="Times New Roman" pitchFamily="18" charset="0"/>
              </a:rPr>
              <a:t> due common gate MOSFET “</a:t>
            </a:r>
            <a:r>
              <a:rPr lang="en-US" sz="1700" i="1" dirty="0" err="1" smtClean="0">
                <a:solidFill>
                  <a:srgbClr val="003399"/>
                </a:solidFill>
                <a:ea typeface="Osaka"/>
                <a:cs typeface="Times New Roman" pitchFamily="18" charset="0"/>
              </a:rPr>
              <a:t>matchati</a:t>
            </a:r>
            <a:r>
              <a:rPr lang="en-US" sz="1700" i="1" dirty="0" smtClean="0">
                <a:solidFill>
                  <a:srgbClr val="003399"/>
                </a:solidFill>
                <a:ea typeface="Osaka"/>
                <a:cs typeface="Times New Roman" pitchFamily="18" charset="0"/>
              </a:rPr>
              <a:t>” (per </a:t>
            </a:r>
            <a:r>
              <a:rPr lang="en-US" sz="1700" i="1" dirty="0" err="1" smtClean="0">
                <a:solidFill>
                  <a:srgbClr val="003399"/>
                </a:solidFill>
                <a:ea typeface="Osaka"/>
                <a:cs typeface="Times New Roman" pitchFamily="18" charset="0"/>
              </a:rPr>
              <a:t>limitare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il</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consumo</a:t>
            </a:r>
            <a:r>
              <a:rPr lang="en-US" sz="1700" i="1" dirty="0" smtClean="0">
                <a:solidFill>
                  <a:srgbClr val="003399"/>
                </a:solidFill>
                <a:ea typeface="Osaka"/>
                <a:cs typeface="Times New Roman" pitchFamily="18" charset="0"/>
              </a:rPr>
              <a:t>)</a:t>
            </a:r>
            <a:endParaRPr lang="en-US" sz="1700" i="1" dirty="0">
              <a:solidFill>
                <a:srgbClr val="003399"/>
              </a:solidFill>
              <a:ea typeface="Osaka"/>
              <a:cs typeface="Times New Roman" pitchFamily="18" charset="0"/>
            </a:endParaRPr>
          </a:p>
          <a:p>
            <a:pPr marL="476250" indent="-476250" algn="just" defTabSz="904875" eaLnBrk="0" hangingPunct="0"/>
            <a:endParaRPr lang="en-US" sz="700"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Divisione</a:t>
            </a:r>
            <a:r>
              <a:rPr lang="en-US" sz="1700" i="1" dirty="0" smtClean="0">
                <a:solidFill>
                  <a:srgbClr val="003399"/>
                </a:solidFill>
                <a:ea typeface="Osaka"/>
                <a:cs typeface="Times New Roman" pitchFamily="18" charset="0"/>
              </a:rPr>
              <a:t> </a:t>
            </a:r>
            <a:r>
              <a:rPr lang="en-US" sz="1700" i="1" dirty="0" err="1">
                <a:solidFill>
                  <a:srgbClr val="003399"/>
                </a:solidFill>
                <a:ea typeface="Osaka"/>
                <a:cs typeface="Times New Roman" pitchFamily="18" charset="0"/>
              </a:rPr>
              <a:t>programmabile</a:t>
            </a:r>
            <a:r>
              <a:rPr lang="en-US" sz="1700" i="1" dirty="0">
                <a:solidFill>
                  <a:srgbClr val="003399"/>
                </a:solidFill>
                <a:ea typeface="Osaka"/>
                <a:cs typeface="Times New Roman" pitchFamily="18" charset="0"/>
              </a:rPr>
              <a:t> </a:t>
            </a:r>
            <a:r>
              <a:rPr lang="en-US" sz="1700" i="1" dirty="0" smtClean="0">
                <a:solidFill>
                  <a:srgbClr val="003399"/>
                </a:solidFill>
                <a:ea typeface="Osaka"/>
                <a:cs typeface="Times New Roman" pitchFamily="18" charset="0"/>
              </a:rPr>
              <a:t>del </a:t>
            </a:r>
            <a:r>
              <a:rPr lang="en-US" sz="1700" i="1" dirty="0" err="1" smtClean="0">
                <a:solidFill>
                  <a:srgbClr val="003399"/>
                </a:solidFill>
                <a:ea typeface="Osaka"/>
                <a:cs typeface="Times New Roman" pitchFamily="18" charset="0"/>
              </a:rPr>
              <a:t>segnale</a:t>
            </a:r>
            <a:r>
              <a:rPr lang="en-US" sz="1700" i="1" dirty="0" smtClean="0">
                <a:solidFill>
                  <a:srgbClr val="003399"/>
                </a:solidFill>
                <a:ea typeface="Osaka"/>
                <a:cs typeface="Times New Roman" pitchFamily="18" charset="0"/>
              </a:rPr>
              <a:t> in </a:t>
            </a:r>
            <a:r>
              <a:rPr lang="en-US" sz="1700" i="1" dirty="0" err="1" smtClean="0">
                <a:solidFill>
                  <a:srgbClr val="003399"/>
                </a:solidFill>
                <a:ea typeface="Osaka"/>
                <a:cs typeface="Times New Roman" pitchFamily="18" charset="0"/>
              </a:rPr>
              <a:t>corrente</a:t>
            </a:r>
            <a:r>
              <a:rPr lang="en-US" sz="1700" i="1" dirty="0" smtClean="0">
                <a:solidFill>
                  <a:srgbClr val="003399"/>
                </a:solidFill>
                <a:ea typeface="Osaka"/>
                <a:cs typeface="Times New Roman" pitchFamily="18" charset="0"/>
              </a:rPr>
              <a:t> del </a:t>
            </a:r>
            <a:r>
              <a:rPr lang="en-US" sz="1700" i="1" dirty="0" err="1" smtClean="0">
                <a:solidFill>
                  <a:srgbClr val="003399"/>
                </a:solidFill>
                <a:ea typeface="Osaka"/>
                <a:cs typeface="Times New Roman" pitchFamily="18" charset="0"/>
              </a:rPr>
              <a:t>rivelatore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tra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i</a:t>
            </a:r>
            <a:r>
              <a:rPr lang="en-US" sz="1700" i="1" dirty="0" smtClean="0">
                <a:solidFill>
                  <a:srgbClr val="003399"/>
                </a:solidFill>
                <a:ea typeface="Osaka"/>
                <a:cs typeface="Times New Roman" pitchFamily="18" charset="0"/>
              </a:rPr>
              <a:t> due path</a:t>
            </a:r>
          </a:p>
          <a:p>
            <a:pPr marL="446088" indent="-446088" algn="just" defTabSz="904875" eaLnBrk="0" hangingPunct="0">
              <a:buFont typeface="Wingdings" panose="05000000000000000000" pitchFamily="2" charset="2"/>
              <a:buChar char="q"/>
            </a:pPr>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Circuito</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limitazione</a:t>
            </a:r>
            <a:r>
              <a:rPr lang="en-US" sz="1700" i="1" dirty="0" smtClean="0">
                <a:solidFill>
                  <a:srgbClr val="003399"/>
                </a:solidFill>
                <a:ea typeface="Osaka"/>
                <a:cs typeface="Times New Roman" pitchFamily="18" charset="0"/>
              </a:rPr>
              <a:t> del </a:t>
            </a:r>
            <a:r>
              <a:rPr lang="en-US" sz="1700" i="1" dirty="0" err="1" smtClean="0">
                <a:solidFill>
                  <a:srgbClr val="003399"/>
                </a:solidFill>
                <a:ea typeface="Osaka"/>
                <a:cs typeface="Times New Roman" pitchFamily="18" charset="0"/>
              </a:rPr>
              <a:t>segnale</a:t>
            </a:r>
            <a:r>
              <a:rPr lang="en-US" sz="1700" i="1" dirty="0" smtClean="0">
                <a:solidFill>
                  <a:srgbClr val="003399"/>
                </a:solidFill>
                <a:ea typeface="Osaka"/>
                <a:cs typeface="Times New Roman" pitchFamily="18" charset="0"/>
              </a:rPr>
              <a:t> in </a:t>
            </a:r>
            <a:r>
              <a:rPr lang="en-US" sz="1700" i="1" dirty="0" err="1" smtClean="0">
                <a:solidFill>
                  <a:srgbClr val="003399"/>
                </a:solidFill>
                <a:ea typeface="Osaka"/>
                <a:cs typeface="Times New Roman" pitchFamily="18" charset="0"/>
              </a:rPr>
              <a:t>tensione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all’uscita</a:t>
            </a:r>
            <a:r>
              <a:rPr lang="en-US" sz="1700" i="1" dirty="0" smtClean="0">
                <a:solidFill>
                  <a:srgbClr val="003399"/>
                </a:solidFill>
                <a:ea typeface="Osaka"/>
                <a:cs typeface="Times New Roman" pitchFamily="18" charset="0"/>
              </a:rPr>
              <a:t> del common gate M</a:t>
            </a:r>
            <a:r>
              <a:rPr lang="en-US" sz="1700" i="1" baseline="-25000" dirty="0" smtClean="0">
                <a:solidFill>
                  <a:srgbClr val="003399"/>
                </a:solidFill>
                <a:ea typeface="Osaka"/>
                <a:cs typeface="Times New Roman" pitchFamily="18" charset="0"/>
              </a:rPr>
              <a:t>T</a:t>
            </a:r>
            <a:r>
              <a:rPr lang="en-US" sz="1700" i="1" dirty="0" smtClean="0">
                <a:solidFill>
                  <a:srgbClr val="003399"/>
                </a:solidFill>
                <a:ea typeface="Osaka"/>
                <a:cs typeface="Times New Roman" pitchFamily="18" charset="0"/>
              </a:rPr>
              <a:t> del fast path, per </a:t>
            </a:r>
            <a:r>
              <a:rPr lang="en-US" sz="1700" i="1" dirty="0" err="1" smtClean="0">
                <a:solidFill>
                  <a:srgbClr val="003399"/>
                </a:solidFill>
                <a:ea typeface="Osaka"/>
                <a:cs typeface="Times New Roman" pitchFamily="18" charset="0"/>
              </a:rPr>
              <a:t>evitare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malfunzionamenti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dello</a:t>
            </a:r>
            <a:r>
              <a:rPr lang="en-US" sz="1700" i="1" dirty="0" smtClean="0">
                <a:solidFill>
                  <a:srgbClr val="003399"/>
                </a:solidFill>
                <a:ea typeface="Osaka"/>
                <a:cs typeface="Times New Roman" pitchFamily="18" charset="0"/>
              </a:rPr>
              <a:t> slow path </a:t>
            </a:r>
            <a:r>
              <a:rPr lang="en-US" sz="1700" i="1" dirty="0" err="1" smtClean="0">
                <a:solidFill>
                  <a:srgbClr val="003399"/>
                </a:solidFill>
                <a:ea typeface="Osaka"/>
                <a:cs typeface="Times New Roman" pitchFamily="18" charset="0"/>
              </a:rPr>
              <a:t>dovuti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alla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saturazione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dello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stadio</a:t>
            </a:r>
            <a:endParaRPr lang="en-US" sz="1700" i="1"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Classica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variazione</a:t>
            </a:r>
            <a:r>
              <a:rPr lang="en-US" sz="1700" i="1" dirty="0" smtClean="0">
                <a:solidFill>
                  <a:srgbClr val="003399"/>
                </a:solidFill>
                <a:ea typeface="Osaka"/>
                <a:cs typeface="Times New Roman" pitchFamily="18" charset="0"/>
              </a:rPr>
              <a:t> fine del bias del SiPM</a:t>
            </a:r>
          </a:p>
          <a:p>
            <a:pPr algn="just" defTabSz="904875" eaLnBrk="0" hangingPunct="0"/>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smtClean="0">
                <a:solidFill>
                  <a:srgbClr val="003399"/>
                </a:solidFill>
                <a:ea typeface="Osaka"/>
                <a:cs typeface="Times New Roman" pitchFamily="18" charset="0"/>
              </a:rPr>
              <a:t>Fast path </a:t>
            </a:r>
            <a:r>
              <a:rPr lang="en-US" sz="1700" i="1" dirty="0" err="1" smtClean="0">
                <a:solidFill>
                  <a:srgbClr val="003399"/>
                </a:solidFill>
                <a:ea typeface="Osaka"/>
                <a:cs typeface="Times New Roman" pitchFamily="18" charset="0"/>
              </a:rPr>
              <a:t>completato</a:t>
            </a:r>
            <a:r>
              <a:rPr lang="en-US" sz="1700" i="1" dirty="0" smtClean="0">
                <a:solidFill>
                  <a:srgbClr val="003399"/>
                </a:solidFill>
                <a:ea typeface="Osaka"/>
                <a:cs typeface="Times New Roman" pitchFamily="18" charset="0"/>
              </a:rPr>
              <a:t> da: </a:t>
            </a:r>
            <a:r>
              <a:rPr lang="en-US" sz="1700" i="1" dirty="0" err="1" smtClean="0">
                <a:solidFill>
                  <a:srgbClr val="003399"/>
                </a:solidFill>
                <a:ea typeface="Osaka"/>
                <a:cs typeface="Times New Roman" pitchFamily="18" charset="0"/>
              </a:rPr>
              <a:t>stadio</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guadagno</a:t>
            </a:r>
            <a:r>
              <a:rPr lang="en-US" sz="1700" i="1" dirty="0" smtClean="0">
                <a:solidFill>
                  <a:srgbClr val="003399"/>
                </a:solidFill>
                <a:ea typeface="Osaka"/>
                <a:cs typeface="Times New Roman" pitchFamily="18" charset="0"/>
              </a:rPr>
              <a:t> a basso </a:t>
            </a:r>
            <a:r>
              <a:rPr lang="en-US" sz="1700" i="1" dirty="0" err="1" smtClean="0">
                <a:solidFill>
                  <a:srgbClr val="003399"/>
                </a:solidFill>
                <a:ea typeface="Osaka"/>
                <a:cs typeface="Times New Roman" pitchFamily="18" charset="0"/>
              </a:rPr>
              <a:t>rumore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comparatore</a:t>
            </a:r>
            <a:r>
              <a:rPr lang="en-US" sz="1700" i="1" dirty="0" smtClean="0">
                <a:solidFill>
                  <a:srgbClr val="003399"/>
                </a:solidFill>
                <a:ea typeface="Osaka"/>
                <a:cs typeface="Times New Roman" pitchFamily="18" charset="0"/>
              </a:rPr>
              <a:t> “fast” con </a:t>
            </a:r>
            <a:r>
              <a:rPr lang="en-US" sz="1700" i="1" dirty="0" err="1" smtClean="0">
                <a:solidFill>
                  <a:srgbClr val="003399"/>
                </a:solidFill>
                <a:ea typeface="Osaka"/>
                <a:cs typeface="Times New Roman" pitchFamily="18" charset="0"/>
              </a:rPr>
              <a:t>soglia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programmabile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monostabile</a:t>
            </a:r>
            <a:r>
              <a:rPr lang="en-US" sz="1700" i="1" dirty="0" smtClean="0">
                <a:solidFill>
                  <a:srgbClr val="003399"/>
                </a:solidFill>
                <a:ea typeface="Osaka"/>
                <a:cs typeface="Times New Roman" pitchFamily="18" charset="0"/>
              </a:rPr>
              <a:t> e </a:t>
            </a:r>
            <a:r>
              <a:rPr lang="en-US" sz="1700" i="1" dirty="0" err="1" smtClean="0">
                <a:solidFill>
                  <a:srgbClr val="003399"/>
                </a:solidFill>
                <a:ea typeface="Osaka"/>
                <a:cs typeface="Times New Roman" pitchFamily="18" charset="0"/>
              </a:rPr>
              <a:t>linea</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ritardo</a:t>
            </a:r>
            <a:r>
              <a:rPr lang="en-US" sz="1700" i="1" dirty="0" smtClean="0">
                <a:solidFill>
                  <a:srgbClr val="003399"/>
                </a:solidFill>
                <a:ea typeface="Osaka"/>
                <a:cs typeface="Times New Roman" pitchFamily="18" charset="0"/>
              </a:rPr>
              <a:t> (per la </a:t>
            </a:r>
            <a:r>
              <a:rPr lang="en-US" sz="1700" i="1" dirty="0" err="1" smtClean="0">
                <a:solidFill>
                  <a:srgbClr val="003399"/>
                </a:solidFill>
                <a:ea typeface="Osaka"/>
                <a:cs typeface="Times New Roman" pitchFamily="18" charset="0"/>
              </a:rPr>
              <a:t>soppressione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dei</a:t>
            </a:r>
            <a:r>
              <a:rPr lang="en-US" sz="1700" i="1" dirty="0" smtClean="0">
                <a:solidFill>
                  <a:srgbClr val="003399"/>
                </a:solidFill>
                <a:ea typeface="Osaka"/>
                <a:cs typeface="Times New Roman" pitchFamily="18" charset="0"/>
              </a:rPr>
              <a:t> trigger non </a:t>
            </a:r>
            <a:r>
              <a:rPr lang="en-US" sz="1700" i="1" dirty="0" err="1" smtClean="0">
                <a:solidFill>
                  <a:srgbClr val="003399"/>
                </a:solidFill>
                <a:ea typeface="Osaka"/>
                <a:cs typeface="Times New Roman" pitchFamily="18" charset="0"/>
              </a:rPr>
              <a:t>validi</a:t>
            </a:r>
            <a:r>
              <a:rPr lang="en-US" sz="1700" i="1" dirty="0" smtClean="0">
                <a:solidFill>
                  <a:srgbClr val="003399"/>
                </a:solidFill>
                <a:ea typeface="Osaka"/>
                <a:cs typeface="Times New Roman" pitchFamily="18" charset="0"/>
              </a:rPr>
              <a:t>)</a:t>
            </a:r>
          </a:p>
          <a:p>
            <a:pPr algn="just" defTabSz="904875" eaLnBrk="0" hangingPunct="0"/>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Semplicissimo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integratore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nello</a:t>
            </a:r>
            <a:r>
              <a:rPr lang="en-US" sz="1700" i="1" dirty="0" smtClean="0">
                <a:solidFill>
                  <a:srgbClr val="003399"/>
                </a:solidFill>
                <a:ea typeface="Osaka"/>
                <a:cs typeface="Times New Roman" pitchFamily="18" charset="0"/>
              </a:rPr>
              <a:t> slow path: le </a:t>
            </a:r>
            <a:r>
              <a:rPr lang="en-US" sz="1700" i="1" dirty="0" err="1" smtClean="0">
                <a:solidFill>
                  <a:srgbClr val="003399"/>
                </a:solidFill>
                <a:ea typeface="Osaka"/>
                <a:cs typeface="Times New Roman" pitchFamily="18" charset="0"/>
              </a:rPr>
              <a:t>simulazioni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indicano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che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una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costante</a:t>
            </a:r>
            <a:r>
              <a:rPr lang="en-US" sz="1700" i="1" dirty="0" smtClean="0">
                <a:solidFill>
                  <a:srgbClr val="003399"/>
                </a:solidFill>
                <a:ea typeface="Osaka"/>
                <a:cs typeface="Times New Roman" pitchFamily="18" charset="0"/>
              </a:rPr>
              <a:t> di tempo R</a:t>
            </a:r>
            <a:r>
              <a:rPr lang="en-US" sz="1700" i="1" baseline="-25000" dirty="0" smtClean="0">
                <a:solidFill>
                  <a:srgbClr val="003399"/>
                </a:solidFill>
                <a:ea typeface="Osaka"/>
                <a:cs typeface="Times New Roman" pitchFamily="18" charset="0"/>
              </a:rPr>
              <a:t>INT</a:t>
            </a:r>
            <a:r>
              <a:rPr lang="en-US" sz="1700" i="1" dirty="0" smtClean="0">
                <a:solidFill>
                  <a:srgbClr val="003399"/>
                </a:solidFill>
                <a:ea typeface="Osaka"/>
                <a:cs typeface="Times New Roman" pitchFamily="18" charset="0"/>
              </a:rPr>
              <a:t>C</a:t>
            </a:r>
            <a:r>
              <a:rPr lang="en-US" sz="1700" i="1" baseline="-25000" dirty="0" smtClean="0">
                <a:solidFill>
                  <a:srgbClr val="003399"/>
                </a:solidFill>
                <a:ea typeface="Osaka"/>
                <a:cs typeface="Times New Roman" pitchFamily="18" charset="0"/>
              </a:rPr>
              <a:t>INT</a:t>
            </a:r>
            <a:r>
              <a:rPr lang="en-US" sz="1700" i="1" dirty="0" smtClean="0">
                <a:solidFill>
                  <a:srgbClr val="003399"/>
                </a:solidFill>
                <a:ea typeface="Osaka"/>
                <a:cs typeface="Times New Roman" pitchFamily="18" charset="0"/>
              </a:rPr>
              <a:t> da 75ns è </a:t>
            </a:r>
            <a:r>
              <a:rPr lang="en-US" sz="1700" i="1" dirty="0" err="1" smtClean="0">
                <a:solidFill>
                  <a:srgbClr val="003399"/>
                </a:solidFill>
                <a:ea typeface="Osaka"/>
                <a:cs typeface="Times New Roman" pitchFamily="18" charset="0"/>
              </a:rPr>
              <a:t>sufficiente</a:t>
            </a:r>
            <a:endParaRPr lang="en-US" sz="1700" i="1" dirty="0" smtClean="0">
              <a:solidFill>
                <a:srgbClr val="003399"/>
              </a:solidFill>
              <a:ea typeface="Osaka"/>
              <a:cs typeface="Times New Roman" pitchFamily="18" charset="0"/>
            </a:endParaRPr>
          </a:p>
          <a:p>
            <a:pPr algn="just" defTabSz="904875" eaLnBrk="0" hangingPunct="0"/>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smtClean="0">
                <a:solidFill>
                  <a:srgbClr val="003399"/>
                </a:solidFill>
                <a:ea typeface="Osaka"/>
                <a:cs typeface="Times New Roman" pitchFamily="18" charset="0"/>
              </a:rPr>
              <a:t>Slow path </a:t>
            </a:r>
            <a:r>
              <a:rPr lang="en-US" sz="1700" i="1" dirty="0" err="1" smtClean="0">
                <a:solidFill>
                  <a:srgbClr val="003399"/>
                </a:solidFill>
                <a:ea typeface="Osaka"/>
                <a:cs typeface="Times New Roman" pitchFamily="18" charset="0"/>
              </a:rPr>
              <a:t>completato</a:t>
            </a:r>
            <a:r>
              <a:rPr lang="en-US" sz="1700" i="1" dirty="0" smtClean="0">
                <a:solidFill>
                  <a:srgbClr val="003399"/>
                </a:solidFill>
                <a:ea typeface="Osaka"/>
                <a:cs typeface="Times New Roman" pitchFamily="18" charset="0"/>
              </a:rPr>
              <a:t> da un peak detector, per la </a:t>
            </a:r>
            <a:r>
              <a:rPr lang="en-US" sz="1700" i="1" dirty="0" err="1" smtClean="0">
                <a:solidFill>
                  <a:srgbClr val="003399"/>
                </a:solidFill>
                <a:ea typeface="Osaka"/>
                <a:cs typeface="Times New Roman" pitchFamily="18" charset="0"/>
              </a:rPr>
              <a:t>successiva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conversione</a:t>
            </a:r>
            <a:r>
              <a:rPr lang="en-US" sz="1700" i="1" dirty="0" smtClean="0">
                <a:solidFill>
                  <a:srgbClr val="003399"/>
                </a:solidFill>
                <a:ea typeface="Osaka"/>
                <a:cs typeface="Times New Roman" pitchFamily="18" charset="0"/>
              </a:rPr>
              <a:t> A/D, e dal </a:t>
            </a:r>
            <a:r>
              <a:rPr lang="en-US" sz="1700" i="1" dirty="0" err="1" smtClean="0">
                <a:solidFill>
                  <a:srgbClr val="003399"/>
                </a:solidFill>
                <a:ea typeface="Osaka"/>
                <a:cs typeface="Times New Roman" pitchFamily="18" charset="0"/>
              </a:rPr>
              <a:t>comparatore</a:t>
            </a:r>
            <a:r>
              <a:rPr lang="en-US" sz="1700" i="1" dirty="0" smtClean="0">
                <a:solidFill>
                  <a:srgbClr val="003399"/>
                </a:solidFill>
                <a:ea typeface="Osaka"/>
                <a:cs typeface="Times New Roman" pitchFamily="18" charset="0"/>
              </a:rPr>
              <a:t> per la </a:t>
            </a:r>
            <a:r>
              <a:rPr lang="en-US" sz="1700" i="1" dirty="0" err="1" smtClean="0">
                <a:solidFill>
                  <a:srgbClr val="003399"/>
                </a:solidFill>
                <a:ea typeface="Osaka"/>
                <a:cs typeface="Times New Roman" pitchFamily="18" charset="0"/>
              </a:rPr>
              <a:t>verifica</a:t>
            </a:r>
            <a:r>
              <a:rPr lang="en-US" sz="1700" i="1" dirty="0" smtClean="0">
                <a:solidFill>
                  <a:srgbClr val="003399"/>
                </a:solidFill>
                <a:ea typeface="Osaka"/>
                <a:cs typeface="Times New Roman" pitchFamily="18" charset="0"/>
              </a:rPr>
              <a:t> di </a:t>
            </a:r>
            <a:r>
              <a:rPr lang="en-US" sz="1700" i="1" dirty="0" err="1" smtClean="0">
                <a:solidFill>
                  <a:srgbClr val="003399"/>
                </a:solidFill>
                <a:ea typeface="Osaka"/>
                <a:cs typeface="Times New Roman" pitchFamily="18" charset="0"/>
              </a:rPr>
              <a:t>segnale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valido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effettuata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sull’energia</a:t>
            </a:r>
            <a:r>
              <a:rPr lang="en-US" sz="1700" i="1" dirty="0" smtClean="0">
                <a:solidFill>
                  <a:srgbClr val="003399"/>
                </a:solidFill>
                <a:ea typeface="Osaka"/>
                <a:cs typeface="Times New Roman" pitchFamily="18" charset="0"/>
              </a:rPr>
              <a:t> del </a:t>
            </a:r>
            <a:r>
              <a:rPr lang="en-US" sz="1700" i="1" dirty="0" err="1" smtClean="0">
                <a:solidFill>
                  <a:srgbClr val="003399"/>
                </a:solidFill>
                <a:ea typeface="Osaka"/>
                <a:cs typeface="Times New Roman" pitchFamily="18" charset="0"/>
              </a:rPr>
              <a:t>segnale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anch’esso</a:t>
            </a:r>
            <a:r>
              <a:rPr lang="en-US" sz="1700" i="1" dirty="0" smtClean="0">
                <a:solidFill>
                  <a:srgbClr val="003399"/>
                </a:solidFill>
                <a:ea typeface="Osaka"/>
                <a:cs typeface="Times New Roman" pitchFamily="18" charset="0"/>
              </a:rPr>
              <a:t> con </a:t>
            </a:r>
            <a:r>
              <a:rPr lang="en-US" sz="1700" i="1" dirty="0" err="1" smtClean="0">
                <a:solidFill>
                  <a:srgbClr val="003399"/>
                </a:solidFill>
                <a:ea typeface="Osaka"/>
                <a:cs typeface="Times New Roman" pitchFamily="18" charset="0"/>
              </a:rPr>
              <a:t>soglia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programmabile</a:t>
            </a:r>
            <a:endParaRPr lang="en-US" sz="1700" i="1" dirty="0" smtClean="0">
              <a:solidFill>
                <a:srgbClr val="003399"/>
              </a:solidFill>
              <a:ea typeface="Osaka"/>
              <a:cs typeface="Times New Roman" pitchFamily="18" charset="0"/>
            </a:endParaRPr>
          </a:p>
          <a:p>
            <a:pPr algn="just" defTabSz="904875" eaLnBrk="0" hangingPunct="0"/>
            <a:endParaRPr lang="en-US" sz="700" i="1" dirty="0" smtClean="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err="1" smtClean="0">
                <a:solidFill>
                  <a:srgbClr val="003399"/>
                </a:solidFill>
                <a:ea typeface="Osaka"/>
                <a:cs typeface="Times New Roman" pitchFamily="18" charset="0"/>
              </a:rPr>
              <a:t>Soppressione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dei</a:t>
            </a:r>
            <a:r>
              <a:rPr lang="en-US" sz="1700" i="1" dirty="0" smtClean="0">
                <a:solidFill>
                  <a:srgbClr val="003399"/>
                </a:solidFill>
                <a:ea typeface="Osaka"/>
                <a:cs typeface="Times New Roman" pitchFamily="18" charset="0"/>
              </a:rPr>
              <a:t> trigger </a:t>
            </a:r>
            <a:r>
              <a:rPr lang="en-US" sz="1700" i="1" dirty="0" err="1" smtClean="0">
                <a:solidFill>
                  <a:srgbClr val="003399"/>
                </a:solidFill>
                <a:ea typeface="Osaka"/>
                <a:cs typeface="Times New Roman" pitchFamily="18" charset="0"/>
              </a:rPr>
              <a:t>causati</a:t>
            </a:r>
            <a:r>
              <a:rPr lang="en-US" sz="1700" i="1" dirty="0" smtClean="0">
                <a:solidFill>
                  <a:srgbClr val="003399"/>
                </a:solidFill>
                <a:ea typeface="Osaka"/>
                <a:cs typeface="Times New Roman" pitchFamily="18" charset="0"/>
              </a:rPr>
              <a:t> da </a:t>
            </a:r>
            <a:r>
              <a:rPr lang="en-US" sz="1700" i="1" dirty="0" err="1" smtClean="0">
                <a:solidFill>
                  <a:srgbClr val="003399"/>
                </a:solidFill>
                <a:ea typeface="Osaka"/>
                <a:cs typeface="Times New Roman" pitchFamily="18" charset="0"/>
              </a:rPr>
              <a:t>segnali</a:t>
            </a:r>
            <a:r>
              <a:rPr lang="en-US" sz="1700" i="1" dirty="0" smtClean="0">
                <a:solidFill>
                  <a:srgbClr val="003399"/>
                </a:solidFill>
                <a:ea typeface="Osaka"/>
                <a:cs typeface="Times New Roman" pitchFamily="18" charset="0"/>
              </a:rPr>
              <a:t> non </a:t>
            </a:r>
            <a:r>
              <a:rPr lang="en-US" sz="1700" i="1" dirty="0" err="1" smtClean="0">
                <a:solidFill>
                  <a:srgbClr val="003399"/>
                </a:solidFill>
                <a:ea typeface="Osaka"/>
                <a:cs typeface="Times New Roman" pitchFamily="18" charset="0"/>
              </a:rPr>
              <a:t>validi</a:t>
            </a:r>
            <a:r>
              <a:rPr lang="en-US" sz="1700" i="1" dirty="0" smtClean="0">
                <a:solidFill>
                  <a:srgbClr val="003399"/>
                </a:solidFill>
                <a:ea typeface="Osaka"/>
                <a:cs typeface="Times New Roman" pitchFamily="18" charset="0"/>
              </a:rPr>
              <a:t>: la </a:t>
            </a:r>
            <a:r>
              <a:rPr lang="en-US" sz="1700" i="1" dirty="0" err="1" smtClean="0">
                <a:solidFill>
                  <a:srgbClr val="003399"/>
                </a:solidFill>
                <a:ea typeface="Osaka"/>
                <a:cs typeface="Times New Roman" pitchFamily="18" charset="0"/>
              </a:rPr>
              <a:t>porta</a:t>
            </a:r>
            <a:r>
              <a:rPr lang="en-US" sz="1700" i="1" dirty="0" smtClean="0">
                <a:solidFill>
                  <a:srgbClr val="003399"/>
                </a:solidFill>
                <a:ea typeface="Osaka"/>
                <a:cs typeface="Times New Roman" pitchFamily="18" charset="0"/>
              </a:rPr>
              <a:t> AND </a:t>
            </a:r>
            <a:r>
              <a:rPr lang="en-US" sz="1700" i="1" dirty="0" err="1" smtClean="0">
                <a:solidFill>
                  <a:srgbClr val="003399"/>
                </a:solidFill>
                <a:ea typeface="Osaka"/>
                <a:cs typeface="Times New Roman" pitchFamily="18" charset="0"/>
              </a:rPr>
              <a:t>blocca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segnali</a:t>
            </a:r>
            <a:r>
              <a:rPr lang="en-US" sz="1700" i="1" dirty="0" smtClean="0">
                <a:solidFill>
                  <a:srgbClr val="003399"/>
                </a:solidFill>
                <a:ea typeface="Osaka"/>
                <a:cs typeface="Times New Roman" pitchFamily="18" charset="0"/>
              </a:rPr>
              <a:t> di trigger </a:t>
            </a:r>
            <a:r>
              <a:rPr lang="en-US" sz="1700" i="1" dirty="0" err="1" smtClean="0">
                <a:solidFill>
                  <a:srgbClr val="003399"/>
                </a:solidFill>
                <a:ea typeface="Osaka"/>
                <a:cs typeface="Times New Roman" pitchFamily="18" charset="0"/>
              </a:rPr>
              <a:t>che</a:t>
            </a:r>
            <a:r>
              <a:rPr lang="en-US" sz="1700" i="1" dirty="0" smtClean="0">
                <a:solidFill>
                  <a:srgbClr val="003399"/>
                </a:solidFill>
                <a:ea typeface="Osaka"/>
                <a:cs typeface="Times New Roman" pitchFamily="18" charset="0"/>
              </a:rPr>
              <a:t> non </a:t>
            </a:r>
            <a:r>
              <a:rPr lang="en-US" sz="1700" i="1" dirty="0" err="1" smtClean="0">
                <a:solidFill>
                  <a:srgbClr val="003399"/>
                </a:solidFill>
                <a:ea typeface="Osaka"/>
                <a:cs typeface="Times New Roman" pitchFamily="18" charset="0"/>
              </a:rPr>
              <a:t>ricevono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l’acknowledgement</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sulla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carica</a:t>
            </a:r>
            <a:endParaRPr lang="en-US" sz="1700" i="1" dirty="0" smtClean="0">
              <a:solidFill>
                <a:srgbClr val="003399"/>
              </a:solidFill>
              <a:ea typeface="Osaka"/>
              <a:cs typeface="Times New Roman" pitchFamily="18" charset="0"/>
            </a:endParaRPr>
          </a:p>
          <a:p>
            <a:pPr algn="just" defTabSz="904875" eaLnBrk="0" hangingPunct="0"/>
            <a:endParaRPr lang="en-US" sz="700" i="1" dirty="0">
              <a:solidFill>
                <a:srgbClr val="003399"/>
              </a:solidFill>
              <a:ea typeface="Osaka"/>
              <a:cs typeface="Times New Roman" pitchFamily="18" charset="0"/>
            </a:endParaRPr>
          </a:p>
          <a:p>
            <a:pPr marL="446088" indent="-446088" algn="just" defTabSz="904875" eaLnBrk="0" hangingPunct="0">
              <a:buFont typeface="Wingdings" panose="05000000000000000000" pitchFamily="2" charset="2"/>
              <a:buChar char="q"/>
            </a:pPr>
            <a:r>
              <a:rPr lang="en-US" sz="1700" i="1" dirty="0" smtClean="0">
                <a:solidFill>
                  <a:srgbClr val="003399"/>
                </a:solidFill>
                <a:ea typeface="Osaka"/>
                <a:cs typeface="Times New Roman" pitchFamily="18" charset="0"/>
              </a:rPr>
              <a:t>SiPM “P-on-N” (</a:t>
            </a:r>
            <a:r>
              <a:rPr lang="en-US" sz="1700" i="1" dirty="0" err="1" smtClean="0">
                <a:solidFill>
                  <a:srgbClr val="003399"/>
                </a:solidFill>
                <a:ea typeface="Osaka"/>
                <a:cs typeface="Times New Roman" pitchFamily="18" charset="0"/>
              </a:rPr>
              <a:t>corrente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entrante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nel</a:t>
            </a:r>
            <a:r>
              <a:rPr lang="en-US" sz="1700" i="1" dirty="0" smtClean="0">
                <a:solidFill>
                  <a:srgbClr val="003399"/>
                </a:solidFill>
                <a:ea typeface="Osaka"/>
                <a:cs typeface="Times New Roman" pitchFamily="18" charset="0"/>
              </a:rPr>
              <a:t> FE) e “N-on-P” (</a:t>
            </a:r>
            <a:r>
              <a:rPr lang="en-US" sz="1700" i="1" dirty="0" err="1" smtClean="0">
                <a:solidFill>
                  <a:srgbClr val="003399"/>
                </a:solidFill>
                <a:ea typeface="Osaka"/>
                <a:cs typeface="Times New Roman" pitchFamily="18" charset="0"/>
              </a:rPr>
              <a:t>corrente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uscente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si</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possono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gestire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attraverso</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una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opportuna</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configurazione</a:t>
            </a:r>
            <a:r>
              <a:rPr lang="en-US" sz="1700" i="1" dirty="0" smtClean="0">
                <a:solidFill>
                  <a:srgbClr val="003399"/>
                </a:solidFill>
                <a:ea typeface="Osaka"/>
                <a:cs typeface="Times New Roman" pitchFamily="18" charset="0"/>
              </a:rPr>
              <a:t> </a:t>
            </a:r>
            <a:r>
              <a:rPr lang="en-US" sz="1700" i="1" dirty="0" err="1" smtClean="0">
                <a:solidFill>
                  <a:srgbClr val="003399"/>
                </a:solidFill>
                <a:ea typeface="Osaka"/>
                <a:cs typeface="Times New Roman" pitchFamily="18" charset="0"/>
              </a:rPr>
              <a:t>dell’ASIC</a:t>
            </a:r>
            <a:endParaRPr lang="en-US" sz="1700" i="1" dirty="0" smtClean="0">
              <a:solidFill>
                <a:srgbClr val="003399"/>
              </a:solidFill>
              <a:ea typeface="Osaka"/>
              <a:cs typeface="Times New Roman" pitchFamily="18" charset="0"/>
            </a:endParaRPr>
          </a:p>
        </p:txBody>
      </p:sp>
      <p:sp>
        <p:nvSpPr>
          <p:cNvPr id="226" name="Rettangolo 225"/>
          <p:cNvSpPr/>
          <p:nvPr/>
        </p:nvSpPr>
        <p:spPr>
          <a:xfrm>
            <a:off x="-1" y="6591142"/>
            <a:ext cx="6014481" cy="292388"/>
          </a:xfrm>
          <a:prstGeom prst="rect">
            <a:avLst/>
          </a:prstGeom>
        </p:spPr>
        <p:txBody>
          <a:bodyPr wrap="square">
            <a:spAutoFit/>
          </a:bodyPr>
          <a:lstStyle/>
          <a:p>
            <a:r>
              <a:rPr lang="it-IT" sz="1300" i="1" dirty="0" smtClean="0">
                <a:solidFill>
                  <a:srgbClr val="003399"/>
                </a:solidFill>
              </a:rPr>
              <a:t>Meeting INSIDE, 24-25 marzo 2014, Milano</a:t>
            </a:r>
            <a:endParaRPr lang="it-IT" sz="1300" i="1" dirty="0">
              <a:solidFill>
                <a:srgbClr val="00339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6243</TotalTime>
  <Words>2201</Words>
  <Application>Microsoft Office PowerPoint</Application>
  <PresentationFormat>A4 (21x29,7 cm)</PresentationFormat>
  <Paragraphs>252</Paragraphs>
  <Slides>16</Slides>
  <Notes>16</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16</vt:i4>
      </vt:variant>
    </vt:vector>
  </HeadingPairs>
  <TitlesOfParts>
    <vt:vector size="18" baseType="lpstr">
      <vt:lpstr>Struttura predefinita</vt:lpstr>
      <vt:lpstr>Equazione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DIP. DI ELETTR. ED ELETTROTECNICA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cristoforo</cp:lastModifiedBy>
  <cp:revision>577</cp:revision>
  <dcterms:created xsi:type="dcterms:W3CDTF">2006-10-13T09:25:09Z</dcterms:created>
  <dcterms:modified xsi:type="dcterms:W3CDTF">2014-03-22T13:10:04Z</dcterms:modified>
</cp:coreProperties>
</file>