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7.xml" ContentType="application/vnd.openxmlformats-officedocument.presentationml.slide+xml"/>
  <Override PartName="/ppt/slideLayouts/slideLayout17.xml" ContentType="application/vnd.openxmlformats-officedocument.presentationml.slideLayout+xml"/>
  <Override PartName="/ppt/slides/slide43.xml" ContentType="application/vnd.openxmlformats-officedocument.presentationml.slide+xml"/>
  <Default Extension="gif" ContentType="image/gif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Layouts/slideLayout18.xml" ContentType="application/vnd.openxmlformats-officedocument.presentationml.slideLayout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  <p:sldMasterId id="2147483672" r:id="rId2"/>
  </p:sldMasterIdLst>
  <p:sldIdLst>
    <p:sldId id="365" r:id="rId3"/>
    <p:sldId id="258" r:id="rId4"/>
    <p:sldId id="306" r:id="rId5"/>
    <p:sldId id="354" r:id="rId6"/>
    <p:sldId id="359" r:id="rId7"/>
    <p:sldId id="337" r:id="rId8"/>
    <p:sldId id="358" r:id="rId9"/>
    <p:sldId id="364" r:id="rId10"/>
    <p:sldId id="361" r:id="rId11"/>
    <p:sldId id="275" r:id="rId12"/>
    <p:sldId id="360" r:id="rId13"/>
    <p:sldId id="307" r:id="rId14"/>
    <p:sldId id="289" r:id="rId15"/>
    <p:sldId id="308" r:id="rId16"/>
    <p:sldId id="309" r:id="rId17"/>
    <p:sldId id="310" r:id="rId18"/>
    <p:sldId id="311" r:id="rId19"/>
    <p:sldId id="368" r:id="rId20"/>
    <p:sldId id="367" r:id="rId21"/>
    <p:sldId id="356" r:id="rId22"/>
    <p:sldId id="357" r:id="rId23"/>
    <p:sldId id="350" r:id="rId24"/>
    <p:sldId id="305" r:id="rId25"/>
    <p:sldId id="312" r:id="rId26"/>
    <p:sldId id="313" r:id="rId27"/>
    <p:sldId id="314" r:id="rId28"/>
    <p:sldId id="315" r:id="rId29"/>
    <p:sldId id="316" r:id="rId30"/>
    <p:sldId id="317" r:id="rId31"/>
    <p:sldId id="318" r:id="rId32"/>
    <p:sldId id="319" r:id="rId33"/>
    <p:sldId id="320" r:id="rId34"/>
    <p:sldId id="321" r:id="rId35"/>
    <p:sldId id="322" r:id="rId36"/>
    <p:sldId id="323" r:id="rId37"/>
    <p:sldId id="324" r:id="rId38"/>
    <p:sldId id="325" r:id="rId39"/>
    <p:sldId id="326" r:id="rId40"/>
    <p:sldId id="346" r:id="rId41"/>
    <p:sldId id="338" r:id="rId42"/>
    <p:sldId id="339" r:id="rId43"/>
    <p:sldId id="340" r:id="rId44"/>
    <p:sldId id="341" r:id="rId45"/>
    <p:sldId id="342" r:id="rId46"/>
    <p:sldId id="343" r:id="rId47"/>
    <p:sldId id="344" r:id="rId48"/>
    <p:sldId id="345" r:id="rId4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BC0000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93D81CF-94F2-401A-BA57-92F5A7B2D0C5}" styleName="Stile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B9631B5-78F2-41C9-869B-9F39066F8104}" styleName="Stile medio 3 - 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3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60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3077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800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10161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46320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62697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20321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7198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688841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176867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5015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7447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94857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01690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843279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53331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3410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6237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14655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0777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12907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3232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375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00004C"/>
          </a:solidFill>
          <a:ln>
            <a:noFill/>
          </a:ln>
          <a:effectLst/>
          <a:ex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00004C"/>
          </a:solidFill>
          <a:ln>
            <a:noFill/>
          </a:ln>
          <a:effectLst/>
          <a:ex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</a:t>
            </a:r>
            <a:r>
              <a:rPr lang="en-US"/>
              <a:t>clic</a:t>
            </a:r>
            <a:r>
              <a:rPr lang="it-IT"/>
              <a:t> per modificare lo stile del titolo dello schema</a:t>
            </a:r>
          </a:p>
        </p:txBody>
      </p:sp>
      <p:sp>
        <p:nvSpPr>
          <p:cNvPr id="5125" name="Text Box 5"/>
          <p:cNvSpPr txBox="1">
            <a:spLocks noChangeArrowheads="1"/>
          </p:cNvSpPr>
          <p:nvPr userDrawn="1"/>
        </p:nvSpPr>
        <p:spPr bwMode="auto">
          <a:xfrm>
            <a:off x="0" y="6621463"/>
            <a:ext cx="88900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1000" b="1" i="1">
                <a:solidFill>
                  <a:srgbClr val="FAB406"/>
                </a:solidFill>
              </a:rPr>
              <a:t>C.Distefano</a:t>
            </a:r>
            <a:endParaRPr lang="en-GB" sz="1000" b="1" i="1">
              <a:solidFill>
                <a:srgbClr val="FAB406"/>
              </a:solidFill>
            </a:endParaRPr>
          </a:p>
        </p:txBody>
      </p:sp>
      <p:pic>
        <p:nvPicPr>
          <p:cNvPr id="1031" name="Picture 7" descr="home-infn"/>
          <p:cNvPicPr>
            <a:picLocks noChangeAspect="1" noChangeArrowheads="1"/>
          </p:cNvPicPr>
          <p:nvPr userDrawn="1"/>
        </p:nvPicPr>
        <p:blipFill>
          <a:blip r:embed="rId13">
            <a:lum bright="100000" contrast="100000"/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838" y="0"/>
            <a:ext cx="360362" cy="352425"/>
          </a:xfrm>
          <a:prstGeom prst="rect">
            <a:avLst/>
          </a:prstGeom>
          <a:solidFill>
            <a:srgbClr val="000040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ext Box 8"/>
          <p:cNvSpPr txBox="1">
            <a:spLocks noChangeArrowheads="1"/>
          </p:cNvSpPr>
          <p:nvPr userDrawn="1"/>
        </p:nvSpPr>
        <p:spPr bwMode="auto">
          <a:xfrm>
            <a:off x="8478838" y="28575"/>
            <a:ext cx="588962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i="1">
                <a:solidFill>
                  <a:srgbClr val="FFFFFF"/>
                </a:solidFill>
              </a:rPr>
              <a:t>LNS</a:t>
            </a:r>
            <a:endParaRPr lang="en-GB" sz="1600" b="1" i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8835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+mj-lt"/>
          <a:ea typeface="+mj-ea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00004C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00004C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</a:t>
            </a:r>
            <a:r>
              <a:rPr lang="en-US"/>
              <a:t>clic</a:t>
            </a:r>
            <a:r>
              <a:rPr lang="it-IT"/>
              <a:t> per modificare lo stile del titolo dello schema</a:t>
            </a:r>
          </a:p>
        </p:txBody>
      </p:sp>
      <p:sp>
        <p:nvSpPr>
          <p:cNvPr id="5125" name="Text Box 5"/>
          <p:cNvSpPr txBox="1">
            <a:spLocks noChangeArrowheads="1"/>
          </p:cNvSpPr>
          <p:nvPr userDrawn="1"/>
        </p:nvSpPr>
        <p:spPr bwMode="auto">
          <a:xfrm>
            <a:off x="0" y="6621463"/>
            <a:ext cx="88900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b="1" i="1" smtClean="0">
                <a:solidFill>
                  <a:srgbClr val="FAB406"/>
                </a:solidFill>
              </a:rPr>
              <a:t>C.Distefano</a:t>
            </a:r>
            <a:endParaRPr lang="en-GB" sz="1000" b="1" i="1" smtClean="0">
              <a:solidFill>
                <a:srgbClr val="FAB406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auto">
          <a:xfrm>
            <a:off x="5364163" y="6597650"/>
            <a:ext cx="37449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smtClean="0">
                <a:solidFill>
                  <a:srgbClr val="FAB406"/>
                </a:solidFill>
                <a:latin typeface="Arial" charset="0"/>
                <a:ea typeface="ＭＳ Ｐゴシック" charset="0"/>
                <a:cs typeface="ＭＳ Ｐゴシック" charset="0"/>
              </a:rPr>
              <a:t>Km3 Collaboration meeting, Rome 12-13  November 2013</a:t>
            </a:r>
          </a:p>
        </p:txBody>
      </p:sp>
      <p:pic>
        <p:nvPicPr>
          <p:cNvPr id="1031" name="Picture 7" descr="home-infn"/>
          <p:cNvPicPr>
            <a:picLocks noChangeAspect="1" noChangeArrowheads="1"/>
          </p:cNvPicPr>
          <p:nvPr userDrawn="1"/>
        </p:nvPicPr>
        <p:blipFill>
          <a:blip r:embed="rId13">
            <a:lum bright="100000" contrast="100000"/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838" y="0"/>
            <a:ext cx="360362" cy="352425"/>
          </a:xfrm>
          <a:prstGeom prst="rect">
            <a:avLst/>
          </a:prstGeom>
          <a:solidFill>
            <a:srgbClr val="000040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ext Box 8"/>
          <p:cNvSpPr txBox="1">
            <a:spLocks noChangeArrowheads="1"/>
          </p:cNvSpPr>
          <p:nvPr userDrawn="1"/>
        </p:nvSpPr>
        <p:spPr bwMode="auto">
          <a:xfrm>
            <a:off x="8478838" y="28575"/>
            <a:ext cx="588962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600" b="1" i="1" smtClean="0">
                <a:solidFill>
                  <a:srgbClr val="FFFFFF"/>
                </a:solidFill>
              </a:rPr>
              <a:t>LNS</a:t>
            </a:r>
            <a:endParaRPr lang="en-GB" sz="1600" b="1" i="1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81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+mj-lt"/>
          <a:ea typeface="+mj-ea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Relationship Id="rId3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gif"/><Relationship Id="rId3" Type="http://schemas.openxmlformats.org/officeDocument/2006/relationships/image" Target="../media/image14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gif"/><Relationship Id="rId3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gi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gi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gi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gi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gi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gi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gi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gi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gi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gi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gi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gi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gi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gi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gi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gi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gi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gi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gi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.gi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gi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gi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661988" y="2387600"/>
            <a:ext cx="7772400" cy="153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>
              <a:lnSpc>
                <a:spcPct val="120000"/>
              </a:lnSpc>
              <a:defRPr/>
            </a:pPr>
            <a:r>
              <a:rPr lang="en-US" sz="2800" b="1" dirty="0">
                <a:solidFill>
                  <a:srgbClr val="CC0000"/>
                </a:solidFill>
                <a:cs typeface="+mn-cs"/>
              </a:rPr>
              <a:t>NEMO-</a:t>
            </a:r>
            <a:r>
              <a:rPr lang="en-US" sz="2800" b="1" dirty="0" err="1">
                <a:solidFill>
                  <a:srgbClr val="CC0000"/>
                </a:solidFill>
                <a:cs typeface="+mn-cs"/>
              </a:rPr>
              <a:t>Fase</a:t>
            </a:r>
            <a:r>
              <a:rPr lang="en-US" sz="2800" b="1" dirty="0">
                <a:solidFill>
                  <a:srgbClr val="CC0000"/>
                </a:solidFill>
                <a:cs typeface="+mn-cs"/>
              </a:rPr>
              <a:t> II - Tower data analysis, atmospheric muon tracks reconstruction </a:t>
            </a:r>
          </a:p>
        </p:txBody>
      </p:sp>
      <p:sp>
        <p:nvSpPr>
          <p:cNvPr id="4098" name="Rettangolo 1"/>
          <p:cNvSpPr>
            <a:spLocks noChangeArrowheads="1"/>
          </p:cNvSpPr>
          <p:nvPr/>
        </p:nvSpPr>
        <p:spPr bwMode="auto">
          <a:xfrm>
            <a:off x="2616741" y="1163638"/>
            <a:ext cx="3923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400" b="1" dirty="0"/>
              <a:t>Km3 Collaboration Meeting </a:t>
            </a:r>
          </a:p>
          <a:p>
            <a:pPr algn="ctr"/>
            <a:r>
              <a:rPr lang="en-GB" sz="2400" b="1" dirty="0" smtClean="0"/>
              <a:t>Catania, 21 March 2014 </a:t>
            </a:r>
            <a:endParaRPr lang="en-GB" sz="2400" b="1" dirty="0"/>
          </a:p>
        </p:txBody>
      </p:sp>
      <p:sp>
        <p:nvSpPr>
          <p:cNvPr id="4099" name="Rettangolo 4"/>
          <p:cNvSpPr>
            <a:spLocks noChangeArrowheads="1"/>
          </p:cNvSpPr>
          <p:nvPr/>
        </p:nvSpPr>
        <p:spPr bwMode="auto">
          <a:xfrm>
            <a:off x="3419475" y="4221163"/>
            <a:ext cx="24431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400" b="1"/>
              <a:t>Carla Distefano</a:t>
            </a:r>
          </a:p>
          <a:p>
            <a:pPr algn="ctr"/>
            <a:r>
              <a:rPr lang="en-GB" sz="2400" b="1"/>
              <a:t>LNS-INFN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9396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452104" y="4099671"/>
            <a:ext cx="8287768" cy="2216039"/>
          </a:xfrm>
          <a:prstGeom prst="rect">
            <a:avLst/>
          </a:prstGeom>
          <a:noFill/>
          <a:ln w="44450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4589069"/>
              </p:ext>
            </p:extLst>
          </p:nvPr>
        </p:nvGraphicFramePr>
        <p:xfrm>
          <a:off x="452104" y="703096"/>
          <a:ext cx="8287768" cy="3235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89623"/>
                <a:gridCol w="670981"/>
                <a:gridCol w="1510595"/>
                <a:gridCol w="1173819"/>
                <a:gridCol w="1654892"/>
                <a:gridCol w="208785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Data Set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r>
                        <a:rPr lang="en-GB" baseline="0" dirty="0" smtClean="0"/>
                        <a:t> File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Live Time (days)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Reco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Evt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Reco</a:t>
                      </a:r>
                      <a:r>
                        <a:rPr lang="en-GB" dirty="0" smtClean="0"/>
                        <a:t> Rate (</a:t>
                      </a:r>
                      <a:r>
                        <a:rPr lang="en-GB" dirty="0" err="1" smtClean="0"/>
                        <a:t>mHz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Reco</a:t>
                      </a:r>
                      <a:r>
                        <a:rPr lang="en-GB" baseline="0" dirty="0" smtClean="0"/>
                        <a:t> Rate MC (</a:t>
                      </a:r>
                      <a:r>
                        <a:rPr lang="en-GB" baseline="0" dirty="0" err="1" smtClean="0"/>
                        <a:t>mHz</a:t>
                      </a:r>
                      <a:r>
                        <a:rPr lang="en-GB" baseline="0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Set1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9.8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6531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7.70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7.48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Set2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11.9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7930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7.70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8.38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Set2to3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7.42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8.43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Set3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19.9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5371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3.12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??????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Set4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10353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25.04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24.62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Set5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435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71.6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152767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24.68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24.03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Set6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449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72.5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154415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24.64 ?????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27.63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ettangolo 15"/>
          <p:cNvSpPr/>
          <p:nvPr/>
        </p:nvSpPr>
        <p:spPr>
          <a:xfrm>
            <a:off x="588486" y="4163444"/>
            <a:ext cx="699349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When the FC bug was fixed, the data trigger rate increased by 10% </a:t>
            </a:r>
          </a:p>
          <a:p>
            <a:endParaRPr lang="en-US" sz="1600" dirty="0" smtClean="0">
              <a:latin typeface="Arial"/>
              <a:cs typeface="Arial"/>
            </a:endParaRPr>
          </a:p>
          <a:p>
            <a:r>
              <a:rPr lang="en-US" sz="1600" dirty="0" smtClean="0">
                <a:latin typeface="Arial"/>
                <a:cs typeface="Arial"/>
              </a:rPr>
              <a:t>Mean Trigger Rate (Set4+Set5) 	= 94.16 Hz</a:t>
            </a:r>
          </a:p>
          <a:p>
            <a:r>
              <a:rPr lang="en-US" sz="1600" dirty="0" smtClean="0">
                <a:latin typeface="Arial"/>
                <a:cs typeface="Arial"/>
              </a:rPr>
              <a:t>Mean Trigger Rate (Set6)          	= 103.68 Hz</a:t>
            </a:r>
          </a:p>
          <a:p>
            <a:endParaRPr lang="en-US" sz="1600" dirty="0" smtClean="0">
              <a:latin typeface="Arial"/>
              <a:cs typeface="Arial"/>
            </a:endParaRPr>
          </a:p>
          <a:p>
            <a:r>
              <a:rPr lang="en-US" sz="1600" dirty="0" smtClean="0">
                <a:latin typeface="Arial"/>
                <a:cs typeface="Arial"/>
              </a:rPr>
              <a:t>At reconstruction level:</a:t>
            </a:r>
          </a:p>
          <a:p>
            <a:r>
              <a:rPr lang="en-US" sz="1600" dirty="0">
                <a:latin typeface="Arial"/>
                <a:cs typeface="Arial"/>
              </a:rPr>
              <a:t>D</a:t>
            </a:r>
            <a:r>
              <a:rPr lang="en-US" sz="1600" dirty="0" smtClean="0">
                <a:latin typeface="Arial"/>
                <a:cs typeface="Arial"/>
              </a:rPr>
              <a:t>ata mean rate doesn’t change</a:t>
            </a:r>
          </a:p>
          <a:p>
            <a:r>
              <a:rPr lang="en-US" sz="1600" dirty="0" smtClean="0">
                <a:latin typeface="Arial"/>
                <a:cs typeface="Arial"/>
              </a:rPr>
              <a:t>MC mean rate increases by 15%</a:t>
            </a:r>
            <a:endParaRPr 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0605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Run by run analysis</a:t>
            </a:r>
            <a:endParaRPr lang="en-GB" dirty="0"/>
          </a:p>
        </p:txBody>
      </p:sp>
      <p:grpSp>
        <p:nvGrpSpPr>
          <p:cNvPr id="14" name="Gruppo 13"/>
          <p:cNvGrpSpPr/>
          <p:nvPr/>
        </p:nvGrpSpPr>
        <p:grpSpPr>
          <a:xfrm>
            <a:off x="740132" y="491669"/>
            <a:ext cx="8051258" cy="3022437"/>
            <a:chOff x="685800" y="3513392"/>
            <a:chExt cx="8051258" cy="3022437"/>
          </a:xfrm>
        </p:grpSpPr>
        <p:grpSp>
          <p:nvGrpSpPr>
            <p:cNvPr id="12" name="Gruppo 11"/>
            <p:cNvGrpSpPr/>
            <p:nvPr/>
          </p:nvGrpSpPr>
          <p:grpSpPr>
            <a:xfrm>
              <a:off x="685800" y="3513392"/>
              <a:ext cx="8051258" cy="3022437"/>
              <a:chOff x="685800" y="3513392"/>
              <a:chExt cx="8051258" cy="3022437"/>
            </a:xfrm>
          </p:grpSpPr>
          <p:pic>
            <p:nvPicPr>
              <p:cNvPr id="5" name="Immagine 4" descr="plot_reco_rate_new.gif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685800" y="3513392"/>
                <a:ext cx="8051258" cy="3022437"/>
              </a:xfrm>
              <a:prstGeom prst="rect">
                <a:avLst/>
              </a:prstGeom>
            </p:spPr>
          </p:pic>
          <p:sp>
            <p:nvSpPr>
              <p:cNvPr id="6" name="CasellaDiTesto 5"/>
              <p:cNvSpPr txBox="1"/>
              <p:nvPr/>
            </p:nvSpPr>
            <p:spPr>
              <a:xfrm>
                <a:off x="1620343" y="3748691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1</a:t>
                </a:r>
                <a:endParaRPr lang="en-GB" dirty="0"/>
              </a:p>
            </p:txBody>
          </p:sp>
          <p:sp>
            <p:nvSpPr>
              <p:cNvPr id="7" name="CasellaDiTesto 6"/>
              <p:cNvSpPr txBox="1"/>
              <p:nvPr/>
            </p:nvSpPr>
            <p:spPr>
              <a:xfrm>
                <a:off x="2023775" y="3748691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2</a:t>
                </a:r>
              </a:p>
            </p:txBody>
          </p:sp>
          <p:sp>
            <p:nvSpPr>
              <p:cNvPr id="8" name="CasellaDiTesto 7"/>
              <p:cNvSpPr txBox="1"/>
              <p:nvPr/>
            </p:nvSpPr>
            <p:spPr>
              <a:xfrm>
                <a:off x="2701156" y="3748691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3</a:t>
                </a:r>
              </a:p>
            </p:txBody>
          </p:sp>
          <p:sp>
            <p:nvSpPr>
              <p:cNvPr id="9" name="CasellaDiTesto 8"/>
              <p:cNvSpPr txBox="1"/>
              <p:nvPr/>
            </p:nvSpPr>
            <p:spPr>
              <a:xfrm>
                <a:off x="4400329" y="3748691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5</a:t>
                </a:r>
              </a:p>
            </p:txBody>
          </p:sp>
          <p:sp>
            <p:nvSpPr>
              <p:cNvPr id="10" name="CasellaDiTesto 9"/>
              <p:cNvSpPr txBox="1"/>
              <p:nvPr/>
            </p:nvSpPr>
            <p:spPr>
              <a:xfrm>
                <a:off x="3130328" y="3748691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4</a:t>
                </a:r>
                <a:endParaRPr lang="en-GB" dirty="0"/>
              </a:p>
            </p:txBody>
          </p:sp>
          <p:sp>
            <p:nvSpPr>
              <p:cNvPr id="11" name="CasellaDiTesto 10"/>
              <p:cNvSpPr txBox="1"/>
              <p:nvPr/>
            </p:nvSpPr>
            <p:spPr>
              <a:xfrm>
                <a:off x="6808950" y="3748691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6</a:t>
                </a:r>
                <a:endParaRPr lang="en-GB" dirty="0"/>
              </a:p>
            </p:txBody>
          </p:sp>
        </p:grpSp>
        <p:sp>
          <p:nvSpPr>
            <p:cNvPr id="13" name="Rettangolo 12"/>
            <p:cNvSpPr/>
            <p:nvPr/>
          </p:nvSpPr>
          <p:spPr>
            <a:xfrm>
              <a:off x="1026689" y="5066129"/>
              <a:ext cx="6783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solidFill>
                    <a:srgbClr val="008000"/>
                  </a:solidFill>
                </a:rPr>
                <a:t>0.0248</a:t>
              </a:r>
            </a:p>
          </p:txBody>
        </p:sp>
      </p:grpSp>
      <p:pic>
        <p:nvPicPr>
          <p:cNvPr id="4" name="Immagine 3" descr="plot_reco_rate_new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29943" y="3514106"/>
            <a:ext cx="8049600" cy="302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3342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c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62590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ttangolo 4"/>
          <p:cNvSpPr/>
          <p:nvPr/>
        </p:nvSpPr>
        <p:spPr>
          <a:xfrm>
            <a:off x="544145" y="530960"/>
            <a:ext cx="3141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412-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672  (Set1+Set2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)</a:t>
            </a:r>
            <a:endParaRPr lang="en-GB" dirty="0" smtClean="0"/>
          </a:p>
        </p:txBody>
      </p:sp>
      <p:sp>
        <p:nvSpPr>
          <p:cNvPr id="7" name="CasellaDiTesto 6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Ratio=1.03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6869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c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01279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ttangolo 4"/>
          <p:cNvSpPr/>
          <p:nvPr/>
        </p:nvSpPr>
        <p:spPr>
          <a:xfrm>
            <a:off x="544145" y="530960"/>
            <a:ext cx="30777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412-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672 (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Set1+Set2)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Ratio=1.03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2895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c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01281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ttangolo 4"/>
          <p:cNvSpPr/>
          <p:nvPr/>
        </p:nvSpPr>
        <p:spPr>
          <a:xfrm>
            <a:off x="544145" y="530960"/>
            <a:ext cx="3077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412-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672 (Set1+Set2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)</a:t>
            </a:r>
            <a:endParaRPr lang="en-GB" dirty="0" smtClean="0"/>
          </a:p>
        </p:txBody>
      </p:sp>
      <p:sp>
        <p:nvSpPr>
          <p:cNvPr id="7" name="CasellaDiTesto 6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Ratio=1.03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7675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c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530960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ttangolo 4"/>
          <p:cNvSpPr/>
          <p:nvPr/>
        </p:nvSpPr>
        <p:spPr>
          <a:xfrm>
            <a:off x="544145" y="530960"/>
            <a:ext cx="3828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1718 (Set4+Set5+Set6)</a:t>
            </a:r>
            <a:endParaRPr lang="en-GB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Ratio=1.05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6196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c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36313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ttangolo 4"/>
          <p:cNvSpPr/>
          <p:nvPr/>
        </p:nvSpPr>
        <p:spPr>
          <a:xfrm>
            <a:off x="544145" y="530960"/>
            <a:ext cx="3828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1718 (Set4+Set5+Set6)</a:t>
            </a:r>
            <a:endParaRPr lang="en-GB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Ratio=1.05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9164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c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530960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ttangolo 4"/>
          <p:cNvSpPr/>
          <p:nvPr/>
        </p:nvSpPr>
        <p:spPr>
          <a:xfrm>
            <a:off x="544145" y="530960"/>
            <a:ext cx="3828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1718 (Set4+Set5+Set6)</a:t>
            </a:r>
            <a:endParaRPr lang="en-GB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Ratio=1.05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5865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harge-eFCM5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b="48652"/>
          <a:stretch>
            <a:fillRect/>
          </a:stretch>
        </p:blipFill>
        <p:spPr>
          <a:xfrm>
            <a:off x="0" y="518298"/>
            <a:ext cx="9144000" cy="303086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eFCM5</a:t>
            </a:r>
            <a:endParaRPr lang="en-GB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782217" y="851961"/>
            <a:ext cx="754533" cy="58477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</p:txBody>
      </p:sp>
      <p:sp>
        <p:nvSpPr>
          <p:cNvPr id="6" name="Rettangolo 5"/>
          <p:cNvSpPr/>
          <p:nvPr/>
        </p:nvSpPr>
        <p:spPr>
          <a:xfrm>
            <a:off x="544145" y="446295"/>
            <a:ext cx="3154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412-672 (Set1+Set2)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51934" y="948874"/>
            <a:ext cx="800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PMT0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83200" y="948874"/>
            <a:ext cx="800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PMT1</a:t>
            </a:r>
            <a:endParaRPr lang="en-US" b="1" dirty="0">
              <a:latin typeface="Arial"/>
              <a:cs typeface="Arial"/>
            </a:endParaRPr>
          </a:p>
        </p:txBody>
      </p:sp>
      <p:pic>
        <p:nvPicPr>
          <p:cNvPr id="11" name="Immagine 8" descr="Charge-eFCM5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b="48652"/>
          <a:stretch>
            <a:fillRect/>
          </a:stretch>
        </p:blipFill>
        <p:spPr>
          <a:xfrm>
            <a:off x="0" y="3631862"/>
            <a:ext cx="9144000" cy="3030833"/>
          </a:xfrm>
          <a:prstGeom prst="rect">
            <a:avLst/>
          </a:prstGeom>
        </p:spPr>
      </p:pic>
      <p:sp>
        <p:nvSpPr>
          <p:cNvPr id="12" name="Rettangolo 6"/>
          <p:cNvSpPr/>
          <p:nvPr/>
        </p:nvSpPr>
        <p:spPr>
          <a:xfrm>
            <a:off x="544145" y="3516894"/>
            <a:ext cx="3905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847-1718 (Set4+Set5+Set6)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804334" y="4084139"/>
            <a:ext cx="800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PMT0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35600" y="4084139"/>
            <a:ext cx="800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PMT1</a:t>
            </a:r>
            <a:endParaRPr lang="en-US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974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harge-eFCM5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52323"/>
          <a:stretch>
            <a:fillRect/>
          </a:stretch>
        </p:blipFill>
        <p:spPr>
          <a:xfrm>
            <a:off x="0" y="730962"/>
            <a:ext cx="9144000" cy="2814148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eFCM5</a:t>
            </a:r>
            <a:endParaRPr lang="en-GB" dirty="0"/>
          </a:p>
        </p:txBody>
      </p:sp>
      <p:sp>
        <p:nvSpPr>
          <p:cNvPr id="6" name="Rettangolo 5"/>
          <p:cNvSpPr/>
          <p:nvPr/>
        </p:nvSpPr>
        <p:spPr>
          <a:xfrm>
            <a:off x="544145" y="530960"/>
            <a:ext cx="3154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412-672 (Set1+Set2)</a:t>
            </a:r>
            <a:endParaRPr lang="en-GB" dirty="0"/>
          </a:p>
        </p:txBody>
      </p:sp>
      <p:pic>
        <p:nvPicPr>
          <p:cNvPr id="8" name="Immagine 8" descr="Charge-eFCM5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53241"/>
          <a:stretch>
            <a:fillRect/>
          </a:stretch>
        </p:blipFill>
        <p:spPr>
          <a:xfrm>
            <a:off x="16933" y="3860999"/>
            <a:ext cx="9144000" cy="2759939"/>
          </a:xfrm>
          <a:prstGeom prst="rect">
            <a:avLst/>
          </a:prstGeom>
        </p:spPr>
      </p:pic>
      <p:sp>
        <p:nvSpPr>
          <p:cNvPr id="9" name="Rettangolo 6"/>
          <p:cNvSpPr/>
          <p:nvPr/>
        </p:nvSpPr>
        <p:spPr>
          <a:xfrm>
            <a:off x="581963" y="3594757"/>
            <a:ext cx="3905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847-1718 (Set4+Set5+Set6)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51934" y="999673"/>
            <a:ext cx="800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PMT2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83200" y="999673"/>
            <a:ext cx="800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PMT3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4334" y="4134938"/>
            <a:ext cx="800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PMT2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35600" y="4134938"/>
            <a:ext cx="800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PMT3</a:t>
            </a:r>
            <a:endParaRPr lang="en-US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974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8" name="Rectangle 10"/>
          <p:cNvSpPr>
            <a:spLocks noGrp="1" noChangeArrowheads="1"/>
          </p:cNvSpPr>
          <p:nvPr>
            <p:ph type="title"/>
          </p:nvPr>
        </p:nvSpPr>
        <p:spPr>
          <a:xfrm>
            <a:off x="1187450" y="-100013"/>
            <a:ext cx="6840538" cy="549276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>
                <a:cs typeface="+mj-cs"/>
              </a:rPr>
              <a:t>Post-Trigger Data</a:t>
            </a:r>
          </a:p>
        </p:txBody>
      </p:sp>
      <p:sp>
        <p:nvSpPr>
          <p:cNvPr id="16387" name="Rettangolo 16"/>
          <p:cNvSpPr>
            <a:spLocks noChangeArrowheads="1"/>
          </p:cNvSpPr>
          <p:nvPr/>
        </p:nvSpPr>
        <p:spPr bwMode="auto">
          <a:xfrm>
            <a:off x="231668" y="816802"/>
            <a:ext cx="8621713" cy="452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Sub0:</a:t>
            </a:r>
            <a:endParaRPr lang="en-GB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dirty="0" err="1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mysql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pt_phase2 -e "select </a:t>
            </a:r>
            <a:r>
              <a:rPr lang="en-GB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FileName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from </a:t>
            </a:r>
            <a:r>
              <a:rPr lang="en-GB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pt_files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where </a:t>
            </a:r>
            <a:r>
              <a:rPr lang="en-GB" b="1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Comments is null</a:t>
            </a:r>
            <a:r>
              <a:rPr lang="en-GB" b="1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and </a:t>
            </a:r>
            <a:r>
              <a:rPr lang="en-GB" b="1" dirty="0" err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FileSize</a:t>
            </a:r>
            <a:r>
              <a:rPr lang="en-GB" b="1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&gt;1900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;" --user=Km3NeT -h </a:t>
            </a:r>
            <a:r>
              <a:rPr lang="en-GB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fasserver.lns.infn.it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--password=Km3NeTuser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b="1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Sub1: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dirty="0" err="1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mysql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pt_phase2 -e "select </a:t>
            </a:r>
            <a:r>
              <a:rPr lang="en-GB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FileName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from </a:t>
            </a:r>
            <a:r>
              <a:rPr lang="en-GB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pt_files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where </a:t>
            </a:r>
            <a:r>
              <a:rPr lang="en-GB" b="1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Comments is null</a:t>
            </a:r>
            <a:r>
              <a:rPr lang="en-GB" b="1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and </a:t>
            </a:r>
            <a:r>
              <a:rPr lang="en-GB" b="1" dirty="0" err="1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FileSize</a:t>
            </a:r>
            <a:r>
              <a:rPr lang="en-GB" b="1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&gt;100 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and </a:t>
            </a:r>
            <a:r>
              <a:rPr lang="en-GB" b="1" dirty="0" err="1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FileSize</a:t>
            </a:r>
            <a:r>
              <a:rPr lang="en-GB" b="1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&lt;=1900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;" --user=Km3NeT -h </a:t>
            </a:r>
            <a:r>
              <a:rPr lang="en-GB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fasserver.lns.infn.it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--password=Km3NeTuser </a:t>
            </a:r>
            <a:endParaRPr lang="en-GB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Sub2:</a:t>
            </a:r>
            <a:endParaRPr lang="en-GB" b="1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mysql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pt_phase2 -e "select </a:t>
            </a:r>
            <a:r>
              <a:rPr lang="en-GB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FileName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from </a:t>
            </a:r>
            <a:r>
              <a:rPr lang="en-GB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pt_files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where </a:t>
            </a:r>
            <a:r>
              <a:rPr lang="en-GB" b="1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Comments is </a:t>
            </a:r>
            <a:r>
              <a:rPr lang="en-GB" b="1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not null</a:t>
            </a:r>
            <a:r>
              <a:rPr lang="en-GB" b="1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and </a:t>
            </a:r>
            <a:r>
              <a:rPr lang="en-GB" b="1" dirty="0" err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FileSize</a:t>
            </a:r>
            <a:r>
              <a:rPr lang="en-GB" b="1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&gt;</a:t>
            </a:r>
            <a:r>
              <a:rPr lang="en-GB" b="1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100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;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" --user=Km3NeT -h </a:t>
            </a:r>
            <a:r>
              <a:rPr lang="en-GB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fasserver.lns.infn.it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--password=Km3NeTuser </a:t>
            </a:r>
            <a:endParaRPr lang="en-GB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 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412-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421: Comments is not null but the files do not have problems (Wrong Data Format and Number of Events reported in the PT file)</a:t>
            </a:r>
            <a:endParaRPr lang="en-GB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909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6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825" y="1052513"/>
            <a:ext cx="38195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48" name="Line 700"/>
          <p:cNvSpPr>
            <a:spLocks noChangeShapeType="1"/>
          </p:cNvSpPr>
          <p:nvPr/>
        </p:nvSpPr>
        <p:spPr bwMode="auto">
          <a:xfrm>
            <a:off x="1027113" y="1771650"/>
            <a:ext cx="0" cy="15430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2749" name="Line 701"/>
          <p:cNvSpPr>
            <a:spLocks noChangeShapeType="1"/>
          </p:cNvSpPr>
          <p:nvPr/>
        </p:nvSpPr>
        <p:spPr bwMode="auto">
          <a:xfrm flipH="1">
            <a:off x="1027113" y="1771650"/>
            <a:ext cx="2236787" cy="159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2750" name="AutoShape 702"/>
          <p:cNvSpPr>
            <a:spLocks/>
          </p:cNvSpPr>
          <p:nvPr/>
        </p:nvSpPr>
        <p:spPr bwMode="auto">
          <a:xfrm>
            <a:off x="682625" y="1771650"/>
            <a:ext cx="171450" cy="1593850"/>
          </a:xfrm>
          <a:prstGeom prst="leftBrace">
            <a:avLst>
              <a:gd name="adj1" fmla="val 7746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2751" name="Text Box 703"/>
          <p:cNvSpPr txBox="1">
            <a:spLocks noChangeArrowheads="1"/>
          </p:cNvSpPr>
          <p:nvPr/>
        </p:nvSpPr>
        <p:spPr bwMode="auto">
          <a:xfrm>
            <a:off x="395288" y="2435225"/>
            <a:ext cx="688975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b="1">
                <a:cs typeface="+mn-cs"/>
              </a:rPr>
              <a:t>D</a:t>
            </a:r>
          </a:p>
        </p:txBody>
      </p:sp>
      <p:sp>
        <p:nvSpPr>
          <p:cNvPr id="2752" name="Line 704"/>
          <p:cNvSpPr>
            <a:spLocks noChangeShapeType="1"/>
          </p:cNvSpPr>
          <p:nvPr/>
        </p:nvSpPr>
        <p:spPr bwMode="auto">
          <a:xfrm>
            <a:off x="3263900" y="1771650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2753" name="Arco 705"/>
          <p:cNvSpPr>
            <a:spLocks/>
          </p:cNvSpPr>
          <p:nvPr/>
        </p:nvSpPr>
        <p:spPr bwMode="auto">
          <a:xfrm rot="10800000">
            <a:off x="1046163" y="2079625"/>
            <a:ext cx="2219325" cy="2212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82 w 17594"/>
              <a:gd name="T1" fmla="*/ 0 h 21600"/>
              <a:gd name="T2" fmla="*/ 17594 w 17594"/>
              <a:gd name="T3" fmla="*/ 9070 h 21600"/>
              <a:gd name="T4" fmla="*/ 0 w 1759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594" h="21600" fill="none" extrusionOk="0">
                <a:moveTo>
                  <a:pt x="81" y="0"/>
                </a:moveTo>
                <a:cubicBezTo>
                  <a:pt x="7039" y="26"/>
                  <a:pt x="13558" y="3402"/>
                  <a:pt x="17594" y="9069"/>
                </a:cubicBezTo>
              </a:path>
              <a:path w="17594" h="21600" stroke="0" extrusionOk="0">
                <a:moveTo>
                  <a:pt x="81" y="0"/>
                </a:moveTo>
                <a:cubicBezTo>
                  <a:pt x="7039" y="26"/>
                  <a:pt x="13558" y="3402"/>
                  <a:pt x="17594" y="9069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2754" name="Text Box 706"/>
          <p:cNvSpPr txBox="1">
            <a:spLocks noChangeArrowheads="1"/>
          </p:cNvSpPr>
          <p:nvPr/>
        </p:nvSpPr>
        <p:spPr bwMode="auto">
          <a:xfrm>
            <a:off x="1979613" y="2132013"/>
            <a:ext cx="1012825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b="1">
                <a:cs typeface="+mn-cs"/>
              </a:rPr>
              <a:t>h</a:t>
            </a:r>
          </a:p>
        </p:txBody>
      </p:sp>
      <p:sp>
        <p:nvSpPr>
          <p:cNvPr id="2755" name="AutoShape 707"/>
          <p:cNvSpPr>
            <a:spLocks/>
          </p:cNvSpPr>
          <p:nvPr/>
        </p:nvSpPr>
        <p:spPr bwMode="auto">
          <a:xfrm>
            <a:off x="3492500" y="1771650"/>
            <a:ext cx="174625" cy="2520950"/>
          </a:xfrm>
          <a:prstGeom prst="rightBrace">
            <a:avLst>
              <a:gd name="adj1" fmla="val 12030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2756" name="Text Box 708"/>
          <p:cNvSpPr txBox="1">
            <a:spLocks noChangeArrowheads="1"/>
          </p:cNvSpPr>
          <p:nvPr/>
        </p:nvSpPr>
        <p:spPr bwMode="auto">
          <a:xfrm>
            <a:off x="3665538" y="2898775"/>
            <a:ext cx="906462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b="1">
                <a:cs typeface="+mn-cs"/>
              </a:rPr>
              <a:t>h</a:t>
            </a:r>
          </a:p>
        </p:txBody>
      </p:sp>
      <p:sp>
        <p:nvSpPr>
          <p:cNvPr id="2757" name="Line 709"/>
          <p:cNvSpPr>
            <a:spLocks noChangeShapeType="1"/>
          </p:cNvSpPr>
          <p:nvPr/>
        </p:nvSpPr>
        <p:spPr bwMode="auto">
          <a:xfrm>
            <a:off x="3149600" y="4292600"/>
            <a:ext cx="114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2758" name="Arco 710"/>
          <p:cNvSpPr>
            <a:spLocks/>
          </p:cNvSpPr>
          <p:nvPr/>
        </p:nvSpPr>
        <p:spPr bwMode="auto">
          <a:xfrm rot="8571683">
            <a:off x="2862263" y="1925638"/>
            <a:ext cx="517525" cy="398462"/>
          </a:xfrm>
          <a:custGeom>
            <a:avLst/>
            <a:gdLst>
              <a:gd name="G0" fmla="+- 0 0 0"/>
              <a:gd name="G1" fmla="+- 18530 0 0"/>
              <a:gd name="G2" fmla="+- 21600 0 0"/>
              <a:gd name="T0" fmla="*/ 11100 w 21600"/>
              <a:gd name="T1" fmla="*/ 0 h 18530"/>
              <a:gd name="T2" fmla="*/ 21600 w 21600"/>
              <a:gd name="T3" fmla="*/ 18530 h 18530"/>
              <a:gd name="T4" fmla="*/ 0 w 21600"/>
              <a:gd name="T5" fmla="*/ 18530 h 18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530" fill="none" extrusionOk="0">
                <a:moveTo>
                  <a:pt x="11099" y="0"/>
                </a:moveTo>
                <a:cubicBezTo>
                  <a:pt x="17613" y="3902"/>
                  <a:pt x="21600" y="10937"/>
                  <a:pt x="21600" y="18530"/>
                </a:cubicBezTo>
              </a:path>
              <a:path w="21600" h="18530" stroke="0" extrusionOk="0">
                <a:moveTo>
                  <a:pt x="11099" y="0"/>
                </a:moveTo>
                <a:cubicBezTo>
                  <a:pt x="17613" y="3902"/>
                  <a:pt x="21600" y="10937"/>
                  <a:pt x="21600" y="18530"/>
                </a:cubicBezTo>
                <a:lnTo>
                  <a:pt x="0" y="1853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2759" name="Rectangle 711"/>
          <p:cNvSpPr>
            <a:spLocks noChangeArrowheads="1"/>
          </p:cNvSpPr>
          <p:nvPr/>
        </p:nvSpPr>
        <p:spPr bwMode="auto">
          <a:xfrm>
            <a:off x="2851150" y="2230438"/>
            <a:ext cx="303213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b="1">
                <a:latin typeface="Symbol" charset="0"/>
                <a:cs typeface="+mn-cs"/>
              </a:rPr>
              <a:t>q</a:t>
            </a:r>
          </a:p>
        </p:txBody>
      </p:sp>
      <p:sp>
        <p:nvSpPr>
          <p:cNvPr id="2761" name="Arco 713"/>
          <p:cNvSpPr>
            <a:spLocks/>
          </p:cNvSpPr>
          <p:nvPr/>
        </p:nvSpPr>
        <p:spPr bwMode="auto">
          <a:xfrm rot="15575002" flipV="1">
            <a:off x="1056481" y="2824957"/>
            <a:ext cx="517525" cy="398462"/>
          </a:xfrm>
          <a:custGeom>
            <a:avLst/>
            <a:gdLst>
              <a:gd name="G0" fmla="+- 0 0 0"/>
              <a:gd name="G1" fmla="+- 18530 0 0"/>
              <a:gd name="G2" fmla="+- 21600 0 0"/>
              <a:gd name="T0" fmla="*/ 11100 w 21600"/>
              <a:gd name="T1" fmla="*/ 0 h 18530"/>
              <a:gd name="T2" fmla="*/ 21600 w 21600"/>
              <a:gd name="T3" fmla="*/ 18530 h 18530"/>
              <a:gd name="T4" fmla="*/ 0 w 21600"/>
              <a:gd name="T5" fmla="*/ 18530 h 18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8530" fill="none" extrusionOk="0">
                <a:moveTo>
                  <a:pt x="11099" y="0"/>
                </a:moveTo>
                <a:cubicBezTo>
                  <a:pt x="17613" y="3902"/>
                  <a:pt x="21600" y="10937"/>
                  <a:pt x="21600" y="18530"/>
                </a:cubicBezTo>
              </a:path>
              <a:path w="21600" h="18530" stroke="0" extrusionOk="0">
                <a:moveTo>
                  <a:pt x="11099" y="0"/>
                </a:moveTo>
                <a:cubicBezTo>
                  <a:pt x="17613" y="3902"/>
                  <a:pt x="21600" y="10937"/>
                  <a:pt x="21600" y="18530"/>
                </a:cubicBezTo>
                <a:lnTo>
                  <a:pt x="0" y="1853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2763" name="Text Box 715"/>
          <p:cNvSpPr txBox="1">
            <a:spLocks noChangeArrowheads="1"/>
          </p:cNvSpPr>
          <p:nvPr/>
        </p:nvSpPr>
        <p:spPr bwMode="auto">
          <a:xfrm>
            <a:off x="323850" y="4124325"/>
            <a:ext cx="1873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400" b="1">
                <a:cs typeface="+mn-cs"/>
              </a:rPr>
              <a:t>h=D/cos</a:t>
            </a:r>
            <a:r>
              <a:rPr lang="it-IT" sz="2400" b="1">
                <a:latin typeface="Symbol" charset="0"/>
                <a:cs typeface="+mn-cs"/>
              </a:rPr>
              <a:t>q</a:t>
            </a:r>
          </a:p>
        </p:txBody>
      </p:sp>
      <p:sp>
        <p:nvSpPr>
          <p:cNvPr id="2766" name="Text Box 718"/>
          <p:cNvSpPr txBox="1">
            <a:spLocks noChangeArrowheads="1"/>
          </p:cNvSpPr>
          <p:nvPr/>
        </p:nvSpPr>
        <p:spPr bwMode="auto">
          <a:xfrm>
            <a:off x="250825" y="5235575"/>
            <a:ext cx="4340225" cy="1101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lang="en-US" sz="2400" dirty="0">
                <a:cs typeface="+mn-cs"/>
              </a:rPr>
              <a:t>Vertical Muon Intensity as a function of Depth</a:t>
            </a:r>
          </a:p>
        </p:txBody>
      </p:sp>
      <p:sp>
        <p:nvSpPr>
          <p:cNvPr id="3278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2000">
                <a:latin typeface="Arial" charset="0"/>
                <a:ea typeface="ＭＳ Ｐゴシック" charset="0"/>
                <a:cs typeface="ＭＳ Ｐゴシック" charset="0"/>
              </a:rPr>
              <a:t>Depth Intensity Relation: DIR</a:t>
            </a:r>
            <a:endParaRPr lang="en-GB" sz="20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2786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49275"/>
            <a:ext cx="4356100" cy="585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8355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 descr="di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082183" y="468598"/>
            <a:ext cx="4061817" cy="6018553"/>
          </a:xfrm>
          <a:prstGeom prst="rect">
            <a:avLst/>
          </a:prstGeom>
        </p:spPr>
      </p:pic>
      <p:sp>
        <p:nvSpPr>
          <p:cNvPr id="33793" name="Rectangle 21"/>
          <p:cNvSpPr>
            <a:spLocks noChangeArrowheads="1"/>
          </p:cNvSpPr>
          <p:nvPr/>
        </p:nvSpPr>
        <p:spPr bwMode="auto">
          <a:xfrm>
            <a:off x="323850" y="1173340"/>
            <a:ext cx="4535488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latin typeface="Tahoma" charset="0"/>
              </a:rPr>
              <a:t>Code </a:t>
            </a:r>
            <a:r>
              <a:rPr lang="en-GB" sz="1400" b="1" dirty="0" err="1">
                <a:solidFill>
                  <a:srgbClr val="008000"/>
                </a:solidFill>
                <a:latin typeface="Tahoma" charset="0"/>
              </a:rPr>
              <a:t>CalcDir</a:t>
            </a:r>
            <a:r>
              <a:rPr lang="en-GB" sz="1400" dirty="0">
                <a:solidFill>
                  <a:srgbClr val="008000"/>
                </a:solidFill>
                <a:latin typeface="Tahoma" charset="0"/>
              </a:rPr>
              <a:t> </a:t>
            </a:r>
            <a:r>
              <a:rPr lang="en-GB" sz="1400" dirty="0">
                <a:latin typeface="Tahoma" charset="0"/>
              </a:rPr>
              <a:t>(NEMO Phase-1) </a:t>
            </a:r>
          </a:p>
          <a:p>
            <a:pPr>
              <a:spcBef>
                <a:spcPct val="50000"/>
              </a:spcBef>
            </a:pPr>
            <a:endParaRPr lang="en-GB" sz="1400" dirty="0">
              <a:latin typeface="Tahoma" charset="0"/>
            </a:endParaRPr>
          </a:p>
          <a:p>
            <a:pPr>
              <a:spcBef>
                <a:spcPct val="50000"/>
              </a:spcBef>
            </a:pPr>
            <a:r>
              <a:rPr lang="en-GB" sz="1400" dirty="0">
                <a:latin typeface="Tahoma" charset="0"/>
              </a:rPr>
              <a:t>Vertical Flux:</a:t>
            </a:r>
          </a:p>
          <a:p>
            <a:pPr>
              <a:spcBef>
                <a:spcPct val="50000"/>
              </a:spcBef>
            </a:pPr>
            <a:r>
              <a:rPr lang="en-GB" sz="1400" dirty="0">
                <a:latin typeface="Tahoma" charset="0"/>
              </a:rPr>
              <a:t>I(h = D/</a:t>
            </a:r>
            <a:r>
              <a:rPr lang="en-GB" sz="1400" dirty="0" err="1">
                <a:latin typeface="Tahoma" charset="0"/>
              </a:rPr>
              <a:t>cosθ</a:t>
            </a:r>
            <a:r>
              <a:rPr lang="en-GB" sz="1400" dirty="0">
                <a:latin typeface="Tahoma" charset="0"/>
              </a:rPr>
              <a:t>) = I (</a:t>
            </a:r>
            <a:r>
              <a:rPr lang="en-GB" sz="1400" dirty="0" err="1">
                <a:latin typeface="Tahoma" charset="0"/>
              </a:rPr>
              <a:t>θ</a:t>
            </a:r>
            <a:r>
              <a:rPr lang="en-GB" sz="1400" dirty="0">
                <a:latin typeface="Tahoma" charset="0"/>
              </a:rPr>
              <a:t>)</a:t>
            </a:r>
            <a:r>
              <a:rPr lang="en-GB" sz="1400" dirty="0">
                <a:latin typeface="Tahoma" charset="0"/>
                <a:sym typeface="Symbol" charset="0"/>
              </a:rPr>
              <a:t></a:t>
            </a:r>
            <a:r>
              <a:rPr lang="en-GB" sz="1400" dirty="0" err="1">
                <a:latin typeface="Tahoma" charset="0"/>
              </a:rPr>
              <a:t>cosθ</a:t>
            </a:r>
            <a:r>
              <a:rPr lang="en-GB" sz="1400" dirty="0" err="1">
                <a:latin typeface="Tahoma" charset="0"/>
                <a:sym typeface="Symbol" charset="0"/>
              </a:rPr>
              <a:t></a:t>
            </a:r>
            <a:r>
              <a:rPr lang="en-GB" sz="1400" dirty="0" err="1">
                <a:latin typeface="Tahoma" charset="0"/>
              </a:rPr>
              <a:t>c</a:t>
            </a:r>
            <a:r>
              <a:rPr lang="en-GB" sz="1400" baseline="-25000" dirty="0" err="1">
                <a:latin typeface="Tahoma" charset="0"/>
              </a:rPr>
              <a:t>corr</a:t>
            </a:r>
            <a:endParaRPr lang="en-GB" sz="1400" baseline="-25000" dirty="0">
              <a:latin typeface="Tahoma" charset="0"/>
            </a:endParaRPr>
          </a:p>
          <a:p>
            <a:pPr>
              <a:spcBef>
                <a:spcPct val="50000"/>
              </a:spcBef>
            </a:pPr>
            <a:endParaRPr lang="en-GB" sz="1400" dirty="0">
              <a:latin typeface="Tahoma" charset="0"/>
            </a:endParaRPr>
          </a:p>
          <a:p>
            <a:pPr>
              <a:spcBef>
                <a:spcPct val="50000"/>
              </a:spcBef>
            </a:pPr>
            <a:r>
              <a:rPr lang="en-GB" sz="1400" dirty="0">
                <a:latin typeface="Tahoma" charset="0"/>
              </a:rPr>
              <a:t>Flux Angular Dependence:  </a:t>
            </a:r>
          </a:p>
          <a:p>
            <a:pPr>
              <a:spcBef>
                <a:spcPct val="50000"/>
              </a:spcBef>
            </a:pPr>
            <a:r>
              <a:rPr lang="en-GB" sz="1400" dirty="0">
                <a:latin typeface="Tahoma" charset="0"/>
              </a:rPr>
              <a:t>I (</a:t>
            </a:r>
            <a:r>
              <a:rPr lang="en-GB" sz="1400" dirty="0" err="1">
                <a:latin typeface="Tahoma" charset="0"/>
              </a:rPr>
              <a:t>θ</a:t>
            </a:r>
            <a:r>
              <a:rPr lang="en-GB" sz="1400" dirty="0">
                <a:latin typeface="Tahoma" charset="0"/>
              </a:rPr>
              <a:t>) = N</a:t>
            </a:r>
            <a:r>
              <a:rPr lang="en-GB" sz="1400" baseline="-25000" dirty="0">
                <a:latin typeface="Tahoma" charset="0"/>
                <a:sym typeface="Symbol" charset="0"/>
              </a:rPr>
              <a:t></a:t>
            </a:r>
            <a:r>
              <a:rPr lang="en-GB" sz="1400" dirty="0">
                <a:latin typeface="Tahoma" charset="0"/>
              </a:rPr>
              <a:t>(</a:t>
            </a:r>
            <a:r>
              <a:rPr lang="en-GB" sz="1400" dirty="0" err="1">
                <a:latin typeface="Tahoma" charset="0"/>
              </a:rPr>
              <a:t>θ</a:t>
            </a:r>
            <a:r>
              <a:rPr lang="en-GB" sz="1400" dirty="0">
                <a:latin typeface="Tahoma" charset="0"/>
              </a:rPr>
              <a:t>) m(</a:t>
            </a:r>
            <a:r>
              <a:rPr lang="en-GB" sz="1400" dirty="0" err="1">
                <a:latin typeface="Tahoma" charset="0"/>
              </a:rPr>
              <a:t>θ</a:t>
            </a:r>
            <a:r>
              <a:rPr lang="en-GB" sz="1400" dirty="0">
                <a:latin typeface="Tahoma" charset="0"/>
              </a:rPr>
              <a:t>) /T Δ</a:t>
            </a:r>
            <a:r>
              <a:rPr lang="en-GB" sz="1400" dirty="0">
                <a:latin typeface="Symbol" charset="0"/>
              </a:rPr>
              <a:t>W</a:t>
            </a:r>
            <a:r>
              <a:rPr lang="en-GB" sz="1400" dirty="0">
                <a:latin typeface="Tahoma" charset="0"/>
              </a:rPr>
              <a:t> </a:t>
            </a:r>
            <a:r>
              <a:rPr lang="en-GB" sz="1400" dirty="0" err="1">
                <a:latin typeface="Tahoma" charset="0"/>
              </a:rPr>
              <a:t>A</a:t>
            </a:r>
            <a:r>
              <a:rPr lang="en-GB" sz="1400" baseline="30000" dirty="0" err="1">
                <a:latin typeface="Tahoma" charset="0"/>
              </a:rPr>
              <a:t>eff</a:t>
            </a:r>
            <a:r>
              <a:rPr lang="en-GB" sz="1400" dirty="0">
                <a:latin typeface="Tahoma" charset="0"/>
              </a:rPr>
              <a:t>(</a:t>
            </a:r>
            <a:r>
              <a:rPr lang="en-GB" sz="1400" dirty="0" err="1">
                <a:latin typeface="Tahoma" charset="0"/>
              </a:rPr>
              <a:t>θ</a:t>
            </a:r>
            <a:r>
              <a:rPr lang="en-GB" sz="1400" dirty="0">
                <a:latin typeface="Tahoma" charset="0"/>
              </a:rPr>
              <a:t>)</a:t>
            </a:r>
          </a:p>
          <a:p>
            <a:pPr>
              <a:spcBef>
                <a:spcPct val="50000"/>
              </a:spcBef>
            </a:pPr>
            <a:endParaRPr lang="en-GB" sz="1400" b="1" dirty="0">
              <a:latin typeface="Tahoma" charset="0"/>
            </a:endParaRPr>
          </a:p>
          <a:p>
            <a:pPr>
              <a:spcBef>
                <a:spcPct val="50000"/>
              </a:spcBef>
            </a:pPr>
            <a:r>
              <a:rPr lang="en-GB" sz="1400" dirty="0">
                <a:latin typeface="Tahoma" charset="0"/>
              </a:rPr>
              <a:t>N</a:t>
            </a:r>
            <a:r>
              <a:rPr lang="en-GB" sz="1400" baseline="-25000" dirty="0">
                <a:latin typeface="Tahoma" charset="0"/>
                <a:sym typeface="Symbol" charset="0"/>
              </a:rPr>
              <a:t></a:t>
            </a:r>
            <a:r>
              <a:rPr lang="en-GB" sz="1400" dirty="0">
                <a:latin typeface="Tahoma" charset="0"/>
              </a:rPr>
              <a:t>(</a:t>
            </a:r>
            <a:r>
              <a:rPr lang="en-GB" sz="1400" dirty="0" err="1">
                <a:latin typeface="Tahoma" charset="0"/>
              </a:rPr>
              <a:t>θ</a:t>
            </a:r>
            <a:r>
              <a:rPr lang="en-GB" sz="1400" dirty="0">
                <a:latin typeface="Tahoma" charset="0"/>
              </a:rPr>
              <a:t>): number of detected muons (</a:t>
            </a:r>
            <a:r>
              <a:rPr lang="en-GB" sz="1400" dirty="0" err="1">
                <a:latin typeface="Tahoma" charset="0"/>
              </a:rPr>
              <a:t>deconvolution</a:t>
            </a:r>
            <a:r>
              <a:rPr lang="en-GB" sz="1400" dirty="0">
                <a:latin typeface="Tahoma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GB" sz="1400" dirty="0">
                <a:latin typeface="Tahoma" charset="0"/>
              </a:rPr>
              <a:t>T: </a:t>
            </a:r>
            <a:r>
              <a:rPr lang="en-GB" sz="1400" dirty="0" err="1">
                <a:latin typeface="Tahoma" charset="0"/>
              </a:rPr>
              <a:t>livetime</a:t>
            </a:r>
            <a:r>
              <a:rPr lang="en-GB" sz="1400" dirty="0">
                <a:latin typeface="Tahoma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GB" sz="1400" dirty="0">
                <a:latin typeface="Tahoma" charset="0"/>
              </a:rPr>
              <a:t>Δ</a:t>
            </a:r>
            <a:r>
              <a:rPr lang="en-GB" sz="1400" dirty="0">
                <a:latin typeface="Symbol" charset="0"/>
              </a:rPr>
              <a:t>W:</a:t>
            </a:r>
            <a:r>
              <a:rPr lang="en-GB" sz="1400" dirty="0">
                <a:latin typeface="Tahoma" charset="0"/>
              </a:rPr>
              <a:t> solid angle </a:t>
            </a:r>
          </a:p>
          <a:p>
            <a:pPr>
              <a:spcBef>
                <a:spcPct val="50000"/>
              </a:spcBef>
            </a:pPr>
            <a:r>
              <a:rPr lang="en-GB" sz="1400" dirty="0" err="1">
                <a:latin typeface="Tahoma" charset="0"/>
              </a:rPr>
              <a:t>A</a:t>
            </a:r>
            <a:r>
              <a:rPr lang="en-GB" sz="1400" baseline="30000" dirty="0" err="1">
                <a:latin typeface="Tahoma" charset="0"/>
              </a:rPr>
              <a:t>eff</a:t>
            </a:r>
            <a:r>
              <a:rPr lang="en-GB" sz="1400" dirty="0">
                <a:latin typeface="Tahoma" charset="0"/>
              </a:rPr>
              <a:t>(</a:t>
            </a:r>
            <a:r>
              <a:rPr lang="en-GB" sz="1400" dirty="0" err="1">
                <a:latin typeface="Tahoma" charset="0"/>
              </a:rPr>
              <a:t>θ</a:t>
            </a:r>
            <a:r>
              <a:rPr lang="en-GB" sz="1400" dirty="0">
                <a:latin typeface="Tahoma" charset="0"/>
              </a:rPr>
              <a:t>): effective area*</a:t>
            </a:r>
          </a:p>
          <a:p>
            <a:pPr>
              <a:spcBef>
                <a:spcPct val="50000"/>
              </a:spcBef>
            </a:pPr>
            <a:r>
              <a:rPr lang="en-GB" sz="1400" dirty="0">
                <a:latin typeface="Tahoma" charset="0"/>
              </a:rPr>
              <a:t>m(</a:t>
            </a:r>
            <a:r>
              <a:rPr lang="en-GB" sz="1400" dirty="0" err="1">
                <a:latin typeface="Tahoma" charset="0"/>
              </a:rPr>
              <a:t>θ</a:t>
            </a:r>
            <a:r>
              <a:rPr lang="en-GB" sz="1400" dirty="0">
                <a:latin typeface="Tahoma" charset="0"/>
              </a:rPr>
              <a:t>): multiplicity*</a:t>
            </a:r>
          </a:p>
          <a:p>
            <a:pPr>
              <a:spcBef>
                <a:spcPct val="50000"/>
              </a:spcBef>
            </a:pPr>
            <a:r>
              <a:rPr lang="en-GB" sz="1400" dirty="0">
                <a:latin typeface="Tahoma" charset="0"/>
              </a:rPr>
              <a:t>* From Monte Carlo simulations</a:t>
            </a:r>
          </a:p>
        </p:txBody>
      </p:sp>
      <p:sp>
        <p:nvSpPr>
          <p:cNvPr id="3379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2000">
                <a:latin typeface="Arial" charset="0"/>
                <a:ea typeface="ＭＳ Ｐゴシック" charset="0"/>
                <a:cs typeface="ＭＳ Ｐゴシック" charset="0"/>
              </a:rPr>
              <a:t>Depth Intensity Relation: DIR</a:t>
            </a:r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797" name="Rettangolo 4"/>
          <p:cNvSpPr>
            <a:spLocks noChangeArrowheads="1"/>
          </p:cNvSpPr>
          <p:nvPr/>
        </p:nvSpPr>
        <p:spPr bwMode="auto">
          <a:xfrm>
            <a:off x="5725729" y="5373865"/>
            <a:ext cx="20589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400" baseline="30000" dirty="0"/>
              <a:t>_  </a:t>
            </a:r>
            <a:r>
              <a:rPr lang="en-GB" sz="1400" dirty="0" err="1"/>
              <a:t>Bugaev</a:t>
            </a:r>
            <a:r>
              <a:rPr lang="en-GB" sz="1400" dirty="0"/>
              <a:t> (E</a:t>
            </a:r>
            <a:r>
              <a:rPr lang="en-GB" sz="1400" baseline="-25000" dirty="0"/>
              <a:t>μ</a:t>
            </a:r>
            <a:r>
              <a:rPr lang="en-GB" sz="1400" dirty="0"/>
              <a:t>≥20 </a:t>
            </a:r>
            <a:r>
              <a:rPr lang="en-GB" sz="1400" dirty="0" err="1"/>
              <a:t>GeV</a:t>
            </a:r>
            <a:r>
              <a:rPr lang="en-GB" sz="1400" dirty="0"/>
              <a:t>)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250825" y="1071740"/>
            <a:ext cx="4608513" cy="4679950"/>
          </a:xfrm>
          <a:prstGeom prst="rect">
            <a:avLst/>
          </a:prstGeom>
          <a:noFill/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" name="CasellaDiTesto 13"/>
          <p:cNvSpPr txBox="1"/>
          <p:nvPr/>
        </p:nvSpPr>
        <p:spPr>
          <a:xfrm>
            <a:off x="5998534" y="590731"/>
            <a:ext cx="2386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Live Time = 170.6 days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081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690193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Charge-eFCM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10038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eFCM1</a:t>
            </a:r>
            <a:endParaRPr lang="en-GB" dirty="0"/>
          </a:p>
        </p:txBody>
      </p:sp>
      <p:sp>
        <p:nvSpPr>
          <p:cNvPr id="4" name="Rettangolo 3"/>
          <p:cNvSpPr/>
          <p:nvPr/>
        </p:nvSpPr>
        <p:spPr>
          <a:xfrm>
            <a:off x="544145" y="530960"/>
            <a:ext cx="3154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412-672 (Set1+Set2)</a:t>
            </a:r>
            <a:endParaRPr lang="en-GB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Ratio=1.02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3680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harge-eFCM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01279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eFCM2</a:t>
            </a:r>
            <a:endParaRPr lang="en-GB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Ratio=1.02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44145" y="530960"/>
            <a:ext cx="3154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412-672 (Set1+Set2)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974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harge-eFCM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01029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eFCM3</a:t>
            </a:r>
            <a:endParaRPr lang="en-GB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Ratio=1.02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44145" y="530960"/>
            <a:ext cx="3154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412-672 (Set1+Set2)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974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harge-eFCM4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45072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eFCM4</a:t>
            </a:r>
            <a:endParaRPr lang="en-GB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Ratio=1.02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44145" y="530960"/>
            <a:ext cx="3154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412-672 (Set1+Set2)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974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harge-eFCM5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53831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eFCM5</a:t>
            </a:r>
            <a:endParaRPr lang="en-GB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Ratio=1.02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44145" y="530960"/>
            <a:ext cx="3154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412-672 (Set1+Set2)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974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harge-eFCM6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592521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eFCM6</a:t>
            </a:r>
            <a:endParaRPr lang="en-GB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Ratio=1.02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44145" y="530960"/>
            <a:ext cx="3154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412-672 (Set1+Set2)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974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 descr="Charge-eFCM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45073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eFCM7</a:t>
            </a:r>
            <a:endParaRPr lang="en-GB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Ratio=1.02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44145" y="530960"/>
            <a:ext cx="3154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412-672 (Set1+Set2)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974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8" name="Rectangle 10"/>
          <p:cNvSpPr>
            <a:spLocks noGrp="1" noChangeArrowheads="1"/>
          </p:cNvSpPr>
          <p:nvPr>
            <p:ph type="title"/>
          </p:nvPr>
        </p:nvSpPr>
        <p:spPr>
          <a:xfrm>
            <a:off x="1187450" y="-100013"/>
            <a:ext cx="6840538" cy="549276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>
                <a:cs typeface="+mj-cs"/>
              </a:rPr>
              <a:t>Post-Trigger Data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3843861"/>
              </p:ext>
            </p:extLst>
          </p:nvPr>
        </p:nvGraphicFramePr>
        <p:xfrm>
          <a:off x="152046" y="590611"/>
          <a:ext cx="8773947" cy="4973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83005"/>
                <a:gridCol w="980161"/>
                <a:gridCol w="1424005"/>
                <a:gridCol w="1867851"/>
                <a:gridCol w="1842327"/>
                <a:gridCol w="197659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Data Set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Runs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Period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HV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Trigger L1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Trigger L2</a:t>
                      </a:r>
                      <a:endParaRPr lang="en-GB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Set1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412-498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2013-04-27 - 2013-05-08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SetUp0 (on-shore values)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SC: 5 ns</a:t>
                      </a:r>
                    </a:p>
                    <a:p>
                      <a:r>
                        <a:rPr lang="en-GB" sz="1000" dirty="0" smtClean="0"/>
                        <a:t>FC: 5 ns (old definition + bug)</a:t>
                      </a:r>
                    </a:p>
                    <a:p>
                      <a:r>
                        <a:rPr lang="en-GB" sz="1000" dirty="0" smtClean="0"/>
                        <a:t>Q: 1E6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-</a:t>
                      </a:r>
                      <a:endParaRPr lang="en-GB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Set2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499-675</a:t>
                      </a:r>
                      <a:endParaRPr lang="en-GB" sz="1000" dirty="0" smtClean="0">
                        <a:solidFill>
                          <a:srgbClr val="BC0000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2013-05-08 - 2013-05-30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SetUp1 (2013-05-08)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SC: 5 ns</a:t>
                      </a:r>
                    </a:p>
                    <a:p>
                      <a:r>
                        <a:rPr lang="en-GB" sz="1000" dirty="0" smtClean="0"/>
                        <a:t>FC: 5 ns (old definition + bug)</a:t>
                      </a:r>
                    </a:p>
                    <a:p>
                      <a:r>
                        <a:rPr lang="en-GB" sz="1000" dirty="0" smtClean="0"/>
                        <a:t>Q: 1E6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-</a:t>
                      </a:r>
                      <a:endParaRPr lang="en-GB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Set2to3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676-703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2013-05-30 - 2013-05-31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SetUp1 -&gt; SetUp2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SC: 5 ns</a:t>
                      </a:r>
                    </a:p>
                    <a:p>
                      <a:r>
                        <a:rPr lang="en-GB" sz="1000" dirty="0" smtClean="0"/>
                        <a:t>FC: 5 ns (old definition + bug)</a:t>
                      </a:r>
                    </a:p>
                    <a:p>
                      <a:r>
                        <a:rPr lang="en-GB" sz="1000" dirty="0" smtClean="0"/>
                        <a:t>Q: 1E5</a:t>
                      </a:r>
                      <a:r>
                        <a:rPr lang="en-GB" sz="1000" baseline="0" dirty="0" smtClean="0"/>
                        <a:t> (1E6 for 676, 677)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-</a:t>
                      </a:r>
                      <a:endParaRPr lang="en-GB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Set3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704-846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2013-05-31 - 2013-06-22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SetUp2 (2013-05-30)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SC: 20 ns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FC: 100 ns (old definition + bug)</a:t>
                      </a:r>
                    </a:p>
                    <a:p>
                      <a:r>
                        <a:rPr lang="en-GB" sz="1000" dirty="0" smtClean="0"/>
                        <a:t>Q: 1E5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FC 1:10, SC 1:100</a:t>
                      </a:r>
                      <a:endParaRPr lang="en-GB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Set4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847-873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2013-06-22 - 2013-06-28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SetUp2 (2013-05-30)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SC: 20 ns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FC: 100 ns (old definition + bug)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Q: 500 (first 10 samples)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FC 1:1, SC 1:100 or 1:1 if SC≥2, Q &amp;&amp; SC (differ. PMTs)</a:t>
                      </a:r>
                      <a:endParaRPr lang="en-GB" sz="1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Set5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874-1325</a:t>
                      </a:r>
                      <a:endParaRPr lang="en-GB" sz="1000" dirty="0" smtClean="0">
                        <a:solidFill>
                          <a:srgbClr val="BC0000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2013-06-28 - 2013-07-16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SetUp3 (2013-06-28)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SC: 20 ns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FC: 100 ns (old definition + bug)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Q: 500 (first 10 samples)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FC 1:1, SC 1:100 or 1:1 if SC≥2, Q &amp;&amp; SC (differ. PMTs)</a:t>
                      </a:r>
                      <a:endParaRPr lang="en-GB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Set6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1326-1718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2013-09-16 – 2013-12-05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SetUp3 (2013-06-28)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SC: 20 ns</a:t>
                      </a:r>
                    </a:p>
                    <a:p>
                      <a:r>
                        <a:rPr lang="en-GB" sz="1000" dirty="0" smtClean="0"/>
                        <a:t>FC: 100 ns (new definition)</a:t>
                      </a:r>
                    </a:p>
                    <a:p>
                      <a:r>
                        <a:rPr lang="en-GB" sz="1000" dirty="0" smtClean="0"/>
                        <a:t>Q: 500 (first 10 samples)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FC 1:1, SC 1:100 or 1:1 if SC≥2, Q &amp;&amp; SC </a:t>
                      </a:r>
                      <a:r>
                        <a:rPr lang="en-US" sz="1000" dirty="0" smtClean="0"/>
                        <a:t>(differ. PMTs)</a:t>
                      </a:r>
                      <a:endParaRPr lang="en-GB" sz="10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At this level, FC condition is equivalent to the old L1 FC condition</a:t>
                      </a:r>
                      <a:endParaRPr lang="en-GB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ttangolo 1"/>
          <p:cNvSpPr/>
          <p:nvPr/>
        </p:nvSpPr>
        <p:spPr>
          <a:xfrm>
            <a:off x="152047" y="6024205"/>
            <a:ext cx="787594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lnSpc>
                <a:spcPct val="50000"/>
              </a:lnSpc>
              <a:spcBef>
                <a:spcPct val="0"/>
              </a:spcBef>
              <a:spcAft>
                <a:spcPts val="2400"/>
              </a:spcAf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2013-12-05: L1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Seq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Hits Trigger was implemented, not yet analysed</a:t>
            </a:r>
            <a:endParaRPr lang="en-GB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3551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harge-eFCM8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27555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eFCM8</a:t>
            </a:r>
            <a:endParaRPr lang="en-GB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Ratio=1.02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44145" y="530960"/>
            <a:ext cx="3154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412-672 (Set1+Set2)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974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harge-eFCM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71348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eFCM1</a:t>
            </a:r>
            <a:endParaRPr lang="en-GB" dirty="0"/>
          </a:p>
        </p:txBody>
      </p:sp>
      <p:sp>
        <p:nvSpPr>
          <p:cNvPr id="6" name="Rettangolo 5"/>
          <p:cNvSpPr/>
          <p:nvPr/>
        </p:nvSpPr>
        <p:spPr>
          <a:xfrm>
            <a:off x="544145" y="530960"/>
            <a:ext cx="3905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847-1718 (Set4+Set5+Set6)</a:t>
            </a:r>
            <a:endParaRPr lang="en-GB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Ratio=1.05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672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Charge-eFCM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36063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eFCM2</a:t>
            </a:r>
            <a:endParaRPr lang="en-GB" dirty="0"/>
          </a:p>
        </p:txBody>
      </p:sp>
      <p:sp>
        <p:nvSpPr>
          <p:cNvPr id="7" name="Rettangolo 6"/>
          <p:cNvSpPr/>
          <p:nvPr/>
        </p:nvSpPr>
        <p:spPr>
          <a:xfrm>
            <a:off x="544145" y="530960"/>
            <a:ext cx="3905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847-1718 (Set4+Set5+Set6)</a:t>
            </a:r>
            <a:endParaRPr lang="en-GB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Ratio=1.05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967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Charge-eFCM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18797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eFCM3</a:t>
            </a:r>
            <a:endParaRPr lang="en-GB" dirty="0"/>
          </a:p>
        </p:txBody>
      </p:sp>
      <p:sp>
        <p:nvSpPr>
          <p:cNvPr id="7" name="Rettangolo 6"/>
          <p:cNvSpPr/>
          <p:nvPr/>
        </p:nvSpPr>
        <p:spPr>
          <a:xfrm>
            <a:off x="544145" y="530960"/>
            <a:ext cx="3905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847-1718 (Set4+Set5+Set6)</a:t>
            </a:r>
            <a:endParaRPr lang="en-GB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Ratio=1.05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6630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Charge-eFCM4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36314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eFCM4</a:t>
            </a:r>
            <a:endParaRPr lang="en-GB" dirty="0"/>
          </a:p>
        </p:txBody>
      </p:sp>
      <p:sp>
        <p:nvSpPr>
          <p:cNvPr id="7" name="Rettangolo 6"/>
          <p:cNvSpPr/>
          <p:nvPr/>
        </p:nvSpPr>
        <p:spPr>
          <a:xfrm>
            <a:off x="544145" y="530960"/>
            <a:ext cx="3905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847-1718 (Set4+Set5+Set6)</a:t>
            </a:r>
            <a:endParaRPr lang="en-GB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Ratio=1.05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842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Charge-eFCM5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01029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eFCM5</a:t>
            </a:r>
            <a:endParaRPr lang="en-GB" dirty="0"/>
          </a:p>
        </p:txBody>
      </p:sp>
      <p:sp>
        <p:nvSpPr>
          <p:cNvPr id="7" name="Rettangolo 6"/>
          <p:cNvSpPr/>
          <p:nvPr/>
        </p:nvSpPr>
        <p:spPr>
          <a:xfrm>
            <a:off x="544145" y="530960"/>
            <a:ext cx="3905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847-1718 (Set4+Set5+Set6)</a:t>
            </a:r>
            <a:endParaRPr lang="en-GB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Ratio=1.05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2305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 descr="Charge-eFCM6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01029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eFCM6</a:t>
            </a:r>
            <a:endParaRPr lang="en-GB" dirty="0"/>
          </a:p>
        </p:txBody>
      </p:sp>
      <p:sp>
        <p:nvSpPr>
          <p:cNvPr id="10" name="Rettangolo 9"/>
          <p:cNvSpPr/>
          <p:nvPr/>
        </p:nvSpPr>
        <p:spPr>
          <a:xfrm>
            <a:off x="544145" y="530960"/>
            <a:ext cx="3905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847-1718 (Set4+Set5+Set6)</a:t>
            </a:r>
            <a:endParaRPr lang="en-GB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Ratio=1.05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955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 descr="Charge-eFCM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636314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eFCM7</a:t>
            </a:r>
            <a:endParaRPr lang="en-GB" dirty="0"/>
          </a:p>
        </p:txBody>
      </p:sp>
      <p:sp>
        <p:nvSpPr>
          <p:cNvPr id="10" name="Rettangolo 9"/>
          <p:cNvSpPr/>
          <p:nvPr/>
        </p:nvSpPr>
        <p:spPr>
          <a:xfrm>
            <a:off x="544145" y="530960"/>
            <a:ext cx="3905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847-1718 (Set4+Set5+Set6)</a:t>
            </a:r>
            <a:endParaRPr lang="en-GB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Ratio=1.05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7417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Charge-eFCM8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530960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eFCM8</a:t>
            </a:r>
            <a:endParaRPr lang="en-GB" dirty="0"/>
          </a:p>
        </p:txBody>
      </p:sp>
      <p:sp>
        <p:nvSpPr>
          <p:cNvPr id="7" name="Rettangolo 6"/>
          <p:cNvSpPr/>
          <p:nvPr/>
        </p:nvSpPr>
        <p:spPr>
          <a:xfrm>
            <a:off x="544145" y="530960"/>
            <a:ext cx="3905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847-1718 (Set4+Set5+Set6)</a:t>
            </a:r>
            <a:endParaRPr lang="en-GB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782217" y="987425"/>
            <a:ext cx="12167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+mj-lt"/>
                <a:cs typeface="+mn-cs"/>
              </a:rPr>
              <a:t>Ratio=1.05</a:t>
            </a:r>
            <a:endParaRPr lang="en-GB" sz="1600" b="1" kern="0" dirty="0">
              <a:solidFill>
                <a:srgbClr val="000000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0525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1939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379" name="Text Box 3"/>
          <p:cNvSpPr txBox="1">
            <a:spLocks noChangeArrowheads="1"/>
          </p:cNvSpPr>
          <p:nvPr/>
        </p:nvSpPr>
        <p:spPr bwMode="auto">
          <a:xfrm>
            <a:off x="179388" y="1766888"/>
            <a:ext cx="3960812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Comic Sans MS" charset="0"/>
                <a:cs typeface="+mn-cs"/>
              </a:rPr>
              <a:t>Propagator and Light Simulator</a:t>
            </a:r>
          </a:p>
        </p:txBody>
      </p:sp>
      <p:sp>
        <p:nvSpPr>
          <p:cNvPr id="741380" name="Text Box 4"/>
          <p:cNvSpPr txBox="1">
            <a:spLocks noChangeArrowheads="1"/>
          </p:cNvSpPr>
          <p:nvPr/>
        </p:nvSpPr>
        <p:spPr bwMode="auto">
          <a:xfrm>
            <a:off x="179388" y="5942013"/>
            <a:ext cx="2374900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Comic Sans MS" charset="0"/>
                <a:cs typeface="+mn-cs"/>
              </a:rPr>
              <a:t>Track reconstructor</a:t>
            </a:r>
          </a:p>
        </p:txBody>
      </p:sp>
      <p:sp>
        <p:nvSpPr>
          <p:cNvPr id="741381" name="Text Box 5"/>
          <p:cNvSpPr txBox="1">
            <a:spLocks noChangeArrowheads="1"/>
          </p:cNvSpPr>
          <p:nvPr/>
        </p:nvSpPr>
        <p:spPr bwMode="auto">
          <a:xfrm>
            <a:off x="179388" y="2486025"/>
            <a:ext cx="2681287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Comic Sans MS" charset="0"/>
                <a:cs typeface="+mn-cs"/>
              </a:rPr>
              <a:t>Background Simulator</a:t>
            </a:r>
          </a:p>
        </p:txBody>
      </p:sp>
      <p:sp>
        <p:nvSpPr>
          <p:cNvPr id="741382" name="Text Box 6"/>
          <p:cNvSpPr txBox="1">
            <a:spLocks noChangeArrowheads="1"/>
          </p:cNvSpPr>
          <p:nvPr/>
        </p:nvSpPr>
        <p:spPr bwMode="auto">
          <a:xfrm>
            <a:off x="179388" y="3925888"/>
            <a:ext cx="3238500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Comic Sans MS" charset="0"/>
                <a:cs typeface="+mn-cs"/>
              </a:rPr>
              <a:t>OnLine Trigger Simulator</a:t>
            </a:r>
          </a:p>
        </p:txBody>
      </p:sp>
      <p:sp>
        <p:nvSpPr>
          <p:cNvPr id="741383" name="Oval 7"/>
          <p:cNvSpPr>
            <a:spLocks noChangeArrowheads="1"/>
          </p:cNvSpPr>
          <p:nvPr/>
        </p:nvSpPr>
        <p:spPr bwMode="auto">
          <a:xfrm>
            <a:off x="3892550" y="1751013"/>
            <a:ext cx="1584325" cy="433387"/>
          </a:xfrm>
          <a:prstGeom prst="ellipse">
            <a:avLst/>
          </a:prstGeom>
          <a:solidFill>
            <a:srgbClr val="FF0000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it-IT" sz="1400" b="1" dirty="0">
                <a:latin typeface="Tahoma" charset="0"/>
              </a:rPr>
              <a:t>k</a:t>
            </a:r>
            <a:r>
              <a:rPr lang="it-IT" sz="1400" b="1" dirty="0" smtClean="0">
                <a:latin typeface="Tahoma" charset="0"/>
                <a:cs typeface="+mn-cs"/>
              </a:rPr>
              <a:t>m3</a:t>
            </a:r>
            <a:r>
              <a:rPr lang="it-IT" sz="1400" b="1" dirty="0">
                <a:latin typeface="Tahoma" charset="0"/>
                <a:cs typeface="+mn-cs"/>
              </a:rPr>
              <a:t>*</a:t>
            </a:r>
          </a:p>
        </p:txBody>
      </p:sp>
      <p:sp>
        <p:nvSpPr>
          <p:cNvPr id="741384" name="Oval 8"/>
          <p:cNvSpPr>
            <a:spLocks noChangeArrowheads="1"/>
          </p:cNvSpPr>
          <p:nvPr/>
        </p:nvSpPr>
        <p:spPr bwMode="auto">
          <a:xfrm>
            <a:off x="3892550" y="2451100"/>
            <a:ext cx="1584325" cy="433388"/>
          </a:xfrm>
          <a:prstGeom prst="ellipse">
            <a:avLst/>
          </a:prstGeom>
          <a:solidFill>
            <a:srgbClr val="008000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it-IT" sz="1400" b="1">
                <a:latin typeface="Tahoma" charset="0"/>
                <a:cs typeface="+mn-cs"/>
              </a:rPr>
              <a:t>GenBkg</a:t>
            </a:r>
          </a:p>
        </p:txBody>
      </p:sp>
      <p:sp>
        <p:nvSpPr>
          <p:cNvPr id="741385" name="Oval 9"/>
          <p:cNvSpPr>
            <a:spLocks noChangeArrowheads="1"/>
          </p:cNvSpPr>
          <p:nvPr/>
        </p:nvSpPr>
        <p:spPr bwMode="auto">
          <a:xfrm>
            <a:off x="3892550" y="3851275"/>
            <a:ext cx="1584325" cy="514350"/>
          </a:xfrm>
          <a:prstGeom prst="ellipse">
            <a:avLst/>
          </a:prstGeom>
          <a:solidFill>
            <a:srgbClr val="008000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it-IT" sz="1400" b="1" dirty="0" err="1">
                <a:latin typeface="Tahoma" charset="0"/>
                <a:cs typeface="+mn-cs"/>
              </a:rPr>
              <a:t>TriggerSim</a:t>
            </a:r>
            <a:r>
              <a:rPr lang="it-IT" sz="1400" b="1" dirty="0">
                <a:latin typeface="Tahoma" charset="0"/>
                <a:cs typeface="+mn-cs"/>
              </a:rPr>
              <a:t> </a:t>
            </a:r>
          </a:p>
          <a:p>
            <a:pPr algn="ctr">
              <a:defRPr/>
            </a:pPr>
            <a:r>
              <a:rPr lang="it-IT" sz="1400" b="1" dirty="0">
                <a:latin typeface="Tahoma" charset="0"/>
                <a:cs typeface="+mn-cs"/>
              </a:rPr>
              <a:t>On-Line***</a:t>
            </a:r>
          </a:p>
        </p:txBody>
      </p:sp>
      <p:sp>
        <p:nvSpPr>
          <p:cNvPr id="741386" name="Oval 10"/>
          <p:cNvSpPr>
            <a:spLocks noChangeArrowheads="1"/>
          </p:cNvSpPr>
          <p:nvPr/>
        </p:nvSpPr>
        <p:spPr bwMode="auto">
          <a:xfrm>
            <a:off x="5332413" y="5949950"/>
            <a:ext cx="1582737" cy="431800"/>
          </a:xfrm>
          <a:prstGeom prst="ellipse">
            <a:avLst/>
          </a:prstGeom>
          <a:solidFill>
            <a:srgbClr val="FF0000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it-IT" sz="1400" b="1">
                <a:latin typeface="Tahoma" charset="0"/>
                <a:cs typeface="+mn-cs"/>
              </a:rPr>
              <a:t>reco</a:t>
            </a:r>
          </a:p>
        </p:txBody>
      </p:sp>
      <p:sp>
        <p:nvSpPr>
          <p:cNvPr id="741387" name="Text Box 11"/>
          <p:cNvSpPr txBox="1">
            <a:spLocks noChangeArrowheads="1"/>
          </p:cNvSpPr>
          <p:nvPr/>
        </p:nvSpPr>
        <p:spPr bwMode="auto">
          <a:xfrm>
            <a:off x="7205663" y="3248025"/>
            <a:ext cx="1182687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latin typeface="Tahoma" charset="0"/>
                <a:cs typeface="+mn-cs"/>
              </a:rPr>
              <a:t>PT Data</a:t>
            </a:r>
          </a:p>
        </p:txBody>
      </p:sp>
      <p:sp>
        <p:nvSpPr>
          <p:cNvPr id="741388" name="Text Box 12"/>
          <p:cNvSpPr txBox="1">
            <a:spLocks noChangeArrowheads="1"/>
          </p:cNvSpPr>
          <p:nvPr/>
        </p:nvSpPr>
        <p:spPr bwMode="auto">
          <a:xfrm>
            <a:off x="3851275" y="476250"/>
            <a:ext cx="1684338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latin typeface="Tahoma" charset="0"/>
                <a:cs typeface="+mn-cs"/>
              </a:rPr>
              <a:t>Simulations</a:t>
            </a:r>
          </a:p>
        </p:txBody>
      </p:sp>
      <p:sp>
        <p:nvSpPr>
          <p:cNvPr id="741389" name="Oval 13"/>
          <p:cNvSpPr>
            <a:spLocks noChangeArrowheads="1"/>
          </p:cNvSpPr>
          <p:nvPr/>
        </p:nvSpPr>
        <p:spPr bwMode="auto">
          <a:xfrm>
            <a:off x="3892550" y="1050925"/>
            <a:ext cx="1584325" cy="433388"/>
          </a:xfrm>
          <a:prstGeom prst="ellipse">
            <a:avLst/>
          </a:prstGeom>
          <a:solidFill>
            <a:srgbClr val="FF0000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it-IT" sz="1400" b="1">
                <a:latin typeface="Tahoma" charset="0"/>
                <a:cs typeface="+mn-cs"/>
              </a:rPr>
              <a:t>MuPage</a:t>
            </a:r>
          </a:p>
        </p:txBody>
      </p:sp>
      <p:sp>
        <p:nvSpPr>
          <p:cNvPr id="741390" name="Oval 14"/>
          <p:cNvSpPr>
            <a:spLocks noChangeArrowheads="1"/>
          </p:cNvSpPr>
          <p:nvPr/>
        </p:nvSpPr>
        <p:spPr bwMode="auto">
          <a:xfrm>
            <a:off x="3892550" y="3151188"/>
            <a:ext cx="1584325" cy="433387"/>
          </a:xfrm>
          <a:prstGeom prst="ellipse">
            <a:avLst/>
          </a:prstGeom>
          <a:solidFill>
            <a:srgbClr val="008000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it-IT" sz="1400" b="1" dirty="0" err="1">
                <a:latin typeface="Tahoma" charset="0"/>
                <a:cs typeface="+mn-cs"/>
              </a:rPr>
              <a:t>FemSim</a:t>
            </a:r>
            <a:r>
              <a:rPr lang="it-IT" sz="1400" b="1" dirty="0">
                <a:latin typeface="Tahoma" charset="0"/>
                <a:cs typeface="+mn-cs"/>
              </a:rPr>
              <a:t>**</a:t>
            </a:r>
          </a:p>
        </p:txBody>
      </p:sp>
      <p:sp>
        <p:nvSpPr>
          <p:cNvPr id="741391" name="Oval 15"/>
          <p:cNvSpPr>
            <a:spLocks noChangeArrowheads="1"/>
          </p:cNvSpPr>
          <p:nvPr/>
        </p:nvSpPr>
        <p:spPr bwMode="auto">
          <a:xfrm>
            <a:off x="5332413" y="4437063"/>
            <a:ext cx="1582737" cy="546100"/>
          </a:xfrm>
          <a:prstGeom prst="ellipse">
            <a:avLst/>
          </a:prstGeom>
          <a:solidFill>
            <a:srgbClr val="008000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it-IT" sz="1400" b="1">
                <a:latin typeface="Tahoma" charset="0"/>
                <a:cs typeface="+mn-cs"/>
              </a:rPr>
              <a:t>TriggerSim </a:t>
            </a:r>
          </a:p>
          <a:p>
            <a:pPr algn="ctr">
              <a:defRPr/>
            </a:pPr>
            <a:r>
              <a:rPr lang="it-IT" sz="1400" b="1">
                <a:latin typeface="Tahoma" charset="0"/>
                <a:cs typeface="+mn-cs"/>
              </a:rPr>
              <a:t>Off-Line</a:t>
            </a:r>
          </a:p>
        </p:txBody>
      </p:sp>
      <p:sp>
        <p:nvSpPr>
          <p:cNvPr id="741392" name="Oval 16"/>
          <p:cNvSpPr>
            <a:spLocks noChangeArrowheads="1"/>
          </p:cNvSpPr>
          <p:nvPr/>
        </p:nvSpPr>
        <p:spPr bwMode="auto">
          <a:xfrm>
            <a:off x="5332413" y="5249863"/>
            <a:ext cx="1582737" cy="431800"/>
          </a:xfrm>
          <a:prstGeom prst="ellipse">
            <a:avLst/>
          </a:prstGeom>
          <a:solidFill>
            <a:srgbClr val="008000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it-IT" sz="1400" b="1" dirty="0" err="1">
                <a:latin typeface="Tahoma" charset="0"/>
                <a:cs typeface="+mn-cs"/>
              </a:rPr>
              <a:t>SelectionPois</a:t>
            </a:r>
            <a:endParaRPr lang="it-IT" sz="1400" b="1" dirty="0">
              <a:latin typeface="Tahoma" charset="0"/>
              <a:cs typeface="+mn-cs"/>
            </a:endParaRPr>
          </a:p>
        </p:txBody>
      </p:sp>
      <p:sp>
        <p:nvSpPr>
          <p:cNvPr id="741393" name="Oval 17"/>
          <p:cNvSpPr>
            <a:spLocks noChangeArrowheads="1"/>
          </p:cNvSpPr>
          <p:nvPr/>
        </p:nvSpPr>
        <p:spPr bwMode="auto">
          <a:xfrm>
            <a:off x="6988175" y="3860800"/>
            <a:ext cx="1584325" cy="433388"/>
          </a:xfrm>
          <a:prstGeom prst="ellipse">
            <a:avLst/>
          </a:prstGeom>
          <a:solidFill>
            <a:srgbClr val="008000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it-IT" sz="1400" b="1" dirty="0">
                <a:latin typeface="Tahoma" charset="0"/>
                <a:cs typeface="+mn-cs"/>
              </a:rPr>
              <a:t>HitDeco2</a:t>
            </a:r>
          </a:p>
        </p:txBody>
      </p:sp>
      <p:cxnSp>
        <p:nvCxnSpPr>
          <p:cNvPr id="22544" name="AutoShape 18"/>
          <p:cNvCxnSpPr>
            <a:cxnSpLocks noChangeShapeType="1"/>
            <a:stCxn id="741389" idx="4"/>
            <a:endCxn id="741383" idx="0"/>
          </p:cNvCxnSpPr>
          <p:nvPr/>
        </p:nvCxnSpPr>
        <p:spPr bwMode="auto">
          <a:xfrm>
            <a:off x="4684713" y="1497013"/>
            <a:ext cx="0" cy="241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</p:cxnSp>
      <p:cxnSp>
        <p:nvCxnSpPr>
          <p:cNvPr id="22545" name="AutoShape 19"/>
          <p:cNvCxnSpPr>
            <a:cxnSpLocks noChangeShapeType="1"/>
            <a:stCxn id="741383" idx="4"/>
            <a:endCxn id="741384" idx="0"/>
          </p:cNvCxnSpPr>
          <p:nvPr/>
        </p:nvCxnSpPr>
        <p:spPr bwMode="auto">
          <a:xfrm>
            <a:off x="4684713" y="2197100"/>
            <a:ext cx="0" cy="241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</p:cxnSp>
      <p:cxnSp>
        <p:nvCxnSpPr>
          <p:cNvPr id="22546" name="AutoShape 20"/>
          <p:cNvCxnSpPr>
            <a:cxnSpLocks noChangeShapeType="1"/>
            <a:stCxn id="741384" idx="4"/>
            <a:endCxn id="741390" idx="0"/>
          </p:cNvCxnSpPr>
          <p:nvPr/>
        </p:nvCxnSpPr>
        <p:spPr bwMode="auto">
          <a:xfrm>
            <a:off x="4684713" y="2897188"/>
            <a:ext cx="0" cy="241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</p:cxnSp>
      <p:cxnSp>
        <p:nvCxnSpPr>
          <p:cNvPr id="22547" name="AutoShape 21"/>
          <p:cNvCxnSpPr>
            <a:cxnSpLocks noChangeShapeType="1"/>
            <a:stCxn id="741390" idx="4"/>
            <a:endCxn id="741385" idx="0"/>
          </p:cNvCxnSpPr>
          <p:nvPr/>
        </p:nvCxnSpPr>
        <p:spPr bwMode="auto">
          <a:xfrm>
            <a:off x="4684713" y="3597275"/>
            <a:ext cx="0" cy="241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</p:cxnSp>
      <p:cxnSp>
        <p:nvCxnSpPr>
          <p:cNvPr id="22548" name="AutoShape 22"/>
          <p:cNvCxnSpPr>
            <a:cxnSpLocks noChangeShapeType="1"/>
            <a:stCxn id="741385" idx="4"/>
            <a:endCxn id="741391" idx="2"/>
          </p:cNvCxnSpPr>
          <p:nvPr/>
        </p:nvCxnSpPr>
        <p:spPr bwMode="auto">
          <a:xfrm rot="16200000" flipH="1">
            <a:off x="4836319" y="4226719"/>
            <a:ext cx="331788" cy="63500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</p:cxnSp>
      <p:cxnSp>
        <p:nvCxnSpPr>
          <p:cNvPr id="22549" name="AutoShape 23"/>
          <p:cNvCxnSpPr>
            <a:cxnSpLocks noChangeShapeType="1"/>
            <a:stCxn id="741393" idx="4"/>
            <a:endCxn id="741391" idx="6"/>
          </p:cNvCxnSpPr>
          <p:nvPr/>
        </p:nvCxnSpPr>
        <p:spPr bwMode="auto">
          <a:xfrm rot="5400000">
            <a:off x="7152481" y="4082257"/>
            <a:ext cx="403225" cy="852488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</p:cxnSp>
      <p:cxnSp>
        <p:nvCxnSpPr>
          <p:cNvPr id="22550" name="AutoShape 24"/>
          <p:cNvCxnSpPr>
            <a:cxnSpLocks noChangeShapeType="1"/>
            <a:stCxn id="741391" idx="4"/>
            <a:endCxn id="741392" idx="0"/>
          </p:cNvCxnSpPr>
          <p:nvPr/>
        </p:nvCxnSpPr>
        <p:spPr bwMode="auto">
          <a:xfrm>
            <a:off x="6124575" y="4995863"/>
            <a:ext cx="0" cy="241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</p:cxnSp>
      <p:cxnSp>
        <p:nvCxnSpPr>
          <p:cNvPr id="22551" name="AutoShape 25"/>
          <p:cNvCxnSpPr>
            <a:cxnSpLocks noChangeShapeType="1"/>
            <a:stCxn id="741392" idx="4"/>
            <a:endCxn id="741386" idx="0"/>
          </p:cNvCxnSpPr>
          <p:nvPr/>
        </p:nvCxnSpPr>
        <p:spPr bwMode="auto">
          <a:xfrm>
            <a:off x="6124575" y="5694363"/>
            <a:ext cx="0" cy="2428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</p:cxnSp>
      <p:sp>
        <p:nvSpPr>
          <p:cNvPr id="741402" name="Text Box 26"/>
          <p:cNvSpPr txBox="1">
            <a:spLocks noChangeArrowheads="1"/>
          </p:cNvSpPr>
          <p:nvPr/>
        </p:nvSpPr>
        <p:spPr bwMode="auto">
          <a:xfrm>
            <a:off x="179388" y="3213100"/>
            <a:ext cx="3238500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Comic Sans MS" charset="0"/>
                <a:cs typeface="+mn-cs"/>
              </a:rPr>
              <a:t>Electronics Simulator</a:t>
            </a:r>
          </a:p>
        </p:txBody>
      </p:sp>
      <p:sp>
        <p:nvSpPr>
          <p:cNvPr id="22553" name="Text Box 27"/>
          <p:cNvSpPr txBox="1">
            <a:spLocks noChangeArrowheads="1"/>
          </p:cNvSpPr>
          <p:nvPr/>
        </p:nvSpPr>
        <p:spPr bwMode="auto">
          <a:xfrm>
            <a:off x="179388" y="1052513"/>
            <a:ext cx="39608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omic Sans MS" charset="0"/>
              </a:rPr>
              <a:t>Atmoph. Muon Generator</a:t>
            </a:r>
            <a:endParaRPr lang="en-US" sz="1800">
              <a:solidFill>
                <a:srgbClr val="CC0000"/>
              </a:solidFill>
              <a:latin typeface="Comic Sans MS" charset="0"/>
            </a:endParaRPr>
          </a:p>
        </p:txBody>
      </p:sp>
      <p:sp>
        <p:nvSpPr>
          <p:cNvPr id="741404" name="Text Box 28"/>
          <p:cNvSpPr txBox="1">
            <a:spLocks noChangeArrowheads="1"/>
          </p:cNvSpPr>
          <p:nvPr/>
        </p:nvSpPr>
        <p:spPr bwMode="auto">
          <a:xfrm>
            <a:off x="179388" y="5300663"/>
            <a:ext cx="4032250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latin typeface="Comic Sans MS" charset="0"/>
                <a:cs typeface="+mn-cs"/>
              </a:rPr>
              <a:t>Evt</a:t>
            </a:r>
            <a:r>
              <a:rPr lang="en-US" dirty="0">
                <a:latin typeface="Comic Sans MS" charset="0"/>
                <a:cs typeface="+mn-cs"/>
              </a:rPr>
              <a:t> Selector (</a:t>
            </a:r>
            <a:r>
              <a:rPr lang="en-US" dirty="0" err="1">
                <a:latin typeface="Comic Sans MS" charset="0"/>
                <a:cs typeface="+mn-cs"/>
              </a:rPr>
              <a:t>OffLine</a:t>
            </a:r>
            <a:r>
              <a:rPr lang="en-US" dirty="0">
                <a:latin typeface="Comic Sans MS" charset="0"/>
                <a:cs typeface="+mn-cs"/>
              </a:rPr>
              <a:t> Trigger Condition + </a:t>
            </a:r>
            <a:r>
              <a:rPr lang="en-US" strike="sngStrike" dirty="0">
                <a:latin typeface="Comic Sans MS" charset="0"/>
                <a:cs typeface="+mn-cs"/>
              </a:rPr>
              <a:t>Causality Filter</a:t>
            </a:r>
            <a:r>
              <a:rPr lang="en-US" dirty="0">
                <a:latin typeface="Comic Sans MS" charset="0"/>
                <a:cs typeface="+mn-cs"/>
              </a:rPr>
              <a:t>)</a:t>
            </a:r>
          </a:p>
        </p:txBody>
      </p:sp>
      <p:sp>
        <p:nvSpPr>
          <p:cNvPr id="741405" name="Text Box 29"/>
          <p:cNvSpPr txBox="1">
            <a:spLocks noChangeArrowheads="1"/>
          </p:cNvSpPr>
          <p:nvPr/>
        </p:nvSpPr>
        <p:spPr bwMode="auto">
          <a:xfrm>
            <a:off x="179388" y="4652963"/>
            <a:ext cx="4032250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Comic Sans MS" charset="0"/>
                <a:cs typeface="+mn-cs"/>
              </a:rPr>
              <a:t>OffLine Trigger Seeds</a:t>
            </a:r>
          </a:p>
        </p:txBody>
      </p:sp>
      <p:sp>
        <p:nvSpPr>
          <p:cNvPr id="741406" name="Rectangle 30"/>
          <p:cNvSpPr>
            <a:spLocks noChangeArrowheads="1"/>
          </p:cNvSpPr>
          <p:nvPr/>
        </p:nvSpPr>
        <p:spPr bwMode="auto">
          <a:xfrm>
            <a:off x="179388" y="908050"/>
            <a:ext cx="3529012" cy="34575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741407" name="Rectangle 31"/>
          <p:cNvSpPr>
            <a:spLocks noChangeArrowheads="1"/>
          </p:cNvSpPr>
          <p:nvPr/>
        </p:nvSpPr>
        <p:spPr bwMode="auto">
          <a:xfrm>
            <a:off x="179388" y="4508500"/>
            <a:ext cx="3529012" cy="19446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22558" name="Oval 32"/>
          <p:cNvSpPr>
            <a:spLocks noChangeAspect="1" noChangeArrowheads="1"/>
          </p:cNvSpPr>
          <p:nvPr/>
        </p:nvSpPr>
        <p:spPr bwMode="auto">
          <a:xfrm>
            <a:off x="8532813" y="5805488"/>
            <a:ext cx="512762" cy="139700"/>
          </a:xfrm>
          <a:prstGeom prst="ellipse">
            <a:avLst/>
          </a:prstGeom>
          <a:solidFill>
            <a:srgbClr val="FF0000">
              <a:alpha val="50195"/>
            </a:srgb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it-IT" sz="1400" b="1">
              <a:latin typeface="Tahoma" charset="0"/>
            </a:endParaRPr>
          </a:p>
        </p:txBody>
      </p:sp>
      <p:sp>
        <p:nvSpPr>
          <p:cNvPr id="741409" name="Text Box 33"/>
          <p:cNvSpPr txBox="1">
            <a:spLocks noChangeArrowheads="1"/>
          </p:cNvSpPr>
          <p:nvPr/>
        </p:nvSpPr>
        <p:spPr bwMode="auto">
          <a:xfrm>
            <a:off x="7862888" y="5661025"/>
            <a:ext cx="1030287" cy="3238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sz="1200" dirty="0">
                <a:cs typeface="+mn-cs"/>
              </a:rPr>
              <a:t>Antares</a:t>
            </a:r>
          </a:p>
        </p:txBody>
      </p:sp>
      <p:sp>
        <p:nvSpPr>
          <p:cNvPr id="34" name="Oval 32"/>
          <p:cNvSpPr>
            <a:spLocks noChangeAspect="1" noChangeArrowheads="1"/>
          </p:cNvSpPr>
          <p:nvPr/>
        </p:nvSpPr>
        <p:spPr bwMode="auto">
          <a:xfrm>
            <a:off x="8550275" y="6092825"/>
            <a:ext cx="512763" cy="141288"/>
          </a:xfrm>
          <a:prstGeom prst="ellipse">
            <a:avLst/>
          </a:prstGeom>
          <a:solidFill>
            <a:srgbClr val="008000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it-IT" sz="1400" b="1">
              <a:latin typeface="Tahoma" charset="0"/>
              <a:cs typeface="+mn-cs"/>
            </a:endParaRPr>
          </a:p>
        </p:txBody>
      </p:sp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7667625" y="5949950"/>
            <a:ext cx="1103313" cy="3222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sz="1200" dirty="0">
                <a:cs typeface="+mn-cs"/>
              </a:rPr>
              <a:t>Our codes</a:t>
            </a:r>
          </a:p>
        </p:txBody>
      </p:sp>
      <p:sp>
        <p:nvSpPr>
          <p:cNvPr id="39" name="Text Box 33"/>
          <p:cNvSpPr txBox="1">
            <a:spLocks noChangeArrowheads="1"/>
          </p:cNvSpPr>
          <p:nvPr/>
        </p:nvSpPr>
        <p:spPr bwMode="auto">
          <a:xfrm>
            <a:off x="5918467" y="925513"/>
            <a:ext cx="3240087" cy="908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1200" dirty="0">
                <a:cs typeface="+mn-cs"/>
              </a:rPr>
              <a:t>* using tables from </a:t>
            </a:r>
            <a:r>
              <a:rPr lang="en-US" sz="1200" dirty="0" err="1">
                <a:cs typeface="+mn-cs"/>
              </a:rPr>
              <a:t>gen+hit</a:t>
            </a:r>
            <a:r>
              <a:rPr lang="en-US" sz="1200" dirty="0">
                <a:cs typeface="+mn-cs"/>
              </a:rPr>
              <a:t> codes</a:t>
            </a:r>
          </a:p>
          <a:p>
            <a:pPr>
              <a:lnSpc>
                <a:spcPct val="150000"/>
              </a:lnSpc>
              <a:defRPr/>
            </a:pPr>
            <a:r>
              <a:rPr lang="en-US" sz="1200" dirty="0">
                <a:cs typeface="+mn-cs"/>
              </a:rPr>
              <a:t>** + </a:t>
            </a:r>
            <a:r>
              <a:rPr lang="en-US" sz="1200" dirty="0" err="1">
                <a:cs typeface="+mn-cs"/>
              </a:rPr>
              <a:t>SwitchPmtOff</a:t>
            </a:r>
            <a:r>
              <a:rPr lang="en-US" sz="1200" dirty="0">
                <a:cs typeface="+mn-cs"/>
              </a:rPr>
              <a:t>: no </a:t>
            </a:r>
            <a:r>
              <a:rPr lang="en-US" sz="1200" dirty="0" smtClean="0">
                <a:cs typeface="+mn-cs"/>
              </a:rPr>
              <a:t>PMTs </a:t>
            </a:r>
            <a:r>
              <a:rPr lang="en-US" sz="1200" dirty="0" smtClean="0"/>
              <a:t>off (from PT DB)</a:t>
            </a:r>
            <a:endParaRPr lang="en-US" sz="1200" dirty="0">
              <a:cs typeface="+mn-cs"/>
            </a:endParaRPr>
          </a:p>
          <a:p>
            <a:pPr>
              <a:lnSpc>
                <a:spcPct val="150000"/>
              </a:lnSpc>
              <a:defRPr/>
            </a:pPr>
            <a:r>
              <a:rPr lang="en-US" sz="1200" dirty="0">
                <a:cs typeface="+mn-cs"/>
              </a:rPr>
              <a:t>*** + </a:t>
            </a:r>
            <a:r>
              <a:rPr lang="en-US" sz="1200" dirty="0" err="1">
                <a:cs typeface="+mn-cs"/>
              </a:rPr>
              <a:t>SelOnLine</a:t>
            </a:r>
            <a:r>
              <a:rPr lang="en-US" sz="1200" dirty="0">
                <a:cs typeface="+mn-cs"/>
              </a:rPr>
              <a:t>: on line trigger conditions  </a:t>
            </a:r>
          </a:p>
        </p:txBody>
      </p:sp>
      <p:sp>
        <p:nvSpPr>
          <p:cNvPr id="22563" name="Rectangle 5"/>
          <p:cNvSpPr txBox="1">
            <a:spLocks noChangeArrowheads="1"/>
          </p:cNvSpPr>
          <p:nvPr/>
        </p:nvSpPr>
        <p:spPr bwMode="auto">
          <a:xfrm>
            <a:off x="685800" y="0"/>
            <a:ext cx="763111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dirty="0">
                <a:solidFill>
                  <a:srgbClr val="FFCC00"/>
                </a:solidFill>
              </a:rPr>
              <a:t>Monte Carlo </a:t>
            </a:r>
            <a:r>
              <a:rPr lang="en-US" sz="2000" b="1" dirty="0" smtClean="0">
                <a:solidFill>
                  <a:srgbClr val="FFCC00"/>
                </a:solidFill>
              </a:rPr>
              <a:t>simulations and DATA analysis</a:t>
            </a:r>
            <a:endParaRPr lang="en-US" sz="2000" b="1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8944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eFCM1</a:t>
            </a:r>
            <a:endParaRPr lang="en-GB" dirty="0"/>
          </a:p>
        </p:txBody>
      </p:sp>
      <p:pic>
        <p:nvPicPr>
          <p:cNvPr id="3" name="Immagine 2" descr="PCTOPE-eFCM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469900"/>
            <a:ext cx="9144000" cy="590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7722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eFCM2</a:t>
            </a:r>
            <a:endParaRPr lang="en-GB" dirty="0"/>
          </a:p>
        </p:txBody>
      </p:sp>
      <p:pic>
        <p:nvPicPr>
          <p:cNvPr id="3" name="Immagine 2" descr="PCTOPE-eFCM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469900"/>
            <a:ext cx="9144000" cy="590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3051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eFCM3</a:t>
            </a:r>
            <a:endParaRPr lang="en-GB" dirty="0"/>
          </a:p>
        </p:txBody>
      </p:sp>
      <p:pic>
        <p:nvPicPr>
          <p:cNvPr id="3" name="Immagine 2" descr="PCTOPE-eFCM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469900"/>
            <a:ext cx="9144000" cy="590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1065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eFCM4</a:t>
            </a:r>
            <a:endParaRPr lang="en-GB" dirty="0"/>
          </a:p>
        </p:txBody>
      </p:sp>
      <p:pic>
        <p:nvPicPr>
          <p:cNvPr id="3" name="Immagine 2" descr="PCTOPE-eFCM4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469900"/>
            <a:ext cx="9144000" cy="590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300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eFCM5</a:t>
            </a:r>
            <a:endParaRPr lang="en-GB" dirty="0"/>
          </a:p>
        </p:txBody>
      </p:sp>
      <p:pic>
        <p:nvPicPr>
          <p:cNvPr id="3" name="Immagine 2" descr="PCTOPE-eFCM5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469900"/>
            <a:ext cx="9144000" cy="590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187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eFCM6</a:t>
            </a:r>
            <a:endParaRPr lang="en-GB" dirty="0"/>
          </a:p>
        </p:txBody>
      </p:sp>
      <p:pic>
        <p:nvPicPr>
          <p:cNvPr id="3" name="Immagine 2" descr="PCTOPE-eFCM6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469900"/>
            <a:ext cx="9144000" cy="590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0083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eFCM7</a:t>
            </a:r>
            <a:endParaRPr lang="en-GB" dirty="0"/>
          </a:p>
        </p:txBody>
      </p:sp>
      <p:pic>
        <p:nvPicPr>
          <p:cNvPr id="3" name="Immagine 2" descr="PCTOPE-eFCM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469900"/>
            <a:ext cx="9144000" cy="590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5024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eFCM8</a:t>
            </a:r>
            <a:endParaRPr lang="en-GB" dirty="0"/>
          </a:p>
        </p:txBody>
      </p:sp>
      <p:pic>
        <p:nvPicPr>
          <p:cNvPr id="3" name="Immagine 2" descr="PCTOPE-eFCM8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469900"/>
            <a:ext cx="9144000" cy="590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4643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2"/>
          <p:cNvSpPr>
            <a:spLocks noChangeArrowheads="1"/>
          </p:cNvSpPr>
          <p:nvPr/>
        </p:nvSpPr>
        <p:spPr bwMode="auto">
          <a:xfrm>
            <a:off x="2362200" y="-26988"/>
            <a:ext cx="4572000" cy="4222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>
                <a:solidFill>
                  <a:srgbClr val="FFCC00"/>
                </a:solidFill>
                <a:latin typeface="Arial" charset="0"/>
                <a:ea typeface="ＭＳ Ｐゴシック" charset="0"/>
                <a:cs typeface="ＭＳ Ｐゴシック" charset="0"/>
              </a:rPr>
              <a:t>Hit decompression and calibration</a:t>
            </a:r>
          </a:p>
        </p:txBody>
      </p:sp>
      <p:sp>
        <p:nvSpPr>
          <p:cNvPr id="7170" name="Rectangle 19"/>
          <p:cNvSpPr>
            <a:spLocks noChangeArrowheads="1"/>
          </p:cNvSpPr>
          <p:nvPr/>
        </p:nvSpPr>
        <p:spPr bwMode="auto">
          <a:xfrm>
            <a:off x="179388" y="589617"/>
            <a:ext cx="8856662" cy="5837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defTabSz="914400" eaLnBrk="0" fontAlgn="base" hangingPunct="0">
              <a:lnSpc>
                <a:spcPct val="5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1600" b="1" dirty="0" smtClean="0">
                <a:solidFill>
                  <a:srgbClr val="251670"/>
                </a:solidFill>
                <a:latin typeface="Arial" charset="0"/>
                <a:ea typeface="ＭＳ Ｐゴシック" charset="0"/>
                <a:cs typeface="ＭＳ Ｐゴシック" charset="0"/>
              </a:rPr>
              <a:t>The code</a:t>
            </a: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600" b="1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HitDeco2</a:t>
            </a: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:</a:t>
            </a:r>
          </a:p>
          <a:p>
            <a:pPr algn="just" defTabSz="914400" eaLnBrk="0" fontAlgn="base" hangingPunct="0">
              <a:lnSpc>
                <a:spcPct val="50000"/>
              </a:lnSpc>
              <a:spcBef>
                <a:spcPct val="0"/>
              </a:spcBef>
              <a:spcAft>
                <a:spcPts val="2400"/>
              </a:spcAft>
              <a:buFont typeface="Arial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parses the PT file;</a:t>
            </a:r>
          </a:p>
          <a:p>
            <a:pPr defTabSz="914400" fontAlgn="base">
              <a:lnSpc>
                <a:spcPct val="50000"/>
              </a:lnSpc>
              <a:spcBef>
                <a:spcPct val="0"/>
              </a:spcBef>
              <a:spcAft>
                <a:spcPts val="2400"/>
              </a:spcAft>
              <a:buFont typeface="Arial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decompresses the Fem Hits and evaluates the hit total charge in </a:t>
            </a:r>
            <a:r>
              <a:rPr lang="en-US" sz="1600" dirty="0" err="1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p.e.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;</a:t>
            </a:r>
          </a:p>
          <a:p>
            <a:pPr defTabSz="914400" fontAlgn="base">
              <a:lnSpc>
                <a:spcPct val="50000"/>
              </a:lnSpc>
              <a:spcBef>
                <a:spcPct val="0"/>
              </a:spcBef>
              <a:spcAft>
                <a:spcPts val="2400"/>
              </a:spcAft>
              <a:buFont typeface="Arial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evaluates the hit time from the decompressed hit wave form;</a:t>
            </a:r>
          </a:p>
          <a:p>
            <a:pPr defTabSz="914400" fontAlgn="base">
              <a:lnSpc>
                <a:spcPct val="50000"/>
              </a:lnSpc>
              <a:spcBef>
                <a:spcPct val="0"/>
              </a:spcBef>
              <a:spcAft>
                <a:spcPts val="2400"/>
              </a:spcAft>
              <a:buFont typeface="Arial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applies the time calibration offsets;</a:t>
            </a:r>
          </a:p>
          <a:p>
            <a:pPr defTabSz="914400" fontAlgn="base">
              <a:lnSpc>
                <a:spcPct val="50000"/>
              </a:lnSpc>
              <a:spcBef>
                <a:spcPct val="0"/>
              </a:spcBef>
              <a:spcAft>
                <a:spcPts val="2400"/>
              </a:spcAft>
              <a:buFont typeface="Arial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finds the mechanical floor id from the </a:t>
            </a:r>
            <a:r>
              <a:rPr lang="en-US" sz="1600" dirty="0" err="1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eFCM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id;</a:t>
            </a:r>
          </a:p>
          <a:p>
            <a:pPr defTabSz="914400" fontAlgn="base">
              <a:lnSpc>
                <a:spcPct val="50000"/>
              </a:lnSpc>
              <a:spcBef>
                <a:spcPct val="0"/>
              </a:spcBef>
              <a:spcAft>
                <a:spcPts val="2400"/>
              </a:spcAft>
              <a:buFont typeface="Arial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writes the output file in the ANTARES </a:t>
            </a:r>
            <a:r>
              <a:rPr lang="en-US" sz="1600" dirty="0" err="1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evt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format (input for </a:t>
            </a:r>
            <a:r>
              <a:rPr lang="en-US" sz="1600" i="1" dirty="0" err="1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reco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). </a:t>
            </a:r>
          </a:p>
          <a:p>
            <a:pPr defTabSz="914400" fontAlgn="base">
              <a:lnSpc>
                <a:spcPct val="5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1600" dirty="0" smtClean="0">
                <a:solidFill>
                  <a:srgbClr val="251670"/>
                </a:solidFill>
                <a:latin typeface="Arial" charset="0"/>
                <a:ea typeface="ＭＳ Ｐゴシック" charset="0"/>
                <a:cs typeface="ＭＳ Ｐゴシック" charset="0"/>
              </a:rPr>
              <a:t>See http://</a:t>
            </a:r>
            <a:r>
              <a:rPr lang="en-US" sz="1600" dirty="0" err="1" smtClean="0">
                <a:solidFill>
                  <a:srgbClr val="251670"/>
                </a:solidFill>
                <a:latin typeface="Arial" charset="0"/>
                <a:ea typeface="ＭＳ Ｐゴシック" charset="0"/>
                <a:cs typeface="ＭＳ Ｐゴシック" charset="0"/>
              </a:rPr>
              <a:t>wiki.infn.it</a:t>
            </a:r>
            <a:r>
              <a:rPr lang="en-US" sz="1600" dirty="0" smtClean="0">
                <a:solidFill>
                  <a:srgbClr val="251670"/>
                </a:solidFill>
                <a:latin typeface="Arial" charset="0"/>
                <a:ea typeface="ＭＳ Ｐゴシック" charset="0"/>
                <a:cs typeface="ＭＳ Ｐゴシック" charset="0"/>
              </a:rPr>
              <a:t>/</a:t>
            </a:r>
            <a:r>
              <a:rPr lang="en-US" sz="1600" dirty="0" err="1" smtClean="0">
                <a:solidFill>
                  <a:srgbClr val="251670"/>
                </a:solidFill>
                <a:latin typeface="Arial" charset="0"/>
                <a:ea typeface="ＭＳ Ｐゴシック" charset="0"/>
                <a:cs typeface="ＭＳ Ｐゴシック" charset="0"/>
              </a:rPr>
              <a:t>cn</a:t>
            </a:r>
            <a:r>
              <a:rPr lang="en-US" sz="1600" dirty="0" smtClean="0">
                <a:solidFill>
                  <a:srgbClr val="251670"/>
                </a:solidFill>
                <a:latin typeface="Arial" charset="0"/>
                <a:ea typeface="ＭＳ Ｐゴシック" charset="0"/>
                <a:cs typeface="ＭＳ Ｐゴシック" charset="0"/>
              </a:rPr>
              <a:t>/csn2/km3/</a:t>
            </a:r>
            <a:r>
              <a:rPr lang="en-US" sz="1600" dirty="0" err="1" smtClean="0">
                <a:solidFill>
                  <a:srgbClr val="251670"/>
                </a:solidFill>
                <a:latin typeface="Arial" charset="0"/>
                <a:ea typeface="ＭＳ Ｐゴシック" charset="0"/>
                <a:cs typeface="ＭＳ Ｐゴシック" charset="0"/>
              </a:rPr>
              <a:t>analysis_tools</a:t>
            </a:r>
            <a:r>
              <a:rPr lang="en-US" sz="1600" dirty="0" smtClean="0">
                <a:solidFill>
                  <a:srgbClr val="251670"/>
                </a:solidFill>
                <a:latin typeface="Arial" charset="0"/>
                <a:ea typeface="ＭＳ Ｐゴシック" charset="0"/>
                <a:cs typeface="ＭＳ Ｐゴシック" charset="0"/>
              </a:rPr>
              <a:t>/hitdeco2 for details</a:t>
            </a:r>
          </a:p>
          <a:p>
            <a:pPr defTabSz="914400" fontAlgn="base">
              <a:lnSpc>
                <a:spcPct val="5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1600" dirty="0" smtClean="0">
                <a:solidFill>
                  <a:srgbClr val="251670"/>
                </a:solidFill>
                <a:latin typeface="Arial" charset="0"/>
                <a:ea typeface="ＭＳ Ｐゴシック" charset="0"/>
                <a:cs typeface="ＭＳ Ｐゴシック" charset="0"/>
              </a:rPr>
              <a:t>See C.D.’s talk, analysis meeting in Rome, Nov. 2014 </a:t>
            </a:r>
          </a:p>
          <a:p>
            <a:pPr defTabSz="914400" fontAlgn="base">
              <a:lnSpc>
                <a:spcPct val="50000"/>
              </a:lnSpc>
              <a:spcBef>
                <a:spcPct val="0"/>
              </a:spcBef>
              <a:spcAft>
                <a:spcPts val="2400"/>
              </a:spcAft>
            </a:pPr>
            <a:endParaRPr lang="en-US" sz="1600" dirty="0" smtClean="0">
              <a:solidFill>
                <a:srgbClr val="25167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lnSpc>
                <a:spcPct val="50000"/>
              </a:lnSpc>
              <a:spcBef>
                <a:spcPct val="0"/>
              </a:spcBef>
              <a:spcAft>
                <a:spcPts val="2400"/>
              </a:spcAft>
            </a:pPr>
            <a:endParaRPr lang="en-US" sz="1600" dirty="0" smtClean="0">
              <a:solidFill>
                <a:srgbClr val="25167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lnSpc>
                <a:spcPct val="5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1600" b="1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Code Update:</a:t>
            </a:r>
            <a:endParaRPr lang="en-US" sz="1600" b="1" dirty="0">
              <a:solidFill>
                <a:srgbClr val="BC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lnSpc>
                <a:spcPct val="50000"/>
              </a:lnSpc>
              <a:spcBef>
                <a:spcPct val="0"/>
              </a:spcBef>
              <a:spcAft>
                <a:spcPts val="2400"/>
              </a:spcAft>
            </a:pPr>
            <a:r>
              <a:rPr lang="en-GB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Giulia found a bug </a:t>
            </a:r>
            <a:r>
              <a:rPr lang="en-GB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in parsing multi-</a:t>
            </a:r>
            <a:r>
              <a:rPr lang="en-GB" sz="1600" dirty="0">
                <a:latin typeface="Arial"/>
                <a:cs typeface="Arial"/>
              </a:rPr>
              <a:t>fragmented</a:t>
            </a:r>
            <a:r>
              <a:rPr lang="en-GB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hits: the bug has been fixed</a:t>
            </a:r>
          </a:p>
          <a:p>
            <a:pPr defTabSz="914400" fontAlgn="base">
              <a:lnSpc>
                <a:spcPct val="50000"/>
              </a:lnSpc>
              <a:spcBef>
                <a:spcPct val="0"/>
              </a:spcBef>
              <a:spcAft>
                <a:spcPts val="2400"/>
              </a:spcAft>
            </a:pPr>
            <a:r>
              <a:rPr lang="en-GB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All PT files were re-calibrated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8665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Single photo-electron </a:t>
            </a:r>
            <a:r>
              <a:rPr lang="en-GB" dirty="0"/>
              <a:t>peak</a:t>
            </a:r>
          </a:p>
        </p:txBody>
      </p:sp>
      <p:grpSp>
        <p:nvGrpSpPr>
          <p:cNvPr id="12" name="Gruppo 11"/>
          <p:cNvGrpSpPr/>
          <p:nvPr/>
        </p:nvGrpSpPr>
        <p:grpSpPr>
          <a:xfrm>
            <a:off x="1365620" y="1629775"/>
            <a:ext cx="7005600" cy="4661193"/>
            <a:chOff x="1365620" y="1629775"/>
            <a:chExt cx="7005600" cy="4661193"/>
          </a:xfrm>
        </p:grpSpPr>
        <p:pic>
          <p:nvPicPr>
            <p:cNvPr id="11" name="Immagine 10" descr="PCTOPE-eFCM5.g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tretch>
              <a:fillRect/>
            </a:stretch>
          </p:blipFill>
          <p:spPr>
            <a:xfrm>
              <a:off x="1365620" y="1768959"/>
              <a:ext cx="7005600" cy="4522009"/>
            </a:xfrm>
            <a:prstGeom prst="rect">
              <a:avLst/>
            </a:prstGeom>
          </p:spPr>
        </p:pic>
        <p:sp>
          <p:nvSpPr>
            <p:cNvPr id="3" name="CasellaDiTesto 2"/>
            <p:cNvSpPr txBox="1"/>
            <p:nvPr/>
          </p:nvSpPr>
          <p:spPr>
            <a:xfrm>
              <a:off x="6919310" y="1961197"/>
              <a:ext cx="6634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>
                  <a:latin typeface="Arial"/>
                  <a:cs typeface="Arial"/>
                </a:rPr>
                <a:t>PMT0</a:t>
              </a:r>
              <a:endParaRPr lang="en-GB" sz="1400" b="1" dirty="0">
                <a:latin typeface="Arial"/>
                <a:cs typeface="Arial"/>
              </a:endParaRPr>
            </a:p>
          </p:txBody>
        </p:sp>
        <p:sp>
          <p:nvSpPr>
            <p:cNvPr id="5" name="CasellaDiTesto 4"/>
            <p:cNvSpPr txBox="1"/>
            <p:nvPr/>
          </p:nvSpPr>
          <p:spPr>
            <a:xfrm>
              <a:off x="6919310" y="3068284"/>
              <a:ext cx="6634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>
                  <a:latin typeface="Arial"/>
                  <a:cs typeface="Arial"/>
                </a:rPr>
                <a:t>PMT1</a:t>
              </a:r>
              <a:endParaRPr lang="en-GB" sz="1400" b="1" dirty="0">
                <a:latin typeface="Arial"/>
                <a:cs typeface="Arial"/>
              </a:endParaRPr>
            </a:p>
          </p:txBody>
        </p:sp>
        <p:sp>
          <p:nvSpPr>
            <p:cNvPr id="6" name="CasellaDiTesto 5"/>
            <p:cNvSpPr txBox="1"/>
            <p:nvPr/>
          </p:nvSpPr>
          <p:spPr>
            <a:xfrm>
              <a:off x="6919310" y="4198145"/>
              <a:ext cx="6634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>
                  <a:latin typeface="Arial"/>
                  <a:cs typeface="Arial"/>
                </a:rPr>
                <a:t>PMT2</a:t>
              </a:r>
              <a:endParaRPr lang="en-GB" sz="1400" b="1" dirty="0">
                <a:latin typeface="Arial"/>
                <a:cs typeface="Arial"/>
              </a:endParaRPr>
            </a:p>
          </p:txBody>
        </p:sp>
        <p:sp>
          <p:nvSpPr>
            <p:cNvPr id="7" name="CasellaDiTesto 6"/>
            <p:cNvSpPr txBox="1"/>
            <p:nvPr/>
          </p:nvSpPr>
          <p:spPr>
            <a:xfrm>
              <a:off x="6919310" y="5336767"/>
              <a:ext cx="6634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>
                  <a:latin typeface="Arial"/>
                  <a:cs typeface="Arial"/>
                </a:rPr>
                <a:t>PMT3</a:t>
              </a:r>
              <a:endParaRPr lang="en-GB" sz="1400" b="1" dirty="0">
                <a:latin typeface="Arial"/>
                <a:cs typeface="Arial"/>
              </a:endParaRPr>
            </a:p>
          </p:txBody>
        </p:sp>
        <p:sp>
          <p:nvSpPr>
            <p:cNvPr id="9" name="Rettangolo 8"/>
            <p:cNvSpPr/>
            <p:nvPr/>
          </p:nvSpPr>
          <p:spPr>
            <a:xfrm>
              <a:off x="2121213" y="1629775"/>
              <a:ext cx="7732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b="1" dirty="0">
                  <a:latin typeface="Arial"/>
                  <a:cs typeface="Arial"/>
                </a:rPr>
                <a:t>eFCM5</a:t>
              </a:r>
            </a:p>
          </p:txBody>
        </p:sp>
      </p:grpSp>
      <p:sp>
        <p:nvSpPr>
          <p:cNvPr id="10" name="Rettangolo 16"/>
          <p:cNvSpPr>
            <a:spLocks noChangeArrowheads="1"/>
          </p:cNvSpPr>
          <p:nvPr/>
        </p:nvSpPr>
        <p:spPr bwMode="auto">
          <a:xfrm>
            <a:off x="482493" y="616194"/>
            <a:ext cx="8661507" cy="79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 defTabSz="914400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GB" dirty="0" err="1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s.p.e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. peak changes in time  </a:t>
            </a:r>
            <a:endParaRPr lang="en-GB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285750" indent="-285750" defTabSz="914400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PCTOPE tables computed for each PT file (using HitDeco2)</a:t>
            </a:r>
            <a:endParaRPr lang="en-GB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6993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Reconstruction</a:t>
            </a:r>
            <a:endParaRPr lang="en-GB" dirty="0"/>
          </a:p>
        </p:txBody>
      </p:sp>
      <p:pic>
        <p:nvPicPr>
          <p:cNvPr id="4" name="Immagine 6" descr="pippo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49958" t="51603"/>
          <a:stretch/>
        </p:blipFill>
        <p:spPr bwMode="auto">
          <a:xfrm>
            <a:off x="705923" y="4235768"/>
            <a:ext cx="3629795" cy="2265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6" descr="pippo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51709" b="50979"/>
          <a:stretch/>
        </p:blipFill>
        <p:spPr bwMode="auto">
          <a:xfrm>
            <a:off x="705923" y="2041159"/>
            <a:ext cx="3502809" cy="2295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magine 7" descr="c2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51392" b="48397"/>
          <a:stretch/>
        </p:blipFill>
        <p:spPr>
          <a:xfrm>
            <a:off x="5181112" y="1933141"/>
            <a:ext cx="3525811" cy="2416048"/>
          </a:xfrm>
          <a:prstGeom prst="rect">
            <a:avLst/>
          </a:prstGeom>
        </p:spPr>
      </p:pic>
      <p:pic>
        <p:nvPicPr>
          <p:cNvPr id="7" name="Immagine 6" descr="c2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48666" t="53624" b="1"/>
          <a:stretch/>
        </p:blipFill>
        <p:spPr>
          <a:xfrm>
            <a:off x="5003516" y="4349189"/>
            <a:ext cx="3723530" cy="2171310"/>
          </a:xfrm>
          <a:prstGeom prst="rect">
            <a:avLst/>
          </a:prstGeom>
        </p:spPr>
      </p:pic>
      <p:sp>
        <p:nvSpPr>
          <p:cNvPr id="9" name="Rettangolo 16"/>
          <p:cNvSpPr>
            <a:spLocks noChangeArrowheads="1"/>
          </p:cNvSpPr>
          <p:nvPr/>
        </p:nvSpPr>
        <p:spPr bwMode="auto">
          <a:xfrm>
            <a:off x="308362" y="675981"/>
            <a:ext cx="8661507" cy="1179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GB" sz="1600" dirty="0" err="1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reco</a:t>
            </a:r>
            <a:r>
              <a:rPr lang="en-GB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code: old version used for Phase-1</a:t>
            </a:r>
          </a:p>
          <a:p>
            <a:pPr marL="285750" indent="-28575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GB" sz="1600" dirty="0" err="1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Reco</a:t>
            </a:r>
            <a:r>
              <a:rPr lang="en-GB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rate increased by a factor ≈3, different angular distribution and lambda spectrum</a:t>
            </a:r>
          </a:p>
          <a:p>
            <a:pPr marL="285750" indent="-28575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GB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Differences in present results </a:t>
            </a:r>
            <a:r>
              <a:rPr lang="en-GB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(DATA-MC comparison) are </a:t>
            </a:r>
            <a:r>
              <a:rPr lang="en-GB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mainly due to the </a:t>
            </a:r>
            <a:r>
              <a:rPr lang="en-GB" sz="1600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reco</a:t>
            </a:r>
            <a:r>
              <a:rPr lang="en-GB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version</a:t>
            </a:r>
            <a:endParaRPr lang="en-GB" sz="16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631964" y="2353594"/>
            <a:ext cx="117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Nov 2013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7485694" y="235359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Now</a:t>
            </a:r>
            <a:endParaRPr lang="en-GB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8572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383" name="Oval 7"/>
          <p:cNvSpPr>
            <a:spLocks noChangeArrowheads="1"/>
          </p:cNvSpPr>
          <p:nvPr/>
        </p:nvSpPr>
        <p:spPr bwMode="auto">
          <a:xfrm>
            <a:off x="269898" y="874375"/>
            <a:ext cx="1584325" cy="433387"/>
          </a:xfrm>
          <a:prstGeom prst="ellipse">
            <a:avLst/>
          </a:prstGeom>
          <a:solidFill>
            <a:srgbClr val="FF0000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it-IT" sz="1400" b="1" dirty="0">
                <a:latin typeface="Tahoma" charset="0"/>
              </a:rPr>
              <a:t>k</a:t>
            </a:r>
            <a:r>
              <a:rPr lang="it-IT" sz="1400" b="1" dirty="0" smtClean="0">
                <a:latin typeface="Tahoma" charset="0"/>
                <a:cs typeface="+mn-cs"/>
              </a:rPr>
              <a:t>m3</a:t>
            </a:r>
            <a:r>
              <a:rPr lang="it-IT" sz="1400" b="1" dirty="0">
                <a:latin typeface="Tahoma" charset="0"/>
                <a:cs typeface="+mn-cs"/>
              </a:rPr>
              <a:t>*</a:t>
            </a:r>
          </a:p>
        </p:txBody>
      </p:sp>
      <p:sp>
        <p:nvSpPr>
          <p:cNvPr id="741384" name="Oval 8"/>
          <p:cNvSpPr>
            <a:spLocks noChangeArrowheads="1"/>
          </p:cNvSpPr>
          <p:nvPr/>
        </p:nvSpPr>
        <p:spPr bwMode="auto">
          <a:xfrm>
            <a:off x="269898" y="2799061"/>
            <a:ext cx="1584325" cy="433388"/>
          </a:xfrm>
          <a:prstGeom prst="ellipse">
            <a:avLst/>
          </a:prstGeom>
          <a:solidFill>
            <a:srgbClr val="008000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it-IT" sz="1400" b="1">
                <a:latin typeface="Tahoma" charset="0"/>
                <a:cs typeface="+mn-cs"/>
              </a:rPr>
              <a:t>GenBkg</a:t>
            </a:r>
          </a:p>
        </p:txBody>
      </p:sp>
      <p:sp>
        <p:nvSpPr>
          <p:cNvPr id="741385" name="Oval 9"/>
          <p:cNvSpPr>
            <a:spLocks noChangeArrowheads="1"/>
          </p:cNvSpPr>
          <p:nvPr/>
        </p:nvSpPr>
        <p:spPr bwMode="auto">
          <a:xfrm>
            <a:off x="269898" y="4321448"/>
            <a:ext cx="1584325" cy="514350"/>
          </a:xfrm>
          <a:prstGeom prst="ellipse">
            <a:avLst/>
          </a:prstGeom>
          <a:solidFill>
            <a:srgbClr val="008000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it-IT" sz="1400" b="1" dirty="0" err="1">
                <a:latin typeface="Tahoma" charset="0"/>
                <a:cs typeface="+mn-cs"/>
              </a:rPr>
              <a:t>TriggerSim</a:t>
            </a:r>
            <a:r>
              <a:rPr lang="it-IT" sz="1400" b="1" dirty="0">
                <a:latin typeface="Tahoma" charset="0"/>
                <a:cs typeface="+mn-cs"/>
              </a:rPr>
              <a:t> </a:t>
            </a:r>
          </a:p>
          <a:p>
            <a:pPr algn="ctr">
              <a:defRPr/>
            </a:pPr>
            <a:r>
              <a:rPr lang="it-IT" sz="1400" b="1" dirty="0">
                <a:latin typeface="Tahoma" charset="0"/>
                <a:cs typeface="+mn-cs"/>
              </a:rPr>
              <a:t>On-Line***</a:t>
            </a:r>
          </a:p>
        </p:txBody>
      </p:sp>
      <p:sp>
        <p:nvSpPr>
          <p:cNvPr id="741390" name="Oval 14"/>
          <p:cNvSpPr>
            <a:spLocks noChangeArrowheads="1"/>
          </p:cNvSpPr>
          <p:nvPr/>
        </p:nvSpPr>
        <p:spPr bwMode="auto">
          <a:xfrm>
            <a:off x="269898" y="3386191"/>
            <a:ext cx="1584325" cy="433387"/>
          </a:xfrm>
          <a:prstGeom prst="ellipse">
            <a:avLst/>
          </a:prstGeom>
          <a:solidFill>
            <a:srgbClr val="008000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it-IT" sz="1400" b="1" dirty="0" err="1">
                <a:latin typeface="Tahoma" charset="0"/>
                <a:cs typeface="+mn-cs"/>
              </a:rPr>
              <a:t>FemSim</a:t>
            </a:r>
            <a:r>
              <a:rPr lang="it-IT" sz="1400" b="1" dirty="0">
                <a:latin typeface="Tahoma" charset="0"/>
                <a:cs typeface="+mn-cs"/>
              </a:rPr>
              <a:t>**</a:t>
            </a:r>
          </a:p>
        </p:txBody>
      </p:sp>
      <p:cxnSp>
        <p:nvCxnSpPr>
          <p:cNvPr id="22545" name="AutoShape 19"/>
          <p:cNvCxnSpPr>
            <a:cxnSpLocks noChangeShapeType="1"/>
            <a:stCxn id="741383" idx="4"/>
            <a:endCxn id="741384" idx="0"/>
          </p:cNvCxnSpPr>
          <p:nvPr/>
        </p:nvCxnSpPr>
        <p:spPr bwMode="auto">
          <a:xfrm>
            <a:off x="1062061" y="1307762"/>
            <a:ext cx="0" cy="1491299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</p:cxnSp>
      <p:cxnSp>
        <p:nvCxnSpPr>
          <p:cNvPr id="22546" name="AutoShape 20"/>
          <p:cNvCxnSpPr>
            <a:cxnSpLocks noChangeShapeType="1"/>
            <a:stCxn id="741384" idx="4"/>
            <a:endCxn id="741390" idx="0"/>
          </p:cNvCxnSpPr>
          <p:nvPr/>
        </p:nvCxnSpPr>
        <p:spPr bwMode="auto">
          <a:xfrm>
            <a:off x="1062061" y="3232449"/>
            <a:ext cx="0" cy="15374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</p:cxnSp>
      <p:cxnSp>
        <p:nvCxnSpPr>
          <p:cNvPr id="22547" name="AutoShape 21"/>
          <p:cNvCxnSpPr>
            <a:cxnSpLocks noChangeShapeType="1"/>
            <a:stCxn id="741390" idx="4"/>
            <a:endCxn id="741385" idx="0"/>
          </p:cNvCxnSpPr>
          <p:nvPr/>
        </p:nvCxnSpPr>
        <p:spPr bwMode="auto">
          <a:xfrm>
            <a:off x="1062061" y="3819578"/>
            <a:ext cx="0" cy="50187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</p:cxnSp>
      <p:sp>
        <p:nvSpPr>
          <p:cNvPr id="741406" name="Rectangle 30"/>
          <p:cNvSpPr>
            <a:spLocks noChangeArrowheads="1"/>
          </p:cNvSpPr>
          <p:nvPr/>
        </p:nvSpPr>
        <p:spPr bwMode="auto">
          <a:xfrm>
            <a:off x="2165452" y="767086"/>
            <a:ext cx="6869867" cy="519916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GB" sz="1600" dirty="0">
              <a:cs typeface="+mn-cs"/>
            </a:endParaRPr>
          </a:p>
        </p:txBody>
      </p:sp>
      <p:sp>
        <p:nvSpPr>
          <p:cNvPr id="22563" name="Rectangle 5"/>
          <p:cNvSpPr txBox="1">
            <a:spLocks noChangeArrowheads="1"/>
          </p:cNvSpPr>
          <p:nvPr/>
        </p:nvSpPr>
        <p:spPr bwMode="auto">
          <a:xfrm>
            <a:off x="685800" y="0"/>
            <a:ext cx="763111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dirty="0">
                <a:solidFill>
                  <a:srgbClr val="FFCC00"/>
                </a:solidFill>
              </a:rPr>
              <a:t>Monte Carlo </a:t>
            </a:r>
            <a:r>
              <a:rPr lang="en-US" sz="2000" b="1" dirty="0" smtClean="0">
                <a:solidFill>
                  <a:srgbClr val="FFCC00"/>
                </a:solidFill>
              </a:rPr>
              <a:t>simulations and DATA analysis</a:t>
            </a:r>
            <a:endParaRPr lang="en-US" sz="2000" b="1" dirty="0">
              <a:solidFill>
                <a:srgbClr val="FFCC00"/>
              </a:solidFill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2267738" y="839793"/>
            <a:ext cx="6707914" cy="501675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BC0000"/>
                </a:solidFill>
                <a:latin typeface="Comic Sans MS" charset="0"/>
              </a:rPr>
              <a:t>Propagator and Light </a:t>
            </a:r>
            <a:r>
              <a:rPr lang="en-US" sz="1600" b="1" dirty="0" smtClean="0">
                <a:solidFill>
                  <a:srgbClr val="BC0000"/>
                </a:solidFill>
                <a:latin typeface="Comic Sans MS" charset="0"/>
              </a:rPr>
              <a:t>Simulator</a:t>
            </a:r>
          </a:p>
          <a:p>
            <a:pPr>
              <a:defRPr/>
            </a:pPr>
            <a:r>
              <a:rPr lang="en-US" sz="1600" dirty="0" smtClean="0">
                <a:latin typeface="Arial"/>
                <a:cs typeface="Arial"/>
              </a:rPr>
              <a:t>using tables from </a:t>
            </a:r>
            <a:r>
              <a:rPr lang="en-US" sz="1600" dirty="0" err="1" smtClean="0">
                <a:latin typeface="Arial"/>
                <a:cs typeface="Arial"/>
              </a:rPr>
              <a:t>gen+hit</a:t>
            </a:r>
            <a:r>
              <a:rPr lang="en-US" sz="1600" dirty="0" smtClean="0">
                <a:latin typeface="Arial"/>
                <a:cs typeface="Arial"/>
              </a:rPr>
              <a:t> codes</a:t>
            </a:r>
            <a:r>
              <a:rPr lang="en-US" sz="1600" dirty="0">
                <a:latin typeface="Arial"/>
                <a:cs typeface="Arial"/>
              </a:rPr>
              <a:t>: Absorption length profile measured at the Capo </a:t>
            </a:r>
            <a:r>
              <a:rPr lang="en-US" sz="1600" dirty="0" err="1">
                <a:latin typeface="Arial"/>
                <a:cs typeface="Arial"/>
              </a:rPr>
              <a:t>Passero</a:t>
            </a:r>
            <a:r>
              <a:rPr lang="en-US" sz="1600" dirty="0">
                <a:latin typeface="Arial"/>
                <a:cs typeface="Arial"/>
              </a:rPr>
              <a:t> (AC9 + ANTARES</a:t>
            </a:r>
            <a:r>
              <a:rPr lang="en-US" sz="1600" dirty="0" smtClean="0">
                <a:latin typeface="Arial"/>
                <a:cs typeface="Arial"/>
              </a:rPr>
              <a:t>), Scattering</a:t>
            </a:r>
            <a:r>
              <a:rPr lang="en-US" sz="1600" dirty="0">
                <a:latin typeface="Arial"/>
                <a:cs typeface="Arial"/>
              </a:rPr>
              <a:t>: </a:t>
            </a:r>
            <a:r>
              <a:rPr lang="en-US" sz="1600" dirty="0" err="1">
                <a:latin typeface="Arial"/>
                <a:cs typeface="Arial"/>
              </a:rPr>
              <a:t>partic</a:t>
            </a:r>
            <a:r>
              <a:rPr lang="en-US" sz="1600" dirty="0">
                <a:latin typeface="Arial"/>
                <a:cs typeface="Arial"/>
              </a:rPr>
              <a:t> </a:t>
            </a:r>
            <a:r>
              <a:rPr lang="en-US" sz="1600" dirty="0" smtClean="0">
                <a:latin typeface="Arial"/>
                <a:cs typeface="Arial"/>
              </a:rPr>
              <a:t>model</a:t>
            </a:r>
            <a:r>
              <a:rPr lang="en-US" sz="1600" dirty="0">
                <a:latin typeface="Arial"/>
                <a:cs typeface="Arial"/>
              </a:rPr>
              <a:t>, </a:t>
            </a:r>
            <a:r>
              <a:rPr lang="en-US" sz="1600" dirty="0" err="1" smtClean="0">
                <a:latin typeface="Arial"/>
                <a:cs typeface="Arial"/>
              </a:rPr>
              <a:t>Gel:Thickness</a:t>
            </a:r>
            <a:r>
              <a:rPr lang="en-US" sz="1600" dirty="0">
                <a:latin typeface="Arial"/>
                <a:cs typeface="Arial"/>
              </a:rPr>
              <a:t>: 1.0 </a:t>
            </a:r>
            <a:r>
              <a:rPr lang="en-US" sz="1600" dirty="0" smtClean="0">
                <a:latin typeface="Arial"/>
                <a:cs typeface="Arial"/>
              </a:rPr>
              <a:t>cm, Absorption </a:t>
            </a:r>
            <a:r>
              <a:rPr lang="en-US" sz="1600" dirty="0">
                <a:latin typeface="Arial"/>
                <a:cs typeface="Arial"/>
              </a:rPr>
              <a:t>length measured by Catania group</a:t>
            </a:r>
          </a:p>
          <a:p>
            <a:pPr>
              <a:defRPr/>
            </a:pPr>
            <a:r>
              <a:rPr lang="en-US" sz="1600" dirty="0" err="1" smtClean="0">
                <a:latin typeface="Arial"/>
                <a:cs typeface="Arial"/>
              </a:rPr>
              <a:t>Glass:Thickness</a:t>
            </a:r>
            <a:r>
              <a:rPr lang="en-US" sz="1600" dirty="0">
                <a:latin typeface="Arial"/>
                <a:cs typeface="Arial"/>
              </a:rPr>
              <a:t>: 1.2 </a:t>
            </a:r>
            <a:r>
              <a:rPr lang="en-US" sz="1600" dirty="0" smtClean="0">
                <a:latin typeface="Arial"/>
                <a:cs typeface="Arial"/>
              </a:rPr>
              <a:t>cm, Absorption </a:t>
            </a:r>
            <a:r>
              <a:rPr lang="en-US" sz="1600" dirty="0">
                <a:latin typeface="Arial"/>
                <a:cs typeface="Arial"/>
              </a:rPr>
              <a:t>length quoted by </a:t>
            </a:r>
            <a:r>
              <a:rPr lang="en-US" sz="1600" dirty="0" err="1" smtClean="0">
                <a:latin typeface="Arial"/>
                <a:cs typeface="Arial"/>
              </a:rPr>
              <a:t>Vitrovex</a:t>
            </a:r>
            <a:r>
              <a:rPr lang="en-US" sz="1600" dirty="0" smtClean="0">
                <a:latin typeface="Arial"/>
                <a:cs typeface="Arial"/>
              </a:rPr>
              <a:t>; Angular </a:t>
            </a:r>
            <a:r>
              <a:rPr lang="en-US" sz="1600" dirty="0">
                <a:latin typeface="Arial"/>
                <a:cs typeface="Arial"/>
              </a:rPr>
              <a:t>acceptance: “Clancy” truncated at </a:t>
            </a:r>
            <a:r>
              <a:rPr lang="en-US" sz="1600" dirty="0" err="1">
                <a:latin typeface="Arial"/>
                <a:cs typeface="Arial"/>
              </a:rPr>
              <a:t>cos</a:t>
            </a:r>
            <a:r>
              <a:rPr lang="en-US" sz="1600" dirty="0">
                <a:latin typeface="Arial"/>
                <a:cs typeface="Arial"/>
              </a:rPr>
              <a:t>(</a:t>
            </a:r>
            <a:r>
              <a:rPr lang="en-US" sz="1600" baseline="-25000" dirty="0">
                <a:latin typeface="Arial"/>
                <a:cs typeface="Arial"/>
              </a:rPr>
              <a:t>C</a:t>
            </a:r>
            <a:r>
              <a:rPr lang="en-US" sz="1600" dirty="0">
                <a:latin typeface="Arial"/>
                <a:cs typeface="Arial"/>
              </a:rPr>
              <a:t>)=-0.5 </a:t>
            </a:r>
            <a:endParaRPr lang="en-US" sz="1600" dirty="0" smtClean="0">
              <a:latin typeface="Arial"/>
              <a:cs typeface="Arial"/>
            </a:endParaRPr>
          </a:p>
          <a:p>
            <a:pPr>
              <a:defRPr/>
            </a:pPr>
            <a:endParaRPr lang="en-US" sz="1600" dirty="0">
              <a:latin typeface="Comic Sans MS" charset="0"/>
            </a:endParaRPr>
          </a:p>
          <a:p>
            <a:pPr>
              <a:defRPr/>
            </a:pPr>
            <a:endParaRPr lang="en-US" sz="1600" b="1" dirty="0" smtClean="0">
              <a:solidFill>
                <a:srgbClr val="BC0000"/>
              </a:solidFill>
              <a:latin typeface="Comic Sans MS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BC0000"/>
                </a:solidFill>
                <a:latin typeface="Comic Sans MS" charset="0"/>
              </a:rPr>
              <a:t>Background </a:t>
            </a:r>
            <a:r>
              <a:rPr lang="en-US" sz="1600" b="1" dirty="0">
                <a:solidFill>
                  <a:srgbClr val="BC0000"/>
                </a:solidFill>
                <a:latin typeface="Comic Sans MS" charset="0"/>
              </a:rPr>
              <a:t>Simulator</a:t>
            </a:r>
            <a:r>
              <a:rPr lang="en-US" sz="1600" dirty="0">
                <a:latin typeface="Comic Sans MS" charset="0"/>
              </a:rPr>
              <a:t> </a:t>
            </a:r>
            <a:r>
              <a:rPr lang="en-US" sz="1600" dirty="0">
                <a:latin typeface="Arial"/>
                <a:cs typeface="Arial"/>
              </a:rPr>
              <a:t>(Rate: 52 kHz)</a:t>
            </a:r>
          </a:p>
          <a:p>
            <a:pPr>
              <a:defRPr/>
            </a:pPr>
            <a:endParaRPr lang="en-US" sz="1600" dirty="0">
              <a:latin typeface="Comic Sans MS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BC0000"/>
                </a:solidFill>
                <a:latin typeface="Comic Sans MS" charset="0"/>
              </a:rPr>
              <a:t>Electronics Simulator </a:t>
            </a:r>
            <a:r>
              <a:rPr lang="en-US" sz="1600" dirty="0">
                <a:latin typeface="Comic Sans MS" charset="0"/>
              </a:rPr>
              <a:t>(</a:t>
            </a:r>
            <a:r>
              <a:rPr lang="en-GB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new release by F. </a:t>
            </a:r>
            <a:r>
              <a:rPr lang="en-GB" sz="1600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Ameli</a:t>
            </a:r>
            <a:r>
              <a:rPr lang="en-US" sz="1600" dirty="0">
                <a:latin typeface="Comic Sans MS" charset="0"/>
              </a:rPr>
              <a:t>): </a:t>
            </a:r>
          </a:p>
          <a:p>
            <a:pPr>
              <a:defRPr/>
            </a:pPr>
            <a:r>
              <a:rPr lang="en-GB" sz="1600" dirty="0" err="1" smtClean="0">
                <a:latin typeface="Arial"/>
                <a:cs typeface="Arial"/>
              </a:rPr>
              <a:t>SpeCharge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>
                <a:latin typeface="Arial"/>
                <a:cs typeface="Arial"/>
              </a:rPr>
              <a:t>= 1 </a:t>
            </a:r>
            <a:r>
              <a:rPr lang="en-GB" sz="1600" dirty="0" err="1">
                <a:latin typeface="Arial"/>
                <a:cs typeface="Arial"/>
              </a:rPr>
              <a:t>pC</a:t>
            </a:r>
            <a:r>
              <a:rPr lang="en-GB" sz="1600" dirty="0">
                <a:latin typeface="Arial"/>
                <a:cs typeface="Arial"/>
              </a:rPr>
              <a:t>, </a:t>
            </a:r>
            <a:r>
              <a:rPr lang="en-GB" sz="1600" dirty="0" err="1">
                <a:latin typeface="Arial"/>
                <a:cs typeface="Arial"/>
              </a:rPr>
              <a:t>ChargeSD</a:t>
            </a:r>
            <a:r>
              <a:rPr lang="en-GB" sz="1600" dirty="0">
                <a:latin typeface="Arial"/>
                <a:cs typeface="Arial"/>
              </a:rPr>
              <a:t> = 0.3, </a:t>
            </a:r>
            <a:r>
              <a:rPr lang="en-GB" sz="1600" dirty="0" err="1">
                <a:latin typeface="Arial"/>
                <a:cs typeface="Arial"/>
              </a:rPr>
              <a:t>TimeSD</a:t>
            </a:r>
            <a:r>
              <a:rPr lang="en-GB" sz="1600" dirty="0">
                <a:latin typeface="Arial"/>
                <a:cs typeface="Arial"/>
              </a:rPr>
              <a:t> = 2 ns, </a:t>
            </a:r>
            <a:r>
              <a:rPr lang="en-GB" sz="1600" dirty="0" err="1">
                <a:latin typeface="Arial"/>
                <a:cs typeface="Arial"/>
              </a:rPr>
              <a:t>IntWindow</a:t>
            </a:r>
            <a:r>
              <a:rPr lang="en-GB" sz="1600" dirty="0">
                <a:latin typeface="Arial"/>
                <a:cs typeface="Arial"/>
              </a:rPr>
              <a:t> = 75 ns</a:t>
            </a:r>
          </a:p>
          <a:p>
            <a:pPr>
              <a:defRPr/>
            </a:pPr>
            <a:r>
              <a:rPr lang="en-GB" sz="1600" dirty="0">
                <a:latin typeface="Arial"/>
                <a:cs typeface="Arial"/>
              </a:rPr>
              <a:t>** + </a:t>
            </a:r>
            <a:r>
              <a:rPr lang="en-GB" sz="1600" dirty="0" err="1">
                <a:latin typeface="Arial"/>
                <a:cs typeface="Arial"/>
              </a:rPr>
              <a:t>SwitchPmtOff</a:t>
            </a:r>
            <a:r>
              <a:rPr lang="en-GB" sz="1600" dirty="0">
                <a:latin typeface="Arial"/>
                <a:cs typeface="Arial"/>
              </a:rPr>
              <a:t>: no PMTs off (list from PT DB)</a:t>
            </a:r>
          </a:p>
          <a:p>
            <a:pPr>
              <a:defRPr/>
            </a:pPr>
            <a:endParaRPr lang="en-GB" sz="1600" dirty="0">
              <a:latin typeface="Comic Sans MS" charset="0"/>
            </a:endParaRPr>
          </a:p>
          <a:p>
            <a:pPr>
              <a:defRPr/>
            </a:pPr>
            <a:r>
              <a:rPr lang="en-US" sz="1600" b="1" dirty="0" err="1">
                <a:solidFill>
                  <a:srgbClr val="BC0000"/>
                </a:solidFill>
                <a:latin typeface="Comic Sans MS" charset="0"/>
              </a:rPr>
              <a:t>OnLine</a:t>
            </a:r>
            <a:r>
              <a:rPr lang="en-US" sz="1600" b="1" dirty="0">
                <a:solidFill>
                  <a:srgbClr val="BC0000"/>
                </a:solidFill>
                <a:latin typeface="Comic Sans MS" charset="0"/>
              </a:rPr>
              <a:t> Trigger </a:t>
            </a:r>
            <a:r>
              <a:rPr lang="en-US" sz="1600" b="1" dirty="0" smtClean="0">
                <a:solidFill>
                  <a:srgbClr val="BC0000"/>
                </a:solidFill>
                <a:latin typeface="Comic Sans MS" charset="0"/>
              </a:rPr>
              <a:t>Simulator </a:t>
            </a:r>
            <a:endParaRPr lang="en-US" sz="1600" b="1" dirty="0">
              <a:solidFill>
                <a:srgbClr val="BC0000"/>
              </a:solidFill>
              <a:latin typeface="Comic Sans MS" charset="0"/>
            </a:endParaRPr>
          </a:p>
          <a:p>
            <a:pPr>
              <a:defRPr/>
            </a:pPr>
            <a:r>
              <a:rPr lang="en-GB" sz="1600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TriggerSim</a:t>
            </a:r>
            <a:r>
              <a:rPr lang="en-GB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(on-line mode): 5ns flag added to hit time -&gt; possibility to compute coincidences with 5ns delay </a:t>
            </a:r>
          </a:p>
          <a:p>
            <a:pPr>
              <a:defRPr/>
            </a:pPr>
            <a:r>
              <a:rPr lang="en-US" sz="1600" dirty="0">
                <a:latin typeface="Arial"/>
                <a:cs typeface="Arial"/>
              </a:rPr>
              <a:t>*** + </a:t>
            </a:r>
            <a:r>
              <a:rPr lang="en-US" sz="1600" dirty="0" err="1">
                <a:latin typeface="Arial"/>
                <a:cs typeface="Arial"/>
              </a:rPr>
              <a:t>SelOnLine</a:t>
            </a:r>
            <a:r>
              <a:rPr lang="en-US" sz="1600" dirty="0">
                <a:latin typeface="Arial"/>
                <a:cs typeface="Arial"/>
              </a:rPr>
              <a:t> (fixed some bugs): on line trigger conditions (</a:t>
            </a:r>
            <a:r>
              <a:rPr lang="en-US" sz="1600" dirty="0" err="1">
                <a:latin typeface="Arial"/>
                <a:cs typeface="Arial"/>
              </a:rPr>
              <a:t>plgs</a:t>
            </a:r>
            <a:r>
              <a:rPr lang="en-US" sz="1600" dirty="0">
                <a:latin typeface="Arial"/>
                <a:cs typeface="Arial"/>
              </a:rPr>
              <a:t> and FC bug) </a:t>
            </a:r>
          </a:p>
          <a:p>
            <a:pPr>
              <a:defRPr/>
            </a:pPr>
            <a:r>
              <a:rPr lang="en-GB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Input </a:t>
            </a:r>
            <a:r>
              <a:rPr lang="en-GB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depend on the data set to be simulated</a:t>
            </a:r>
            <a:r>
              <a:rPr lang="en-GB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.</a:t>
            </a:r>
            <a:endParaRPr lang="en-US" sz="1600" dirty="0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8995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Rbr</a:t>
            </a:r>
            <a:r>
              <a:rPr lang="en-GB" dirty="0"/>
              <a:t> simulation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4913" y="773447"/>
            <a:ext cx="8229600" cy="4434244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GB" sz="2000" dirty="0" smtClean="0">
                <a:latin typeface="Arial"/>
                <a:cs typeface="Arial"/>
              </a:rPr>
              <a:t>To take into account the different trigger conditions.</a:t>
            </a:r>
          </a:p>
          <a:p>
            <a:pPr>
              <a:lnSpc>
                <a:spcPct val="130000"/>
              </a:lnSpc>
            </a:pPr>
            <a:r>
              <a:rPr lang="en-GB" sz="2000" dirty="0" smtClean="0">
                <a:latin typeface="Arial"/>
                <a:cs typeface="Arial"/>
              </a:rPr>
              <a:t>To take into account PMTs don’t take data.</a:t>
            </a:r>
          </a:p>
          <a:p>
            <a:pPr>
              <a:lnSpc>
                <a:spcPct val="130000"/>
              </a:lnSpc>
            </a:pPr>
            <a:r>
              <a:rPr lang="en-GB" sz="2000" dirty="0" smtClean="0">
                <a:latin typeface="Arial"/>
                <a:cs typeface="Arial"/>
              </a:rPr>
              <a:t>Possibility to use the whole data set to compute the transfer function and then the DIR.</a:t>
            </a:r>
          </a:p>
          <a:p>
            <a:pPr>
              <a:lnSpc>
                <a:spcPct val="130000"/>
              </a:lnSpc>
            </a:pPr>
            <a:endParaRPr lang="en-GB" sz="2000" dirty="0" smtClean="0">
              <a:latin typeface="Arial"/>
              <a:cs typeface="Arial"/>
            </a:endParaRPr>
          </a:p>
          <a:p>
            <a:pPr>
              <a:lnSpc>
                <a:spcPct val="130000"/>
              </a:lnSpc>
            </a:pPr>
            <a:endParaRPr lang="en-GB" sz="2000" dirty="0">
              <a:latin typeface="Arial"/>
              <a:cs typeface="Arial"/>
            </a:endParaRPr>
          </a:p>
          <a:p>
            <a:pPr>
              <a:lnSpc>
                <a:spcPct val="130000"/>
              </a:lnSpc>
            </a:pPr>
            <a:endParaRPr lang="en-GB" sz="2000" dirty="0">
              <a:latin typeface="Arial"/>
              <a:cs typeface="Arial"/>
            </a:endParaRPr>
          </a:p>
          <a:p>
            <a:pPr>
              <a:lnSpc>
                <a:spcPct val="130000"/>
              </a:lnSpc>
            </a:pPr>
            <a:r>
              <a:rPr lang="en-GB" sz="2000" dirty="0" smtClean="0">
                <a:latin typeface="Arial"/>
                <a:cs typeface="Arial"/>
              </a:rPr>
              <a:t>For each analysed PT file: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GB" sz="2000" dirty="0" smtClean="0">
                <a:latin typeface="Arial"/>
                <a:cs typeface="Arial"/>
              </a:rPr>
              <a:t>     - We generate a corresponding </a:t>
            </a:r>
            <a:r>
              <a:rPr lang="en-GB" sz="2000" dirty="0" err="1" smtClean="0">
                <a:latin typeface="Arial"/>
                <a:cs typeface="Arial"/>
              </a:rPr>
              <a:t>MuPage</a:t>
            </a:r>
            <a:r>
              <a:rPr lang="en-GB" sz="2000" dirty="0" smtClean="0">
                <a:latin typeface="Arial"/>
                <a:cs typeface="Arial"/>
              </a:rPr>
              <a:t> file with the same live time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GB" sz="2000" dirty="0" smtClean="0">
                <a:latin typeface="Arial"/>
                <a:cs typeface="Arial"/>
              </a:rPr>
              <a:t>     - After </a:t>
            </a:r>
            <a:r>
              <a:rPr lang="en-GB" sz="2000" dirty="0" err="1" smtClean="0">
                <a:latin typeface="Arial"/>
                <a:cs typeface="Arial"/>
              </a:rPr>
              <a:t>FemSim</a:t>
            </a:r>
            <a:r>
              <a:rPr lang="en-GB" sz="2000" dirty="0" smtClean="0">
                <a:latin typeface="Arial"/>
                <a:cs typeface="Arial"/>
              </a:rPr>
              <a:t>, </a:t>
            </a:r>
            <a:r>
              <a:rPr lang="en-GB" sz="2000" dirty="0">
                <a:latin typeface="Arial"/>
                <a:cs typeface="Arial"/>
              </a:rPr>
              <a:t>we switch </a:t>
            </a:r>
            <a:r>
              <a:rPr lang="en-GB" sz="2000" dirty="0" smtClean="0">
                <a:latin typeface="Arial"/>
                <a:cs typeface="Arial"/>
              </a:rPr>
              <a:t>off the PMTs which didn’t take data in  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GB" sz="2000" dirty="0">
                <a:latin typeface="Arial"/>
                <a:cs typeface="Arial"/>
              </a:rPr>
              <a:t> </a:t>
            </a:r>
            <a:r>
              <a:rPr lang="en-GB" sz="2000" dirty="0" smtClean="0">
                <a:latin typeface="Arial"/>
                <a:cs typeface="Arial"/>
              </a:rPr>
              <a:t>      that PT file (list from PT DB) </a:t>
            </a:r>
            <a:endParaRPr lang="en-GB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16572959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80295</TotalTime>
  <Words>1874</Words>
  <Application>Microsoft Macintosh PowerPoint</Application>
  <PresentationFormat>On-screen Show (4:3)</PresentationFormat>
  <Paragraphs>385</Paragraphs>
  <Slides>47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49" baseType="lpstr">
      <vt:lpstr>Struttura predefinita</vt:lpstr>
      <vt:lpstr>1_Struttura predefinita</vt:lpstr>
      <vt:lpstr>Slide 1</vt:lpstr>
      <vt:lpstr>Post-Trigger Data</vt:lpstr>
      <vt:lpstr>Post-Trigger Data</vt:lpstr>
      <vt:lpstr>Slide 4</vt:lpstr>
      <vt:lpstr>Slide 5</vt:lpstr>
      <vt:lpstr>Single photo-electron peak</vt:lpstr>
      <vt:lpstr>Reconstruction</vt:lpstr>
      <vt:lpstr>Slide 8</vt:lpstr>
      <vt:lpstr>Rbr simulation</vt:lpstr>
      <vt:lpstr>Slide 10</vt:lpstr>
      <vt:lpstr>Run by run analysis</vt:lpstr>
      <vt:lpstr>Slide 12</vt:lpstr>
      <vt:lpstr>Slide 13</vt:lpstr>
      <vt:lpstr>Slide 14</vt:lpstr>
      <vt:lpstr>Slide 15</vt:lpstr>
      <vt:lpstr>Slide 16</vt:lpstr>
      <vt:lpstr>Slide 17</vt:lpstr>
      <vt:lpstr>eFCM5</vt:lpstr>
      <vt:lpstr>eFCM5</vt:lpstr>
      <vt:lpstr>Depth Intensity Relation: DIR</vt:lpstr>
      <vt:lpstr>Depth Intensity Relation: DIR</vt:lpstr>
      <vt:lpstr>Slide 22</vt:lpstr>
      <vt:lpstr>eFCM1</vt:lpstr>
      <vt:lpstr>eFCM2</vt:lpstr>
      <vt:lpstr>eFCM3</vt:lpstr>
      <vt:lpstr>eFCM4</vt:lpstr>
      <vt:lpstr>eFCM5</vt:lpstr>
      <vt:lpstr>eFCM6</vt:lpstr>
      <vt:lpstr>eFCM7</vt:lpstr>
      <vt:lpstr>eFCM8</vt:lpstr>
      <vt:lpstr>eFCM1</vt:lpstr>
      <vt:lpstr>eFCM2</vt:lpstr>
      <vt:lpstr>eFCM3</vt:lpstr>
      <vt:lpstr>eFCM4</vt:lpstr>
      <vt:lpstr>eFCM5</vt:lpstr>
      <vt:lpstr>eFCM6</vt:lpstr>
      <vt:lpstr>eFCM7</vt:lpstr>
      <vt:lpstr>eFCM8</vt:lpstr>
      <vt:lpstr>Slide 39</vt:lpstr>
      <vt:lpstr>eFCM1</vt:lpstr>
      <vt:lpstr>eFCM2</vt:lpstr>
      <vt:lpstr>eFCM3</vt:lpstr>
      <vt:lpstr>eFCM4</vt:lpstr>
      <vt:lpstr>eFCM5</vt:lpstr>
      <vt:lpstr>eFCM6</vt:lpstr>
      <vt:lpstr>eFCM7</vt:lpstr>
      <vt:lpstr>eFCM8</vt:lpstr>
    </vt:vector>
  </TitlesOfParts>
  <Company>lns-infn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Post-Trigger Data</dc:title>
  <dc:creator>Office 2004 Test Drive User</dc:creator>
  <cp:lastModifiedBy>Carla Distefano</cp:lastModifiedBy>
  <cp:revision>204</cp:revision>
  <dcterms:created xsi:type="dcterms:W3CDTF">2014-03-20T18:10:06Z</dcterms:created>
  <dcterms:modified xsi:type="dcterms:W3CDTF">2014-03-20T18:46:34Z</dcterms:modified>
</cp:coreProperties>
</file>