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69" r:id="rId3"/>
    <p:sldId id="282" r:id="rId4"/>
    <p:sldId id="271" r:id="rId5"/>
    <p:sldId id="280" r:id="rId6"/>
    <p:sldId id="281" r:id="rId7"/>
    <p:sldId id="287" r:id="rId8"/>
    <p:sldId id="283" r:id="rId9"/>
    <p:sldId id="278" r:id="rId10"/>
    <p:sldId id="288" r:id="rId11"/>
    <p:sldId id="256" r:id="rId12"/>
    <p:sldId id="259" r:id="rId13"/>
    <p:sldId id="260" r:id="rId14"/>
    <p:sldId id="261" r:id="rId15"/>
    <p:sldId id="257" r:id="rId16"/>
    <p:sldId id="258" r:id="rId17"/>
    <p:sldId id="263" r:id="rId18"/>
    <p:sldId id="262" r:id="rId19"/>
    <p:sldId id="264" r:id="rId20"/>
    <p:sldId id="273" r:id="rId21"/>
    <p:sldId id="274" r:id="rId22"/>
    <p:sldId id="275" r:id="rId23"/>
    <p:sldId id="276" r:id="rId24"/>
    <p:sldId id="284" r:id="rId25"/>
    <p:sldId id="285" r:id="rId26"/>
    <p:sldId id="286" r:id="rId27"/>
    <p:sldId id="289" r:id="rId28"/>
    <p:sldId id="277" r:id="rId29"/>
    <p:sldId id="272" r:id="rId30"/>
    <p:sldId id="290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F91B58-22FA-475D-981E-B1F9E94902CC}" type="datetimeFigureOut">
              <a:rPr lang="it-IT" smtClean="0"/>
              <a:t>20/03/2014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655C1-CD26-44E2-BBFC-3C3D18406C5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853411"/>
            <a:ext cx="8820472" cy="1222375"/>
          </a:xfrm>
        </p:spPr>
        <p:txBody>
          <a:bodyPr>
            <a:normAutofit/>
          </a:bodyPr>
          <a:lstStyle/>
          <a:p>
            <a:r>
              <a:rPr lang="it-IT" sz="2800" dirty="0" smtClean="0"/>
              <a:t>ONE YEAR rate MONITORING,</a:t>
            </a:r>
            <a:br>
              <a:rPr lang="it-IT" sz="2800" dirty="0" smtClean="0"/>
            </a:br>
            <a:r>
              <a:rPr lang="it-IT" sz="2800" dirty="0" err="1" smtClean="0"/>
              <a:t>burst</a:t>
            </a:r>
            <a:r>
              <a:rPr lang="it-IT" sz="2800" dirty="0" smtClean="0"/>
              <a:t> </a:t>
            </a:r>
            <a:r>
              <a:rPr lang="it-IT" sz="2800" dirty="0" err="1" smtClean="0"/>
              <a:t>analysis</a:t>
            </a:r>
            <a:r>
              <a:rPr lang="it-IT" sz="2800" dirty="0" smtClean="0"/>
              <a:t> and </a:t>
            </a:r>
            <a:r>
              <a:rPr lang="it-IT" sz="2800" dirty="0" smtClean="0"/>
              <a:t>ENVIRONMENTAL</a:t>
            </a:r>
            <a:r>
              <a:rPr lang="it-IT" sz="2800" dirty="0"/>
              <a:t> </a:t>
            </a:r>
            <a:r>
              <a:rPr lang="it-IT" sz="2800" dirty="0" err="1" smtClean="0"/>
              <a:t>parameters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M.G. </a:t>
            </a:r>
            <a:r>
              <a:rPr lang="it-IT" dirty="0" err="1" smtClean="0"/>
              <a:t>Pellegriti</a:t>
            </a:r>
            <a:r>
              <a:rPr lang="it-IT" dirty="0" smtClean="0"/>
              <a:t> – INFN - LNS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6453336"/>
            <a:ext cx="541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KM3 Collaboration Meeting – Catania 21 March 2014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24805" y="64533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98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KM3NET-Italy web </a:t>
            </a:r>
            <a:r>
              <a:rPr lang="it-IT" dirty="0" err="1" smtClean="0"/>
              <a:t>db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302055" cy="50280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18971931">
            <a:off x="57914" y="2882817"/>
            <a:ext cx="12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preliminary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60032" y="1988840"/>
            <a:ext cx="42446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 of the median calculation</a:t>
            </a:r>
          </a:p>
          <a:p>
            <a:r>
              <a:rPr lang="en-US" dirty="0" smtClean="0"/>
              <a:t>                         performed by</a:t>
            </a:r>
          </a:p>
          <a:p>
            <a:r>
              <a:rPr lang="en-US" dirty="0" smtClean="0"/>
              <a:t>Cristiano </a:t>
            </a:r>
            <a:r>
              <a:rPr lang="en-US" dirty="0" err="1" smtClean="0"/>
              <a:t>Bozza</a:t>
            </a:r>
            <a:r>
              <a:rPr lang="en-US" dirty="0" smtClean="0"/>
              <a:t> &amp;  Natalia </a:t>
            </a:r>
            <a:r>
              <a:rPr lang="en-US" dirty="0" err="1" smtClean="0"/>
              <a:t>Deniskina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Cross checks and comparison with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the previous calculations to be done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532440" y="6368795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1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8458200" cy="914400"/>
          </a:xfrm>
        </p:spPr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collaboration</a:t>
            </a:r>
            <a:r>
              <a:rPr lang="it-IT" dirty="0" smtClean="0"/>
              <a:t> with T. </a:t>
            </a:r>
            <a:r>
              <a:rPr lang="it-IT" dirty="0" err="1" smtClean="0"/>
              <a:t>Chiarusi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32744" y="6445465"/>
            <a:ext cx="44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17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8"/>
          <a:stretch/>
        </p:blipFill>
        <p:spPr bwMode="auto">
          <a:xfrm>
            <a:off x="1763688" y="3084197"/>
            <a:ext cx="5572125" cy="25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7" y="1160537"/>
            <a:ext cx="6762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23355" y="62706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ample </a:t>
            </a:r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 flipV="1">
            <a:off x="5292080" y="3203658"/>
            <a:ext cx="0" cy="1896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364088" y="4020301"/>
            <a:ext cx="175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Burst</a:t>
            </a:r>
            <a:r>
              <a:rPr lang="it-IT" dirty="0" smtClean="0"/>
              <a:t> &gt; 100 kHz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04448" y="64733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00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</a:t>
            </a:r>
            <a:r>
              <a:rPr lang="it-IT" dirty="0" smtClean="0"/>
              <a:t> of </a:t>
            </a:r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behaviour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79301"/>
            <a:ext cx="90233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the </a:t>
            </a:r>
            <a:r>
              <a:rPr lang="it-IT" sz="2400" dirty="0" err="1" smtClean="0"/>
              <a:t>threshold</a:t>
            </a:r>
            <a:r>
              <a:rPr lang="it-IT" sz="2400" dirty="0" smtClean="0"/>
              <a:t> of 100 kHz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considered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r>
              <a:rPr lang="it-IT" sz="2400" dirty="0"/>
              <a:t>t</a:t>
            </a:r>
            <a:r>
              <a:rPr lang="it-IT" sz="2400" dirty="0" smtClean="0"/>
              <a:t>he </a:t>
            </a:r>
            <a:r>
              <a:rPr lang="it-IT" sz="2400" dirty="0" err="1" smtClean="0"/>
              <a:t>duration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burst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time the rate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above</a:t>
            </a:r>
            <a:r>
              <a:rPr lang="it-IT" sz="2400" dirty="0" smtClean="0"/>
              <a:t> the </a:t>
            </a:r>
            <a:r>
              <a:rPr lang="it-IT" sz="2400" dirty="0" err="1" smtClean="0"/>
              <a:t>threshold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88" y="2699628"/>
            <a:ext cx="5063868" cy="30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 rot="16200000">
            <a:off x="633953" y="3681434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Amplitude</a:t>
            </a:r>
            <a:r>
              <a:rPr lang="it-IT" dirty="0" smtClean="0"/>
              <a:t> (kHz)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05443" y="5795972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Duration</a:t>
            </a:r>
            <a:r>
              <a:rPr lang="it-IT" dirty="0" smtClean="0"/>
              <a:t> (sec)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604" y="6128156"/>
            <a:ext cx="5879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ym typeface="Wingdings" panose="05000000000000000000" pitchFamily="2" charset="2"/>
              </a:rPr>
              <a:t></a:t>
            </a:r>
            <a:r>
              <a:rPr lang="it-IT" i="1" dirty="0" err="1" smtClean="0"/>
              <a:t>Evidence</a:t>
            </a:r>
            <a:r>
              <a:rPr lang="it-IT" i="1" dirty="0" smtClean="0"/>
              <a:t> of </a:t>
            </a:r>
            <a:r>
              <a:rPr lang="it-IT" i="1" dirty="0" err="1" smtClean="0"/>
              <a:t>exponential</a:t>
            </a:r>
            <a:r>
              <a:rPr lang="it-IT" i="1" dirty="0" smtClean="0"/>
              <a:t> </a:t>
            </a:r>
            <a:r>
              <a:rPr lang="it-IT" i="1" dirty="0" err="1" smtClean="0"/>
              <a:t>decay</a:t>
            </a:r>
            <a:r>
              <a:rPr lang="it-IT" i="1" dirty="0" smtClean="0"/>
              <a:t> of the </a:t>
            </a:r>
            <a:r>
              <a:rPr lang="it-IT" i="1" dirty="0" err="1" smtClean="0"/>
              <a:t>bursts</a:t>
            </a:r>
            <a:endParaRPr lang="it-IT" i="1" dirty="0" smtClean="0"/>
          </a:p>
          <a:p>
            <a:r>
              <a:rPr lang="it-IT" i="1" dirty="0" smtClean="0">
                <a:sym typeface="Wingdings" panose="05000000000000000000" pitchFamily="2" charset="2"/>
              </a:rPr>
              <a:t></a:t>
            </a:r>
            <a:r>
              <a:rPr lang="it-IT" i="1" dirty="0" err="1" smtClean="0"/>
              <a:t>Maybe</a:t>
            </a:r>
            <a:r>
              <a:rPr lang="it-IT" i="1" dirty="0" smtClean="0"/>
              <a:t> some </a:t>
            </a:r>
            <a:r>
              <a:rPr lang="it-IT" i="1" dirty="0" err="1" smtClean="0"/>
              <a:t>superposition</a:t>
            </a:r>
            <a:r>
              <a:rPr lang="it-IT" i="1" dirty="0" smtClean="0"/>
              <a:t> of  </a:t>
            </a:r>
            <a:r>
              <a:rPr lang="it-IT" i="1" dirty="0" err="1" smtClean="0"/>
              <a:t>subsequent</a:t>
            </a:r>
            <a:r>
              <a:rPr lang="it-IT" i="1" dirty="0" smtClean="0"/>
              <a:t> </a:t>
            </a:r>
            <a:r>
              <a:rPr lang="it-IT" i="1" dirty="0" err="1" smtClean="0"/>
              <a:t>burst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present</a:t>
            </a:r>
            <a:r>
              <a:rPr lang="it-IT" i="1" dirty="0" smtClean="0"/>
              <a:t>  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602905" y="6488668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2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Statistics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85000" lnSpcReduction="20000"/>
          </a:bodyPr>
          <a:lstStyle/>
          <a:p>
            <a:endParaRPr lang="it-IT" sz="2000" dirty="0" smtClean="0"/>
          </a:p>
          <a:p>
            <a:r>
              <a:rPr lang="it-IT" sz="2000" dirty="0" err="1" smtClean="0"/>
              <a:t>Initial</a:t>
            </a:r>
            <a:r>
              <a:rPr lang="it-IT" sz="2000" dirty="0" smtClean="0"/>
              <a:t> sample </a:t>
            </a:r>
            <a:r>
              <a:rPr lang="it-IT" sz="2000" dirty="0" err="1" smtClean="0"/>
              <a:t>composed</a:t>
            </a:r>
            <a:r>
              <a:rPr lang="it-IT" sz="2000" dirty="0" smtClean="0"/>
              <a:t> by 12099866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(</a:t>
            </a:r>
            <a:r>
              <a:rPr lang="it-IT" sz="2000" dirty="0" err="1" smtClean="0"/>
              <a:t>seconds</a:t>
            </a:r>
            <a:r>
              <a:rPr lang="it-IT" sz="2000" dirty="0" smtClean="0"/>
              <a:t>)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Corrected</a:t>
            </a:r>
            <a:r>
              <a:rPr lang="it-IT" sz="2000" dirty="0" smtClean="0"/>
              <a:t> sample </a:t>
            </a:r>
            <a:r>
              <a:rPr lang="it-IT" sz="2000" dirty="0" err="1"/>
              <a:t>composed</a:t>
            </a:r>
            <a:r>
              <a:rPr lang="it-IT" sz="2000" dirty="0"/>
              <a:t> by 19219712 </a:t>
            </a:r>
            <a:r>
              <a:rPr lang="it-IT" sz="2000" dirty="0" err="1"/>
              <a:t>events</a:t>
            </a:r>
            <a:r>
              <a:rPr lang="it-IT" sz="2000" dirty="0"/>
              <a:t> (</a:t>
            </a:r>
            <a:r>
              <a:rPr lang="it-IT" sz="2000" dirty="0" err="1"/>
              <a:t>seconds</a:t>
            </a:r>
            <a:r>
              <a:rPr lang="it-IT" sz="2000" dirty="0"/>
              <a:t>) (</a:t>
            </a:r>
            <a:r>
              <a:rPr lang="it-IT" sz="2000" dirty="0" err="1"/>
              <a:t>stops</a:t>
            </a:r>
            <a:r>
              <a:rPr lang="it-IT" sz="2000" dirty="0"/>
              <a:t> </a:t>
            </a:r>
            <a:r>
              <a:rPr lang="it-IT" sz="2000" dirty="0" err="1"/>
              <a:t>included</a:t>
            </a:r>
            <a:r>
              <a:rPr lang="it-IT" sz="2000" dirty="0" smtClean="0"/>
              <a:t>)</a:t>
            </a:r>
          </a:p>
          <a:p>
            <a:pPr marL="0" indent="0">
              <a:buNone/>
            </a:pPr>
            <a:r>
              <a:rPr lang="it-IT" sz="2000" dirty="0" smtClean="0"/>
              <a:t>          (</a:t>
            </a:r>
            <a:r>
              <a:rPr lang="it-IT" sz="2000" dirty="0" err="1" smtClean="0"/>
              <a:t>we</a:t>
            </a:r>
            <a:r>
              <a:rPr lang="it-IT" sz="2000" dirty="0" smtClean="0"/>
              <a:t> are </a:t>
            </a:r>
            <a:r>
              <a:rPr lang="it-IT" sz="2000" dirty="0" err="1" smtClean="0"/>
              <a:t>including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not</a:t>
            </a:r>
            <a:r>
              <a:rPr lang="it-IT" sz="2000" dirty="0" err="1"/>
              <a:t>-</a:t>
            </a:r>
            <a:r>
              <a:rPr lang="it-IT" sz="2000" dirty="0" err="1" smtClean="0"/>
              <a:t>recordered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)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remove</a:t>
            </a:r>
            <a:r>
              <a:rPr lang="it-IT" sz="2000" dirty="0" smtClean="0"/>
              <a:t> 6.3 % of 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due to </a:t>
            </a:r>
            <a:r>
              <a:rPr lang="it-IT" sz="2000" dirty="0" err="1" smtClean="0"/>
              <a:t>acq</a:t>
            </a:r>
            <a:r>
              <a:rPr lang="it-IT" sz="2000" dirty="0" smtClean="0"/>
              <a:t> stop</a:t>
            </a:r>
            <a:r>
              <a:rPr lang="it-IT" sz="2000" dirty="0" smtClean="0">
                <a:sym typeface="Wingdings" panose="05000000000000000000" pitchFamily="2" charset="2"/>
              </a:rPr>
              <a:t> Sample </a:t>
            </a:r>
            <a:r>
              <a:rPr lang="it-IT" sz="2000" dirty="0" err="1" smtClean="0">
                <a:sym typeface="Wingdings" panose="05000000000000000000" pitchFamily="2" charset="2"/>
              </a:rPr>
              <a:t>will</a:t>
            </a:r>
            <a:r>
              <a:rPr lang="it-IT" sz="2000" dirty="0" smtClean="0">
                <a:sym typeface="Wingdings" panose="05000000000000000000" pitchFamily="2" charset="2"/>
              </a:rPr>
              <a:t> be </a:t>
            </a:r>
            <a:r>
              <a:rPr lang="it-IT" sz="2000" dirty="0" err="1" smtClean="0">
                <a:sym typeface="Wingdings" panose="05000000000000000000" pitchFamily="2" charset="2"/>
              </a:rPr>
              <a:t>composed</a:t>
            </a:r>
            <a:r>
              <a:rPr lang="it-IT" sz="2000" dirty="0" smtClean="0">
                <a:sym typeface="Wingdings" panose="05000000000000000000" pitchFamily="2" charset="2"/>
              </a:rPr>
              <a:t> by 18008870 (sec)</a:t>
            </a:r>
            <a:endParaRPr lang="it-IT" sz="2000" dirty="0" smtClean="0"/>
          </a:p>
          <a:p>
            <a:r>
              <a:rPr lang="it-IT" sz="2000" dirty="0" smtClean="0"/>
              <a:t>N. of 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(</a:t>
            </a:r>
            <a:r>
              <a:rPr lang="it-IT" sz="2000" dirty="0" err="1" smtClean="0"/>
              <a:t>seconds</a:t>
            </a:r>
            <a:r>
              <a:rPr lang="it-IT" sz="2000" dirty="0" smtClean="0"/>
              <a:t>) with rate </a:t>
            </a:r>
            <a:r>
              <a:rPr lang="it-IT" sz="2000" dirty="0" err="1" smtClean="0"/>
              <a:t>above</a:t>
            </a:r>
            <a:r>
              <a:rPr lang="it-IT" sz="2000" dirty="0" smtClean="0"/>
              <a:t> 100 kHz: 96867 </a:t>
            </a:r>
            <a:r>
              <a:rPr lang="it-IT" sz="2000" b="1" dirty="0" smtClean="0"/>
              <a:t>(0.5%)</a:t>
            </a:r>
          </a:p>
          <a:p>
            <a:r>
              <a:rPr lang="it-IT" sz="2000" dirty="0" smtClean="0"/>
              <a:t>N. of «</a:t>
            </a:r>
            <a:r>
              <a:rPr lang="it-IT" sz="2000" dirty="0" err="1" smtClean="0"/>
              <a:t>bursts</a:t>
            </a:r>
            <a:r>
              <a:rPr lang="it-IT" sz="2000" dirty="0" smtClean="0"/>
              <a:t>» (consecutive </a:t>
            </a:r>
            <a:r>
              <a:rPr lang="it-IT" sz="2000" dirty="0" err="1" smtClean="0"/>
              <a:t>seconds</a:t>
            </a:r>
            <a:r>
              <a:rPr lang="it-IT" sz="2000" dirty="0" smtClean="0"/>
              <a:t> in </a:t>
            </a:r>
            <a:r>
              <a:rPr lang="it-IT" sz="2000" dirty="0" err="1" smtClean="0"/>
              <a:t>which</a:t>
            </a:r>
            <a:r>
              <a:rPr lang="it-IT" sz="2000" dirty="0" smtClean="0"/>
              <a:t> the rate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above</a:t>
            </a:r>
            <a:r>
              <a:rPr lang="it-IT" sz="2000" dirty="0" smtClean="0"/>
              <a:t> 100kHz): 40112   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Note on the 6.3% </a:t>
            </a:r>
            <a:r>
              <a:rPr lang="it-IT" sz="2000" dirty="0" err="1" smtClean="0"/>
              <a:t>acq</a:t>
            </a:r>
            <a:r>
              <a:rPr lang="it-IT" sz="2000" dirty="0" smtClean="0"/>
              <a:t> </a:t>
            </a:r>
            <a:r>
              <a:rPr lang="it-IT" sz="2000" dirty="0" err="1" smtClean="0"/>
              <a:t>stops</a:t>
            </a:r>
            <a:r>
              <a:rPr lang="it-IT" sz="2000" dirty="0" smtClean="0"/>
              <a:t>: 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the </a:t>
            </a:r>
            <a:r>
              <a:rPr lang="it-IT" sz="2000" dirty="0" err="1" smtClean="0"/>
              <a:t>acq</a:t>
            </a:r>
            <a:r>
              <a:rPr lang="it-IT" sz="2000" dirty="0" smtClean="0"/>
              <a:t> </a:t>
            </a:r>
            <a:r>
              <a:rPr lang="it-IT" sz="2000" dirty="0" err="1" smtClean="0"/>
              <a:t>stops</a:t>
            </a:r>
            <a:r>
              <a:rPr lang="it-IT" sz="2000" dirty="0" smtClean="0"/>
              <a:t> are the 0’s </a:t>
            </a:r>
            <a:r>
              <a:rPr lang="it-IT" sz="2000" dirty="0" err="1" smtClean="0"/>
              <a:t>recordered</a:t>
            </a:r>
            <a:r>
              <a:rPr lang="it-IT" sz="2000" dirty="0" smtClean="0"/>
              <a:t> by the database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and time </a:t>
            </a:r>
            <a:r>
              <a:rPr lang="it-IT" sz="2000" dirty="0" err="1" smtClean="0"/>
              <a:t>intervals</a:t>
            </a:r>
            <a:r>
              <a:rPr lang="it-IT" sz="2000" dirty="0" smtClean="0"/>
              <a:t> with no </a:t>
            </a:r>
            <a:r>
              <a:rPr lang="it-IT" sz="2000" dirty="0" err="1" smtClean="0"/>
              <a:t>records</a:t>
            </a:r>
            <a:r>
              <a:rPr lang="it-IT" sz="2000" dirty="0" smtClean="0"/>
              <a:t> &gt; 700 sec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set to zero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453190" y="6488668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43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9587408" cy="99412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amplitude</a:t>
            </a:r>
            <a:r>
              <a:rPr lang="it-IT" dirty="0" smtClean="0"/>
              <a:t> vs </a:t>
            </a:r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duration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5" y="1579253"/>
            <a:ext cx="4705545" cy="42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 rot="19333622">
            <a:off x="3207084" y="5215817"/>
            <a:ext cx="171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smtClean="0"/>
              <a:t>rate</a:t>
            </a:r>
            <a:r>
              <a:rPr lang="it-IT" dirty="0" smtClean="0"/>
              <a:t> </a:t>
            </a:r>
            <a:r>
              <a:rPr lang="it-IT" dirty="0" smtClean="0"/>
              <a:t>(kHz)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773528">
            <a:off x="773971" y="5293252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duration</a:t>
            </a:r>
            <a:r>
              <a:rPr lang="it-IT" dirty="0" smtClean="0"/>
              <a:t> (s)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842019" y="3712978"/>
            <a:ext cx="21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n. of </a:t>
            </a:r>
            <a:r>
              <a:rPr lang="it-IT" dirty="0" err="1" smtClean="0"/>
              <a:t>detected</a:t>
            </a:r>
            <a:r>
              <a:rPr lang="it-IT" dirty="0" smtClean="0"/>
              <a:t> </a:t>
            </a:r>
            <a:r>
              <a:rPr lang="it-IT" dirty="0" err="1" smtClean="0"/>
              <a:t>bursts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9318"/>
            <a:ext cx="3857944" cy="34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 rot="16200000">
            <a:off x="4178023" y="2770557"/>
            <a:ext cx="171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smtClean="0"/>
              <a:t>rate</a:t>
            </a:r>
            <a:r>
              <a:rPr lang="it-IT" dirty="0" smtClean="0"/>
              <a:t> </a:t>
            </a:r>
            <a:r>
              <a:rPr lang="it-IT" dirty="0" smtClean="0"/>
              <a:t>(kHz)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55563" y="5035668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duration</a:t>
            </a:r>
            <a:r>
              <a:rPr lang="it-IT" dirty="0" smtClean="0"/>
              <a:t> (s)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58699" y="6404522"/>
            <a:ext cx="45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5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64658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Integral</a:t>
            </a:r>
            <a:r>
              <a:rPr lang="it-IT" dirty="0" smtClean="0"/>
              <a:t> of the rate </a:t>
            </a:r>
            <a:r>
              <a:rPr lang="it-IT" dirty="0" err="1" smtClean="0"/>
              <a:t>amplitude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burst</a:t>
            </a:r>
            <a:r>
              <a:rPr lang="it-IT" dirty="0"/>
              <a:t> </a:t>
            </a:r>
            <a:r>
              <a:rPr lang="it-IT" dirty="0" smtClean="0"/>
              <a:t>vs </a:t>
            </a:r>
            <a:r>
              <a:rPr lang="it-IT" dirty="0" err="1" smtClean="0"/>
              <a:t>duration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98117"/>
            <a:ext cx="5256584" cy="43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 rot="19333622">
            <a:off x="3334333" y="5364892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Integral</a:t>
            </a:r>
            <a:r>
              <a:rPr lang="it-IT" dirty="0" smtClean="0"/>
              <a:t> of the </a:t>
            </a:r>
            <a:r>
              <a:rPr lang="it-IT" dirty="0" smtClean="0"/>
              <a:t>rate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773528">
            <a:off x="853282" y="5581284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duration</a:t>
            </a:r>
            <a:r>
              <a:rPr lang="it-IT" dirty="0" smtClean="0"/>
              <a:t> (s)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-762708" y="4001010"/>
            <a:ext cx="21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n. of </a:t>
            </a:r>
            <a:r>
              <a:rPr lang="it-IT" dirty="0" err="1" smtClean="0"/>
              <a:t>detected</a:t>
            </a:r>
            <a:r>
              <a:rPr lang="it-IT" dirty="0" smtClean="0"/>
              <a:t> </a:t>
            </a:r>
            <a:r>
              <a:rPr lang="it-IT" dirty="0" err="1" smtClean="0"/>
              <a:t>bursts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4131664" y="3276699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Integral</a:t>
            </a:r>
            <a:r>
              <a:rPr lang="it-IT" dirty="0" smtClean="0"/>
              <a:t> of the rate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00192" y="5147900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duration</a:t>
            </a:r>
            <a:r>
              <a:rPr lang="it-IT" dirty="0" smtClean="0"/>
              <a:t> (s)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6465"/>
            <a:ext cx="3561238" cy="317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515272" y="6480299"/>
            <a:ext cx="44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3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Initial</a:t>
            </a:r>
            <a:r>
              <a:rPr lang="it-IT" dirty="0"/>
              <a:t> </a:t>
            </a:r>
            <a:r>
              <a:rPr lang="it-IT" dirty="0" smtClean="0"/>
              <a:t>rate </a:t>
            </a:r>
            <a:r>
              <a:rPr lang="it-IT" dirty="0" err="1" smtClean="0"/>
              <a:t>amplitude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(no </a:t>
            </a:r>
            <a:r>
              <a:rPr lang="it-IT" dirty="0" err="1" smtClean="0"/>
              <a:t>selection</a:t>
            </a:r>
            <a:r>
              <a:rPr lang="it-IT" dirty="0" smtClean="0"/>
              <a:t> in the </a:t>
            </a:r>
            <a:r>
              <a:rPr lang="it-IT" dirty="0" err="1" smtClean="0"/>
              <a:t>duration</a:t>
            </a:r>
            <a:r>
              <a:rPr lang="it-IT" dirty="0" smtClean="0"/>
              <a:t> </a:t>
            </a:r>
            <a:r>
              <a:rPr lang="it-IT" dirty="0" err="1" smtClean="0"/>
              <a:t>interval</a:t>
            </a:r>
            <a:r>
              <a:rPr lang="it-IT" dirty="0" smtClean="0"/>
              <a:t>)  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837336" cy="45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56957" y="6323786"/>
            <a:ext cx="27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Initial</a:t>
            </a:r>
            <a:r>
              <a:rPr lang="it-IT" dirty="0" smtClean="0"/>
              <a:t> rate </a:t>
            </a:r>
            <a:r>
              <a:rPr lang="it-IT" dirty="0" err="1" smtClean="0"/>
              <a:t>Amplitude</a:t>
            </a:r>
            <a:r>
              <a:rPr lang="it-IT" dirty="0" smtClean="0"/>
              <a:t> (kHz)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723174" y="3035543"/>
            <a:ext cx="174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Burst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139952" y="4725144"/>
            <a:ext cx="50405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58767" y="3906872"/>
            <a:ext cx="116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475 </a:t>
            </a:r>
            <a:r>
              <a:rPr lang="it-IT" dirty="0" err="1" smtClean="0"/>
              <a:t>bursts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79712" y="2348880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Tot = 40112 </a:t>
            </a:r>
            <a:r>
              <a:rPr lang="it-IT" dirty="0" err="1" smtClean="0"/>
              <a:t>bursts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256686" y="4415046"/>
            <a:ext cx="126014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3283"/>
            <a:ext cx="4035436" cy="37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5796880" y="3009726"/>
            <a:ext cx="3167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Duration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for </a:t>
            </a:r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an </a:t>
            </a:r>
            <a:r>
              <a:rPr lang="it-IT" dirty="0" err="1" smtClean="0"/>
              <a:t>initial</a:t>
            </a:r>
            <a:r>
              <a:rPr lang="it-IT" dirty="0" smtClean="0"/>
              <a:t> rate </a:t>
            </a:r>
            <a:r>
              <a:rPr lang="it-IT" dirty="0" err="1" smtClean="0"/>
              <a:t>amplitude</a:t>
            </a:r>
            <a:r>
              <a:rPr lang="it-IT" dirty="0" smtClean="0"/>
              <a:t> &gt;6000kHz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4236085" y="3683615"/>
            <a:ext cx="174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Burst</a:t>
            </a:r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4644008" y="5085184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434874" y="6525344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duration</a:t>
            </a:r>
            <a:r>
              <a:rPr lang="it-IT" dirty="0" smtClean="0"/>
              <a:t> (s)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573632" y="6520655"/>
            <a:ext cx="43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24"/>
            <a:ext cx="3929730" cy="3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37" y="3356992"/>
            <a:ext cx="403807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131840" y="78954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delta=1s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58408" y="107340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delta=2s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58208" y="1187460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delta=3s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30416" y="1187460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delta=4s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58208" y="2267580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delta=5s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04048" y="2267580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delta=6s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3463330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delta=7s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958408" y="3491716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delta=8s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158208" y="4571836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delta=9s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030416" y="4571836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delta=10s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158208" y="5651956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delta=11s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004048" y="5651956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delta=12s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70733" y="6525344"/>
            <a:ext cx="177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smtClean="0"/>
              <a:t>rate </a:t>
            </a:r>
            <a:r>
              <a:rPr lang="it-IT" dirty="0" smtClean="0"/>
              <a:t>(kHz)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1067733" y="3237101"/>
            <a:ext cx="174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Burst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35093" y="263620"/>
            <a:ext cx="2171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Initial</a:t>
            </a:r>
            <a:r>
              <a:rPr lang="it-IT" dirty="0" smtClean="0"/>
              <a:t> rate </a:t>
            </a:r>
            <a:r>
              <a:rPr lang="it-IT" dirty="0" err="1" smtClean="0"/>
              <a:t>Amplitude</a:t>
            </a:r>
            <a:endParaRPr lang="it-IT" dirty="0" smtClean="0"/>
          </a:p>
          <a:p>
            <a:r>
              <a:rPr lang="it-IT" dirty="0" smtClean="0"/>
              <a:t>with a </a:t>
            </a:r>
            <a:r>
              <a:rPr lang="it-IT" dirty="0" err="1" smtClean="0"/>
              <a:t>selection</a:t>
            </a:r>
            <a:r>
              <a:rPr lang="it-IT" dirty="0" smtClean="0"/>
              <a:t> in </a:t>
            </a:r>
          </a:p>
          <a:p>
            <a:r>
              <a:rPr lang="it-IT" dirty="0" err="1" smtClean="0"/>
              <a:t>duration</a:t>
            </a:r>
            <a:r>
              <a:rPr lang="it-IT" dirty="0" smtClean="0"/>
              <a:t> </a:t>
            </a:r>
            <a:r>
              <a:rPr lang="it-IT" dirty="0" err="1" smtClean="0"/>
              <a:t>window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532440" y="652534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52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3" y="1402977"/>
            <a:ext cx="52006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it-IT" dirty="0" err="1" smtClean="0"/>
              <a:t>Fit</a:t>
            </a:r>
            <a:r>
              <a:rPr lang="it-IT" dirty="0" smtClean="0"/>
              <a:t> </a:t>
            </a:r>
            <a:r>
              <a:rPr lang="it-IT" dirty="0" smtClean="0"/>
              <a:t>with a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1735163" y="2777083"/>
            <a:ext cx="33489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26039" y="2130752"/>
            <a:ext cx="271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Fit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: </a:t>
            </a:r>
          </a:p>
          <a:p>
            <a:r>
              <a:rPr lang="it-IT" dirty="0" smtClean="0"/>
              <a:t>from </a:t>
            </a:r>
            <a:r>
              <a:rPr lang="it-IT" dirty="0" smtClean="0"/>
              <a:t>500kHz to 5500kHz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860378" y="1543655"/>
            <a:ext cx="320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y=0.14123E+08*x**(-1.4862)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43500" y="374243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(kHz)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83819" y="644557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(kHz)</a:t>
            </a:r>
            <a:endParaRPr lang="it-IT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47664" y="3064024"/>
            <a:ext cx="1097003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00" b="1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Total </a:t>
            </a:r>
            <a:r>
              <a:rPr lang="it-IT" altLang="it-IT" sz="1000" b="1" dirty="0" err="1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burst</a:t>
            </a:r>
            <a:r>
              <a:rPr lang="it-IT" altLang="it-IT" sz="1000" b="1" dirty="0" smtClean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it-IT" alt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39640</a:t>
            </a:r>
            <a:r>
              <a:rPr kumimoji="0" lang="it-IT" altLang="it-IT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alt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47664" y="5621178"/>
            <a:ext cx="1097003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Extrapolated</a:t>
            </a:r>
            <a:r>
              <a:rPr lang="it-IT" altLang="it-IT" sz="1000" b="1" dirty="0" smtClean="0">
                <a:solidFill>
                  <a:srgbClr val="000000"/>
                </a:solidFill>
                <a:latin typeface="Arial Unicode MS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altLang="it-IT" sz="10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burst</a:t>
            </a:r>
            <a:r>
              <a:rPr lang="it-IT" altLang="it-IT" sz="1000" b="1" dirty="0" smtClean="0">
                <a:solidFill>
                  <a:srgbClr val="000000"/>
                </a:solidFill>
                <a:latin typeface="Arial Unicode MS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it-IT" altLang="it-IT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3154</a:t>
            </a:r>
            <a:endParaRPr kumimoji="0" lang="it-IT" alt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99792" y="4571836"/>
            <a:ext cx="291541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Percentage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lost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burst</a:t>
            </a:r>
            <a:r>
              <a:rPr lang="it-IT" b="1" dirty="0" smtClean="0">
                <a:solidFill>
                  <a:srgbClr val="FF0000"/>
                </a:solidFill>
              </a:rPr>
              <a:t>: 8%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01390" y="2419787"/>
            <a:ext cx="258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16 bit   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2^16=65536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732240" y="4365104"/>
            <a:ext cx="16412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Phase</a:t>
            </a:r>
            <a:r>
              <a:rPr lang="it-IT" dirty="0" smtClean="0"/>
              <a:t> III 24 bit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47103" y="3463633"/>
            <a:ext cx="229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wrapping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</a:p>
          <a:p>
            <a:r>
              <a:rPr lang="it-IT" dirty="0" smtClean="0"/>
              <a:t>6553.6 kHz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588224" y="5445224"/>
            <a:ext cx="2321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it-IT" dirty="0" err="1" smtClean="0">
                <a:sym typeface="Wingdings" panose="05000000000000000000" pitchFamily="2" charset="2"/>
              </a:rPr>
              <a:t>Try</a:t>
            </a:r>
            <a:r>
              <a:rPr lang="it-IT" dirty="0" smtClean="0">
                <a:sym typeface="Wingdings" panose="05000000000000000000" pitchFamily="2" charset="2"/>
              </a:rPr>
              <a:t> to </a:t>
            </a:r>
            <a:r>
              <a:rPr lang="it-IT" dirty="0" err="1" smtClean="0">
                <a:sym typeface="Wingdings" panose="05000000000000000000" pitchFamily="2" charset="2"/>
              </a:rPr>
              <a:t>recover</a:t>
            </a:r>
            <a:r>
              <a:rPr lang="it-IT" dirty="0" smtClean="0">
                <a:sym typeface="Wingdings" panose="05000000000000000000" pitchFamily="2" charset="2"/>
              </a:rPr>
              <a:t> data </a:t>
            </a:r>
          </a:p>
          <a:p>
            <a:r>
              <a:rPr lang="it-IT" dirty="0" err="1" smtClean="0">
                <a:sym typeface="Wingdings" panose="05000000000000000000" pitchFamily="2" charset="2"/>
              </a:rPr>
              <a:t>above</a:t>
            </a:r>
            <a:r>
              <a:rPr lang="it-IT" dirty="0" smtClean="0">
                <a:sym typeface="Wingdings" panose="05000000000000000000" pitchFamily="2" charset="2"/>
              </a:rPr>
              <a:t> 6553.6 kHz </a:t>
            </a:r>
          </a:p>
          <a:p>
            <a:r>
              <a:rPr lang="it-IT" dirty="0">
                <a:sym typeface="Wingdings" panose="05000000000000000000" pitchFamily="2" charset="2"/>
              </a:rPr>
              <a:t>t</a:t>
            </a:r>
            <a:r>
              <a:rPr lang="it-IT" dirty="0" smtClean="0">
                <a:sym typeface="Wingdings" panose="05000000000000000000" pitchFamily="2" charset="2"/>
              </a:rPr>
              <a:t>o cross- </a:t>
            </a:r>
            <a:r>
              <a:rPr lang="it-IT" dirty="0" err="1" smtClean="0">
                <a:sym typeface="Wingdings" panose="05000000000000000000" pitchFamily="2" charset="2"/>
              </a:rPr>
              <a:t>check</a:t>
            </a:r>
            <a:r>
              <a:rPr lang="it-IT" dirty="0" smtClean="0">
                <a:sym typeface="Wingdings" panose="05000000000000000000" pitchFamily="2" charset="2"/>
              </a:rPr>
              <a:t> the </a:t>
            </a:r>
            <a:r>
              <a:rPr lang="it-IT" dirty="0" err="1" smtClean="0">
                <a:sym typeface="Wingdings" panose="05000000000000000000" pitchFamily="2" charset="2"/>
              </a:rPr>
              <a:t>fit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693043" y="6472449"/>
            <a:ext cx="45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59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Outlook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rate monitoring</a:t>
            </a:r>
          </a:p>
          <a:p>
            <a:endParaRPr lang="en-US" dirty="0" smtClean="0"/>
          </a:p>
          <a:p>
            <a:r>
              <a:rPr lang="en-US" dirty="0" smtClean="0"/>
              <a:t>Burst analysis  </a:t>
            </a:r>
          </a:p>
          <a:p>
            <a:endParaRPr lang="en-US" dirty="0" smtClean="0"/>
          </a:p>
          <a:p>
            <a:r>
              <a:rPr lang="en-US" dirty="0" smtClean="0"/>
              <a:t>CTD Monitoring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Correlations between PMT’s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8676456" y="649415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2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CTD – Analysis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04448" y="6488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5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5332"/>
            <a:ext cx="8856984" cy="6822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CTD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308"/>
            <a:ext cx="5904656" cy="113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12" y="3537677"/>
            <a:ext cx="5904656" cy="113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84" y="1376104"/>
            <a:ext cx="5910123" cy="113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6464"/>
            <a:ext cx="5910123" cy="113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65" y="2438556"/>
            <a:ext cx="5910123" cy="113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78916"/>
            <a:ext cx="5904656" cy="113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267744" y="1979548"/>
            <a:ext cx="38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 del ctd1 era già scritto correttamente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292080" y="206308"/>
            <a:ext cx="0" cy="6651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20072" y="35332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d.b</a:t>
            </a:r>
            <a:r>
              <a:rPr lang="it-IT" dirty="0" smtClean="0"/>
              <a:t>. </a:t>
            </a:r>
            <a:r>
              <a:rPr lang="it-IT" dirty="0" err="1" smtClean="0"/>
              <a:t>writing</a:t>
            </a:r>
            <a:r>
              <a:rPr lang="it-IT" dirty="0" smtClean="0"/>
              <a:t> </a:t>
            </a:r>
            <a:r>
              <a:rPr lang="it-IT" dirty="0" err="1" smtClean="0"/>
              <a:t>changes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73967" y="40466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CTD1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35730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CTD8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532440" y="6480504"/>
            <a:ext cx="44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43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-27384"/>
            <a:ext cx="8560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DIFFERENZE IN TEMPO NELLA SCRITTURA DI DUE VALORI CONSECUTIVI</a:t>
            </a:r>
          </a:p>
          <a:p>
            <a:r>
              <a:rPr lang="it-IT" b="1" dirty="0" smtClean="0"/>
              <a:t>CONFRONTI TRA PRIMA E DOPO IL CAMBIAMENTO DELLE COND: DI SCRITTURA NEL D:B: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4" y="607219"/>
            <a:ext cx="68643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6613"/>
            <a:ext cx="68643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ccia in giù 4"/>
          <p:cNvSpPr/>
          <p:nvPr/>
        </p:nvSpPr>
        <p:spPr>
          <a:xfrm>
            <a:off x="3635896" y="1929606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524328" y="106551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PRIMA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54861" y="2649686"/>
            <a:ext cx="761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DOPO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47657" y="6383069"/>
            <a:ext cx="930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 valori arrivano con maggiore frequenza ogni 10 </a:t>
            </a:r>
            <a:r>
              <a:rPr lang="it-IT" b="1" dirty="0" err="1" smtClean="0"/>
              <a:t>min</a:t>
            </a:r>
            <a:r>
              <a:rPr lang="it-IT" b="1" dirty="0" smtClean="0"/>
              <a:t> e  non arrivano </a:t>
            </a:r>
            <a:r>
              <a:rPr lang="it-IT" b="1" dirty="0" err="1" smtClean="0"/>
              <a:t>piu’</a:t>
            </a:r>
            <a:r>
              <a:rPr lang="it-IT" b="1" dirty="0" smtClean="0"/>
              <a:t> contemporaneamente</a:t>
            </a:r>
          </a:p>
          <a:p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179512" y="607219"/>
            <a:ext cx="8640960" cy="282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596336" y="652046"/>
            <a:ext cx="68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CTD1</a:t>
            </a:r>
            <a:endParaRPr lang="it-IT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4" y="3501008"/>
            <a:ext cx="686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reccia in giù 14"/>
          <p:cNvSpPr/>
          <p:nvPr/>
        </p:nvSpPr>
        <p:spPr>
          <a:xfrm>
            <a:off x="3635896" y="4809926"/>
            <a:ext cx="504056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524328" y="394583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PRIMA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524328" y="5674022"/>
            <a:ext cx="761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DOPO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79512" y="3487539"/>
            <a:ext cx="8640960" cy="2895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596336" y="3532366"/>
            <a:ext cx="68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CTD8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91695"/>
            <a:ext cx="686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366502" y="60137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40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1"/>
            <a:ext cx="9108504" cy="6885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86663"/>
            <a:ext cx="400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Two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days</a:t>
            </a:r>
            <a:r>
              <a:rPr lang="it-IT" sz="1600" b="1" dirty="0" smtClean="0"/>
              <a:t> zoom  </a:t>
            </a:r>
            <a:r>
              <a:rPr lang="it-IT" sz="1600" b="1" dirty="0" err="1" smtClean="0"/>
              <a:t>after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changes</a:t>
            </a:r>
            <a:r>
              <a:rPr lang="it-IT" sz="1600" b="1" dirty="0" smtClean="0"/>
              <a:t> in D.B. </a:t>
            </a:r>
            <a:r>
              <a:rPr lang="it-IT" sz="1600" b="1" dirty="0" err="1" smtClean="0"/>
              <a:t>writing</a:t>
            </a: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6327030" y="869811"/>
            <a:ext cx="215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/>
                <a:cs typeface="Arial"/>
              </a:rPr>
              <a:t>☻☻</a:t>
            </a:r>
            <a:r>
              <a:rPr lang="it-IT" sz="1200" dirty="0" err="1" smtClean="0"/>
              <a:t>Resolution</a:t>
            </a:r>
            <a:r>
              <a:rPr lang="it-IT" sz="1200" dirty="0" smtClean="0"/>
              <a:t> = 0.0001°C</a:t>
            </a:r>
          </a:p>
          <a:p>
            <a:r>
              <a:rPr lang="it-IT" sz="1200" dirty="0" err="1" smtClean="0"/>
              <a:t>Initial</a:t>
            </a:r>
            <a:r>
              <a:rPr lang="it-IT" sz="1200" dirty="0" smtClean="0"/>
              <a:t> </a:t>
            </a:r>
            <a:r>
              <a:rPr lang="it-IT" sz="1200" dirty="0" err="1" smtClean="0"/>
              <a:t>accuracy</a:t>
            </a:r>
            <a:r>
              <a:rPr lang="it-IT" sz="1200" dirty="0" smtClean="0"/>
              <a:t>  = 0.002°C</a:t>
            </a:r>
          </a:p>
          <a:p>
            <a:r>
              <a:rPr lang="it-IT" sz="1200" dirty="0" err="1" smtClean="0"/>
              <a:t>Stability</a:t>
            </a:r>
            <a:r>
              <a:rPr lang="it-IT" sz="1200" dirty="0" smtClean="0"/>
              <a:t> (per </a:t>
            </a:r>
            <a:r>
              <a:rPr lang="it-IT" sz="1200" dirty="0" err="1" smtClean="0"/>
              <a:t>month</a:t>
            </a:r>
            <a:r>
              <a:rPr lang="it-IT" sz="1200" dirty="0" smtClean="0"/>
              <a:t>)= 0.0002°C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300192" y="1882378"/>
            <a:ext cx="274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/>
                <a:cs typeface="Arial"/>
              </a:rPr>
              <a:t>☻</a:t>
            </a:r>
            <a:r>
              <a:rPr lang="it-IT" sz="1200" dirty="0" err="1" smtClean="0"/>
              <a:t>Resolution</a:t>
            </a:r>
            <a:r>
              <a:rPr lang="it-IT" sz="1200" dirty="0" smtClean="0"/>
              <a:t> = 0.14 </a:t>
            </a:r>
            <a:r>
              <a:rPr lang="it-IT" sz="1200" dirty="0" err="1" smtClean="0"/>
              <a:t>dbar</a:t>
            </a:r>
            <a:r>
              <a:rPr lang="it-IT" sz="1200" dirty="0" smtClean="0"/>
              <a:t> </a:t>
            </a:r>
          </a:p>
          <a:p>
            <a:r>
              <a:rPr lang="it-IT" sz="1200" dirty="0" err="1" smtClean="0"/>
              <a:t>Initial</a:t>
            </a:r>
            <a:r>
              <a:rPr lang="it-IT" sz="1200" dirty="0" smtClean="0"/>
              <a:t> </a:t>
            </a:r>
            <a:r>
              <a:rPr lang="it-IT" sz="1200" dirty="0" err="1" smtClean="0"/>
              <a:t>accuracy</a:t>
            </a:r>
            <a:r>
              <a:rPr lang="it-IT" sz="1200" dirty="0" smtClean="0"/>
              <a:t> =  6.98 </a:t>
            </a:r>
            <a:r>
              <a:rPr lang="it-IT" sz="1200" dirty="0" err="1" smtClean="0"/>
              <a:t>dbar</a:t>
            </a:r>
            <a:r>
              <a:rPr lang="it-IT" sz="1200" dirty="0" smtClean="0"/>
              <a:t> (7 m)</a:t>
            </a:r>
          </a:p>
          <a:p>
            <a:r>
              <a:rPr lang="it-IT" sz="1200" dirty="0" err="1" smtClean="0"/>
              <a:t>Stability</a:t>
            </a:r>
            <a:r>
              <a:rPr lang="it-IT" sz="1200" dirty="0" smtClean="0"/>
              <a:t> (per </a:t>
            </a:r>
            <a:r>
              <a:rPr lang="it-IT" sz="1200" dirty="0" err="1" smtClean="0"/>
              <a:t>month</a:t>
            </a:r>
            <a:r>
              <a:rPr lang="it-IT" sz="1200" dirty="0" smtClean="0"/>
              <a:t>) = 0.27dbar (0.28 m)</a:t>
            </a:r>
            <a:endParaRPr lang="it-IT" sz="12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327030" y="2884294"/>
            <a:ext cx="2413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/>
                <a:cs typeface="Arial"/>
              </a:rPr>
              <a:t>☺</a:t>
            </a:r>
            <a:r>
              <a:rPr lang="it-IT" sz="1200" dirty="0" err="1" smtClean="0"/>
              <a:t>Resolution</a:t>
            </a:r>
            <a:r>
              <a:rPr lang="it-IT" sz="1200" dirty="0" smtClean="0"/>
              <a:t> = 0.0001 </a:t>
            </a:r>
            <a:r>
              <a:rPr lang="it-IT" sz="1200" dirty="0" err="1" smtClean="0"/>
              <a:t>mS</a:t>
            </a:r>
            <a:r>
              <a:rPr lang="it-IT" sz="1200" dirty="0" smtClean="0"/>
              <a:t>/cm</a:t>
            </a:r>
          </a:p>
          <a:p>
            <a:r>
              <a:rPr lang="it-IT" sz="1200" dirty="0" err="1" smtClean="0"/>
              <a:t>Initial</a:t>
            </a:r>
            <a:r>
              <a:rPr lang="it-IT" sz="1200" dirty="0" smtClean="0"/>
              <a:t> </a:t>
            </a:r>
            <a:r>
              <a:rPr lang="it-IT" sz="1200" dirty="0" err="1" smtClean="0"/>
              <a:t>accuracy</a:t>
            </a:r>
            <a:r>
              <a:rPr lang="it-IT" sz="1200" dirty="0" smtClean="0"/>
              <a:t> = 0.003 </a:t>
            </a:r>
            <a:r>
              <a:rPr lang="it-IT" sz="1200" dirty="0" err="1" smtClean="0"/>
              <a:t>mS</a:t>
            </a:r>
            <a:r>
              <a:rPr lang="it-IT" sz="1200" dirty="0" smtClean="0"/>
              <a:t>/cm</a:t>
            </a:r>
          </a:p>
          <a:p>
            <a:r>
              <a:rPr lang="it-IT" sz="1200" dirty="0" err="1" smtClean="0"/>
              <a:t>Stability</a:t>
            </a:r>
            <a:r>
              <a:rPr lang="it-IT" sz="1200" dirty="0" smtClean="0"/>
              <a:t> (per </a:t>
            </a:r>
            <a:r>
              <a:rPr lang="it-IT" sz="1200" dirty="0" err="1" smtClean="0"/>
              <a:t>month</a:t>
            </a:r>
            <a:r>
              <a:rPr lang="it-IT" sz="1200" dirty="0" smtClean="0"/>
              <a:t>) =0.003 </a:t>
            </a:r>
            <a:r>
              <a:rPr lang="it-IT" sz="1200" dirty="0" err="1" smtClean="0"/>
              <a:t>mS</a:t>
            </a:r>
            <a:r>
              <a:rPr lang="it-IT" sz="1200" dirty="0" smtClean="0"/>
              <a:t>/cm</a:t>
            </a:r>
          </a:p>
          <a:p>
            <a:endParaRPr lang="it-IT" sz="1200" dirty="0" smtClean="0"/>
          </a:p>
        </p:txBody>
      </p:sp>
      <p:sp>
        <p:nvSpPr>
          <p:cNvPr id="50" name="CasellaDiTesto 49"/>
          <p:cNvSpPr txBox="1"/>
          <p:nvPr/>
        </p:nvSpPr>
        <p:spPr>
          <a:xfrm>
            <a:off x="6344306" y="3892406"/>
            <a:ext cx="215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/>
                <a:cs typeface="Arial"/>
              </a:rPr>
              <a:t>☻☻</a:t>
            </a:r>
            <a:r>
              <a:rPr lang="it-IT" sz="1200" dirty="0" err="1" smtClean="0"/>
              <a:t>Resolution</a:t>
            </a:r>
            <a:r>
              <a:rPr lang="it-IT" sz="1200" dirty="0" smtClean="0"/>
              <a:t> = 0.0001°C</a:t>
            </a:r>
          </a:p>
          <a:p>
            <a:r>
              <a:rPr lang="it-IT" sz="1200" dirty="0" err="1" smtClean="0"/>
              <a:t>Initial</a:t>
            </a:r>
            <a:r>
              <a:rPr lang="it-IT" sz="1200" dirty="0" smtClean="0"/>
              <a:t> </a:t>
            </a:r>
            <a:r>
              <a:rPr lang="it-IT" sz="1200" dirty="0" err="1" smtClean="0"/>
              <a:t>accuracy</a:t>
            </a:r>
            <a:r>
              <a:rPr lang="it-IT" sz="1200" dirty="0" smtClean="0"/>
              <a:t>  = 0.002°C</a:t>
            </a:r>
          </a:p>
          <a:p>
            <a:r>
              <a:rPr lang="it-IT" sz="1200" dirty="0" err="1" smtClean="0"/>
              <a:t>Stability</a:t>
            </a:r>
            <a:r>
              <a:rPr lang="it-IT" sz="1200" dirty="0" smtClean="0"/>
              <a:t> (per </a:t>
            </a:r>
            <a:r>
              <a:rPr lang="it-IT" sz="1200" dirty="0" err="1" smtClean="0"/>
              <a:t>month</a:t>
            </a:r>
            <a:r>
              <a:rPr lang="it-IT" sz="1200" dirty="0" smtClean="0"/>
              <a:t>)= 0.0002°C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6399038" y="4900518"/>
            <a:ext cx="2672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/>
                <a:cs typeface="Arial"/>
              </a:rPr>
              <a:t>☺</a:t>
            </a:r>
            <a:r>
              <a:rPr lang="it-IT" sz="1200" dirty="0" err="1" smtClean="0"/>
              <a:t>Resolution</a:t>
            </a:r>
            <a:r>
              <a:rPr lang="it-IT" sz="1200" dirty="0" smtClean="0"/>
              <a:t> = 0.069db (0.07 m)</a:t>
            </a:r>
          </a:p>
          <a:p>
            <a:r>
              <a:rPr lang="it-IT" sz="1200" dirty="0" err="1" smtClean="0"/>
              <a:t>Initial</a:t>
            </a:r>
            <a:r>
              <a:rPr lang="it-IT" sz="1200" dirty="0" smtClean="0"/>
              <a:t> </a:t>
            </a:r>
            <a:r>
              <a:rPr lang="it-IT" sz="1200" dirty="0" err="1" smtClean="0"/>
              <a:t>accuracy</a:t>
            </a:r>
            <a:r>
              <a:rPr lang="it-IT" sz="1200" dirty="0" smtClean="0"/>
              <a:t> = 3.4 </a:t>
            </a:r>
            <a:r>
              <a:rPr lang="it-IT" sz="1200" dirty="0" err="1" smtClean="0"/>
              <a:t>db</a:t>
            </a:r>
            <a:r>
              <a:rPr lang="it-IT" sz="1200" dirty="0" smtClean="0"/>
              <a:t> (3.5 m)</a:t>
            </a:r>
          </a:p>
          <a:p>
            <a:r>
              <a:rPr lang="it-IT" sz="1200" dirty="0" err="1" smtClean="0"/>
              <a:t>Stability</a:t>
            </a:r>
            <a:r>
              <a:rPr lang="it-IT" sz="1200" dirty="0" smtClean="0"/>
              <a:t> (per </a:t>
            </a:r>
            <a:r>
              <a:rPr lang="it-IT" sz="1200" dirty="0" err="1" smtClean="0"/>
              <a:t>month</a:t>
            </a:r>
            <a:r>
              <a:rPr lang="it-IT" sz="1200" dirty="0" smtClean="0"/>
              <a:t>)= 0.14dbar (0.14m)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399038" y="5951021"/>
            <a:ext cx="2413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/>
                <a:cs typeface="Arial"/>
              </a:rPr>
              <a:t>☺</a:t>
            </a:r>
            <a:r>
              <a:rPr lang="it-IT" sz="1200" dirty="0" err="1" smtClean="0"/>
              <a:t>Resolution</a:t>
            </a:r>
            <a:r>
              <a:rPr lang="it-IT" sz="1200" dirty="0" smtClean="0"/>
              <a:t> = 0.0001 </a:t>
            </a:r>
            <a:r>
              <a:rPr lang="it-IT" sz="1200" dirty="0" err="1" smtClean="0"/>
              <a:t>mS</a:t>
            </a:r>
            <a:r>
              <a:rPr lang="it-IT" sz="1200" dirty="0" smtClean="0"/>
              <a:t>/cm</a:t>
            </a:r>
          </a:p>
          <a:p>
            <a:r>
              <a:rPr lang="it-IT" sz="1200" dirty="0" err="1" smtClean="0"/>
              <a:t>Initial</a:t>
            </a:r>
            <a:r>
              <a:rPr lang="it-IT" sz="1200" dirty="0" smtClean="0"/>
              <a:t> </a:t>
            </a:r>
            <a:r>
              <a:rPr lang="it-IT" sz="1200" dirty="0" err="1" smtClean="0"/>
              <a:t>accuracy</a:t>
            </a:r>
            <a:r>
              <a:rPr lang="it-IT" sz="1200" dirty="0" smtClean="0"/>
              <a:t> = 0.003 </a:t>
            </a:r>
            <a:r>
              <a:rPr lang="it-IT" sz="1200" dirty="0" err="1" smtClean="0"/>
              <a:t>mS</a:t>
            </a:r>
            <a:r>
              <a:rPr lang="it-IT" sz="1200" dirty="0" smtClean="0"/>
              <a:t>/cm</a:t>
            </a:r>
          </a:p>
          <a:p>
            <a:r>
              <a:rPr lang="en-US" sz="1200" dirty="0" smtClean="0"/>
              <a:t>Stability (per month) =0.003 </a:t>
            </a:r>
            <a:r>
              <a:rPr lang="en-US" sz="1200" dirty="0" err="1" smtClean="0"/>
              <a:t>mS</a:t>
            </a:r>
            <a:r>
              <a:rPr lang="en-US" sz="1200" dirty="0" smtClean="0"/>
              <a:t>/cm</a:t>
            </a: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1" y="1628800"/>
            <a:ext cx="6100468" cy="11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06276"/>
            <a:ext cx="6094825" cy="11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8" y="548680"/>
            <a:ext cx="6100468" cy="11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9" y="3717032"/>
            <a:ext cx="6100468" cy="11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1" y="2690052"/>
            <a:ext cx="6094825" cy="11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4388"/>
            <a:ext cx="6094825" cy="11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25451" y="2776481"/>
            <a:ext cx="8732685" cy="4067079"/>
            <a:chOff x="125451" y="2776481"/>
            <a:chExt cx="8732685" cy="4067079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6300192" y="2852936"/>
              <a:ext cx="251383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latin typeface="Arial"/>
                  <a:cs typeface="Arial"/>
                </a:rPr>
                <a:t>☺</a:t>
              </a:r>
              <a:r>
                <a:rPr lang="it-IT" sz="1200" dirty="0" err="1" smtClean="0"/>
                <a:t>Resolution</a:t>
              </a:r>
              <a:r>
                <a:rPr lang="it-IT" sz="1200" dirty="0" smtClean="0"/>
                <a:t> = </a:t>
              </a:r>
              <a:r>
                <a:rPr lang="it-IT" sz="1200" dirty="0" smtClean="0"/>
                <a:t>0.00001 </a:t>
              </a:r>
              <a:r>
                <a:rPr lang="it-IT" sz="1200" b="1" dirty="0" smtClean="0"/>
                <a:t>S/m</a:t>
              </a:r>
              <a:endParaRPr lang="it-IT" sz="1200" b="1" dirty="0" smtClean="0"/>
            </a:p>
            <a:p>
              <a:r>
                <a:rPr lang="it-IT" sz="1200" dirty="0" err="1" smtClean="0"/>
                <a:t>Initial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accuracy</a:t>
              </a:r>
              <a:r>
                <a:rPr lang="it-IT" sz="1200" dirty="0" smtClean="0"/>
                <a:t> = </a:t>
              </a:r>
              <a:r>
                <a:rPr lang="it-IT" sz="1200" dirty="0" smtClean="0"/>
                <a:t>0.0003 </a:t>
              </a:r>
              <a:r>
                <a:rPr lang="it-IT" sz="1200" b="1" dirty="0" smtClean="0"/>
                <a:t>S/m</a:t>
              </a:r>
              <a:endParaRPr lang="it-IT" sz="1200" b="1" dirty="0" smtClean="0"/>
            </a:p>
            <a:p>
              <a:r>
                <a:rPr lang="it-IT" sz="1200" dirty="0" err="1" smtClean="0"/>
                <a:t>Stability</a:t>
              </a:r>
              <a:r>
                <a:rPr lang="it-IT" sz="1200" dirty="0" smtClean="0"/>
                <a:t> (per </a:t>
              </a:r>
              <a:r>
                <a:rPr lang="it-IT" sz="1200" dirty="0" err="1" smtClean="0"/>
                <a:t>month</a:t>
              </a:r>
              <a:r>
                <a:rPr lang="it-IT" sz="1200" dirty="0" smtClean="0"/>
                <a:t>) =</a:t>
              </a:r>
              <a:r>
                <a:rPr lang="it-IT" sz="1200" dirty="0" smtClean="0"/>
                <a:t>0.0003 </a:t>
              </a:r>
              <a:r>
                <a:rPr lang="it-IT" sz="1200" b="1" dirty="0" smtClean="0"/>
                <a:t>S/m</a:t>
              </a:r>
              <a:endParaRPr lang="it-IT" sz="1200" b="1" dirty="0" smtClean="0"/>
            </a:p>
            <a:p>
              <a:endParaRPr lang="it-IT" sz="1200" dirty="0" smtClean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344306" y="5877272"/>
              <a:ext cx="251383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latin typeface="Arial"/>
                  <a:cs typeface="Arial"/>
                </a:rPr>
                <a:t>☺</a:t>
              </a:r>
              <a:r>
                <a:rPr lang="it-IT" sz="1200" dirty="0" err="1" smtClean="0"/>
                <a:t>Resolution</a:t>
              </a:r>
              <a:r>
                <a:rPr lang="it-IT" sz="1200" dirty="0" smtClean="0"/>
                <a:t> = </a:t>
              </a:r>
              <a:r>
                <a:rPr lang="it-IT" sz="1200" dirty="0" smtClean="0"/>
                <a:t>0.00001 </a:t>
              </a:r>
              <a:r>
                <a:rPr lang="it-IT" sz="1200" b="1" dirty="0" smtClean="0"/>
                <a:t>S/m</a:t>
              </a:r>
              <a:endParaRPr lang="it-IT" sz="1200" b="1" dirty="0" smtClean="0"/>
            </a:p>
            <a:p>
              <a:r>
                <a:rPr lang="it-IT" sz="1200" dirty="0" err="1" smtClean="0"/>
                <a:t>Initial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accuracy</a:t>
              </a:r>
              <a:r>
                <a:rPr lang="it-IT" sz="1200" dirty="0" smtClean="0"/>
                <a:t> = </a:t>
              </a:r>
              <a:r>
                <a:rPr lang="it-IT" sz="1200" dirty="0" smtClean="0"/>
                <a:t>0.0003 </a:t>
              </a:r>
              <a:r>
                <a:rPr lang="it-IT" sz="1200" b="1" dirty="0" smtClean="0"/>
                <a:t>S/m</a:t>
              </a:r>
              <a:endParaRPr lang="it-IT" sz="1200" b="1" dirty="0" smtClean="0"/>
            </a:p>
            <a:p>
              <a:r>
                <a:rPr lang="it-IT" sz="1200" dirty="0" err="1" smtClean="0"/>
                <a:t>Stability</a:t>
              </a:r>
              <a:r>
                <a:rPr lang="it-IT" sz="1200" dirty="0" smtClean="0"/>
                <a:t> (per </a:t>
              </a:r>
              <a:r>
                <a:rPr lang="it-IT" sz="1200" dirty="0" err="1" smtClean="0"/>
                <a:t>month</a:t>
              </a:r>
              <a:r>
                <a:rPr lang="it-IT" sz="1200" dirty="0" smtClean="0"/>
                <a:t>) =</a:t>
              </a:r>
              <a:r>
                <a:rPr lang="it-IT" sz="1200" dirty="0" smtClean="0"/>
                <a:t>0.0003 </a:t>
              </a:r>
              <a:r>
                <a:rPr lang="it-IT" sz="1200" b="1" dirty="0" smtClean="0"/>
                <a:t>S/m</a:t>
              </a:r>
              <a:endParaRPr lang="it-IT" sz="1200" b="1" dirty="0" smtClean="0"/>
            </a:p>
            <a:p>
              <a:endParaRPr lang="it-IT" sz="1200" dirty="0" smtClean="0"/>
            </a:p>
          </p:txBody>
        </p: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51" y="2776481"/>
              <a:ext cx="6012160" cy="108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30" y="5733256"/>
              <a:ext cx="6160176" cy="1110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6" name="CasellaDiTesto 5"/>
          <p:cNvSpPr txBox="1"/>
          <p:nvPr/>
        </p:nvSpPr>
        <p:spPr>
          <a:xfrm>
            <a:off x="2054004" y="395372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resolution</a:t>
            </a:r>
            <a:r>
              <a:rPr lang="it-IT" dirty="0" smtClean="0"/>
              <a:t>=FWHM=</a:t>
            </a:r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dirty="0" smtClean="0"/>
              <a:t>*2,35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604448" y="65253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81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Long </a:t>
            </a:r>
            <a:r>
              <a:rPr lang="it-IT" dirty="0" err="1" smtClean="0"/>
              <a:t>series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r>
              <a:rPr lang="it-IT" dirty="0" smtClean="0"/>
              <a:t> - temperature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36512" y="2060848"/>
            <a:ext cx="9180512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4" y="2280983"/>
            <a:ext cx="9412932" cy="18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74132"/>
            <a:ext cx="9404224" cy="18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460432" y="6488668"/>
            <a:ext cx="44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27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36512" y="2060848"/>
            <a:ext cx="9180512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Long </a:t>
            </a:r>
            <a:r>
              <a:rPr lang="it-IT" dirty="0" err="1" smtClean="0"/>
              <a:t>series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r>
              <a:rPr lang="it-IT" dirty="0" smtClean="0"/>
              <a:t> - pressure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78461"/>
            <a:ext cx="8928992" cy="160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79888"/>
            <a:ext cx="8928992" cy="160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388424" y="648469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5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6512" y="2060848"/>
            <a:ext cx="9180512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Long </a:t>
            </a:r>
            <a:r>
              <a:rPr lang="it-IT" dirty="0" err="1" smtClean="0"/>
              <a:t>series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r>
              <a:rPr lang="it-IT" dirty="0" smtClean="0"/>
              <a:t> - </a:t>
            </a:r>
            <a:r>
              <a:rPr lang="it-IT" dirty="0" err="1" smtClean="0"/>
              <a:t>conductivity</a:t>
            </a:r>
            <a:endParaRPr lang="it-IT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" y="2399407"/>
            <a:ext cx="8908494" cy="16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" y="3983583"/>
            <a:ext cx="8908494" cy="16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-36511" y="2356960"/>
            <a:ext cx="9180512" cy="3376296"/>
            <a:chOff x="-36511" y="2356960"/>
            <a:chExt cx="9180512" cy="3376296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6960"/>
              <a:ext cx="9144000" cy="1648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1" y="4078571"/>
              <a:ext cx="9180512" cy="1654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5" name="CasellaDiTesto 4"/>
          <p:cNvSpPr txBox="1"/>
          <p:nvPr/>
        </p:nvSpPr>
        <p:spPr>
          <a:xfrm>
            <a:off x="8494086" y="6488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12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Current-meter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3707482" cy="3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1071931" y="376828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Speed</a:t>
            </a:r>
            <a:r>
              <a:rPr lang="it-IT" dirty="0" smtClean="0"/>
              <a:t>(cm/s)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04447" y="6228020"/>
            <a:ext cx="44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27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07299" y="3356992"/>
            <a:ext cx="270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Qualitative representation</a:t>
            </a:r>
          </a:p>
          <a:p>
            <a:r>
              <a:rPr lang="it-IT" dirty="0" smtClean="0"/>
              <a:t>--- media mobile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91880" y="2564904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PRELIMINARY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180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Correlation</a:t>
            </a:r>
            <a:r>
              <a:rPr lang="it-IT" dirty="0" smtClean="0"/>
              <a:t> file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4447" y="649415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8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787208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PMT-PMT  </a:t>
            </a:r>
            <a:r>
              <a:rPr lang="it-IT" dirty="0" err="1" smtClean="0"/>
              <a:t>Correlations</a:t>
            </a:r>
            <a:r>
              <a:rPr lang="it-IT" dirty="0" smtClean="0"/>
              <a:t> (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floor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2" y="69269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347549" y="34290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PMT1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88697" y="87287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PMT2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499949" y="652534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PMT2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288697" y="38876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PMT3</a:t>
            </a:r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372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370705" y="34290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PMT3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3734459" y="87287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PMT4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66261" y="4437112"/>
            <a:ext cx="1319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 vicini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PMT lontani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6300192" y="3284984"/>
            <a:ext cx="20411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2915816" y="2924944"/>
            <a:ext cx="358849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864792" y="5637441"/>
            <a:ext cx="2723432" cy="31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959549" y="6011996"/>
            <a:ext cx="18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2-h </a:t>
            </a:r>
            <a:r>
              <a:rPr lang="it-IT" b="1" dirty="0" err="1" smtClean="0"/>
              <a:t>measurement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15816" y="1885980"/>
            <a:ext cx="209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VERY PRELIMINARY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569675" y="647033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5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PMT1 Rate </a:t>
            </a:r>
            <a:r>
              <a:rPr lang="it-IT" dirty="0"/>
              <a:t>– march 2013 / March 2004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2193"/>
            <a:ext cx="58293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467544" y="1312193"/>
            <a:ext cx="1944216" cy="4637087"/>
            <a:chOff x="467544" y="1312193"/>
            <a:chExt cx="1944216" cy="4637087"/>
          </a:xfrm>
        </p:grpSpPr>
        <p:sp>
          <p:nvSpPr>
            <p:cNvPr id="5" name="Rettangolo 4"/>
            <p:cNvSpPr/>
            <p:nvPr/>
          </p:nvSpPr>
          <p:spPr>
            <a:xfrm>
              <a:off x="2123728" y="1312193"/>
              <a:ext cx="288032" cy="46370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467544" y="2996952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Old</a:t>
              </a:r>
              <a:r>
                <a:rPr lang="it-IT" dirty="0" smtClean="0"/>
                <a:t> D.B.</a:t>
              </a:r>
              <a:endParaRPr lang="it-IT" dirty="0"/>
            </a:p>
          </p:txBody>
        </p:sp>
        <p:cxnSp>
          <p:nvCxnSpPr>
            <p:cNvPr id="9" name="Connettore 2 8"/>
            <p:cNvCxnSpPr>
              <a:stCxn id="6" idx="3"/>
            </p:cNvCxnSpPr>
            <p:nvPr/>
          </p:nvCxnSpPr>
          <p:spPr>
            <a:xfrm flipV="1">
              <a:off x="1437681" y="2636912"/>
              <a:ext cx="686047" cy="544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sellaDiTesto 10"/>
          <p:cNvSpPr txBox="1"/>
          <p:nvPr/>
        </p:nvSpPr>
        <p:spPr>
          <a:xfrm>
            <a:off x="-44874" y="1196752"/>
            <a:ext cx="1595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Median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Rates</a:t>
            </a:r>
            <a:r>
              <a:rPr lang="it-IT" dirty="0" smtClean="0"/>
              <a:t> and </a:t>
            </a:r>
          </a:p>
          <a:p>
            <a:pPr algn="ctr"/>
            <a:r>
              <a:rPr lang="it-IT" dirty="0" err="1" smtClean="0"/>
              <a:t>burst</a:t>
            </a:r>
            <a:r>
              <a:rPr lang="it-IT" dirty="0" smtClean="0"/>
              <a:t> </a:t>
            </a:r>
            <a:r>
              <a:rPr lang="it-IT" dirty="0" err="1" smtClean="0"/>
              <a:t>fractions</a:t>
            </a:r>
            <a:endParaRPr lang="it-IT" dirty="0" smtClean="0"/>
          </a:p>
          <a:p>
            <a:pPr algn="ctr"/>
            <a:r>
              <a:rPr lang="it-IT" dirty="0" smtClean="0"/>
              <a:t> over 15 </a:t>
            </a:r>
            <a:r>
              <a:rPr lang="it-IT" dirty="0" err="1" smtClean="0"/>
              <a:t>min</a:t>
            </a:r>
            <a:endParaRPr lang="it-IT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475883" y="6381328"/>
            <a:ext cx="94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</a:t>
            </a:r>
            <a:r>
              <a:rPr lang="it-IT" dirty="0" err="1" smtClean="0"/>
              <a:t>days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835696" y="6093296"/>
            <a:ext cx="57498" cy="42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o 20"/>
          <p:cNvGrpSpPr/>
          <p:nvPr/>
        </p:nvGrpSpPr>
        <p:grpSpPr>
          <a:xfrm>
            <a:off x="212296" y="1312193"/>
            <a:ext cx="3135568" cy="4637087"/>
            <a:chOff x="212296" y="1312193"/>
            <a:chExt cx="3135568" cy="4637087"/>
          </a:xfrm>
        </p:grpSpPr>
        <p:sp>
          <p:nvSpPr>
            <p:cNvPr id="17" name="Rettangolo 16"/>
            <p:cNvSpPr/>
            <p:nvPr/>
          </p:nvSpPr>
          <p:spPr>
            <a:xfrm>
              <a:off x="2425502" y="1312193"/>
              <a:ext cx="922362" cy="46370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" name="Connettore 2 18"/>
            <p:cNvCxnSpPr/>
            <p:nvPr/>
          </p:nvCxnSpPr>
          <p:spPr>
            <a:xfrm flipV="1">
              <a:off x="1187624" y="3822030"/>
              <a:ext cx="1224136" cy="687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212296" y="4437112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HV </a:t>
              </a:r>
              <a:r>
                <a:rPr lang="it-IT" dirty="0" err="1" smtClean="0"/>
                <a:t>changes</a:t>
              </a:r>
              <a:endParaRPr lang="it-IT" dirty="0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5496" y="1312193"/>
            <a:ext cx="3816424" cy="4781103"/>
            <a:chOff x="35496" y="1312193"/>
            <a:chExt cx="3816424" cy="4781103"/>
          </a:xfrm>
        </p:grpSpPr>
        <p:cxnSp>
          <p:nvCxnSpPr>
            <p:cNvPr id="23" name="Connettore 1 22"/>
            <p:cNvCxnSpPr/>
            <p:nvPr/>
          </p:nvCxnSpPr>
          <p:spPr>
            <a:xfrm>
              <a:off x="3851920" y="1312193"/>
              <a:ext cx="0" cy="47811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V="1">
              <a:off x="1187624" y="4621778"/>
              <a:ext cx="2664296" cy="823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35496" y="5445224"/>
              <a:ext cx="1640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Drastic change</a:t>
              </a:r>
            </a:p>
            <a:p>
              <a:r>
                <a:rPr lang="en-US" dirty="0" smtClean="0"/>
                <a:t>in b.f. activity</a:t>
              </a:r>
              <a:endParaRPr lang="en-US" dirty="0"/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8550106" y="64886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05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0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PMT2 Rate </a:t>
            </a:r>
            <a:r>
              <a:rPr lang="it-IT" dirty="0" smtClean="0"/>
              <a:t>– </a:t>
            </a:r>
            <a:r>
              <a:rPr lang="it-IT" dirty="0" smtClean="0"/>
              <a:t>march</a:t>
            </a:r>
            <a:r>
              <a:rPr lang="it-IT" dirty="0" smtClean="0"/>
              <a:t> 2013 / March 2004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8578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532440" y="65520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96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PMT3 Rate </a:t>
            </a:r>
            <a:r>
              <a:rPr lang="it-IT" dirty="0"/>
              <a:t>– march 2013 / March 2004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5953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952953" y="3779748"/>
            <a:ext cx="182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PMT</a:t>
            </a:r>
            <a:endParaRPr lang="it-IT" dirty="0"/>
          </a:p>
        </p:txBody>
      </p:sp>
      <p:cxnSp>
        <p:nvCxnSpPr>
          <p:cNvPr id="6" name="Connettore 2 5"/>
          <p:cNvCxnSpPr>
            <a:stCxn id="4" idx="1"/>
          </p:cNvCxnSpPr>
          <p:nvPr/>
        </p:nvCxnSpPr>
        <p:spPr>
          <a:xfrm flipH="1" flipV="1">
            <a:off x="5220072" y="1772816"/>
            <a:ext cx="1732881" cy="2191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4" idx="1"/>
          </p:cNvCxnSpPr>
          <p:nvPr/>
        </p:nvCxnSpPr>
        <p:spPr>
          <a:xfrm flipH="1" flipV="1">
            <a:off x="5364088" y="2996952"/>
            <a:ext cx="1588865" cy="96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4" idx="1"/>
          </p:cNvCxnSpPr>
          <p:nvPr/>
        </p:nvCxnSpPr>
        <p:spPr>
          <a:xfrm flipH="1">
            <a:off x="5364088" y="3964414"/>
            <a:ext cx="1588865" cy="1408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460432" y="648540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9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PMT4 Rate </a:t>
            </a:r>
            <a:r>
              <a:rPr lang="it-IT" dirty="0"/>
              <a:t>– march 2013 / March 2004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0674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952953" y="2020198"/>
            <a:ext cx="182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PMT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5076057" y="2204864"/>
            <a:ext cx="1876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5220073" y="2204864"/>
            <a:ext cx="1732880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/>
          <p:cNvGrpSpPr/>
          <p:nvPr/>
        </p:nvGrpSpPr>
        <p:grpSpPr>
          <a:xfrm>
            <a:off x="5292080" y="3140968"/>
            <a:ext cx="3921364" cy="934363"/>
            <a:chOff x="5292080" y="3140968"/>
            <a:chExt cx="3921364" cy="934363"/>
          </a:xfrm>
        </p:grpSpPr>
        <p:sp>
          <p:nvSpPr>
            <p:cNvPr id="11" name="Ovale 10"/>
            <p:cNvSpPr/>
            <p:nvPr/>
          </p:nvSpPr>
          <p:spPr>
            <a:xfrm>
              <a:off x="5292080" y="3140968"/>
              <a:ext cx="360040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952953" y="3429000"/>
              <a:ext cx="22604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Last week </a:t>
              </a:r>
              <a:r>
                <a:rPr lang="it-IT" dirty="0" err="1" smtClean="0"/>
                <a:t>monitoring</a:t>
              </a:r>
              <a:endParaRPr lang="it-IT" dirty="0" smtClean="0"/>
            </a:p>
            <a:p>
              <a:r>
                <a:rPr lang="it-IT" dirty="0"/>
                <a:t>i</a:t>
              </a:r>
              <a:r>
                <a:rPr lang="it-IT" dirty="0" smtClean="0"/>
                <a:t>n Porto Palo</a:t>
              </a:r>
              <a:endParaRPr lang="it-IT" dirty="0"/>
            </a:p>
          </p:txBody>
        </p:sp>
        <p:cxnSp>
          <p:nvCxnSpPr>
            <p:cNvPr id="14" name="Connettore 2 13"/>
            <p:cNvCxnSpPr>
              <a:stCxn id="11" idx="6"/>
              <a:endCxn id="12" idx="1"/>
            </p:cNvCxnSpPr>
            <p:nvPr/>
          </p:nvCxnSpPr>
          <p:spPr>
            <a:xfrm>
              <a:off x="5652120" y="3284984"/>
              <a:ext cx="1300833" cy="4671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8604448" y="641268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90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1388"/>
            <a:ext cx="6041292" cy="61461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44208" y="1628800"/>
            <a:ext cx="24018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it-IT" dirty="0" smtClean="0">
                <a:sym typeface="Wingdings" panose="05000000000000000000" pitchFamily="2" charset="2"/>
              </a:rPr>
              <a:t>PM </a:t>
            </a:r>
            <a:r>
              <a:rPr lang="it-IT" dirty="0" err="1" smtClean="0">
                <a:sym typeface="Wingdings" panose="05000000000000000000" pitchFamily="2" charset="2"/>
              </a:rPr>
              <a:t>Saturation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effect</a:t>
            </a:r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@ </a:t>
            </a:r>
            <a:r>
              <a:rPr lang="it-IT" dirty="0" err="1" smtClean="0">
                <a:sym typeface="Wingdings" panose="05000000000000000000" pitchFamily="2" charset="2"/>
              </a:rPr>
              <a:t>about</a:t>
            </a:r>
            <a:r>
              <a:rPr lang="it-IT" dirty="0" smtClean="0">
                <a:sym typeface="Wingdings" panose="05000000000000000000" pitchFamily="2" charset="2"/>
              </a:rPr>
              <a:t> 200 kHz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it-IT" dirty="0" smtClean="0">
                <a:sym typeface="Wingdings" panose="05000000000000000000" pitchFamily="2" charset="2"/>
              </a:rPr>
              <a:t>No data </a:t>
            </a:r>
            <a:r>
              <a:rPr lang="it-IT" dirty="0" err="1" smtClean="0">
                <a:sym typeface="Wingdings" panose="05000000000000000000" pitchFamily="2" charset="2"/>
              </a:rPr>
              <a:t>between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200 -300 kHz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err="1" smtClean="0">
                <a:sym typeface="Wingdings" panose="05000000000000000000" pitchFamily="2" charset="2"/>
              </a:rPr>
              <a:t>Overflow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at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low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rate </a:t>
            </a:r>
            <a:r>
              <a:rPr lang="it-IT" dirty="0" err="1" smtClean="0">
                <a:sym typeface="Wingdings" panose="05000000000000000000" pitchFamily="2" charset="2"/>
              </a:rPr>
              <a:t>values</a:t>
            </a:r>
            <a:endParaRPr lang="it-IT" dirty="0" smtClean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5220072" y="1124744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4932040" y="2780928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2555776" y="3573016"/>
            <a:ext cx="3888432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444208" y="4581128"/>
            <a:ext cx="199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err="1" smtClean="0"/>
              <a:t>Fifo</a:t>
            </a:r>
            <a:r>
              <a:rPr lang="it-IT" dirty="0" smtClean="0"/>
              <a:t>-full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</a:p>
          <a:p>
            <a:r>
              <a:rPr lang="it-IT" dirty="0" err="1"/>
              <a:t>b</a:t>
            </a:r>
            <a:r>
              <a:rPr lang="it-IT" dirty="0" err="1" smtClean="0"/>
              <a:t>elow</a:t>
            </a:r>
            <a:r>
              <a:rPr lang="it-IT" dirty="0" smtClean="0"/>
              <a:t> 104/105 kHz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686360" y="630002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8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Rate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5229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563888" y="5415035"/>
            <a:ext cx="2123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27/04/2013  to 04/12/2013</a:t>
            </a:r>
            <a:endParaRPr lang="it-IT" sz="1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28184" y="4725144"/>
            <a:ext cx="14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CUMULATIVE</a:t>
            </a:r>
            <a:endParaRPr lang="it-IT" b="1" dirty="0"/>
          </a:p>
        </p:txBody>
      </p:sp>
      <p:sp>
        <p:nvSpPr>
          <p:cNvPr id="6" name="Freccia a destra 5"/>
          <p:cNvSpPr/>
          <p:nvPr/>
        </p:nvSpPr>
        <p:spPr>
          <a:xfrm rot="10800000">
            <a:off x="5687033" y="4909810"/>
            <a:ext cx="5411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4211960" y="2852936"/>
            <a:ext cx="4681762" cy="718339"/>
            <a:chOff x="4211960" y="2852936"/>
            <a:chExt cx="4681762" cy="718339"/>
          </a:xfrm>
        </p:grpSpPr>
        <p:sp>
          <p:nvSpPr>
            <p:cNvPr id="7" name="CasellaDiTesto 6"/>
            <p:cNvSpPr txBox="1"/>
            <p:nvPr/>
          </p:nvSpPr>
          <p:spPr>
            <a:xfrm>
              <a:off x="6228184" y="2924944"/>
              <a:ext cx="26655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/>
                <a:t>Different</a:t>
              </a:r>
              <a:r>
                <a:rPr lang="it-IT" dirty="0" smtClean="0"/>
                <a:t> high rate </a:t>
              </a:r>
              <a:r>
                <a:rPr lang="it-IT" dirty="0" err="1" smtClean="0"/>
                <a:t>shape</a:t>
              </a:r>
              <a:r>
                <a:rPr lang="it-IT" dirty="0" smtClean="0"/>
                <a:t> </a:t>
              </a:r>
            </a:p>
            <a:p>
              <a:pPr algn="ctr"/>
              <a:r>
                <a:rPr lang="it-IT" dirty="0" smtClean="0"/>
                <a:t>for PMT4</a:t>
              </a:r>
              <a:endParaRPr lang="it-IT" dirty="0"/>
            </a:p>
          </p:txBody>
        </p:sp>
        <p:cxnSp>
          <p:nvCxnSpPr>
            <p:cNvPr id="10" name="Connettore 2 9"/>
            <p:cNvCxnSpPr/>
            <p:nvPr/>
          </p:nvCxnSpPr>
          <p:spPr>
            <a:xfrm>
              <a:off x="4211960" y="2852936"/>
              <a:ext cx="20162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sellaDiTesto 11"/>
          <p:cNvSpPr txBox="1"/>
          <p:nvPr/>
        </p:nvSpPr>
        <p:spPr>
          <a:xfrm>
            <a:off x="8604448" y="64886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5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95956" y="404664"/>
            <a:ext cx="730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ROSE PLOT   </a:t>
            </a:r>
            <a:r>
              <a:rPr lang="it-IT" sz="3200" b="1" dirty="0" smtClean="0"/>
              <a:t>10/03/2013</a:t>
            </a:r>
            <a:r>
              <a:rPr lang="it-IT" sz="3200" b="1" dirty="0" smtClean="0"/>
              <a:t>– 19/04/2013</a:t>
            </a:r>
            <a:endParaRPr lang="it-IT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9586"/>
            <a:ext cx="3802179" cy="298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25" y="1069586"/>
            <a:ext cx="3718857" cy="300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7" y="3789040"/>
            <a:ext cx="3306077" cy="301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51380" y="108409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PMT1-F1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100392" y="108409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PMT4-F7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377974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PMT2-F1</a:t>
            </a:r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07504" y="3284984"/>
            <a:ext cx="7560840" cy="2736304"/>
            <a:chOff x="107504" y="3284984"/>
            <a:chExt cx="7560840" cy="2736304"/>
          </a:xfrm>
        </p:grpSpPr>
        <p:cxnSp>
          <p:nvCxnSpPr>
            <p:cNvPr id="5" name="Connettore 2 4"/>
            <p:cNvCxnSpPr/>
            <p:nvPr/>
          </p:nvCxnSpPr>
          <p:spPr>
            <a:xfrm flipV="1">
              <a:off x="1475656" y="3284984"/>
              <a:ext cx="1008112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flipV="1">
              <a:off x="1475656" y="3284984"/>
              <a:ext cx="6192688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1475656" y="4653136"/>
              <a:ext cx="360040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107504" y="4653136"/>
              <a:ext cx="16642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August </a:t>
              </a:r>
              <a:r>
                <a:rPr lang="it-IT" dirty="0" err="1" smtClean="0"/>
                <a:t>drastic</a:t>
              </a:r>
              <a:r>
                <a:rPr lang="it-IT" dirty="0" smtClean="0"/>
                <a:t> </a:t>
              </a:r>
            </a:p>
            <a:p>
              <a:r>
                <a:rPr lang="it-IT" dirty="0" err="1"/>
                <a:t>c</a:t>
              </a:r>
              <a:r>
                <a:rPr lang="it-IT" dirty="0" err="1" smtClean="0"/>
                <a:t>hanges</a:t>
              </a:r>
              <a:r>
                <a:rPr lang="it-IT" dirty="0" smtClean="0"/>
                <a:t> in </a:t>
              </a:r>
              <a:r>
                <a:rPr lang="it-IT" dirty="0" err="1" smtClean="0"/>
                <a:t>b.f</a:t>
              </a:r>
              <a:r>
                <a:rPr lang="it-IT" dirty="0" smtClean="0"/>
                <a:t>. </a:t>
              </a:r>
            </a:p>
            <a:p>
              <a:r>
                <a:rPr lang="it-IT" dirty="0" err="1" smtClean="0"/>
                <a:t>activity</a:t>
              </a:r>
              <a:endParaRPr lang="it-IT" dirty="0"/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2195737" y="1268760"/>
            <a:ext cx="5984346" cy="4023441"/>
            <a:chOff x="2195737" y="1268760"/>
            <a:chExt cx="5984346" cy="4023441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6724556" y="4645870"/>
              <a:ext cx="14555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High Voltage </a:t>
              </a:r>
            </a:p>
            <a:p>
              <a:r>
                <a:rPr lang="it-IT" dirty="0" err="1" smtClean="0"/>
                <a:t>changes</a:t>
              </a:r>
              <a:endParaRPr lang="it-IT" dirty="0"/>
            </a:p>
          </p:txBody>
        </p:sp>
        <p:grpSp>
          <p:nvGrpSpPr>
            <p:cNvPr id="28" name="Gruppo 27"/>
            <p:cNvGrpSpPr/>
            <p:nvPr/>
          </p:nvGrpSpPr>
          <p:grpSpPr>
            <a:xfrm>
              <a:off x="2195737" y="1268760"/>
              <a:ext cx="5832647" cy="3576902"/>
              <a:chOff x="2195737" y="1268760"/>
              <a:chExt cx="5832647" cy="3576902"/>
            </a:xfrm>
          </p:grpSpPr>
          <p:sp>
            <p:nvSpPr>
              <p:cNvPr id="16" name="Ovale 15"/>
              <p:cNvSpPr/>
              <p:nvPr/>
            </p:nvSpPr>
            <p:spPr>
              <a:xfrm>
                <a:off x="2195737" y="1268760"/>
                <a:ext cx="655644" cy="792088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7452320" y="1340768"/>
                <a:ext cx="576064" cy="792088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4932040" y="4053574"/>
                <a:ext cx="543846" cy="792088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9" name="Connettore 2 18"/>
              <p:cNvCxnSpPr/>
              <p:nvPr/>
            </p:nvCxnSpPr>
            <p:spPr>
              <a:xfrm flipV="1">
                <a:off x="7244353" y="2132856"/>
                <a:ext cx="279975" cy="25130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/>
              <p:cNvCxnSpPr/>
              <p:nvPr/>
            </p:nvCxnSpPr>
            <p:spPr>
              <a:xfrm flipH="1" flipV="1">
                <a:off x="2851380" y="1844824"/>
                <a:ext cx="4392973" cy="28010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/>
              <p:cNvCxnSpPr/>
              <p:nvPr/>
            </p:nvCxnSpPr>
            <p:spPr>
              <a:xfrm flipH="1" flipV="1">
                <a:off x="5486400" y="4572000"/>
                <a:ext cx="1757953" cy="81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uppo 31"/>
          <p:cNvGrpSpPr/>
          <p:nvPr/>
        </p:nvGrpSpPr>
        <p:grpSpPr>
          <a:xfrm>
            <a:off x="1664061" y="1316168"/>
            <a:ext cx="6270029" cy="3411129"/>
            <a:chOff x="1664061" y="1316168"/>
            <a:chExt cx="6270029" cy="3411129"/>
          </a:xfrm>
        </p:grpSpPr>
        <p:sp>
          <p:nvSpPr>
            <p:cNvPr id="30" name="Freccia circolare in giù 29"/>
            <p:cNvSpPr/>
            <p:nvPr/>
          </p:nvSpPr>
          <p:spPr>
            <a:xfrm rot="1477313">
              <a:off x="1664061" y="1839346"/>
              <a:ext cx="969909" cy="318649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5" name="Freccia circolare in giù 34"/>
            <p:cNvSpPr/>
            <p:nvPr/>
          </p:nvSpPr>
          <p:spPr>
            <a:xfrm rot="1477313">
              <a:off x="6964181" y="1842671"/>
              <a:ext cx="969909" cy="318649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6" name="Freccia circolare in giù 35"/>
            <p:cNvSpPr/>
            <p:nvPr/>
          </p:nvSpPr>
          <p:spPr>
            <a:xfrm rot="1477313">
              <a:off x="4378262" y="4408648"/>
              <a:ext cx="969909" cy="318649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380531" y="1316168"/>
              <a:ext cx="24865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500" dirty="0">
                  <a:solidFill>
                    <a:srgbClr val="FF0000"/>
                  </a:solidFill>
                </a:rPr>
                <a:t>t</a:t>
              </a:r>
              <a:r>
                <a:rPr lang="it-IT" sz="1500" dirty="0" smtClean="0">
                  <a:solidFill>
                    <a:srgbClr val="FF0000"/>
                  </a:solidFill>
                </a:rPr>
                <a:t>o </a:t>
              </a:r>
              <a:r>
                <a:rPr lang="it-IT" sz="1500" dirty="0" err="1" smtClean="0">
                  <a:solidFill>
                    <a:srgbClr val="FF0000"/>
                  </a:solidFill>
                </a:rPr>
                <a:t>check</a:t>
              </a:r>
              <a:r>
                <a:rPr lang="it-IT" sz="1500" dirty="0" smtClean="0">
                  <a:solidFill>
                    <a:srgbClr val="FF0000"/>
                  </a:solidFill>
                </a:rPr>
                <a:t> the </a:t>
              </a:r>
              <a:r>
                <a:rPr lang="it-IT" sz="1500" b="1" dirty="0" err="1" smtClean="0">
                  <a:solidFill>
                    <a:srgbClr val="FF0000"/>
                  </a:solidFill>
                </a:rPr>
                <a:t>seasonal</a:t>
              </a:r>
              <a:endParaRPr lang="it-IT" sz="15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it-IT" sz="1500" b="1" dirty="0" err="1">
                  <a:solidFill>
                    <a:srgbClr val="FF0000"/>
                  </a:solidFill>
                </a:rPr>
                <a:t>c</a:t>
              </a:r>
              <a:r>
                <a:rPr lang="it-IT" sz="1500" b="1" dirty="0" err="1" smtClean="0">
                  <a:solidFill>
                    <a:srgbClr val="FF0000"/>
                  </a:solidFill>
                </a:rPr>
                <a:t>hanges</a:t>
              </a:r>
              <a:r>
                <a:rPr lang="it-IT" sz="1500" b="1" dirty="0" smtClean="0">
                  <a:solidFill>
                    <a:srgbClr val="FF0000"/>
                  </a:solidFill>
                </a:rPr>
                <a:t> </a:t>
              </a:r>
              <a:r>
                <a:rPr lang="it-IT" sz="1500" dirty="0" smtClean="0">
                  <a:solidFill>
                    <a:srgbClr val="FF0000"/>
                  </a:solidFill>
                </a:rPr>
                <a:t>in </a:t>
              </a:r>
              <a:r>
                <a:rPr lang="it-IT" sz="1500" dirty="0" err="1" smtClean="0">
                  <a:solidFill>
                    <a:srgbClr val="FF0000"/>
                  </a:solidFill>
                </a:rPr>
                <a:t>bioluminescence</a:t>
              </a:r>
              <a:endParaRPr lang="it-IT" sz="15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it-IT" sz="1500" dirty="0" err="1">
                  <a:solidFill>
                    <a:srgbClr val="FF0000"/>
                  </a:solidFill>
                </a:rPr>
                <a:t>w</a:t>
              </a:r>
              <a:r>
                <a:rPr lang="it-IT" sz="1500" dirty="0" err="1" smtClean="0">
                  <a:solidFill>
                    <a:srgbClr val="FF0000"/>
                  </a:solidFill>
                </a:rPr>
                <a:t>aiting</a:t>
              </a:r>
              <a:r>
                <a:rPr lang="it-IT" sz="1500" dirty="0" smtClean="0">
                  <a:solidFill>
                    <a:srgbClr val="FF0000"/>
                  </a:solidFill>
                </a:rPr>
                <a:t> for a </a:t>
              </a:r>
              <a:r>
                <a:rPr lang="it-IT" sz="1500" b="1" dirty="0" err="1" smtClean="0">
                  <a:solidFill>
                    <a:srgbClr val="FF0000"/>
                  </a:solidFill>
                </a:rPr>
                <a:t>superposition</a:t>
              </a:r>
              <a:endParaRPr lang="it-IT" sz="15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it-IT" sz="1500" b="1" dirty="0" err="1" smtClean="0">
                  <a:solidFill>
                    <a:srgbClr val="FF0000"/>
                  </a:solidFill>
                </a:rPr>
                <a:t>region</a:t>
              </a:r>
              <a:endParaRPr lang="it-IT" sz="15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8532440" y="641268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59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7647</TotalTime>
  <Words>868</Words>
  <Application>Microsoft Office PowerPoint</Application>
  <PresentationFormat>Presentazione su schermo (4:3)</PresentationFormat>
  <Paragraphs>240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Terra</vt:lpstr>
      <vt:lpstr>ONE YEAR rate MONITORING, burst analysis and ENVIRONMENTAL parameters</vt:lpstr>
      <vt:lpstr>Outlook</vt:lpstr>
      <vt:lpstr>PMT1 Rate – march 2013 / March 2004</vt:lpstr>
      <vt:lpstr>PMT2 Rate – march 2013 / March 2004 </vt:lpstr>
      <vt:lpstr>PMT3 Rate – march 2013 / March 2004</vt:lpstr>
      <vt:lpstr>PMT4 Rate – march 2013 / March 2004</vt:lpstr>
      <vt:lpstr>Presentazione standard di PowerPoint</vt:lpstr>
      <vt:lpstr>Rate probability distributions</vt:lpstr>
      <vt:lpstr>Presentazione standard di PowerPoint</vt:lpstr>
      <vt:lpstr>KM3NET-Italy web db </vt:lpstr>
      <vt:lpstr>Burst analysis</vt:lpstr>
      <vt:lpstr>Presentazione standard di PowerPoint</vt:lpstr>
      <vt:lpstr>Example of burst behaviour</vt:lpstr>
      <vt:lpstr>Statistics</vt:lpstr>
      <vt:lpstr>Initial burst amplitude vs burst duration</vt:lpstr>
      <vt:lpstr>Integral of the rate amplitude  during the burst vs duration</vt:lpstr>
      <vt:lpstr>Initial rate amplitude (no selection in the duration interval)   </vt:lpstr>
      <vt:lpstr>Presentazione standard di PowerPoint</vt:lpstr>
      <vt:lpstr>Fit with a power low</vt:lpstr>
      <vt:lpstr>CTD – Analysis</vt:lpstr>
      <vt:lpstr>Presentazione standard di PowerPoint</vt:lpstr>
      <vt:lpstr>Presentazione standard di PowerPoint</vt:lpstr>
      <vt:lpstr>Presentazione standard di PowerPoint</vt:lpstr>
      <vt:lpstr>Long series observations - temperature</vt:lpstr>
      <vt:lpstr>Long series observations - pressure</vt:lpstr>
      <vt:lpstr>Long series observations - conductivity</vt:lpstr>
      <vt:lpstr>Current-meter</vt:lpstr>
      <vt:lpstr>Correlation file</vt:lpstr>
      <vt:lpstr>PMT-PMT  Correlations (same floor)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Grazia</dc:creator>
  <cp:lastModifiedBy>Maria Grazia</cp:lastModifiedBy>
  <cp:revision>96</cp:revision>
  <dcterms:created xsi:type="dcterms:W3CDTF">2014-02-07T15:11:17Z</dcterms:created>
  <dcterms:modified xsi:type="dcterms:W3CDTF">2014-03-21T10:13:39Z</dcterms:modified>
</cp:coreProperties>
</file>