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321" r:id="rId3"/>
    <p:sldId id="302" r:id="rId4"/>
    <p:sldId id="303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  <p:sldId id="341" r:id="rId19"/>
    <p:sldId id="338" r:id="rId20"/>
    <p:sldId id="340" r:id="rId21"/>
    <p:sldId id="323" r:id="rId2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000"/>
    <a:srgbClr val="772B58"/>
    <a:srgbClr val="666699"/>
    <a:srgbClr val="FF66CC"/>
    <a:srgbClr val="990099"/>
    <a:srgbClr val="9933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923" autoAdjust="0"/>
    <p:restoredTop sz="96097" autoAdjust="0"/>
  </p:normalViewPr>
  <p:slideViewPr>
    <p:cSldViewPr>
      <p:cViewPr>
        <p:scale>
          <a:sx n="100" d="100"/>
          <a:sy n="100" d="100"/>
        </p:scale>
        <p:origin x="-846" y="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fr-FR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fr-FR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fr-FR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74E005-DF7C-4EFF-BE70-6B3F312AC746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676568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fr-F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modifier les styles du texte du masque</a:t>
            </a:r>
          </a:p>
          <a:p>
            <a:pPr lvl="1"/>
            <a:r>
              <a:rPr lang="en-GB" altLang="fr-FR" smtClean="0"/>
              <a:t>Deuxième niveau</a:t>
            </a:r>
          </a:p>
          <a:p>
            <a:pPr lvl="2"/>
            <a:r>
              <a:rPr lang="en-GB" altLang="fr-FR" smtClean="0"/>
              <a:t>Troisième niveau</a:t>
            </a:r>
          </a:p>
          <a:p>
            <a:pPr lvl="3"/>
            <a:r>
              <a:rPr lang="en-GB" altLang="fr-FR" smtClean="0"/>
              <a:t>Quatrième niveau</a:t>
            </a:r>
          </a:p>
          <a:p>
            <a:pPr lvl="4"/>
            <a:r>
              <a:rPr lang="en-GB" altLang="fr-FR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60F89B-B12F-430F-86A1-B3EBB842EA66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591272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20F99-4212-4512-AC2D-7F096DA31A9A}" type="slidenum">
              <a:rPr lang="en-GB" altLang="fr-FR"/>
              <a:pPr/>
              <a:t>1</a:t>
            </a:fld>
            <a:endParaRPr lang="en-GB" altLang="fr-FR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00DFFC-D653-40B7-BE58-CA33F94EADD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4836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05F2F-A866-4B4A-AB48-4BF9B631F0CD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3359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B06144-0CFB-49AA-80A4-0D56CADA2F22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7977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580EE-6F81-4DF8-8EB5-D03B376CC35C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769622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3358A1-4C93-4B89-A891-F26C318A381E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138801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90C16B-B995-40EA-B60E-EA5F49798A03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22937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D2DCE5B-2EED-4EB3-9B7B-F1D11C99F5CC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49977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347BC-1A04-42B6-94A4-25E8F441AB5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096733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2E17C-4C8B-4DBE-A5D2-022D6319792A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08161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24F3A-027A-4B30-A0D0-2DB8BB188A74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79113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E647-08AE-46C7-B6E5-EA2B395EA4C3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7998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5892C-4ED5-4427-BF77-E3C0C7F299A8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136326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5B3FD-B6BF-4A52-9B5E-8B61F70250D9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33910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E1208-6AF1-44CC-AE96-DED898DE2138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418485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41231-C6A8-4A7E-BA39-400DD5499B6B}" type="slidenum">
              <a:rPr lang="en-GB" altLang="fr-FR"/>
              <a:pPr/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337187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 smtClean="0"/>
              <a:t>Cliquez pour modifier les styles du texte du masque</a:t>
            </a:r>
          </a:p>
          <a:p>
            <a:pPr lvl="1"/>
            <a:r>
              <a:rPr lang="en-GB" altLang="fr-FR" smtClean="0"/>
              <a:t>Deuxième niveau</a:t>
            </a:r>
          </a:p>
          <a:p>
            <a:pPr lvl="2"/>
            <a:r>
              <a:rPr lang="en-GB" altLang="fr-FR" smtClean="0"/>
              <a:t>Troisième niveau</a:t>
            </a:r>
          </a:p>
          <a:p>
            <a:pPr lvl="3"/>
            <a:r>
              <a:rPr lang="en-GB" altLang="fr-FR" smtClean="0"/>
              <a:t>Quatrième niveau</a:t>
            </a:r>
          </a:p>
          <a:p>
            <a:pPr lvl="4"/>
            <a:r>
              <a:rPr lang="en-GB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93270-9A83-428E-A7AE-95568A54F232}" type="slidenum">
              <a:rPr lang="en-GB" altLang="fr-FR"/>
              <a:pPr/>
              <a:t>‹N°›</a:t>
            </a:fld>
            <a:endParaRPr lang="en-GB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ynchrotron-soleil.fr/Workshops/2014/TWII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6346" y="980728"/>
            <a:ext cx="8229600" cy="1792163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Review </a:t>
            </a:r>
            <a:r>
              <a:rPr lang="en-US" sz="3200" b="1" dirty="0">
                <a:solidFill>
                  <a:schemeClr val="accent2"/>
                </a:solidFill>
              </a:rPr>
              <a:t>of Instabilities </a:t>
            </a:r>
            <a:r>
              <a:rPr lang="en-US" sz="3200" b="1" dirty="0" smtClean="0">
                <a:solidFill>
                  <a:schemeClr val="accent2"/>
                </a:solidFill>
              </a:rPr>
              <a:t>Issues </a:t>
            </a:r>
            <a:r>
              <a:rPr lang="en-US" sz="3200" b="1" dirty="0">
                <a:solidFill>
                  <a:schemeClr val="accent2"/>
                </a:solidFill>
              </a:rPr>
              <a:t>for </a:t>
            </a:r>
            <a:r>
              <a:rPr lang="en-US" sz="3200" b="1" dirty="0" smtClean="0">
                <a:solidFill>
                  <a:schemeClr val="accent2"/>
                </a:solidFill>
              </a:rPr>
              <a:t>Low Emittance Rings and                     Summary </a:t>
            </a:r>
            <a:r>
              <a:rPr lang="en-US" sz="3200" b="1" dirty="0">
                <a:solidFill>
                  <a:schemeClr val="accent2"/>
                </a:solidFill>
              </a:rPr>
              <a:t>of TWIICE </a:t>
            </a:r>
            <a:r>
              <a:rPr lang="en-US" sz="3200" b="1" dirty="0" smtClean="0">
                <a:solidFill>
                  <a:schemeClr val="accent2"/>
                </a:solidFill>
              </a:rPr>
              <a:t>Workshop</a:t>
            </a:r>
            <a:endParaRPr lang="en-GB" altLang="fr-FR" sz="3200" b="1" dirty="0">
              <a:solidFill>
                <a:schemeClr val="accent2"/>
              </a:solidFill>
            </a:endParaRPr>
          </a:p>
        </p:txBody>
      </p:sp>
      <p:pic>
        <p:nvPicPr>
          <p:cNvPr id="33819" name="Picture 27" descr="logo officiel quadri tif_30 mai 199 Mo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9574" y="5936366"/>
            <a:ext cx="1224136" cy="6534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8139" y="2924944"/>
            <a:ext cx="691276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GB" altLang="fr-FR" sz="1800" i="1" dirty="0">
                <a:solidFill>
                  <a:srgbClr val="990099"/>
                </a:solidFill>
                <a:latin typeface="+mn-lt"/>
                <a:cs typeface="Times New Roman" pitchFamily="18" charset="0"/>
              </a:rPr>
              <a:t>R. </a:t>
            </a:r>
            <a:r>
              <a:rPr lang="en-GB" altLang="fr-FR" sz="1800" i="1" dirty="0" smtClean="0">
                <a:solidFill>
                  <a:srgbClr val="990099"/>
                </a:solidFill>
                <a:latin typeface="+mn-lt"/>
                <a:cs typeface="Times New Roman" pitchFamily="18" charset="0"/>
              </a:rPr>
              <a:t>Nagaoka                   </a:t>
            </a:r>
          </a:p>
          <a:p>
            <a:pPr algn="ctr">
              <a:lnSpc>
                <a:spcPts val="2200"/>
              </a:lnSpc>
            </a:pPr>
            <a:r>
              <a:rPr lang="en-GB" altLang="fr-FR" sz="1800" i="1" dirty="0" smtClean="0">
                <a:solidFill>
                  <a:srgbClr val="990099"/>
                </a:solidFill>
                <a:latin typeface="+mn-lt"/>
                <a:cs typeface="Times New Roman" pitchFamily="18" charset="0"/>
              </a:rPr>
              <a:t>Synchrotron </a:t>
            </a:r>
            <a:r>
              <a:rPr lang="en-GB" altLang="fr-FR" sz="1800" i="1" dirty="0">
                <a:solidFill>
                  <a:srgbClr val="990099"/>
                </a:solidFill>
                <a:latin typeface="+mn-lt"/>
                <a:cs typeface="Times New Roman" pitchFamily="18" charset="0"/>
              </a:rPr>
              <a:t>SOLEIL, Gif-</a:t>
            </a:r>
            <a:r>
              <a:rPr lang="en-GB" altLang="fr-FR" sz="1800" i="1" dirty="0" err="1">
                <a:solidFill>
                  <a:srgbClr val="990099"/>
                </a:solidFill>
                <a:latin typeface="+mn-lt"/>
                <a:cs typeface="Times New Roman" pitchFamily="18" charset="0"/>
              </a:rPr>
              <a:t>sur</a:t>
            </a:r>
            <a:r>
              <a:rPr lang="en-GB" altLang="fr-FR" sz="1800" i="1" dirty="0">
                <a:solidFill>
                  <a:srgbClr val="990099"/>
                </a:solidFill>
                <a:latin typeface="+mn-lt"/>
                <a:cs typeface="Times New Roman" pitchFamily="18" charset="0"/>
              </a:rPr>
              <a:t>-Yvette, </a:t>
            </a:r>
            <a:r>
              <a:rPr lang="en-GB" altLang="fr-FR" sz="1800" i="1" dirty="0" smtClean="0">
                <a:solidFill>
                  <a:srgbClr val="990099"/>
                </a:solidFill>
                <a:latin typeface="+mn-lt"/>
                <a:cs typeface="Times New Roman" pitchFamily="18" charset="0"/>
              </a:rPr>
              <a:t>France</a:t>
            </a:r>
            <a:endParaRPr lang="en-GB" altLang="fr-FR" sz="1800" i="1" dirty="0">
              <a:solidFill>
                <a:srgbClr val="990099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78239" y="3645024"/>
            <a:ext cx="5112568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fr-FR" b="1" i="1" dirty="0" err="1" smtClean="0">
                <a:solidFill>
                  <a:schemeClr val="bg2">
                    <a:lumMod val="50000"/>
                  </a:schemeClr>
                </a:solidFill>
              </a:rPr>
              <a:t>Low</a:t>
            </a:r>
            <a:r>
              <a:rPr lang="fr-FR" b="1" i="1" dirty="0" smtClean="0">
                <a:solidFill>
                  <a:schemeClr val="bg2">
                    <a:lumMod val="50000"/>
                  </a:schemeClr>
                </a:solidFill>
              </a:rPr>
              <a:t> Emittance Ring Workshop 2014</a:t>
            </a:r>
          </a:p>
          <a:p>
            <a:pPr algn="ctr">
              <a:lnSpc>
                <a:spcPts val="2500"/>
              </a:lnSpc>
            </a:pP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17-19 September 2014, </a:t>
            </a:r>
            <a:r>
              <a:rPr lang="en-US" b="1" i="1" dirty="0" err="1" smtClean="0">
                <a:solidFill>
                  <a:schemeClr val="bg2">
                    <a:lumMod val="50000"/>
                  </a:schemeClr>
                </a:solidFill>
              </a:rPr>
              <a:t>Frascati</a:t>
            </a:r>
            <a:r>
              <a:rPr lang="en-US" b="1" i="1" dirty="0" smtClean="0">
                <a:solidFill>
                  <a:schemeClr val="bg2">
                    <a:lumMod val="50000"/>
                  </a:schemeClr>
                </a:solidFill>
              </a:rPr>
              <a:t>, Italy</a:t>
            </a:r>
            <a:endParaRPr lang="en-US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64" y="4544626"/>
            <a:ext cx="4927426" cy="94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800278"/>
            <a:ext cx="5544616" cy="925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10/21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26" y="3789040"/>
            <a:ext cx="3219643" cy="2214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93065" y="192682"/>
            <a:ext cx="58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sym typeface="Symbol"/>
              </a:rPr>
              <a:t>  </a:t>
            </a:r>
            <a:r>
              <a:rPr lang="en-US" sz="1800" dirty="0">
                <a:latin typeface="Calibri" panose="020F0502020204030204" pitchFamily="34" charset="0"/>
              </a:rPr>
              <a:t>Estimates of impedance/instabilities for future machines </a:t>
            </a:r>
            <a:r>
              <a:rPr lang="en-US" sz="1800" dirty="0" smtClean="0">
                <a:latin typeface="Calibri" panose="020F0502020204030204" pitchFamily="34" charset="0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sym typeface="Symbol"/>
              </a:rPr>
              <a:t>    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2" y="1097707"/>
            <a:ext cx="447473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546" y="1124744"/>
            <a:ext cx="3852839" cy="164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96821" y="562014"/>
            <a:ext cx="7199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sym typeface="Symbol"/>
              </a:rPr>
              <a:t> Studies presented for </a:t>
            </a:r>
            <a:r>
              <a:rPr lang="en-US" dirty="0" smtClean="0">
                <a:latin typeface="Calibri" panose="020F0502020204030204" pitchFamily="34" charset="0"/>
              </a:rPr>
              <a:t>Beijing APS / ESRF-II / Sirius / NSLS-II / MAXIV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659682" y="2710359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(</a:t>
            </a:r>
            <a:r>
              <a:rPr lang="en-US" sz="1400" i="1" dirty="0" smtClean="0">
                <a:latin typeface="Calibri" panose="020F0502020204030204" pitchFamily="34" charset="0"/>
              </a:rPr>
              <a:t>N. Wang, BAPS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6252873" y="279227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(</a:t>
            </a:r>
            <a:r>
              <a:rPr lang="en-US" sz="1400" i="1" dirty="0" smtClean="0">
                <a:latin typeface="Calibri" panose="020F0502020204030204" pitchFamily="34" charset="0"/>
              </a:rPr>
              <a:t>T. </a:t>
            </a:r>
            <a:r>
              <a:rPr lang="en-US" sz="1400" i="1" dirty="0" err="1" smtClean="0">
                <a:latin typeface="Calibri" panose="020F0502020204030204" pitchFamily="34" charset="0"/>
              </a:rPr>
              <a:t>Perron</a:t>
            </a:r>
            <a:r>
              <a:rPr lang="en-US" sz="1400" i="1" dirty="0" smtClean="0">
                <a:latin typeface="Calibri" panose="020F0502020204030204" pitchFamily="34" charset="0"/>
              </a:rPr>
              <a:t>, ESRF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16" y="3790179"/>
            <a:ext cx="5182672" cy="215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96821" y="3192061"/>
            <a:ext cx="7487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dirty="0" smtClean="0">
                <a:latin typeface="Calibri" panose="020F0502020204030204" pitchFamily="34" charset="0"/>
                <a:sym typeface="Symbol"/>
              </a:rPr>
              <a:t>  For MAXIV, passive harmonic cavities are treated dynamically in 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mbtrack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to follow their impact on instabilities </a:t>
            </a:r>
            <a:r>
              <a:rPr lang="en-US" sz="1400" dirty="0" smtClean="0">
                <a:latin typeface="Calibri" panose="020F0502020204030204" pitchFamily="34" charset="0"/>
                <a:sym typeface="Symbol"/>
              </a:rPr>
              <a:t>(</a:t>
            </a:r>
            <a:r>
              <a:rPr lang="en-US" sz="1400" i="1" dirty="0" smtClean="0">
                <a:latin typeface="Calibri" panose="020F0502020204030204" pitchFamily="34" charset="0"/>
                <a:sym typeface="Symbol"/>
              </a:rPr>
              <a:t>M. Klein, SOLEIL</a:t>
            </a:r>
            <a:r>
              <a:rPr lang="en-US" sz="1400" dirty="0" smtClean="0">
                <a:latin typeface="Calibri" panose="020F0502020204030204" pitchFamily="34" charset="0"/>
                <a:sym typeface="Symbol"/>
              </a:rPr>
              <a:t>)</a:t>
            </a:r>
            <a:r>
              <a:rPr lang="en-US" sz="1400" dirty="0" smtClean="0">
                <a:latin typeface="Calibri" panose="020F0502020204030204" pitchFamily="34" charset="0"/>
              </a:rPr>
              <a:t> 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7544" y="5984335"/>
            <a:ext cx="3055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Evolution of longitudinal bunch profile 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137697" y="5947104"/>
            <a:ext cx="4548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Vertical single bunch instability as a function of chromaticity</a:t>
            </a:r>
            <a:endParaRPr lang="en-US" sz="1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11/21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180975"/>
            <a:ext cx="3816424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fr-FR" sz="1800" b="1" u="sng" kern="0" dirty="0" smtClean="0"/>
              <a:t>2.2.2. </a:t>
            </a:r>
            <a:r>
              <a:rPr lang="en-US" altLang="fr-FR" sz="1800" b="1" u="sng" kern="0" dirty="0" smtClean="0"/>
              <a:t>Particle Scatterings</a:t>
            </a:r>
            <a:endParaRPr lang="en-GB" altLang="fr-FR" sz="1800" b="1" u="sng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6" y="1268760"/>
            <a:ext cx="4517324" cy="259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97" y="3292663"/>
            <a:ext cx="3523405" cy="265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764704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sym typeface="Symbol"/>
              </a:rPr>
              <a:t> </a:t>
            </a:r>
            <a:r>
              <a:rPr lang="en-US" dirty="0">
                <a:latin typeface="Calibri" panose="020F0502020204030204" pitchFamily="34" charset="0"/>
                <a:sym typeface="Symbol"/>
              </a:rPr>
              <a:t>R</a:t>
            </a:r>
            <a:r>
              <a:rPr lang="en-US" dirty="0" smtClean="0">
                <a:latin typeface="Calibri" panose="020F0502020204030204" pitchFamily="34" charset="0"/>
              </a:rPr>
              <a:t>eview of IBS studies (theory/measurement/simulations/outlook) given by T. Demma (LAL)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57738" y="1412776"/>
            <a:ext cx="4024064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20"/>
              </a:lnSpc>
              <a:spcAft>
                <a:spcPts val="900"/>
              </a:spcAft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 Studies made at CERN (F. Antoniou et al.):</a:t>
            </a:r>
          </a:p>
          <a:p>
            <a:pPr marL="285750" indent="-285750">
              <a:lnSpc>
                <a:spcPts val="1920"/>
              </a:lnSpc>
              <a:spcAft>
                <a:spcPts val="500"/>
              </a:spcAft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Good agreement of different theoretical models at weak IBS regimes</a:t>
            </a:r>
          </a:p>
          <a:p>
            <a:pPr marL="285750" indent="-285750">
              <a:lnSpc>
                <a:spcPts val="1920"/>
              </a:lnSpc>
              <a:spcAft>
                <a:spcPts val="500"/>
              </a:spcAft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Discrepancies grow at strong IBS regimes</a:t>
            </a:r>
          </a:p>
          <a:p>
            <a:pPr marL="285750" indent="-285750">
              <a:lnSpc>
                <a:spcPts val="1920"/>
              </a:lnSpc>
              <a:spcAft>
                <a:spcPts val="500"/>
              </a:spcAft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Bench-marking of theoretical models and MC computations with measurement is essentia</a:t>
            </a:r>
            <a:r>
              <a:rPr lang="en-US" dirty="0">
                <a:latin typeface="Calibri" panose="020F0502020204030204" pitchFamily="34" charset="0"/>
                <a:sym typeface="Symbol"/>
              </a:rPr>
              <a:t>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3861936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Comparisons of different models for SLS (H. </a:t>
            </a:r>
            <a:r>
              <a:rPr lang="en-US" sz="1400" i="1" dirty="0" err="1" smtClean="0"/>
              <a:t>Bartosik</a:t>
            </a:r>
            <a:r>
              <a:rPr lang="en-US" sz="1400" i="1" dirty="0"/>
              <a:t> </a:t>
            </a:r>
            <a:r>
              <a:rPr lang="en-US" sz="1400" i="1" dirty="0" smtClean="0"/>
              <a:t>for F. Antoniou, CERN)</a:t>
            </a:r>
            <a:endParaRPr lang="en-US" sz="14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365250" y="4573289"/>
            <a:ext cx="4566790" cy="16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920"/>
              </a:lnSpc>
              <a:spcAft>
                <a:spcPts val="700"/>
              </a:spcAft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Optimization of CLIC damping ring parameters (energy, linear optics (TME lattice), …) w.r.t. IBS effects</a:t>
            </a:r>
          </a:p>
          <a:p>
            <a:pPr marL="361950" indent="-361950">
              <a:lnSpc>
                <a:spcPts val="1920"/>
              </a:lnSpc>
              <a:spcAft>
                <a:spcPts val="500"/>
              </a:spcAft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   Optimal phase advances can be found where chromaticity, IBS growth rates and space charge detuning are minimized</a:t>
            </a:r>
            <a:endParaRPr lang="en-US" dirty="0" smtClean="0">
              <a:latin typeface="Calibri" panose="020F0502020204030204" pitchFamily="34" charset="0"/>
              <a:sym typeface="Symbol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685941" y="5923597"/>
            <a:ext cx="3175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(H. </a:t>
            </a:r>
            <a:r>
              <a:rPr lang="en-US" sz="1400" i="1" dirty="0" err="1" smtClean="0"/>
              <a:t>Bartosik</a:t>
            </a:r>
            <a:r>
              <a:rPr lang="en-US" sz="1400" i="1" dirty="0"/>
              <a:t> </a:t>
            </a:r>
            <a:r>
              <a:rPr lang="en-US" sz="1400" i="1" dirty="0" smtClean="0"/>
              <a:t>for F. Antoniou, CERN)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12/21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128243" cy="28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862" y="2780928"/>
            <a:ext cx="398313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572794" y="548680"/>
            <a:ext cx="424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dirty="0" smtClean="0">
                <a:latin typeface="Calibri" panose="020F0502020204030204" pitchFamily="34" charset="0"/>
                <a:sym typeface="Symbol"/>
              </a:rPr>
              <a:t>  </a:t>
            </a:r>
            <a:r>
              <a:rPr lang="en-US" dirty="0" smtClean="0">
                <a:latin typeface="Calibri" panose="020F0502020204030204" pitchFamily="34" charset="0"/>
              </a:rPr>
              <a:t>Studies (theoretical/experimental) made at Cornell (S. Wang, Cornell)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14478" y="134803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dirty="0" smtClean="0">
                <a:latin typeface="Calibri" panose="020F0502020204030204" pitchFamily="34" charset="0"/>
                <a:sym typeface="Symbol"/>
              </a:rPr>
              <a:t>  </a:t>
            </a:r>
            <a:r>
              <a:rPr lang="en-US" dirty="0" smtClean="0">
                <a:latin typeface="Calibri" panose="020F0502020204030204" pitchFamily="34" charset="0"/>
              </a:rPr>
              <a:t>Importance of “tail-cut” in the numerical estimation, without which, a large over-estimation of experimental data results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3005" y="3134137"/>
            <a:ext cx="4462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Measured horizontal beam size versus current (S. Wang)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125667" y="5561856"/>
            <a:ext cx="3912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Anomalous vertical beam size blow up measured at Cornell (S. Wang)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23528" y="3645024"/>
            <a:ext cx="4390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dirty="0" smtClean="0">
                <a:latin typeface="Calibri" panose="020F0502020204030204" pitchFamily="34" charset="0"/>
                <a:sym typeface="Symbol"/>
              </a:rPr>
              <a:t>   </a:t>
            </a:r>
            <a:r>
              <a:rPr lang="en-US" dirty="0" smtClean="0">
                <a:latin typeface="Calibri" panose="020F0502020204030204" pitchFamily="34" charset="0"/>
              </a:rPr>
              <a:t>Anomalous vertical beam size blowup measured at Cornell cannot be explained by the present models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95536" y="4797152"/>
            <a:ext cx="4556326" cy="1204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Wingdings"/>
              <a:buChar char="è"/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Importance of;</a:t>
            </a:r>
          </a:p>
          <a:p>
            <a:pPr marL="466725" indent="-285750">
              <a:lnSpc>
                <a:spcPts val="2200"/>
              </a:lnSpc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Incorporating vertical coupling into the models</a:t>
            </a:r>
          </a:p>
          <a:p>
            <a:pPr marL="466725" indent="-285750">
              <a:lnSpc>
                <a:spcPts val="2200"/>
              </a:lnSpc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Extended particle tracking schemes</a:t>
            </a:r>
          </a:p>
          <a:p>
            <a:pPr marL="466725" indent="-285750">
              <a:lnSpc>
                <a:spcPts val="2200"/>
              </a:lnSpc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Distinguishing different collective effects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13/21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180975"/>
            <a:ext cx="3816424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fr-FR" sz="1800" b="1" u="sng" kern="0" dirty="0" smtClean="0"/>
              <a:t>2.2.3. </a:t>
            </a:r>
            <a:r>
              <a:rPr lang="en-US" altLang="fr-FR" sz="1800" b="1" u="sng" kern="0" dirty="0" smtClean="0"/>
              <a:t>Two Stream Instabilities</a:t>
            </a:r>
            <a:endParaRPr lang="en-GB" altLang="fr-FR" sz="1800" b="1" u="sng" kern="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225" y="1232737"/>
            <a:ext cx="3137743" cy="343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31" y="152400"/>
            <a:ext cx="3315343" cy="257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469" y="2724746"/>
            <a:ext cx="3070363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46325" y="596901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dirty="0" smtClean="0">
                <a:latin typeface="Calibri" panose="020F0502020204030204" pitchFamily="34" charset="0"/>
                <a:sym typeface="Symbol"/>
              </a:rPr>
              <a:t></a:t>
            </a:r>
            <a:r>
              <a:rPr lang="en-US" dirty="0" smtClean="0">
                <a:latin typeface="Calibri" panose="020F0502020204030204" pitchFamily="34" charset="0"/>
              </a:rPr>
              <a:t>  Advanced simulations of e-cloud driven single bunch instability at CERN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2177" y="4605285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Simulation of e-cloud formation in a wiggler using the code </a:t>
            </a:r>
            <a:r>
              <a:rPr lang="en-US" sz="1400" i="1" dirty="0" err="1" smtClean="0">
                <a:latin typeface="Calibri" panose="020F0502020204030204" pitchFamily="34" charset="0"/>
              </a:rPr>
              <a:t>PyCLOUD</a:t>
            </a:r>
            <a:r>
              <a:rPr lang="en-US" sz="1400" i="1" dirty="0" smtClean="0">
                <a:latin typeface="Calibri" panose="020F0502020204030204" pitchFamily="34" charset="0"/>
              </a:rPr>
              <a:t> developed at CERN (G. </a:t>
            </a:r>
            <a:r>
              <a:rPr lang="en-US" sz="1400" i="1" dirty="0" err="1" smtClean="0">
                <a:latin typeface="Calibri" panose="020F0502020204030204" pitchFamily="34" charset="0"/>
              </a:rPr>
              <a:t>Iadarola</a:t>
            </a:r>
            <a:r>
              <a:rPr lang="en-US" sz="1400" i="1" dirty="0" smtClean="0">
                <a:latin typeface="Calibri" panose="020F0502020204030204" pitchFamily="34" charset="0"/>
              </a:rPr>
              <a:t> et al.)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36320" y="5250508"/>
            <a:ext cx="3578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Simulation of transverse single bunch instability using HEADTAIL with e-cloud distributions from </a:t>
            </a:r>
            <a:r>
              <a:rPr lang="en-US" sz="1400" i="1" dirty="0" err="1" smtClean="0">
                <a:latin typeface="Calibri" panose="020F0502020204030204" pitchFamily="34" charset="0"/>
              </a:rPr>
              <a:t>PyCLOUD</a:t>
            </a:r>
            <a:r>
              <a:rPr lang="en-US" sz="1400" i="1" dirty="0" smtClean="0">
                <a:latin typeface="Calibri" panose="020F0502020204030204" pitchFamily="34" charset="0"/>
              </a:rPr>
              <a:t> (H. </a:t>
            </a:r>
            <a:r>
              <a:rPr lang="en-US" sz="1400" i="1" dirty="0" err="1" smtClean="0">
                <a:latin typeface="Calibri" panose="020F0502020204030204" pitchFamily="34" charset="0"/>
              </a:rPr>
              <a:t>Bartosik</a:t>
            </a:r>
            <a:r>
              <a:rPr lang="en-US" sz="1400" i="1" dirty="0" smtClean="0">
                <a:latin typeface="Calibri" panose="020F0502020204030204" pitchFamily="34" charset="0"/>
              </a:rPr>
              <a:t> et al.)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7403" y="5373216"/>
            <a:ext cx="4658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 Results indicate strong instability with weak dependence on bunch intensity and chromaticity.          E-cloud buildup itself must be suppressed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14/21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405880" y="189781"/>
            <a:ext cx="805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dirty="0" smtClean="0">
                <a:latin typeface="Calibri" panose="020F0502020204030204" pitchFamily="34" charset="0"/>
                <a:sym typeface="Symbol"/>
              </a:rPr>
              <a:t></a:t>
            </a:r>
            <a:r>
              <a:rPr lang="en-US" dirty="0" smtClean="0">
                <a:latin typeface="Calibri" panose="020F0502020204030204" pitchFamily="34" charset="0"/>
              </a:rPr>
              <a:t>  On-going E-cloud mitigation studies using new materials and material coating                            (R. Cimino et al., INFN/CERN)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95189" y="3429000"/>
            <a:ext cx="8352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dirty="0" smtClean="0">
                <a:latin typeface="Calibri" panose="020F0502020204030204" pitchFamily="34" charset="0"/>
                <a:sym typeface="Symbol"/>
              </a:rPr>
              <a:t></a:t>
            </a:r>
            <a:r>
              <a:rPr lang="en-US" dirty="0" smtClean="0">
                <a:latin typeface="Calibri" panose="020F0502020204030204" pitchFamily="34" charset="0"/>
              </a:rPr>
              <a:t>  Observation of FBIIs arising from local outgassing in SOLEIL and SSRF (R. Nagaoka et al., SOLEIL)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48685"/>
            <a:ext cx="2486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02" y="995420"/>
            <a:ext cx="2618395" cy="1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32" y="938813"/>
            <a:ext cx="2390279" cy="16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04800" y="2632866"/>
            <a:ext cx="3403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Thin graphite coating on a metallic surface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315036" y="2632866"/>
            <a:ext cx="11166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Sponges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335960" y="2649334"/>
            <a:ext cx="2629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Geometric mitigation by grooves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15616" y="2957111"/>
            <a:ext cx="5650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 Solutions getting matured, but there is still a lot to learn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08" y="3788488"/>
            <a:ext cx="3308400" cy="2232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88489"/>
            <a:ext cx="3060006" cy="237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99716" y="4284398"/>
            <a:ext cx="2293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Simulations with </a:t>
            </a:r>
            <a:r>
              <a:rPr lang="en-US" sz="1400" i="1" dirty="0" smtClean="0">
                <a:latin typeface="Calibri" panose="020F0502020204030204" pitchFamily="34" charset="0"/>
              </a:rPr>
              <a:t>mbtrack</a:t>
            </a:r>
            <a:r>
              <a:rPr lang="en-US" sz="1400" dirty="0" smtClean="0">
                <a:latin typeface="Calibri" panose="020F0502020204030204" pitchFamily="34" charset="0"/>
              </a:rPr>
              <a:t> suggest </a:t>
            </a:r>
            <a:r>
              <a:rPr lang="en-US" sz="1400" b="1" dirty="0" smtClean="0">
                <a:latin typeface="Calibri" panose="020F0502020204030204" pitchFamily="34" charset="0"/>
              </a:rPr>
              <a:t>a combined effect of resistive-wall, FBII and transverse feedback </a:t>
            </a:r>
            <a:r>
              <a:rPr lang="en-US" sz="1400" dirty="0" smtClean="0">
                <a:latin typeface="Calibri" panose="020F0502020204030204" pitchFamily="34" charset="0"/>
              </a:rPr>
              <a:t>as a likely explanation of beam losses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228184" y="5652361"/>
            <a:ext cx="251993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Courtesy </a:t>
            </a:r>
            <a:r>
              <a:rPr lang="en-US" sz="1400" i="1" dirty="0" err="1" smtClean="0">
                <a:latin typeface="Calibri" panose="020F0502020204030204" pitchFamily="34" charset="0"/>
              </a:rPr>
              <a:t>Bocheng</a:t>
            </a:r>
            <a:r>
              <a:rPr lang="en-US" sz="1400" i="1" dirty="0" smtClean="0">
                <a:latin typeface="Calibri" panose="020F0502020204030204" pitchFamily="34" charset="0"/>
              </a:rPr>
              <a:t> Jiang, SSRF</a:t>
            </a:r>
            <a:endParaRPr lang="en-US" sz="1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15/21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3528" y="180974"/>
            <a:ext cx="4536504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fr-FR" sz="1800" b="1" u="sng" kern="0" dirty="0" smtClean="0"/>
              <a:t>2.2.4. </a:t>
            </a:r>
            <a:r>
              <a:rPr lang="en-US" altLang="fr-FR" sz="1800" b="1" u="sng" kern="0" smtClean="0"/>
              <a:t>Beam Diagnostics/Feedback</a:t>
            </a:r>
            <a:endParaRPr lang="en-GB" altLang="fr-FR" sz="1800" b="1" u="sng" kern="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86" y="446506"/>
            <a:ext cx="4706607" cy="28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4636"/>
            <a:ext cx="2394491" cy="2591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23279" y="3283573"/>
            <a:ext cx="4330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Table summarizing the possible tools for beam instability diagnostics (G. </a:t>
            </a:r>
            <a:r>
              <a:rPr lang="en-US" sz="1400" i="1" dirty="0" err="1" smtClean="0">
                <a:latin typeface="Calibri" panose="020F0502020204030204" pitchFamily="34" charset="0"/>
              </a:rPr>
              <a:t>Rehm</a:t>
            </a:r>
            <a:r>
              <a:rPr lang="en-US" sz="1400" i="1" dirty="0" smtClean="0">
                <a:latin typeface="Calibri" panose="020F0502020204030204" pitchFamily="34" charset="0"/>
              </a:rPr>
              <a:t>, DIAMOND)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764704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dirty="0" smtClean="0">
                <a:latin typeface="Calibri" panose="020F0502020204030204" pitchFamily="34" charset="0"/>
                <a:sym typeface="Symbol"/>
              </a:rPr>
              <a:t></a:t>
            </a:r>
            <a:r>
              <a:rPr lang="en-US" dirty="0" smtClean="0">
                <a:latin typeface="Calibri" panose="020F0502020204030204" pitchFamily="34" charset="0"/>
              </a:rPr>
              <a:t>  Review of beam instruments and feedback for beam instabilities (G. </a:t>
            </a:r>
            <a:r>
              <a:rPr lang="en-US" dirty="0" err="1" smtClean="0">
                <a:latin typeface="Calibri" panose="020F0502020204030204" pitchFamily="34" charset="0"/>
              </a:rPr>
              <a:t>Rehm</a:t>
            </a:r>
            <a:r>
              <a:rPr lang="en-US" dirty="0" smtClean="0">
                <a:latin typeface="Calibri" panose="020F0502020204030204" pitchFamily="34" charset="0"/>
              </a:rPr>
              <a:t>, DIAMOND)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118441" y="5560499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Smith-Purcell bunch length monitor in development at SOLEIL (J. Barros, LAL)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/>
        </p:nvSpPr>
        <p:spPr>
          <a:xfrm>
            <a:off x="356338" y="1844824"/>
            <a:ext cx="3855622" cy="1152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00" dirty="0" smtClean="0">
                <a:latin typeface="Calibri" panose="020F0502020204030204" pitchFamily="34" charset="0"/>
              </a:rPr>
              <a:t>Some of the future directions discussed:</a:t>
            </a:r>
          </a:p>
          <a:p>
            <a:pPr marL="180975" indent="-180975">
              <a:buNone/>
            </a:pPr>
            <a:r>
              <a:rPr lang="en-GB" sz="1600" dirty="0" smtClean="0">
                <a:latin typeface="Calibri" panose="020F0502020204030204" pitchFamily="34" charset="0"/>
                <a:sym typeface="Symbol"/>
              </a:rPr>
              <a:t>  </a:t>
            </a:r>
            <a:r>
              <a:rPr lang="en-GB" sz="1600" dirty="0" smtClean="0">
                <a:latin typeface="Calibri" panose="020F0502020204030204" pitchFamily="34" charset="0"/>
              </a:rPr>
              <a:t>Better turn-by-turn profile diagnostics, both transversely and longitudinally would be beneficial</a:t>
            </a:r>
          </a:p>
          <a:p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406180" y="4040802"/>
            <a:ext cx="5112171" cy="138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500"/>
              </a:spcAft>
            </a:pPr>
            <a:r>
              <a:rPr lang="en-GB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GB" dirty="0" smtClean="0">
                <a:latin typeface="Calibri" panose="020F0502020204030204" pitchFamily="34" charset="0"/>
              </a:rPr>
              <a:t>Record beam data synchronously at </a:t>
            </a:r>
            <a:r>
              <a:rPr lang="en-GB" dirty="0">
                <a:latin typeface="Calibri" panose="020F0502020204030204" pitchFamily="34" charset="0"/>
              </a:rPr>
              <a:t>highest possible rate, and stream to storage to compare with </a:t>
            </a:r>
            <a:r>
              <a:rPr lang="en-GB" dirty="0" smtClean="0">
                <a:latin typeface="Calibri" panose="020F0502020204030204" pitchFamily="34" charset="0"/>
              </a:rPr>
              <a:t>simulations.</a:t>
            </a:r>
            <a:endParaRPr lang="en-GB" dirty="0">
              <a:latin typeface="Calibri" panose="020F0502020204030204" pitchFamily="34" charset="0"/>
            </a:endParaRPr>
          </a:p>
          <a:p>
            <a:pPr marL="180975" indent="-180975">
              <a:spcAft>
                <a:spcPts val="500"/>
              </a:spcAft>
            </a:pPr>
            <a:r>
              <a:rPr lang="en-GB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GB" dirty="0" smtClean="0">
                <a:latin typeface="Calibri" panose="020F0502020204030204" pitchFamily="34" charset="0"/>
                <a:sym typeface="Symbol"/>
              </a:rPr>
              <a:t>Wider f</a:t>
            </a:r>
            <a:r>
              <a:rPr lang="en-GB" dirty="0" smtClean="0">
                <a:latin typeface="Calibri" panose="020F0502020204030204" pitchFamily="34" charset="0"/>
              </a:rPr>
              <a:t>eedback kicker </a:t>
            </a:r>
            <a:r>
              <a:rPr lang="en-GB" dirty="0">
                <a:latin typeface="Calibri" panose="020F0502020204030204" pitchFamily="34" charset="0"/>
              </a:rPr>
              <a:t>bandwidth (if we want to go towards </a:t>
            </a:r>
            <a:r>
              <a:rPr lang="en-GB" dirty="0" err="1">
                <a:latin typeface="Calibri" panose="020F0502020204030204" pitchFamily="34" charset="0"/>
              </a:rPr>
              <a:t>intrabunch</a:t>
            </a:r>
            <a:r>
              <a:rPr lang="en-GB" dirty="0">
                <a:latin typeface="Calibri" panose="020F0502020204030204" pitchFamily="34" charset="0"/>
              </a:rPr>
              <a:t> FB), while keeping loss factor manageable</a:t>
            </a: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16/21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393856" cy="24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410" y="3501008"/>
            <a:ext cx="6912768" cy="24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851920" y="404664"/>
            <a:ext cx="4824536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</a:t>
            </a:r>
            <a:r>
              <a:rPr lang="en-US" dirty="0" smtClean="0">
                <a:latin typeface="Calibri" panose="020F0502020204030204" pitchFamily="34" charset="0"/>
              </a:rPr>
              <a:t> Development at SPring-8 (T. Nakamura):</a:t>
            </a:r>
          </a:p>
          <a:p>
            <a:pPr marL="466725" indent="-285750">
              <a:spcAft>
                <a:spcPts val="500"/>
              </a:spcAft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</a:rPr>
              <a:t>New bunch-by-bunch feedback processor capable of differentiating the gain to cope with the hybrid beam filling</a:t>
            </a:r>
          </a:p>
          <a:p>
            <a:pPr marL="466725" indent="-285750">
              <a:spcAft>
                <a:spcPts val="500"/>
              </a:spcAft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</a:rPr>
              <a:t>50 kV variable fast kicker for 2 ns bucket-by-bucket injection/extraction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89142" y="2668960"/>
            <a:ext cx="346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New bunch-by-bunch feedback processor developed at SPring-8 (T. Nakamura)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24372" y="5963833"/>
            <a:ext cx="7560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5-tap FIR (left) and horizontal kicker transfer function (right) used in the simulation (K. Li et al., CERN) 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87924" y="2348880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dirty="0" smtClean="0">
                <a:latin typeface="Calibri" panose="020F0502020204030204" pitchFamily="34" charset="0"/>
                <a:sym typeface="Symbol"/>
              </a:rPr>
              <a:t> </a:t>
            </a:r>
            <a:r>
              <a:rPr lang="en-US" dirty="0" smtClean="0">
                <a:latin typeface="Calibri" panose="020F0502020204030204" pitchFamily="34" charset="0"/>
              </a:rPr>
              <a:t> Realistic bunch-by-bunch transverse feedback in beam instability simulations by taking into account FIR filters and components bandwidth limitations                           (K. Li et al., CERN)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17/21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180975"/>
            <a:ext cx="3816424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fr-FR" sz="1800" b="1" u="sng" kern="0" dirty="0" smtClean="0"/>
              <a:t>2.2.5. </a:t>
            </a:r>
            <a:r>
              <a:rPr lang="en-US" altLang="fr-FR" sz="1800" b="1" u="sng" kern="0" dirty="0" smtClean="0"/>
              <a:t>CSR Instabilities</a:t>
            </a:r>
            <a:endParaRPr lang="en-GB" altLang="fr-FR" sz="1800" b="1" u="sng" kern="0" dirty="0"/>
          </a:p>
        </p:txBody>
      </p:sp>
      <p:sp>
        <p:nvSpPr>
          <p:cNvPr id="3" name="ZoneTexte 2"/>
          <p:cNvSpPr txBox="1"/>
          <p:nvPr/>
        </p:nvSpPr>
        <p:spPr>
          <a:xfrm>
            <a:off x="579215" y="610716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7 presentations </a:t>
            </a:r>
            <a:r>
              <a:rPr lang="en-US" dirty="0" smtClean="0">
                <a:latin typeface="Calibri" panose="020F0502020204030204" pitchFamily="34" charset="0"/>
              </a:rPr>
              <a:t>(2 reviews </a:t>
            </a:r>
            <a:r>
              <a:rPr lang="en-US" dirty="0">
                <a:latin typeface="Calibri" panose="020F0502020204030204" pitchFamily="34" charset="0"/>
              </a:rPr>
              <a:t>+ </a:t>
            </a:r>
            <a:r>
              <a:rPr lang="en-US" dirty="0" smtClean="0">
                <a:latin typeface="Calibri" panose="020F0502020204030204" pitchFamily="34" charset="0"/>
              </a:rPr>
              <a:t>5 </a:t>
            </a:r>
            <a:r>
              <a:rPr lang="en-US" dirty="0">
                <a:latin typeface="Calibri" panose="020F0502020204030204" pitchFamily="34" charset="0"/>
              </a:rPr>
              <a:t>contributions)</a:t>
            </a:r>
            <a:endParaRPr lang="fr-FR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sym typeface="Symbol"/>
              </a:rPr>
              <a:t></a:t>
            </a:r>
            <a:r>
              <a:rPr lang="en-US" dirty="0">
                <a:latin typeface="Calibri" panose="020F0502020204030204" pitchFamily="34" charset="0"/>
              </a:rPr>
              <a:t> Experimental studies (2)/Simulations and measurement (3)/Theoretical studies (1)</a:t>
            </a:r>
            <a:endParaRPr lang="fr-FR" dirty="0">
              <a:latin typeface="Calibri" panose="020F050202020403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212976"/>
            <a:ext cx="4997499" cy="281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997" y="3362585"/>
            <a:ext cx="3730228" cy="230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39551" y="1412776"/>
            <a:ext cx="848067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à"/>
            </a:pPr>
            <a:r>
              <a:rPr lang="en-US" sz="1800" dirty="0" smtClean="0">
                <a:latin typeface="Calibri" panose="020F0502020204030204" pitchFamily="34" charset="0"/>
                <a:sym typeface="Symbol"/>
              </a:rPr>
              <a:t>Implementation of fast detectors and fast data acquisition systems (LNB/YBCO superconducting/</a:t>
            </a:r>
            <a:r>
              <a:rPr lang="en-US" sz="1800" dirty="0" err="1" smtClean="0">
                <a:latin typeface="Calibri" panose="020F0502020204030204" pitchFamily="34" charset="0"/>
                <a:sym typeface="Symbol"/>
              </a:rPr>
              <a:t>NbN</a:t>
            </a:r>
            <a:r>
              <a:rPr lang="en-US" sz="1800" dirty="0" smtClean="0">
                <a:latin typeface="Calibri" panose="020F0502020204030204" pitchFamily="34" charset="0"/>
                <a:sym typeface="Symbol"/>
              </a:rPr>
              <a:t> hot electron bolometer/</a:t>
            </a:r>
            <a:r>
              <a:rPr lang="en-US" sz="1800" dirty="0" err="1" smtClean="0">
                <a:latin typeface="Calibri" panose="020F0502020204030204" pitchFamily="34" charset="0"/>
                <a:sym typeface="Symbol"/>
              </a:rPr>
              <a:t>Schottky</a:t>
            </a:r>
            <a:r>
              <a:rPr lang="en-US" sz="1800" dirty="0" smtClean="0">
                <a:latin typeface="Calibri" panose="020F0502020204030204" pitchFamily="34" charset="0"/>
                <a:sym typeface="Symbol"/>
              </a:rPr>
              <a:t> diode/Electro-optic sampling…)</a:t>
            </a:r>
          </a:p>
          <a:p>
            <a:r>
              <a:rPr lang="en-US" sz="18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sym typeface="Symbol"/>
              </a:rPr>
              <a:t>   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  Single shot/turn-by-turn/bunch-by-bunch measurement</a:t>
            </a:r>
          </a:p>
          <a:p>
            <a:r>
              <a:rPr lang="en-US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      Measurement of longitudinal bunch profile, short-range wakes, microbunching, …</a:t>
            </a:r>
          </a:p>
          <a:p>
            <a:r>
              <a:rPr lang="en-US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                                                                         (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A-.S. Müller, ANKA / E. </a:t>
            </a:r>
            <a:r>
              <a:rPr lang="en-US" i="1" dirty="0" err="1" smtClean="0">
                <a:latin typeface="Calibri" panose="020F0502020204030204" pitchFamily="34" charset="0"/>
                <a:sym typeface="Symbol"/>
              </a:rPr>
              <a:t>Roussel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, </a:t>
            </a:r>
            <a:r>
              <a:rPr lang="en-US" i="1" dirty="0" err="1" smtClean="0">
                <a:latin typeface="Calibri" panose="020F0502020204030204" pitchFamily="34" charset="0"/>
                <a:sym typeface="Symbol"/>
              </a:rPr>
              <a:t>PhLAM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91680" y="6000939"/>
            <a:ext cx="23046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A-.S. Müller, ANKA 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516216" y="5991602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i="1" dirty="0" smtClean="0">
                <a:latin typeface="Calibri" panose="020F0502020204030204" pitchFamily="34" charset="0"/>
                <a:sym typeface="Symbol"/>
              </a:rPr>
              <a:t>E. </a:t>
            </a:r>
            <a:r>
              <a:rPr lang="en-US" sz="1400" i="1" dirty="0" err="1" smtClean="0">
                <a:latin typeface="Calibri" panose="020F0502020204030204" pitchFamily="34" charset="0"/>
                <a:sym typeface="Symbol"/>
              </a:rPr>
              <a:t>Roussel</a:t>
            </a:r>
            <a:r>
              <a:rPr lang="en-US" sz="1400" i="1" dirty="0" smtClean="0">
                <a:latin typeface="Calibri" panose="020F0502020204030204" pitchFamily="34" charset="0"/>
                <a:sym typeface="Symbol"/>
              </a:rPr>
              <a:t>, </a:t>
            </a:r>
            <a:r>
              <a:rPr lang="en-US" sz="1400" i="1" dirty="0" err="1" smtClean="0">
                <a:latin typeface="Calibri" panose="020F0502020204030204" pitchFamily="34" charset="0"/>
                <a:sym typeface="Symbol"/>
              </a:rPr>
              <a:t>PhLAM</a:t>
            </a:r>
            <a:r>
              <a:rPr lang="en-US" sz="1400" i="1" dirty="0" smtClean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400" dirty="0" smtClean="0"/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18/21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700" y="3140968"/>
            <a:ext cx="4671988" cy="302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9538" y="3426624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sym typeface="Symbol"/>
              </a:rPr>
              <a:t>  </a:t>
            </a:r>
            <a:r>
              <a:rPr lang="en-US" sz="1800" dirty="0" smtClean="0">
                <a:latin typeface="Calibri" panose="020F0502020204030204" pitchFamily="34" charset="0"/>
              </a:rPr>
              <a:t>Study in </a:t>
            </a:r>
            <a:r>
              <a:rPr lang="en-US" sz="1800" i="1" dirty="0" smtClean="0">
                <a:latin typeface="Symbol" panose="05050102010706020507" pitchFamily="18" charset="2"/>
              </a:rPr>
              <a:t>a</a:t>
            </a:r>
            <a:r>
              <a:rPr lang="en-US" sz="1800" dirty="0" smtClean="0">
                <a:latin typeface="Calibri" panose="020F0502020204030204" pitchFamily="34" charset="0"/>
              </a:rPr>
              <a:t> &lt; 0 regime: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                                     (</a:t>
            </a:r>
            <a:r>
              <a:rPr lang="en-US" i="1" dirty="0" smtClean="0">
                <a:latin typeface="Calibri" panose="020F0502020204030204" pitchFamily="34" charset="0"/>
              </a:rPr>
              <a:t>R. </a:t>
            </a:r>
            <a:r>
              <a:rPr lang="en-US" i="1" dirty="0" err="1" smtClean="0">
                <a:latin typeface="Calibri" panose="020F0502020204030204" pitchFamily="34" charset="0"/>
              </a:rPr>
              <a:t>Bartolini</a:t>
            </a:r>
            <a:r>
              <a:rPr lang="en-US" i="1" dirty="0" smtClean="0">
                <a:latin typeface="Calibri" panose="020F0502020204030204" pitchFamily="34" charset="0"/>
              </a:rPr>
              <a:t>, DIAMOND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</a:p>
          <a:p>
            <a:pPr marL="371475" indent="-285750"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Comparison between tracking and measurement</a:t>
            </a:r>
          </a:p>
          <a:p>
            <a:pPr marL="371475" indent="-285750"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Tracking with shielded CSR and (fitted) BBR wakes</a:t>
            </a:r>
          </a:p>
          <a:p>
            <a:pPr marL="371475" indent="-285750">
              <a:buFont typeface="Symbol"/>
              <a:buChar char="·"/>
            </a:pPr>
            <a:r>
              <a:rPr lang="en-US" dirty="0">
                <a:latin typeface="Calibri" panose="020F0502020204030204" pitchFamily="34" charset="0"/>
              </a:rPr>
              <a:t>Good reproduction of experimental </a:t>
            </a:r>
            <a:r>
              <a:rPr lang="en-US" dirty="0" smtClean="0">
                <a:latin typeface="Calibri" panose="020F0502020204030204" pitchFamily="34" charset="0"/>
              </a:rPr>
              <a:t>characteristics</a:t>
            </a:r>
          </a:p>
          <a:p>
            <a:pPr marL="371475" indent="-285750">
              <a:buFont typeface="Symbol"/>
              <a:buChar char="·"/>
            </a:pPr>
            <a:r>
              <a:rPr lang="en-US" dirty="0">
                <a:latin typeface="Calibri" panose="020F0502020204030204" pitchFamily="34" charset="0"/>
              </a:rPr>
              <a:t>No clear evidence of microbunching instability in the bursting </a:t>
            </a:r>
            <a:r>
              <a:rPr lang="en-US" dirty="0" smtClean="0">
                <a:latin typeface="Calibri" panose="020F0502020204030204" pitchFamily="34" charset="0"/>
              </a:rPr>
              <a:t>regime</a:t>
            </a:r>
            <a:endParaRPr lang="en-US" dirty="0" smtClean="0">
              <a:latin typeface="Calibri" panose="020F0502020204030204" pitchFamily="34" charset="0"/>
              <a:sym typeface="Symbo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51" y="476672"/>
            <a:ext cx="5364088" cy="191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68052" y="476672"/>
            <a:ext cx="3611860" cy="1956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025" indent="-200025">
              <a:lnSpc>
                <a:spcPts val="2100"/>
              </a:lnSpc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YBCO detector + 65 GHz BW oscilloscope setup in UVSOR (Japan) allowed measuring the temporal evolution of microbunching in the bursting regime, and refine the wake model (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CSR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+ 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L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+ 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R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)</a:t>
            </a:r>
          </a:p>
          <a:p>
            <a:pPr>
              <a:lnSpc>
                <a:spcPts val="2100"/>
              </a:lnSpc>
            </a:pPr>
            <a:r>
              <a:rPr lang="en-US" sz="1400" dirty="0" smtClean="0">
                <a:latin typeface="Calibri" panose="020F0502020204030204" pitchFamily="34" charset="0"/>
                <a:sym typeface="Symbol"/>
              </a:rPr>
              <a:t>          (</a:t>
            </a:r>
            <a:r>
              <a:rPr lang="en-US" sz="1400" i="1" dirty="0" smtClean="0">
                <a:latin typeface="Calibri" panose="020F0502020204030204" pitchFamily="34" charset="0"/>
                <a:sym typeface="Symbol"/>
              </a:rPr>
              <a:t>E. </a:t>
            </a:r>
            <a:r>
              <a:rPr lang="en-US" sz="1400" i="1" dirty="0" err="1" smtClean="0">
                <a:latin typeface="Calibri" panose="020F0502020204030204" pitchFamily="34" charset="0"/>
                <a:sym typeface="Symbol"/>
              </a:rPr>
              <a:t>Roussel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 et al., </a:t>
            </a:r>
            <a:r>
              <a:rPr lang="en-US" sz="1400" i="1" dirty="0" smtClean="0">
                <a:latin typeface="Calibri" panose="020F0502020204030204" pitchFamily="34" charset="0"/>
                <a:sym typeface="Symbol"/>
              </a:rPr>
              <a:t>PRL </a:t>
            </a:r>
            <a:r>
              <a:rPr lang="en-US" sz="1400" b="1" i="1" dirty="0" smtClean="0">
                <a:latin typeface="Calibri" panose="020F0502020204030204" pitchFamily="34" charset="0"/>
                <a:sym typeface="Symbol"/>
              </a:rPr>
              <a:t>113</a:t>
            </a:r>
            <a:r>
              <a:rPr lang="en-US" sz="1400" i="1" dirty="0" smtClean="0">
                <a:latin typeface="Calibri" panose="020F0502020204030204" pitchFamily="34" charset="0"/>
                <a:sym typeface="Symbol"/>
              </a:rPr>
              <a:t>,094801 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(2014</a:t>
            </a:r>
            <a:r>
              <a:rPr lang="en-US" sz="1400" i="1" dirty="0" smtClean="0">
                <a:latin typeface="Calibri" panose="020F0502020204030204" pitchFamily="34" charset="0"/>
                <a:sym typeface="Symbol"/>
              </a:rPr>
              <a:t>)</a:t>
            </a:r>
            <a:r>
              <a:rPr lang="en-US" sz="1400" dirty="0" smtClean="0">
                <a:latin typeface="Calibri" panose="020F0502020204030204" pitchFamily="34" charset="0"/>
                <a:sym typeface="Symbol"/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39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19/21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60" y="2416426"/>
            <a:ext cx="4206169" cy="3574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6" y="2416426"/>
            <a:ext cx="4553096" cy="34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15240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à"/>
            </a:pPr>
            <a:r>
              <a:rPr lang="en-US" sz="1800" dirty="0" smtClean="0">
                <a:latin typeface="Calibri" panose="020F0502020204030204" pitchFamily="34" charset="0"/>
                <a:sym typeface="Symbol"/>
              </a:rPr>
              <a:t>Comparison of measurement, simulation (VFP) and theory at MLS and BESSY II:                            </a:t>
            </a:r>
          </a:p>
          <a:p>
            <a:r>
              <a:rPr lang="en-US" sz="18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sym typeface="Symbol"/>
              </a:rPr>
              <a:t>                                                                               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(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P. </a:t>
            </a:r>
            <a:r>
              <a:rPr lang="en-US" i="1" dirty="0" err="1" smtClean="0">
                <a:latin typeface="Calibri" panose="020F0502020204030204" pitchFamily="34" charset="0"/>
                <a:sym typeface="Symbol"/>
              </a:rPr>
              <a:t>Kuske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, BESSY II / M. </a:t>
            </a:r>
            <a:r>
              <a:rPr lang="en-US" i="1" dirty="0" err="1" smtClean="0">
                <a:latin typeface="Calibri" panose="020F0502020204030204" pitchFamily="34" charset="0"/>
                <a:sym typeface="Symbol"/>
              </a:rPr>
              <a:t>Ries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, MLS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87624" y="5899307"/>
            <a:ext cx="2128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(</a:t>
            </a:r>
            <a:r>
              <a:rPr lang="en-US" sz="1400" i="1" dirty="0" smtClean="0">
                <a:latin typeface="Calibri" panose="020F0502020204030204" pitchFamily="34" charset="0"/>
              </a:rPr>
              <a:t>from P. </a:t>
            </a:r>
            <a:r>
              <a:rPr lang="en-US" sz="1400" i="1" dirty="0" err="1" smtClean="0">
                <a:latin typeface="Calibri" panose="020F0502020204030204" pitchFamily="34" charset="0"/>
              </a:rPr>
              <a:t>Kuske</a:t>
            </a:r>
            <a:r>
              <a:rPr lang="en-US" sz="1400" i="1" dirty="0" smtClean="0">
                <a:latin typeface="Calibri" panose="020F0502020204030204" pitchFamily="34" charset="0"/>
              </a:rPr>
              <a:t>, BESSY II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883999" y="5899307"/>
            <a:ext cx="2128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(</a:t>
            </a:r>
            <a:r>
              <a:rPr lang="en-US" sz="1400" i="1" dirty="0" smtClean="0">
                <a:latin typeface="Calibri" panose="020F0502020204030204" pitchFamily="34" charset="0"/>
              </a:rPr>
              <a:t>from M. </a:t>
            </a:r>
            <a:r>
              <a:rPr lang="en-US" sz="1400" i="1" dirty="0" err="1" smtClean="0">
                <a:latin typeface="Calibri" panose="020F0502020204030204" pitchFamily="34" charset="0"/>
              </a:rPr>
              <a:t>Ries</a:t>
            </a:r>
            <a:r>
              <a:rPr lang="en-US" sz="1400" i="1" dirty="0" smtClean="0">
                <a:latin typeface="Calibri" panose="020F0502020204030204" pitchFamily="34" charset="0"/>
              </a:rPr>
              <a:t>, MLS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02964" y="812101"/>
            <a:ext cx="8245499" cy="1567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Anomalous dip observable in MLS at around the bunch length of 5~6 ps.</a:t>
            </a:r>
          </a:p>
          <a:p>
            <a:pPr marL="285750" indent="-285750">
              <a:lnSpc>
                <a:spcPts val="2300"/>
              </a:lnSpc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While at long bunches, the agreement between the theory and measurement is good, at short bunches (some </a:t>
            </a:r>
            <a:r>
              <a:rPr lang="en-US" dirty="0" err="1" smtClean="0">
                <a:latin typeface="Calibri" panose="020F0502020204030204" pitchFamily="34" charset="0"/>
                <a:sym typeface="Symbol"/>
              </a:rPr>
              <a:t>ps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range), the measured threshold is significantly lower than expected            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 Impact on BESSY VSR</a:t>
            </a:r>
          </a:p>
          <a:p>
            <a:pPr marL="285750" indent="-285750">
              <a:lnSpc>
                <a:spcPts val="2300"/>
              </a:lnSpc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Prediction with the parallel-plate model is impressively good for MLS, BESSY-II and ANKA.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535362" y="2060848"/>
            <a:ext cx="8074863" cy="2520280"/>
            <a:chOff x="673601" y="404664"/>
            <a:chExt cx="8074863" cy="2520280"/>
          </a:xfrm>
        </p:grpSpPr>
        <p:sp>
          <p:nvSpPr>
            <p:cNvPr id="286729" name="Text Box 9"/>
            <p:cNvSpPr txBox="1">
              <a:spLocks noChangeArrowheads="1"/>
            </p:cNvSpPr>
            <p:nvPr/>
          </p:nvSpPr>
          <p:spPr bwMode="auto">
            <a:xfrm>
              <a:off x="1619250" y="549275"/>
              <a:ext cx="5689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FR" altLang="fr-FR" sz="2000" u="sng"/>
                <a:t>Content</a:t>
              </a:r>
              <a:r>
                <a:rPr lang="fr-FR" altLang="fr-FR" sz="2000"/>
                <a:t>: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673601" y="404664"/>
              <a:ext cx="8074863" cy="2520280"/>
            </a:xfrm>
            <a:prstGeom prst="rect">
              <a:avLst/>
            </a:prstGeom>
            <a:noFill/>
            <a:ln>
              <a:solidFill>
                <a:srgbClr val="66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ext Box 10"/>
            <p:cNvSpPr txBox="1">
              <a:spLocks noChangeArrowheads="1"/>
            </p:cNvSpPr>
            <p:nvPr/>
          </p:nvSpPr>
          <p:spPr bwMode="auto">
            <a:xfrm>
              <a:off x="983638" y="1196752"/>
              <a:ext cx="7454785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800" dirty="0" smtClean="0"/>
                <a:t>I.   What are </a:t>
              </a:r>
              <a:r>
                <a:rPr lang="en-US" altLang="fr-FR" sz="1800" dirty="0" smtClean="0"/>
                <a:t>the Instability </a:t>
              </a:r>
              <a:r>
                <a:rPr lang="en-US" altLang="fr-FR" sz="1800" dirty="0" smtClean="0"/>
                <a:t>Issues for Low Emittance Rings?</a:t>
              </a:r>
            </a:p>
            <a:p>
              <a:pPr marL="400050" indent="-400050">
                <a:spcBef>
                  <a:spcPct val="50000"/>
                </a:spcBef>
                <a:buAutoNum type="romanUcPeriod" startAt="2"/>
              </a:pPr>
              <a:r>
                <a:rPr lang="en-US" altLang="fr-FR" sz="1800" dirty="0" smtClean="0"/>
                <a:t>Summary of TWIICE Workshop</a:t>
              </a:r>
              <a:endParaRPr lang="en-US" altLang="fr-FR" sz="1800" dirty="0"/>
            </a:p>
            <a:p>
              <a:pPr marL="400050" indent="-400050">
                <a:spcBef>
                  <a:spcPct val="50000"/>
                </a:spcBef>
                <a:buAutoNum type="romanUcPeriod" startAt="2"/>
              </a:pPr>
              <a:r>
                <a:rPr lang="en-US" altLang="fr-FR" sz="1800" dirty="0" smtClean="0"/>
                <a:t>Conclusions</a:t>
              </a:r>
              <a:endParaRPr lang="fr-FR" altLang="fr-FR" sz="1800" dirty="0"/>
            </a:p>
          </p:txBody>
        </p:sp>
      </p:grpSp>
      <p:grpSp>
        <p:nvGrpSpPr>
          <p:cNvPr id="11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16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2/21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90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</a:t>
              </a:r>
              <a:r>
                <a:rPr lang="en-US" altLang="fr-FR" sz="1200" i="1" smtClean="0">
                  <a:solidFill>
                    <a:srgbClr val="800080"/>
                  </a:solidFill>
                  <a:latin typeface="Times New Roman" pitchFamily="18" charset="0"/>
                </a:rPr>
                <a:t>2014    </a:t>
              </a:r>
              <a:r>
                <a:rPr lang="en-US" altLang="fr-FR" sz="1200" i="1" smtClean="0">
                  <a:solidFill>
                    <a:srgbClr val="800080"/>
                  </a:solidFill>
                  <a:latin typeface="Times New Roman" pitchFamily="18" charset="0"/>
                </a:rPr>
                <a:t>20/21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107628" cy="3308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708" y="2636912"/>
            <a:ext cx="4010372" cy="328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39552" y="260648"/>
            <a:ext cx="82005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sz="1800" dirty="0" smtClean="0">
                <a:latin typeface="Calibri" panose="020F0502020204030204" pitchFamily="34" charset="0"/>
                <a:sym typeface="Symbol"/>
              </a:rPr>
              <a:t>  Extension of the scaling law obtained for free-space and parallel-plates CSR wakes to a rectangular chamber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:  (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Y. </a:t>
            </a:r>
            <a:r>
              <a:rPr lang="en-US" i="1" dirty="0" err="1" smtClean="0">
                <a:latin typeface="Calibri" panose="020F0502020204030204" pitchFamily="34" charset="0"/>
                <a:sym typeface="Symbol"/>
              </a:rPr>
              <a:t>Cai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, SLAC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)</a:t>
            </a:r>
          </a:p>
          <a:p>
            <a:pPr marL="466725" indent="-285750"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Use of the aspect ratio  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A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= 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w/h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of the chamber</a:t>
            </a:r>
          </a:p>
          <a:p>
            <a:pPr marL="466725" indent="-285750"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VFP simulation finds lower thresholds than for parallel plates (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A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= )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55600" y="1570534"/>
            <a:ext cx="761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sym typeface="Symbol"/>
              </a:rPr>
              <a:t>  Mitigation of CSR effects: </a:t>
            </a:r>
            <a:r>
              <a:rPr lang="en-US" dirty="0">
                <a:latin typeface="Calibri" panose="020F0502020204030204" pitchFamily="34" charset="0"/>
                <a:sym typeface="Symbol"/>
              </a:rPr>
              <a:t>(</a:t>
            </a:r>
            <a:r>
              <a:rPr lang="en-US" i="1" dirty="0">
                <a:latin typeface="Calibri" panose="020F0502020204030204" pitchFamily="34" charset="0"/>
                <a:sym typeface="Symbol"/>
              </a:rPr>
              <a:t>Y. </a:t>
            </a:r>
            <a:r>
              <a:rPr lang="en-US" i="1" dirty="0" err="1">
                <a:latin typeface="Calibri" panose="020F0502020204030204" pitchFamily="34" charset="0"/>
                <a:sym typeface="Symbol"/>
              </a:rPr>
              <a:t>Cai</a:t>
            </a:r>
            <a:r>
              <a:rPr lang="en-US" i="1" dirty="0">
                <a:latin typeface="Calibri" panose="020F0502020204030204" pitchFamily="34" charset="0"/>
                <a:sym typeface="Symbol"/>
              </a:rPr>
              <a:t>, SLAC</a:t>
            </a:r>
            <a:r>
              <a:rPr lang="en-US" dirty="0">
                <a:latin typeface="Calibri" panose="020F0502020204030204" pitchFamily="34" charset="0"/>
                <a:sym typeface="Symbol"/>
              </a:rPr>
              <a:t>)</a:t>
            </a:r>
          </a:p>
          <a:p>
            <a:pPr marL="361950" indent="-276225"/>
            <a:r>
              <a:rPr lang="en-US" sz="1800" dirty="0" smtClean="0">
                <a:latin typeface="Calibri" panose="020F0502020204030204" pitchFamily="34" charset="0"/>
                <a:sym typeface="Symbol"/>
              </a:rPr>
              <a:t>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  Bunch shortening with high RF voltage is helpful in keeping the CSR threshold high, as compared to lowering the momentum compaction </a:t>
            </a:r>
            <a:r>
              <a:rPr lang="en-US" sz="1800" i="1" dirty="0" smtClean="0">
                <a:latin typeface="Symbol" panose="05050102010706020507" pitchFamily="18" charset="2"/>
                <a:sym typeface="Symbol"/>
              </a:rPr>
              <a:t>a</a:t>
            </a:r>
            <a:endParaRPr lang="en-US" sz="1800" i="1" dirty="0">
              <a:latin typeface="Symbol" panose="05050102010706020507" pitchFamily="18" charset="2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851920" y="6005235"/>
            <a:ext cx="1259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(</a:t>
            </a:r>
            <a:r>
              <a:rPr lang="en-US" sz="1400" i="1" dirty="0" smtClean="0">
                <a:latin typeface="Calibri" panose="020F0502020204030204" pitchFamily="34" charset="0"/>
              </a:rPr>
              <a:t>Y. </a:t>
            </a:r>
            <a:r>
              <a:rPr lang="en-US" sz="1400" i="1" dirty="0" err="1" smtClean="0">
                <a:latin typeface="Calibri" panose="020F0502020204030204" pitchFamily="34" charset="0"/>
              </a:rPr>
              <a:t>Cai</a:t>
            </a:r>
            <a:r>
              <a:rPr lang="en-US" sz="1400" i="1" dirty="0" smtClean="0">
                <a:latin typeface="Calibri" panose="020F0502020204030204" pitchFamily="34" charset="0"/>
              </a:rPr>
              <a:t>, SLAC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352928" cy="417513"/>
          </a:xfrm>
          <a:noFill/>
          <a:ln/>
        </p:spPr>
        <p:txBody>
          <a:bodyPr/>
          <a:lstStyle/>
          <a:p>
            <a:pPr algn="l"/>
            <a:r>
              <a:rPr lang="en-GB" altLang="fr-FR" sz="2000" b="1" u="sng" dirty="0" smtClean="0"/>
              <a:t>3. </a:t>
            </a:r>
            <a:r>
              <a:rPr lang="en-US" altLang="fr-FR" sz="2000" b="1" u="sng" dirty="0" smtClean="0"/>
              <a:t>Conclusions</a:t>
            </a:r>
            <a:endParaRPr lang="en-GB" altLang="fr-FR" sz="2000" b="1" u="sng" dirty="0"/>
          </a:p>
        </p:txBody>
      </p:sp>
      <p:sp>
        <p:nvSpPr>
          <p:cNvPr id="2" name="ZoneTexte 1"/>
          <p:cNvSpPr txBox="1"/>
          <p:nvPr/>
        </p:nvSpPr>
        <p:spPr>
          <a:xfrm>
            <a:off x="434332" y="807058"/>
            <a:ext cx="8603306" cy="4516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lnSpc>
                <a:spcPts val="23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</a:t>
            </a:r>
            <a:r>
              <a:rPr lang="en-US" dirty="0">
                <a:latin typeface="Calibri" panose="020F0502020204030204" pitchFamily="34" charset="0"/>
              </a:rPr>
              <a:t> Efforts to </a:t>
            </a:r>
            <a:r>
              <a:rPr lang="en-US" dirty="0" smtClean="0">
                <a:latin typeface="Calibri" panose="020F0502020204030204" pitchFamily="34" charset="0"/>
              </a:rPr>
              <a:t>lower the beam emittance generally tend </a:t>
            </a:r>
            <a:r>
              <a:rPr lang="en-US" dirty="0">
                <a:latin typeface="Calibri" panose="020F0502020204030204" pitchFamily="34" charset="0"/>
              </a:rPr>
              <a:t>to enhance beam instability and collective effects, both </a:t>
            </a:r>
            <a:r>
              <a:rPr lang="en-US" dirty="0" smtClean="0">
                <a:latin typeface="Calibri" panose="020F0502020204030204" pitchFamily="34" charset="0"/>
              </a:rPr>
              <a:t>in terms of impedance and </a:t>
            </a:r>
            <a:r>
              <a:rPr lang="en-US" dirty="0">
                <a:latin typeface="Calibri" panose="020F0502020204030204" pitchFamily="34" charset="0"/>
              </a:rPr>
              <a:t>beam </a:t>
            </a:r>
            <a:r>
              <a:rPr lang="en-US" dirty="0" smtClean="0">
                <a:latin typeface="Calibri" panose="020F0502020204030204" pitchFamily="34" charset="0"/>
              </a:rPr>
              <a:t>sensitivity.</a:t>
            </a:r>
            <a:endParaRPr lang="fr-FR" dirty="0">
              <a:latin typeface="Calibri" panose="020F0502020204030204" pitchFamily="34" charset="0"/>
            </a:endParaRPr>
          </a:p>
          <a:p>
            <a:pPr>
              <a:lnSpc>
                <a:spcPts val="2300"/>
              </a:lnSpc>
            </a:pPr>
            <a:r>
              <a:rPr lang="en-US" dirty="0">
                <a:latin typeface="Calibri" panose="020F0502020204030204" pitchFamily="34" charset="0"/>
              </a:rPr>
              <a:t> </a:t>
            </a:r>
            <a:endParaRPr lang="fr-FR" dirty="0">
              <a:latin typeface="Calibri" panose="020F0502020204030204" pitchFamily="34" charset="0"/>
            </a:endParaRPr>
          </a:p>
          <a:p>
            <a:pPr marL="180975" indent="-180975">
              <a:lnSpc>
                <a:spcPts val="23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</a:t>
            </a:r>
            <a:r>
              <a:rPr lang="en-US" dirty="0">
                <a:latin typeface="Calibri" panose="020F0502020204030204" pitchFamily="34" charset="0"/>
              </a:rPr>
              <a:t> Therefore, if the beam intensity is to be used as a </a:t>
            </a:r>
            <a:r>
              <a:rPr lang="en-US" dirty="0" smtClean="0">
                <a:latin typeface="Calibri" panose="020F0502020204030204" pitchFamily="34" charset="0"/>
              </a:rPr>
              <a:t>knob </a:t>
            </a:r>
            <a:r>
              <a:rPr lang="en-US" dirty="0">
                <a:latin typeface="Calibri" panose="020F0502020204030204" pitchFamily="34" charset="0"/>
              </a:rPr>
              <a:t>to attain higher brilliance in future low emittance rings, the coupling impedance, as well as all </a:t>
            </a:r>
            <a:r>
              <a:rPr lang="en-US" dirty="0" smtClean="0">
                <a:latin typeface="Calibri" panose="020F0502020204030204" pitchFamily="34" charset="0"/>
              </a:rPr>
              <a:t>concerned beam </a:t>
            </a:r>
            <a:r>
              <a:rPr lang="en-US" dirty="0">
                <a:latin typeface="Calibri" panose="020F0502020204030204" pitchFamily="34" charset="0"/>
              </a:rPr>
              <a:t>instabilities and collective effects </a:t>
            </a:r>
            <a:r>
              <a:rPr lang="en-US" dirty="0" smtClean="0">
                <a:latin typeface="Calibri" panose="020F0502020204030204" pitchFamily="34" charset="0"/>
              </a:rPr>
              <a:t>must </a:t>
            </a:r>
            <a:r>
              <a:rPr lang="en-US" dirty="0">
                <a:latin typeface="Calibri" panose="020F0502020204030204" pitchFamily="34" charset="0"/>
              </a:rPr>
              <a:t>be well studied and mastered in advance.</a:t>
            </a:r>
            <a:endParaRPr lang="fr-FR" dirty="0">
              <a:latin typeface="Calibri" panose="020F0502020204030204" pitchFamily="34" charset="0"/>
            </a:endParaRPr>
          </a:p>
          <a:p>
            <a:pPr>
              <a:lnSpc>
                <a:spcPts val="2300"/>
              </a:lnSpc>
            </a:pPr>
            <a:r>
              <a:rPr lang="en-US" dirty="0">
                <a:latin typeface="Calibri" panose="020F0502020204030204" pitchFamily="34" charset="0"/>
              </a:rPr>
              <a:t> </a:t>
            </a:r>
            <a:endParaRPr lang="fr-FR" dirty="0">
              <a:latin typeface="Calibri" panose="020F0502020204030204" pitchFamily="34" charset="0"/>
            </a:endParaRPr>
          </a:p>
          <a:p>
            <a:pPr marL="180975" indent="-180975">
              <a:lnSpc>
                <a:spcPts val="23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</a:t>
            </a:r>
            <a:r>
              <a:rPr lang="en-US" dirty="0">
                <a:latin typeface="Calibri" panose="020F0502020204030204" pitchFamily="34" charset="0"/>
              </a:rPr>
              <a:t> The high quantity and quality of studies presented at TWIICE workshop demonstrate </a:t>
            </a:r>
            <a:r>
              <a:rPr lang="en-US" dirty="0" smtClean="0">
                <a:latin typeface="Calibri" panose="020F0502020204030204" pitchFamily="34" charset="0"/>
              </a:rPr>
              <a:t>the enormous </a:t>
            </a:r>
            <a:r>
              <a:rPr lang="en-US" dirty="0">
                <a:latin typeface="Calibri" panose="020F0502020204030204" pitchFamily="34" charset="0"/>
              </a:rPr>
              <a:t>efforts </a:t>
            </a:r>
            <a:r>
              <a:rPr lang="en-US" dirty="0" smtClean="0">
                <a:latin typeface="Calibri" panose="020F0502020204030204" pitchFamily="34" charset="0"/>
              </a:rPr>
              <a:t>actively </a:t>
            </a:r>
            <a:r>
              <a:rPr lang="en-US" dirty="0">
                <a:latin typeface="Calibri" panose="020F0502020204030204" pitchFamily="34" charset="0"/>
              </a:rPr>
              <a:t>being </a:t>
            </a:r>
            <a:r>
              <a:rPr lang="en-US" dirty="0" smtClean="0">
                <a:latin typeface="Calibri" panose="020F0502020204030204" pitchFamily="34" charset="0"/>
              </a:rPr>
              <a:t>made </a:t>
            </a:r>
            <a:r>
              <a:rPr lang="en-US" dirty="0">
                <a:latin typeface="Calibri" panose="020F0502020204030204" pitchFamily="34" charset="0"/>
              </a:rPr>
              <a:t>by the colleagues in the low emittance ring community (and also of hadron ring community) in all </a:t>
            </a:r>
            <a:r>
              <a:rPr lang="en-US" dirty="0" smtClean="0">
                <a:latin typeface="Calibri" panose="020F0502020204030204" pitchFamily="34" charset="0"/>
              </a:rPr>
              <a:t>directions.</a:t>
            </a:r>
            <a:endParaRPr lang="fr-FR" dirty="0">
              <a:latin typeface="Calibri" panose="020F0502020204030204" pitchFamily="34" charset="0"/>
            </a:endParaRPr>
          </a:p>
          <a:p>
            <a:pPr>
              <a:lnSpc>
                <a:spcPts val="2300"/>
              </a:lnSpc>
            </a:pPr>
            <a:r>
              <a:rPr lang="en-US" dirty="0">
                <a:latin typeface="Calibri" panose="020F0502020204030204" pitchFamily="34" charset="0"/>
              </a:rPr>
              <a:t> </a:t>
            </a:r>
            <a:endParaRPr lang="fr-FR" dirty="0">
              <a:latin typeface="Calibri" panose="020F0502020204030204" pitchFamily="34" charset="0"/>
            </a:endParaRPr>
          </a:p>
          <a:p>
            <a:pPr>
              <a:lnSpc>
                <a:spcPts val="23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</a:t>
            </a:r>
            <a:r>
              <a:rPr lang="en-US" dirty="0">
                <a:latin typeface="Calibri" panose="020F0502020204030204" pitchFamily="34" charset="0"/>
              </a:rPr>
              <a:t> For more </a:t>
            </a:r>
            <a:r>
              <a:rPr lang="en-US" dirty="0" smtClean="0">
                <a:latin typeface="Calibri" panose="020F0502020204030204" pitchFamily="34" charset="0"/>
              </a:rPr>
              <a:t>details of the presentations made at TWIICE, </a:t>
            </a:r>
            <a:r>
              <a:rPr lang="en-US" dirty="0">
                <a:latin typeface="Calibri" panose="020F0502020204030204" pitchFamily="34" charset="0"/>
              </a:rPr>
              <a:t>please visit the workshop site at </a:t>
            </a:r>
            <a:endParaRPr lang="fr-FR" dirty="0">
              <a:latin typeface="Calibri" panose="020F0502020204030204" pitchFamily="34" charset="0"/>
            </a:endParaRPr>
          </a:p>
          <a:p>
            <a:pPr marL="361950">
              <a:lnSpc>
                <a:spcPts val="2300"/>
              </a:lnSpc>
            </a:pPr>
            <a:r>
              <a:rPr lang="en-US" u="sng" dirty="0" smtClean="0">
                <a:latin typeface="Calibri" panose="020F0502020204030204" pitchFamily="34" charset="0"/>
                <a:hlinkClick r:id="rId2"/>
              </a:rPr>
              <a:t>http</a:t>
            </a:r>
            <a:r>
              <a:rPr lang="en-US" u="sng" dirty="0">
                <a:latin typeface="Calibri" panose="020F0502020204030204" pitchFamily="34" charset="0"/>
                <a:hlinkClick r:id="rId2"/>
              </a:rPr>
              <a:t>://www.synchrotron-soleil.fr/Workshops/2014/TWIICE</a:t>
            </a:r>
            <a:endParaRPr lang="fr-FR" dirty="0">
              <a:latin typeface="Calibri" panose="020F0502020204030204" pitchFamily="34" charset="0"/>
            </a:endParaRPr>
          </a:p>
          <a:p>
            <a:pPr marL="180975" indent="-180975">
              <a:lnSpc>
                <a:spcPts val="2300"/>
              </a:lnSpc>
            </a:pPr>
            <a:r>
              <a:rPr lang="en-US" dirty="0" smtClean="0">
                <a:latin typeface="Calibri" panose="020F0502020204030204" pitchFamily="34" charset="0"/>
              </a:rPr>
              <a:t>   where </a:t>
            </a:r>
            <a:r>
              <a:rPr lang="en-US" dirty="0">
                <a:latin typeface="Calibri" panose="020F0502020204030204" pitchFamily="34" charset="0"/>
              </a:rPr>
              <a:t>all the contributions are </a:t>
            </a:r>
            <a:r>
              <a:rPr lang="en-US" dirty="0" smtClean="0">
                <a:latin typeface="Calibri" panose="020F0502020204030204" pitchFamily="34" charset="0"/>
              </a:rPr>
              <a:t>accessible. The 2</a:t>
            </a:r>
            <a:r>
              <a:rPr lang="en-US" baseline="30000" dirty="0" smtClean="0">
                <a:latin typeface="Calibri" panose="020F0502020204030204" pitchFamily="34" charset="0"/>
              </a:rPr>
              <a:t>nd</a:t>
            </a:r>
            <a:r>
              <a:rPr lang="en-US" dirty="0" smtClean="0">
                <a:latin typeface="Calibri" panose="020F0502020204030204" pitchFamily="34" charset="0"/>
              </a:rPr>
              <a:t> TWIICE is to be organized in 2016.</a:t>
            </a:r>
            <a:endParaRPr lang="fr-FR" dirty="0">
              <a:latin typeface="Calibri" panose="020F0502020204030204" pitchFamily="34" charset="0"/>
            </a:endParaRPr>
          </a:p>
          <a:p>
            <a:pPr>
              <a:lnSpc>
                <a:spcPts val="2300"/>
              </a:lnSpc>
            </a:pPr>
            <a:r>
              <a:rPr lang="en-US" dirty="0">
                <a:latin typeface="Calibri" panose="020F0502020204030204" pitchFamily="34" charset="0"/>
              </a:rPr>
              <a:t> </a:t>
            </a:r>
            <a:endParaRPr lang="fr-FR" dirty="0">
              <a:latin typeface="Calibri" panose="020F0502020204030204" pitchFamily="34" charset="0"/>
            </a:endParaRPr>
          </a:p>
        </p:txBody>
      </p:sp>
      <p:grpSp>
        <p:nvGrpSpPr>
          <p:cNvPr id="14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15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21/21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198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452" y="260648"/>
            <a:ext cx="8352928" cy="417513"/>
          </a:xfrm>
          <a:noFill/>
          <a:ln/>
        </p:spPr>
        <p:txBody>
          <a:bodyPr/>
          <a:lstStyle/>
          <a:p>
            <a:pPr algn="l"/>
            <a:r>
              <a:rPr lang="en-GB" altLang="fr-FR" sz="2000" b="1" u="sng" dirty="0"/>
              <a:t>1. </a:t>
            </a:r>
            <a:r>
              <a:rPr lang="en-US" altLang="fr-FR" sz="2000" b="1" u="sng" dirty="0" smtClean="0"/>
              <a:t>What are </a:t>
            </a:r>
            <a:r>
              <a:rPr lang="en-US" altLang="fr-FR" sz="2000" b="1" u="sng" dirty="0" smtClean="0"/>
              <a:t>the Instability </a:t>
            </a:r>
            <a:r>
              <a:rPr lang="en-US" altLang="fr-FR" sz="2000" b="1" u="sng" dirty="0" smtClean="0"/>
              <a:t>Issues for Low Emittance Rings?</a:t>
            </a:r>
            <a:endParaRPr lang="en-GB" altLang="fr-FR" sz="2000" b="1" u="sng" dirty="0"/>
          </a:p>
        </p:txBody>
      </p:sp>
      <p:grpSp>
        <p:nvGrpSpPr>
          <p:cNvPr id="15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21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23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24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3/21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97173" y="764704"/>
            <a:ext cx="8318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Symbol"/>
              </a:rPr>
              <a:t>  </a:t>
            </a:r>
            <a:r>
              <a:rPr lang="en-US" sz="1800" dirty="0" smtClean="0"/>
              <a:t>Reduced vacuum chamber aperture due to stronger magnetic focusing</a:t>
            </a:r>
            <a:endParaRPr lang="en-US" sz="1800" dirty="0"/>
          </a:p>
        </p:txBody>
      </p:sp>
      <p:sp>
        <p:nvSpPr>
          <p:cNvPr id="3" name="ZoneTexte 2"/>
          <p:cNvSpPr txBox="1"/>
          <p:nvPr/>
        </p:nvSpPr>
        <p:spPr>
          <a:xfrm>
            <a:off x="1060574" y="2529880"/>
            <a:ext cx="662473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/>
              <a:buChar char="è"/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Increased geometric and resistive-wall wake fields</a:t>
            </a:r>
          </a:p>
          <a:p>
            <a:pPr marL="285750" indent="-285750">
              <a:lnSpc>
                <a:spcPts val="2500"/>
              </a:lnSpc>
              <a:buFont typeface="Wingdings"/>
              <a:buChar char="è"/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Enhanced single bunch instabilities (microwave, TMCI, head-tail, …)</a:t>
            </a:r>
          </a:p>
          <a:p>
            <a:pPr marL="285750" indent="-285750">
              <a:lnSpc>
                <a:spcPts val="2500"/>
              </a:lnSpc>
              <a:buFont typeface="Wingdings"/>
              <a:buChar char="è"/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Enhanced resistive-wall instability in multibunch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56320" y="3700264"/>
            <a:ext cx="8032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Symbol"/>
              </a:rPr>
              <a:t>  </a:t>
            </a:r>
            <a:r>
              <a:rPr lang="en-US" sz="1800" dirty="0" smtClean="0"/>
              <a:t>Enhanced sensitivity against collective effects due to lower emittance</a:t>
            </a:r>
            <a:endParaRPr lang="en-US" sz="1800" dirty="0"/>
          </a:p>
        </p:txBody>
      </p:sp>
      <p:grpSp>
        <p:nvGrpSpPr>
          <p:cNvPr id="11" name="Groupe 10"/>
          <p:cNvGrpSpPr/>
          <p:nvPr/>
        </p:nvGrpSpPr>
        <p:grpSpPr>
          <a:xfrm>
            <a:off x="2195736" y="1137901"/>
            <a:ext cx="3960440" cy="1391979"/>
            <a:chOff x="714839" y="2708920"/>
            <a:chExt cx="3865099" cy="1259318"/>
          </a:xfrm>
        </p:grpSpPr>
        <p:graphicFrame>
          <p:nvGraphicFramePr>
            <p:cNvPr id="12" name="Obje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8162705"/>
                </p:ext>
              </p:extLst>
            </p:nvPr>
          </p:nvGraphicFramePr>
          <p:xfrm>
            <a:off x="714839" y="2780928"/>
            <a:ext cx="1871886" cy="10938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6" name="Photo Editor Photo" r:id="rId3" imgW="3095238" imgH="1800476" progId="MSPhotoEd.3">
                    <p:embed/>
                  </p:oleObj>
                </mc:Choice>
                <mc:Fallback>
                  <p:oleObj name="Photo Editor Photo" r:id="rId3" imgW="3095238" imgH="1800476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839" y="2780928"/>
                          <a:ext cx="1871886" cy="10938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2628347"/>
                </p:ext>
              </p:extLst>
            </p:nvPr>
          </p:nvGraphicFramePr>
          <p:xfrm>
            <a:off x="2745306" y="2708920"/>
            <a:ext cx="1731639" cy="1042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7" name="Photo Editor Photo" r:id="rId5" imgW="3076190" imgH="1857143" progId="MSPhotoEd.3">
                    <p:embed/>
                  </p:oleObj>
                </mc:Choice>
                <mc:Fallback>
                  <p:oleObj name="Photo Editor Photo" r:id="rId5" imgW="3076190" imgH="1857143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5306" y="2708920"/>
                          <a:ext cx="1731639" cy="1042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54"/>
            <p:cNvSpPr txBox="1">
              <a:spLocks noChangeArrowheads="1"/>
            </p:cNvSpPr>
            <p:nvPr/>
          </p:nvSpPr>
          <p:spPr bwMode="auto">
            <a:xfrm>
              <a:off x="772104" y="3722017"/>
              <a:ext cx="3807834" cy="246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(from AW </a:t>
              </a:r>
              <a:r>
                <a:rPr lang="en-US" sz="10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Chao, “Physics of collective beam instabilities…”)</a:t>
              </a:r>
              <a:endParaRPr lang="fr-FR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1035702" y="4086364"/>
            <a:ext cx="7074184" cy="2080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spcAft>
                <a:spcPts val="500"/>
              </a:spcAft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  </a:t>
            </a:r>
            <a:r>
              <a:rPr lang="en-US" dirty="0" smtClean="0">
                <a:latin typeface="Calibri" panose="020F0502020204030204" pitchFamily="34" charset="0"/>
              </a:rPr>
              <a:t>Low </a:t>
            </a:r>
            <a:r>
              <a:rPr lang="en-US" dirty="0">
                <a:latin typeface="Calibri" panose="020F0502020204030204" pitchFamily="34" charset="0"/>
              </a:rPr>
              <a:t>dispersion </a:t>
            </a:r>
            <a:r>
              <a:rPr lang="en-US" dirty="0">
                <a:latin typeface="Calibri" panose="020F0502020204030204" pitchFamily="34" charset="0"/>
                <a:sym typeface="Wingdings"/>
              </a:rPr>
              <a:t></a:t>
            </a:r>
            <a:r>
              <a:rPr lang="en-US" dirty="0">
                <a:latin typeface="Calibri" panose="020F0502020204030204" pitchFamily="34" charset="0"/>
              </a:rPr>
              <a:t> low alpha </a:t>
            </a:r>
            <a:r>
              <a:rPr lang="en-US" dirty="0">
                <a:latin typeface="Calibri" panose="020F0502020204030204" pitchFamily="34" charset="0"/>
                <a:sym typeface="Wingdings"/>
              </a:rPr>
              <a:t></a:t>
            </a:r>
            <a:r>
              <a:rPr lang="en-US" dirty="0">
                <a:latin typeface="Calibri" panose="020F0502020204030204" pitchFamily="34" charset="0"/>
              </a:rPr>
              <a:t> shorter bunch  </a:t>
            </a:r>
            <a:r>
              <a:rPr lang="en-US" dirty="0">
                <a:latin typeface="Calibri" panose="020F0502020204030204" pitchFamily="34" charset="0"/>
                <a:sym typeface="Wingdings"/>
              </a:rPr>
              <a:t></a:t>
            </a:r>
            <a:r>
              <a:rPr lang="en-US" dirty="0">
                <a:latin typeface="Calibri" panose="020F0502020204030204" pitchFamily="34" charset="0"/>
              </a:rPr>
              <a:t> wider bunch spectrum</a:t>
            </a:r>
            <a:endParaRPr lang="fr-FR" dirty="0">
              <a:latin typeface="Calibri" panose="020F0502020204030204" pitchFamily="34" charset="0"/>
            </a:endParaRPr>
          </a:p>
          <a:p>
            <a:pPr lvl="0">
              <a:lnSpc>
                <a:spcPts val="2500"/>
              </a:lnSpc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  </a:t>
            </a:r>
            <a:r>
              <a:rPr lang="en-US" dirty="0" smtClean="0">
                <a:latin typeface="Calibri" panose="020F0502020204030204" pitchFamily="34" charset="0"/>
              </a:rPr>
              <a:t>Impedance-induced </a:t>
            </a:r>
            <a:r>
              <a:rPr lang="en-US" dirty="0">
                <a:latin typeface="Calibri" panose="020F0502020204030204" pitchFamily="34" charset="0"/>
              </a:rPr>
              <a:t>single &amp; multibunch instabilities</a:t>
            </a:r>
            <a:endParaRPr lang="fr-FR" dirty="0">
              <a:latin typeface="Calibri" panose="020F0502020204030204" pitchFamily="34" charset="0"/>
            </a:endParaRPr>
          </a:p>
          <a:p>
            <a:pPr lvl="0">
              <a:lnSpc>
                <a:spcPts val="2500"/>
              </a:lnSpc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  </a:t>
            </a:r>
            <a:r>
              <a:rPr lang="en-US" dirty="0" smtClean="0">
                <a:latin typeface="Calibri" panose="020F0502020204030204" pitchFamily="34" charset="0"/>
              </a:rPr>
              <a:t>CSR </a:t>
            </a:r>
            <a:r>
              <a:rPr lang="en-US" dirty="0">
                <a:latin typeface="Calibri" panose="020F0502020204030204" pitchFamily="34" charset="0"/>
              </a:rPr>
              <a:t>instability</a:t>
            </a:r>
            <a:endParaRPr lang="fr-FR" dirty="0">
              <a:latin typeface="Calibri" panose="020F0502020204030204" pitchFamily="34" charset="0"/>
            </a:endParaRPr>
          </a:p>
          <a:p>
            <a:pPr lvl="0">
              <a:lnSpc>
                <a:spcPts val="2500"/>
              </a:lnSpc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  </a:t>
            </a:r>
            <a:r>
              <a:rPr lang="en-US" dirty="0" smtClean="0">
                <a:latin typeface="Calibri" panose="020F0502020204030204" pitchFamily="34" charset="0"/>
              </a:rPr>
              <a:t>Two-beam </a:t>
            </a:r>
            <a:r>
              <a:rPr lang="en-US" dirty="0">
                <a:latin typeface="Calibri" panose="020F0502020204030204" pitchFamily="34" charset="0"/>
              </a:rPr>
              <a:t>instabilities (e-cloud, ion, …)</a:t>
            </a:r>
            <a:endParaRPr lang="fr-FR" dirty="0">
              <a:latin typeface="Calibri" panose="020F0502020204030204" pitchFamily="34" charset="0"/>
            </a:endParaRPr>
          </a:p>
          <a:p>
            <a:pPr lvl="0">
              <a:lnSpc>
                <a:spcPts val="2500"/>
              </a:lnSpc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  </a:t>
            </a:r>
            <a:r>
              <a:rPr lang="en-US" dirty="0" smtClean="0">
                <a:latin typeface="Calibri" panose="020F0502020204030204" pitchFamily="34" charset="0"/>
              </a:rPr>
              <a:t>IBS</a:t>
            </a:r>
            <a:r>
              <a:rPr lang="en-US" dirty="0">
                <a:latin typeface="Calibri" panose="020F0502020204030204" pitchFamily="34" charset="0"/>
              </a:rPr>
              <a:t>, Touschek scattering</a:t>
            </a:r>
            <a:endParaRPr lang="fr-FR" dirty="0">
              <a:latin typeface="Calibri" panose="020F0502020204030204" pitchFamily="34" charset="0"/>
            </a:endParaRPr>
          </a:p>
          <a:p>
            <a:pPr lvl="0">
              <a:lnSpc>
                <a:spcPts val="2500"/>
              </a:lnSpc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  </a:t>
            </a:r>
            <a:r>
              <a:rPr lang="en-US" dirty="0" smtClean="0">
                <a:latin typeface="Calibri" panose="020F0502020204030204" pitchFamily="34" charset="0"/>
              </a:rPr>
              <a:t>Space-charge effects</a:t>
            </a:r>
            <a:endParaRPr lang="fr-FR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4/21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467544" y="173336"/>
            <a:ext cx="7926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Symbol"/>
              </a:rPr>
              <a:t>  </a:t>
            </a:r>
            <a:r>
              <a:rPr lang="en-US" sz="1800" dirty="0" smtClean="0"/>
              <a:t>Impedance studies (in addition to instabilities and particle scatterings)</a:t>
            </a:r>
            <a:endParaRPr lang="en-US" sz="1800" dirty="0"/>
          </a:p>
        </p:txBody>
      </p:sp>
      <p:sp>
        <p:nvSpPr>
          <p:cNvPr id="10" name="ZoneTexte 9"/>
          <p:cNvSpPr txBox="1"/>
          <p:nvPr/>
        </p:nvSpPr>
        <p:spPr>
          <a:xfrm>
            <a:off x="501874" y="3283843"/>
            <a:ext cx="4607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ym typeface="Symbol"/>
              </a:rPr>
              <a:t>  </a:t>
            </a:r>
            <a:r>
              <a:rPr lang="en-US" sz="1800" dirty="0" smtClean="0"/>
              <a:t>Instability mitigations</a:t>
            </a:r>
            <a:endParaRPr lang="en-US" sz="1800" dirty="0"/>
          </a:p>
        </p:txBody>
      </p:sp>
      <p:sp>
        <p:nvSpPr>
          <p:cNvPr id="3" name="ZoneTexte 2"/>
          <p:cNvSpPr txBox="1"/>
          <p:nvPr/>
        </p:nvSpPr>
        <p:spPr>
          <a:xfrm>
            <a:off x="845692" y="561717"/>
            <a:ext cx="7902771" cy="2541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   </a:t>
            </a:r>
            <a:r>
              <a:rPr lang="en-US" dirty="0" smtClean="0">
                <a:latin typeface="Calibri" panose="020F0502020204030204" pitchFamily="34" charset="0"/>
              </a:rPr>
              <a:t>Geometric </a:t>
            </a:r>
            <a:r>
              <a:rPr lang="en-US" dirty="0">
                <a:latin typeface="Calibri" panose="020F0502020204030204" pitchFamily="34" charset="0"/>
              </a:rPr>
              <a:t>impedance calculations/minimizations </a:t>
            </a:r>
            <a:endParaRPr lang="fr-FR" dirty="0">
              <a:latin typeface="Calibri" panose="020F0502020204030204" pitchFamily="34" charset="0"/>
            </a:endParaRPr>
          </a:p>
          <a:p>
            <a:pPr marL="266700" indent="-85725">
              <a:lnSpc>
                <a:spcPts val="2200"/>
              </a:lnSpc>
            </a:pPr>
            <a:r>
              <a:rPr lang="en-US" dirty="0" smtClean="0">
                <a:latin typeface="Calibri" panose="020F0502020204030204" pitchFamily="34" charset="0"/>
              </a:rPr>
              <a:t> Tapers</a:t>
            </a:r>
            <a:r>
              <a:rPr lang="en-US" dirty="0">
                <a:latin typeface="Calibri" panose="020F0502020204030204" pitchFamily="34" charset="0"/>
              </a:rPr>
              <a:t>, trapped-modes, 3D objects with fine structures, short-range wakes, surface roughness, power losses, power propagation,</a:t>
            </a:r>
            <a:endParaRPr lang="fr-FR" dirty="0">
              <a:latin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 </a:t>
            </a:r>
            <a:r>
              <a:rPr lang="en-US" dirty="0" smtClean="0">
                <a:latin typeface="Calibri" panose="020F0502020204030204" pitchFamily="34" charset="0"/>
              </a:rPr>
              <a:t>Resistive-wall </a:t>
            </a:r>
            <a:r>
              <a:rPr lang="en-US" dirty="0">
                <a:latin typeface="Calibri" panose="020F0502020204030204" pitchFamily="34" charset="0"/>
              </a:rPr>
              <a:t>studies</a:t>
            </a:r>
            <a:endParaRPr lang="fr-FR" dirty="0">
              <a:latin typeface="Calibri" panose="020F0502020204030204" pitchFamily="34" charset="0"/>
            </a:endParaRPr>
          </a:p>
          <a:p>
            <a:pPr marL="180975">
              <a:lnSpc>
                <a:spcPts val="2200"/>
              </a:lnSpc>
            </a:pPr>
            <a:r>
              <a:rPr lang="en-US" dirty="0" smtClean="0">
                <a:latin typeface="Calibri" panose="020F0502020204030204" pitchFamily="34" charset="0"/>
              </a:rPr>
              <a:t> Coating </a:t>
            </a:r>
            <a:r>
              <a:rPr lang="en-US" dirty="0">
                <a:latin typeface="Calibri" panose="020F0502020204030204" pitchFamily="34" charset="0"/>
              </a:rPr>
              <a:t>materials, high frequency </a:t>
            </a:r>
            <a:r>
              <a:rPr lang="en-US" dirty="0" smtClean="0">
                <a:latin typeface="Calibri" panose="020F0502020204030204" pitchFamily="34" charset="0"/>
              </a:rPr>
              <a:t>properties, </a:t>
            </a:r>
            <a:r>
              <a:rPr lang="en-US" dirty="0">
                <a:latin typeface="Calibri" panose="020F0502020204030204" pitchFamily="34" charset="0"/>
              </a:rPr>
              <a:t>secondary-electron desorption,  … </a:t>
            </a:r>
            <a:endParaRPr lang="fr-FR" dirty="0">
              <a:latin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  </a:t>
            </a:r>
            <a:r>
              <a:rPr lang="en-US" dirty="0" smtClean="0">
                <a:latin typeface="Calibri" panose="020F0502020204030204" pitchFamily="34" charset="0"/>
              </a:rPr>
              <a:t>Shield-CSR wakes (parallel plates, pillbox, rectangular chamber, general cross section, …)</a:t>
            </a:r>
            <a:endParaRPr lang="fr-FR" dirty="0">
              <a:latin typeface="Calibri" panose="020F0502020204030204" pitchFamily="34" charset="0"/>
            </a:endParaRPr>
          </a:p>
          <a:p>
            <a:pPr marL="285750" indent="-285750">
              <a:lnSpc>
                <a:spcPts val="2500"/>
              </a:lnSpc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</a:rPr>
              <a:t>Two-beam wakes</a:t>
            </a:r>
          </a:p>
          <a:p>
            <a:pPr marL="285750" indent="-285750">
              <a:lnSpc>
                <a:spcPts val="2500"/>
              </a:lnSpc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</a:rPr>
              <a:t>Beam-based impedance measurement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88864" y="3668171"/>
            <a:ext cx="7128792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Chromaticity shifting</a:t>
            </a:r>
          </a:p>
          <a:p>
            <a:pPr>
              <a:lnSpc>
                <a:spcPts val="25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Diagnostics </a:t>
            </a:r>
            <a:r>
              <a:rPr lang="en-US" dirty="0">
                <a:latin typeface="Calibri" panose="020F0502020204030204" pitchFamily="34" charset="0"/>
              </a:rPr>
              <a:t>(bunch profile observations/turn-by-turn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fr-FR" dirty="0">
              <a:latin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Bunch-by-bunch </a:t>
            </a:r>
            <a:r>
              <a:rPr lang="en-US" dirty="0">
                <a:latin typeface="Calibri" panose="020F0502020204030204" pitchFamily="34" charset="0"/>
              </a:rPr>
              <a:t>feedback</a:t>
            </a:r>
            <a:endParaRPr lang="fr-FR" dirty="0">
              <a:latin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Bunch </a:t>
            </a:r>
            <a:r>
              <a:rPr lang="en-US" dirty="0">
                <a:latin typeface="Calibri" panose="020F0502020204030204" pitchFamily="34" charset="0"/>
              </a:rPr>
              <a:t>lengthening with harmonic cavities</a:t>
            </a:r>
            <a:endParaRPr lang="fr-FR" dirty="0">
              <a:latin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Suppression </a:t>
            </a:r>
            <a:r>
              <a:rPr lang="en-US" dirty="0">
                <a:latin typeface="Calibri" panose="020F0502020204030204" pitchFamily="34" charset="0"/>
              </a:rPr>
              <a:t>of secondary electron </a:t>
            </a:r>
            <a:r>
              <a:rPr lang="en-US" dirty="0" err="1" smtClean="0">
                <a:latin typeface="Calibri" panose="020F0502020204030204" pitchFamily="34" charset="0"/>
              </a:rPr>
              <a:t>desorptions</a:t>
            </a:r>
            <a:endParaRPr lang="fr-FR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5/21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452" y="260648"/>
            <a:ext cx="8352928" cy="417513"/>
          </a:xfrm>
          <a:noFill/>
          <a:ln/>
        </p:spPr>
        <p:txBody>
          <a:bodyPr/>
          <a:lstStyle/>
          <a:p>
            <a:pPr algn="l"/>
            <a:r>
              <a:rPr lang="en-GB" altLang="fr-FR" sz="2000" b="1" u="sng" dirty="0" smtClean="0"/>
              <a:t>2. </a:t>
            </a:r>
            <a:r>
              <a:rPr lang="en-US" altLang="fr-FR" sz="2000" b="1" u="sng" dirty="0" smtClean="0"/>
              <a:t>Summary of TWIICE Workshop</a:t>
            </a:r>
            <a:endParaRPr lang="en-GB" altLang="fr-FR" sz="2000" b="1" u="sng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9552" y="753367"/>
            <a:ext cx="3384376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fr-FR" sz="1800" b="1" u="sng" kern="0" dirty="0" smtClean="0"/>
              <a:t>2.1. </a:t>
            </a:r>
            <a:r>
              <a:rPr lang="en-US" altLang="fr-FR" sz="1800" b="1" u="sng" kern="0" dirty="0" smtClean="0"/>
              <a:t>General Features</a:t>
            </a:r>
            <a:endParaRPr lang="en-GB" altLang="fr-FR" sz="1800" b="1" u="sng" kern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927" y="983455"/>
            <a:ext cx="3564314" cy="2671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266" y="4444646"/>
            <a:ext cx="1920999" cy="129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4444646"/>
            <a:ext cx="1690985" cy="126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7" y="1844824"/>
            <a:ext cx="4747561" cy="356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74173" y="3695194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Workshop photo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420108" y="5805908"/>
            <a:ext cx="356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Workshop dinner at the Musée d’Orsay</a:t>
            </a:r>
            <a:endParaRPr lang="en-US" sz="1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6/21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136004"/>
            <a:ext cx="5717428" cy="609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083374" y="332656"/>
            <a:ext cx="2845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More than </a:t>
            </a:r>
            <a:r>
              <a:rPr lang="en-US" b="1" dirty="0" smtClean="0">
                <a:latin typeface="Calibri" panose="020F0502020204030204" pitchFamily="34" charset="0"/>
              </a:rPr>
              <a:t>70</a:t>
            </a:r>
            <a:r>
              <a:rPr lang="en-US" dirty="0" smtClean="0">
                <a:latin typeface="Calibri" panose="020F0502020204030204" pitchFamily="34" charset="0"/>
              </a:rPr>
              <a:t> participants from </a:t>
            </a:r>
            <a:r>
              <a:rPr lang="en-GB" b="1" dirty="0" smtClean="0">
                <a:latin typeface="Calibri" panose="020F0502020204030204" pitchFamily="34" charset="0"/>
              </a:rPr>
              <a:t>26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>
                <a:latin typeface="Calibri" panose="020F0502020204030204" pitchFamily="34" charset="0"/>
              </a:rPr>
              <a:t>institutes and universities from around the </a:t>
            </a:r>
            <a:r>
              <a:rPr lang="en-GB" dirty="0" smtClean="0">
                <a:latin typeface="Calibri" panose="020F0502020204030204" pitchFamily="34" charset="0"/>
              </a:rPr>
              <a:t>world:</a:t>
            </a:r>
          </a:p>
          <a:p>
            <a:endParaRPr lang="en-GB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Europe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b="1" dirty="0">
                <a:latin typeface="Calibri" panose="020F0502020204030204" pitchFamily="34" charset="0"/>
              </a:rPr>
              <a:t>19</a:t>
            </a:r>
            <a:r>
              <a:rPr lang="en-US" dirty="0">
                <a:latin typeface="Calibri" panose="020F0502020204030204" pitchFamily="34" charset="0"/>
              </a:rPr>
              <a:t>, USA: </a:t>
            </a:r>
            <a:r>
              <a:rPr lang="en-US" b="1" dirty="0">
                <a:latin typeface="Calibri" panose="020F0502020204030204" pitchFamily="34" charset="0"/>
              </a:rPr>
              <a:t>5</a:t>
            </a:r>
            <a:r>
              <a:rPr lang="en-US" dirty="0">
                <a:latin typeface="Calibri" panose="020F0502020204030204" pitchFamily="34" charset="0"/>
              </a:rPr>
              <a:t>, Asia: </a:t>
            </a:r>
            <a:r>
              <a:rPr lang="en-US" b="1" dirty="0" smtClean="0">
                <a:latin typeface="Calibri" panose="020F0502020204030204" pitchFamily="34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endParaRPr lang="en-US" dirty="0">
              <a:latin typeface="Calibri" panose="020F0502020204030204" pitchFamily="34" charset="0"/>
            </a:endParaRPr>
          </a:p>
          <a:p>
            <a:r>
              <a:rPr lang="en-GB" dirty="0" smtClean="0">
                <a:latin typeface="Calibri" panose="020F0502020204030204" pitchFamily="34" charset="0"/>
              </a:rPr>
              <a:t>accelerator physicists and engineers </a:t>
            </a:r>
            <a:r>
              <a:rPr lang="en-GB" dirty="0">
                <a:latin typeface="Calibri" panose="020F0502020204030204" pitchFamily="34" charset="0"/>
              </a:rPr>
              <a:t>from the community of light sources, colliders and damping rings.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084168" y="3573016"/>
            <a:ext cx="28455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Altogether </a:t>
            </a:r>
            <a:r>
              <a:rPr lang="en-US" b="1" dirty="0" smtClean="0">
                <a:latin typeface="Calibri" panose="020F0502020204030204" pitchFamily="34" charset="0"/>
              </a:rPr>
              <a:t>35</a:t>
            </a:r>
            <a:r>
              <a:rPr lang="en-US" dirty="0" smtClean="0">
                <a:latin typeface="Calibri" panose="020F0502020204030204" pitchFamily="34" charset="0"/>
              </a:rPr>
              <a:t> talks (among which </a:t>
            </a:r>
            <a:r>
              <a:rPr lang="en-US" b="1" dirty="0" smtClean="0">
                <a:latin typeface="Calibri" panose="020F0502020204030204" pitchFamily="34" charset="0"/>
              </a:rPr>
              <a:t>7</a:t>
            </a:r>
            <a:r>
              <a:rPr lang="en-US" dirty="0" smtClean="0">
                <a:latin typeface="Calibri" panose="020F0502020204030204" pitchFamily="34" charset="0"/>
              </a:rPr>
              <a:t> reviews) in </a:t>
            </a:r>
            <a:r>
              <a:rPr lang="en-US" b="1" dirty="0" smtClean="0">
                <a:latin typeface="Calibri" panose="020F0502020204030204" pitchFamily="34" charset="0"/>
              </a:rPr>
              <a:t>5</a:t>
            </a:r>
            <a:r>
              <a:rPr lang="en-US" dirty="0" smtClean="0">
                <a:latin typeface="Calibri" panose="020F0502020204030204" pitchFamily="34" charset="0"/>
              </a:rPr>
              <a:t> sessions:</a:t>
            </a:r>
          </a:p>
          <a:p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sym typeface="Symbol"/>
              </a:rPr>
              <a:t> </a:t>
            </a:r>
            <a:r>
              <a:rPr lang="en-US" dirty="0" smtClean="0">
                <a:latin typeface="Calibri" panose="020F0502020204030204" pitchFamily="34" charset="0"/>
              </a:rPr>
              <a:t>Impedance/instabilities</a:t>
            </a:r>
          </a:p>
          <a:p>
            <a:r>
              <a:rPr lang="en-US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US" dirty="0" smtClean="0">
                <a:latin typeface="Calibri" panose="020F0502020204030204" pitchFamily="34" charset="0"/>
              </a:rPr>
              <a:t>Particle scattering</a:t>
            </a:r>
          </a:p>
          <a:p>
            <a:r>
              <a:rPr lang="en-US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US" dirty="0" smtClean="0">
                <a:latin typeface="Calibri" panose="020F0502020204030204" pitchFamily="34" charset="0"/>
              </a:rPr>
              <a:t>Two-stream instabilities</a:t>
            </a:r>
          </a:p>
          <a:p>
            <a:r>
              <a:rPr lang="en-US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US" dirty="0" smtClean="0">
                <a:latin typeface="Calibri" panose="020F0502020204030204" pitchFamily="34" charset="0"/>
              </a:rPr>
              <a:t>Beam diagnostics/feedback</a:t>
            </a:r>
          </a:p>
          <a:p>
            <a:r>
              <a:rPr lang="en-US" dirty="0">
                <a:latin typeface="Calibri" panose="020F0502020204030204" pitchFamily="34" charset="0"/>
                <a:sym typeface="Symbol"/>
              </a:rPr>
              <a:t> </a:t>
            </a:r>
            <a:r>
              <a:rPr lang="en-US" dirty="0" smtClean="0">
                <a:latin typeface="Calibri" panose="020F0502020204030204" pitchFamily="34" charset="0"/>
              </a:rPr>
              <a:t>CSR instabilities</a:t>
            </a: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7/21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52400" y="142875"/>
            <a:ext cx="2880320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fr-FR" sz="1800" b="1" u="sng" kern="0" dirty="0" smtClean="0"/>
              <a:t>2.2. </a:t>
            </a:r>
            <a:r>
              <a:rPr lang="en-US" altLang="fr-FR" sz="1800" b="1" u="sng" kern="0" dirty="0" smtClean="0"/>
              <a:t>Specific Features</a:t>
            </a:r>
            <a:endParaRPr lang="en-GB" altLang="fr-FR" sz="1800" b="1" u="sng" kern="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23528" y="596901"/>
            <a:ext cx="3816424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altLang="fr-FR" sz="1800" b="1" u="sng" kern="0" dirty="0" smtClean="0"/>
              <a:t>2.2.1. </a:t>
            </a:r>
            <a:r>
              <a:rPr lang="en-US" altLang="fr-FR" sz="1800" b="1" u="sng" kern="0" dirty="0" smtClean="0"/>
              <a:t>Impedance/Instabilities</a:t>
            </a:r>
            <a:endParaRPr lang="en-GB" altLang="fr-FR" sz="1800" b="1" u="sng" kern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467544" y="982665"/>
            <a:ext cx="763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16 </a:t>
            </a:r>
            <a:r>
              <a:rPr lang="en-US" dirty="0">
                <a:latin typeface="Calibri" panose="020F0502020204030204" pitchFamily="34" charset="0"/>
              </a:rPr>
              <a:t>presentations </a:t>
            </a:r>
            <a:r>
              <a:rPr lang="en-US" dirty="0" smtClean="0">
                <a:latin typeface="Calibri" panose="020F0502020204030204" pitchFamily="34" charset="0"/>
              </a:rPr>
              <a:t>(3 reviews </a:t>
            </a:r>
            <a:r>
              <a:rPr lang="en-US" dirty="0">
                <a:latin typeface="Calibri" panose="020F0502020204030204" pitchFamily="34" charset="0"/>
              </a:rPr>
              <a:t>+ </a:t>
            </a:r>
            <a:r>
              <a:rPr lang="en-US" dirty="0" smtClean="0">
                <a:latin typeface="Calibri" panose="020F0502020204030204" pitchFamily="34" charset="0"/>
              </a:rPr>
              <a:t>13 </a:t>
            </a:r>
            <a:r>
              <a:rPr lang="en-US" dirty="0">
                <a:latin typeface="Calibri" panose="020F0502020204030204" pitchFamily="34" charset="0"/>
              </a:rPr>
              <a:t>contributions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fr-FR" dirty="0">
              <a:latin typeface="Calibri" panose="020F050202020403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6071" y="1321219"/>
            <a:ext cx="57301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sym typeface="Symbol"/>
              </a:rPr>
              <a:t>  </a:t>
            </a:r>
            <a:r>
              <a:rPr lang="en-US" sz="1800" dirty="0" smtClean="0">
                <a:latin typeface="Calibri" panose="020F0502020204030204" pitchFamily="34" charset="0"/>
              </a:rPr>
              <a:t>Impedance </a:t>
            </a:r>
            <a:r>
              <a:rPr lang="en-US" sz="1800" dirty="0">
                <a:latin typeface="Calibri" panose="020F0502020204030204" pitchFamily="34" charset="0"/>
              </a:rPr>
              <a:t>calculations/optimizations/measurements </a:t>
            </a:r>
            <a:r>
              <a:rPr lang="en-US" sz="1800" dirty="0" smtClean="0">
                <a:latin typeface="Calibri" panose="020F0502020204030204" pitchFamily="34" charset="0"/>
                <a:sym typeface="Symbol"/>
              </a:rPr>
              <a:t>     </a:t>
            </a:r>
          </a:p>
          <a:p>
            <a:pPr marL="447675" indent="-361950"/>
            <a:r>
              <a:rPr lang="en-US" sz="18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800" dirty="0" smtClean="0">
                <a:latin typeface="Calibri" panose="020F0502020204030204" pitchFamily="34" charset="0"/>
                <a:sym typeface="Symbol"/>
              </a:rPr>
              <a:t>  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  Numerical optimization (minimization) of the coupling                 impedance of various vacuum components were presented: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305372"/>
            <a:ext cx="4032448" cy="1404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773" y="1202796"/>
            <a:ext cx="2617763" cy="194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548113" y="3165070"/>
            <a:ext cx="2521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Calibri" panose="020F0502020204030204" pitchFamily="34" charset="0"/>
                <a:sym typeface="Symbol"/>
              </a:rPr>
              <a:t>LHC collimator, O. </a:t>
            </a:r>
            <a:r>
              <a:rPr lang="fr-FR" sz="1400" i="1" dirty="0" err="1" smtClean="0">
                <a:latin typeface="Calibri" panose="020F0502020204030204" pitchFamily="34" charset="0"/>
              </a:rPr>
              <a:t>Frasciello</a:t>
            </a:r>
            <a:r>
              <a:rPr lang="fr-FR" sz="1400" i="1" dirty="0">
                <a:latin typeface="Calibri" panose="020F0502020204030204" pitchFamily="34" charset="0"/>
              </a:rPr>
              <a:t>, </a:t>
            </a:r>
            <a:r>
              <a:rPr lang="fr-FR" sz="1400" i="1" dirty="0" smtClean="0">
                <a:latin typeface="Calibri" panose="020F0502020204030204" pitchFamily="34" charset="0"/>
              </a:rPr>
              <a:t>INFN, Frascati</a:t>
            </a:r>
            <a:endParaRPr lang="en-US" sz="1400" i="1" dirty="0">
              <a:latin typeface="Calibri" panose="020F0502020204030204" pitchFamily="34" charset="0"/>
              <a:sym typeface="Symbol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5983377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NSLS-II in-vacuum undulator, A. </a:t>
            </a:r>
            <a:r>
              <a:rPr lang="en-US" sz="1400" i="1" dirty="0" err="1" smtClean="0">
                <a:latin typeface="Calibri" panose="020F0502020204030204" pitchFamily="34" charset="0"/>
              </a:rPr>
              <a:t>Blednykh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48" y="4267455"/>
            <a:ext cx="2565176" cy="170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4572000" y="571022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latin typeface="Calibri" panose="020F0502020204030204" pitchFamily="34" charset="0"/>
              </a:rPr>
              <a:t>A newly optimized (5 mm) gap insertion device chamber, Y.-C. </a:t>
            </a:r>
            <a:r>
              <a:rPr lang="en-US" sz="1400" i="1" dirty="0" err="1" smtClean="0">
                <a:latin typeface="Calibri" panose="020F0502020204030204" pitchFamily="34" charset="0"/>
              </a:rPr>
              <a:t>Chae</a:t>
            </a:r>
            <a:r>
              <a:rPr lang="en-US" sz="1400" i="1" dirty="0" smtClean="0">
                <a:latin typeface="Calibri" panose="020F0502020204030204" pitchFamily="34" charset="0"/>
              </a:rPr>
              <a:t>, APS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48748" y="2225202"/>
            <a:ext cx="54554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/>
            <a:r>
              <a:rPr lang="en-US" dirty="0">
                <a:latin typeface="Calibri" panose="020F0502020204030204" pitchFamily="34" charset="0"/>
                <a:sym typeface="Symbol"/>
              </a:rPr>
              <a:t>- Insertion device and cavity tapers </a:t>
            </a:r>
            <a:r>
              <a:rPr lang="en-US" sz="1400" dirty="0">
                <a:latin typeface="Calibri" panose="020F0502020204030204" pitchFamily="34" charset="0"/>
                <a:sym typeface="Symbol"/>
              </a:rPr>
              <a:t>(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A. </a:t>
            </a:r>
            <a:r>
              <a:rPr lang="en-US" sz="1400" i="1" dirty="0" err="1">
                <a:latin typeface="Calibri" panose="020F0502020204030204" pitchFamily="34" charset="0"/>
                <a:sym typeface="Symbol"/>
              </a:rPr>
              <a:t>Blednykh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, NSLS-II; </a:t>
            </a:r>
            <a:r>
              <a:rPr lang="en-US" sz="1400" i="1" dirty="0" smtClean="0">
                <a:latin typeface="Calibri" panose="020F0502020204030204" pitchFamily="34" charset="0"/>
                <a:sym typeface="Symbol"/>
              </a:rPr>
              <a:t>Y.-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C. </a:t>
            </a:r>
            <a:r>
              <a:rPr lang="en-US" sz="1400" i="1" dirty="0" err="1">
                <a:latin typeface="Calibri" panose="020F0502020204030204" pitchFamily="34" charset="0"/>
                <a:sym typeface="Symbol"/>
              </a:rPr>
              <a:t>Chae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, APS;  N. Wang, BAPS; M. Klein,  MAXIV; </a:t>
            </a:r>
            <a:r>
              <a:rPr lang="en-US" sz="1400" dirty="0">
                <a:latin typeface="Calibri" panose="020F0502020204030204" pitchFamily="34" charset="0"/>
                <a:sym typeface="Symbol"/>
              </a:rPr>
              <a:t>…)</a:t>
            </a:r>
          </a:p>
          <a:p>
            <a:pPr marL="180975" indent="-180975"/>
            <a:r>
              <a:rPr lang="en-US" dirty="0">
                <a:latin typeface="Calibri" panose="020F0502020204030204" pitchFamily="34" charset="0"/>
                <a:sym typeface="Symbol"/>
              </a:rPr>
              <a:t>- BPM buttons </a:t>
            </a:r>
            <a:r>
              <a:rPr lang="en-US" sz="1400" dirty="0">
                <a:latin typeface="Calibri" panose="020F0502020204030204" pitchFamily="34" charset="0"/>
                <a:sym typeface="Symbol"/>
              </a:rPr>
              <a:t>(</a:t>
            </a:r>
            <a:r>
              <a:rPr lang="en-US" sz="1400" i="1" dirty="0">
                <a:latin typeface="Calibri" panose="020F0502020204030204" pitchFamily="34" charset="0"/>
              </a:rPr>
              <a:t>H. </a:t>
            </a:r>
            <a:r>
              <a:rPr lang="pt-BR" sz="1400" i="1" dirty="0">
                <a:latin typeface="Calibri" panose="020F0502020204030204" pitchFamily="34" charset="0"/>
              </a:rPr>
              <a:t>de Oliveira Caiafa Duarte, 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LNLS</a:t>
            </a:r>
            <a:r>
              <a:rPr lang="en-US" sz="1400" dirty="0">
                <a:latin typeface="Calibri" panose="020F0502020204030204" pitchFamily="34" charset="0"/>
                <a:sym typeface="Symbol"/>
              </a:rPr>
              <a:t>)</a:t>
            </a:r>
          </a:p>
          <a:p>
            <a:pPr marL="180975" indent="-180975"/>
            <a:r>
              <a:rPr lang="en-US" dirty="0">
                <a:latin typeface="Calibri" panose="020F0502020204030204" pitchFamily="34" charset="0"/>
                <a:sym typeface="Symbol"/>
              </a:rPr>
              <a:t>- LHC collimators </a:t>
            </a:r>
            <a:r>
              <a:rPr lang="en-US" sz="1400" dirty="0">
                <a:latin typeface="Calibri" panose="020F0502020204030204" pitchFamily="34" charset="0"/>
                <a:sym typeface="Symbol"/>
              </a:rPr>
              <a:t>(</a:t>
            </a:r>
            <a:r>
              <a:rPr lang="fr-FR" sz="1400" i="1" dirty="0">
                <a:latin typeface="Calibri" panose="020F0502020204030204" pitchFamily="34" charset="0"/>
              </a:rPr>
              <a:t>O. </a:t>
            </a:r>
            <a:r>
              <a:rPr lang="fr-FR" sz="1400" i="1" dirty="0" err="1">
                <a:latin typeface="Calibri" panose="020F0502020204030204" pitchFamily="34" charset="0"/>
              </a:rPr>
              <a:t>Frasciello</a:t>
            </a:r>
            <a:r>
              <a:rPr lang="fr-FR" sz="1400" i="1" dirty="0">
                <a:latin typeface="Calibri" panose="020F0502020204030204" pitchFamily="34" charset="0"/>
              </a:rPr>
              <a:t>, INFN, Frascati</a:t>
            </a:r>
            <a:r>
              <a:rPr lang="en-US" sz="1400" dirty="0">
                <a:latin typeface="Calibri" panose="020F0502020204030204" pitchFamily="34" charset="0"/>
                <a:sym typeface="Symbol"/>
              </a:rPr>
              <a:t>)</a:t>
            </a:r>
          </a:p>
          <a:p>
            <a:pPr marL="180975" indent="-180975"/>
            <a:r>
              <a:rPr lang="en-US" dirty="0">
                <a:latin typeface="Calibri" panose="020F0502020204030204" pitchFamily="34" charset="0"/>
                <a:sym typeface="Symbol"/>
              </a:rPr>
              <a:t>- CLIC stripline </a:t>
            </a:r>
            <a:r>
              <a:rPr lang="en-US" sz="1400" dirty="0">
                <a:latin typeface="Calibri" panose="020F0502020204030204" pitchFamily="34" charset="0"/>
                <a:sym typeface="Symbol"/>
              </a:rPr>
              <a:t>(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T. </a:t>
            </a:r>
            <a:r>
              <a:rPr lang="en-US" sz="1400" i="1" dirty="0" err="1">
                <a:latin typeface="Calibri" panose="020F0502020204030204" pitchFamily="34" charset="0"/>
                <a:sym typeface="Symbol"/>
              </a:rPr>
              <a:t>Günzel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, ALBA</a:t>
            </a:r>
            <a:r>
              <a:rPr lang="en-US" sz="1400" dirty="0">
                <a:latin typeface="Calibri" panose="020F0502020204030204" pitchFamily="34" charset="0"/>
                <a:sym typeface="Symbol"/>
              </a:rPr>
              <a:t>)</a:t>
            </a:r>
          </a:p>
          <a:p>
            <a:pPr marL="180975" indent="-180975"/>
            <a:r>
              <a:rPr lang="en-US" dirty="0">
                <a:latin typeface="Calibri" panose="020F0502020204030204" pitchFamily="34" charset="0"/>
                <a:sym typeface="Symbol"/>
              </a:rPr>
              <a:t>- CLIC damping ring extraction kicker </a:t>
            </a:r>
            <a:r>
              <a:rPr lang="en-US" sz="1400" dirty="0">
                <a:latin typeface="Calibri" panose="020F0502020204030204" pitchFamily="34" charset="0"/>
                <a:sym typeface="Symbol"/>
              </a:rPr>
              <a:t>(</a:t>
            </a:r>
            <a:r>
              <a:rPr lang="fr-FR" sz="1400" i="1" dirty="0">
                <a:latin typeface="Calibri" panose="020F0502020204030204" pitchFamily="34" charset="0"/>
              </a:rPr>
              <a:t>C. </a:t>
            </a:r>
            <a:r>
              <a:rPr lang="fr-FR" sz="1400" i="1" dirty="0" err="1">
                <a:latin typeface="Calibri" panose="020F0502020204030204" pitchFamily="34" charset="0"/>
              </a:rPr>
              <a:t>Belver</a:t>
            </a:r>
            <a:r>
              <a:rPr lang="fr-FR" sz="1400" i="1" dirty="0">
                <a:latin typeface="Calibri" panose="020F0502020204030204" pitchFamily="34" charset="0"/>
              </a:rPr>
              <a:t> </a:t>
            </a:r>
            <a:r>
              <a:rPr lang="fr-FR" sz="1400" i="1" dirty="0" err="1">
                <a:latin typeface="Calibri" panose="020F0502020204030204" pitchFamily="34" charset="0"/>
              </a:rPr>
              <a:t>Aguilar</a:t>
            </a:r>
            <a:r>
              <a:rPr lang="fr-FR" sz="1400" i="1" dirty="0">
                <a:latin typeface="Calibri" panose="020F0502020204030204" pitchFamily="34" charset="0"/>
              </a:rPr>
              <a:t>, CERN</a:t>
            </a:r>
            <a:r>
              <a:rPr lang="fr-FR" sz="1400" dirty="0">
                <a:latin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  <a:sym typeface="Symbol"/>
            </a:endParaRPr>
          </a:p>
          <a:p>
            <a:pPr marL="180975" indent="-180975"/>
            <a:r>
              <a:rPr lang="en-US" dirty="0">
                <a:latin typeface="Calibri" panose="020F0502020204030204" pitchFamily="34" charset="0"/>
                <a:sym typeface="Symbol"/>
              </a:rPr>
              <a:t>- Longitudinal kicker </a:t>
            </a:r>
            <a:r>
              <a:rPr lang="en-US" sz="1400" dirty="0">
                <a:latin typeface="Calibri" panose="020F0502020204030204" pitchFamily="34" charset="0"/>
                <a:sym typeface="Symbol"/>
              </a:rPr>
              <a:t>(</a:t>
            </a:r>
            <a:r>
              <a:rPr lang="en-US" sz="1400" i="1" dirty="0">
                <a:latin typeface="Calibri" panose="020F0502020204030204" pitchFamily="34" charset="0"/>
              </a:rPr>
              <a:t>H. </a:t>
            </a:r>
            <a:r>
              <a:rPr lang="pt-BR" sz="1400" i="1" dirty="0">
                <a:latin typeface="Calibri" panose="020F0502020204030204" pitchFamily="34" charset="0"/>
              </a:rPr>
              <a:t>de Oliveira Caiafa Duarte, 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LNLS</a:t>
            </a:r>
            <a:r>
              <a:rPr lang="en-US" sz="1400" dirty="0" smtClean="0">
                <a:latin typeface="Calibri" panose="020F0502020204030204" pitchFamily="34" charset="0"/>
                <a:sym typeface="Symbol"/>
              </a:rPr>
              <a:t>)</a:t>
            </a:r>
            <a:endParaRPr lang="en-US" sz="1400" dirty="0">
              <a:latin typeface="Calibri" panose="020F050202020403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8/21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788" y="383729"/>
            <a:ext cx="4650800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27" y="2708920"/>
            <a:ext cx="434160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51520" y="476672"/>
            <a:ext cx="4226310" cy="1694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Comparison of EM solvers: </a:t>
            </a:r>
          </a:p>
          <a:p>
            <a:pPr marL="266700" indent="-180975">
              <a:lnSpc>
                <a:spcPts val="21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   (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CST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, 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ECHO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, 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GdfidL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, 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ACE3P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, …) in the impedance evaluation of standard ring vacuum components</a:t>
            </a:r>
          </a:p>
          <a:p>
            <a:pPr marL="361950" indent="-276225">
              <a:lnSpc>
                <a:spcPts val="2100"/>
              </a:lnSpc>
            </a:pPr>
            <a:r>
              <a:rPr lang="en-US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   (</a:t>
            </a:r>
            <a:r>
              <a:rPr lang="pt-BR" i="1" dirty="0" smtClean="0">
                <a:latin typeface="Calibri" panose="020F0502020204030204" pitchFamily="34" charset="0"/>
              </a:rPr>
              <a:t>H. </a:t>
            </a:r>
            <a:r>
              <a:rPr lang="pt-BR" i="1" dirty="0">
                <a:latin typeface="Calibri" panose="020F0502020204030204" pitchFamily="34" charset="0"/>
              </a:rPr>
              <a:t>de Oliveira Caiafa </a:t>
            </a:r>
            <a:r>
              <a:rPr lang="pt-BR" i="1" dirty="0" smtClean="0">
                <a:latin typeface="Calibri" panose="020F0502020204030204" pitchFamily="34" charset="0"/>
              </a:rPr>
              <a:t>Duarte, LNLS</a:t>
            </a:r>
            <a:r>
              <a:rPr lang="pt-BR" dirty="0" smtClean="0">
                <a:latin typeface="Calibri" panose="020F0502020204030204" pitchFamily="34" charset="0"/>
              </a:rPr>
              <a:t>; </a:t>
            </a:r>
            <a:r>
              <a:rPr lang="fr-FR" i="1" dirty="0" smtClean="0">
                <a:latin typeface="Calibri" panose="020F0502020204030204" pitchFamily="34" charset="0"/>
              </a:rPr>
              <a:t>A.</a:t>
            </a:r>
            <a:r>
              <a:rPr lang="fr-FR" i="1" dirty="0">
                <a:latin typeface="Calibri" panose="020F0502020204030204" pitchFamily="34" charset="0"/>
              </a:rPr>
              <a:t> </a:t>
            </a:r>
            <a:r>
              <a:rPr lang="fr-FR" i="1" dirty="0" err="1" smtClean="0">
                <a:latin typeface="Calibri" panose="020F0502020204030204" pitchFamily="34" charset="0"/>
              </a:rPr>
              <a:t>Blednykh</a:t>
            </a:r>
            <a:r>
              <a:rPr lang="fr-FR" i="1" dirty="0" smtClean="0">
                <a:latin typeface="Calibri" panose="020F0502020204030204" pitchFamily="34" charset="0"/>
              </a:rPr>
              <a:t>, NSLS-II</a:t>
            </a:r>
            <a:r>
              <a:rPr lang="fr-FR" dirty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891261" y="2484165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Comparison of CST, GdfidL and ECHO on a tapered cavity (H. </a:t>
            </a:r>
            <a:r>
              <a:rPr lang="pt-BR" sz="1400" i="1" dirty="0">
                <a:latin typeface="Calibri" panose="020F0502020204030204" pitchFamily="34" charset="0"/>
              </a:rPr>
              <a:t>de Oliveira Caiafa Duarte</a:t>
            </a:r>
            <a:r>
              <a:rPr lang="en-US" sz="1400" i="1" dirty="0" smtClean="0">
                <a:latin typeface="Calibri" panose="020F0502020204030204" pitchFamily="34" charset="0"/>
              </a:rPr>
              <a:t>, LNLS)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8649" y="5577780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Beam-based identification of intensity-dependent quadrupole focusing (P. Brunelle, SOLEIL)</a:t>
            </a:r>
            <a:endParaRPr lang="en-US" sz="1400" i="1" dirty="0">
              <a:latin typeface="Calibri" panose="020F05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91261" y="3356992"/>
            <a:ext cx="4038427" cy="2339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800"/>
              </a:spcAft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Beam-based transverse impedance measurement and localization:</a:t>
            </a:r>
          </a:p>
          <a:p>
            <a:pPr marL="371475" indent="-285750">
              <a:lnSpc>
                <a:spcPts val="2000"/>
              </a:lnSpc>
              <a:spcAft>
                <a:spcPts val="800"/>
              </a:spcAft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Review of the theory and measurement of transverse dipolar  impedance (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N. </a:t>
            </a:r>
            <a:r>
              <a:rPr lang="en-US" i="1" dirty="0" err="1" smtClean="0">
                <a:latin typeface="Calibri" panose="020F0502020204030204" pitchFamily="34" charset="0"/>
                <a:sym typeface="Symbol"/>
              </a:rPr>
              <a:t>Biancacci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, </a:t>
            </a:r>
            <a:r>
              <a:rPr lang="it-IT" i="1" dirty="0">
                <a:latin typeface="Calibri" panose="020F0502020204030204" pitchFamily="34" charset="0"/>
              </a:rPr>
              <a:t>Universita e INFN, Roma I (IT</a:t>
            </a:r>
            <a:r>
              <a:rPr lang="it-IT" i="1" dirty="0" smtClean="0">
                <a:latin typeface="Calibri" panose="020F0502020204030204" pitchFamily="34" charset="0"/>
              </a:rPr>
              <a:t>) </a:t>
            </a:r>
            <a:r>
              <a:rPr lang="it-IT" dirty="0" smtClean="0">
                <a:latin typeface="Calibri" panose="020F0502020204030204" pitchFamily="34" charset="0"/>
              </a:rPr>
              <a:t>)</a:t>
            </a:r>
            <a:endParaRPr lang="en-US" dirty="0" smtClean="0">
              <a:latin typeface="Calibri" panose="020F0502020204030204" pitchFamily="34" charset="0"/>
            </a:endParaRPr>
          </a:p>
          <a:p>
            <a:pPr marL="371475" indent="-285750">
              <a:lnSpc>
                <a:spcPts val="2000"/>
              </a:lnSpc>
              <a:spcAft>
                <a:spcPts val="800"/>
              </a:spcAft>
              <a:buFontTx/>
              <a:buChar char="-"/>
            </a:pPr>
            <a:r>
              <a:rPr lang="en-US" dirty="0" smtClean="0">
                <a:latin typeface="Calibri" panose="020F0502020204030204" pitchFamily="34" charset="0"/>
              </a:rPr>
              <a:t>Measurement of incoherent focusing due to non-circular cross-section chambers (</a:t>
            </a:r>
            <a:r>
              <a:rPr lang="en-US" i="1" dirty="0" smtClean="0">
                <a:latin typeface="Calibri" panose="020F0502020204030204" pitchFamily="34" charset="0"/>
              </a:rPr>
              <a:t>P. Brunelle, SOLEIL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it-IT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2" name="Group 26"/>
          <p:cNvGrpSpPr>
            <a:grpSpLocks/>
          </p:cNvGrpSpPr>
          <p:nvPr/>
        </p:nvGrpSpPr>
        <p:grpSpPr bwMode="auto">
          <a:xfrm>
            <a:off x="107950" y="6308716"/>
            <a:ext cx="8929688" cy="349250"/>
            <a:chOff x="68" y="3974"/>
            <a:chExt cx="5625" cy="220"/>
          </a:xfrm>
        </p:grpSpPr>
        <p:sp>
          <p:nvSpPr>
            <p:cNvPr id="33" name="Line 27"/>
            <p:cNvSpPr>
              <a:spLocks noChangeShapeType="1"/>
            </p:cNvSpPr>
            <p:nvPr/>
          </p:nvSpPr>
          <p:spPr bwMode="auto">
            <a:xfrm>
              <a:off x="68" y="3974"/>
              <a:ext cx="5625" cy="1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Text Box 28"/>
            <p:cNvSpPr txBox="1">
              <a:spLocks noChangeArrowheads="1"/>
            </p:cNvSpPr>
            <p:nvPr/>
          </p:nvSpPr>
          <p:spPr bwMode="auto">
            <a:xfrm>
              <a:off x="69" y="4020"/>
              <a:ext cx="81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altLang="fr-FR" sz="1200" i="1" dirty="0">
                  <a:solidFill>
                    <a:srgbClr val="800080"/>
                  </a:solidFill>
                  <a:latin typeface="Times New Roman" pitchFamily="18" charset="0"/>
                </a:rPr>
                <a:t>R. </a:t>
              </a:r>
              <a:r>
                <a:rPr lang="fr-FR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Nagaoka</a:t>
              </a:r>
              <a:endParaRPr lang="fr-FR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975" y="4021"/>
              <a:ext cx="235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Review of Instabilities Issues for Low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E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mittance </a:t>
              </a:r>
              <a:r>
                <a:rPr lang="en-GB" altLang="ko-KR" sz="1200" i="1" dirty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R</a:t>
              </a:r>
              <a:r>
                <a:rPr lang="en-GB" altLang="ko-KR" sz="1200" i="1" dirty="0" smtClean="0">
                  <a:solidFill>
                    <a:srgbClr val="990099"/>
                  </a:solidFill>
                  <a:latin typeface="Times New Roman" pitchFamily="18" charset="0"/>
                  <a:ea typeface="굴림" charset="-127"/>
                </a:rPr>
                <a:t>ings …</a:t>
              </a:r>
              <a:endParaRPr lang="en-US" altLang="fr-FR" sz="1200" i="1" dirty="0">
                <a:solidFill>
                  <a:srgbClr val="990099"/>
                </a:solidFill>
                <a:latin typeface="Times New Roman" pitchFamily="18" charset="0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auto">
            <a:xfrm>
              <a:off x="3539" y="4020"/>
              <a:ext cx="208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LER2014, </a:t>
              </a:r>
              <a:r>
                <a:rPr lang="en-US" altLang="fr-FR" sz="1200" i="1" dirty="0" err="1" smtClean="0">
                  <a:solidFill>
                    <a:srgbClr val="800080"/>
                  </a:solidFill>
                  <a:latin typeface="Times New Roman" pitchFamily="18" charset="0"/>
                </a:rPr>
                <a:t>Frascati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, 17-19 September 2014    </a:t>
              </a:r>
              <a:r>
                <a:rPr lang="en-US" altLang="fr-FR" sz="1200" i="1" dirty="0" smtClean="0">
                  <a:solidFill>
                    <a:srgbClr val="800080"/>
                  </a:solidFill>
                  <a:latin typeface="Times New Roman" pitchFamily="18" charset="0"/>
                </a:rPr>
                <a:t>  9/21</a:t>
              </a:r>
              <a:endParaRPr lang="en-US" altLang="fr-FR" sz="1200" i="1" dirty="0">
                <a:solidFill>
                  <a:srgbClr val="800080"/>
                </a:solidFill>
                <a:latin typeface="Times New Roman" pitchFamily="18" charset="0"/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251520" y="168147"/>
            <a:ext cx="528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sym typeface="Symbol"/>
              </a:rPr>
              <a:t>  </a:t>
            </a:r>
            <a:r>
              <a:rPr lang="en-US" sz="1800" dirty="0" smtClean="0">
                <a:latin typeface="Calibri" panose="020F0502020204030204" pitchFamily="34" charset="0"/>
              </a:rPr>
              <a:t>Impedance studies </a:t>
            </a:r>
            <a:r>
              <a:rPr lang="en-US" sz="1800" dirty="0" smtClean="0">
                <a:latin typeface="Calibri" panose="020F0502020204030204" pitchFamily="34" charset="0"/>
                <a:sym typeface="Symbol"/>
              </a:rPr>
              <a:t>  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18330" y="537479"/>
            <a:ext cx="540060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Review of several recently developed geometric wake field computations (short-bunch asymptotic models/scaling laws/new method for a point-charge wake from an EM solver, 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B. </a:t>
            </a:r>
            <a:r>
              <a:rPr lang="en-US" i="1" dirty="0" err="1" smtClean="0">
                <a:latin typeface="Calibri" panose="020F0502020204030204" pitchFamily="34" charset="0"/>
                <a:sym typeface="Symbol"/>
              </a:rPr>
              <a:t>Podobedov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, NSLS-II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Application of </a:t>
            </a:r>
            <a:r>
              <a:rPr lang="en-US" dirty="0" err="1" smtClean="0">
                <a:latin typeface="Calibri" panose="020F0502020204030204" pitchFamily="34" charset="0"/>
                <a:sym typeface="Symbol"/>
              </a:rPr>
              <a:t>Podobedov-Stupakov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scheme to a multi-cell cavity (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G. </a:t>
            </a:r>
            <a:r>
              <a:rPr lang="en-US" i="1" dirty="0" err="1" smtClean="0">
                <a:latin typeface="Calibri" panose="020F0502020204030204" pitchFamily="34" charset="0"/>
                <a:sym typeface="Symbol"/>
              </a:rPr>
              <a:t>Skripka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, Univ. Lund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)</a:t>
            </a:r>
          </a:p>
          <a:p>
            <a:pPr marL="285750" indent="-285750">
              <a:spcAft>
                <a:spcPts val="300"/>
              </a:spcAft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Experimental and numerical studies of the high frequency conductivity of NEG coating (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E. Koukovini Platia, </a:t>
            </a:r>
            <a:r>
              <a:rPr lang="en-US" i="1" dirty="0" err="1" smtClean="0">
                <a:latin typeface="Calibri" panose="020F0502020204030204" pitchFamily="34" charset="0"/>
                <a:sym typeface="Symbol"/>
              </a:rPr>
              <a:t>Ecole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  <a:sym typeface="Symbol"/>
              </a:rPr>
              <a:t>Polytech</a:t>
            </a:r>
            <a:r>
              <a:rPr lang="en-US" i="1" dirty="0" smtClean="0">
                <a:latin typeface="Calibri" panose="020F0502020204030204" pitchFamily="34" charset="0"/>
                <a:sym typeface="Symbol"/>
              </a:rPr>
              <a:t>., Lausanne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569" y="152400"/>
            <a:ext cx="2766065" cy="266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753840" y="2814237"/>
            <a:ext cx="2175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</a:rPr>
              <a:t>(</a:t>
            </a:r>
            <a:r>
              <a:rPr lang="en-US" sz="1400" i="1" dirty="0" smtClean="0">
                <a:latin typeface="Calibri" panose="020F0502020204030204" pitchFamily="34" charset="0"/>
              </a:rPr>
              <a:t>E. Koukovini Platia,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400" i="1" dirty="0" err="1">
                <a:latin typeface="Calibri" panose="020F0502020204030204" pitchFamily="34" charset="0"/>
                <a:sym typeface="Symbol"/>
              </a:rPr>
              <a:t>Ecole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400" i="1" dirty="0" err="1" smtClean="0">
                <a:latin typeface="Calibri" panose="020F0502020204030204" pitchFamily="34" charset="0"/>
                <a:sym typeface="Symbol"/>
              </a:rPr>
              <a:t>Polytech</a:t>
            </a:r>
            <a:r>
              <a:rPr lang="en-US" sz="1400" i="1" dirty="0" smtClean="0">
                <a:latin typeface="Calibri" panose="020F0502020204030204" pitchFamily="34" charset="0"/>
                <a:sym typeface="Symbol"/>
              </a:rPr>
              <a:t>., </a:t>
            </a:r>
            <a:r>
              <a:rPr lang="en-US" sz="1400" i="1" dirty="0">
                <a:latin typeface="Calibri" panose="020F0502020204030204" pitchFamily="34" charset="0"/>
                <a:sym typeface="Symbol"/>
              </a:rPr>
              <a:t>Lausanne</a:t>
            </a:r>
            <a:r>
              <a:rPr lang="en-US" sz="1400" i="1" dirty="0" smtClean="0">
                <a:latin typeface="Calibri" panose="020F0502020204030204" pitchFamily="34" charset="0"/>
              </a:rPr>
              <a:t> </a:t>
            </a:r>
            <a:r>
              <a:rPr lang="en-US" sz="1400" dirty="0" smtClean="0">
                <a:latin typeface="Calibri" panose="020F0502020204030204" pitchFamily="34" charset="0"/>
              </a:rPr>
              <a:t>)</a:t>
            </a:r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83133" y="3501008"/>
            <a:ext cx="523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sym typeface="Symbol"/>
              </a:rPr>
              <a:t>  Reviews on beam instability/harmonic cavities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202" y="4079126"/>
            <a:ext cx="3888432" cy="182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56936" y="3959324"/>
            <a:ext cx="4045760" cy="1797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100"/>
              </a:lnSpc>
              <a:spcAft>
                <a:spcPts val="800"/>
              </a:spcAft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Theory of transverse instability (single bunch/multibunch/dampers/Landau damping/electron-cloud) reviewed by A. </a:t>
            </a:r>
            <a:r>
              <a:rPr lang="en-US" dirty="0" err="1" smtClean="0">
                <a:latin typeface="Calibri" panose="020F0502020204030204" pitchFamily="34" charset="0"/>
                <a:sym typeface="Symbol"/>
              </a:rPr>
              <a:t>Burov</a:t>
            </a:r>
            <a:r>
              <a:rPr lang="en-US" dirty="0" smtClean="0">
                <a:latin typeface="Calibri" panose="020F0502020204030204" pitchFamily="34" charset="0"/>
                <a:sym typeface="Symbol"/>
              </a:rPr>
              <a:t> (FNAL)</a:t>
            </a:r>
          </a:p>
          <a:p>
            <a:pPr marL="285750" indent="-285750">
              <a:lnSpc>
                <a:spcPts val="2100"/>
              </a:lnSpc>
              <a:spcAft>
                <a:spcPts val="800"/>
              </a:spcAft>
              <a:buFont typeface="Symbol"/>
              <a:buChar char="·"/>
            </a:pPr>
            <a:r>
              <a:rPr lang="en-US" dirty="0" smtClean="0">
                <a:latin typeface="Calibri" panose="020F0502020204030204" pitchFamily="34" charset="0"/>
                <a:sym typeface="Symbol"/>
              </a:rPr>
              <a:t>Harmonic RF systems and their impact on beam overviewed by J. Byrd (LBNL)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796136" y="5949280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 panose="020F0502020204030204" pitchFamily="34" charset="0"/>
              </a:rPr>
              <a:t>In the review talk by J. Byrd (LBNL)</a:t>
            </a:r>
            <a:endParaRPr lang="en-US" sz="1400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17582</TotalTime>
  <Words>2218</Words>
  <Application>Microsoft Office PowerPoint</Application>
  <PresentationFormat>Affichage à l'écran (4:3)</PresentationFormat>
  <Paragraphs>238</Paragraphs>
  <Slides>21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3" baseType="lpstr">
      <vt:lpstr>Modèle par défaut</vt:lpstr>
      <vt:lpstr>Photo Editor Photo</vt:lpstr>
      <vt:lpstr>Review of Instabilities Issues for Low Emittance Rings and                     Summary of TWIICE Workshop</vt:lpstr>
      <vt:lpstr>Présentation PowerPoint</vt:lpstr>
      <vt:lpstr>1. What are the Instability Issues for Low Emittance Rings?</vt:lpstr>
      <vt:lpstr>Présentation PowerPoint</vt:lpstr>
      <vt:lpstr>2. Summary of TWIICE Workshop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3. Conclusions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NAGAOKA</dc:creator>
  <cp:lastModifiedBy>NAGAOKA</cp:lastModifiedBy>
  <cp:revision>1306</cp:revision>
  <dcterms:created xsi:type="dcterms:W3CDTF">2006-01-11T16:48:33Z</dcterms:created>
  <dcterms:modified xsi:type="dcterms:W3CDTF">2014-09-14T20:41:14Z</dcterms:modified>
</cp:coreProperties>
</file>