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1" r:id="rId2"/>
    <p:sldId id="411" r:id="rId3"/>
    <p:sldId id="415" r:id="rId4"/>
    <p:sldId id="443" r:id="rId5"/>
    <p:sldId id="424" r:id="rId6"/>
    <p:sldId id="426" r:id="rId7"/>
    <p:sldId id="447" r:id="rId8"/>
    <p:sldId id="427" r:id="rId9"/>
    <p:sldId id="444" r:id="rId10"/>
    <p:sldId id="446" r:id="rId11"/>
    <p:sldId id="445" r:id="rId12"/>
    <p:sldId id="425" r:id="rId13"/>
    <p:sldId id="428" r:id="rId14"/>
    <p:sldId id="448" r:id="rId15"/>
    <p:sldId id="449" r:id="rId16"/>
    <p:sldId id="450" r:id="rId17"/>
    <p:sldId id="451" r:id="rId18"/>
    <p:sldId id="349" r:id="rId19"/>
  </p:sldIdLst>
  <p:sldSz cx="9144000" cy="6858000" type="screen4x3"/>
  <p:notesSz cx="6794500" cy="9931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0000FF"/>
    <a:srgbClr val="FF3399"/>
    <a:srgbClr val="33CC33"/>
    <a:srgbClr val="66FF33"/>
    <a:srgbClr val="FF9933"/>
    <a:srgbClr val="99CC00"/>
    <a:srgbClr val="00CCFF"/>
    <a:srgbClr val="FFFF6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86" autoAdjust="0"/>
    <p:restoredTop sz="98397" autoAdjust="0"/>
  </p:normalViewPr>
  <p:slideViewPr>
    <p:cSldViewPr>
      <p:cViewPr varScale="1">
        <p:scale>
          <a:sx n="72" d="100"/>
          <a:sy n="7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6.wmf"/><Relationship Id="rId7" Type="http://schemas.openxmlformats.org/officeDocument/2006/relationships/image" Target="../media/image11.wmf"/><Relationship Id="rId2" Type="http://schemas.openxmlformats.org/officeDocument/2006/relationships/image" Target="../media/image7.wmf"/><Relationship Id="rId1" Type="http://schemas.openxmlformats.org/officeDocument/2006/relationships/image" Target="../media/image2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Relationship Id="rId9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l" defTabSz="882650">
              <a:defRPr sz="1200" i="0"/>
            </a:lvl1pPr>
          </a:lstStyle>
          <a:p>
            <a:endParaRPr lang="en-US" altLang="de-DE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 i="0"/>
            </a:lvl1pPr>
          </a:lstStyle>
          <a:p>
            <a:endParaRPr lang="en-US" altLang="de-DE"/>
          </a:p>
        </p:txBody>
      </p:sp>
      <p:sp>
        <p:nvSpPr>
          <p:cNvPr id="169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l" defTabSz="882650">
              <a:defRPr sz="1200" i="0"/>
            </a:lvl1pPr>
          </a:lstStyle>
          <a:p>
            <a:endParaRPr lang="en-US" altLang="de-DE"/>
          </a:p>
        </p:txBody>
      </p:sp>
      <p:sp>
        <p:nvSpPr>
          <p:cNvPr id="169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45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230" tIns="44115" rIns="88230" bIns="44115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 i="0"/>
            </a:lvl1pPr>
          </a:lstStyle>
          <a:p>
            <a:fld id="{65853C22-D109-43DE-85FD-54953F1A278B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998433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en-US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US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l">
              <a:defRPr sz="1200" i="0"/>
            </a:lvl1pPr>
          </a:lstStyle>
          <a:p>
            <a:endParaRPr lang="en-US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3" tIns="45717" rIns="91433" bIns="45717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1F2BB163-0D80-4AEC-8002-911A5C5C34B6}" type="slidenum">
              <a:rPr lang="en-US" altLang="de-DE"/>
              <a:pPr/>
              <a:t>‹#›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626847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B163-0D80-4AEC-8002-911A5C5C34B6}" type="slidenum">
              <a:rPr lang="en-US" altLang="de-DE" smtClean="0"/>
              <a:pPr/>
              <a:t>7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931267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B163-0D80-4AEC-8002-911A5C5C34B6}" type="slidenum">
              <a:rPr lang="en-US" altLang="de-DE" smtClean="0"/>
              <a:pPr/>
              <a:t>10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86331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BB163-0D80-4AEC-8002-911A5C5C34B6}" type="slidenum">
              <a:rPr lang="en-US" altLang="de-DE" smtClean="0"/>
              <a:pPr/>
              <a:t>16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502750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977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41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9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986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1868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5970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63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77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35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2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7485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1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altLang="de-DE" sz="1000" b="1" i="0">
                <a:solidFill>
                  <a:schemeClr val="bg1"/>
                </a:solidFill>
              </a:rPr>
              <a:t>A. Streun, PSI:  Trends in storage ring based light source design  		MAX IV Laboratory, Lund, Dec.10, 2013                          </a:t>
            </a:r>
            <a:fld id="{D4A06507-E996-4E9D-B67C-A8EE30979AA8}" type="slidenum">
              <a:rPr lang="en-US" altLang="de-DE" sz="1000" b="1" i="0">
                <a:solidFill>
                  <a:schemeClr val="bg1"/>
                </a:solidFill>
              </a:rPr>
              <a:pPr algn="l"/>
              <a:t>‹#›</a:t>
            </a:fld>
            <a:endParaRPr lang="en-US" altLang="de-DE" sz="1000" b="1" i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4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image" Target="../media/image17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1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0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9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7" y="1146138"/>
            <a:ext cx="8785225" cy="424847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txBody>
          <a:bodyPr/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2800" smtClean="0"/>
              <a:t>Longitudinal gradient super-bends and anti-bends for compact low emittance light source lattices</a:t>
            </a:r>
            <a:r>
              <a:rPr lang="en-US" altLang="de-DE" sz="2400">
                <a:solidFill>
                  <a:schemeClr val="bg2"/>
                </a:solidFill>
              </a:rPr>
              <a:t/>
            </a:r>
            <a:br>
              <a:rPr lang="en-US" altLang="de-DE" sz="2400">
                <a:solidFill>
                  <a:schemeClr val="bg2"/>
                </a:solidFill>
              </a:rPr>
            </a:br>
            <a:r>
              <a:rPr lang="en-US" altLang="de-DE" sz="2400" b="0">
                <a:solidFill>
                  <a:srgbClr val="66CCFF"/>
                </a:solidFill>
              </a:rPr>
              <a:t/>
            </a:r>
            <a:br>
              <a:rPr lang="en-US" altLang="de-DE" sz="2400" b="0">
                <a:solidFill>
                  <a:srgbClr val="66CCFF"/>
                </a:solidFill>
              </a:rPr>
            </a:br>
            <a:r>
              <a:rPr lang="en-US" altLang="de-DE" sz="2000" b="0">
                <a:solidFill>
                  <a:srgbClr val="66CCFF"/>
                </a:solidFill>
              </a:rPr>
              <a:t>Andreas Streun, Paul Scherrer Institut, Switzerland</a:t>
            </a:r>
            <a:r>
              <a:rPr lang="en-US" altLang="de-DE" sz="2000" b="0">
                <a:solidFill>
                  <a:srgbClr val="0099FF"/>
                </a:solidFill>
              </a:rPr>
              <a:t/>
            </a:r>
            <a:br>
              <a:rPr lang="en-US" altLang="de-DE" sz="2000" b="0">
                <a:solidFill>
                  <a:srgbClr val="0099FF"/>
                </a:solidFill>
              </a:rPr>
            </a:br>
            <a:r>
              <a:rPr lang="en-US" altLang="de-DE" sz="2000" b="0">
                <a:solidFill>
                  <a:srgbClr val="006699"/>
                </a:solidFill>
              </a:rPr>
              <a:t/>
            </a:r>
            <a:br>
              <a:rPr lang="en-US" altLang="de-DE" sz="2000" b="0">
                <a:solidFill>
                  <a:srgbClr val="006699"/>
                </a:solidFill>
              </a:rPr>
            </a:br>
            <a:r>
              <a:rPr lang="en-US" altLang="de-DE" sz="1900" b="0" smtClean="0"/>
              <a:t>Low emittance rings workshop IV, Frascati, Sep. 17-19, 2014</a:t>
            </a:r>
            <a:r>
              <a:rPr lang="en-US" altLang="de-DE" sz="1900" smtClean="0"/>
              <a:t/>
            </a:r>
            <a:br>
              <a:rPr lang="en-US" altLang="de-DE" sz="1900" smtClean="0"/>
            </a:br>
            <a:r>
              <a:rPr lang="en-US" altLang="de-DE" sz="1900"/>
              <a:t/>
            </a:r>
            <a:br>
              <a:rPr lang="en-US" altLang="de-DE" sz="1900"/>
            </a:br>
            <a:r>
              <a:rPr lang="en-US" altLang="de-DE" sz="1800" smtClean="0">
                <a:latin typeface="+mn-lt"/>
              </a:rPr>
              <a:t/>
            </a:r>
            <a:br>
              <a:rPr lang="en-US" altLang="de-DE" sz="1800" smtClean="0">
                <a:latin typeface="+mn-lt"/>
              </a:rPr>
            </a:br>
            <a:endParaRPr lang="en-US" altLang="de-DE" sz="1800" b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sp>
        <p:nvSpPr>
          <p:cNvPr id="10270" name="Rectangle 30"/>
          <p:cNvSpPr>
            <a:spLocks noChangeArrowheads="1"/>
          </p:cNvSpPr>
          <p:nvPr/>
        </p:nvSpPr>
        <p:spPr bwMode="auto">
          <a:xfrm>
            <a:off x="250825" y="406400"/>
            <a:ext cx="1692275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266" name="Picture 26" descr="psilogo_gr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3" y="477838"/>
            <a:ext cx="1512887" cy="57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725606"/>
              </p:ext>
            </p:extLst>
          </p:nvPr>
        </p:nvGraphicFramePr>
        <p:xfrm>
          <a:off x="3131840" y="4797152"/>
          <a:ext cx="2969068" cy="854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3" name="Equation" r:id="rId4" imgW="1676160" imgH="482400" progId="Equation.3">
                  <p:embed/>
                </p:oleObj>
              </mc:Choice>
              <mc:Fallback>
                <p:oleObj name="Equation" r:id="rId4" imgW="16761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31840" y="4797152"/>
                        <a:ext cx="2969068" cy="854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908720"/>
            <a:ext cx="8229600" cy="5732420"/>
          </a:xfrm>
        </p:spPr>
        <p:txBody>
          <a:bodyPr/>
          <a:lstStyle/>
          <a:p>
            <a:r>
              <a:rPr lang="en-US" sz="2400" smtClean="0"/>
              <a:t>Given function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de-DE" sz="2400" smtClean="0">
                <a:latin typeface="Monotype Corsiva" pitchFamily="66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,{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}), </a:t>
            </a:r>
            <a:r>
              <a:rPr lang="en-US" sz="2400" smtClean="0"/>
              <a:t>parameters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/>
              <a:t>,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/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  <a:r>
              <a:rPr lang="en-US" sz="2000"/>
              <a:t>  </a:t>
            </a:r>
            <a:r>
              <a:rPr lang="en-US" sz="2000">
                <a:sym typeface="Symbol"/>
              </a:rPr>
              <a:t></a:t>
            </a:r>
            <a:r>
              <a:rPr lang="en-US" sz="2000">
                <a:sym typeface="Wingdings" panose="05000000000000000000" pitchFamily="2" charset="2"/>
              </a:rPr>
              <a:t>  e</a:t>
            </a:r>
            <a:r>
              <a:rPr lang="en-US" sz="2000"/>
              <a:t>mittance &amp; matching</a:t>
            </a:r>
          </a:p>
          <a:p>
            <a:pPr lvl="1"/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{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</a:t>
            </a:r>
            <a:r>
              <a:rPr lang="en-US" sz="2000" i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  <a:r>
              <a:rPr lang="en-US" sz="2000"/>
              <a:t>  </a:t>
            </a:r>
            <a:r>
              <a:rPr lang="en-US" sz="2000">
                <a:sym typeface="Symbol"/>
              </a:rPr>
              <a:t></a:t>
            </a:r>
            <a:r>
              <a:rPr lang="en-US" sz="2000">
                <a:sym typeface="Wingdings" panose="05000000000000000000" pitchFamily="2" charset="2"/>
              </a:rPr>
              <a:t>  </a:t>
            </a:r>
            <a:r>
              <a:rPr lang="en-US" sz="2000"/>
              <a:t>optimum parameters </a:t>
            </a:r>
          </a:p>
          <a:p>
            <a:pPr>
              <a:spcBef>
                <a:spcPts val="1800"/>
              </a:spcBef>
            </a:pPr>
            <a:r>
              <a:rPr lang="en-US" sz="2400" smtClean="0"/>
              <a:t>Useful simple functions for field profiles:</a:t>
            </a:r>
          </a:p>
          <a:p>
            <a:pPr lvl="1"/>
            <a:r>
              <a:rPr lang="en-US" sz="2400" smtClean="0"/>
              <a:t>high field magnets: </a:t>
            </a:r>
            <a:br>
              <a:rPr lang="en-US" sz="2400" smtClean="0"/>
            </a:br>
            <a:r>
              <a:rPr lang="en-US" sz="2400" b="1" smtClean="0">
                <a:solidFill>
                  <a:srgbClr val="FFC000"/>
                </a:solidFill>
              </a:rPr>
              <a:t>hyperbola</a:t>
            </a:r>
            <a:r>
              <a:rPr lang="en-US" sz="2400" b="1" smtClean="0"/>
              <a:t> 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(parameters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h, p</a:t>
            </a:r>
            <a:r>
              <a:rPr lang="en-US" sz="2400" smtClean="0"/>
              <a:t>)</a:t>
            </a:r>
            <a:br>
              <a:rPr lang="en-US" sz="2400" smtClean="0"/>
            </a:br>
            <a:r>
              <a:rPr lang="en-US" sz="2400" smtClean="0">
                <a:sym typeface="Symbol"/>
              </a:rPr>
              <a:t>  </a:t>
            </a:r>
            <a:r>
              <a:rPr lang="en-US" sz="2400" smtClean="0"/>
              <a:t>superbends  </a:t>
            </a:r>
            <a:br>
              <a:rPr lang="en-US" sz="2400" smtClean="0"/>
            </a:br>
            <a:r>
              <a:rPr lang="en-US" sz="2400" smtClean="0">
                <a:sym typeface="Symbol"/>
              </a:rPr>
              <a:t>  </a:t>
            </a:r>
            <a:r>
              <a:rPr lang="en-US" sz="2400" smtClean="0"/>
              <a:t>hard X-ray photons from field peak!</a:t>
            </a:r>
          </a:p>
          <a:p>
            <a:pPr lvl="1"/>
            <a:r>
              <a:rPr lang="en-US" sz="2400" smtClean="0"/>
              <a:t>low field magnets: </a:t>
            </a:r>
            <a:br>
              <a:rPr lang="en-US" sz="2400" smtClean="0"/>
            </a:br>
            <a:r>
              <a:rPr lang="en-US" sz="2400" smtClean="0">
                <a:solidFill>
                  <a:srgbClr val="FF0000"/>
                </a:solidFill>
              </a:rPr>
              <a:t>step function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/>
              <a:t>(parameter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400" smtClean="0"/>
              <a:t>)</a:t>
            </a:r>
            <a:r>
              <a:rPr lang="en-US" sz="2400" smtClean="0">
                <a:solidFill>
                  <a:srgbClr val="FF0000"/>
                </a:solidFill>
              </a:rPr>
              <a:t> </a:t>
            </a:r>
            <a:br>
              <a:rPr lang="en-US" sz="2400" smtClean="0">
                <a:solidFill>
                  <a:srgbClr val="FF0000"/>
                </a:solidFill>
              </a:rPr>
            </a:br>
            <a:r>
              <a:rPr lang="en-US" sz="2400" smtClean="0">
                <a:sym typeface="Symbol"/>
              </a:rPr>
              <a:t>  most </a:t>
            </a:r>
            <a:r>
              <a:rPr lang="en-US" sz="2400" smtClean="0"/>
              <a:t>simple design</a:t>
            </a:r>
          </a:p>
          <a:p>
            <a:pPr marL="457200" lvl="1" indent="0">
              <a:buNone/>
            </a:pPr>
            <a:r>
              <a:rPr lang="en-US" sz="2000" smtClean="0"/>
              <a:t>		 </a:t>
            </a:r>
            <a:r>
              <a:rPr lang="en-US" sz="800" b="1">
                <a:sym typeface="Wingdings 2"/>
              </a:rPr>
              <a:t>        </a:t>
            </a:r>
            <a:r>
              <a:rPr lang="en-US" sz="800" b="1" smtClean="0">
                <a:sym typeface="Wingdings 2"/>
              </a:rPr>
              <a:t> </a:t>
            </a:r>
            <a:r>
              <a:rPr lang="en-US" sz="1800" smtClean="0"/>
              <a:t>numerical optimization results </a:t>
            </a:r>
            <a:endParaRPr lang="de-DE" sz="180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Analytical optimization</a:t>
            </a:r>
            <a:endParaRPr lang="de-DE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9648"/>
              </p:ext>
            </p:extLst>
          </p:nvPr>
        </p:nvGraphicFramePr>
        <p:xfrm>
          <a:off x="3419872" y="2924944"/>
          <a:ext cx="1971106" cy="844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84" name="Equation" r:id="rId6" imgW="977760" imgH="419040" progId="Equation.3">
                  <p:embed/>
                </p:oleObj>
              </mc:Choice>
              <mc:Fallback>
                <p:oleObj name="Equation" r:id="rId6" imgW="9777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419872" y="2924944"/>
                        <a:ext cx="1971106" cy="844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7341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57676"/>
            <a:ext cx="2600325" cy="262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  <p:pic>
        <p:nvPicPr>
          <p:cNvPr id="27341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82133"/>
            <a:ext cx="2672333" cy="260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10/18</a:t>
            </a:r>
            <a:endParaRPr lang="de-DE" sz="1000" b="1" i="0">
              <a:solidFill>
                <a:schemeClr val="bg1"/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5508104" y="1556792"/>
            <a:ext cx="989672" cy="363448"/>
          </a:xfrm>
          <a:custGeom>
            <a:avLst/>
            <a:gdLst>
              <a:gd name="connsiteX0" fmla="*/ 0 w 989672"/>
              <a:gd name="connsiteY0" fmla="*/ 402336 h 402336"/>
              <a:gd name="connsiteX1" fmla="*/ 832104 w 989672"/>
              <a:gd name="connsiteY1" fmla="*/ 320040 h 402336"/>
              <a:gd name="connsiteX2" fmla="*/ 969264 w 989672"/>
              <a:gd name="connsiteY2" fmla="*/ 109728 h 402336"/>
              <a:gd name="connsiteX3" fmla="*/ 566928 w 989672"/>
              <a:gd name="connsiteY3" fmla="*/ 0 h 402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9672" h="402336">
                <a:moveTo>
                  <a:pt x="0" y="402336"/>
                </a:moveTo>
                <a:cubicBezTo>
                  <a:pt x="335280" y="385572"/>
                  <a:pt x="670560" y="368808"/>
                  <a:pt x="832104" y="320040"/>
                </a:cubicBezTo>
                <a:cubicBezTo>
                  <a:pt x="993648" y="271272"/>
                  <a:pt x="1013460" y="163068"/>
                  <a:pt x="969264" y="109728"/>
                </a:cubicBezTo>
                <a:cubicBezTo>
                  <a:pt x="925068" y="56388"/>
                  <a:pt x="745998" y="28194"/>
                  <a:pt x="566928" y="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936103"/>
          </a:xfrm>
        </p:spPr>
        <p:txBody>
          <a:bodyPr/>
          <a:lstStyle/>
          <a:p>
            <a:r>
              <a:rPr lang="en-US" sz="2400" smtClean="0"/>
              <a:t>Numerical optimization of field profile for fixed </a:t>
            </a:r>
            <a:r>
              <a:rPr lang="de-DE" sz="24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</a:p>
          <a:p>
            <a:pPr lvl="1"/>
            <a:r>
              <a:rPr lang="en-US" sz="2000" smtClean="0"/>
              <a:t>Emittance (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smtClean="0"/>
              <a:t>) vs. 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smtClean="0"/>
              <a:t> normalized to data for TME of hom. bend</a:t>
            </a:r>
            <a:endParaRPr lang="de-DE" sz="2000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Deviations from optimum matching</a:t>
            </a:r>
            <a:endParaRPr lang="de-DE"/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98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7837" y="2646594"/>
            <a:ext cx="8928992" cy="3344515"/>
            <a:chOff x="17837" y="2646594"/>
            <a:chExt cx="8928992" cy="3344515"/>
          </a:xfrm>
        </p:grpSpPr>
        <p:pic>
          <p:nvPicPr>
            <p:cNvPr id="274436" name="Picture 4" descr="T:\idl\tme\slgb4d_ellipses_2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37" y="2646594"/>
              <a:ext cx="8928992" cy="33445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12160" y="4869160"/>
              <a:ext cx="639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b="1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1</a:t>
              </a:r>
              <a:endParaRPr lang="de-DE" sz="1600" b="1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 rot="1092284">
              <a:off x="1253653" y="3623078"/>
              <a:ext cx="639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b="1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2</a:t>
              </a:r>
              <a:endParaRPr lang="de-DE" sz="1600" b="1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 rot="402131">
              <a:off x="5813708" y="3545563"/>
              <a:ext cx="639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b="1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2</a:t>
              </a:r>
              <a:endParaRPr lang="de-DE" sz="1600" b="1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 rot="1092284">
              <a:off x="1924598" y="3284881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3</a:t>
              </a:r>
              <a:endParaRPr lang="de-DE" sz="1600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 rot="692109">
              <a:off x="6498171" y="3172440"/>
              <a:ext cx="63030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3</a:t>
              </a:r>
              <a:endParaRPr lang="de-DE" sz="1600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84578" y="4411281"/>
              <a:ext cx="6394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 </a:t>
              </a:r>
              <a:r>
                <a:rPr lang="en-US" sz="1600" b="1" i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1</a:t>
              </a:r>
              <a:endParaRPr lang="de-DE" sz="1600" b="1" i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flipH="1" flipV="1">
              <a:off x="5990733" y="4869160"/>
              <a:ext cx="121251" cy="169277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 flipH="1" flipV="1">
              <a:off x="960217" y="4411281"/>
              <a:ext cx="121251" cy="169277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4" name="TextBox 13"/>
          <p:cNvSpPr txBox="1"/>
          <p:nvPr/>
        </p:nvSpPr>
        <p:spPr>
          <a:xfrm>
            <a:off x="467544" y="6000868"/>
            <a:ext cx="8424936" cy="400110"/>
          </a:xfrm>
          <a:prstGeom prst="rect">
            <a:avLst/>
          </a:prstGeom>
          <a:solidFill>
            <a:srgbClr val="FFFF66"/>
          </a:solidFill>
          <a:ln w="222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i="0" smtClean="0"/>
              <a:t>small </a:t>
            </a:r>
            <a:r>
              <a:rPr lang="en-US" sz="20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(~0)</a:t>
            </a:r>
            <a:r>
              <a:rPr lang="en-US" sz="2000" i="0" smtClean="0"/>
              <a:t> dispersion at centre required, but</a:t>
            </a:r>
            <a:r>
              <a:rPr lang="en-US" sz="2000" i="0" smtClean="0">
                <a:sym typeface="Symbol"/>
              </a:rPr>
              <a:t> </a:t>
            </a:r>
            <a:r>
              <a:rPr lang="en-US" sz="2000" i="0" smtClean="0"/>
              <a:t>tolerant to large beta function</a:t>
            </a:r>
            <a:endParaRPr lang="de-DE" sz="2000" i="0"/>
          </a:p>
        </p:txBody>
      </p:sp>
      <p:sp>
        <p:nvSpPr>
          <p:cNvPr id="19" name="TextBox 18"/>
          <p:cNvSpPr txBox="1"/>
          <p:nvPr/>
        </p:nvSpPr>
        <p:spPr>
          <a:xfrm>
            <a:off x="4196469" y="4797512"/>
            <a:ext cx="839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1600" b="1" i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 0.3</a:t>
            </a:r>
            <a:r>
              <a:rPr 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600" b="1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4915002" y="4749835"/>
            <a:ext cx="377078" cy="216954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11/18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790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9552" y="3334089"/>
            <a:ext cx="3815717" cy="400110"/>
          </a:xfrm>
          <a:prstGeom prst="rect">
            <a:avLst/>
          </a:prstGeom>
          <a:solidFill>
            <a:srgbClr val="FFFF66"/>
          </a:solidFill>
          <a:ln w="222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l"/>
            <a:endParaRPr lang="de-DE" sz="2000" i="0"/>
          </a:p>
        </p:txBody>
      </p:sp>
      <p:pic>
        <p:nvPicPr>
          <p:cNvPr id="275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91" y="3600878"/>
            <a:ext cx="188504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53" y="2727642"/>
            <a:ext cx="3518650" cy="310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de-DE" smtClean="0"/>
              <a:t>Anti-bends</a:t>
            </a:r>
            <a:endParaRPr lang="en-US" altLang="de-DE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107505" y="813690"/>
            <a:ext cx="9036494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de-DE" sz="2400" i="0" smtClean="0"/>
              <a:t>General problem of dispersion matching:</a:t>
            </a:r>
          </a:p>
          <a:p>
            <a:pPr lvl="1">
              <a:lnSpc>
                <a:spcPct val="90000"/>
              </a:lnSpc>
            </a:pPr>
            <a:r>
              <a:rPr lang="en-US" altLang="de-DE" sz="2000" i="0" smtClean="0"/>
              <a:t>dispersion </a:t>
            </a:r>
            <a:r>
              <a:rPr lang="en-US" altLang="de-DE" sz="2000" i="0" smtClean="0"/>
              <a:t>production in dipoles </a:t>
            </a:r>
            <a:r>
              <a:rPr lang="en-US" altLang="de-DE" sz="2000" i="0" smtClean="0">
                <a:sym typeface="Symbol"/>
              </a:rPr>
              <a:t> “</a:t>
            </a:r>
            <a:r>
              <a:rPr lang="en-US" altLang="de-DE" sz="2000" i="0" smtClean="0"/>
              <a:t>defocusing”:  </a:t>
            </a:r>
            <a:r>
              <a:rPr lang="en-US" altLang="de-DE" sz="2000" b="1" smtClean="0">
                <a:solidFill>
                  <a:srgbClr val="008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altLang="de-DE" sz="2000" b="1" i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’’ &gt; 0</a:t>
            </a:r>
          </a:p>
          <a:p>
            <a:pPr>
              <a:lnSpc>
                <a:spcPct val="90000"/>
              </a:lnSpc>
            </a:pPr>
            <a:r>
              <a:rPr lang="en-US" altLang="de-DE" sz="2400" i="0" smtClean="0"/>
              <a:t>Quadrupoles in conventional cell:</a:t>
            </a:r>
          </a:p>
          <a:p>
            <a:pPr lvl="1">
              <a:lnSpc>
                <a:spcPct val="90000"/>
              </a:lnSpc>
            </a:pPr>
            <a:r>
              <a:rPr lang="en-US" altLang="de-DE" sz="2000" i="0"/>
              <a:t>dispersion </a:t>
            </a:r>
            <a:r>
              <a:rPr lang="en-US" altLang="de-DE" sz="2000" i="0"/>
              <a:t>is </a:t>
            </a:r>
            <a:r>
              <a:rPr lang="en-US" altLang="de-DE" sz="2000" i="0" smtClean="0"/>
              <a:t>horizontal trajectory: quads treat </a:t>
            </a:r>
            <a:r>
              <a:rPr lang="en-US" altLang="de-DE" sz="2000" b="1">
                <a:solidFill>
                  <a:srgbClr val="008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 </a:t>
            </a:r>
            <a:r>
              <a:rPr lang="en-US" altLang="de-DE" sz="2000" b="1" smtClean="0">
                <a:solidFill>
                  <a:srgbClr val="008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de-DE" sz="2000" i="0" smtClean="0"/>
              <a:t>and </a:t>
            </a:r>
            <a:r>
              <a:rPr lang="en-US" altLang="de-DE" sz="2000" b="1" smtClean="0">
                <a:solidFill>
                  <a:srgbClr val="0033CC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de-DE" sz="2000" b="1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de-DE" sz="2000" b="1" i="0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de-DE" sz="2000" i="0" smtClean="0"/>
              <a:t>in same way.</a:t>
            </a:r>
            <a:endParaRPr lang="en-US" altLang="de-DE" sz="2000" i="0"/>
          </a:p>
          <a:p>
            <a:pPr lvl="1">
              <a:lnSpc>
                <a:spcPct val="90000"/>
              </a:lnSpc>
              <a:buFont typeface="Wingdings"/>
              <a:buChar char="à"/>
            </a:pPr>
            <a:r>
              <a:rPr lang="en-US" altLang="de-DE" sz="2000" i="0" smtClean="0"/>
              <a:t>over-focusing </a:t>
            </a:r>
            <a:r>
              <a:rPr lang="en-US" altLang="de-DE" sz="2000" i="0" smtClean="0"/>
              <a:t>of horizontal beta function </a:t>
            </a:r>
            <a:r>
              <a:rPr lang="en-US" altLang="de-DE" sz="2000" b="1" smtClean="0">
                <a:solidFill>
                  <a:srgbClr val="0033CC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de-DE" sz="2000" b="1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pPr lvl="1">
              <a:lnSpc>
                <a:spcPct val="90000"/>
              </a:lnSpc>
              <a:buFont typeface="Wingdings"/>
              <a:buChar char="à"/>
            </a:pPr>
            <a:r>
              <a:rPr lang="en-US" altLang="de-DE" sz="2000" i="0" smtClean="0"/>
              <a:t>insufficient </a:t>
            </a:r>
            <a:r>
              <a:rPr lang="en-US" altLang="de-DE" sz="2000" i="0" smtClean="0"/>
              <a:t>focusing of dispersion </a:t>
            </a:r>
            <a:r>
              <a:rPr lang="en-US" altLang="de-DE" sz="2000" b="1">
                <a:solidFill>
                  <a:srgbClr val="008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 </a:t>
            </a:r>
            <a:endParaRPr lang="en-US" altLang="de-DE" sz="2000" b="1" i="0" smtClean="0">
              <a:solidFill>
                <a:srgbClr val="008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de-DE" sz="2000" i="0" smtClean="0"/>
              <a:t>striking example: the TME cell</a:t>
            </a:r>
          </a:p>
          <a:p>
            <a:pPr marL="0" lvl="1" indent="0">
              <a:lnSpc>
                <a:spcPct val="90000"/>
              </a:lnSpc>
              <a:buNone/>
            </a:pPr>
            <a:r>
              <a:rPr lang="en-US" altLang="de-DE" i="0" smtClean="0">
                <a:sym typeface="Wingdings" panose="05000000000000000000" pitchFamily="2" charset="2"/>
              </a:rPr>
              <a:t> </a:t>
            </a:r>
            <a:r>
              <a:rPr lang="en-US" altLang="de-DE" i="0">
                <a:sym typeface="Wingdings" panose="05000000000000000000" pitchFamily="2" charset="2"/>
              </a:rPr>
              <a:t>d</a:t>
            </a:r>
            <a:r>
              <a:rPr lang="en-US" altLang="de-DE" i="0" smtClean="0"/>
              <a:t>isentangle </a:t>
            </a:r>
            <a:r>
              <a:rPr lang="en-US" altLang="de-DE" b="1">
                <a:solidFill>
                  <a:srgbClr val="008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en-US" altLang="de-DE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de-DE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en-US" altLang="de-DE" i="0" smtClean="0"/>
              <a:t>and </a:t>
            </a:r>
            <a:r>
              <a:rPr lang="en-US" altLang="de-DE" b="1" smtClean="0">
                <a:solidFill>
                  <a:srgbClr val="0033CC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de-DE" b="1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de-DE" i="0" smtClean="0"/>
              <a:t> </a:t>
            </a:r>
            <a:r>
              <a:rPr lang="en-US" altLang="de-DE" b="1" i="0" smtClean="0"/>
              <a:t>!</a:t>
            </a:r>
            <a:endParaRPr lang="en-US" altLang="de-DE" sz="2400" b="1" i="0" smtClean="0"/>
          </a:p>
          <a:p>
            <a:pPr>
              <a:lnSpc>
                <a:spcPct val="90000"/>
              </a:lnSpc>
            </a:pPr>
            <a:r>
              <a:rPr lang="en-US" altLang="de-DE" sz="2400" i="0" smtClean="0"/>
              <a:t>use negative dipole: </a:t>
            </a:r>
            <a:r>
              <a:rPr lang="en-US" altLang="de-DE" sz="24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anti-bend</a:t>
            </a:r>
            <a:endParaRPr lang="en-US" altLang="de-DE" sz="2400" b="1" i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de-DE" sz="2000" i="0" smtClean="0"/>
              <a:t>kick  </a:t>
            </a:r>
            <a:r>
              <a:rPr lang="en-US" altLang="de-DE" sz="2000" b="1" i="0" smtClean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altLang="de-DE" sz="2000" b="1" smtClean="0">
                <a:solidFill>
                  <a:srgbClr val="008000"/>
                </a:solidFill>
                <a:latin typeface="Symbol" pitchFamily="18" charset="2"/>
              </a:rPr>
              <a:t>h</a:t>
            </a:r>
            <a:r>
              <a:rPr lang="en-US" altLang="de-DE" sz="2000" b="1" i="0" smtClean="0">
                <a:solidFill>
                  <a:srgbClr val="008000"/>
                </a:solidFill>
              </a:rPr>
              <a:t>’ </a:t>
            </a:r>
            <a:r>
              <a:rPr lang="en-US" altLang="de-DE" sz="2000" b="1" i="0" smtClean="0">
                <a:latin typeface="Times New Roman" pitchFamily="18" charset="0"/>
                <a:sym typeface="Symbol" pitchFamily="18" charset="2"/>
              </a:rPr>
              <a:t>=</a:t>
            </a:r>
            <a:r>
              <a:rPr lang="en-US" altLang="de-DE" sz="2000" b="1" i="0" smtClean="0">
                <a:solidFill>
                  <a:srgbClr val="008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de-DE" sz="20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ymbol" pitchFamily="18" charset="2"/>
                <a:sym typeface="Symbol" pitchFamily="18" charset="2"/>
              </a:rPr>
              <a:t></a:t>
            </a:r>
            <a:r>
              <a:rPr lang="en-US" altLang="de-DE" sz="2000" b="1" i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altLang="de-DE" sz="2000" i="0" smtClean="0"/>
              <a:t>,  angle </a:t>
            </a:r>
            <a:r>
              <a:rPr lang="en-US" altLang="de-DE" sz="2000" b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Symbol" pitchFamily="18" charset="2"/>
                <a:sym typeface="Symbol" pitchFamily="18" charset="2"/>
              </a:rPr>
              <a:t></a:t>
            </a:r>
            <a:r>
              <a:rPr lang="en-US" altLang="de-DE" sz="2000" b="1" i="0" smtClean="0">
                <a:solidFill>
                  <a:srgbClr val="008000"/>
                </a:solidFill>
                <a:latin typeface="Symbol" pitchFamily="18" charset="2"/>
                <a:sym typeface="Symbol" pitchFamily="18" charset="2"/>
              </a:rPr>
              <a:t>  </a:t>
            </a:r>
            <a:r>
              <a:rPr lang="en-US" altLang="de-DE" sz="2000" b="1" i="0" smtClean="0">
                <a:latin typeface="Symbol" pitchFamily="18" charset="2"/>
                <a:sym typeface="Symbol" pitchFamily="18" charset="2"/>
              </a:rPr>
              <a:t>&lt;  0 </a:t>
            </a:r>
            <a:endParaRPr lang="en-US" altLang="de-DE" sz="2000" b="1" i="0"/>
          </a:p>
          <a:p>
            <a:pPr lvl="1">
              <a:lnSpc>
                <a:spcPct val="90000"/>
              </a:lnSpc>
            </a:pPr>
            <a:r>
              <a:rPr lang="en-US" altLang="de-DE" sz="2000" i="0" smtClean="0"/>
              <a:t>out of phase with main dipole</a:t>
            </a:r>
          </a:p>
          <a:p>
            <a:pPr lvl="1">
              <a:lnSpc>
                <a:spcPct val="90000"/>
              </a:lnSpc>
            </a:pPr>
            <a:r>
              <a:rPr lang="en-US" altLang="de-DE" sz="2000" i="0" smtClean="0"/>
              <a:t>negligible effect on </a:t>
            </a:r>
            <a:r>
              <a:rPr lang="en-US" altLang="de-DE" sz="2000" b="1" smtClean="0">
                <a:solidFill>
                  <a:srgbClr val="0033CC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de-DE" sz="2000" b="1" baseline="-2500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de-DE" sz="2000" i="0"/>
              <a:t> </a:t>
            </a:r>
            <a:r>
              <a:rPr lang="en-US" altLang="de-DE" sz="2000" i="0" smtClean="0"/>
              <a:t>, </a:t>
            </a:r>
            <a:r>
              <a:rPr lang="en-US" altLang="de-DE" sz="2000" b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en-US" altLang="de-DE" sz="2000" b="1" baseline="-250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altLang="de-DE" sz="2000" i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de-DE" sz="2400" i="0" smtClean="0"/>
              <a:t>Side </a:t>
            </a:r>
            <a:r>
              <a:rPr lang="en-US" altLang="de-DE" sz="2400" i="0"/>
              <a:t>effects </a:t>
            </a:r>
            <a:r>
              <a:rPr lang="en-US" altLang="de-DE" sz="2400" i="0" smtClean="0"/>
              <a:t>on </a:t>
            </a:r>
            <a:r>
              <a:rPr lang="en-US" altLang="de-DE" sz="2400" i="0"/>
              <a:t>emittance:</a:t>
            </a:r>
          </a:p>
          <a:p>
            <a:pPr lvl="1">
              <a:lnSpc>
                <a:spcPct val="90000"/>
              </a:lnSpc>
            </a:pPr>
            <a:r>
              <a:rPr lang="en-US" altLang="de-DE" sz="2000" i="0"/>
              <a:t>main dipole angle </a:t>
            </a:r>
            <a:r>
              <a:rPr lang="en-US" altLang="de-DE" sz="2000" i="0" smtClean="0"/>
              <a:t>increase </a:t>
            </a:r>
            <a:r>
              <a:rPr lang="en-US" altLang="de-DE" sz="2000" i="0"/>
              <a:t>by </a:t>
            </a:r>
            <a:r>
              <a:rPr lang="en-US" altLang="de-DE" sz="2000" b="1" i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de-DE" sz="2000" b="1" i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|</a:t>
            </a:r>
            <a:r>
              <a:rPr lang="en-US" altLang="de-DE" sz="20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Symbol" pitchFamily="18" charset="2"/>
                <a:sym typeface="Symbol" pitchFamily="18" charset="2"/>
              </a:rPr>
              <a:t> </a:t>
            </a:r>
            <a:r>
              <a:rPr lang="en-US" altLang="de-DE" sz="2000" b="1" i="0">
                <a:solidFill>
                  <a:schemeClr val="accent2">
                    <a:lumMod val="60000"/>
                    <a:lumOff val="40000"/>
                  </a:schemeClr>
                </a:solidFill>
                <a:latin typeface="Symbol" pitchFamily="18" charset="2"/>
                <a:sym typeface="Symbol" pitchFamily="18" charset="2"/>
              </a:rPr>
              <a:t>|</a:t>
            </a:r>
          </a:p>
          <a:p>
            <a:pPr lvl="1">
              <a:lnSpc>
                <a:spcPct val="90000"/>
              </a:lnSpc>
            </a:pPr>
            <a:r>
              <a:rPr lang="en-US" altLang="de-DE" sz="2000" i="0"/>
              <a:t>anti-bend </a:t>
            </a:r>
            <a:r>
              <a:rPr lang="en-US" altLang="de-DE" sz="2000" i="0" smtClean="0"/>
              <a:t>located at  </a:t>
            </a:r>
            <a:r>
              <a:rPr lang="en-US" altLang="de-DE" sz="2000" i="0"/>
              <a:t>large </a:t>
            </a:r>
            <a:r>
              <a:rPr lang="en-US" altLang="de-DE" sz="2400" b="1" i="0" smtClean="0">
                <a:latin typeface="Monotype Corsiva" pitchFamily="66" charset="0"/>
              </a:rPr>
              <a:t>H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de-DE" sz="2000" i="0" smtClean="0">
                <a:sym typeface="Wingdings" panose="05000000000000000000" pitchFamily="2" charset="2"/>
              </a:rPr>
              <a:t> </a:t>
            </a:r>
            <a:r>
              <a:rPr lang="en-US" altLang="de-DE" sz="2000" i="0" smtClean="0"/>
              <a:t>in total, still lower emittance</a:t>
            </a:r>
            <a:endParaRPr lang="en-US" altLang="de-DE" sz="2000" b="1" i="0" smtClean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12/18</a:t>
            </a:r>
            <a:endParaRPr lang="de-DE" sz="1000" b="1" i="0">
              <a:solidFill>
                <a:schemeClr val="bg1"/>
              </a:solidFill>
            </a:endParaRP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633552" y="4281968"/>
            <a:ext cx="1447895" cy="37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de-DE" sz="2000" b="1">
                <a:solidFill>
                  <a:srgbClr val="0000FF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x</a:t>
            </a:r>
            <a:r>
              <a:rPr lang="en-US" altLang="de-DE" sz="20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 </a:t>
            </a:r>
            <a:r>
              <a:rPr lang="en-US" altLang="de-DE" sz="2000" b="1">
                <a:solidFill>
                  <a:srgbClr val="FF00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y</a:t>
            </a:r>
            <a:r>
              <a:rPr lang="en-US" altLang="de-DE" sz="2000" b="1">
                <a:solidFill>
                  <a:srgbClr val="FF0066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endParaRPr lang="en-US" altLang="de-DE" sz="2000" b="1">
              <a:solidFill>
                <a:srgbClr val="00FF00"/>
              </a:solidFill>
              <a:latin typeface="Symbol" pitchFamily="18" charset="2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337199" y="2470027"/>
            <a:ext cx="1447895" cy="951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de-DE" sz="2000" i="0" smtClean="0">
                <a:latin typeface="+mj-lt"/>
                <a:ea typeface="Lucida Sans Unicode" pitchFamily="34" charset="0"/>
                <a:cs typeface="Lucida Sans Unicode" pitchFamily="34" charset="0"/>
              </a:rPr>
              <a:t>dispersion:</a:t>
            </a:r>
            <a:br>
              <a:rPr lang="en-US" altLang="de-DE" sz="2000" i="0" smtClean="0">
                <a:latin typeface="+mj-lt"/>
                <a:ea typeface="Lucida Sans Unicode" pitchFamily="34" charset="0"/>
                <a:cs typeface="Lucida Sans Unicode" pitchFamily="34" charset="0"/>
              </a:rPr>
            </a:br>
            <a:r>
              <a:rPr lang="en-US" altLang="de-DE" sz="2000" i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+mj-lt"/>
                <a:ea typeface="Lucida Sans Unicode" pitchFamily="34" charset="0"/>
                <a:cs typeface="Lucida Sans Unicode" pitchFamily="34" charset="0"/>
              </a:rPr>
              <a:t>anti-bend </a:t>
            </a:r>
            <a:r>
              <a:rPr lang="en-US" altLang="de-DE" sz="2000" b="1" i="0" smtClean="0">
                <a:solidFill>
                  <a:srgbClr val="008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off</a:t>
            </a:r>
            <a:r>
              <a:rPr lang="en-US" altLang="de-DE" sz="2000" b="1" i="0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/ </a:t>
            </a:r>
            <a:r>
              <a:rPr lang="en-US" altLang="de-DE" sz="2000" b="1" i="0" smtClean="0">
                <a:solidFill>
                  <a:srgbClr val="33CC33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on</a:t>
            </a:r>
            <a:endParaRPr lang="en-US" altLang="de-DE" sz="2000" b="1" i="0">
              <a:solidFill>
                <a:srgbClr val="33CC33"/>
              </a:solidFill>
              <a:latin typeface="Symbol" pitchFamily="18" charset="2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93653" y="5836294"/>
            <a:ext cx="3723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0" smtClean="0"/>
              <a:t>relaxed TME cell, </a:t>
            </a:r>
            <a:r>
              <a:rPr lang="de-DE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5°, 2.4 GeV, J</a:t>
            </a:r>
            <a:r>
              <a:rPr lang="de-DE" i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de-DE" i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 2</a:t>
            </a:r>
            <a:endParaRPr lang="de-DE" i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i="0" smtClean="0"/>
              <a:t>Emittance:  </a:t>
            </a:r>
            <a:r>
              <a:rPr lang="de-DE" b="1" i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pm </a:t>
            </a:r>
            <a:r>
              <a:rPr lang="de-DE" b="1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b="1" i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i="0" smtClean="0">
                <a:solidFill>
                  <a:srgbClr val="33CC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pm</a:t>
            </a:r>
            <a:endParaRPr lang="de-DE" b="1" i="0">
              <a:solidFill>
                <a:srgbClr val="33CC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859975" y="5031898"/>
            <a:ext cx="0" cy="54006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236239" y="5040160"/>
            <a:ext cx="0" cy="540060"/>
          </a:xfrm>
          <a:prstGeom prst="straightConnector1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4"/>
          <p:cNvCxnSpPr/>
          <p:nvPr/>
        </p:nvCxnSpPr>
        <p:spPr bwMode="auto">
          <a:xfrm flipV="1">
            <a:off x="4355269" y="6345324"/>
            <a:ext cx="1296851" cy="1080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921452" y="962607"/>
            <a:ext cx="370628" cy="44559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254995" name="Picture 19" descr="http://origin-ars.els-cdn.com/content/image/1-s2.0-S0168900213016203-gr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557" y="2492896"/>
            <a:ext cx="3888234" cy="388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</a:t>
            </a:r>
            <a:r>
              <a:rPr lang="en-US" sz="1000" b="1" i="0">
                <a:solidFill>
                  <a:schemeClr val="bg1"/>
                </a:solidFill>
              </a:rPr>
              <a:t> </a:t>
            </a:r>
            <a:r>
              <a:rPr lang="en-US" sz="1000" b="1" i="0" smtClean="0">
                <a:solidFill>
                  <a:schemeClr val="bg1"/>
                </a:solidFill>
              </a:rPr>
              <a:t>      13/18</a:t>
            </a:r>
            <a:endParaRPr lang="de-DE" sz="1000" b="1" i="0">
              <a:solidFill>
                <a:schemeClr val="bg1"/>
              </a:solidFill>
            </a:endParaRPr>
          </a:p>
        </p:txBody>
      </p:sp>
      <p:sp>
        <p:nvSpPr>
          <p:cNvPr id="14" name="Rectangle 21"/>
          <p:cNvSpPr>
            <a:spLocks noChangeArrowheads="1"/>
          </p:cNvSpPr>
          <p:nvPr/>
        </p:nvSpPr>
        <p:spPr bwMode="auto">
          <a:xfrm>
            <a:off x="5137043" y="1757164"/>
            <a:ext cx="2064222" cy="54061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5" name="Rectangle 21"/>
          <p:cNvSpPr>
            <a:spLocks noChangeArrowheads="1"/>
          </p:cNvSpPr>
          <p:nvPr/>
        </p:nvSpPr>
        <p:spPr bwMode="auto">
          <a:xfrm>
            <a:off x="868822" y="1772816"/>
            <a:ext cx="3840413" cy="54061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9116142"/>
              </p:ext>
            </p:extLst>
          </p:nvPr>
        </p:nvGraphicFramePr>
        <p:xfrm>
          <a:off x="899592" y="1772816"/>
          <a:ext cx="6311901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2" name="Equation" r:id="rId4" imgW="3035160" imgH="279360" progId="Equation.3">
                  <p:embed/>
                </p:oleObj>
              </mc:Choice>
              <mc:Fallback>
                <p:oleObj name="Equation" r:id="rId4" imgW="3035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772816"/>
                        <a:ext cx="6311901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26765" y="926499"/>
            <a:ext cx="8352928" cy="52388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de-DE" sz="2400" i="0" kern="0" smtClean="0"/>
              <a:t>Recall: emittance reduction via </a:t>
            </a:r>
            <a:r>
              <a:rPr lang="en-US" altLang="de-DE" sz="240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de-DE" sz="2400" i="0" kern="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de-DE" sz="2400" i="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de-DE" sz="2400" i="0" kern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de-DE" sz="2400" i="0" kern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de-DE" sz="2400" i="0" kern="0" smtClean="0">
                <a:sym typeface="Wingdings" panose="05000000000000000000" pitchFamily="2" charset="2"/>
              </a:rPr>
              <a:t> </a:t>
            </a:r>
            <a:r>
              <a:rPr lang="en-US" altLang="de-DE" sz="2400" i="0" kern="0" smtClean="0"/>
              <a:t>get </a:t>
            </a:r>
            <a:r>
              <a:rPr lang="en-US" altLang="de-DE" sz="2400" i="0" kern="0" smtClean="0">
                <a:sym typeface="Symbol"/>
              </a:rPr>
              <a:t> </a:t>
            </a:r>
            <a:r>
              <a:rPr lang="en-US" altLang="de-DE" sz="2400" i="0" kern="0" smtClean="0"/>
              <a:t>half emittance</a:t>
            </a:r>
            <a:endParaRPr lang="en-US" altLang="de-DE" sz="2400" i="0" kern="0"/>
          </a:p>
          <a:p>
            <a:pPr marL="0" indent="0">
              <a:buNone/>
            </a:pPr>
            <a:r>
              <a:rPr lang="en-US" altLang="de-DE" sz="2400" i="0" kern="0" smtClean="0"/>
              <a:t>  </a:t>
            </a:r>
          </a:p>
          <a:p>
            <a:pPr>
              <a:spcBef>
                <a:spcPts val="1800"/>
              </a:spcBef>
            </a:pP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de-DE" sz="2400" kern="0" smtClean="0">
                <a:latin typeface="Times New Roman" pitchFamily="18" charset="0"/>
                <a:sym typeface="Wingdings" pitchFamily="2" charset="2"/>
              </a:rPr>
              <a:t>k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 &gt;&gt; </a:t>
            </a:r>
            <a:r>
              <a:rPr lang="en-US" altLang="de-DE" sz="2400" kern="0" smtClean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de-DE" sz="2400" i="0" kern="0" baseline="30000" smtClean="0">
                <a:latin typeface="Times New Roman" pitchFamily="18" charset="0"/>
                <a:sym typeface="Wingdings" pitchFamily="2" charset="2"/>
              </a:rPr>
              <a:t>2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,   </a:t>
            </a:r>
            <a:r>
              <a:rPr lang="en-US" altLang="de-DE" sz="2400" kern="0" smtClean="0">
                <a:latin typeface="Symbol" pitchFamily="18" charset="2"/>
                <a:sym typeface="Wingdings" pitchFamily="2" charset="2"/>
              </a:rPr>
              <a:t>h </a:t>
            </a:r>
            <a:r>
              <a:rPr lang="en-US" altLang="de-DE" sz="2400" i="0" kern="0" smtClean="0">
                <a:latin typeface="Symbol" pitchFamily="18" charset="2"/>
                <a:sym typeface="Wingdings" pitchFamily="2" charset="2"/>
              </a:rPr>
              <a:t> 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&gt; 0</a:t>
            </a:r>
          </a:p>
          <a:p>
            <a:pPr marL="0" indent="0">
              <a:buNone/>
            </a:pP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	</a:t>
            </a:r>
            <a:r>
              <a:rPr lang="en-US" altLang="de-DE" sz="2400" kern="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de-DE" sz="2400" kern="0">
                <a:latin typeface="Times New Roman" pitchFamily="18" charset="0"/>
                <a:sym typeface="Wingdings" pitchFamily="2" charset="2"/>
              </a:rPr>
              <a:t>b 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 &gt; 0,  </a:t>
            </a:r>
            <a:r>
              <a:rPr lang="en-US" altLang="de-DE" sz="2400" i="1" kern="0" smtClean="0">
                <a:latin typeface="Times New Roman" pitchFamily="18" charset="0"/>
                <a:sym typeface="Wingdings" pitchFamily="2" charset="2"/>
              </a:rPr>
              <a:t>k</a:t>
            </a:r>
            <a:r>
              <a:rPr lang="en-US" altLang="de-DE" sz="2400" i="0" kern="0" baseline="-2500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&lt; 0</a:t>
            </a:r>
            <a:r>
              <a:rPr lang="en-US" altLang="de-DE" sz="2400" i="0" kern="0" smtClean="0">
                <a:sym typeface="Wingdings" pitchFamily="2" charset="2"/>
              </a:rPr>
              <a:t> </a:t>
            </a:r>
            <a:br>
              <a:rPr lang="en-US" altLang="de-DE" sz="2400" i="0" kern="0" smtClean="0">
                <a:sym typeface="Wingdings" pitchFamily="2" charset="2"/>
              </a:rPr>
            </a:br>
            <a:r>
              <a:rPr lang="en-US" altLang="de-DE" sz="2400" i="0" kern="0" smtClean="0">
                <a:sym typeface="Wingdings" pitchFamily="2" charset="2"/>
              </a:rPr>
              <a:t>	defocusing gradient bend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de-DE" sz="2400" i="0" kern="0">
                <a:sym typeface="Wingdings" pitchFamily="2" charset="2"/>
              </a:rPr>
              <a:t>	</a:t>
            </a:r>
            <a:r>
              <a:rPr lang="en-US" altLang="de-DE" sz="2400" i="0" kern="0" smtClean="0">
                <a:sym typeface="Wingdings" pitchFamily="2" charset="2"/>
              </a:rPr>
              <a:t> </a:t>
            </a:r>
            <a:r>
              <a:rPr lang="en-US" altLang="de-DE" sz="2400" i="1" kern="0" smtClean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 &lt; 0,   </a:t>
            </a:r>
            <a:r>
              <a:rPr lang="en-US" altLang="de-DE" sz="2400" i="1" kern="0" smtClean="0">
                <a:latin typeface="Times New Roman" pitchFamily="18" charset="0"/>
                <a:sym typeface="Wingdings" pitchFamily="2" charset="2"/>
              </a:rPr>
              <a:t>k</a:t>
            </a:r>
            <a:r>
              <a:rPr lang="en-US" altLang="de-DE" sz="2400" i="0" kern="0" baseline="-25000" smtClean="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&gt; 0</a:t>
            </a:r>
            <a:b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</a:br>
            <a:r>
              <a:rPr lang="en-US" altLang="de-DE" sz="2400" i="0" kern="0" smtClean="0">
                <a:latin typeface="Times New Roman" pitchFamily="18" charset="0"/>
                <a:sym typeface="Wingdings" pitchFamily="2" charset="2"/>
              </a:rPr>
              <a:t>	</a:t>
            </a:r>
            <a:r>
              <a:rPr lang="en-US" altLang="de-DE" sz="2400" i="0" kern="0" smtClean="0">
                <a:sym typeface="Wingdings" pitchFamily="2" charset="2"/>
              </a:rPr>
              <a:t>focusing gradient anti-bend</a:t>
            </a:r>
          </a:p>
          <a:p>
            <a:pPr>
              <a:spcBef>
                <a:spcPts val="600"/>
              </a:spcBef>
            </a:pPr>
            <a:r>
              <a:rPr lang="en-US" altLang="de-DE" sz="2400" i="0" kern="0" smtClean="0">
                <a:sym typeface="Wingdings" pitchFamily="2" charset="2"/>
              </a:rPr>
              <a:t>need horizontal focusing </a:t>
            </a:r>
            <a:br>
              <a:rPr lang="en-US" altLang="de-DE" sz="2400" i="0" kern="0" smtClean="0">
                <a:sym typeface="Wingdings" pitchFamily="2" charset="2"/>
              </a:rPr>
            </a:br>
            <a:r>
              <a:rPr lang="en-US" altLang="de-DE" sz="2400" i="0" kern="0" smtClean="0">
                <a:sym typeface="Wingdings" pitchFamily="2" charset="2"/>
              </a:rPr>
              <a:t>at anti-bend location anyway</a:t>
            </a:r>
            <a:br>
              <a:rPr lang="en-US" altLang="de-DE" sz="2400" i="0" kern="0" smtClean="0">
                <a:sym typeface="Wingdings" pitchFamily="2" charset="2"/>
              </a:rPr>
            </a:br>
            <a:r>
              <a:rPr lang="en-US" altLang="de-DE" sz="2000" i="0" kern="0" smtClean="0">
                <a:sym typeface="Wingdings" pitchFamily="2" charset="2"/>
              </a:rPr>
              <a:t>(out of phase with main bend).</a:t>
            </a:r>
          </a:p>
          <a:p>
            <a:pPr>
              <a:spcBef>
                <a:spcPts val="600"/>
              </a:spcBef>
            </a:pPr>
            <a:r>
              <a:rPr lang="en-US" altLang="de-DE" sz="2400" i="0" kern="0" smtClean="0">
                <a:sym typeface="Wingdings" pitchFamily="2" charset="2"/>
              </a:rPr>
              <a:t>convenient magnet design:</a:t>
            </a:r>
            <a:br>
              <a:rPr lang="en-US" altLang="de-DE" sz="2400" i="0" kern="0" smtClean="0">
                <a:sym typeface="Wingdings" pitchFamily="2" charset="2"/>
              </a:rPr>
            </a:br>
            <a:r>
              <a:rPr lang="en-US" altLang="de-DE" sz="2400" i="0" kern="0" smtClean="0">
                <a:sym typeface="Wingdings" pitchFamily="2" charset="2"/>
              </a:rPr>
              <a:t>anti-bend = half quadrupole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altLang="de-DE" sz="2400" i="0" kern="0" smtClean="0">
                <a:sym typeface="Wingdings" pitchFamily="2" charset="2"/>
              </a:rPr>
              <a:t> </a:t>
            </a:r>
            <a:endParaRPr lang="en-US" altLang="de-DE" sz="2400" i="0" kern="0">
              <a:sym typeface="Wingdings" pitchFamily="2" charset="2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6059751" y="910525"/>
            <a:ext cx="2841451" cy="677069"/>
            <a:chOff x="118889" y="847726"/>
            <a:chExt cx="3517900" cy="928687"/>
          </a:xfrm>
        </p:grpSpPr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960340" y="919163"/>
              <a:ext cx="287337" cy="36036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0" name="Rectangle 12"/>
            <p:cNvSpPr>
              <a:spLocks noChangeArrowheads="1"/>
            </p:cNvSpPr>
            <p:nvPr/>
          </p:nvSpPr>
          <p:spPr bwMode="auto">
            <a:xfrm>
              <a:off x="2671415" y="1350963"/>
              <a:ext cx="288925" cy="3587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3270870" y="1352551"/>
              <a:ext cx="287338" cy="35877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graphicFrame>
          <p:nvGraphicFramePr>
            <p:cNvPr id="2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2926960"/>
                </p:ext>
              </p:extLst>
            </p:nvPr>
          </p:nvGraphicFramePr>
          <p:xfrm>
            <a:off x="118889" y="847726"/>
            <a:ext cx="3517900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6523" name="Equation" r:id="rId6" imgW="1638000" imgH="431640" progId="Equation.3">
                    <p:embed/>
                  </p:oleObj>
                </mc:Choice>
                <mc:Fallback>
                  <p:oleObj name="Equation" r:id="rId6" imgW="16380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89" y="847726"/>
                          <a:ext cx="3517900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de-DE" smtClean="0"/>
              <a:t>Half quad anti-bend</a:t>
            </a:r>
            <a:endParaRPr lang="en-US" alt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7103" y="908720"/>
            <a:ext cx="8229600" cy="5616624"/>
          </a:xfrm>
        </p:spPr>
        <p:txBody>
          <a:bodyPr/>
          <a:lstStyle/>
          <a:p>
            <a:r>
              <a:rPr lang="de-DE" sz="2400" smtClean="0"/>
              <a:t>Plans for an upgrade of the Swiss Light Source (SLS)</a:t>
            </a:r>
          </a:p>
          <a:p>
            <a:pPr lvl="1"/>
            <a:r>
              <a:rPr lang="de-DE" sz="2000" smtClean="0"/>
              <a:t>SLS emittance now: </a:t>
            </a:r>
            <a:r>
              <a:rPr lang="de-DE" sz="2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5500 pm 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1800" smtClean="0">
                <a:solidFill>
                  <a:srgbClr val="7030A0"/>
                </a:solidFill>
                <a:sym typeface="Wingdings"/>
              </a:rPr>
              <a:t>  </a:t>
            </a:r>
            <a:r>
              <a:rPr lang="de-DE" sz="1800" smtClean="0">
                <a:solidFill>
                  <a:srgbClr val="7030A0"/>
                </a:solidFill>
              </a:rPr>
              <a:t>M</a:t>
            </a:r>
            <a:r>
              <a:rPr lang="de-DE" sz="1800" smtClean="0">
                <a:solidFill>
                  <a:srgbClr val="7030A0"/>
                </a:solidFill>
              </a:rPr>
              <a:t>. Ehrlichman</a:t>
            </a:r>
            <a:r>
              <a:rPr lang="de-DE" sz="1800" smtClean="0">
                <a:solidFill>
                  <a:srgbClr val="7030A0"/>
                </a:solidFill>
              </a:rPr>
              <a:t>, </a:t>
            </a:r>
            <a:r>
              <a:rPr lang="de-DE" sz="1800" i="1" smtClean="0">
                <a:solidFill>
                  <a:srgbClr val="7030A0"/>
                </a:solidFill>
              </a:rPr>
              <a:t>First studies on a possible SLS upgrade, </a:t>
            </a:r>
            <a:r>
              <a:rPr lang="de-DE" sz="1800" smtClean="0">
                <a:solidFill>
                  <a:srgbClr val="7030A0"/>
                </a:solidFill>
              </a:rPr>
              <a:t>Wednesday 10:10</a:t>
            </a:r>
          </a:p>
          <a:p>
            <a:pPr>
              <a:spcBef>
                <a:spcPts val="1200"/>
              </a:spcBef>
            </a:pPr>
            <a:r>
              <a:rPr lang="de-DE" sz="2400" smtClean="0"/>
              <a:t>SLS constraints: </a:t>
            </a:r>
            <a:br>
              <a:rPr lang="de-DE" sz="2400" smtClean="0"/>
            </a:b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288 m,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de-DE" sz="2400" smtClean="0"/>
              <a:t>straights,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 GeV </a:t>
            </a:r>
            <a:r>
              <a:rPr lang="de-DE" sz="2400" smtClean="0">
                <a:sym typeface="Wingdings" panose="05000000000000000000" pitchFamily="2" charset="2"/>
              </a:rPr>
              <a:t> rather </a:t>
            </a:r>
            <a:r>
              <a:rPr lang="de-DE" sz="2400" b="1" i="1" smtClean="0"/>
              <a:t>compact</a:t>
            </a:r>
            <a:r>
              <a:rPr lang="de-DE" sz="2400" smtClean="0"/>
              <a:t> lattice !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de-DE" sz="2800" b="1" smtClean="0">
                <a:solidFill>
                  <a:srgbClr val="00CCFF"/>
                </a:solidFill>
                <a:sym typeface="Wingdings" panose="05000000000000000000" pitchFamily="2" charset="2"/>
              </a:rPr>
              <a:t> </a:t>
            </a:r>
            <a:r>
              <a:rPr lang="de-DE" sz="2800" b="1" smtClean="0">
                <a:solidFill>
                  <a:srgbClr val="00CCFF"/>
                </a:solidFill>
              </a:rPr>
              <a:t>LGAB-HMBA lattice </a:t>
            </a:r>
            <a:r>
              <a:rPr lang="de-DE" sz="2400" b="1" smtClean="0">
                <a:solidFill>
                  <a:srgbClr val="00CCFF"/>
                </a:solidFill>
              </a:rPr>
              <a:t/>
            </a:r>
            <a:br>
              <a:rPr lang="de-DE" sz="2400" b="1" smtClean="0">
                <a:solidFill>
                  <a:srgbClr val="00CCFF"/>
                </a:solidFill>
              </a:rPr>
            </a:br>
            <a:r>
              <a:rPr lang="de-DE" sz="2400" b="1" smtClean="0">
                <a:solidFill>
                  <a:srgbClr val="00CCFF"/>
                </a:solidFill>
              </a:rPr>
              <a:t>	</a:t>
            </a:r>
            <a:r>
              <a:rPr lang="de-DE" sz="2400" i="1" smtClean="0"/>
              <a:t>hybrid multibend achromat incorporating</a:t>
            </a:r>
            <a:br>
              <a:rPr lang="de-DE" sz="2400" i="1" smtClean="0"/>
            </a:br>
            <a:r>
              <a:rPr lang="de-DE" sz="2400" i="1" smtClean="0"/>
              <a:t>	longitudinal gradient bends and anti-bends</a:t>
            </a:r>
          </a:p>
          <a:p>
            <a:pPr>
              <a:spcBef>
                <a:spcPts val="1200"/>
              </a:spcBef>
            </a:pP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– 200 pm </a:t>
            </a:r>
            <a:r>
              <a:rPr lang="de-DE" sz="2400" smtClean="0"/>
              <a:t>emittance: factor 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 – 25 </a:t>
            </a:r>
            <a:r>
              <a:rPr lang="de-DE" sz="2400" smtClean="0"/>
              <a:t>improvement.</a:t>
            </a:r>
          </a:p>
          <a:p>
            <a:pPr>
              <a:spcBef>
                <a:spcPts val="1200"/>
              </a:spcBef>
            </a:pPr>
            <a:r>
              <a:rPr lang="de-DE" sz="2400" smtClean="0"/>
              <a:t>hard X-rays (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keV</a:t>
            </a:r>
            <a:r>
              <a:rPr lang="de-DE" sz="2400" smtClean="0"/>
              <a:t>) from </a:t>
            </a:r>
            <a:br>
              <a:rPr lang="de-DE" sz="2400" smtClean="0"/>
            </a:br>
            <a:r>
              <a:rPr lang="de-DE" sz="2400" smtClean="0"/>
              <a:t>LG-superbend field peak.</a:t>
            </a:r>
            <a:br>
              <a:rPr lang="de-DE" sz="2400" smtClean="0"/>
            </a:br>
            <a:r>
              <a:rPr lang="de-DE" sz="2400" smtClean="0"/>
              <a:t>			</a:t>
            </a:r>
            <a:r>
              <a:rPr lang="de-DE" sz="1400" smtClean="0">
                <a:solidFill>
                  <a:srgbClr val="FF0000"/>
                </a:solidFill>
              </a:rPr>
              <a:t>SLS-1 normal bend </a:t>
            </a:r>
            <a:br>
              <a:rPr lang="de-DE" sz="1400" smtClean="0">
                <a:solidFill>
                  <a:srgbClr val="FF0000"/>
                </a:solidFill>
              </a:rPr>
            </a:br>
            <a:r>
              <a:rPr lang="de-DE" sz="1400" smtClean="0">
                <a:solidFill>
                  <a:srgbClr val="FF0000"/>
                </a:solidFill>
              </a:rPr>
              <a:t>	</a:t>
            </a:r>
            <a:r>
              <a:rPr lang="de-DE" sz="1400" smtClean="0"/>
              <a:t>		</a:t>
            </a:r>
            <a:r>
              <a:rPr lang="de-DE" sz="1400" smtClean="0">
                <a:solidFill>
                  <a:srgbClr val="FF3399"/>
                </a:solidFill>
              </a:rPr>
              <a:t>SLS-1 superbend </a:t>
            </a:r>
            <a:r>
              <a:rPr lang="de-DE" sz="1400">
                <a:solidFill>
                  <a:srgbClr val="FF3399"/>
                </a:solidFill>
              </a:rPr>
              <a:t/>
            </a:r>
            <a:br>
              <a:rPr lang="de-DE" sz="1400">
                <a:solidFill>
                  <a:srgbClr val="FF3399"/>
                </a:solidFill>
              </a:rPr>
            </a:br>
            <a:r>
              <a:rPr lang="de-DE" sz="1400" smtClean="0"/>
              <a:t>		           	</a:t>
            </a:r>
            <a:r>
              <a:rPr lang="de-DE" sz="1400" smtClean="0">
                <a:solidFill>
                  <a:srgbClr val="0000FF"/>
                </a:solidFill>
              </a:rPr>
              <a:t>SLS-2 LG superbend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Application to SLS upgrade</a:t>
            </a:r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14/18</a:t>
            </a:r>
            <a:endParaRPr lang="de-DE" sz="1000" b="1" i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5637534"/>
              </p:ext>
            </p:extLst>
          </p:nvPr>
        </p:nvGraphicFramePr>
        <p:xfrm>
          <a:off x="5148064" y="4869160"/>
          <a:ext cx="3600400" cy="168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41" name="Chart" r:id="rId3" imgW="4286361" imgH="1876614" progId="Excel.Chart.8">
                  <p:embed/>
                </p:oleObj>
              </mc:Choice>
              <mc:Fallback>
                <p:oleObj name="Chart" r:id="rId3" imgW="4286361" imgH="1876614" progId="Excel.Char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064" y="4869160"/>
                        <a:ext cx="3600400" cy="16861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604449" y="6133758"/>
            <a:ext cx="524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baseline="-25000" smtClean="0">
                <a:latin typeface="Symbol" panose="05050102010706020507" pitchFamily="18" charset="2"/>
              </a:rPr>
              <a:t>g</a:t>
            </a:r>
            <a:endParaRPr lang="de-DE" baseline="-25000">
              <a:latin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810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8416" y="4365104"/>
            <a:ext cx="8229600" cy="2376264"/>
          </a:xfrm>
        </p:spPr>
        <p:txBody>
          <a:bodyPr/>
          <a:lstStyle/>
          <a:p>
            <a:pPr marL="0" indent="0">
              <a:buNone/>
            </a:pPr>
            <a:r>
              <a:rPr lang="de-DE" sz="2400" b="1" smtClean="0">
                <a:solidFill>
                  <a:srgbClr val="99CC00"/>
                </a:solidFill>
                <a:sym typeface="Wingdings"/>
              </a:rPr>
              <a:t> </a:t>
            </a:r>
            <a:r>
              <a:rPr lang="de-DE" sz="2400" smtClean="0"/>
              <a:t>ultra-low emittance: </a:t>
            </a:r>
            <a:r>
              <a:rPr lang="de-DE" sz="2400" b="1" i="1" smtClean="0">
                <a:latin typeface="Symbol" panose="05050102010706020507" pitchFamily="18" charset="2"/>
                <a:cs typeface="Times New Roman" panose="02020603050405020304" pitchFamily="18" charset="0"/>
              </a:rPr>
              <a:t>e  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73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 </a:t>
            </a:r>
            <a:r>
              <a:rPr lang="de-DE" sz="2400" smtClean="0"/>
              <a:t>! 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m / 30° arc </a:t>
            </a:r>
            <a:r>
              <a:rPr lang="de-DE" sz="2000" smtClean="0"/>
              <a:t>at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 GeV </a:t>
            </a:r>
            <a:r>
              <a:rPr lang="de-DE" sz="2000" smtClean="0"/>
              <a:t>)</a:t>
            </a:r>
            <a:endParaRPr lang="de-DE" sz="2400" smtClean="0"/>
          </a:p>
          <a:p>
            <a:pPr marL="0" indent="0">
              <a:buNone/>
            </a:pPr>
            <a:r>
              <a:rPr lang="de-DE" sz="2400" b="1">
                <a:solidFill>
                  <a:srgbClr val="FF9933"/>
                </a:solidFill>
                <a:sym typeface="Wingdings"/>
              </a:rPr>
              <a:t></a:t>
            </a:r>
            <a:r>
              <a:rPr lang="de-DE" sz="2400" b="1">
                <a:solidFill>
                  <a:srgbClr val="99CC00"/>
                </a:solidFill>
                <a:sym typeface="Wingdings"/>
              </a:rPr>
              <a:t> </a:t>
            </a:r>
            <a:r>
              <a:rPr lang="de-DE" sz="2400">
                <a:sym typeface="Symbol"/>
              </a:rPr>
              <a:t> </a:t>
            </a:r>
            <a:r>
              <a:rPr lang="de-DE" sz="2400" smtClean="0"/>
              <a:t>feasible magnets, </a:t>
            </a:r>
            <a:r>
              <a:rPr lang="de-DE" sz="2400">
                <a:sym typeface="Symbol"/>
              </a:rPr>
              <a:t> </a:t>
            </a:r>
            <a:r>
              <a:rPr lang="de-DE" sz="2400" smtClean="0"/>
              <a:t>sufficient dynamic aperture</a:t>
            </a:r>
          </a:p>
          <a:p>
            <a:pPr marL="0" indent="0">
              <a:buNone/>
            </a:pPr>
            <a:r>
              <a:rPr lang="de-DE" sz="2400" b="1" smtClean="0">
                <a:solidFill>
                  <a:srgbClr val="C00000"/>
                </a:solidFill>
                <a:sym typeface="Wingdings"/>
              </a:rPr>
              <a:t></a:t>
            </a:r>
            <a:r>
              <a:rPr lang="de-DE" sz="2400" smtClean="0">
                <a:sym typeface="Wingdings"/>
              </a:rPr>
              <a:t> </a:t>
            </a:r>
            <a:r>
              <a:rPr lang="de-DE" sz="2400" smtClean="0"/>
              <a:t>quasi isochronous (</a:t>
            </a:r>
            <a:r>
              <a:rPr lang="de-DE" sz="2400" smtClean="0">
                <a:cs typeface="Times New Roman" panose="02020603050405020304" pitchFamily="18" charset="0"/>
              </a:rPr>
              <a:t>MCF</a:t>
            </a:r>
            <a:r>
              <a:rPr lang="de-DE" sz="2400" smtClean="0"/>
              <a:t> 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a = -5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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10</a:t>
            </a:r>
            <a:r>
              <a:rPr lang="de-DE" sz="2400" baseline="30000" smtClean="0">
                <a:latin typeface="Symbol" panose="05050102010706020507" pitchFamily="18" charset="2"/>
                <a:cs typeface="Times New Roman" panose="02020603050405020304" pitchFamily="18" charset="0"/>
              </a:rPr>
              <a:t>-5</a:t>
            </a:r>
            <a:r>
              <a:rPr lang="de-DE" sz="2400" smtClean="0"/>
              <a:t>) and nonlinear </a:t>
            </a:r>
            <a:endParaRPr lang="de-DE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de-DE" sz="2400" b="1" smtClean="0">
                <a:solidFill>
                  <a:srgbClr val="C00000"/>
                </a:solidFill>
                <a:sym typeface="Wingdings"/>
              </a:rPr>
              <a:t> </a:t>
            </a:r>
            <a:r>
              <a:rPr lang="de-DE" sz="2400" smtClean="0"/>
              <a:t>too short bunches, insufficient energy acceptance</a:t>
            </a:r>
          </a:p>
          <a:p>
            <a:pPr marL="0" indent="0">
              <a:buNone/>
            </a:pPr>
            <a:r>
              <a:rPr lang="de-DE" sz="2400" b="1">
                <a:solidFill>
                  <a:srgbClr val="CC6600"/>
                </a:solidFill>
                <a:sym typeface="Wingdings"/>
              </a:rPr>
              <a:t></a:t>
            </a:r>
            <a:r>
              <a:rPr lang="de-DE" sz="2400" b="1">
                <a:solidFill>
                  <a:srgbClr val="C00000"/>
                </a:solidFill>
                <a:sym typeface="Wingdings"/>
              </a:rPr>
              <a:t> </a:t>
            </a:r>
            <a:r>
              <a:rPr lang="de-DE" sz="2400" smtClean="0"/>
              <a:t>large normalized chromaticities </a:t>
            </a:r>
            <a:r>
              <a:rPr lang="de-DE" sz="2400" smtClean="0">
                <a:latin typeface="Symbol" panose="05050102010706020507" pitchFamily="18" charset="2"/>
              </a:rPr>
              <a:t>-</a:t>
            </a:r>
            <a:r>
              <a:rPr lang="de-DE" sz="2400" smtClean="0">
                <a:sym typeface="Symbol"/>
              </a:rPr>
              <a:t>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3.9 / 4.3</a:t>
            </a:r>
          </a:p>
          <a:p>
            <a:pPr marL="0" indent="0">
              <a:buNone/>
            </a:pPr>
            <a:endParaRPr lang="de-DE" sz="2400"/>
          </a:p>
        </p:txBody>
      </p:sp>
      <p:pic>
        <p:nvPicPr>
          <p:cNvPr id="277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63" y="692696"/>
            <a:ext cx="811137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de-DE" smtClean="0"/>
              <a:t>a) most aggressive design</a:t>
            </a:r>
            <a:endParaRPr lang="de-DE"/>
          </a:p>
        </p:txBody>
      </p:sp>
      <p:sp>
        <p:nvSpPr>
          <p:cNvPr id="5" name="TextBox 4"/>
          <p:cNvSpPr txBox="1"/>
          <p:nvPr/>
        </p:nvSpPr>
        <p:spPr>
          <a:xfrm>
            <a:off x="6071881" y="2888939"/>
            <a:ext cx="11464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anti-bend</a:t>
            </a:r>
          </a:p>
          <a:p>
            <a:r>
              <a:rPr lang="de-DE" smtClean="0"/>
              <a:t>half quad</a:t>
            </a:r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3918725" y="2979324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step-function </a:t>
            </a:r>
            <a:br>
              <a:rPr lang="de-DE" smtClean="0"/>
            </a:br>
            <a:r>
              <a:rPr lang="de-DE" smtClean="0"/>
              <a:t>LG bend</a:t>
            </a:r>
            <a:endParaRPr lang="de-DE"/>
          </a:p>
        </p:txBody>
      </p:sp>
      <p:sp>
        <p:nvSpPr>
          <p:cNvPr id="10" name="TextBox 9"/>
          <p:cNvSpPr txBox="1"/>
          <p:nvPr/>
        </p:nvSpPr>
        <p:spPr>
          <a:xfrm>
            <a:off x="2123728" y="2961818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hyperbolic LG </a:t>
            </a:r>
            <a:br>
              <a:rPr lang="de-DE" smtClean="0"/>
            </a:br>
            <a:r>
              <a:rPr lang="de-DE" smtClean="0"/>
              <a:t>superbend</a:t>
            </a:r>
            <a:endParaRPr lang="de-DE"/>
          </a:p>
        </p:txBody>
      </p:sp>
      <p:cxnSp>
        <p:nvCxnSpPr>
          <p:cNvPr id="12" name="Straight Arrow Connector 11"/>
          <p:cNvCxnSpPr/>
          <p:nvPr/>
        </p:nvCxnSpPr>
        <p:spPr bwMode="auto">
          <a:xfrm flipH="1">
            <a:off x="2051720" y="3356992"/>
            <a:ext cx="288032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 flipH="1" flipV="1">
            <a:off x="1979712" y="2780928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3813157" y="2763301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/>
          <p:nvPr/>
        </p:nvCxnSpPr>
        <p:spPr bwMode="auto">
          <a:xfrm flipH="1">
            <a:off x="3918725" y="3365376"/>
            <a:ext cx="288032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5946396" y="2745795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5946396" y="3459222"/>
            <a:ext cx="269501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860032" y="2763302"/>
            <a:ext cx="288032" cy="30565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4860032" y="3535270"/>
            <a:ext cx="144016" cy="2119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TextBox 27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15/18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18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4365104"/>
            <a:ext cx="8820472" cy="2376264"/>
          </a:xfrm>
        </p:spPr>
        <p:txBody>
          <a:bodyPr/>
          <a:lstStyle/>
          <a:p>
            <a:pPr marL="0" indent="0">
              <a:buNone/>
            </a:pPr>
            <a:r>
              <a:rPr lang="de-DE" sz="2400" b="1" smtClean="0">
                <a:solidFill>
                  <a:srgbClr val="FF9933"/>
                </a:solidFill>
                <a:sym typeface="Wingdings"/>
              </a:rPr>
              <a:t> </a:t>
            </a:r>
            <a:r>
              <a:rPr lang="de-DE" sz="2400" smtClean="0">
                <a:sym typeface="Wingdings"/>
              </a:rPr>
              <a:t>a</a:t>
            </a:r>
            <a:r>
              <a:rPr lang="de-DE" sz="2400" smtClean="0"/>
              <a:t>cceptable emittance: </a:t>
            </a:r>
            <a:r>
              <a:rPr lang="de-DE" sz="2400" b="1" i="1" smtClean="0">
                <a:latin typeface="Symbol" panose="05050102010706020507" pitchFamily="18" charset="2"/>
                <a:cs typeface="Times New Roman" panose="02020603050405020304" pitchFamily="18" charset="0"/>
              </a:rPr>
              <a:t>e  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183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 </a:t>
            </a:r>
            <a:endParaRPr lang="de-DE" sz="2400" smtClean="0"/>
          </a:p>
          <a:p>
            <a:pPr marL="0" indent="0">
              <a:buNone/>
            </a:pPr>
            <a:r>
              <a:rPr lang="de-DE" sz="2400" b="1">
                <a:solidFill>
                  <a:srgbClr val="FF9933"/>
                </a:solidFill>
                <a:sym typeface="Wingdings"/>
              </a:rPr>
              <a:t></a:t>
            </a:r>
            <a:r>
              <a:rPr lang="de-DE" sz="2400" b="1">
                <a:solidFill>
                  <a:srgbClr val="99CC00"/>
                </a:solidFill>
                <a:sym typeface="Wingdings"/>
              </a:rPr>
              <a:t> </a:t>
            </a:r>
            <a:r>
              <a:rPr lang="de-DE" sz="2400">
                <a:sym typeface="Symbol"/>
              </a:rPr>
              <a:t> </a:t>
            </a:r>
            <a:r>
              <a:rPr lang="de-DE" sz="2400" smtClean="0"/>
              <a:t>feasible magnets, </a:t>
            </a:r>
            <a:r>
              <a:rPr lang="de-DE" sz="2400" smtClean="0">
                <a:sym typeface="Symbol"/>
              </a:rPr>
              <a:t> </a:t>
            </a:r>
            <a:r>
              <a:rPr lang="de-DE" sz="2400" smtClean="0"/>
              <a:t>sufficient dynamic aperture</a:t>
            </a:r>
          </a:p>
          <a:p>
            <a:pPr marL="0" indent="0">
              <a:buNone/>
            </a:pPr>
            <a:r>
              <a:rPr lang="de-DE" sz="2400" b="1" smtClean="0">
                <a:solidFill>
                  <a:srgbClr val="99CC00"/>
                </a:solidFill>
                <a:sym typeface="Wingdings"/>
              </a:rPr>
              <a:t> </a:t>
            </a:r>
            <a:r>
              <a:rPr lang="de-DE" sz="2400" smtClean="0"/>
              <a:t>large MCF (</a:t>
            </a:r>
            <a:r>
              <a:rPr lang="de-DE" sz="2400">
                <a:latin typeface="Symbol" panose="05050102010706020507" pitchFamily="18" charset="2"/>
                <a:cs typeface="Times New Roman" panose="02020603050405020304" pitchFamily="18" charset="0"/>
              </a:rPr>
              <a:t>a = +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1.3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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10</a:t>
            </a:r>
            <a:r>
              <a:rPr lang="de-DE" sz="2400" baseline="30000" smtClean="0">
                <a:latin typeface="Symbol" panose="05050102010706020507" pitchFamily="18" charset="2"/>
                <a:cs typeface="Times New Roman" panose="02020603050405020304" pitchFamily="18" charset="0"/>
              </a:rPr>
              <a:t>-4</a:t>
            </a:r>
            <a:r>
              <a:rPr lang="de-DE" sz="2400" smtClean="0"/>
              <a:t> ) </a:t>
            </a:r>
            <a:r>
              <a:rPr lang="de-DE" sz="2400" b="1" smtClean="0">
                <a:solidFill>
                  <a:srgbClr val="99CC00"/>
                </a:solidFill>
                <a:sym typeface="Wingdings" panose="05000000000000000000" pitchFamily="2" charset="2"/>
              </a:rPr>
              <a:t></a:t>
            </a:r>
            <a:r>
              <a:rPr lang="de-DE" sz="2400" smtClean="0">
                <a:sym typeface="Wingdings" panose="05000000000000000000" pitchFamily="2" charset="2"/>
              </a:rPr>
              <a:t> b</a:t>
            </a:r>
            <a:r>
              <a:rPr lang="de-DE" sz="2400" smtClean="0"/>
              <a:t>unch length &amp; E-acceptance </a:t>
            </a:r>
            <a:r>
              <a:rPr lang="de-DE" sz="2400" smtClean="0">
                <a:solidFill>
                  <a:srgbClr val="99CC00"/>
                </a:solidFill>
                <a:sym typeface="Wingdings"/>
              </a:rPr>
              <a:t></a:t>
            </a:r>
            <a:endParaRPr lang="de-DE" sz="2400" smtClean="0">
              <a:solidFill>
                <a:srgbClr val="99CC00"/>
              </a:solidFill>
            </a:endParaRPr>
          </a:p>
          <a:p>
            <a:pPr marL="0" indent="0">
              <a:buNone/>
            </a:pPr>
            <a:r>
              <a:rPr lang="de-DE" sz="2400" b="1" smtClean="0">
                <a:solidFill>
                  <a:srgbClr val="CC6600"/>
                </a:solidFill>
                <a:sym typeface="Wingdings"/>
              </a:rPr>
              <a:t></a:t>
            </a:r>
            <a:r>
              <a:rPr lang="de-DE" sz="2400" b="1" smtClean="0">
                <a:solidFill>
                  <a:srgbClr val="C00000"/>
                </a:solidFill>
                <a:sym typeface="Wingdings"/>
              </a:rPr>
              <a:t> </a:t>
            </a:r>
            <a:r>
              <a:rPr lang="de-DE" sz="2400" smtClean="0"/>
              <a:t>large </a:t>
            </a:r>
            <a:r>
              <a:rPr lang="de-DE" sz="2400"/>
              <a:t>normalized chromaticities </a:t>
            </a:r>
            <a:r>
              <a:rPr lang="de-DE" sz="2400">
                <a:latin typeface="Symbol" panose="05050102010706020507" pitchFamily="18" charset="2"/>
              </a:rPr>
              <a:t>-</a:t>
            </a:r>
            <a:r>
              <a:rPr lang="de-DE" sz="2400">
                <a:sym typeface="Symbol"/>
              </a:rPr>
              <a:t>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6.5</a:t>
            </a:r>
            <a:endParaRPr lang="de-DE" sz="2400" b="1" smtClean="0">
              <a:solidFill>
                <a:srgbClr val="C00000"/>
              </a:solidFill>
              <a:sym typeface="Wingdings"/>
            </a:endParaRPr>
          </a:p>
          <a:p>
            <a:pPr marL="0" indent="0">
              <a:buNone/>
            </a:pPr>
            <a:r>
              <a:rPr lang="de-DE" sz="2400" b="1" smtClean="0">
                <a:solidFill>
                  <a:srgbClr val="C00000"/>
                </a:solidFill>
                <a:sym typeface="Wingdings"/>
              </a:rPr>
              <a:t> </a:t>
            </a:r>
            <a:r>
              <a:rPr lang="de-DE" sz="2400" smtClean="0"/>
              <a:t>only partial exploitation of </a:t>
            </a:r>
            <a:r>
              <a:rPr lang="de-DE" sz="2400" smtClean="0"/>
              <a:t>LGAB </a:t>
            </a:r>
            <a:r>
              <a:rPr lang="de-DE" sz="2400" smtClean="0"/>
              <a:t>scheme</a:t>
            </a:r>
            <a:endParaRPr lang="de-DE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/>
          </a:p>
        </p:txBody>
      </p:sp>
      <p:pic>
        <p:nvPicPr>
          <p:cNvPr id="278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692696"/>
            <a:ext cx="8244408" cy="370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de-DE"/>
              <a:t>b</a:t>
            </a:r>
            <a:r>
              <a:rPr lang="de-DE" smtClean="0"/>
              <a:t>) compromise design</a:t>
            </a:r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2163760" y="2998693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hyperbolic LG </a:t>
            </a:r>
            <a:br>
              <a:rPr lang="de-DE" smtClean="0"/>
            </a:br>
            <a:r>
              <a:rPr lang="de-DE" smtClean="0"/>
              <a:t>superbend</a:t>
            </a:r>
            <a:endParaRPr lang="de-DE"/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091752" y="3393867"/>
            <a:ext cx="288032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Arrow Connector 7"/>
          <p:cNvCxnSpPr/>
          <p:nvPr/>
        </p:nvCxnSpPr>
        <p:spPr bwMode="auto">
          <a:xfrm flipH="1" flipV="1">
            <a:off x="2019744" y="2817803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TextBox 8"/>
          <p:cNvSpPr txBox="1"/>
          <p:nvPr/>
        </p:nvSpPr>
        <p:spPr>
          <a:xfrm>
            <a:off x="3848194" y="3042210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homogeneous </a:t>
            </a:r>
          </a:p>
          <a:p>
            <a:r>
              <a:rPr lang="de-DE" smtClean="0"/>
              <a:t>bends     </a:t>
            </a:r>
            <a:endParaRPr lang="de-DE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3813157" y="2826187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3918725" y="3428262"/>
            <a:ext cx="288032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860032" y="2826188"/>
            <a:ext cx="288032" cy="30565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4860032" y="3598156"/>
            <a:ext cx="144016" cy="211984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TextBox 13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16/18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51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9498" y="4478218"/>
            <a:ext cx="8229600" cy="2276872"/>
          </a:xfrm>
        </p:spPr>
        <p:txBody>
          <a:bodyPr/>
          <a:lstStyle/>
          <a:p>
            <a:pPr marL="0" indent="0">
              <a:buNone/>
            </a:pPr>
            <a:r>
              <a:rPr lang="de-DE" sz="2400" b="1" smtClean="0">
                <a:solidFill>
                  <a:srgbClr val="FF9933"/>
                </a:solidFill>
                <a:sym typeface="Wingdings"/>
              </a:rPr>
              <a:t> </a:t>
            </a:r>
            <a:r>
              <a:rPr lang="de-DE" sz="2400" smtClean="0">
                <a:sym typeface="Wingdings"/>
              </a:rPr>
              <a:t>a</a:t>
            </a:r>
            <a:r>
              <a:rPr lang="de-DE" sz="2400" smtClean="0"/>
              <a:t>cceptable emittance: </a:t>
            </a:r>
            <a:r>
              <a:rPr lang="de-DE" sz="2400" b="1" i="1" smtClean="0">
                <a:latin typeface="Symbol" panose="05050102010706020507" pitchFamily="18" charset="2"/>
                <a:cs typeface="Times New Roman" panose="02020603050405020304" pitchFamily="18" charset="0"/>
              </a:rPr>
              <a:t>e  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162</a:t>
            </a:r>
            <a:r>
              <a:rPr lang="de-DE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pm </a:t>
            </a:r>
            <a:endParaRPr lang="de-DE" sz="2400" smtClean="0"/>
          </a:p>
          <a:p>
            <a:pPr marL="0" indent="0">
              <a:buNone/>
            </a:pPr>
            <a:r>
              <a:rPr lang="de-DE" sz="2400" b="1" smtClean="0">
                <a:solidFill>
                  <a:srgbClr val="99CC00"/>
                </a:solidFill>
                <a:sym typeface="Wingdings"/>
              </a:rPr>
              <a:t> </a:t>
            </a:r>
            <a:r>
              <a:rPr lang="de-DE" sz="2400" smtClean="0"/>
              <a:t>large </a:t>
            </a:r>
            <a:r>
              <a:rPr lang="de-DE" sz="2400" i="1" smtClean="0"/>
              <a:t>negative</a:t>
            </a:r>
            <a:r>
              <a:rPr lang="de-DE" sz="2400" smtClean="0"/>
              <a:t> MCF </a:t>
            </a:r>
            <a:r>
              <a:rPr lang="de-DE" sz="2400"/>
              <a:t>(</a:t>
            </a:r>
            <a:r>
              <a:rPr lang="de-DE" sz="2400">
                <a:latin typeface="Symbol" panose="05050102010706020507" pitchFamily="18" charset="2"/>
                <a:cs typeface="Times New Roman" panose="02020603050405020304" pitchFamily="18" charset="0"/>
              </a:rPr>
              <a:t>a = 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-1.0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  <a:sym typeface="Symbol"/>
              </a:rPr>
              <a:t>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10</a:t>
            </a:r>
            <a:r>
              <a:rPr lang="de-DE" sz="2400" baseline="30000" smtClean="0">
                <a:latin typeface="Symbol" panose="05050102010706020507" pitchFamily="18" charset="2"/>
                <a:cs typeface="Times New Roman" panose="02020603050405020304" pitchFamily="18" charset="0"/>
              </a:rPr>
              <a:t>-4</a:t>
            </a:r>
            <a:r>
              <a:rPr lang="de-DE" sz="2400" smtClean="0"/>
              <a:t> )</a:t>
            </a:r>
          </a:p>
          <a:p>
            <a:pPr marL="0" indent="0">
              <a:buNone/>
            </a:pPr>
            <a:r>
              <a:rPr lang="de-DE" sz="2400" b="1" smtClean="0">
                <a:solidFill>
                  <a:srgbClr val="99CC00"/>
                </a:solidFill>
                <a:sym typeface="Wingdings"/>
              </a:rPr>
              <a:t> </a:t>
            </a:r>
            <a:r>
              <a:rPr lang="de-DE" sz="2400" smtClean="0"/>
              <a:t>low </a:t>
            </a:r>
            <a:r>
              <a:rPr lang="de-DE" sz="2400"/>
              <a:t>normalized chromaticities </a:t>
            </a:r>
            <a:r>
              <a:rPr lang="de-DE" sz="2400">
                <a:latin typeface="Symbol" panose="05050102010706020507" pitchFamily="18" charset="2"/>
              </a:rPr>
              <a:t>-</a:t>
            </a:r>
            <a:r>
              <a:rPr lang="de-DE" sz="2400">
                <a:sym typeface="Symbol"/>
              </a:rPr>
              <a:t>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de-DE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2.0 </a:t>
            </a:r>
            <a:r>
              <a:rPr 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2.9</a:t>
            </a:r>
            <a:r>
              <a:rPr lang="de-DE" sz="2400"/>
              <a:t> </a:t>
            </a:r>
            <a:endParaRPr lang="de-DE" sz="2400" smtClean="0"/>
          </a:p>
          <a:p>
            <a:pPr marL="0" indent="0">
              <a:buNone/>
            </a:pPr>
            <a:r>
              <a:rPr lang="de-DE" sz="2400" b="1" smtClean="0">
                <a:solidFill>
                  <a:srgbClr val="99CC00"/>
                </a:solidFill>
                <a:sym typeface="Wingdings"/>
              </a:rPr>
              <a:t> </a:t>
            </a:r>
            <a:r>
              <a:rPr lang="de-DE" sz="2400" smtClean="0">
                <a:sym typeface="Wingdings"/>
              </a:rPr>
              <a:t>full exploitation of LGAB scheme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400" smtClean="0">
                <a:sym typeface="Wingdings"/>
              </a:rPr>
              <a:t>relaxed focusing. </a:t>
            </a:r>
          </a:p>
          <a:p>
            <a:pPr marL="0" indent="0">
              <a:buNone/>
            </a:pPr>
            <a:r>
              <a:rPr lang="de-DE" sz="2400" b="1" smtClean="0">
                <a:solidFill>
                  <a:srgbClr val="00B0F0"/>
                </a:solidFill>
                <a:sym typeface="Wingdings" panose="05000000000000000000" pitchFamily="2" charset="2"/>
              </a:rPr>
              <a:t></a:t>
            </a:r>
            <a:r>
              <a:rPr lang="de-DE" sz="2400" smtClean="0">
                <a:sym typeface="Wingdings" panose="05000000000000000000" pitchFamily="2" charset="2"/>
              </a:rPr>
              <a:t> </a:t>
            </a:r>
            <a:r>
              <a:rPr lang="de-DE" sz="2400" i="1" smtClean="0">
                <a:sym typeface="Wingdings" panose="05000000000000000000" pitchFamily="2" charset="2"/>
              </a:rPr>
              <a:t>work in progress...</a:t>
            </a:r>
            <a:endParaRPr lang="de-DE" sz="2400" i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8244408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de-DE" smtClean="0"/>
              <a:t>c) negative alpha design</a:t>
            </a:r>
            <a:endParaRPr lang="de-DE"/>
          </a:p>
        </p:txBody>
      </p:sp>
      <p:sp>
        <p:nvSpPr>
          <p:cNvPr id="6" name="TextBox 5"/>
          <p:cNvSpPr txBox="1"/>
          <p:nvPr/>
        </p:nvSpPr>
        <p:spPr>
          <a:xfrm>
            <a:off x="3814790" y="2951719"/>
            <a:ext cx="1261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strong </a:t>
            </a:r>
            <a:br>
              <a:rPr lang="de-DE" smtClean="0"/>
            </a:br>
            <a:r>
              <a:rPr lang="de-DE" smtClean="0"/>
              <a:t>anti-bends</a:t>
            </a:r>
            <a:endParaRPr lang="de-DE"/>
          </a:p>
        </p:txBody>
      </p:sp>
      <p:sp>
        <p:nvSpPr>
          <p:cNvPr id="8" name="TextBox 7"/>
          <p:cNvSpPr txBox="1"/>
          <p:nvPr/>
        </p:nvSpPr>
        <p:spPr>
          <a:xfrm>
            <a:off x="1979712" y="3035695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hyperbolic LG </a:t>
            </a:r>
            <a:br>
              <a:rPr lang="de-DE" smtClean="0"/>
            </a:br>
            <a:r>
              <a:rPr lang="de-DE" smtClean="0"/>
              <a:t>superbend</a:t>
            </a:r>
            <a:endParaRPr lang="de-DE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1907704" y="3430869"/>
            <a:ext cx="288032" cy="28803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H="1" flipV="1">
            <a:off x="1835696" y="2854805"/>
            <a:ext cx="288032" cy="216023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H="1" flipV="1">
            <a:off x="4139952" y="2762436"/>
            <a:ext cx="305780" cy="27326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4144258" y="3520413"/>
            <a:ext cx="360040" cy="31764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H="1">
            <a:off x="4355976" y="3523201"/>
            <a:ext cx="144016" cy="317649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 flipH="1" flipV="1">
            <a:off x="4364459" y="2762436"/>
            <a:ext cx="81273" cy="27964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9552" name="Rectangle 279551"/>
          <p:cNvSpPr/>
          <p:nvPr/>
        </p:nvSpPr>
        <p:spPr>
          <a:xfrm>
            <a:off x="5823544" y="3075064"/>
            <a:ext cx="13949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de-DE" sz="2000" i="0">
                <a:latin typeface="Symbol" panose="05050102010706020507" pitchFamily="18" charset="2"/>
                <a:cs typeface="Times New Roman" panose="02020603050405020304" pitchFamily="18" charset="0"/>
              </a:rPr>
              <a:t>S|F| </a:t>
            </a:r>
            <a:r>
              <a:rPr lang="de-DE" sz="2000" i="0">
                <a:latin typeface="Times New Roman" panose="02020603050405020304" pitchFamily="18" charset="0"/>
                <a:cs typeface="Times New Roman" panose="02020603050405020304" pitchFamily="18" charset="0"/>
              </a:rPr>
              <a:t>= 500</a:t>
            </a:r>
            <a:r>
              <a:rPr lang="de-DE" sz="20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endParaRPr lang="de-DE" sz="200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5" name="Straight Arrow Connector 34"/>
          <p:cNvCxnSpPr>
            <a:stCxn id="6" idx="3"/>
            <a:endCxn id="279552" idx="1"/>
          </p:cNvCxnSpPr>
          <p:nvPr/>
        </p:nvCxnSpPr>
        <p:spPr bwMode="auto">
          <a:xfrm>
            <a:off x="5076674" y="3274885"/>
            <a:ext cx="746870" cy="234"/>
          </a:xfrm>
          <a:prstGeom prst="straightConnector1">
            <a:avLst/>
          </a:prstGeom>
          <a:noFill/>
          <a:ln w="25400" cap="flat" cmpd="dbl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17/18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 altLang="de-DE" sz="3600"/>
              <a:t>Conclusions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2299" y="1052737"/>
            <a:ext cx="8496300" cy="5472608"/>
          </a:xfrm>
        </p:spPr>
        <p:txBody>
          <a:bodyPr/>
          <a:lstStyle/>
          <a:p>
            <a:r>
              <a:rPr lang="en-US" altLang="de-DE" sz="2400" b="1" smtClean="0">
                <a:solidFill>
                  <a:srgbClr val="00B0F0"/>
                </a:solidFill>
              </a:rPr>
              <a:t>Longitudinal gradient bends ...</a:t>
            </a:r>
            <a:endParaRPr lang="en-US" altLang="de-DE" sz="2400" b="1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altLang="de-DE" sz="2000"/>
              <a:t>... provide lower emittance than the TME for homogenous bends. </a:t>
            </a:r>
            <a:endParaRPr lang="en-US" altLang="de-DE" sz="2000" smtClean="0"/>
          </a:p>
          <a:p>
            <a:pPr marL="457200" lvl="1" indent="0">
              <a:buNone/>
            </a:pPr>
            <a:r>
              <a:rPr lang="en-US" altLang="de-DE" sz="2000" smtClean="0"/>
              <a:t>... </a:t>
            </a:r>
            <a:r>
              <a:rPr lang="en-US" altLang="de-DE" sz="2000"/>
              <a:t>offer </a:t>
            </a:r>
            <a:r>
              <a:rPr lang="en-US" altLang="de-DE" sz="2000" smtClean="0"/>
              <a:t>the double </a:t>
            </a:r>
            <a:r>
              <a:rPr lang="en-US" altLang="de-DE" sz="2000"/>
              <a:t>use to provide low emittance and hard </a:t>
            </a:r>
            <a:r>
              <a:rPr lang="en-US" altLang="de-DE" sz="2000" smtClean="0"/>
              <a:t>X-rays.</a:t>
            </a:r>
            <a:endParaRPr lang="en-US" altLang="de-DE" sz="2000"/>
          </a:p>
          <a:p>
            <a:pPr marL="457200" lvl="1" indent="0">
              <a:buNone/>
            </a:pPr>
            <a:r>
              <a:rPr lang="en-US" altLang="de-DE" sz="2000" smtClean="0"/>
              <a:t>... can be described well by hyperbolae (high field) </a:t>
            </a:r>
            <a:br>
              <a:rPr lang="en-US" altLang="de-DE" sz="2000" smtClean="0"/>
            </a:br>
            <a:r>
              <a:rPr lang="en-US" altLang="de-DE" sz="2000" smtClean="0"/>
              <a:t>	or step functions (low field).</a:t>
            </a:r>
          </a:p>
          <a:p>
            <a:pPr marL="457200" lvl="1" indent="0">
              <a:buNone/>
            </a:pPr>
            <a:r>
              <a:rPr lang="en-US" altLang="de-DE" sz="2000" smtClean="0"/>
              <a:t>... require very small dispersion at focus,</a:t>
            </a:r>
          </a:p>
          <a:p>
            <a:pPr marL="457200" lvl="1" indent="0">
              <a:buNone/>
            </a:pPr>
            <a:r>
              <a:rPr lang="en-US" altLang="de-DE" sz="2000" smtClean="0"/>
              <a:t>... but tolerate large values of horizontal beta function at focus.</a:t>
            </a:r>
            <a:endParaRPr lang="en-US" altLang="de-DE" sz="2000"/>
          </a:p>
          <a:p>
            <a:pPr>
              <a:spcBef>
                <a:spcPct val="40000"/>
              </a:spcBef>
            </a:pPr>
            <a:r>
              <a:rPr lang="en-US" altLang="de-DE" sz="2400" b="1" smtClean="0">
                <a:solidFill>
                  <a:srgbClr val="00B0F0"/>
                </a:solidFill>
              </a:rPr>
              <a:t>Anti-bends ...</a:t>
            </a:r>
            <a:endParaRPr lang="en-US" altLang="de-DE" sz="2400" b="1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altLang="de-DE" sz="2000" smtClean="0"/>
              <a:t>... disentangle dispersion and horizontal beta function,</a:t>
            </a:r>
            <a:endParaRPr lang="en-US" altLang="de-DE" sz="2000"/>
          </a:p>
          <a:p>
            <a:pPr marL="457200" lvl="1" indent="0">
              <a:buNone/>
            </a:pPr>
            <a:r>
              <a:rPr lang="en-US" altLang="de-DE" sz="2000" smtClean="0"/>
              <a:t>... are thus well suited to provide the matching for LG bends.</a:t>
            </a:r>
          </a:p>
          <a:p>
            <a:pPr marL="457200" lvl="1" indent="0">
              <a:buNone/>
            </a:pPr>
            <a:r>
              <a:rPr lang="en-US" altLang="de-DE" sz="2000" smtClean="0"/>
              <a:t>... introduce negative momentum compaction.</a:t>
            </a:r>
            <a:endParaRPr lang="en-US" altLang="de-DE" sz="2000"/>
          </a:p>
          <a:p>
            <a:pPr>
              <a:spcBef>
                <a:spcPct val="40000"/>
              </a:spcBef>
            </a:pPr>
            <a:r>
              <a:rPr lang="en-US" altLang="de-DE" sz="2400" b="1" smtClean="0">
                <a:solidFill>
                  <a:srgbClr val="00B0F0"/>
                </a:solidFill>
              </a:rPr>
              <a:t>The LGAB cell ...</a:t>
            </a:r>
            <a:endParaRPr lang="en-US" altLang="de-DE" sz="2400" b="1">
              <a:solidFill>
                <a:srgbClr val="00B0F0"/>
              </a:solidFill>
            </a:endParaRPr>
          </a:p>
          <a:p>
            <a:pPr marL="457200" lvl="1" indent="0">
              <a:buNone/>
            </a:pPr>
            <a:r>
              <a:rPr lang="en-US" altLang="de-DE" sz="2000" smtClean="0"/>
              <a:t>... combines longitudinal gradient bends and anti-bends.</a:t>
            </a:r>
          </a:p>
          <a:p>
            <a:pPr marL="457200" lvl="1" indent="0">
              <a:buNone/>
            </a:pPr>
            <a:r>
              <a:rPr lang="en-US" altLang="de-DE" sz="2000" smtClean="0"/>
              <a:t>... offers a lattice solution for compact low emittance rings.</a:t>
            </a:r>
            <a:endParaRPr lang="en-US" altLang="de-DE" sz="2000"/>
          </a:p>
        </p:txBody>
      </p:sp>
      <p:sp>
        <p:nvSpPr>
          <p:cNvPr id="5" name="TextBox 4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18/18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de-DE"/>
              <a:t>Contents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103" y="764704"/>
            <a:ext cx="8229600" cy="554513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Recall: paths to low emittance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Recall: the TME cell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The LGAB cell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Longitudinal gradient bends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Anti-bends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Application to SLS upgrade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en-US" altLang="de-DE" sz="2400" smtClean="0"/>
              <a:t>Conclusions</a:t>
            </a:r>
            <a:endParaRPr lang="en-US" altLang="de-DE" sz="2400" smtClean="0"/>
          </a:p>
          <a:p>
            <a:pPr marL="0" indent="0">
              <a:lnSpc>
                <a:spcPct val="90000"/>
              </a:lnSpc>
              <a:spcBef>
                <a:spcPts val="2400"/>
              </a:spcBef>
              <a:buClr>
                <a:srgbClr val="7030A0"/>
              </a:buClr>
              <a:buNone/>
            </a:pPr>
            <a:r>
              <a:rPr lang="en-US" altLang="de-DE" sz="2400" smtClean="0">
                <a:solidFill>
                  <a:srgbClr val="7030A0"/>
                </a:solidFill>
              </a:rPr>
              <a:t>References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Clr>
                <a:srgbClr val="7030A0"/>
              </a:buClr>
              <a:buFont typeface="Wingdings"/>
              <a:buChar char="3"/>
            </a:pPr>
            <a:r>
              <a:rPr lang="en-US" altLang="de-DE" sz="2000" smtClean="0">
                <a:solidFill>
                  <a:srgbClr val="7030A0"/>
                </a:solidFill>
              </a:rPr>
              <a:t>AS &amp; Albin Wrulich, </a:t>
            </a:r>
            <a:r>
              <a:rPr lang="en-US" altLang="de-DE" sz="2000" i="1" smtClean="0">
                <a:solidFill>
                  <a:srgbClr val="7030A0"/>
                </a:solidFill>
              </a:rPr>
              <a:t>Compact low emittance light sources based on longitudinal gradient bending magnets</a:t>
            </a:r>
            <a:r>
              <a:rPr lang="en-US" altLang="de-DE" sz="2000" smtClean="0">
                <a:solidFill>
                  <a:srgbClr val="7030A0"/>
                </a:solidFill>
              </a:rPr>
              <a:t>, submitted to NIM A</a:t>
            </a:r>
          </a:p>
          <a:p>
            <a:pPr lvl="1">
              <a:lnSpc>
                <a:spcPct val="90000"/>
              </a:lnSpc>
              <a:spcBef>
                <a:spcPct val="45000"/>
              </a:spcBef>
              <a:buClr>
                <a:srgbClr val="7030A0"/>
              </a:buClr>
              <a:buFont typeface="Wingdings"/>
              <a:buChar char="3"/>
            </a:pPr>
            <a:r>
              <a:rPr lang="en-US" altLang="de-DE" sz="2000" smtClean="0">
                <a:solidFill>
                  <a:srgbClr val="7030A0"/>
                </a:solidFill>
              </a:rPr>
              <a:t>AS, </a:t>
            </a:r>
            <a:r>
              <a:rPr lang="en-US" altLang="de-DE" sz="2000" i="1" smtClean="0">
                <a:solidFill>
                  <a:srgbClr val="7030A0"/>
                </a:solidFill>
              </a:rPr>
              <a:t>The anti-bend cell for ultralow emittance storage rings</a:t>
            </a:r>
            <a:r>
              <a:rPr lang="en-US" altLang="de-DE" sz="2000" smtClean="0">
                <a:solidFill>
                  <a:srgbClr val="7030A0"/>
                </a:solidFill>
              </a:rPr>
              <a:t>, </a:t>
            </a:r>
            <a:br>
              <a:rPr lang="en-US" altLang="de-DE" sz="2000" smtClean="0">
                <a:solidFill>
                  <a:srgbClr val="7030A0"/>
                </a:solidFill>
              </a:rPr>
            </a:br>
            <a:r>
              <a:rPr lang="en-US" altLang="de-DE" sz="2000" smtClean="0">
                <a:solidFill>
                  <a:srgbClr val="7030A0"/>
                </a:solidFill>
              </a:rPr>
              <a:t>NIM A 737 (2014) 148-154</a:t>
            </a:r>
            <a:endParaRPr lang="en-US" altLang="de-DE" sz="2000">
              <a:solidFill>
                <a:srgbClr val="7030A0"/>
              </a:solidFill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altLang="de-DE" sz="2400"/>
          </a:p>
        </p:txBody>
      </p:sp>
      <p:sp>
        <p:nvSpPr>
          <p:cNvPr id="2" name="TextBox 1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2/18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07037" y="971049"/>
            <a:ext cx="2413000" cy="846137"/>
            <a:chOff x="4139952" y="896145"/>
            <a:chExt cx="2413000" cy="846137"/>
          </a:xfrm>
        </p:grpSpPr>
        <p:sp>
          <p:nvSpPr>
            <p:cNvPr id="239629" name="Rectangle 13"/>
            <p:cNvSpPr>
              <a:spLocks noChangeArrowheads="1"/>
            </p:cNvSpPr>
            <p:nvPr/>
          </p:nvSpPr>
          <p:spPr bwMode="auto">
            <a:xfrm>
              <a:off x="5715546" y="1350963"/>
              <a:ext cx="290512" cy="3603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>
              <a:off x="6190208" y="1359695"/>
              <a:ext cx="287337" cy="36036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9634" name="Rectangle 18"/>
            <p:cNvSpPr>
              <a:spLocks noChangeArrowheads="1"/>
            </p:cNvSpPr>
            <p:nvPr/>
          </p:nvSpPr>
          <p:spPr bwMode="auto">
            <a:xfrm>
              <a:off x="5862389" y="919163"/>
              <a:ext cx="287338" cy="360362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3962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58117183"/>
                </p:ext>
              </p:extLst>
            </p:nvPr>
          </p:nvGraphicFramePr>
          <p:xfrm>
            <a:off x="4139952" y="896145"/>
            <a:ext cx="2413000" cy="846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41" name="Equation" r:id="rId3" imgW="1231560" imgH="431640" progId="Equation.3">
                    <p:embed/>
                  </p:oleObj>
                </mc:Choice>
                <mc:Fallback>
                  <p:oleObj name="Equation" r:id="rId3" imgW="1231560" imgH="43164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896145"/>
                          <a:ext cx="2413000" cy="846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3837858" y="1299078"/>
            <a:ext cx="446109" cy="495883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28" name="Rectangle 12"/>
          <p:cNvSpPr>
            <a:spLocks noChangeArrowheads="1"/>
          </p:cNvSpPr>
          <p:nvPr/>
        </p:nvSpPr>
        <p:spPr bwMode="auto">
          <a:xfrm>
            <a:off x="3494192" y="1919894"/>
            <a:ext cx="429736" cy="566831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1" name="Rectangle 15"/>
          <p:cNvSpPr>
            <a:spLocks noChangeArrowheads="1"/>
          </p:cNvSpPr>
          <p:nvPr/>
        </p:nvSpPr>
        <p:spPr bwMode="auto">
          <a:xfrm>
            <a:off x="4207224" y="1922177"/>
            <a:ext cx="436784" cy="564548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396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4616"/>
              </p:ext>
            </p:extLst>
          </p:nvPr>
        </p:nvGraphicFramePr>
        <p:xfrm>
          <a:off x="516248" y="1244601"/>
          <a:ext cx="4121965" cy="1295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42" name="Equation" r:id="rId5" imgW="1663560" imgH="431640" progId="Equation.3">
                  <p:embed/>
                </p:oleObj>
              </mc:Choice>
              <mc:Fallback>
                <p:oleObj name="Equation" r:id="rId5" imgW="166356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248" y="1244601"/>
                        <a:ext cx="4121965" cy="1295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de-DE" smtClean="0"/>
              <a:t>Recall: paths </a:t>
            </a:r>
            <a:r>
              <a:rPr lang="en-US" altLang="de-DE"/>
              <a:t>to low emittance</a:t>
            </a:r>
          </a:p>
        </p:txBody>
      </p:sp>
      <p:graphicFrame>
        <p:nvGraphicFramePr>
          <p:cNvPr id="2396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673850"/>
              </p:ext>
            </p:extLst>
          </p:nvPr>
        </p:nvGraphicFramePr>
        <p:xfrm>
          <a:off x="473993" y="5587653"/>
          <a:ext cx="1963738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43" name="Equation" r:id="rId7" imgW="1091880" imgH="266400" progId="Equation.3">
                  <p:embed/>
                </p:oleObj>
              </mc:Choice>
              <mc:Fallback>
                <p:oleObj name="Equation" r:id="rId7" imgW="1091880" imgH="266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993" y="5587653"/>
                        <a:ext cx="1963738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96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889492"/>
              </p:ext>
            </p:extLst>
          </p:nvPr>
        </p:nvGraphicFramePr>
        <p:xfrm>
          <a:off x="2483768" y="5589240"/>
          <a:ext cx="2265363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844" name="Equation" r:id="rId9" imgW="1244520" imgH="266400" progId="Equation.3">
                  <p:embed/>
                </p:oleObj>
              </mc:Choice>
              <mc:Fallback>
                <p:oleObj name="Equation" r:id="rId9" imgW="1244520" imgH="2664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589240"/>
                        <a:ext cx="2265363" cy="48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1931194" y="4934223"/>
            <a:ext cx="287337" cy="360363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2" name="Rectangle 16"/>
          <p:cNvSpPr>
            <a:spLocks noChangeArrowheads="1"/>
          </p:cNvSpPr>
          <p:nvPr/>
        </p:nvSpPr>
        <p:spPr bwMode="auto">
          <a:xfrm>
            <a:off x="1427956" y="4934223"/>
            <a:ext cx="287338" cy="360363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5" name="Rectangle 19"/>
          <p:cNvSpPr>
            <a:spLocks noChangeArrowheads="1"/>
          </p:cNvSpPr>
          <p:nvPr/>
        </p:nvSpPr>
        <p:spPr bwMode="auto">
          <a:xfrm>
            <a:off x="923131" y="4934223"/>
            <a:ext cx="287338" cy="360363"/>
          </a:xfrm>
          <a:prstGeom prst="rect">
            <a:avLst/>
          </a:prstGeom>
          <a:solidFill>
            <a:srgbClr val="FF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36" name="Rectangle 20"/>
          <p:cNvSpPr>
            <a:spLocks noChangeArrowheads="1"/>
          </p:cNvSpPr>
          <p:nvPr/>
        </p:nvSpPr>
        <p:spPr bwMode="auto">
          <a:xfrm>
            <a:off x="419894" y="4934223"/>
            <a:ext cx="290512" cy="36036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" name="Group 5"/>
          <p:cNvGrpSpPr/>
          <p:nvPr/>
        </p:nvGrpSpPr>
        <p:grpSpPr>
          <a:xfrm>
            <a:off x="5343376" y="2195714"/>
            <a:ext cx="2598737" cy="563562"/>
            <a:chOff x="6620668" y="1122362"/>
            <a:chExt cx="2598737" cy="563562"/>
          </a:xfrm>
        </p:grpSpPr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>
              <a:off x="8894191" y="1233192"/>
              <a:ext cx="290513" cy="3603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23962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51894734"/>
                </p:ext>
              </p:extLst>
            </p:nvPr>
          </p:nvGraphicFramePr>
          <p:xfrm>
            <a:off x="6620668" y="1122362"/>
            <a:ext cx="2598737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45" name="Equation" r:id="rId11" imgW="1231560" imgH="266400" progId="Equation.3">
                    <p:embed/>
                  </p:oleObj>
                </mc:Choice>
                <mc:Fallback>
                  <p:oleObj name="Equation" r:id="rId11" imgW="1231560" imgH="26640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0668" y="1122362"/>
                          <a:ext cx="2598737" cy="563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9638" name="Text Box 22"/>
          <p:cNvSpPr txBox="1">
            <a:spLocks noChangeArrowheads="1"/>
          </p:cNvSpPr>
          <p:nvPr/>
        </p:nvSpPr>
        <p:spPr bwMode="auto">
          <a:xfrm>
            <a:off x="7235825" y="3357563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i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894" y="3073673"/>
            <a:ext cx="6767512" cy="3301454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de-DE" sz="2400" b="1">
                <a:solidFill>
                  <a:schemeClr val="bg2"/>
                </a:solidFill>
              </a:rPr>
              <a:t>Equilibrium beam parameters of a flat lattice</a:t>
            </a:r>
          </a:p>
          <a:p>
            <a:pPr>
              <a:buFont typeface="Wingdings" pitchFamily="2" charset="2"/>
              <a:buNone/>
            </a:pPr>
            <a:r>
              <a:rPr lang="en-US" altLang="de-DE" sz="2400" i="1">
                <a:latin typeface="Symbol" pitchFamily="18" charset="2"/>
              </a:rPr>
              <a:t>e</a:t>
            </a:r>
            <a:r>
              <a:rPr lang="en-US" altLang="de-DE" sz="2400" i="1" baseline="-25000">
                <a:latin typeface="Times New Roman" pitchFamily="18" charset="0"/>
              </a:rPr>
              <a:t>xo</a:t>
            </a:r>
            <a:r>
              <a:rPr lang="en-US" altLang="de-DE" sz="2400">
                <a:latin typeface="Times New Roman" pitchFamily="18" charset="0"/>
              </a:rPr>
              <a:t>   </a:t>
            </a:r>
            <a:r>
              <a:rPr lang="en-US" altLang="de-DE" sz="2400"/>
              <a:t>natural horizontal emittance</a:t>
            </a:r>
          </a:p>
          <a:p>
            <a:pPr>
              <a:buFont typeface="Wingdings" pitchFamily="2" charset="2"/>
              <a:buNone/>
            </a:pPr>
            <a:r>
              <a:rPr lang="en-US" altLang="de-DE" sz="2400" i="1">
                <a:latin typeface="Symbol" pitchFamily="18" charset="2"/>
              </a:rPr>
              <a:t>s</a:t>
            </a:r>
            <a:r>
              <a:rPr lang="en-US" altLang="de-DE" sz="2400" i="1" baseline="-25000">
                <a:latin typeface="Symbol" pitchFamily="18" charset="2"/>
              </a:rPr>
              <a:t>d</a:t>
            </a:r>
            <a:r>
              <a:rPr lang="en-US" altLang="de-DE" sz="2400"/>
              <a:t>   rms relative momentum spread, </a:t>
            </a:r>
            <a:r>
              <a:rPr lang="en-US" altLang="de-DE" sz="2400" i="1">
                <a:latin typeface="Symbol" pitchFamily="18" charset="2"/>
              </a:rPr>
              <a:t>d </a:t>
            </a:r>
            <a:r>
              <a:rPr lang="en-US" altLang="de-DE" sz="2400">
                <a:latin typeface="Symbol" pitchFamily="18" charset="2"/>
              </a:rPr>
              <a:t>= D</a:t>
            </a:r>
            <a:r>
              <a:rPr lang="en-US" altLang="de-DE" sz="2400" i="1">
                <a:latin typeface="Times New Roman" pitchFamily="18" charset="0"/>
              </a:rPr>
              <a:t>p/p</a:t>
            </a:r>
          </a:p>
          <a:p>
            <a:pPr>
              <a:buFont typeface="Wingdings" pitchFamily="2" charset="2"/>
              <a:buNone/>
            </a:pPr>
            <a:r>
              <a:rPr lang="en-US" altLang="de-DE" sz="2400">
                <a:latin typeface="Symbol" pitchFamily="18" charset="2"/>
              </a:rPr>
              <a:t>D</a:t>
            </a:r>
            <a:r>
              <a:rPr lang="en-US" altLang="de-DE" sz="2400" i="1">
                <a:latin typeface="Times New Roman" pitchFamily="18" charset="0"/>
              </a:rPr>
              <a:t>E</a:t>
            </a:r>
            <a:r>
              <a:rPr lang="en-US" altLang="de-DE" sz="2400"/>
              <a:t>  energy loss per turn</a:t>
            </a:r>
          </a:p>
          <a:p>
            <a:pPr>
              <a:buFont typeface="Wingdings" pitchFamily="2" charset="2"/>
              <a:buNone/>
            </a:pPr>
            <a:r>
              <a:rPr lang="en-US" altLang="de-DE" sz="2400" i="1">
                <a:latin typeface="Times New Roman" pitchFamily="18" charset="0"/>
              </a:rPr>
              <a:t>I</a:t>
            </a:r>
            <a:r>
              <a:rPr lang="en-US" altLang="de-DE" sz="2400" baseline="-25000">
                <a:latin typeface="Times New Roman" pitchFamily="18" charset="0"/>
              </a:rPr>
              <a:t>2</a:t>
            </a:r>
            <a:r>
              <a:rPr lang="en-US" altLang="de-DE" sz="2400"/>
              <a:t>   </a:t>
            </a:r>
            <a:r>
              <a:rPr lang="en-US" altLang="de-DE" sz="2400" i="1">
                <a:latin typeface="Times New Roman" pitchFamily="18" charset="0"/>
              </a:rPr>
              <a:t>I</a:t>
            </a:r>
            <a:r>
              <a:rPr lang="en-US" altLang="de-DE" sz="2400" baseline="-25000">
                <a:latin typeface="Times New Roman" pitchFamily="18" charset="0"/>
              </a:rPr>
              <a:t>3</a:t>
            </a:r>
            <a:r>
              <a:rPr lang="en-US" altLang="de-DE" sz="2400"/>
              <a:t>    </a:t>
            </a:r>
            <a:r>
              <a:rPr lang="en-US" altLang="de-DE" sz="2400" i="1">
                <a:latin typeface="Times New Roman" pitchFamily="18" charset="0"/>
              </a:rPr>
              <a:t>I</a:t>
            </a:r>
            <a:r>
              <a:rPr lang="en-US" altLang="de-DE" sz="2400" baseline="-25000">
                <a:latin typeface="Times New Roman" pitchFamily="18" charset="0"/>
              </a:rPr>
              <a:t>4     </a:t>
            </a:r>
            <a:r>
              <a:rPr lang="en-US" altLang="de-DE" sz="2400" i="1">
                <a:latin typeface="Times New Roman" pitchFamily="18" charset="0"/>
              </a:rPr>
              <a:t>I</a:t>
            </a:r>
            <a:r>
              <a:rPr lang="en-US" altLang="de-DE" sz="2400" baseline="-25000">
                <a:latin typeface="Times New Roman" pitchFamily="18" charset="0"/>
              </a:rPr>
              <a:t>5</a:t>
            </a:r>
            <a:r>
              <a:rPr lang="en-US" altLang="de-DE" sz="2400"/>
              <a:t>     synchrotron radiation </a:t>
            </a:r>
            <a:r>
              <a:rPr lang="en-US" altLang="de-DE" sz="2400" smtClean="0"/>
              <a:t>integrals</a:t>
            </a:r>
            <a:endParaRPr lang="en-US" altLang="de-DE" sz="2400"/>
          </a:p>
          <a:p>
            <a:pPr>
              <a:spcBef>
                <a:spcPct val="105000"/>
              </a:spcBef>
              <a:buFont typeface="Wingdings" pitchFamily="2" charset="2"/>
              <a:buNone/>
            </a:pPr>
            <a:r>
              <a:rPr lang="en-US" altLang="de-DE" sz="2400"/>
              <a:t>					</a:t>
            </a:r>
            <a:r>
              <a:rPr lang="en-US" altLang="de-DE" sz="2400" smtClean="0"/>
              <a:t>	constants</a:t>
            </a:r>
            <a:endParaRPr lang="en-US" altLang="de-DE" sz="2400"/>
          </a:p>
        </p:txBody>
      </p:sp>
      <p:sp>
        <p:nvSpPr>
          <p:cNvPr id="32" name="TextBox 31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</a:t>
            </a:r>
            <a:r>
              <a:rPr lang="en-US" sz="1000" b="1" i="0">
                <a:solidFill>
                  <a:schemeClr val="bg1"/>
                </a:solidFill>
              </a:rPr>
              <a:t>  </a:t>
            </a:r>
            <a:r>
              <a:rPr lang="en-US" sz="1000" b="1" i="0" smtClean="0">
                <a:solidFill>
                  <a:schemeClr val="bg1"/>
                </a:solidFill>
              </a:rPr>
              <a:t>   3/18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4523379" y="5577858"/>
            <a:ext cx="2064222" cy="54061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3" name="Rectangle 21"/>
          <p:cNvSpPr>
            <a:spLocks noChangeArrowheads="1"/>
          </p:cNvSpPr>
          <p:nvPr/>
        </p:nvSpPr>
        <p:spPr bwMode="auto">
          <a:xfrm>
            <a:off x="7812360" y="4131043"/>
            <a:ext cx="361872" cy="448235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" name="Rectangle 37"/>
          <p:cNvSpPr>
            <a:spLocks noChangeArrowheads="1"/>
          </p:cNvSpPr>
          <p:nvPr/>
        </p:nvSpPr>
        <p:spPr bwMode="auto">
          <a:xfrm>
            <a:off x="8320938" y="3852546"/>
            <a:ext cx="354972" cy="419913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7812360" y="3643175"/>
            <a:ext cx="371770" cy="418740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94442"/>
            <a:ext cx="5689301" cy="5602910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de-DE" sz="2400" b="1" smtClean="0">
                <a:solidFill>
                  <a:srgbClr val="00CCFF"/>
                </a:solidFill>
              </a:rPr>
              <a:t>Optics</a:t>
            </a:r>
          </a:p>
          <a:p>
            <a:pPr>
              <a:buFont typeface="Wingdings" pitchFamily="2" charset="2"/>
              <a:buNone/>
            </a:pPr>
            <a:endParaRPr lang="en-US" altLang="de-DE" sz="2000" smtClean="0">
              <a:solidFill>
                <a:srgbClr val="00CCFF"/>
              </a:solidFill>
              <a:sym typeface="Wingdings"/>
            </a:endParaRPr>
          </a:p>
          <a:p>
            <a:pPr>
              <a:buFont typeface="Wingdings" pitchFamily="2" charset="2"/>
              <a:buNone/>
            </a:pPr>
            <a:endParaRPr lang="en-US" altLang="de-DE" sz="2000">
              <a:solidFill>
                <a:srgbClr val="00CCFF"/>
              </a:solidFill>
              <a:sym typeface="Wingdings"/>
            </a:endParaRPr>
          </a:p>
          <a:p>
            <a:pPr>
              <a:buFont typeface="Wingdings" pitchFamily="2" charset="2"/>
              <a:buNone/>
            </a:pPr>
            <a:r>
              <a:rPr lang="en-US" altLang="de-DE" sz="2000" smtClean="0">
                <a:solidFill>
                  <a:srgbClr val="00CCFF"/>
                </a:solidFill>
                <a:sym typeface="Wingdings"/>
              </a:rPr>
              <a:t> </a:t>
            </a:r>
            <a:r>
              <a:rPr lang="en-US" altLang="de-DE" sz="2000" smtClean="0"/>
              <a:t>horizontal focus in each dipole</a:t>
            </a:r>
          </a:p>
          <a:p>
            <a:pPr>
              <a:buNone/>
            </a:pPr>
            <a:r>
              <a:rPr lang="en-US" altLang="de-DE" sz="2000" smtClean="0">
                <a:solidFill>
                  <a:srgbClr val="00CCFF"/>
                </a:solidFill>
                <a:sym typeface="Wingdings"/>
              </a:rPr>
              <a:t> </a:t>
            </a:r>
            <a:r>
              <a:rPr lang="en-US" altLang="de-DE" sz="2000"/>
              <a:t>many small dipoles of angle </a:t>
            </a:r>
            <a:r>
              <a:rPr lang="en-US" altLang="de-DE" sz="2000">
                <a:latin typeface="Symbol" panose="05050102010706020507" pitchFamily="18" charset="2"/>
                <a:cs typeface="Times New Roman" panose="02020603050405020304" pitchFamily="18" charset="0"/>
              </a:rPr>
              <a:t>F </a:t>
            </a:r>
            <a:r>
              <a:rPr lang="en-US" altLang="de-DE" sz="2000">
                <a:latin typeface="Times New Roman" panose="02020603050405020304" pitchFamily="18" charset="0"/>
                <a:cs typeface="Times New Roman" panose="02020603050405020304" pitchFamily="18" charset="0"/>
              </a:rPr>
              <a:t>&lt;&lt; 1 </a:t>
            </a:r>
            <a:r>
              <a:rPr lang="en-US" altLang="de-DE" sz="2000" b="1" i="1" smtClean="0">
                <a:solidFill>
                  <a:srgbClr val="00CCFF"/>
                </a:solidFill>
              </a:rPr>
              <a:t>multibend </a:t>
            </a:r>
            <a:r>
              <a:rPr lang="en-US" altLang="de-DE" sz="2000" b="1" i="1" smtClean="0">
                <a:solidFill>
                  <a:srgbClr val="00CCFF"/>
                </a:solidFill>
              </a:rPr>
              <a:t>achromat (MBA) </a:t>
            </a:r>
            <a:r>
              <a:rPr lang="en-US" altLang="de-DE" sz="2000" b="1" i="1" smtClean="0">
                <a:solidFill>
                  <a:srgbClr val="00CCFF"/>
                </a:solidFill>
              </a:rPr>
              <a:t>lattice</a:t>
            </a:r>
            <a:endParaRPr lang="en-US" altLang="de-DE" sz="2400" smtClean="0">
              <a:solidFill>
                <a:srgbClr val="00CCFF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  <a:buFont typeface="Wingdings" pitchFamily="2" charset="2"/>
              <a:buNone/>
            </a:pPr>
            <a:r>
              <a:rPr lang="en-US" altLang="de-DE" sz="2400" b="1" smtClean="0">
                <a:solidFill>
                  <a:srgbClr val="FF0000"/>
                </a:solidFill>
              </a:rPr>
              <a:t>Power</a:t>
            </a:r>
          </a:p>
          <a:p>
            <a:pPr>
              <a:spcBef>
                <a:spcPts val="0"/>
              </a:spcBef>
              <a:buNone/>
            </a:pPr>
            <a:r>
              <a:rPr lang="en-US" altLang="de-DE" sz="2000" smtClean="0">
                <a:solidFill>
                  <a:srgbClr val="00CCFF"/>
                </a:solidFill>
                <a:sym typeface="Wingdings"/>
              </a:rPr>
              <a:t>					</a:t>
            </a:r>
          </a:p>
          <a:p>
            <a:pPr>
              <a:spcBef>
                <a:spcPts val="0"/>
              </a:spcBef>
              <a:buNone/>
            </a:pPr>
            <a:endParaRPr lang="en-US" altLang="de-DE" sz="2000" smtClean="0">
              <a:solidFill>
                <a:srgbClr val="00CCFF"/>
              </a:solidFill>
              <a:sym typeface="Wingdings"/>
            </a:endParaRPr>
          </a:p>
          <a:p>
            <a:pPr>
              <a:spcBef>
                <a:spcPts val="1200"/>
              </a:spcBef>
              <a:buNone/>
            </a:pPr>
            <a:r>
              <a:rPr lang="en-US" altLang="de-DE" sz="2000" smtClean="0">
                <a:solidFill>
                  <a:srgbClr val="FF0000"/>
                </a:solidFill>
                <a:sym typeface="Wingdings"/>
              </a:rPr>
              <a:t></a:t>
            </a:r>
            <a:r>
              <a:rPr lang="en-US" altLang="de-DE" sz="2000" smtClean="0">
                <a:solidFill>
                  <a:srgbClr val="00CCFF"/>
                </a:solidFill>
                <a:sym typeface="Wingdings"/>
              </a:rPr>
              <a:t> </a:t>
            </a:r>
            <a:r>
              <a:rPr lang="en-US" altLang="de-DE" sz="2000" b="1" i="1" smtClean="0">
                <a:solidFill>
                  <a:srgbClr val="FF0000"/>
                </a:solidFill>
              </a:rPr>
              <a:t>damping wigglers (DW)</a:t>
            </a:r>
            <a:endParaRPr lang="en-US" altLang="de-DE" sz="2400" b="1" i="1" smtClean="0">
              <a:solidFill>
                <a:srgbClr val="FF0000"/>
              </a:solidFill>
            </a:endParaRPr>
          </a:p>
          <a:p>
            <a:pPr>
              <a:spcBef>
                <a:spcPts val="2400"/>
              </a:spcBef>
              <a:buFont typeface="Wingdings" pitchFamily="2" charset="2"/>
              <a:buNone/>
            </a:pPr>
            <a:r>
              <a:rPr lang="en-US" altLang="de-DE" sz="2400" b="1" smtClean="0">
                <a:solidFill>
                  <a:srgbClr val="99CC00"/>
                </a:solidFill>
              </a:rPr>
              <a:t>Damping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de-DE" sz="2400" b="1" smtClean="0">
              <a:solidFill>
                <a:srgbClr val="99CC00"/>
              </a:solidFill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de-DE" sz="2000" smtClean="0"/>
          </a:p>
          <a:p>
            <a:pPr>
              <a:spcBef>
                <a:spcPts val="0"/>
              </a:spcBef>
              <a:buNone/>
            </a:pPr>
            <a:r>
              <a:rPr lang="en-US" altLang="de-DE" sz="2000" smtClean="0">
                <a:solidFill>
                  <a:srgbClr val="99CC00"/>
                </a:solidFill>
                <a:sym typeface="Wingdings"/>
              </a:rPr>
              <a:t> </a:t>
            </a:r>
            <a:r>
              <a:rPr lang="en-US" altLang="de-DE" sz="2000" b="1" i="1" smtClean="0">
                <a:solidFill>
                  <a:srgbClr val="99CC00"/>
                </a:solidFill>
              </a:rPr>
              <a:t>gradient bends </a:t>
            </a:r>
            <a:r>
              <a:rPr lang="en-US" altLang="de-DE" sz="2000" smtClean="0"/>
              <a:t>for vertical focusing (</a:t>
            </a:r>
            <a:r>
              <a:rPr lang="en-US" alt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bk </a:t>
            </a:r>
            <a:r>
              <a:rPr lang="en-US" alt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0</a:t>
            </a:r>
            <a:r>
              <a:rPr lang="en-US" altLang="de-DE" sz="2000" smtClean="0"/>
              <a:t>)</a:t>
            </a: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altLang="de-DE" sz="2400" b="1" smtClean="0">
              <a:solidFill>
                <a:srgbClr val="99CC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746549" y="141161"/>
            <a:ext cx="2413000" cy="846137"/>
            <a:chOff x="4139952" y="896145"/>
            <a:chExt cx="2413000" cy="846137"/>
          </a:xfrm>
        </p:grpSpPr>
        <p:sp>
          <p:nvSpPr>
            <p:cNvPr id="239629" name="Rectangle 13"/>
            <p:cNvSpPr>
              <a:spLocks noChangeArrowheads="1"/>
            </p:cNvSpPr>
            <p:nvPr/>
          </p:nvSpPr>
          <p:spPr bwMode="auto">
            <a:xfrm>
              <a:off x="5715546" y="1350963"/>
              <a:ext cx="290512" cy="3603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39633" name="Rectangle 17"/>
            <p:cNvSpPr>
              <a:spLocks noChangeArrowheads="1"/>
            </p:cNvSpPr>
            <p:nvPr/>
          </p:nvSpPr>
          <p:spPr bwMode="auto">
            <a:xfrm>
              <a:off x="6190208" y="1359695"/>
              <a:ext cx="287337" cy="360362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39634" name="Rectangle 18"/>
            <p:cNvSpPr>
              <a:spLocks noChangeArrowheads="1"/>
            </p:cNvSpPr>
            <p:nvPr/>
          </p:nvSpPr>
          <p:spPr bwMode="auto">
            <a:xfrm>
              <a:off x="5862389" y="919163"/>
              <a:ext cx="287338" cy="360362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graphicFrame>
          <p:nvGraphicFramePr>
            <p:cNvPr id="239621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5544685"/>
                </p:ext>
              </p:extLst>
            </p:nvPr>
          </p:nvGraphicFramePr>
          <p:xfrm>
            <a:off x="4139952" y="896145"/>
            <a:ext cx="2413000" cy="846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695" name="Equation" r:id="rId3" imgW="1231560" imgH="431640" progId="Equation.3">
                    <p:embed/>
                  </p:oleObj>
                </mc:Choice>
                <mc:Fallback>
                  <p:oleObj name="Equation" r:id="rId3" imgW="123156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9952" y="896145"/>
                          <a:ext cx="2413000" cy="8461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3"/>
          <p:cNvGrpSpPr/>
          <p:nvPr/>
        </p:nvGrpSpPr>
        <p:grpSpPr>
          <a:xfrm>
            <a:off x="0" y="132430"/>
            <a:ext cx="3517900" cy="928687"/>
            <a:chOff x="118889" y="847726"/>
            <a:chExt cx="3517900" cy="928687"/>
          </a:xfrm>
        </p:grpSpPr>
        <p:sp>
          <p:nvSpPr>
            <p:cNvPr id="239627" name="Rectangle 11"/>
            <p:cNvSpPr>
              <a:spLocks noChangeArrowheads="1"/>
            </p:cNvSpPr>
            <p:nvPr/>
          </p:nvSpPr>
          <p:spPr bwMode="auto">
            <a:xfrm>
              <a:off x="2960340" y="919163"/>
              <a:ext cx="287337" cy="360363"/>
            </a:xfrm>
            <a:prstGeom prst="rect">
              <a:avLst/>
            </a:prstGeom>
            <a:solidFill>
              <a:srgbClr val="00CC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39628" name="Rectangle 12"/>
            <p:cNvSpPr>
              <a:spLocks noChangeArrowheads="1"/>
            </p:cNvSpPr>
            <p:nvPr/>
          </p:nvSpPr>
          <p:spPr bwMode="auto">
            <a:xfrm>
              <a:off x="2671415" y="1350963"/>
              <a:ext cx="288925" cy="358775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sp>
          <p:nvSpPr>
            <p:cNvPr id="239631" name="Rectangle 15"/>
            <p:cNvSpPr>
              <a:spLocks noChangeArrowheads="1"/>
            </p:cNvSpPr>
            <p:nvPr/>
          </p:nvSpPr>
          <p:spPr bwMode="auto">
            <a:xfrm>
              <a:off x="3270870" y="1352551"/>
              <a:ext cx="287338" cy="358775"/>
            </a:xfrm>
            <a:prstGeom prst="rect">
              <a:avLst/>
            </a:prstGeom>
            <a:solidFill>
              <a:srgbClr val="99CC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graphicFrame>
          <p:nvGraphicFramePr>
            <p:cNvPr id="239620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739997"/>
                </p:ext>
              </p:extLst>
            </p:nvPr>
          </p:nvGraphicFramePr>
          <p:xfrm>
            <a:off x="118889" y="847726"/>
            <a:ext cx="3517900" cy="9286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696" name="Equation" r:id="rId5" imgW="1638000" imgH="431640" progId="Equation.3">
                    <p:embed/>
                  </p:oleObj>
                </mc:Choice>
                <mc:Fallback>
                  <p:oleObj name="Equation" r:id="rId5" imgW="163800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889" y="847726"/>
                          <a:ext cx="3517900" cy="9286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5"/>
          <p:cNvGrpSpPr/>
          <p:nvPr/>
        </p:nvGrpSpPr>
        <p:grpSpPr>
          <a:xfrm>
            <a:off x="6444208" y="282449"/>
            <a:ext cx="2598737" cy="563562"/>
            <a:chOff x="6620668" y="1122362"/>
            <a:chExt cx="2598737" cy="563562"/>
          </a:xfrm>
        </p:grpSpPr>
        <p:sp>
          <p:nvSpPr>
            <p:cNvPr id="239637" name="Rectangle 21"/>
            <p:cNvSpPr>
              <a:spLocks noChangeArrowheads="1"/>
            </p:cNvSpPr>
            <p:nvPr/>
          </p:nvSpPr>
          <p:spPr bwMode="auto">
            <a:xfrm>
              <a:off x="8894191" y="1233192"/>
              <a:ext cx="290513" cy="360362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600"/>
            </a:p>
          </p:txBody>
        </p:sp>
        <p:graphicFrame>
          <p:nvGraphicFramePr>
            <p:cNvPr id="239625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9233808"/>
                </p:ext>
              </p:extLst>
            </p:nvPr>
          </p:nvGraphicFramePr>
          <p:xfrm>
            <a:off x="6620668" y="1122362"/>
            <a:ext cx="2598737" cy="563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697" name="Equation" r:id="rId7" imgW="1231560" imgH="266400" progId="Equation.3">
                    <p:embed/>
                  </p:oleObj>
                </mc:Choice>
                <mc:Fallback>
                  <p:oleObj name="Equation" r:id="rId7" imgW="123156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20668" y="1122362"/>
                          <a:ext cx="2598737" cy="5635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8" name="Rectangle 37"/>
          <p:cNvSpPr>
            <a:spLocks noChangeArrowheads="1"/>
          </p:cNvSpPr>
          <p:nvPr/>
        </p:nvSpPr>
        <p:spPr bwMode="auto">
          <a:xfrm>
            <a:off x="179512" y="1437113"/>
            <a:ext cx="3902025" cy="719138"/>
          </a:xfrm>
          <a:prstGeom prst="rect">
            <a:avLst/>
          </a:prstGeom>
          <a:solidFill>
            <a:srgbClr val="33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29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760319"/>
              </p:ext>
            </p:extLst>
          </p:nvPr>
        </p:nvGraphicFramePr>
        <p:xfrm>
          <a:off x="231873" y="1437113"/>
          <a:ext cx="3797301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98" name="Equation" r:id="rId9" imgW="1409400" imgH="279360" progId="Equation.3">
                  <p:embed/>
                </p:oleObj>
              </mc:Choice>
              <mc:Fallback>
                <p:oleObj name="Equation" r:id="rId9" imgW="1409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3" y="1437113"/>
                        <a:ext cx="3797301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224067" y="3811694"/>
            <a:ext cx="3217812" cy="71913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75464"/>
              </p:ext>
            </p:extLst>
          </p:nvPr>
        </p:nvGraphicFramePr>
        <p:xfrm>
          <a:off x="250434" y="3811694"/>
          <a:ext cx="311308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699" name="Equation" r:id="rId11" imgW="1295280" imgH="279360" progId="Equation.3">
                  <p:embed/>
                </p:oleObj>
              </mc:Choice>
              <mc:Fallback>
                <p:oleObj name="Equation" r:id="rId11" imgW="12952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34" y="3811694"/>
                        <a:ext cx="311308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21"/>
          <p:cNvSpPr>
            <a:spLocks noChangeArrowheads="1"/>
          </p:cNvSpPr>
          <p:nvPr/>
        </p:nvSpPr>
        <p:spPr bwMode="auto">
          <a:xfrm>
            <a:off x="255158" y="5593510"/>
            <a:ext cx="3840413" cy="540618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graphicFrame>
        <p:nvGraphicFramePr>
          <p:cNvPr id="3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352020"/>
              </p:ext>
            </p:extLst>
          </p:nvPr>
        </p:nvGraphicFramePr>
        <p:xfrm>
          <a:off x="285928" y="5593510"/>
          <a:ext cx="6311901" cy="582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00" name="Equation" r:id="rId13" imgW="3035160" imgH="279360" progId="Equation.3">
                  <p:embed/>
                </p:oleObj>
              </mc:Choice>
              <mc:Fallback>
                <p:oleObj name="Equation" r:id="rId13" imgW="30351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28" y="5593510"/>
                        <a:ext cx="6311901" cy="582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6311313"/>
              </p:ext>
            </p:extLst>
          </p:nvPr>
        </p:nvGraphicFramePr>
        <p:xfrm>
          <a:off x="5322143" y="1772816"/>
          <a:ext cx="3214688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01" name="Equation" r:id="rId15" imgW="1650960" imgH="228600" progId="Equation.3">
                  <p:embed/>
                </p:oleObj>
              </mc:Choice>
              <mc:Fallback>
                <p:oleObj name="Equation" r:id="rId15" imgW="1650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2143" y="1772816"/>
                        <a:ext cx="3214688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19"/>
          <p:cNvSpPr txBox="1">
            <a:spLocks noChangeArrowheads="1"/>
          </p:cNvSpPr>
          <p:nvPr/>
        </p:nvSpPr>
        <p:spPr bwMode="auto">
          <a:xfrm>
            <a:off x="5220072" y="1124744"/>
            <a:ext cx="3788172" cy="2016224"/>
          </a:xfrm>
          <a:prstGeom prst="rect">
            <a:avLst/>
          </a:prstGeom>
          <a:noFill/>
          <a:ln w="222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altLang="de-DE" sz="2000" i="0" kern="0" smtClean="0">
                <a:sym typeface="Wingdings" pitchFamily="2" charset="2"/>
              </a:rPr>
              <a:t>orbit curvature  </a:t>
            </a:r>
            <a:r>
              <a:rPr lang="en-US" altLang="de-DE" sz="2000" i="1" kern="0" smtClean="0">
                <a:latin typeface="Times New Roman" pitchFamily="18" charset="0"/>
                <a:sym typeface="Wingdings" pitchFamily="2" charset="2"/>
              </a:rPr>
              <a:t>b =</a:t>
            </a:r>
            <a:r>
              <a:rPr lang="en-US" altLang="de-DE" sz="2000" i="0" kern="0" smtClean="0">
                <a:sym typeface="Wingdings" pitchFamily="2" charset="2"/>
              </a:rPr>
              <a:t> </a:t>
            </a:r>
            <a:r>
              <a:rPr lang="en-US" altLang="de-DE" sz="2000" i="0" kern="0" smtClean="0">
                <a:latin typeface="Times New Roman" pitchFamily="18" charset="0"/>
                <a:sym typeface="Wingdings" pitchFamily="2" charset="2"/>
              </a:rPr>
              <a:t>1/</a:t>
            </a:r>
            <a:r>
              <a:rPr lang="en-US" altLang="de-DE" sz="2000" kern="0">
                <a:latin typeface="Symbol" pitchFamily="18" charset="2"/>
                <a:sym typeface="Wingdings" pitchFamily="2" charset="2"/>
              </a:rPr>
              <a:t>r</a:t>
            </a:r>
            <a:r>
              <a:rPr lang="en-US" altLang="de-DE" sz="2000" i="0" kern="0" smtClean="0">
                <a:latin typeface="Times New Roman" pitchFamily="18" charset="0"/>
                <a:sym typeface="Wingdings" pitchFamily="2" charset="2"/>
              </a:rPr>
              <a:t> = </a:t>
            </a:r>
            <a:r>
              <a:rPr lang="en-US" altLang="de-DE" sz="2000" kern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de-DE" sz="2000" i="0" kern="0" smtClean="0">
                <a:latin typeface="Times New Roman" pitchFamily="18" charset="0"/>
                <a:sym typeface="Wingdings" pitchFamily="2" charset="2"/>
              </a:rPr>
              <a:t>/(</a:t>
            </a:r>
            <a:r>
              <a:rPr lang="en-US" altLang="de-DE" sz="2000" kern="0" smtClean="0">
                <a:latin typeface="Times New Roman" pitchFamily="18" charset="0"/>
                <a:sym typeface="Wingdings" pitchFamily="2" charset="2"/>
              </a:rPr>
              <a:t>p</a:t>
            </a:r>
            <a:r>
              <a:rPr lang="en-US" altLang="de-DE" sz="2000" i="0" kern="0" smtClean="0">
                <a:latin typeface="Times New Roman" pitchFamily="18" charset="0"/>
                <a:sym typeface="Wingdings" pitchFamily="2" charset="2"/>
              </a:rPr>
              <a:t>/</a:t>
            </a:r>
            <a:r>
              <a:rPr lang="en-US" altLang="de-DE" sz="2000" kern="0" smtClean="0">
                <a:latin typeface="Times New Roman" pitchFamily="18" charset="0"/>
                <a:sym typeface="Wingdings" pitchFamily="2" charset="2"/>
              </a:rPr>
              <a:t>e</a:t>
            </a:r>
            <a:r>
              <a:rPr lang="en-US" altLang="de-DE" sz="2000" i="0" kern="0" smtClean="0">
                <a:latin typeface="Times New Roman" pitchFamily="18" charset="0"/>
                <a:sym typeface="Wingdings" pitchFamily="2" charset="2"/>
              </a:rPr>
              <a:t>)</a:t>
            </a:r>
          </a:p>
          <a:p>
            <a:pPr>
              <a:buNone/>
            </a:pPr>
            <a:r>
              <a:rPr lang="en-US" altLang="de-DE" sz="1800" i="0" kern="0" smtClean="0">
                <a:sym typeface="Wingdings" pitchFamily="2" charset="2"/>
              </a:rPr>
              <a:t>dispersion’s betatron amplitude</a:t>
            </a:r>
          </a:p>
          <a:p>
            <a:pPr>
              <a:buNone/>
            </a:pPr>
            <a:endParaRPr lang="en-US" altLang="de-DE" sz="1800" i="0" kern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de-DE" sz="1800" i="0" kern="0" smtClean="0">
                <a:sym typeface="Wingdings" pitchFamily="2" charset="2"/>
              </a:rPr>
              <a:t>dispersion </a:t>
            </a:r>
            <a:r>
              <a:rPr lang="en-US" altLang="de-DE" sz="1800" kern="0" smtClean="0">
                <a:latin typeface="Symbol" panose="05050102010706020507" pitchFamily="18" charset="2"/>
                <a:sym typeface="Wingdings" pitchFamily="2" charset="2"/>
              </a:rPr>
              <a:t>h , </a:t>
            </a:r>
            <a:r>
              <a:rPr lang="en-US" altLang="de-DE" sz="1800" i="0" kern="0" smtClean="0">
                <a:sym typeface="Wingdings" pitchFamily="2" charset="2"/>
              </a:rPr>
              <a:t>derivative </a:t>
            </a:r>
            <a:r>
              <a:rPr lang="en-US" altLang="de-DE" sz="1800" kern="0" smtClean="0">
                <a:latin typeface="Symbol" panose="05050102010706020507" pitchFamily="18" charset="2"/>
                <a:sym typeface="Wingdings" pitchFamily="2" charset="2"/>
              </a:rPr>
              <a:t>h </a:t>
            </a:r>
            <a:r>
              <a:rPr lang="en-US" altLang="de-DE" sz="18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en-US" altLang="de-DE" sz="1800" i="0" kern="0" smtClean="0">
              <a:sym typeface="Wingdings" pitchFamily="2" charset="2"/>
            </a:endParaRPr>
          </a:p>
          <a:p>
            <a:pPr>
              <a:buNone/>
            </a:pPr>
            <a:r>
              <a:rPr lang="en-US" altLang="de-DE" sz="1800" i="0" kern="0" smtClean="0">
                <a:sym typeface="Wingdings" pitchFamily="2" charset="2"/>
              </a:rPr>
              <a:t>hor. betafunction </a:t>
            </a:r>
            <a:r>
              <a:rPr lang="en-US" altLang="de-DE" sz="1800" kern="0" smtClean="0">
                <a:latin typeface="Symbol" panose="05050102010706020507" pitchFamily="18" charset="2"/>
                <a:sym typeface="Wingdings" pitchFamily="2" charset="2"/>
              </a:rPr>
              <a:t>b,  </a:t>
            </a:r>
            <a:r>
              <a:rPr lang="en-US" altLang="de-DE" sz="1800" smtClean="0">
                <a:latin typeface="Symbol" panose="05050102010706020507" pitchFamily="18" charset="2"/>
              </a:rPr>
              <a:t>a </a:t>
            </a:r>
            <a:r>
              <a:rPr lang="en-US" altLang="de-DE" sz="1800" i="0" smtClean="0">
                <a:latin typeface="Symbol" panose="05050102010706020507" pitchFamily="18" charset="2"/>
              </a:rPr>
              <a:t>=</a:t>
            </a:r>
            <a:r>
              <a:rPr lang="en-US" altLang="de-DE" sz="1800" smtClean="0">
                <a:latin typeface="Symbol" panose="05050102010706020507" pitchFamily="18" charset="2"/>
              </a:rPr>
              <a:t> -b </a:t>
            </a:r>
            <a:r>
              <a:rPr lang="en-US" altLang="de-DE" sz="18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altLang="de-DE" sz="1800" i="0" smtClean="0">
                <a:latin typeface="Symbol" panose="05050102010706020507" pitchFamily="18" charset="2"/>
              </a:rPr>
              <a:t>/ 2</a:t>
            </a:r>
            <a:endParaRPr lang="en-US" altLang="de-DE" sz="1800">
              <a:latin typeface="Symbol" panose="05050102010706020507" pitchFamily="18" charset="2"/>
            </a:endParaRPr>
          </a:p>
          <a:p>
            <a:pPr>
              <a:buNone/>
            </a:pPr>
            <a:r>
              <a:rPr lang="en-US" altLang="de-DE" sz="1800" i="0" kern="0" smtClean="0">
                <a:sym typeface="Wingdings" pitchFamily="2" charset="2"/>
              </a:rPr>
              <a:t>transverse gradient  </a:t>
            </a:r>
            <a:r>
              <a:rPr lang="en-US" altLang="de-DE" sz="1800" kern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 </a:t>
            </a:r>
            <a:r>
              <a:rPr lang="en-US" altLang="de-DE" sz="1600" i="0" kern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 altLang="de-DE" sz="1600" kern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 </a:t>
            </a:r>
            <a:r>
              <a:rPr lang="en-US" altLang="de-DE" sz="1600" i="0" kern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&gt; 0</a:t>
            </a:r>
            <a:r>
              <a:rPr lang="en-US" altLang="de-DE" sz="1600" i="0" kern="0" smtClean="0">
                <a:latin typeface="+mj-lt"/>
                <a:cs typeface="Times New Roman" panose="02020603050405020304" pitchFamily="18" charset="0"/>
                <a:sym typeface="Wingdings" pitchFamily="2" charset="2"/>
              </a:rPr>
              <a:t> hor. foc.)</a:t>
            </a:r>
            <a:r>
              <a:rPr lang="en-US" altLang="de-DE" sz="1800" i="0" kern="0" smtClean="0">
                <a:sym typeface="Wingdings" pitchFamily="2" charset="2"/>
              </a:rPr>
              <a:t>	</a:t>
            </a:r>
            <a:r>
              <a:rPr lang="en-US" altLang="de-DE" sz="1800" kern="0" smtClean="0">
                <a:latin typeface="Symbol" panose="05050102010706020507" pitchFamily="18" charset="2"/>
                <a:sym typeface="Wingdings" pitchFamily="2" charset="2"/>
              </a:rPr>
              <a:t>			</a:t>
            </a:r>
            <a:endParaRPr lang="en-US" altLang="de-DE" sz="1800" smtClean="0">
              <a:latin typeface="Symbol" panose="05050102010706020507" pitchFamily="18" charset="2"/>
            </a:endParaRPr>
          </a:p>
        </p:txBody>
      </p:sp>
      <p:graphicFrame>
        <p:nvGraphicFramePr>
          <p:cNvPr id="4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80675"/>
              </p:ext>
            </p:extLst>
          </p:nvPr>
        </p:nvGraphicFramePr>
        <p:xfrm>
          <a:off x="5346700" y="3586163"/>
          <a:ext cx="3260725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02" name="Equation" r:id="rId17" imgW="1676160" imgH="482400" progId="Equation.3">
                  <p:embed/>
                </p:oleObj>
              </mc:Choice>
              <mc:Fallback>
                <p:oleObj name="Equation" r:id="rId17" imgW="1676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6700" y="3586163"/>
                        <a:ext cx="3260725" cy="941387"/>
                      </a:xfrm>
                      <a:prstGeom prst="rect">
                        <a:avLst/>
                      </a:prstGeom>
                      <a:noFill/>
                      <a:ln w="22225"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3076184" y="3503473"/>
            <a:ext cx="1687340" cy="539403"/>
            <a:chOff x="2339975" y="2189510"/>
            <a:chExt cx="1687340" cy="539403"/>
          </a:xfrm>
        </p:grpSpPr>
        <p:sp>
          <p:nvSpPr>
            <p:cNvPr id="34" name="Rectangle 29"/>
            <p:cNvSpPr>
              <a:spLocks noChangeArrowheads="1"/>
            </p:cNvSpPr>
            <p:nvPr/>
          </p:nvSpPr>
          <p:spPr bwMode="auto">
            <a:xfrm>
              <a:off x="2339975" y="2205484"/>
              <a:ext cx="1687340" cy="502791"/>
            </a:xfrm>
            <a:prstGeom prst="rect">
              <a:avLst/>
            </a:prstGeom>
            <a:solidFill>
              <a:srgbClr val="FF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3366FF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graphicFrame>
          <p:nvGraphicFramePr>
            <p:cNvPr id="35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5163098"/>
                </p:ext>
              </p:extLst>
            </p:nvPr>
          </p:nvGraphicFramePr>
          <p:xfrm>
            <a:off x="2339976" y="2189510"/>
            <a:ext cx="1615332" cy="5394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1703" name="Equation" r:id="rId19" imgW="838080" imgH="279360" progId="Equation.3">
                    <p:embed/>
                  </p:oleObj>
                </mc:Choice>
                <mc:Fallback>
                  <p:oleObj name="Equation" r:id="rId19" imgW="838080" imgH="2793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976" y="2189510"/>
                          <a:ext cx="1615332" cy="5394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4" name="TextBox 43"/>
          <p:cNvSpPr txBox="1"/>
          <p:nvPr/>
        </p:nvSpPr>
        <p:spPr>
          <a:xfrm>
            <a:off x="5322143" y="4605288"/>
            <a:ext cx="3105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 </a:t>
            </a:r>
            <a:r>
              <a:rPr lang="en-US" sz="2400" i="0" smtClean="0">
                <a:sym typeface="Wingdings"/>
              </a:rPr>
              <a:t> </a:t>
            </a:r>
            <a:r>
              <a:rPr lang="en-US" sz="2400" i="0" smtClean="0"/>
              <a:t> TME </a:t>
            </a:r>
            <a:r>
              <a:rPr lang="en-US" i="0" smtClean="0"/>
              <a:t/>
            </a:r>
            <a:br>
              <a:rPr lang="en-US" i="0" smtClean="0"/>
            </a:br>
            <a:r>
              <a:rPr lang="en-US" sz="1600" i="0" smtClean="0"/>
              <a:t>(theoretical minimum emittance)</a:t>
            </a:r>
            <a:endParaRPr lang="de-DE" sz="1600" i="0"/>
          </a:p>
        </p:txBody>
      </p:sp>
      <p:sp>
        <p:nvSpPr>
          <p:cNvPr id="3" name="Rectangle 2"/>
          <p:cNvSpPr/>
          <p:nvPr/>
        </p:nvSpPr>
        <p:spPr bwMode="auto">
          <a:xfrm>
            <a:off x="5218003" y="3212977"/>
            <a:ext cx="3741599" cy="2160240"/>
          </a:xfrm>
          <a:prstGeom prst="rect">
            <a:avLst/>
          </a:prstGeom>
          <a:noFill/>
          <a:ln w="25400" cap="flat" cmpd="sng" algn="ctr">
            <a:solidFill>
              <a:srgbClr val="00CCFF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713947" y="3117317"/>
            <a:ext cx="504056" cy="288033"/>
          </a:xfrm>
          <a:prstGeom prst="straightConnector1">
            <a:avLst/>
          </a:prstGeom>
          <a:noFill/>
          <a:ln w="76200" cap="flat" cmpd="sng" algn="ctr">
            <a:solidFill>
              <a:srgbClr val="00CC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5393605" y="3212976"/>
            <a:ext cx="328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0" smtClean="0"/>
              <a:t>MBA lattice without wigglers</a:t>
            </a:r>
            <a:endParaRPr lang="de-DE" i="0"/>
          </a:p>
        </p:txBody>
      </p:sp>
      <p:sp>
        <p:nvSpPr>
          <p:cNvPr id="14" name="TextBox 13"/>
          <p:cNvSpPr txBox="1"/>
          <p:nvPr/>
        </p:nvSpPr>
        <p:spPr>
          <a:xfrm>
            <a:off x="6874812" y="5577858"/>
            <a:ext cx="2084790" cy="830997"/>
          </a:xfrm>
          <a:prstGeom prst="rect">
            <a:avLst/>
          </a:prstGeom>
          <a:solidFill>
            <a:srgbClr val="FFFF00"/>
          </a:solidFill>
          <a:ln w="2222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0" smtClean="0"/>
              <a:t>MBA &amp; DW need space !</a:t>
            </a:r>
            <a:endParaRPr lang="de-DE" sz="2400" b="1" i="0"/>
          </a:p>
        </p:txBody>
      </p:sp>
      <p:sp>
        <p:nvSpPr>
          <p:cNvPr id="46" name="TextBox 45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</a:t>
            </a:r>
            <a:r>
              <a:rPr lang="en-US" sz="1000" b="1" i="0">
                <a:solidFill>
                  <a:schemeClr val="bg1"/>
                </a:solidFill>
              </a:rPr>
              <a:t>4</a:t>
            </a:r>
            <a:r>
              <a:rPr lang="en-US" sz="1000" b="1" i="0" smtClean="0">
                <a:solidFill>
                  <a:schemeClr val="bg1"/>
                </a:solidFill>
              </a:rPr>
              <a:t>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4211960" y="2636838"/>
            <a:ext cx="720080" cy="360114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6613"/>
            <a:ext cx="8893175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de-DE" sz="2400" smtClean="0"/>
              <a:t>Lowest emittance </a:t>
            </a:r>
            <a:r>
              <a:rPr lang="en-US" altLang="de-DE" sz="2400"/>
              <a:t>of a </a:t>
            </a:r>
            <a:r>
              <a:rPr lang="en-US" altLang="de-DE" sz="2400" smtClean="0"/>
              <a:t>conventional lattice cell</a:t>
            </a:r>
          </a:p>
          <a:p>
            <a:pPr lvl="1">
              <a:lnSpc>
                <a:spcPct val="90000"/>
              </a:lnSpc>
            </a:pPr>
            <a:r>
              <a:rPr lang="en-US" altLang="de-DE" sz="1800" smtClean="0"/>
              <a:t>homogenous ( constant </a:t>
            </a:r>
            <a:r>
              <a:rPr lang="en-US" altLang="de-DE" sz="1800" i="1" smtClean="0">
                <a:latin typeface="Times New Roman" pitchFamily="18" charset="0"/>
              </a:rPr>
              <a:t>b </a:t>
            </a:r>
            <a:r>
              <a:rPr lang="en-US" altLang="de-DE" sz="1800" smtClean="0"/>
              <a:t>), </a:t>
            </a:r>
            <a:r>
              <a:rPr lang="en-US" altLang="de-DE" sz="1800"/>
              <a:t>short </a:t>
            </a:r>
            <a:r>
              <a:rPr lang="en-US" altLang="de-DE" sz="1800" smtClean="0"/>
              <a:t>( </a:t>
            </a:r>
            <a:r>
              <a:rPr lang="en-US" altLang="de-DE" sz="1800" smtClean="0">
                <a:latin typeface="Symbol" pitchFamily="18" charset="2"/>
              </a:rPr>
              <a:t>F</a:t>
            </a:r>
            <a:r>
              <a:rPr lang="en-US" altLang="de-DE" sz="1800" i="1" smtClean="0">
                <a:latin typeface="Symbol" pitchFamily="18" charset="2"/>
              </a:rPr>
              <a:t> </a:t>
            </a:r>
            <a:r>
              <a:rPr lang="en-US" altLang="de-DE" sz="1800" smtClean="0">
                <a:latin typeface="Times New Roman" pitchFamily="18" charset="0"/>
              </a:rPr>
              <a:t>=b</a:t>
            </a:r>
            <a:r>
              <a:rPr lang="en-US" altLang="de-DE" sz="1800" i="1" smtClean="0">
                <a:latin typeface="Times New Roman" pitchFamily="18" charset="0"/>
              </a:rPr>
              <a:t>L</a:t>
            </a:r>
            <a:r>
              <a:rPr lang="en-US" altLang="de-DE" sz="1800" i="1" smtClean="0">
                <a:latin typeface="Symbol" pitchFamily="18" charset="2"/>
              </a:rPr>
              <a:t> </a:t>
            </a:r>
            <a:r>
              <a:rPr lang="en-US" altLang="de-DE" sz="1800">
                <a:latin typeface="Symbol" pitchFamily="18" charset="2"/>
              </a:rPr>
              <a:t>&lt;&lt; </a:t>
            </a:r>
            <a:r>
              <a:rPr lang="en-US" altLang="de-DE" sz="1800" smtClean="0">
                <a:latin typeface="Symbol" pitchFamily="18" charset="2"/>
              </a:rPr>
              <a:t>1 </a:t>
            </a:r>
            <a:r>
              <a:rPr lang="en-US" altLang="de-DE" sz="1800" smtClean="0"/>
              <a:t>) </a:t>
            </a:r>
            <a:r>
              <a:rPr lang="en-US" altLang="de-DE" sz="1800"/>
              <a:t>bending magnet</a:t>
            </a:r>
          </a:p>
          <a:p>
            <a:pPr lvl="1">
              <a:lnSpc>
                <a:spcPct val="90000"/>
              </a:lnSpc>
            </a:pPr>
            <a:r>
              <a:rPr lang="en-US" altLang="de-DE" sz="2000"/>
              <a:t>set</a:t>
            </a:r>
            <a:r>
              <a:rPr lang="en-US" altLang="de-DE" sz="2000" i="1"/>
              <a:t> </a:t>
            </a:r>
            <a:r>
              <a:rPr lang="en-US" altLang="de-DE" sz="2000" i="1">
                <a:latin typeface="Symbol" pitchFamily="18" charset="2"/>
              </a:rPr>
              <a:t>a</a:t>
            </a:r>
            <a:r>
              <a:rPr lang="en-US" altLang="de-DE" sz="2000" baseline="-25000">
                <a:latin typeface="Times New Roman" pitchFamily="18" charset="0"/>
              </a:rPr>
              <a:t>o </a:t>
            </a:r>
            <a:r>
              <a:rPr lang="en-US" altLang="de-DE" sz="2000">
                <a:latin typeface="Symbol" pitchFamily="18" charset="2"/>
              </a:rPr>
              <a:t>=</a:t>
            </a:r>
            <a:r>
              <a:rPr lang="en-US" altLang="de-DE" sz="2000" i="1">
                <a:latin typeface="Symbol" pitchFamily="18" charset="2"/>
              </a:rPr>
              <a:t> h</a:t>
            </a:r>
            <a:r>
              <a:rPr lang="en-US" altLang="de-DE" sz="2000" baseline="-25000">
                <a:latin typeface="Times New Roman" pitchFamily="18" charset="0"/>
              </a:rPr>
              <a:t>o</a:t>
            </a:r>
            <a:r>
              <a:rPr lang="en-US" altLang="de-DE" sz="2000">
                <a:latin typeface="Times New Roman" pitchFamily="18" charset="0"/>
              </a:rPr>
              <a:t>’ = 0</a:t>
            </a:r>
            <a:r>
              <a:rPr lang="en-US" altLang="de-DE" sz="2000"/>
              <a:t>  at bend center (symmetry); find minimum </a:t>
            </a:r>
            <a:r>
              <a:rPr lang="en-US" altLang="de-DE" sz="2000">
                <a:latin typeface="Monotype Corsiva" pitchFamily="66" charset="0"/>
              </a:rPr>
              <a:t>H </a:t>
            </a:r>
            <a:r>
              <a:rPr lang="en-US" altLang="de-DE" sz="2000">
                <a:latin typeface="Times New Roman" pitchFamily="18" charset="0"/>
              </a:rPr>
              <a:t>( </a:t>
            </a:r>
            <a:r>
              <a:rPr lang="en-US" altLang="de-DE" sz="2000" i="1">
                <a:latin typeface="Symbol" pitchFamily="18" charset="2"/>
              </a:rPr>
              <a:t>b</a:t>
            </a:r>
            <a:r>
              <a:rPr lang="en-US" altLang="de-DE" sz="2000" baseline="-25000">
                <a:latin typeface="Times New Roman" pitchFamily="18" charset="0"/>
              </a:rPr>
              <a:t>o</a:t>
            </a:r>
            <a:r>
              <a:rPr lang="en-US" altLang="de-DE" sz="2000">
                <a:latin typeface="Times New Roman" pitchFamily="18" charset="0"/>
              </a:rPr>
              <a:t>, </a:t>
            </a:r>
            <a:r>
              <a:rPr lang="en-US" altLang="de-DE" sz="2000" i="1">
                <a:latin typeface="Symbol" pitchFamily="18" charset="2"/>
              </a:rPr>
              <a:t>h</a:t>
            </a:r>
            <a:r>
              <a:rPr lang="en-US" altLang="de-DE" sz="2000" baseline="-25000">
                <a:latin typeface="Times New Roman" pitchFamily="18" charset="0"/>
              </a:rPr>
              <a:t>o </a:t>
            </a:r>
            <a:r>
              <a:rPr lang="en-US" altLang="de-DE" sz="2000">
                <a:latin typeface="Times New Roman" pitchFamily="18" charset="0"/>
              </a:rPr>
              <a:t>) :</a:t>
            </a:r>
          </a:p>
          <a:p>
            <a:pPr>
              <a:lnSpc>
                <a:spcPct val="9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altLang="de-DE" sz="2400">
                <a:sym typeface="Wingdings" pitchFamily="2" charset="2"/>
              </a:rPr>
              <a:t></a:t>
            </a:r>
            <a:r>
              <a:rPr lang="en-US" altLang="de-DE" sz="2400">
                <a:solidFill>
                  <a:srgbClr val="33CCFF"/>
                </a:solidFill>
                <a:sym typeface="Wingdings" pitchFamily="2" charset="2"/>
              </a:rPr>
              <a:t> </a:t>
            </a:r>
            <a:r>
              <a:rPr lang="en-US" altLang="de-DE" sz="2400" b="1" i="1">
                <a:solidFill>
                  <a:srgbClr val="00CCFF"/>
                </a:solidFill>
              </a:rPr>
              <a:t>theoretical minimum emittance </a:t>
            </a:r>
            <a:r>
              <a:rPr lang="en-US" altLang="de-DE" sz="2400"/>
              <a:t>(</a:t>
            </a:r>
            <a:r>
              <a:rPr lang="en-US" altLang="de-DE" sz="2400">
                <a:latin typeface="Times New Roman" panose="02020603050405020304" pitchFamily="18" charset="0"/>
                <a:cs typeface="Times New Roman" panose="02020603050405020304" pitchFamily="18" charset="0"/>
              </a:rPr>
              <a:t>TME</a:t>
            </a:r>
            <a:r>
              <a:rPr lang="en-US" altLang="de-DE" sz="2400"/>
              <a:t>)  for </a:t>
            </a:r>
          </a:p>
          <a:p>
            <a:pPr lvl="1">
              <a:lnSpc>
                <a:spcPct val="90000"/>
              </a:lnSpc>
            </a:pPr>
            <a:endParaRPr lang="en-US" altLang="de-DE" sz="2000"/>
          </a:p>
          <a:p>
            <a:pPr lvl="1">
              <a:lnSpc>
                <a:spcPct val="90000"/>
              </a:lnSpc>
            </a:pPr>
            <a:endParaRPr lang="en-US" altLang="de-DE" sz="2000"/>
          </a:p>
          <a:p>
            <a:pPr lvl="1">
              <a:lnSpc>
                <a:spcPct val="90000"/>
              </a:lnSpc>
            </a:pPr>
            <a:endParaRPr lang="en-US" altLang="de-DE" sz="2000"/>
          </a:p>
          <a:p>
            <a:pPr>
              <a:lnSpc>
                <a:spcPct val="90000"/>
              </a:lnSpc>
            </a:pPr>
            <a:r>
              <a:rPr lang="en-US" altLang="de-DE" sz="2400"/>
              <a:t>periodic symmetric cell: </a:t>
            </a:r>
            <a:br>
              <a:rPr lang="en-US" altLang="de-DE" sz="2400"/>
            </a:br>
            <a:r>
              <a:rPr lang="en-US" altLang="de-DE" sz="2400" i="1">
                <a:latin typeface="Symbol" pitchFamily="18" charset="2"/>
              </a:rPr>
              <a:t>a</a:t>
            </a:r>
            <a:r>
              <a:rPr lang="en-US" altLang="de-DE" sz="2400" baseline="-25000">
                <a:latin typeface="Times New Roman" pitchFamily="18" charset="0"/>
              </a:rPr>
              <a:t> </a:t>
            </a:r>
            <a:r>
              <a:rPr lang="en-US" altLang="de-DE" sz="2400">
                <a:latin typeface="Symbol" pitchFamily="18" charset="2"/>
              </a:rPr>
              <a:t>=</a:t>
            </a:r>
            <a:r>
              <a:rPr lang="en-US" altLang="de-DE" sz="2400" i="1">
                <a:latin typeface="Symbol" pitchFamily="18" charset="2"/>
              </a:rPr>
              <a:t> h</a:t>
            </a:r>
            <a:r>
              <a:rPr lang="en-US" altLang="de-DE" sz="2400">
                <a:latin typeface="Times New Roman" pitchFamily="18" charset="0"/>
              </a:rPr>
              <a:t>’ = 0</a:t>
            </a:r>
            <a:r>
              <a:rPr lang="en-US" altLang="de-DE" sz="2400"/>
              <a:t> at ends</a:t>
            </a:r>
            <a:br>
              <a:rPr lang="en-US" altLang="de-DE" sz="2400"/>
            </a:br>
            <a:r>
              <a:rPr lang="en-US" altLang="de-DE" sz="2400" i="1"/>
              <a:t>matching problem</a:t>
            </a:r>
          </a:p>
          <a:p>
            <a:pPr>
              <a:lnSpc>
                <a:spcPct val="90000"/>
              </a:lnSpc>
              <a:buFont typeface="Wingdings" pitchFamily="2" charset="2"/>
              <a:buChar char="ð"/>
            </a:pPr>
            <a:r>
              <a:rPr lang="en-US" altLang="de-DE" sz="2400"/>
              <a:t>TME phase advance</a:t>
            </a:r>
            <a:br>
              <a:rPr lang="en-US" altLang="de-DE" sz="2400"/>
            </a:br>
            <a:r>
              <a:rPr lang="en-US" altLang="de-DE" sz="2400" i="1">
                <a:latin typeface="Symbol" pitchFamily="18" charset="2"/>
              </a:rPr>
              <a:t>m</a:t>
            </a:r>
            <a:r>
              <a:rPr lang="en-US" altLang="de-DE" sz="2400" baseline="30000">
                <a:latin typeface="Times New Roman" pitchFamily="18" charset="0"/>
              </a:rPr>
              <a:t> </a:t>
            </a:r>
            <a:r>
              <a:rPr lang="en-US" altLang="de-DE" sz="2400" baseline="30000" smtClean="0">
                <a:latin typeface="Times New Roman" pitchFamily="18" charset="0"/>
              </a:rPr>
              <a:t>TME</a:t>
            </a:r>
            <a:r>
              <a:rPr lang="en-US" altLang="de-DE" sz="2400" smtClean="0">
                <a:latin typeface="Times New Roman" pitchFamily="18" charset="0"/>
              </a:rPr>
              <a:t> </a:t>
            </a:r>
            <a:r>
              <a:rPr lang="en-US" altLang="de-DE" sz="2400">
                <a:latin typeface="Times New Roman" pitchFamily="18" charset="0"/>
              </a:rPr>
              <a:t>=284.5</a:t>
            </a:r>
            <a:r>
              <a:rPr lang="en-US" altLang="de-DE" sz="2400" baseline="30000">
                <a:latin typeface="Times New Roman" pitchFamily="18" charset="0"/>
                <a:cs typeface="Times New Roman" pitchFamily="18" charset="0"/>
              </a:rPr>
              <a:t>°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û"/>
            </a:pPr>
            <a:r>
              <a:rPr lang="en-US" altLang="de-DE" sz="2000"/>
              <a:t>2</a:t>
            </a:r>
            <a:r>
              <a:rPr lang="en-US" altLang="de-DE" sz="2000" baseline="30000"/>
              <a:t>nd</a:t>
            </a:r>
            <a:r>
              <a:rPr lang="en-US" altLang="de-DE" sz="2000"/>
              <a:t> focus, useless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û"/>
            </a:pPr>
            <a:r>
              <a:rPr lang="en-US" altLang="de-DE" sz="2000">
                <a:sym typeface="Wingdings" pitchFamily="2" charset="2"/>
              </a:rPr>
              <a:t>long cell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û"/>
            </a:pPr>
            <a:r>
              <a:rPr lang="en-US" altLang="de-DE" sz="2000"/>
              <a:t>overstrained optics</a:t>
            </a:r>
            <a:endParaRPr lang="en-US" altLang="de-DE" sz="2000" baseline="300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8869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3356992"/>
            <a:ext cx="5040238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rgbClr val="FF0000"/>
                </a:solidFill>
                <a:prstDash val="solid"/>
                <a:miter lim="800000"/>
                <a:headEnd type="none" w="med" len="med"/>
                <a:tailEnd type="none" w="lg" len="lg"/>
              </a14:hiddenLine>
            </a:ext>
          </a:extLst>
        </p:spPr>
      </p:pic>
      <p:sp>
        <p:nvSpPr>
          <p:cNvPr id="248856" name="Rectangle 24"/>
          <p:cNvSpPr>
            <a:spLocks noChangeArrowheads="1"/>
          </p:cNvSpPr>
          <p:nvPr/>
        </p:nvSpPr>
        <p:spPr bwMode="auto">
          <a:xfrm>
            <a:off x="8459788" y="2852738"/>
            <a:ext cx="360362" cy="431800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855" name="Rectangle 23"/>
          <p:cNvSpPr>
            <a:spLocks noChangeArrowheads="1"/>
          </p:cNvSpPr>
          <p:nvPr/>
        </p:nvSpPr>
        <p:spPr bwMode="auto">
          <a:xfrm>
            <a:off x="8459788" y="2420938"/>
            <a:ext cx="360362" cy="431800"/>
          </a:xfrm>
          <a:prstGeom prst="rect">
            <a:avLst/>
          </a:prstGeom>
          <a:solidFill>
            <a:srgbClr val="00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3366FF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r>
              <a:rPr lang="en-US" altLang="de-DE" smtClean="0"/>
              <a:t>Recall: the </a:t>
            </a:r>
            <a:r>
              <a:rPr lang="en-US" altLang="de-DE"/>
              <a:t>TME cell</a:t>
            </a:r>
          </a:p>
        </p:txBody>
      </p:sp>
      <p:graphicFrame>
        <p:nvGraphicFramePr>
          <p:cNvPr id="248836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78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3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409599"/>
              </p:ext>
            </p:extLst>
          </p:nvPr>
        </p:nvGraphicFramePr>
        <p:xfrm>
          <a:off x="3807304" y="2332038"/>
          <a:ext cx="5087937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79" name="Equation" r:id="rId6" imgW="2577960" imgH="482400" progId="Equation.3">
                  <p:embed/>
                </p:oleObj>
              </mc:Choice>
              <mc:Fallback>
                <p:oleObj name="Equation" r:id="rId6" imgW="257796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7304" y="2332038"/>
                        <a:ext cx="5087937" cy="952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88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7432540"/>
              </p:ext>
            </p:extLst>
          </p:nvPr>
        </p:nvGraphicFramePr>
        <p:xfrm>
          <a:off x="476667" y="2420938"/>
          <a:ext cx="328612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980" name="Equation" r:id="rId8" imgW="1765080" imgH="444240" progId="Equation.3">
                  <p:embed/>
                </p:oleObj>
              </mc:Choice>
              <mc:Fallback>
                <p:oleObj name="Equation" r:id="rId8" imgW="1765080" imgH="4442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667" y="2420938"/>
                        <a:ext cx="328612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50" name="Text Box 18"/>
          <p:cNvSpPr txBox="1">
            <a:spLocks noChangeArrowheads="1"/>
          </p:cNvSpPr>
          <p:nvPr/>
        </p:nvSpPr>
        <p:spPr bwMode="auto">
          <a:xfrm>
            <a:off x="5413641" y="4410035"/>
            <a:ext cx="1849703" cy="43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de-DE" sz="2400" b="1">
                <a:solidFill>
                  <a:srgbClr val="0000FF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400" b="1" baseline="-250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x</a:t>
            </a:r>
            <a:r>
              <a:rPr lang="en-US" altLang="de-DE" sz="24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 </a:t>
            </a:r>
            <a:r>
              <a:rPr lang="en-US" altLang="de-DE" sz="2400" b="1">
                <a:solidFill>
                  <a:srgbClr val="FF00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400" b="1" baseline="-2500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y</a:t>
            </a:r>
            <a:r>
              <a:rPr lang="en-US" altLang="de-DE" sz="2400" b="1">
                <a:solidFill>
                  <a:srgbClr val="FF0066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4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400" b="1">
                <a:solidFill>
                  <a:srgbClr val="00FF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h</a:t>
            </a:r>
          </a:p>
        </p:txBody>
      </p:sp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5782275" y="6131598"/>
            <a:ext cx="962367" cy="367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de-DE" b="1" i="0" smtClean="0">
                <a:latin typeface="Symbol" pitchFamily="18" charset="2"/>
              </a:rPr>
              <a:t>F, </a:t>
            </a:r>
            <a:r>
              <a:rPr lang="en-US" altLang="de-DE" b="1">
                <a:latin typeface="Times New Roman" pitchFamily="18" charset="0"/>
              </a:rPr>
              <a:t>L, </a:t>
            </a:r>
            <a:r>
              <a:rPr lang="en-US" altLang="de-DE" b="1" smtClean="0">
                <a:latin typeface="Times New Roman" pitchFamily="18" charset="0"/>
              </a:rPr>
              <a:t>b</a:t>
            </a:r>
            <a:endParaRPr lang="en-US" altLang="de-DE" b="1">
              <a:latin typeface="Times New Roman" pitchFamily="18" charset="0"/>
            </a:endParaRPr>
          </a:p>
        </p:txBody>
      </p:sp>
      <p:sp>
        <p:nvSpPr>
          <p:cNvPr id="248853" name="Line 21"/>
          <p:cNvSpPr>
            <a:spLocks noChangeShapeType="1"/>
          </p:cNvSpPr>
          <p:nvPr/>
        </p:nvSpPr>
        <p:spPr bwMode="auto">
          <a:xfrm>
            <a:off x="2987824" y="5318126"/>
            <a:ext cx="1008062" cy="215900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5" name="TextBox 14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</a:t>
            </a:r>
            <a:r>
              <a:rPr lang="en-US" sz="1000" b="1" i="0">
                <a:solidFill>
                  <a:schemeClr val="bg1"/>
                </a:solidFill>
              </a:rPr>
              <a:t> </a:t>
            </a:r>
            <a:r>
              <a:rPr lang="en-US" sz="1000" b="1" i="0" smtClean="0">
                <a:solidFill>
                  <a:schemeClr val="bg1"/>
                </a:solidFill>
              </a:rPr>
              <a:t>5/18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687572" y="5301517"/>
            <a:ext cx="5576589" cy="57594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0884" name="Oval 4"/>
          <p:cNvSpPr>
            <a:spLocks noChangeArrowheads="1"/>
          </p:cNvSpPr>
          <p:nvPr/>
        </p:nvSpPr>
        <p:spPr bwMode="auto">
          <a:xfrm>
            <a:off x="574785" y="4510819"/>
            <a:ext cx="1655763" cy="503237"/>
          </a:xfrm>
          <a:prstGeom prst="ellipse">
            <a:avLst/>
          </a:prstGeom>
          <a:solidFill>
            <a:srgbClr val="00FF00">
              <a:alpha val="47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FF9933"/>
                </a:solidFill>
                <a:round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50898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287448" y="261081"/>
            <a:ext cx="8424862" cy="547211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de-DE" sz="2400"/>
              <a:t>Deviations from </a:t>
            </a:r>
            <a:br>
              <a:rPr lang="en-US" altLang="de-DE" sz="2400"/>
            </a:br>
            <a:r>
              <a:rPr lang="en-US" altLang="de-DE" sz="2400"/>
              <a:t>TME </a:t>
            </a:r>
            <a:r>
              <a:rPr lang="en-US" altLang="de-DE" sz="2400" smtClean="0"/>
              <a:t>conditions</a:t>
            </a:r>
            <a:endParaRPr lang="en-US" altLang="de-DE" sz="2400"/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r>
              <a:rPr lang="en-US" altLang="de-DE" sz="2400"/>
              <a:t>Ellipse equations</a:t>
            </a:r>
            <a:br>
              <a:rPr lang="en-US" altLang="de-DE" sz="2400"/>
            </a:br>
            <a:r>
              <a:rPr lang="en-US" altLang="de-DE" sz="2400"/>
              <a:t>for </a:t>
            </a:r>
            <a:r>
              <a:rPr lang="en-US" altLang="de-DE" sz="2400" smtClean="0"/>
              <a:t>emittance</a:t>
            </a:r>
            <a:r>
              <a:rPr lang="en-US" altLang="de-DE" sz="2400" baseline="30000" smtClean="0">
                <a:solidFill>
                  <a:srgbClr val="7030A0"/>
                </a:solidFill>
                <a:sym typeface="Wingdings"/>
              </a:rPr>
              <a:t></a:t>
            </a:r>
            <a:endParaRPr lang="en-US" altLang="de-DE" sz="2400" baseline="3000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r>
              <a:rPr lang="en-US" altLang="de-DE" sz="2400"/>
              <a:t>Cell phase </a:t>
            </a:r>
            <a:r>
              <a:rPr lang="en-US" altLang="de-DE" sz="2400" smtClean="0"/>
              <a:t>advance</a:t>
            </a:r>
            <a:r>
              <a:rPr lang="en-US" altLang="de-DE" sz="2400" baseline="30000" smtClean="0">
                <a:solidFill>
                  <a:srgbClr val="7030A0"/>
                </a:solidFill>
                <a:sym typeface="Wingdings"/>
              </a:rPr>
              <a:t></a:t>
            </a:r>
            <a:endParaRPr lang="en-US" altLang="de-DE" sz="2400"/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endParaRPr lang="en-US" altLang="de-DE" sz="2400"/>
          </a:p>
          <a:p>
            <a:pPr>
              <a:lnSpc>
                <a:spcPct val="90000"/>
              </a:lnSpc>
            </a:pPr>
            <a:r>
              <a:rPr lang="en-US" altLang="de-DE" sz="2400"/>
              <a:t> real cells:     </a:t>
            </a:r>
            <a:r>
              <a:rPr lang="en-US" altLang="de-DE" sz="2400" i="1">
                <a:latin typeface="Symbol" pitchFamily="18" charset="2"/>
              </a:rPr>
              <a:t>m</a:t>
            </a:r>
            <a:r>
              <a:rPr lang="en-US" altLang="de-DE" sz="2400">
                <a:latin typeface="Times New Roman" pitchFamily="18" charset="0"/>
              </a:rPr>
              <a:t> &lt; 180</a:t>
            </a:r>
            <a:r>
              <a:rPr lang="en-US" altLang="de-DE" sz="2400">
                <a:latin typeface="Times New Roman" pitchFamily="18" charset="0"/>
                <a:cs typeface="Arial" charset="0"/>
              </a:rPr>
              <a:t>°</a:t>
            </a:r>
            <a:r>
              <a:rPr lang="en-US" altLang="de-DE" sz="2400">
                <a:cs typeface="Arial" charset="0"/>
              </a:rPr>
              <a:t>   </a:t>
            </a:r>
            <a:r>
              <a:rPr lang="en-US" altLang="de-DE" sz="2400">
                <a:cs typeface="Arial" charset="0"/>
                <a:sym typeface="Wingdings" pitchFamily="2" charset="2"/>
              </a:rPr>
              <a:t></a:t>
            </a:r>
            <a:r>
              <a:rPr lang="en-US" altLang="de-DE" sz="2400">
                <a:cs typeface="Arial" charset="0"/>
              </a:rPr>
              <a:t>     </a:t>
            </a:r>
            <a:r>
              <a:rPr lang="en-US" altLang="de-DE" sz="2400" i="1">
                <a:latin typeface="Times New Roman" pitchFamily="18" charset="0"/>
                <a:cs typeface="Arial" charset="0"/>
              </a:rPr>
              <a:t>F</a:t>
            </a:r>
            <a:r>
              <a:rPr lang="en-US" altLang="de-DE" sz="2400">
                <a:latin typeface="Times New Roman" pitchFamily="18" charset="0"/>
                <a:cs typeface="Arial" charset="0"/>
              </a:rPr>
              <a:t> ~ 3..</a:t>
            </a:r>
            <a:r>
              <a:rPr lang="en-US" altLang="de-DE" sz="2400" smtClean="0">
                <a:latin typeface="Times New Roman" pitchFamily="18" charset="0"/>
                <a:cs typeface="Arial" charset="0"/>
              </a:rPr>
              <a:t>6</a:t>
            </a:r>
          </a:p>
          <a:p>
            <a:pPr>
              <a:lnSpc>
                <a:spcPct val="90000"/>
              </a:lnSpc>
            </a:pPr>
            <a:endParaRPr lang="en-US" altLang="de-DE" sz="2400" smtClean="0"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de-DE" sz="2400" smtClean="0">
                <a:latin typeface="Times New Roman" pitchFamily="18" charset="0"/>
                <a:cs typeface="Arial" charset="0"/>
              </a:rPr>
              <a:t>		</a:t>
            </a:r>
            <a:r>
              <a:rPr lang="en-US" altLang="de-DE" sz="2400" smtClean="0">
                <a:latin typeface="+mj-lt"/>
                <a:cs typeface="Arial" charset="0"/>
              </a:rPr>
              <a:t>How to get </a:t>
            </a:r>
            <a:r>
              <a:rPr lang="en-US" altLang="de-DE" sz="2400" b="1" i="1" smtClean="0">
                <a:latin typeface="Times New Roman" pitchFamily="18" charset="0"/>
                <a:cs typeface="Arial" charset="0"/>
              </a:rPr>
              <a:t>F</a:t>
            </a:r>
            <a:r>
              <a:rPr lang="en-US" altLang="de-DE" sz="2400" smtClean="0">
                <a:latin typeface="Times New Roman" pitchFamily="18" charset="0"/>
                <a:cs typeface="Arial" charset="0"/>
              </a:rPr>
              <a:t> &lt; 1 </a:t>
            </a:r>
            <a:r>
              <a:rPr lang="en-US" altLang="de-DE" sz="2400" b="1" i="1" smtClean="0">
                <a:latin typeface="+mj-lt"/>
                <a:cs typeface="Arial" charset="0"/>
              </a:rPr>
              <a:t>and</a:t>
            </a:r>
            <a:r>
              <a:rPr lang="en-US" altLang="de-DE" sz="2400" smtClean="0">
                <a:latin typeface="+mj-lt"/>
                <a:cs typeface="Arial" charset="0"/>
              </a:rPr>
              <a:t> </a:t>
            </a:r>
            <a:r>
              <a:rPr lang="en-US" altLang="de-DE" sz="2400" i="1" smtClean="0">
                <a:latin typeface="Symbol" pitchFamily="18" charset="2"/>
              </a:rPr>
              <a:t>m</a:t>
            </a:r>
            <a:r>
              <a:rPr lang="en-US" altLang="de-DE" sz="2400" smtClean="0">
                <a:latin typeface="Times New Roman" pitchFamily="18" charset="0"/>
              </a:rPr>
              <a:t>  &lt; 180</a:t>
            </a:r>
            <a:r>
              <a:rPr lang="en-US" altLang="de-DE" sz="2400" smtClean="0">
                <a:latin typeface="Times New Roman" pitchFamily="18" charset="0"/>
                <a:cs typeface="Arial" charset="0"/>
              </a:rPr>
              <a:t>°</a:t>
            </a:r>
            <a:r>
              <a:rPr lang="en-US" altLang="de-DE" sz="2400" smtClean="0">
                <a:cs typeface="Arial" charset="0"/>
              </a:rPr>
              <a:t> ?</a:t>
            </a:r>
            <a:endParaRPr lang="en-US" altLang="de-DE" sz="2400">
              <a:latin typeface="+mj-lt"/>
              <a:cs typeface="Arial" charset="0"/>
            </a:endParaRPr>
          </a:p>
        </p:txBody>
      </p:sp>
      <p:pic>
        <p:nvPicPr>
          <p:cNvPr id="2508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973" y="260957"/>
            <a:ext cx="5364162" cy="381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5089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163715"/>
              </p:ext>
            </p:extLst>
          </p:nvPr>
        </p:nvGraphicFramePr>
        <p:xfrm>
          <a:off x="130831" y="934206"/>
          <a:ext cx="347662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5" name="Equation" r:id="rId4" imgW="2070000" imgH="457200" progId="Equation.3">
                  <p:embed/>
                </p:oleObj>
              </mc:Choice>
              <mc:Fallback>
                <p:oleObj name="Equation" r:id="rId4" imgW="2070000" imgH="4572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31" y="934206"/>
                        <a:ext cx="3476625" cy="76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7578962"/>
              </p:ext>
            </p:extLst>
          </p:nvPr>
        </p:nvGraphicFramePr>
        <p:xfrm>
          <a:off x="287448" y="2680431"/>
          <a:ext cx="331152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6" name="Equation" r:id="rId6" imgW="1726920" imgH="241200" progId="Equation.3">
                  <p:embed/>
                </p:oleObj>
              </mc:Choice>
              <mc:Fallback>
                <p:oleObj name="Equation" r:id="rId6" imgW="1726920" imgH="2412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448" y="2680431"/>
                        <a:ext cx="331152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089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5795673"/>
              </p:ext>
            </p:extLst>
          </p:nvPr>
        </p:nvGraphicFramePr>
        <p:xfrm>
          <a:off x="862123" y="3718656"/>
          <a:ext cx="2303462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37" name="Equation" r:id="rId8" imgW="1257120" imgH="419040" progId="Equation.3">
                  <p:embed/>
                </p:oleObj>
              </mc:Choice>
              <mc:Fallback>
                <p:oleObj name="Equation" r:id="rId8" imgW="1257120" imgH="4190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123" y="3718656"/>
                        <a:ext cx="2303462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</a:t>
            </a:r>
            <a:r>
              <a:rPr lang="en-US" sz="1000" b="1" i="0">
                <a:solidFill>
                  <a:schemeClr val="bg1"/>
                </a:solidFill>
              </a:rPr>
              <a:t> </a:t>
            </a:r>
            <a:r>
              <a:rPr lang="en-US" sz="1000" b="1" i="0" smtClean="0">
                <a:solidFill>
                  <a:schemeClr val="bg1"/>
                </a:solidFill>
              </a:rPr>
              <a:t>6/18</a:t>
            </a:r>
            <a:endParaRPr lang="de-DE" sz="1000" b="1" i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97022" y="410873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i="0" smtClean="0">
                <a:solidFill>
                  <a:srgbClr val="FF9933"/>
                </a:solidFill>
                <a:latin typeface="Symbol" panose="05050102010706020507" pitchFamily="18" charset="2"/>
              </a:rPr>
              <a:t>Dm</a:t>
            </a:r>
            <a:r>
              <a:rPr lang="de-DE" sz="2000" b="1" i="0" smtClean="0">
                <a:solidFill>
                  <a:srgbClr val="FF9933"/>
                </a:solidFill>
              </a:rPr>
              <a:t> = 284.5°</a:t>
            </a:r>
            <a:endParaRPr lang="de-DE" sz="2000" b="1" i="0">
              <a:solidFill>
                <a:srgbClr val="FF993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98973" y="188949"/>
            <a:ext cx="466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de-DE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127544" y="3429309"/>
            <a:ext cx="404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de-DE" sz="4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08053" y="3652026"/>
            <a:ext cx="1256108" cy="32400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207853" y="1701117"/>
            <a:ext cx="2232248" cy="2809702"/>
          </a:xfrm>
          <a:prstGeom prst="line">
            <a:avLst/>
          </a:prstGeom>
          <a:noFill/>
          <a:ln w="25400" cap="flat" cmpd="sng" algn="ctr">
            <a:solidFill>
              <a:srgbClr val="FF9933"/>
            </a:solidFill>
            <a:prstDash val="solid"/>
            <a:round/>
            <a:headEnd type="none" w="med" len="med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14"/>
          <p:cNvSpPr/>
          <p:nvPr/>
        </p:nvSpPr>
        <p:spPr bwMode="auto">
          <a:xfrm>
            <a:off x="3598973" y="1269069"/>
            <a:ext cx="392856" cy="1224135"/>
          </a:xfrm>
          <a:prstGeom prst="rect">
            <a:avLst/>
          </a:prstGeom>
          <a:solidFill>
            <a:schemeClr val="bg1"/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7505" y="6058471"/>
            <a:ext cx="88597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Wingdings"/>
              <a:buChar char="3"/>
            </a:pPr>
            <a:r>
              <a:rPr lang="en-US" altLang="de-DE" sz="1600" i="0" smtClean="0">
                <a:solidFill>
                  <a:srgbClr val="7030A0"/>
                </a:solidFill>
                <a:sym typeface="Wingdings"/>
              </a:rPr>
              <a:t>S. Leemann &amp; AS, </a:t>
            </a:r>
            <a:r>
              <a:rPr lang="en-US" sz="1600">
                <a:solidFill>
                  <a:srgbClr val="7030A0"/>
                </a:solidFill>
              </a:rPr>
              <a:t>Perspectives for future light </a:t>
            </a:r>
            <a:r>
              <a:rPr lang="en-US" sz="1600">
                <a:solidFill>
                  <a:srgbClr val="7030A0"/>
                </a:solidFill>
              </a:rPr>
              <a:t>source </a:t>
            </a:r>
            <a:r>
              <a:rPr lang="en-US" sz="1600" smtClean="0">
                <a:solidFill>
                  <a:srgbClr val="7030A0"/>
                </a:solidFill>
              </a:rPr>
              <a:t>lattices incorporating yet</a:t>
            </a:r>
            <a:br>
              <a:rPr lang="en-US" sz="1600" smtClean="0">
                <a:solidFill>
                  <a:srgbClr val="7030A0"/>
                </a:solidFill>
              </a:rPr>
            </a:br>
            <a:r>
              <a:rPr lang="en-US" sz="1600" smtClean="0">
                <a:solidFill>
                  <a:srgbClr val="7030A0"/>
                </a:solidFill>
              </a:rPr>
              <a:t>uncommon magnets</a:t>
            </a:r>
            <a:r>
              <a:rPr lang="en-US" sz="1600">
                <a:solidFill>
                  <a:srgbClr val="7030A0"/>
                </a:solidFill>
              </a:rPr>
              <a:t>,</a:t>
            </a:r>
            <a:r>
              <a:rPr lang="en-US" sz="1600" i="0">
                <a:solidFill>
                  <a:srgbClr val="7030A0"/>
                </a:solidFill>
              </a:rPr>
              <a:t> </a:t>
            </a:r>
            <a:r>
              <a:rPr lang="en-US" sz="1600" i="0" smtClean="0">
                <a:solidFill>
                  <a:srgbClr val="7030A0"/>
                </a:solidFill>
              </a:rPr>
              <a:t>PR ST AB, </a:t>
            </a:r>
            <a:r>
              <a:rPr lang="en-US" sz="1600" i="0">
                <a:solidFill>
                  <a:srgbClr val="7030A0"/>
                </a:solidFill>
              </a:rPr>
              <a:t>14</a:t>
            </a:r>
            <a:r>
              <a:rPr lang="en-US" sz="1600" i="0">
                <a:solidFill>
                  <a:srgbClr val="7030A0"/>
                </a:solidFill>
              </a:rPr>
              <a:t>, </a:t>
            </a:r>
            <a:r>
              <a:rPr lang="en-US" sz="1600" i="0" smtClean="0">
                <a:solidFill>
                  <a:srgbClr val="7030A0"/>
                </a:solidFill>
              </a:rPr>
              <a:t>030701, </a:t>
            </a:r>
            <a:r>
              <a:rPr lang="de-DE" sz="1600" i="0" smtClean="0">
                <a:solidFill>
                  <a:srgbClr val="7030A0"/>
                </a:solidFill>
              </a:rPr>
              <a:t>844 </a:t>
            </a:r>
            <a:r>
              <a:rPr lang="de-DE" sz="1600" i="0">
                <a:solidFill>
                  <a:srgbClr val="7030A0"/>
                </a:solidFill>
              </a:rPr>
              <a:t>(2011).</a:t>
            </a:r>
            <a:endParaRPr lang="de-DE" sz="1600" i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4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606920"/>
            <a:ext cx="3926166" cy="2092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4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6848" y="4621638"/>
            <a:ext cx="3892090" cy="2085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410" y="1956322"/>
            <a:ext cx="4540590" cy="279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88840"/>
            <a:ext cx="4426523" cy="273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2016225"/>
          </a:xfrm>
        </p:spPr>
        <p:txBody>
          <a:bodyPr/>
          <a:lstStyle/>
          <a:p>
            <a:r>
              <a:rPr lang="en-US" sz="2400" smtClean="0"/>
              <a:t>Detuned TME cell vs. longitudinal-gradient/anti-bend cell</a:t>
            </a:r>
          </a:p>
          <a:p>
            <a:pPr lvl="1"/>
            <a:r>
              <a:rPr lang="en-US" sz="2000" smtClean="0"/>
              <a:t>both: angle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6.7°, 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2.4 GeV, 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2.36 m, </a:t>
            </a:r>
            <a:r>
              <a:rPr lang="en-US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160°, </a:t>
            </a:r>
            <a:r>
              <a:rPr lang="en-US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US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90°, </a:t>
            </a:r>
            <a:r>
              <a:rPr lang="en-US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000" i="1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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400" b="1" smtClean="0">
                <a:latin typeface="+mj-lt"/>
                <a:cs typeface="Times New Roman" panose="02020603050405020304" pitchFamily="18" charset="0"/>
              </a:rPr>
              <a:t>TME: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3.4, </a:t>
            </a:r>
            <a:r>
              <a:rPr lang="en-US" sz="2400" b="1" smtClean="0">
                <a:solidFill>
                  <a:srgbClr val="C0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sz="24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990 pm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400" b="1" smtClean="0">
                <a:latin typeface="+mj-lt"/>
                <a:cs typeface="Times New Roman" panose="02020603050405020304" pitchFamily="18" charset="0"/>
              </a:rPr>
              <a:t>LGAB:  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= 0.69, </a:t>
            </a:r>
            <a:r>
              <a:rPr lang="en-US" sz="2400" b="1" smtClean="0">
                <a:solidFill>
                  <a:srgbClr val="00B05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</a:t>
            </a:r>
            <a:r>
              <a:rPr lang="en-US" sz="2400" b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200 pm</a:t>
            </a:r>
            <a:endParaRPr lang="de-DE" sz="2400" b="1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The LGAB cell</a:t>
            </a:r>
            <a:endParaRPr lang="de-DE"/>
          </a:p>
        </p:txBody>
      </p:sp>
      <p:sp>
        <p:nvSpPr>
          <p:cNvPr id="6" name="Text Box 18"/>
          <p:cNvSpPr txBox="1">
            <a:spLocks noChangeArrowheads="1"/>
          </p:cNvSpPr>
          <p:nvPr/>
        </p:nvSpPr>
        <p:spPr bwMode="auto">
          <a:xfrm>
            <a:off x="1467921" y="3068960"/>
            <a:ext cx="1447895" cy="37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de-DE" sz="2000" b="1">
                <a:solidFill>
                  <a:srgbClr val="0000FF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x</a:t>
            </a:r>
            <a:r>
              <a:rPr lang="en-US" altLang="de-DE" sz="20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 </a:t>
            </a:r>
            <a:r>
              <a:rPr lang="en-US" altLang="de-DE" sz="2000" b="1">
                <a:solidFill>
                  <a:srgbClr val="FF00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y</a:t>
            </a:r>
            <a:r>
              <a:rPr lang="en-US" altLang="de-DE" sz="2000" b="1">
                <a:solidFill>
                  <a:srgbClr val="FF0066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0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000" b="1">
                <a:solidFill>
                  <a:srgbClr val="00FF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h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012160" y="3068959"/>
            <a:ext cx="1447895" cy="37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 eaLnBrk="0" hangingPunct="0">
              <a:lnSpc>
                <a:spcPct val="9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de-DE" sz="2000" b="1">
                <a:solidFill>
                  <a:srgbClr val="0000FF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0000FF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x</a:t>
            </a:r>
            <a:r>
              <a:rPr lang="en-US" altLang="de-DE" sz="20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 </a:t>
            </a:r>
            <a:r>
              <a:rPr lang="en-US" altLang="de-DE" sz="2000" b="1">
                <a:solidFill>
                  <a:srgbClr val="FF00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b</a:t>
            </a:r>
            <a:r>
              <a:rPr lang="en-US" altLang="de-DE" sz="2000" b="1" baseline="-2500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y</a:t>
            </a:r>
            <a:r>
              <a:rPr lang="en-US" altLang="de-DE" sz="2000" b="1">
                <a:solidFill>
                  <a:srgbClr val="FF0066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000" b="1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altLang="de-DE" sz="2000" b="1">
                <a:solidFill>
                  <a:srgbClr val="00FF00"/>
                </a:solidFill>
                <a:latin typeface="Symbol" pitchFamily="18" charset="2"/>
                <a:ea typeface="Lucida Sans Unicode" pitchFamily="34" charset="0"/>
                <a:cs typeface="Lucida Sans Unicode" pitchFamily="34" charset="0"/>
              </a:rPr>
              <a:t>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5622" y="4854890"/>
            <a:ext cx="1162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600" i="0" smtClean="0"/>
              <a:t>dipole field</a:t>
            </a:r>
          </a:p>
          <a:p>
            <a:pPr algn="l"/>
            <a:r>
              <a:rPr lang="de-DE" sz="1600" i="0" smtClean="0"/>
              <a:t>quad field</a:t>
            </a:r>
          </a:p>
          <a:p>
            <a:pPr algn="l"/>
            <a:r>
              <a:rPr lang="de-DE" sz="1600" i="0" smtClean="0"/>
              <a:t>total |field| </a:t>
            </a:r>
            <a:endParaRPr lang="de-DE" sz="1600" i="0"/>
          </a:p>
        </p:txBody>
      </p:sp>
      <p:sp>
        <p:nvSpPr>
          <p:cNvPr id="5" name="Rectangle 4"/>
          <p:cNvSpPr/>
          <p:nvPr/>
        </p:nvSpPr>
        <p:spPr bwMode="auto">
          <a:xfrm>
            <a:off x="730641" y="4946353"/>
            <a:ext cx="299159" cy="217144"/>
          </a:xfrm>
          <a:prstGeom prst="rect">
            <a:avLst/>
          </a:prstGeom>
          <a:solidFill>
            <a:srgbClr val="0099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28485" y="5234609"/>
            <a:ext cx="299159" cy="14401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8486" y="5445809"/>
            <a:ext cx="299159" cy="1440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lg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35696" y="507999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lang="de-DE" sz="1600" i="0" smtClean="0"/>
              <a:t> at </a:t>
            </a:r>
            <a:r>
              <a:rPr lang="de-DE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16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13 mm</a:t>
            </a:r>
            <a:endParaRPr lang="de-DE" sz="1600" i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0812" y="4891118"/>
            <a:ext cx="12763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smtClean="0">
                <a:solidFill>
                  <a:srgbClr val="0099FF"/>
                </a:solidFill>
              </a:rPr>
              <a:t>longitudinal </a:t>
            </a:r>
          </a:p>
          <a:p>
            <a:r>
              <a:rPr lang="de-DE" sz="1600" smtClean="0">
                <a:solidFill>
                  <a:srgbClr val="0099FF"/>
                </a:solidFill>
              </a:rPr>
              <a:t>gradient </a:t>
            </a:r>
          </a:p>
          <a:p>
            <a:r>
              <a:rPr lang="de-DE" sz="1600" smtClean="0">
                <a:solidFill>
                  <a:srgbClr val="0099FF"/>
                </a:solidFill>
              </a:rPr>
              <a:t>bend</a:t>
            </a:r>
            <a:endParaRPr lang="de-DE" sz="1600">
              <a:solidFill>
                <a:srgbClr val="0099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436422" y="5056482"/>
            <a:ext cx="1146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anti-bend</a:t>
            </a:r>
            <a:endParaRPr lang="de-DE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V="1">
            <a:off x="6228184" y="4753883"/>
            <a:ext cx="216024" cy="192470"/>
          </a:xfrm>
          <a:prstGeom prst="straightConnector1">
            <a:avLst/>
          </a:prstGeom>
          <a:noFill/>
          <a:ln w="19050" cap="flat" cmpd="sng" algn="ctr">
            <a:solidFill>
              <a:srgbClr val="0099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6242828" y="5517817"/>
            <a:ext cx="364294" cy="135125"/>
          </a:xfrm>
          <a:prstGeom prst="straightConnector1">
            <a:avLst/>
          </a:prstGeom>
          <a:noFill/>
          <a:ln w="19050" cap="flat" cmpd="sng" algn="ctr">
            <a:solidFill>
              <a:srgbClr val="0099FF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8172400" y="4721367"/>
            <a:ext cx="288032" cy="442130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8172400" y="5414208"/>
            <a:ext cx="288032" cy="535072"/>
          </a:xfrm>
          <a:prstGeom prst="straightConnector1">
            <a:avLst/>
          </a:prstGeom>
          <a:noFill/>
          <a:ln w="190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6" name="TextBox 25"/>
          <p:cNvSpPr txBox="1"/>
          <p:nvPr/>
        </p:nvSpPr>
        <p:spPr>
          <a:xfrm>
            <a:off x="-20192" y="6611779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         </a:t>
            </a:r>
            <a:r>
              <a:rPr lang="en-US" sz="1000" b="1" i="0">
                <a:solidFill>
                  <a:schemeClr val="bg1"/>
                </a:solidFill>
              </a:rPr>
              <a:t> </a:t>
            </a:r>
            <a:r>
              <a:rPr lang="en-US" sz="1000" b="1" i="0" smtClean="0">
                <a:solidFill>
                  <a:schemeClr val="bg1"/>
                </a:solidFill>
              </a:rPr>
              <a:t>7/18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56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957846" y="2636912"/>
            <a:ext cx="1414701" cy="360040"/>
          </a:xfrm>
          <a:prstGeom prst="rect">
            <a:avLst/>
          </a:prstGeom>
          <a:solidFill>
            <a:srgbClr val="66CCFF"/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US" altLang="de-DE" smtClean="0"/>
              <a:t>Longitudinal </a:t>
            </a:r>
            <a:r>
              <a:rPr lang="en-US" altLang="de-DE"/>
              <a:t>gradient </a:t>
            </a:r>
            <a:r>
              <a:rPr lang="en-US" altLang="de-DE" smtClean="0"/>
              <a:t>bends</a:t>
            </a:r>
            <a:endParaRPr lang="en-US" altLang="de-DE"/>
          </a:p>
        </p:txBody>
      </p:sp>
      <p:grpSp>
        <p:nvGrpSpPr>
          <p:cNvPr id="5" name="Group 4"/>
          <p:cNvGrpSpPr/>
          <p:nvPr/>
        </p:nvGrpSpPr>
        <p:grpSpPr>
          <a:xfrm>
            <a:off x="3733883" y="1068785"/>
            <a:ext cx="2447925" cy="504055"/>
            <a:chOff x="6372547" y="1052736"/>
            <a:chExt cx="2447925" cy="504055"/>
          </a:xfrm>
        </p:grpSpPr>
        <p:sp>
          <p:nvSpPr>
            <p:cNvPr id="20" name="Rectangle 19"/>
            <p:cNvSpPr/>
            <p:nvPr/>
          </p:nvSpPr>
          <p:spPr bwMode="auto">
            <a:xfrm>
              <a:off x="6516216" y="1068034"/>
              <a:ext cx="2160240" cy="488757"/>
            </a:xfrm>
            <a:prstGeom prst="rect">
              <a:avLst/>
            </a:prstGeom>
            <a:solidFill>
              <a:schemeClr val="accent1">
                <a:lumMod val="9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52940" name="Rectangle 12"/>
            <p:cNvSpPr>
              <a:spLocks noChangeArrowheads="1"/>
            </p:cNvSpPr>
            <p:nvPr/>
          </p:nvSpPr>
          <p:spPr bwMode="auto">
            <a:xfrm>
              <a:off x="6372547" y="1052736"/>
              <a:ext cx="2447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FF0000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  <a:buClr>
                  <a:schemeClr val="bg2"/>
                </a:buClr>
                <a:buFont typeface="Wingdings" pitchFamily="2" charset="2"/>
                <a:buNone/>
              </a:pPr>
              <a:r>
                <a:rPr lang="en-US" altLang="de-DE" sz="2400" smtClean="0">
                  <a:latin typeface="Times New Roman" pitchFamily="18" charset="0"/>
                  <a:sym typeface="Wingdings" pitchFamily="2" charset="2"/>
                </a:rPr>
                <a:t>b</a:t>
              </a:r>
              <a:r>
                <a:rPr lang="en-US" altLang="de-DE" sz="2400" i="0" smtClean="0">
                  <a:latin typeface="Times New Roman" pitchFamily="18" charset="0"/>
                  <a:sym typeface="Wingdings" pitchFamily="2" charset="2"/>
                </a:rPr>
                <a:t>(</a:t>
              </a:r>
              <a:r>
                <a:rPr lang="en-US" altLang="de-DE" sz="2400" smtClean="0">
                  <a:latin typeface="Times New Roman" pitchFamily="18" charset="0"/>
                  <a:sym typeface="Wingdings" pitchFamily="2" charset="2"/>
                </a:rPr>
                <a:t>s</a:t>
              </a:r>
              <a:r>
                <a:rPr lang="en-US" altLang="de-DE" sz="2400" i="0">
                  <a:latin typeface="Times New Roman" pitchFamily="18" charset="0"/>
                  <a:sym typeface="Wingdings" pitchFamily="2" charset="2"/>
                </a:rPr>
                <a:t>) = </a:t>
              </a:r>
              <a:r>
                <a:rPr lang="en-US" altLang="de-DE" sz="2400">
                  <a:latin typeface="Times New Roman" pitchFamily="18" charset="0"/>
                  <a:sym typeface="Wingdings" pitchFamily="2" charset="2"/>
                </a:rPr>
                <a:t>B</a:t>
              </a:r>
              <a:r>
                <a:rPr lang="en-US" altLang="de-DE" sz="2400" i="0">
                  <a:latin typeface="Times New Roman" pitchFamily="18" charset="0"/>
                  <a:sym typeface="Wingdings" pitchFamily="2" charset="2"/>
                </a:rPr>
                <a:t>(</a:t>
              </a:r>
              <a:r>
                <a:rPr lang="en-US" altLang="de-DE" sz="2400">
                  <a:latin typeface="Times New Roman" pitchFamily="18" charset="0"/>
                  <a:sym typeface="Wingdings" pitchFamily="2" charset="2"/>
                </a:rPr>
                <a:t>s</a:t>
              </a:r>
              <a:r>
                <a:rPr lang="en-US" altLang="de-DE" sz="2400" i="0">
                  <a:latin typeface="Times New Roman" pitchFamily="18" charset="0"/>
                  <a:sym typeface="Wingdings" pitchFamily="2" charset="2"/>
                </a:rPr>
                <a:t>)/(</a:t>
              </a:r>
              <a:r>
                <a:rPr lang="en-US" altLang="de-DE" sz="2400">
                  <a:latin typeface="Times New Roman" pitchFamily="18" charset="0"/>
                  <a:sym typeface="Wingdings" pitchFamily="2" charset="2"/>
                </a:rPr>
                <a:t>p</a:t>
              </a:r>
              <a:r>
                <a:rPr lang="en-US" altLang="de-DE" sz="2400" i="0">
                  <a:latin typeface="Times New Roman" pitchFamily="18" charset="0"/>
                  <a:sym typeface="Wingdings" pitchFamily="2" charset="2"/>
                </a:rPr>
                <a:t>/</a:t>
              </a:r>
              <a:r>
                <a:rPr lang="en-US" altLang="de-DE" sz="2400">
                  <a:latin typeface="Times New Roman" pitchFamily="18" charset="0"/>
                  <a:sym typeface="Wingdings" pitchFamily="2" charset="2"/>
                </a:rPr>
                <a:t>e</a:t>
              </a:r>
              <a:r>
                <a:rPr lang="en-US" altLang="de-DE" sz="2400" i="0">
                  <a:latin typeface="Times New Roman" pitchFamily="18" charset="0"/>
                  <a:sym typeface="Wingdings" pitchFamily="2" charset="2"/>
                </a:rPr>
                <a:t>)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6444208" y="794650"/>
            <a:ext cx="2540673" cy="809609"/>
            <a:chOff x="3687510" y="919891"/>
            <a:chExt cx="2540673" cy="809609"/>
          </a:xfrm>
        </p:grpSpPr>
        <p:sp>
          <p:nvSpPr>
            <p:cNvPr id="21" name="Rectangle 20"/>
            <p:cNvSpPr/>
            <p:nvPr/>
          </p:nvSpPr>
          <p:spPr bwMode="auto">
            <a:xfrm>
              <a:off x="3687510" y="927585"/>
              <a:ext cx="2540673" cy="77322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25400" cap="flat" cmpd="sng" algn="ctr">
              <a:noFill/>
              <a:prstDash val="solid"/>
              <a:round/>
              <a:headEnd type="none" w="med" len="med"/>
              <a:tailEnd type="none" w="lg" len="lg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aphicFrame>
          <p:nvGraphicFramePr>
            <p:cNvPr id="252941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67163887"/>
                </p:ext>
              </p:extLst>
            </p:nvPr>
          </p:nvGraphicFramePr>
          <p:xfrm>
            <a:off x="3707904" y="919891"/>
            <a:ext cx="2520106" cy="8096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3154" name="Equation" r:id="rId3" imgW="1384200" imgH="444240" progId="Equation.3">
                    <p:embed/>
                  </p:oleObj>
                </mc:Choice>
                <mc:Fallback>
                  <p:oleObj name="Equation" r:id="rId3" imgW="1384200" imgH="4442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07904" y="919891"/>
                          <a:ext cx="2520106" cy="8096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3" name="TextBox 12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8/18</a:t>
            </a:r>
            <a:endParaRPr lang="de-DE" sz="1000" b="1" i="0">
              <a:solidFill>
                <a:schemeClr val="bg1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0433145"/>
              </p:ext>
            </p:extLst>
          </p:nvPr>
        </p:nvGraphicFramePr>
        <p:xfrm>
          <a:off x="5004048" y="2636912"/>
          <a:ext cx="324036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55" name="Equation" r:id="rId5" imgW="1828800" imgH="203040" progId="Equation.3">
                  <p:embed/>
                </p:oleObj>
              </mc:Choice>
              <mc:Fallback>
                <p:oleObj name="Equation" r:id="rId5" imgW="18288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04048" y="2636912"/>
                        <a:ext cx="3240360" cy="3600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642784"/>
              </p:ext>
            </p:extLst>
          </p:nvPr>
        </p:nvGraphicFramePr>
        <p:xfrm>
          <a:off x="5076056" y="2924944"/>
          <a:ext cx="2808312" cy="525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56" name="Equation" r:id="rId7" imgW="1562040" imgH="291960" progId="Equation.3">
                  <p:embed/>
                </p:oleObj>
              </mc:Choice>
              <mc:Fallback>
                <p:oleObj name="Equation" r:id="rId7" imgW="156204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2924944"/>
                        <a:ext cx="2808312" cy="525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275431"/>
              </p:ext>
            </p:extLst>
          </p:nvPr>
        </p:nvGraphicFramePr>
        <p:xfrm>
          <a:off x="506735" y="4140713"/>
          <a:ext cx="8313737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57" name="Equation" r:id="rId9" imgW="4520880" imgH="291960" progId="Equation.3">
                  <p:embed/>
                </p:oleObj>
              </mc:Choice>
              <mc:Fallback>
                <p:oleObj name="Equation" r:id="rId9" imgW="4520880" imgH="291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6735" y="4140713"/>
                        <a:ext cx="8313737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2267744" y="1137319"/>
            <a:ext cx="792088" cy="4194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H="1">
            <a:off x="1403648" y="1137320"/>
            <a:ext cx="648072" cy="41947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804420" y="1772816"/>
            <a:ext cx="719907" cy="41947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139952" y="1772815"/>
            <a:ext cx="576064" cy="419472"/>
          </a:xfrm>
          <a:prstGeom prst="rect">
            <a:avLst/>
          </a:prstGeom>
          <a:solidFill>
            <a:schemeClr val="accent1">
              <a:lumMod val="9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25293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942155"/>
              </p:ext>
            </p:extLst>
          </p:nvPr>
        </p:nvGraphicFramePr>
        <p:xfrm>
          <a:off x="395536" y="1049933"/>
          <a:ext cx="3108325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158" name="Equation" r:id="rId11" imgW="1396800" imgH="291960" progId="Equation.3">
                  <p:embed/>
                </p:oleObj>
              </mc:Choice>
              <mc:Fallback>
                <p:oleObj name="Equation" r:id="rId11" imgW="1396800" imgH="2919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049933"/>
                        <a:ext cx="3108325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42" name="Rectangle 14"/>
          <p:cNvSpPr>
            <a:spLocks noChangeArrowheads="1"/>
          </p:cNvSpPr>
          <p:nvPr/>
        </p:nvSpPr>
        <p:spPr bwMode="auto">
          <a:xfrm>
            <a:off x="179388" y="1772816"/>
            <a:ext cx="8641084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de-DE" sz="2400" i="0" smtClean="0">
                <a:sym typeface="Wingdings" pitchFamily="2" charset="2"/>
              </a:rPr>
              <a:t>Longitudinal </a:t>
            </a:r>
            <a:r>
              <a:rPr lang="en-US" altLang="de-DE" sz="2400" i="0">
                <a:sym typeface="Wingdings" pitchFamily="2" charset="2"/>
              </a:rPr>
              <a:t>field variation </a:t>
            </a:r>
            <a:r>
              <a:rPr lang="en-US" altLang="de-DE" sz="2400" smtClean="0">
                <a:latin typeface="Times New Roman" pitchFamily="18" charset="0"/>
                <a:sym typeface="Wingdings" pitchFamily="2" charset="2"/>
              </a:rPr>
              <a:t>b</a:t>
            </a:r>
            <a:r>
              <a:rPr lang="en-US" altLang="de-DE" sz="2400" i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de-DE" sz="2400" smtClean="0"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altLang="de-DE" sz="2400" i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de-DE" sz="2400" i="0">
                <a:sym typeface="Wingdings" pitchFamily="2" charset="2"/>
              </a:rPr>
              <a:t> </a:t>
            </a:r>
            <a:r>
              <a:rPr lang="en-US" altLang="de-DE" sz="2400" i="0" smtClean="0">
                <a:sym typeface="Wingdings" pitchFamily="2" charset="2"/>
              </a:rPr>
              <a:t>to </a:t>
            </a:r>
            <a:r>
              <a:rPr lang="en-US" altLang="de-DE" sz="2400" i="0">
                <a:sym typeface="Wingdings" pitchFamily="2" charset="2"/>
              </a:rPr>
              <a:t>compensate </a:t>
            </a:r>
            <a:r>
              <a:rPr lang="en-US" altLang="de-DE" sz="2400" i="0">
                <a:latin typeface="Monotype Corsiva" pitchFamily="66" charset="0"/>
                <a:sym typeface="Wingdings" pitchFamily="2" charset="2"/>
              </a:rPr>
              <a:t>H </a:t>
            </a:r>
            <a:r>
              <a:rPr lang="en-US" altLang="de-DE" sz="2400" i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de-DE" sz="2400"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altLang="de-DE" sz="2400" i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de-DE" sz="2400" i="0">
                <a:sym typeface="Wingdings" pitchFamily="2" charset="2"/>
              </a:rPr>
              <a:t> </a:t>
            </a:r>
            <a:r>
              <a:rPr lang="en-US" altLang="de-DE" sz="2400" i="0" smtClean="0">
                <a:sym typeface="Wingdings" pitchFamily="2" charset="2"/>
              </a:rPr>
              <a:t>variation</a:t>
            </a:r>
          </a:p>
          <a:p>
            <a:r>
              <a:rPr lang="en-US" altLang="de-DE" sz="2400" i="0" smtClean="0">
                <a:sym typeface="Wingdings" pitchFamily="2" charset="2"/>
              </a:rPr>
              <a:t>Beam dynamics in bending magnet</a:t>
            </a:r>
          </a:p>
          <a:p>
            <a:pPr lvl="1"/>
            <a:r>
              <a:rPr lang="en-US" altLang="de-DE" sz="2000" i="0" smtClean="0">
                <a:sym typeface="Wingdings" pitchFamily="2" charset="2"/>
              </a:rPr>
              <a:t>Curvature is source of dispersion:</a:t>
            </a:r>
          </a:p>
          <a:p>
            <a:pPr lvl="1"/>
            <a:r>
              <a:rPr lang="en-US" altLang="de-DE" sz="2000" i="0" smtClean="0">
                <a:sym typeface="Wingdings" pitchFamily="2" charset="2"/>
              </a:rPr>
              <a:t>Horizontal optics ~ like drift space:</a:t>
            </a:r>
          </a:p>
          <a:p>
            <a:pPr lvl="1"/>
            <a:r>
              <a:rPr lang="en-US" altLang="de-DE" sz="2000" i="0" smtClean="0">
                <a:sym typeface="Wingdings" pitchFamily="2" charset="2"/>
              </a:rPr>
              <a:t>Assumptions: no transverse gradient (</a:t>
            </a:r>
            <a:r>
              <a:rPr lang="en-US" altLang="de-DE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k </a:t>
            </a:r>
            <a:r>
              <a:rPr lang="en-US" altLang="de-DE" sz="2000" i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= 0</a:t>
            </a:r>
            <a:r>
              <a:rPr lang="en-US" altLang="de-DE" sz="2000" i="0" smtClean="0">
                <a:sym typeface="Wingdings" pitchFamily="2" charset="2"/>
              </a:rPr>
              <a:t>); rectangular geometry</a:t>
            </a:r>
          </a:p>
          <a:p>
            <a:r>
              <a:rPr lang="en-US" altLang="de-DE" sz="2400" i="0" smtClean="0">
                <a:sym typeface="Wingdings" pitchFamily="2" charset="2"/>
              </a:rPr>
              <a:t>Variational problem: find extremal of </a:t>
            </a:r>
            <a:r>
              <a:rPr lang="en-US" altLang="de-DE" sz="2400" smtClean="0">
                <a:latin typeface="Symbol" panose="05050102010706020507" pitchFamily="18" charset="2"/>
                <a:sym typeface="Wingdings" pitchFamily="2" charset="2"/>
              </a:rPr>
              <a:t>h</a:t>
            </a:r>
            <a:r>
              <a:rPr lang="en-US" altLang="de-DE" sz="2400" i="0" smtClean="0">
                <a:latin typeface="Times New Roman" pitchFamily="18" charset="0"/>
                <a:sym typeface="Wingdings" pitchFamily="2" charset="2"/>
              </a:rPr>
              <a:t>(</a:t>
            </a:r>
            <a:r>
              <a:rPr lang="en-US" altLang="de-DE" sz="2400" smtClean="0">
                <a:latin typeface="Times New Roman" pitchFamily="18" charset="0"/>
                <a:sym typeface="Wingdings" pitchFamily="2" charset="2"/>
              </a:rPr>
              <a:t>s</a:t>
            </a:r>
            <a:r>
              <a:rPr lang="en-US" altLang="de-DE" sz="2400" i="0">
                <a:latin typeface="Times New Roman" pitchFamily="18" charset="0"/>
                <a:sym typeface="Wingdings" pitchFamily="2" charset="2"/>
              </a:rPr>
              <a:t>)</a:t>
            </a:r>
            <a:r>
              <a:rPr lang="en-US" altLang="de-DE" sz="2400" i="0">
                <a:sym typeface="Wingdings" pitchFamily="2" charset="2"/>
              </a:rPr>
              <a:t> </a:t>
            </a:r>
            <a:r>
              <a:rPr lang="en-US" altLang="de-DE" sz="2400" i="0" smtClean="0">
                <a:sym typeface="Wingdings" pitchFamily="2" charset="2"/>
              </a:rPr>
              <a:t>for</a:t>
            </a:r>
          </a:p>
          <a:p>
            <a:endParaRPr lang="en-US" altLang="de-DE" sz="2400" i="0" smtClean="0">
              <a:sym typeface="Wingdings" pitchFamily="2" charset="2"/>
            </a:endParaRPr>
          </a:p>
          <a:p>
            <a:pPr lvl="1"/>
            <a:r>
              <a:rPr lang="en-US" altLang="de-DE" sz="2000" i="0" smtClean="0">
                <a:sym typeface="Wingdings" pitchFamily="2" charset="2"/>
              </a:rPr>
              <a:t>too complicated to solve </a:t>
            </a:r>
          </a:p>
          <a:p>
            <a:pPr lvl="2"/>
            <a:r>
              <a:rPr lang="en-US" altLang="de-DE" sz="1600" i="0" smtClean="0">
                <a:sym typeface="Wingdings" pitchFamily="2" charset="2"/>
              </a:rPr>
              <a:t>mixed products up to </a:t>
            </a:r>
            <a:r>
              <a:rPr lang="en-US" altLang="de-DE" sz="1600" smtClean="0">
                <a:latin typeface="Symbol" panose="05050102010706020507" pitchFamily="18" charset="2"/>
                <a:cs typeface="Times New Roman" panose="02020603050405020304" pitchFamily="18" charset="0"/>
                <a:sym typeface="Wingdings" pitchFamily="2" charset="2"/>
              </a:rPr>
              <a:t>h</a:t>
            </a:r>
            <a:r>
              <a:rPr lang="en-US" altLang="de-DE" sz="1600" i="0" baseline="300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(4)</a:t>
            </a:r>
            <a:r>
              <a:rPr lang="en-US" altLang="de-DE" sz="1600" i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altLang="de-DE" sz="1600" i="0" smtClean="0">
                <a:sym typeface="Wingdings" pitchFamily="2" charset="2"/>
              </a:rPr>
              <a:t>in Euler-Poisson equation...</a:t>
            </a:r>
          </a:p>
          <a:p>
            <a:pPr>
              <a:buFont typeface="Wingdings" pitchFamily="2" charset="2"/>
              <a:buChar char="à"/>
            </a:pPr>
            <a:r>
              <a:rPr lang="en-US" altLang="de-DE" sz="2400" i="0" smtClean="0">
                <a:sym typeface="Wingdings" pitchFamily="2" charset="2"/>
              </a:rPr>
              <a:t>use special function </a:t>
            </a:r>
            <a:r>
              <a:rPr lang="en-US" altLang="de-DE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b</a:t>
            </a:r>
            <a:r>
              <a:rPr lang="en-US" altLang="de-DE" sz="2400" i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(</a:t>
            </a:r>
            <a:r>
              <a:rPr lang="en-US" altLang="de-DE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s</a:t>
            </a:r>
            <a:r>
              <a:rPr lang="en-US" altLang="de-DE" sz="2400" i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)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de-DE" sz="2400">
                <a:latin typeface="Monotype Corsiva" pitchFamily="66" charset="0"/>
              </a:rPr>
              <a:t> </a:t>
            </a:r>
            <a:r>
              <a:rPr 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s,</a:t>
            </a:r>
            <a:r>
              <a:rPr 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})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0" smtClean="0"/>
              <a:t>with parameters </a:t>
            </a:r>
            <a:r>
              <a:rPr 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}:</a:t>
            </a:r>
            <a:r>
              <a:rPr lang="en-US" altLang="de-DE" sz="2400" i="0" smtClean="0">
                <a:sym typeface="Wingdings" pitchFamily="2" charset="2"/>
              </a:rPr>
              <a:t/>
            </a:r>
            <a:br>
              <a:rPr lang="en-US" altLang="de-DE" sz="2400" i="0" smtClean="0">
                <a:sym typeface="Wingdings" pitchFamily="2" charset="2"/>
              </a:rPr>
            </a:br>
            <a:r>
              <a:rPr lang="en-US" altLang="de-DE" sz="2400" i="0" smtClean="0">
                <a:sym typeface="Wingdings" pitchFamily="2" charset="2"/>
              </a:rPr>
              <a:t>	variational problem </a:t>
            </a:r>
            <a:r>
              <a:rPr lang="en-US" altLang="de-DE" sz="2400" i="0" smtClean="0">
                <a:sym typeface="Symbol"/>
              </a:rPr>
              <a:t> </a:t>
            </a:r>
            <a:r>
              <a:rPr lang="en-US" altLang="de-DE" sz="2400" i="0" smtClean="0">
                <a:sym typeface="Wingdings" pitchFamily="2" charset="2"/>
              </a:rPr>
              <a:t>minimization problem for </a:t>
            </a:r>
            <a:r>
              <a:rPr lang="en-US" sz="2400" i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4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altLang="de-DE" sz="2400" i="0">
              <a:sym typeface="Wingdings" pitchFamily="2" charset="2"/>
            </a:endParaRPr>
          </a:p>
          <a:p>
            <a:pPr>
              <a:buFont typeface="Wingdings" pitchFamily="2" charset="2"/>
              <a:buChar char="à"/>
            </a:pPr>
            <a:r>
              <a:rPr lang="en-US" altLang="de-DE" sz="2400" i="0" smtClean="0">
                <a:sym typeface="Wingdings" pitchFamily="2" charset="2"/>
              </a:rPr>
              <a:t>numerical optimization: find </a:t>
            </a:r>
            <a:r>
              <a:rPr lang="en-US" altLang="de-DE" sz="2400" i="0" smtClean="0">
                <a:sym typeface="Wingdings" pitchFamily="2" charset="2"/>
              </a:rPr>
              <a:t>extremal; </a:t>
            </a:r>
            <a:r>
              <a:rPr lang="en-US" altLang="de-DE" sz="2400" i="0" smtClean="0">
                <a:sym typeface="Wingdings" pitchFamily="2" charset="2"/>
              </a:rPr>
              <a:t>suggest functions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altLang="de-DE" sz="2400" i="0">
              <a:latin typeface="Times New Roman" panose="02020603050405020304" pitchFamily="18" charset="0"/>
              <a:cs typeface="Times New Roman" panose="02020603050405020304" pitchFamily="18" charset="0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2386" name="Picture 2" descr="C:\Users\streun\text\psi\slgb_paper\slgb4c_sb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24" y="1382855"/>
            <a:ext cx="3579664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3292" y="797803"/>
            <a:ext cx="7236783" cy="5904656"/>
          </a:xfrm>
        </p:spPr>
        <p:txBody>
          <a:bodyPr/>
          <a:lstStyle/>
          <a:p>
            <a:r>
              <a:rPr lang="en-US" sz="2400" i="1" smtClean="0"/>
              <a:t>Half</a:t>
            </a:r>
            <a:r>
              <a:rPr lang="en-US" sz="2400" smtClean="0"/>
              <a:t> bend in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smtClean="0"/>
              <a:t> slices</a:t>
            </a:r>
            <a:r>
              <a:rPr lang="de-DE" sz="2400" smtClean="0"/>
              <a:t>: </a:t>
            </a:r>
            <a:br>
              <a:rPr lang="de-DE" sz="2400" smtClean="0"/>
            </a:br>
            <a:r>
              <a:rPr lang="de-DE" sz="2400" smtClean="0"/>
              <a:t>curvature </a:t>
            </a:r>
            <a:r>
              <a:rPr lang="de-DE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smtClean="0"/>
              <a:t>length </a:t>
            </a:r>
            <a:r>
              <a:rPr lang="de-DE" sz="240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de-DE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de-DE" sz="24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/>
              <a:t>Knobs for minimizer: </a:t>
            </a:r>
            <a:br>
              <a:rPr lang="en-US" sz="2400" smtClean="0"/>
            </a:b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de-DE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}, </a:t>
            </a:r>
            <a:r>
              <a:rPr lang="de-DE" sz="24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4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de-DE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</a:p>
          <a:p>
            <a:r>
              <a:rPr lang="en-US" sz="2400" smtClean="0"/>
              <a:t>Objective: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   </a:t>
            </a:r>
            <a:r>
              <a:rPr lang="en-US" sz="2400" smtClean="0">
                <a:cs typeface="Times New Roman" panose="02020603050405020304" pitchFamily="18" charset="0"/>
              </a:rPr>
              <a:t>( or </a:t>
            </a:r>
            <a:r>
              <a:rPr lang="en-US" sz="24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e ~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4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smtClean="0">
                <a:cs typeface="Times New Roman" panose="02020603050405020304" pitchFamily="18" charset="0"/>
              </a:rPr>
              <a:t>)</a:t>
            </a:r>
          </a:p>
          <a:p>
            <a:r>
              <a:rPr lang="en-US" sz="2400" smtClean="0"/>
              <a:t>Constraints: </a:t>
            </a:r>
          </a:p>
          <a:p>
            <a:pPr lvl="1"/>
            <a:r>
              <a:rPr lang="en-US" sz="2000" smtClean="0"/>
              <a:t>length:	</a:t>
            </a:r>
            <a:r>
              <a:rPr lang="de-DE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SD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L/2</a:t>
            </a:r>
          </a:p>
          <a:p>
            <a:pPr lvl="1"/>
            <a:r>
              <a:rPr lang="en-US" sz="2000" smtClean="0"/>
              <a:t>angle:	</a:t>
            </a:r>
            <a:r>
              <a:rPr lang="de-DE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de-DE" sz="2000" smtClean="0">
                <a:latin typeface="Symbol" panose="05050102010706020507" pitchFamily="18" charset="2"/>
                <a:cs typeface="Times New Roman" panose="02020603050405020304" pitchFamily="18" charset="0"/>
              </a:rPr>
              <a:t>F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/2 </a:t>
            </a:r>
          </a:p>
          <a:p>
            <a:pPr lvl="1"/>
            <a:r>
              <a:rPr lang="en-US" sz="2000" smtClean="0"/>
              <a:t>[ field: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smtClean="0"/>
              <a:t>] </a:t>
            </a:r>
          </a:p>
          <a:p>
            <a:pPr lvl="1"/>
            <a:r>
              <a:rPr lang="en-US" sz="2000" smtClean="0"/>
              <a:t>[ optics: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	</a:t>
            </a:r>
            <a:r>
              <a:rPr lang="en-US" sz="2000" smtClean="0"/>
              <a:t>]</a:t>
            </a:r>
            <a:endParaRPr lang="de-DE" sz="2400" baseline="-25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mtClean="0"/>
              <a:t>Results:</a:t>
            </a:r>
          </a:p>
          <a:p>
            <a:pPr lvl="1"/>
            <a:r>
              <a:rPr lang="en-US" sz="2000" smtClean="0"/>
              <a:t>hyperbolic field variation </a:t>
            </a:r>
            <a:br>
              <a:rPr lang="en-US" sz="2000" smtClean="0"/>
            </a:br>
            <a:r>
              <a:rPr lang="en-US" sz="1800" smtClean="0"/>
              <a:t>(for symmetric bend, dispersion suppressor bend is different)</a:t>
            </a:r>
          </a:p>
          <a:p>
            <a:pPr lvl="1"/>
            <a:r>
              <a:rPr lang="en-US" sz="1800"/>
              <a:t> </a:t>
            </a:r>
            <a:endParaRPr lang="en-US" sz="2000" smtClean="0"/>
          </a:p>
          <a:p>
            <a:pPr lvl="1"/>
            <a:r>
              <a:rPr lang="en-US" sz="2000" smtClean="0"/>
              <a:t>Trend:   </a:t>
            </a:r>
            <a:r>
              <a:rPr lang="de-DE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 , 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b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0 , </a:t>
            </a:r>
            <a:r>
              <a:rPr lang="de-DE" sz="2000" i="1" smtClean="0">
                <a:latin typeface="Symbol" panose="05050102010706020507" pitchFamily="18" charset="2"/>
                <a:cs typeface="Times New Roman" panose="02020603050405020304" pitchFamily="18" charset="0"/>
              </a:rPr>
              <a:t>h</a:t>
            </a:r>
            <a:r>
              <a:rPr lang="de-DE" sz="2000" baseline="-25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   </a:t>
            </a:r>
            <a:r>
              <a:rPr lang="de-DE" sz="20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0   </a:t>
            </a:r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Numerical optimization</a:t>
            </a:r>
            <a:endParaRPr lang="de-DE"/>
          </a:p>
        </p:txBody>
      </p:sp>
      <p:sp>
        <p:nvSpPr>
          <p:cNvPr id="4" name="TextBox 3"/>
          <p:cNvSpPr txBox="1"/>
          <p:nvPr/>
        </p:nvSpPr>
        <p:spPr>
          <a:xfrm>
            <a:off x="5128640" y="764704"/>
            <a:ext cx="3907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i="0" smtClean="0"/>
              <a:t>Results for </a:t>
            </a:r>
            <a:r>
              <a:rPr lang="en-US" sz="2000" smtClean="0"/>
              <a:t>half</a:t>
            </a:r>
            <a:r>
              <a:rPr lang="en-US" sz="2000" i="0" smtClean="0"/>
              <a:t> symmetric bend</a:t>
            </a:r>
          </a:p>
          <a:p>
            <a:pPr algn="l"/>
            <a:r>
              <a:rPr lang="en-US" sz="2000" i="0" smtClean="0"/>
              <a:t>(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sz="20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0.8 m</a:t>
            </a:r>
            <a:r>
              <a:rPr lang="en-US" sz="2000" i="0" smtClean="0"/>
              <a:t>, </a:t>
            </a:r>
            <a:r>
              <a:rPr lang="en-US" sz="2000" i="0" smtClean="0">
                <a:latin typeface="Symbol" panose="05050102010706020507" pitchFamily="18" charset="2"/>
                <a:cs typeface="Times New Roman" panose="02020603050405020304" pitchFamily="18" charset="0"/>
              </a:rPr>
              <a:t>F </a:t>
            </a:r>
            <a:r>
              <a:rPr lang="en-US" sz="2000" i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8°, 2.4 GeV </a:t>
            </a:r>
            <a:r>
              <a:rPr lang="en-US" sz="2000" i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41541" y="2321344"/>
            <a:ext cx="1646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smtClean="0">
                <a:solidFill>
                  <a:srgbClr val="0099FF"/>
                </a:solidFill>
              </a:rPr>
              <a:t>homogeneous</a:t>
            </a:r>
            <a:endParaRPr lang="de-DE" i="0">
              <a:solidFill>
                <a:srgbClr val="0099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41541" y="1531882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smtClean="0">
                <a:solidFill>
                  <a:srgbClr val="FF0000"/>
                </a:solidFill>
              </a:rPr>
              <a:t>optimized</a:t>
            </a:r>
            <a:endParaRPr lang="de-DE" i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13865" y="1825356"/>
            <a:ext cx="1301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0" smtClean="0"/>
              <a:t>hyperbola fit</a:t>
            </a:r>
            <a:endParaRPr lang="de-DE" sz="1600" i="0"/>
          </a:p>
        </p:txBody>
      </p:sp>
      <p:sp>
        <p:nvSpPr>
          <p:cNvPr id="8" name="TextBox 7"/>
          <p:cNvSpPr txBox="1"/>
          <p:nvPr/>
        </p:nvSpPr>
        <p:spPr>
          <a:xfrm>
            <a:off x="5637397" y="4060433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aseline="-25000" smtClean="0"/>
              <a:t>5</a:t>
            </a:r>
            <a:r>
              <a:rPr lang="en-US" smtClean="0"/>
              <a:t> </a:t>
            </a:r>
            <a:r>
              <a:rPr lang="en-US" i="0" smtClean="0"/>
              <a:t>contributions</a:t>
            </a:r>
            <a:endParaRPr lang="de-DE" i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4764897"/>
              </p:ext>
            </p:extLst>
          </p:nvPr>
        </p:nvGraphicFramePr>
        <p:xfrm>
          <a:off x="4464248" y="3223616"/>
          <a:ext cx="1270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8" name="Equation" r:id="rId4" imgW="126720" imgH="164880" progId="Equation.3">
                  <p:embed/>
                </p:oleObj>
              </mc:Choice>
              <mc:Fallback>
                <p:oleObj name="Equation" r:id="rId4" imgW="12672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64248" y="3223616"/>
                        <a:ext cx="1270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5405942"/>
              </p:ext>
            </p:extLst>
          </p:nvPr>
        </p:nvGraphicFramePr>
        <p:xfrm>
          <a:off x="1243136" y="5826446"/>
          <a:ext cx="5484463" cy="4218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49" name="Equation" r:id="rId6" imgW="3136680" imgH="241200" progId="Equation.3">
                  <p:embed/>
                </p:oleObj>
              </mc:Choice>
              <mc:Fallback>
                <p:oleObj name="Equation" r:id="rId6" imgW="31366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43136" y="5826446"/>
                        <a:ext cx="5484463" cy="4218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-20192" y="6641140"/>
            <a:ext cx="9164191" cy="246221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i="0" smtClean="0">
                <a:solidFill>
                  <a:schemeClr val="bg1"/>
                </a:solidFill>
              </a:rPr>
              <a:t>A. Streun, Longitudinal gradient superbends and anti-bends		      LER-4, Frascati,  Sep. 17-19, 2014    		 9/18</a:t>
            </a:r>
            <a:endParaRPr lang="de-DE" sz="1000" b="1" i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33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FF0000"/>
          </a:solidFill>
          <a:prstDash val="solid"/>
          <a:round/>
          <a:headEnd type="none" w="med" len="med"/>
          <a:tailEnd type="non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1177</Words>
  <Application>Microsoft Office PowerPoint</Application>
  <PresentationFormat>On-screen Show (4:3)</PresentationFormat>
  <Paragraphs>238</Paragraphs>
  <Slides>18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Default Design</vt:lpstr>
      <vt:lpstr>Equation</vt:lpstr>
      <vt:lpstr>Chart</vt:lpstr>
      <vt:lpstr>Longitudinal gradient super-bends and anti-bends for compact low emittance light source lattices  Andreas Streun, Paul Scherrer Institut, Switzerland  Low emittance rings workshop IV, Frascati, Sep. 17-19, 2014   </vt:lpstr>
      <vt:lpstr>Contents</vt:lpstr>
      <vt:lpstr>Recall: paths to low emittance</vt:lpstr>
      <vt:lpstr>PowerPoint Presentation</vt:lpstr>
      <vt:lpstr>Recall: the TME cell</vt:lpstr>
      <vt:lpstr>PowerPoint Presentation</vt:lpstr>
      <vt:lpstr>The LGAB cell</vt:lpstr>
      <vt:lpstr>Longitudinal gradient bends</vt:lpstr>
      <vt:lpstr>Numerical optimization</vt:lpstr>
      <vt:lpstr>Analytical optimization</vt:lpstr>
      <vt:lpstr>Deviations from optimum matching</vt:lpstr>
      <vt:lpstr>Anti-bends</vt:lpstr>
      <vt:lpstr>Half quad anti-bend</vt:lpstr>
      <vt:lpstr>Application to SLS upgrade</vt:lpstr>
      <vt:lpstr>a) most aggressive design</vt:lpstr>
      <vt:lpstr>b) compromise design</vt:lpstr>
      <vt:lpstr>c) negative alpha design</vt:lpstr>
      <vt:lpstr>Conclusions</vt:lpstr>
    </vt:vector>
  </TitlesOfParts>
  <Company>Paul Scherrer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andreas streun</dc:creator>
  <cp:lastModifiedBy>Streun Andreas</cp:lastModifiedBy>
  <cp:revision>278</cp:revision>
  <dcterms:created xsi:type="dcterms:W3CDTF">2009-03-12T10:31:11Z</dcterms:created>
  <dcterms:modified xsi:type="dcterms:W3CDTF">2014-09-17T18:46:24Z</dcterms:modified>
</cp:coreProperties>
</file>