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58" r:id="rId4"/>
    <p:sldId id="266" r:id="rId5"/>
    <p:sldId id="267" r:id="rId6"/>
    <p:sldId id="265" r:id="rId7"/>
    <p:sldId id="279" r:id="rId8"/>
    <p:sldId id="259" r:id="rId9"/>
    <p:sldId id="269" r:id="rId10"/>
    <p:sldId id="271" r:id="rId11"/>
    <p:sldId id="272" r:id="rId12"/>
    <p:sldId id="274" r:id="rId13"/>
    <p:sldId id="276" r:id="rId14"/>
    <p:sldId id="260" r:id="rId15"/>
    <p:sldId id="273" r:id="rId16"/>
    <p:sldId id="277" r:id="rId17"/>
    <p:sldId id="280" r:id="rId18"/>
    <p:sldId id="270" r:id="rId19"/>
    <p:sldId id="275" r:id="rId20"/>
    <p:sldId id="27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>
      <p:cViewPr varScale="1">
        <p:scale>
          <a:sx n="119" d="100"/>
          <a:sy n="119" d="100"/>
        </p:scale>
        <p:origin x="-18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38243-02EF-447D-9396-7DA4F0ADD3FE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79122-9511-4CE6-9D39-F6D7F831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74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3DE9-3430-49ED-8FAD-749A95E941BE}" type="datetime1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0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B3CC-B037-4F2A-B01A-B14CBDAFE565}" type="datetime1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67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FD4A-F801-4482-9520-5B79F9E7DBEF}" type="datetime1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4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A73D-6342-4981-9F3C-7831DE26A8D5}" type="datetime1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0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9CCD-5799-4165-942B-E99E988B2CBE}" type="datetime1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07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A646-A3F1-4FCB-B66E-2D0E74E7B787}" type="datetime1">
              <a:rPr lang="fr-FR" smtClean="0"/>
              <a:t>16/09/2014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6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3AEF-8CB9-4F1C-A24A-E3423057253A}" type="datetime1">
              <a:rPr lang="fr-FR" smtClean="0"/>
              <a:t>16/09/2014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8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8C04-271D-4430-BE0A-1E9C1F6B61AF}" type="datetime1">
              <a:rPr lang="fr-FR" smtClean="0"/>
              <a:t>16/09/2014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84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D3CB-FAA1-411F-819F-D0C95526BDCE}" type="datetime1">
              <a:rPr lang="fr-FR" smtClean="0"/>
              <a:t>16/09/2014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40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4E4C-18F6-4016-B85D-65233A1D6CC1}" type="datetime1">
              <a:rPr lang="fr-FR" smtClean="0"/>
              <a:t>16/09/2014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49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9CA-4B73-4FD8-803F-BF52CEB46431}" type="datetime1">
              <a:rPr lang="fr-FR" smtClean="0"/>
              <a:t>16/09/2014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10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9D22-B03D-4B83-B4A0-48E8EDEB40E2}" type="datetime1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917A8-D925-422B-9789-1737507AE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2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w Emittance Rings 2014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132"/>
            <a:ext cx="2520000" cy="13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504" y="243862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4th Low Emittance Rings </a:t>
            </a:r>
            <a:r>
              <a:rPr lang="en-US" sz="2000" b="1" dirty="0" smtClean="0"/>
              <a:t>Workshop</a:t>
            </a:r>
            <a:r>
              <a:rPr lang="en-US" sz="2000" dirty="0"/>
              <a:t> </a:t>
            </a:r>
            <a:r>
              <a:rPr lang="en-US" sz="2000" b="1" dirty="0"/>
              <a:t>(</a:t>
            </a:r>
            <a:r>
              <a:rPr lang="en-US" sz="2000" b="1" dirty="0" err="1"/>
              <a:t>LOWεRING</a:t>
            </a:r>
            <a:r>
              <a:rPr lang="en-US" sz="2000" b="1" dirty="0"/>
              <a:t> 2014</a:t>
            </a:r>
            <a:r>
              <a:rPr lang="en-US" sz="2000" b="1" dirty="0" smtClean="0"/>
              <a:t>)</a:t>
            </a:r>
          </a:p>
          <a:p>
            <a:r>
              <a:rPr lang="en-US" sz="2000" dirty="0" smtClean="0"/>
              <a:t>Frascati</a:t>
            </a:r>
            <a:r>
              <a:rPr lang="en-US" sz="2000" dirty="0"/>
              <a:t>, </a:t>
            </a:r>
            <a:r>
              <a:rPr lang="en-US" sz="2000" dirty="0" smtClean="0"/>
              <a:t>INFN-LNF</a:t>
            </a:r>
          </a:p>
          <a:p>
            <a:r>
              <a:rPr lang="en-US" sz="2000" dirty="0" smtClean="0"/>
              <a:t>17-19 September 2014</a:t>
            </a:r>
            <a:endParaRPr lang="fr-FR" sz="20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04966" y="2674948"/>
            <a:ext cx="713406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The Round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</a:rPr>
              <a:t>Beam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 Project at SOLEIL</a:t>
            </a:r>
          </a:p>
          <a:p>
            <a:pPr algn="ctr"/>
            <a:endParaRPr lang="fr-FR" sz="3600" dirty="0"/>
          </a:p>
          <a:p>
            <a:pPr algn="ctr"/>
            <a:r>
              <a:rPr lang="fr-FR" sz="3200" dirty="0" smtClean="0"/>
              <a:t>R. Nagaoka, on </a:t>
            </a:r>
            <a:r>
              <a:rPr lang="fr-FR" sz="3200" dirty="0" err="1" smtClean="0"/>
              <a:t>behalf</a:t>
            </a:r>
            <a:r>
              <a:rPr lang="fr-FR" sz="3200" dirty="0" smtClean="0"/>
              <a:t> of the </a:t>
            </a:r>
            <a:r>
              <a:rPr lang="fr-FR" sz="3200" dirty="0" err="1" smtClean="0"/>
              <a:t>project</a:t>
            </a:r>
            <a:r>
              <a:rPr lang="fr-FR" sz="3200" dirty="0" smtClean="0"/>
              <a:t> team</a:t>
            </a:r>
            <a:endParaRPr lang="fr-FR" sz="3200" dirty="0"/>
          </a:p>
        </p:txBody>
      </p:sp>
      <p:pic>
        <p:nvPicPr>
          <p:cNvPr id="6" name="Picture 4" descr="logo officiel quadri tif_30 mai 199 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76" y="5203729"/>
            <a:ext cx="1332048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9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733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III.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Feasibility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made at SOLEIL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far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391932"/>
            <a:ext cx="7200000" cy="47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3234" y="799257"/>
            <a:ext cx="898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SDL09 Optics </a:t>
            </a:r>
            <a:r>
              <a:rPr lang="en-US" dirty="0" smtClean="0"/>
              <a:t>	</a:t>
            </a:r>
            <a:r>
              <a:rPr lang="en-US" sz="1600" dirty="0" smtClean="0"/>
              <a:t>Due to the Dispersion cancellation in SDL09, </a:t>
            </a:r>
            <a:r>
              <a:rPr lang="fr-FR" sz="1600" dirty="0" smtClean="0"/>
              <a:t>ex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increased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3.9 to </a:t>
            </a:r>
            <a:r>
              <a:rPr lang="fr-FR" sz="1600" dirty="0"/>
              <a:t>15.1 nm.rad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1391931"/>
            <a:ext cx="26768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dirty="0" err="1"/>
              <a:t>betax</a:t>
            </a:r>
            <a:r>
              <a:rPr lang="fr-FR" dirty="0"/>
              <a:t> = </a:t>
            </a:r>
            <a:r>
              <a:rPr lang="fr-FR" dirty="0" err="1"/>
              <a:t>betaz</a:t>
            </a:r>
            <a:r>
              <a:rPr lang="fr-FR" dirty="0"/>
              <a:t> = 2.3 </a:t>
            </a:r>
            <a:r>
              <a:rPr lang="fr-FR" dirty="0" smtClean="0"/>
              <a:t>m</a:t>
            </a:r>
          </a:p>
          <a:p>
            <a:pPr algn="ctr"/>
            <a:r>
              <a:rPr lang="fr-FR" dirty="0" err="1"/>
              <a:t>s</a:t>
            </a:r>
            <a:r>
              <a:rPr lang="fr-FR" dirty="0" err="1" smtClean="0"/>
              <a:t>igmax</a:t>
            </a:r>
            <a:r>
              <a:rPr lang="fr-FR" dirty="0" smtClean="0"/>
              <a:t> = </a:t>
            </a:r>
            <a:r>
              <a:rPr lang="fr-FR" dirty="0" err="1" smtClean="0"/>
              <a:t>sigmaz</a:t>
            </a:r>
            <a:r>
              <a:rPr lang="fr-FR" dirty="0" smtClean="0"/>
              <a:t> = 186 µm 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763961" y="2132856"/>
            <a:ext cx="0" cy="28803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233" y="6203684"/>
            <a:ext cx="422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 maximum gradient = 17 T/m, L = 0.40 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2160" y="6021288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nux</a:t>
            </a:r>
            <a:r>
              <a:rPr lang="en-US" dirty="0"/>
              <a:t> = </a:t>
            </a:r>
            <a:r>
              <a:rPr lang="en-US" dirty="0" smtClean="0"/>
              <a:t>18.176</a:t>
            </a:r>
          </a:p>
          <a:p>
            <a:r>
              <a:rPr lang="en-US" dirty="0" err="1" smtClean="0"/>
              <a:t>nuz</a:t>
            </a:r>
            <a:r>
              <a:rPr lang="en-US" dirty="0" smtClean="0"/>
              <a:t> </a:t>
            </a:r>
            <a:r>
              <a:rPr lang="en-US" dirty="0"/>
              <a:t>= 10.234</a:t>
            </a:r>
          </a:p>
        </p:txBody>
      </p:sp>
      <p:sp>
        <p:nvSpPr>
          <p:cNvPr id="7" name="Ellipse 6"/>
          <p:cNvSpPr/>
          <p:nvPr/>
        </p:nvSpPr>
        <p:spPr>
          <a:xfrm>
            <a:off x="1403648" y="4737592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3636" y="4718138"/>
            <a:ext cx="149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Adaptation </a:t>
            </a:r>
          </a:p>
          <a:p>
            <a:r>
              <a:rPr lang="en-US" sz="1600" dirty="0" smtClean="0"/>
              <a:t>to the nominal optics</a:t>
            </a:r>
            <a:endParaRPr lang="en-US" sz="1600" dirty="0"/>
          </a:p>
        </p:txBody>
      </p:sp>
      <p:sp>
        <p:nvSpPr>
          <p:cNvPr id="13" name="Ellipse 12"/>
          <p:cNvSpPr/>
          <p:nvPr/>
        </p:nvSpPr>
        <p:spPr>
          <a:xfrm>
            <a:off x="7836531" y="4737592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4521377" y="2961850"/>
            <a:ext cx="3960000" cy="3377226"/>
            <a:chOff x="4521377" y="2961850"/>
            <a:chExt cx="3960000" cy="337722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77" y="2961850"/>
              <a:ext cx="3960000" cy="3255429"/>
            </a:xfrm>
            <a:prstGeom prst="rect">
              <a:avLst/>
            </a:prstGeom>
          </p:spPr>
        </p:pic>
        <p:sp>
          <p:nvSpPr>
            <p:cNvPr id="14" name="Corde 13"/>
            <p:cNvSpPr/>
            <p:nvPr/>
          </p:nvSpPr>
          <p:spPr>
            <a:xfrm rot="5460000">
              <a:off x="6493445" y="5348079"/>
              <a:ext cx="925877" cy="1056117"/>
            </a:xfrm>
            <a:prstGeom prst="chord">
              <a:avLst>
                <a:gd name="adj1" fmla="val 5379865"/>
                <a:gd name="adj2" fmla="val 1609868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733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III.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Feasibility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made at SOLEIL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far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718" y="799257"/>
            <a:ext cx="89445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Beam dynamics</a:t>
            </a:r>
            <a:r>
              <a:rPr lang="en-US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vacuum </a:t>
            </a:r>
            <a:r>
              <a:rPr lang="fr-FR" dirty="0" err="1" smtClean="0"/>
              <a:t>chamber</a:t>
            </a:r>
            <a:r>
              <a:rPr lang="fr-FR" dirty="0" smtClean="0"/>
              <a:t> </a:t>
            </a:r>
            <a:r>
              <a:rPr lang="fr-FR" dirty="0" err="1" smtClean="0"/>
              <a:t>height</a:t>
            </a:r>
            <a:r>
              <a:rPr lang="fr-FR" dirty="0" smtClean="0"/>
              <a:t> 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en-US" dirty="0" smtClean="0"/>
              <a:t>enlarged</a:t>
            </a:r>
            <a:r>
              <a:rPr lang="fr-FR" dirty="0" smtClean="0"/>
              <a:t> to </a:t>
            </a:r>
            <a:r>
              <a:rPr lang="fr-FR" dirty="0" err="1" smtClean="0"/>
              <a:t>ensure</a:t>
            </a:r>
            <a:r>
              <a:rPr lang="fr-FR" dirty="0" smtClean="0"/>
              <a:t> good injection </a:t>
            </a:r>
            <a:r>
              <a:rPr lang="fr-FR" dirty="0" err="1" smtClean="0"/>
              <a:t>efficiency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The </a:t>
            </a:r>
            <a:r>
              <a:rPr lang="fr-FR" dirty="0"/>
              <a:t>minimum gap of the undulator </a:t>
            </a:r>
            <a:r>
              <a:rPr lang="fr-FR" dirty="0" err="1"/>
              <a:t>is</a:t>
            </a:r>
            <a:r>
              <a:rPr lang="fr-FR" dirty="0"/>
              <a:t> 19.5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Touschek </a:t>
            </a:r>
            <a:r>
              <a:rPr lang="fr-FR" dirty="0" err="1" smtClean="0"/>
              <a:t>lifetime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sufficient</a:t>
            </a:r>
            <a:r>
              <a:rPr lang="fr-FR" dirty="0" smtClean="0"/>
              <a:t>: </a:t>
            </a:r>
            <a:r>
              <a:rPr lang="fr-FR" dirty="0" smtClean="0"/>
              <a:t>45 h for 1 mA/</a:t>
            </a:r>
            <a:r>
              <a:rPr lang="fr-FR" dirty="0" err="1" smtClean="0"/>
              <a:t>bunch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effect </a:t>
            </a:r>
            <a:r>
              <a:rPr lang="en-US" dirty="0"/>
              <a:t>of the multipolar </a:t>
            </a:r>
            <a:r>
              <a:rPr lang="en-US" dirty="0" smtClean="0"/>
              <a:t>components* </a:t>
            </a:r>
            <a:r>
              <a:rPr lang="en-US" dirty="0"/>
              <a:t>of the </a:t>
            </a:r>
            <a:r>
              <a:rPr lang="en-US" dirty="0" smtClean="0"/>
              <a:t>skew quadrupoles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en-US" dirty="0" smtClean="0"/>
              <a:t>photon </a:t>
            </a:r>
            <a:r>
              <a:rPr lang="en-US" dirty="0"/>
              <a:t>flux emitted by the HU60 undulator </a:t>
            </a:r>
            <a:r>
              <a:rPr lang="en-US" dirty="0" smtClean="0"/>
              <a:t>is </a:t>
            </a:r>
            <a:r>
              <a:rPr lang="en-US" dirty="0"/>
              <a:t>sufficient to obtain performant imaging </a:t>
            </a:r>
            <a:endParaRPr lang="fr-FR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396066" y="2961850"/>
            <a:ext cx="3960000" cy="3377227"/>
            <a:chOff x="396066" y="2961850"/>
            <a:chExt cx="3960000" cy="337722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66" y="2961850"/>
              <a:ext cx="3960000" cy="3255429"/>
            </a:xfrm>
            <a:prstGeom prst="rect">
              <a:avLst/>
            </a:prstGeom>
          </p:spPr>
        </p:pic>
        <p:sp>
          <p:nvSpPr>
            <p:cNvPr id="7" name="Corde 6"/>
            <p:cNvSpPr/>
            <p:nvPr/>
          </p:nvSpPr>
          <p:spPr>
            <a:xfrm rot="5460000">
              <a:off x="2368061" y="5348080"/>
              <a:ext cx="925877" cy="1056117"/>
            </a:xfrm>
            <a:prstGeom prst="chord">
              <a:avLst>
                <a:gd name="adj1" fmla="val 5379865"/>
                <a:gd name="adj2" fmla="val 1609868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31520" y="2822389"/>
            <a:ext cx="372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Standard chamber 56 (H) x 14 (V) mm</a:t>
            </a:r>
            <a:endParaRPr lang="en-US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644008" y="2822389"/>
            <a:ext cx="401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Enlarged QT chamber 56 (H) x 24 (V) mm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32733" y="6453336"/>
            <a:ext cx="281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Courtesy of Joel Chavanne (ESRF)</a:t>
            </a:r>
            <a:endParaRPr lang="en-US" sz="14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3203849" y="5949282"/>
            <a:ext cx="360039" cy="398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059832" y="6348222"/>
            <a:ext cx="4730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B</a:t>
            </a:r>
            <a:r>
              <a:rPr lang="en-US" sz="1600" i="1" dirty="0" smtClean="0"/>
              <a:t>eam coming from the booster (100% of the electrons)</a:t>
            </a:r>
            <a:endParaRPr lang="en-US" sz="1600" i="1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6956383" y="5957266"/>
            <a:ext cx="0" cy="390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6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733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III.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Feasibility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made at SOLEIL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far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79976" y="799257"/>
            <a:ext cx="320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Estimation of the cost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3528" y="134076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rough estimate of the budget was made for the equipment only taking into account the possible contributions of ESRF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			 </a:t>
            </a:r>
            <a:r>
              <a:rPr lang="en-US" dirty="0" smtClean="0">
                <a:latin typeface="Calibri"/>
                <a:sym typeface="Wingdings" panose="05000000000000000000" pitchFamily="2" charset="2"/>
              </a:rPr>
              <a:t>~400 k€</a:t>
            </a:r>
          </a:p>
          <a:p>
            <a:pPr algn="ctr"/>
            <a:r>
              <a:rPr lang="en-US" sz="1600" i="1" dirty="0" smtClean="0"/>
              <a:t>(Vacuum chambers, tapers, fixation of rotated quadrupoles, power supplies for skew quadrupoles,</a:t>
            </a:r>
          </a:p>
          <a:p>
            <a:pPr algn="ctr"/>
            <a:r>
              <a:rPr lang="en-US" sz="1600" i="1" dirty="0" smtClean="0"/>
              <a:t>BPMs, Pinhole camera based imaging system, control system)</a:t>
            </a:r>
          </a:p>
          <a:p>
            <a:endParaRPr lang="en-US" dirty="0" smtClean="0">
              <a:latin typeface="Calibri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turned out that this project could not be achieved at a low cost (even without solenoid) and that such an amount of money cannot be wasted only for the proof of principle.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follows that the demonstration phase, performed at SOLEIL, must be compatible with Phase 2 that includes the emittance adapter (solenoid)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		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 Available length for the solenoid should be enlarged to 4 ~ 5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733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III.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Feasibility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made at SOLEIL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far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7564" y="799257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New optics with </a:t>
            </a:r>
            <a:r>
              <a:rPr lang="en-US" b="1" dirty="0" smtClean="0"/>
              <a:t>4.2 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available for the solenoid (preliminary studies) </a:t>
            </a:r>
            <a:endParaRPr lang="en-US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89" y="3458294"/>
            <a:ext cx="3960000" cy="2984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251520" y="1168589"/>
            <a:ext cx="6633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New magnet </a:t>
            </a:r>
            <a:r>
              <a:rPr lang="en-US" dirty="0" smtClean="0">
                <a:sym typeface="Wingdings" panose="05000000000000000000" pitchFamily="2" charset="2"/>
              </a:rPr>
              <a:t>setup: 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skew quadrupoles reach 40 T/m gradient, </a:t>
            </a:r>
            <a:r>
              <a:rPr lang="en-US" i="1" dirty="0" smtClean="0"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 = 0.14 /  0.39 / 0.20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1 quadrupoles of the ring reach gradient &gt; 20 T/m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Required solenoid strength &lt; 4 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940988" y="2394092"/>
            <a:ext cx="27013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ux</a:t>
            </a:r>
            <a:r>
              <a:rPr lang="en-US" dirty="0" smtClean="0"/>
              <a:t> = 18.127, </a:t>
            </a:r>
            <a:r>
              <a:rPr lang="en-US" dirty="0" err="1" smtClean="0"/>
              <a:t>nuz</a:t>
            </a:r>
            <a:r>
              <a:rPr lang="en-US" dirty="0" smtClean="0"/>
              <a:t> = 11.142</a:t>
            </a:r>
          </a:p>
          <a:p>
            <a:r>
              <a:rPr lang="en-US" sz="2400" i="1" dirty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x</a:t>
            </a:r>
            <a:r>
              <a:rPr lang="en-US" dirty="0" smtClean="0"/>
              <a:t> = 9.6 nm.rad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5895884"/>
            <a:ext cx="41044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betax</a:t>
            </a:r>
            <a:r>
              <a:rPr lang="fr-FR" dirty="0"/>
              <a:t> = </a:t>
            </a:r>
            <a:r>
              <a:rPr lang="fr-FR" dirty="0" err="1"/>
              <a:t>betaz</a:t>
            </a:r>
            <a:r>
              <a:rPr lang="fr-FR" dirty="0"/>
              <a:t> = </a:t>
            </a:r>
            <a:r>
              <a:rPr lang="fr-FR" dirty="0" smtClean="0"/>
              <a:t>2.3 m (@ ID centre)</a:t>
            </a:r>
          </a:p>
          <a:p>
            <a:pPr algn="ctr"/>
            <a:r>
              <a:rPr lang="fr-FR" dirty="0" err="1"/>
              <a:t>s</a:t>
            </a:r>
            <a:r>
              <a:rPr lang="fr-FR" dirty="0" err="1" smtClean="0"/>
              <a:t>igmax</a:t>
            </a:r>
            <a:r>
              <a:rPr lang="fr-FR" dirty="0" smtClean="0"/>
              <a:t> = </a:t>
            </a:r>
            <a:r>
              <a:rPr lang="fr-FR" dirty="0" err="1" smtClean="0"/>
              <a:t>sigmaz</a:t>
            </a:r>
            <a:r>
              <a:rPr lang="fr-FR" dirty="0" smtClean="0"/>
              <a:t> = 149 µm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0" y="2442327"/>
            <a:ext cx="5039960" cy="3290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rde 11"/>
          <p:cNvSpPr/>
          <p:nvPr/>
        </p:nvSpPr>
        <p:spPr>
          <a:xfrm rot="5460000">
            <a:off x="6718033" y="5596730"/>
            <a:ext cx="925877" cy="1056117"/>
          </a:xfrm>
          <a:prstGeom prst="chord">
            <a:avLst>
              <a:gd name="adj1" fmla="val 5379865"/>
              <a:gd name="adj2" fmla="val 160986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4716"/>
            <a:ext cx="462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IV. </a:t>
            </a:r>
            <a:r>
              <a:rPr lang="fr-FR" sz="3200" b="1" dirty="0" err="1" smtClean="0"/>
              <a:t>Summary</a:t>
            </a:r>
            <a:r>
              <a:rPr lang="fr-FR" sz="3200" b="1" dirty="0" smtClean="0"/>
              <a:t> and Outlook 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1025" y="1158625"/>
            <a:ext cx="8481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Demonstration of a Round Beam using the SDL09 long straight section at SOLEIL appears to be feasible.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 setup of Phase 1 must be compatible with the installation of a solenoid for the emittance adaptation in Phase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This new scheme will require studies in many areas :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</a:t>
            </a:r>
            <a:r>
              <a:rPr lang="en-US" dirty="0" smtClean="0"/>
              <a:t>eam dynamics without and with solenoid containing an undulator,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Magnets, undulators, solenoids,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Vacuum chamber, tapers (impedance),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Imaging system,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Diagnostics,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…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462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IV.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and Outlook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516" y="1075958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then proposed to extend the collaboration to an international collaboration including other partners in order to realize a more </a:t>
            </a:r>
            <a:r>
              <a:rPr lang="en-US"/>
              <a:t>ambitious </a:t>
            </a:r>
            <a:r>
              <a:rPr lang="en-US" smtClean="0"/>
              <a:t>project: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 Having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possibility to answer more efficiently the specific demands of users such as the imaging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beamlines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that are demanding small, round and high brilliant beams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“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1 and 2, </a:t>
            </a:r>
            <a:r>
              <a:rPr lang="en-US" dirty="0"/>
              <a:t>performed at SOLEIL, could then lead to the phase of using a round and extremely low emittance beam by a photon beamline.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future, the application of such an idea to shorter straight section (~6-8 m) will make the collaboration between these partners essential in order to reach more challenging requirements especially for the engineering of strong skew quadrupoles and undulators inside solenoids.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ESRF and </a:t>
            </a:r>
            <a:r>
              <a:rPr lang="en-US" dirty="0"/>
              <a:t>SLAC have expressed interest to participate in this experiment. We are in the process of exploring the interest of </a:t>
            </a:r>
            <a:r>
              <a:rPr lang="en-US" dirty="0" smtClean="0"/>
              <a:t>MAX-IV, SPRING-8</a:t>
            </a:r>
            <a:r>
              <a:rPr lang="en-US" dirty="0"/>
              <a:t>, </a:t>
            </a:r>
            <a:r>
              <a:rPr lang="en-US" dirty="0" smtClean="0"/>
              <a:t>APS, PETRA III and other interested labs. Financial </a:t>
            </a:r>
            <a:r>
              <a:rPr lang="en-US" dirty="0"/>
              <a:t>participation shall be requested to all of the collaborators.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006127" y="2348880"/>
            <a:ext cx="489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i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</a:t>
            </a:r>
            <a:r>
              <a:rPr lang="fr-FR" sz="5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fr-FR" sz="5400" b="1" i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you</a:t>
            </a:r>
            <a:r>
              <a:rPr lang="fr-FR" sz="5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for </a:t>
            </a:r>
            <a:r>
              <a:rPr lang="fr-FR" sz="5400" b="1" i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your</a:t>
            </a:r>
            <a:r>
              <a:rPr lang="fr-FR" sz="5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attention!</a:t>
            </a:r>
            <a:endParaRPr lang="fr-FR" sz="54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0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17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0775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6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733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III.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Feasibility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made at SOLEIL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far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388017"/>
            <a:ext cx="7200000" cy="470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31008" y="799257"/>
            <a:ext cx="7481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Storage Ring Optics </a:t>
            </a:r>
            <a:r>
              <a:rPr lang="en-US" dirty="0" smtClean="0"/>
              <a:t>	The optical functions are modified only in SDL09</a:t>
            </a:r>
          </a:p>
          <a:p>
            <a:r>
              <a:rPr lang="en-US" dirty="0" smtClean="0"/>
              <a:t>			</a:t>
            </a:r>
            <a:r>
              <a:rPr lang="en-US" dirty="0" err="1" smtClean="0"/>
              <a:t>nux</a:t>
            </a:r>
            <a:r>
              <a:rPr lang="en-US" dirty="0" smtClean="0"/>
              <a:t> = 18.176  </a:t>
            </a:r>
            <a:r>
              <a:rPr lang="en-US" dirty="0" err="1" smtClean="0"/>
              <a:t>nuz</a:t>
            </a:r>
            <a:r>
              <a:rPr lang="en-US" dirty="0" smtClean="0"/>
              <a:t> = 10.234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5938010"/>
            <a:ext cx="422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 maximum gradient = 17 T/m, L = 0.40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4716016" y="3429000"/>
            <a:ext cx="3960000" cy="3202784"/>
            <a:chOff x="126305" y="3284984"/>
            <a:chExt cx="4320000" cy="349394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5" y="3284984"/>
              <a:ext cx="4320000" cy="32554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Corde 14"/>
            <p:cNvSpPr/>
            <p:nvPr/>
          </p:nvSpPr>
          <p:spPr>
            <a:xfrm rot="5460000">
              <a:off x="2169264" y="5587614"/>
              <a:ext cx="1182224" cy="1200404"/>
            </a:xfrm>
            <a:prstGeom prst="chord">
              <a:avLst>
                <a:gd name="adj1" fmla="val 5330633"/>
                <a:gd name="adj2" fmla="val 161119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733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III.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Feasibility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made at SOLEIL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far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764" y="799257"/>
            <a:ext cx="820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New optics with </a:t>
            </a:r>
            <a:r>
              <a:rPr lang="en-US" b="1" dirty="0" smtClean="0"/>
              <a:t>5.2 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available for the solenoid (preliminary studies) </a:t>
            </a:r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51520" y="1168589"/>
            <a:ext cx="5371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New magnet setup : 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skew quadrupoles reach 47 T/m gradient, L = 0.21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3 quadrupoles of the ring reach gradient &gt; 20 T/m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Required solenoid strength &lt; 4 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8889"/>
            <a:ext cx="4968552" cy="3244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940988" y="2394092"/>
            <a:ext cx="270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ux</a:t>
            </a:r>
            <a:r>
              <a:rPr lang="en-US" dirty="0" smtClean="0"/>
              <a:t> = 18.360, </a:t>
            </a:r>
            <a:r>
              <a:rPr lang="en-US" dirty="0" err="1" smtClean="0"/>
              <a:t>nuz</a:t>
            </a:r>
            <a:r>
              <a:rPr lang="en-US" dirty="0" smtClean="0"/>
              <a:t> = 11.714</a:t>
            </a:r>
          </a:p>
          <a:p>
            <a:r>
              <a:rPr lang="en-US" dirty="0"/>
              <a:t>e</a:t>
            </a:r>
            <a:r>
              <a:rPr lang="en-US" dirty="0" smtClean="0"/>
              <a:t>x = 9.4 nm.rad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1643" y="5878594"/>
            <a:ext cx="33208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dirty="0" err="1"/>
              <a:t>betax</a:t>
            </a:r>
            <a:r>
              <a:rPr lang="fr-FR" dirty="0"/>
              <a:t> = </a:t>
            </a:r>
            <a:r>
              <a:rPr lang="fr-FR" dirty="0" err="1"/>
              <a:t>betaz</a:t>
            </a:r>
            <a:r>
              <a:rPr lang="fr-FR" dirty="0"/>
              <a:t> = </a:t>
            </a:r>
            <a:r>
              <a:rPr lang="fr-FR" dirty="0" smtClean="0"/>
              <a:t>3 m (@ ID centre)</a:t>
            </a:r>
          </a:p>
          <a:p>
            <a:pPr algn="ctr"/>
            <a:r>
              <a:rPr lang="fr-FR" dirty="0" err="1"/>
              <a:t>s</a:t>
            </a:r>
            <a:r>
              <a:rPr lang="fr-FR" dirty="0" err="1" smtClean="0"/>
              <a:t>igmax</a:t>
            </a:r>
            <a:r>
              <a:rPr lang="fr-FR" dirty="0" smtClean="0"/>
              <a:t> = </a:t>
            </a:r>
            <a:r>
              <a:rPr lang="fr-FR" dirty="0" err="1" smtClean="0"/>
              <a:t>sigmaz</a:t>
            </a:r>
            <a:r>
              <a:rPr lang="fr-FR" dirty="0" smtClean="0"/>
              <a:t> = 168 µm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Outline</a:t>
            </a:r>
            <a:r>
              <a:rPr lang="fr-FR" sz="3200" b="1" dirty="0" smtClean="0"/>
              <a:t> 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701153"/>
            <a:ext cx="71110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Introduction: </a:t>
            </a:r>
            <a:r>
              <a:rPr lang="en-US" sz="2400" dirty="0" smtClean="0"/>
              <a:t>theoretical background on the subject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Stream of the project development at SOLEIL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Feasibility study made at SOLEIL so far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Summary and Outlook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56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20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85144"/>
              </p:ext>
            </p:extLst>
          </p:nvPr>
        </p:nvGraphicFramePr>
        <p:xfrm>
          <a:off x="107504" y="1268760"/>
          <a:ext cx="8879506" cy="3256026"/>
        </p:xfrm>
        <a:graphic>
          <a:graphicData uri="http://schemas.openxmlformats.org/drawingml/2006/table">
            <a:tbl>
              <a:tblPr firstRow="1" firstCol="1" bandRow="1"/>
              <a:tblGrid>
                <a:gridCol w="5748973"/>
                <a:gridCol w="1455501"/>
                <a:gridCol w="1675032"/>
              </a:tblGrid>
              <a:tr h="40386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Equipment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Amount of money (k€)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Spending profile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(year)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Vacuum chambers*, Tapers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Skew quadrupoles and their girders or frames to rotate existing quadrupoles**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 (50)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Design and engineering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Power supplies for quadrupoles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BPMs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Pinhole Camera based Imaging system 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Solenoid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Provided by ESRF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Control system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440 (370)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4869161"/>
            <a:ext cx="491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*: NEG at SOLEIL or ESRF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**: option of using existing quadrupoles (ESRF and SOLEIL) and rotate them.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9760" y="188640"/>
            <a:ext cx="584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lang="en-GB" altLang="fr-FR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GB" altLang="fr-F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valuation </a:t>
            </a:r>
            <a:r>
              <a:rPr lang="en-GB" altLang="fr-FR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 the cost of the main </a:t>
            </a:r>
            <a:r>
              <a:rPr lang="en-GB" altLang="fr-F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equipment</a:t>
            </a:r>
            <a:endParaRPr lang="fr-FR" altLang="fr-F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69173" y="908720"/>
            <a:ext cx="8216559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Background Situation</a:t>
            </a:r>
          </a:p>
          <a:p>
            <a:pPr marL="182563" indent="-182563"/>
            <a:endParaRPr lang="en-US" b="1" dirty="0" smtClean="0">
              <a:sym typeface="Symbol"/>
            </a:endParaRPr>
          </a:p>
          <a:p>
            <a:pPr marL="285750" indent="-285750">
              <a:lnSpc>
                <a:spcPts val="2500"/>
              </a:lnSpc>
              <a:buFont typeface="Symbol"/>
              <a:buChar char="à"/>
            </a:pPr>
            <a:r>
              <a:rPr lang="en-US" dirty="0" smtClean="0"/>
              <a:t>Application of the round</a:t>
            </a:r>
            <a:r>
              <a:rPr lang="en-US" dirty="0" smtClean="0">
                <a:sym typeface="Symbol"/>
              </a:rPr>
              <a:t>    </a:t>
            </a:r>
            <a:r>
              <a:rPr lang="en-US" dirty="0" smtClean="0"/>
              <a:t> flat beam conversion studied by Y. </a:t>
            </a:r>
            <a:r>
              <a:rPr lang="en-US" dirty="0" err="1" smtClean="0"/>
              <a:t>Derbenev</a:t>
            </a:r>
            <a:r>
              <a:rPr lang="en-US" dirty="0" smtClean="0"/>
              <a:t> et  al. in light source rings was proposed by A. Chao and P. Raimondi: </a:t>
            </a:r>
          </a:p>
          <a:p>
            <a:pPr marL="266700"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i="1" dirty="0" smtClean="0"/>
              <a:t>cf. SLAC-PUB-14808 / Presentation (by A. </a:t>
            </a:r>
            <a:r>
              <a:rPr lang="en-US" i="1" dirty="0" err="1" smtClean="0"/>
              <a:t>Franchi</a:t>
            </a:r>
            <a:r>
              <a:rPr lang="en-US" i="1" dirty="0" smtClean="0"/>
              <a:t>) in FLS 2012, Jefferson lab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69173" y="2852936"/>
            <a:ext cx="821656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ts val="2500"/>
              </a:lnSpc>
            </a:pPr>
            <a:r>
              <a:rPr lang="en-US" dirty="0">
                <a:sym typeface="Symbol"/>
              </a:rPr>
              <a:t> </a:t>
            </a:r>
            <a:r>
              <a:rPr lang="en-US" dirty="0" smtClean="0"/>
              <a:t>The scheme consists in a local exchange of </a:t>
            </a:r>
            <a:r>
              <a:rPr lang="en-US" i="1" dirty="0" smtClean="0"/>
              <a:t>apparent</a:t>
            </a:r>
            <a:r>
              <a:rPr lang="en-US" dirty="0" smtClean="0"/>
              <a:t> horizontal and vertical emittance using skew quadrupoles and a solenoid;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61476"/>
              </p:ext>
            </p:extLst>
          </p:nvPr>
        </p:nvGraphicFramePr>
        <p:xfrm>
          <a:off x="2915816" y="3789040"/>
          <a:ext cx="345638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Équation" r:id="rId3" imgW="1218960" imgH="253800" progId="Equation.3">
                  <p:embed/>
                </p:oleObj>
              </mc:Choice>
              <mc:Fallback>
                <p:oleObj name="Équation" r:id="rId3" imgW="1218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3789040"/>
                        <a:ext cx="3456384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69171" y="4941168"/>
            <a:ext cx="821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n-US" dirty="0">
                <a:sym typeface="Symbol"/>
              </a:rPr>
              <a:t> </a:t>
            </a:r>
            <a:r>
              <a:rPr lang="en-US" dirty="0" smtClean="0"/>
              <a:t>As the SOLEIL ring possesses four 12 m long straight sections, application of the scheme is of great interest in lowering the horizontal emittance locally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24716"/>
            <a:ext cx="2713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I. Introduction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8424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2713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I. Introduction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057851"/>
              </p:ext>
            </p:extLst>
          </p:nvPr>
        </p:nvGraphicFramePr>
        <p:xfrm>
          <a:off x="4521200" y="3983563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Équation" r:id="rId3" imgW="101520" imgH="190440" progId="Equation.3">
                  <p:embed/>
                </p:oleObj>
              </mc:Choice>
              <mc:Fallback>
                <p:oleObj name="Équation" r:id="rId3" imgW="10152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1200" y="3983563"/>
                        <a:ext cx="101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288632" y="292494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Range of local horizontal emittance potentially reachable with this scheme</a:t>
            </a:r>
            <a:endParaRPr lang="en-US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42153" y="4437112"/>
            <a:ext cx="8206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dirty="0" smtClean="0">
                <a:sym typeface="Symbol"/>
              </a:rPr>
              <a:t>  A</a:t>
            </a:r>
            <a:r>
              <a:rPr lang="en-US" dirty="0">
                <a:sym typeface="Symbol"/>
              </a:rPr>
              <a:t>. Chao and P. Raimondi </a:t>
            </a:r>
            <a:r>
              <a:rPr lang="en-US" dirty="0" smtClean="0">
                <a:sym typeface="Symbol"/>
              </a:rPr>
              <a:t> claim that a conventional 3</a:t>
            </a:r>
            <a:r>
              <a:rPr lang="en-US" baseline="30000" dirty="0" smtClean="0">
                <a:sym typeface="Symbol"/>
              </a:rPr>
              <a:t>rd</a:t>
            </a:r>
            <a:r>
              <a:rPr lang="en-US" dirty="0" smtClean="0">
                <a:sym typeface="Symbol"/>
              </a:rPr>
              <a:t> generation light source ring could become locally a </a:t>
            </a:r>
            <a:r>
              <a:rPr lang="en-US" dirty="0" smtClean="0">
                <a:sym typeface="Symbol"/>
              </a:rPr>
              <a:t>DLSR* </a:t>
            </a:r>
            <a:r>
              <a:rPr lang="en-US" dirty="0" smtClean="0">
                <a:sym typeface="Symbol"/>
              </a:rPr>
              <a:t>(as </a:t>
            </a:r>
            <a:r>
              <a:rPr lang="en-US" dirty="0">
                <a:sym typeface="Symbol"/>
              </a:rPr>
              <a:t>we know how to </a:t>
            </a:r>
            <a:r>
              <a:rPr lang="en-US" dirty="0" smtClean="0">
                <a:sym typeface="Symbol"/>
              </a:rPr>
              <a:t>make the vertical emittance </a:t>
            </a:r>
            <a:r>
              <a:rPr lang="en-US" sz="2000" i="1" dirty="0" err="1" smtClean="0">
                <a:latin typeface="Symbol" panose="05050102010706020507" pitchFamily="18" charset="2"/>
                <a:sym typeface="Symbol"/>
              </a:rPr>
              <a:t>e</a:t>
            </a:r>
            <a:r>
              <a:rPr lang="en-US" i="1" baseline="-25000" dirty="0" err="1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 very small)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06715" y="553975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en-US" dirty="0">
                <a:sym typeface="Symbol"/>
              </a:rPr>
              <a:t> </a:t>
            </a:r>
            <a:r>
              <a:rPr lang="en-US" dirty="0" smtClean="0">
                <a:sym typeface="Symbol"/>
              </a:rPr>
              <a:t> Typically crystallography </a:t>
            </a:r>
            <a:r>
              <a:rPr lang="en-US" dirty="0" err="1" smtClean="0">
                <a:sym typeface="Symbol"/>
              </a:rPr>
              <a:t>b</a:t>
            </a:r>
            <a:r>
              <a:rPr lang="en-US" dirty="0" err="1" smtClean="0"/>
              <a:t>eamlines</a:t>
            </a:r>
            <a:r>
              <a:rPr lang="en-US" dirty="0" smtClean="0"/>
              <a:t> such as PX1, PX2 and Nanoscopium at SOLEIL are already very much interested in </a:t>
            </a:r>
            <a:r>
              <a:rPr lang="en-US" smtClean="0"/>
              <a:t>such beams</a:t>
            </a:r>
            <a:endParaRPr lang="en-US" dirty="0"/>
          </a:p>
        </p:txBody>
      </p:sp>
      <p:pic>
        <p:nvPicPr>
          <p:cNvPr id="9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4" y="836712"/>
            <a:ext cx="45116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6402814"/>
            <a:ext cx="3093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(* Diffraction Limited Storage Ring)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334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2713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I. Introduction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980" y="836712"/>
            <a:ext cx="805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Practical steps given in A. Chao - P. Raimondi Scheme in realizing a local DLSR: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587716"/>
            <a:ext cx="80534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275" indent="-285750">
              <a:spcAft>
                <a:spcPts val="300"/>
              </a:spcAft>
              <a:buFont typeface="Symbol"/>
              <a:buChar char="·"/>
            </a:pPr>
            <a:r>
              <a:rPr lang="en-US" i="1" dirty="0" err="1" smtClean="0">
                <a:latin typeface="Symbol" pitchFamily="18" charset="2"/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= </a:t>
            </a:r>
            <a:r>
              <a:rPr lang="en-US" i="1" dirty="0" err="1" smtClean="0">
                <a:latin typeface="Symbol" pitchFamily="18" charset="2"/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>
                <a:latin typeface="Symbol" pitchFamily="18" charset="2"/>
                <a:sym typeface="Symbol"/>
              </a:rPr>
              <a:t>a</a:t>
            </a:r>
            <a:r>
              <a:rPr lang="en-US" baseline="-25000" dirty="0">
                <a:sym typeface="Symbol"/>
              </a:rPr>
              <a:t>x</a:t>
            </a:r>
            <a:r>
              <a:rPr lang="en-US" dirty="0">
                <a:sym typeface="Symbol"/>
              </a:rPr>
              <a:t> = </a:t>
            </a:r>
            <a:r>
              <a:rPr lang="en-US" i="1" dirty="0" err="1">
                <a:latin typeface="Symbol" pitchFamily="18" charset="2"/>
                <a:sym typeface="Symbol"/>
              </a:rPr>
              <a:t>a</a:t>
            </a:r>
            <a:r>
              <a:rPr lang="en-US" baseline="-25000" dirty="0" err="1">
                <a:sym typeface="Symbol"/>
              </a:rPr>
              <a:t>z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at the </a:t>
            </a:r>
            <a:r>
              <a:rPr lang="en-US" dirty="0" smtClean="0">
                <a:sym typeface="Symbol"/>
              </a:rPr>
              <a:t>entrance of the Flat to Round (F2R) skew </a:t>
            </a:r>
            <a:r>
              <a:rPr lang="en-US" i="1" dirty="0">
                <a:sym typeface="Symbol"/>
              </a:rPr>
              <a:t>Q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triplet</a:t>
            </a:r>
          </a:p>
          <a:p>
            <a:pPr marL="549275" indent="-285750">
              <a:spcAft>
                <a:spcPts val="300"/>
              </a:spcAft>
              <a:buFont typeface="Symbol"/>
              <a:buChar char="·"/>
            </a:pPr>
            <a:r>
              <a:rPr lang="en-US" i="1" dirty="0" err="1">
                <a:latin typeface="Symbol" pitchFamily="18" charset="2"/>
                <a:sym typeface="Symbol"/>
              </a:rPr>
              <a:t>b</a:t>
            </a:r>
            <a:r>
              <a:rPr lang="en-US" baseline="-25000" dirty="0" err="1">
                <a:sym typeface="Symbol"/>
              </a:rPr>
              <a:t>x</a:t>
            </a:r>
            <a:r>
              <a:rPr lang="en-US" dirty="0">
                <a:sym typeface="Symbol"/>
              </a:rPr>
              <a:t> = </a:t>
            </a:r>
            <a:r>
              <a:rPr lang="en-US" i="1" dirty="0" err="1">
                <a:latin typeface="Symbol" pitchFamily="18" charset="2"/>
                <a:sym typeface="Symbol"/>
              </a:rPr>
              <a:t>b</a:t>
            </a:r>
            <a:r>
              <a:rPr lang="en-US" baseline="-25000" dirty="0" err="1">
                <a:sym typeface="Symbol"/>
              </a:rPr>
              <a:t>z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latin typeface="Symbol" pitchFamily="18" charset="2"/>
                <a:sym typeface="Symbol"/>
              </a:rPr>
              <a:t>a</a:t>
            </a:r>
            <a:r>
              <a:rPr lang="en-US" baseline="-25000" dirty="0">
                <a:sym typeface="Symbol"/>
              </a:rPr>
              <a:t>x</a:t>
            </a:r>
            <a:r>
              <a:rPr lang="en-US" dirty="0">
                <a:sym typeface="Symbol"/>
              </a:rPr>
              <a:t> = </a:t>
            </a:r>
            <a:r>
              <a:rPr lang="en-US" i="1" dirty="0" err="1" smtClean="0">
                <a:latin typeface="Symbol" pitchFamily="18" charset="2"/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z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= 0 at </a:t>
            </a:r>
            <a:r>
              <a:rPr lang="en-US" dirty="0">
                <a:sym typeface="Symbol"/>
              </a:rPr>
              <a:t>the entrance of the </a:t>
            </a:r>
            <a:r>
              <a:rPr lang="en-US" dirty="0" smtClean="0">
                <a:sym typeface="Symbol"/>
              </a:rPr>
              <a:t>solenoid</a:t>
            </a:r>
            <a:endParaRPr lang="en-US" dirty="0">
              <a:sym typeface="Symbol"/>
            </a:endParaRPr>
          </a:p>
          <a:p>
            <a:pPr marL="539750" indent="-269875">
              <a:spcAft>
                <a:spcPts val="300"/>
              </a:spcAft>
            </a:pPr>
            <a:r>
              <a:rPr lang="en-US" dirty="0">
                <a:sym typeface="Symbol"/>
              </a:rPr>
              <a:t>  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err="1" smtClean="0">
                <a:latin typeface="Symbol" pitchFamily="18" charset="2"/>
                <a:sym typeface="Symbol"/>
              </a:rPr>
              <a:t>Df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= </a:t>
            </a:r>
            <a:r>
              <a:rPr lang="en-US" i="1" dirty="0" err="1">
                <a:latin typeface="Symbol" pitchFamily="18" charset="2"/>
                <a:sym typeface="Symbol"/>
              </a:rPr>
              <a:t>Df</a:t>
            </a:r>
            <a:r>
              <a:rPr lang="en-US" baseline="-25000" dirty="0" err="1">
                <a:sym typeface="Symbol"/>
              </a:rPr>
              <a:t>z</a:t>
            </a:r>
            <a:r>
              <a:rPr lang="en-US" dirty="0">
                <a:sym typeface="Symbol"/>
              </a:rPr>
              <a:t> + </a:t>
            </a:r>
            <a:r>
              <a:rPr lang="en-US" i="1" dirty="0">
                <a:latin typeface="Symbol" pitchFamily="18" charset="2"/>
                <a:sym typeface="Symbol"/>
              </a:rPr>
              <a:t>p</a:t>
            </a:r>
            <a:r>
              <a:rPr lang="en-US" dirty="0">
                <a:sym typeface="Symbol"/>
              </a:rPr>
              <a:t>/2 </a:t>
            </a:r>
            <a:r>
              <a:rPr lang="en-US" dirty="0" smtClean="0">
                <a:sym typeface="Symbol"/>
              </a:rPr>
              <a:t>over </a:t>
            </a:r>
            <a:r>
              <a:rPr lang="en-US" dirty="0">
                <a:sym typeface="Symbol"/>
              </a:rPr>
              <a:t>the </a:t>
            </a:r>
            <a:r>
              <a:rPr lang="en-US" dirty="0" smtClean="0">
                <a:sym typeface="Symbol"/>
              </a:rPr>
              <a:t>skew </a:t>
            </a:r>
            <a:r>
              <a:rPr lang="en-US" i="1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-triplet to the entrance of the solenoid in </a:t>
            </a:r>
            <a:r>
              <a:rPr lang="en-US" dirty="0">
                <a:sym typeface="Symbol"/>
              </a:rPr>
              <a:t>the </a:t>
            </a:r>
            <a:r>
              <a:rPr lang="en-US" dirty="0" err="1">
                <a:sym typeface="Symbol"/>
              </a:rPr>
              <a:t>unrotated</a:t>
            </a:r>
            <a:r>
              <a:rPr lang="en-US" dirty="0">
                <a:sym typeface="Symbol"/>
              </a:rPr>
              <a:t> frame</a:t>
            </a:r>
          </a:p>
          <a:p>
            <a:pPr marL="549275" indent="-285750">
              <a:spcAft>
                <a:spcPts val="300"/>
              </a:spcAft>
              <a:buFont typeface="Symbol"/>
              <a:buChar char="·"/>
            </a:pPr>
            <a:r>
              <a:rPr lang="en-US" dirty="0" smtClean="0">
                <a:sym typeface="Symbol"/>
              </a:rPr>
              <a:t>Solenoid </a:t>
            </a:r>
            <a:r>
              <a:rPr lang="en-US" dirty="0">
                <a:sym typeface="Symbol"/>
              </a:rPr>
              <a:t>strength </a:t>
            </a:r>
            <a:r>
              <a:rPr lang="en-US" i="1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= </a:t>
            </a:r>
            <a:r>
              <a:rPr lang="en-US" dirty="0" smtClean="0">
                <a:sym typeface="Symbol"/>
              </a:rPr>
              <a:t>2/</a:t>
            </a:r>
            <a:r>
              <a:rPr lang="en-US" i="1" dirty="0" err="1" smtClean="0">
                <a:latin typeface="Symbol" pitchFamily="18" charset="2"/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   </a:t>
            </a:r>
            <a:r>
              <a:rPr lang="en-US" dirty="0" smtClean="0">
                <a:sym typeface="Symbol"/>
              </a:rPr>
              <a:t>(matching condition)</a:t>
            </a:r>
          </a:p>
          <a:p>
            <a:pPr marL="549275" indent="-285750">
              <a:spcAft>
                <a:spcPts val="300"/>
              </a:spcAft>
              <a:buFont typeface="Symbol"/>
              <a:buChar char="·"/>
            </a:pPr>
            <a:r>
              <a:rPr lang="en-US" dirty="0" smtClean="0">
                <a:sym typeface="Symbol"/>
              </a:rPr>
              <a:t>Round to Flat (R2F) skew </a:t>
            </a:r>
            <a:r>
              <a:rPr lang="en-US" i="1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 triplet is mirrored to the F2R </a:t>
            </a:r>
            <a:r>
              <a:rPr lang="en-US" dirty="0" smtClean="0">
                <a:sym typeface="Symbol"/>
              </a:rPr>
              <a:t>one</a:t>
            </a:r>
            <a:endParaRPr lang="en-US" dirty="0" smtClean="0">
              <a:sym typeface="Symbo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12060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a pair of skew quadrupole triplets and a solenoid in between them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58144"/>
            <a:ext cx="3930015" cy="210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4" y="3573016"/>
            <a:ext cx="489478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723670" y="609329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… taken from A. Chao and P. Raimondi at FLS 2012</a:t>
            </a:r>
            <a:endParaRPr lang="en-US" sz="16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220071" y="5598455"/>
            <a:ext cx="364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Possible undulator scheme: Staggered undulator </a:t>
            </a:r>
          </a:p>
          <a:p>
            <a:r>
              <a:rPr lang="en-US" sz="1200" i="1" dirty="0"/>
              <a:t> </a:t>
            </a:r>
            <a:r>
              <a:rPr lang="en-US" sz="1200" i="1" dirty="0" smtClean="0"/>
              <a:t> (J. </a:t>
            </a:r>
            <a:r>
              <a:rPr lang="en-US" sz="1200" i="1" dirty="0" err="1" smtClean="0"/>
              <a:t>Chavanne</a:t>
            </a:r>
            <a:r>
              <a:rPr lang="en-US" sz="1200" i="1" dirty="0" smtClean="0"/>
              <a:t>, ESRF)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213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24716"/>
            <a:ext cx="827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II. Stream of the Project </a:t>
            </a:r>
            <a:r>
              <a:rPr lang="fr-FR" sz="3200" b="1" dirty="0" err="1" smtClean="0"/>
              <a:t>Development</a:t>
            </a:r>
            <a:r>
              <a:rPr lang="fr-FR" sz="3200" b="1" dirty="0" smtClean="0"/>
              <a:t> at SOLEIL</a:t>
            </a:r>
            <a:endParaRPr lang="fr-FR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23" y="1441676"/>
            <a:ext cx="4320000" cy="392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515889" y="1287787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Injection</a:t>
            </a:r>
            <a:endParaRPr lang="fr-FR" sz="14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919456" y="4653136"/>
            <a:ext cx="8566" cy="101704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199376" y="567017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SDL09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free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623313" y="32939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-1" y="3345945"/>
            <a:ext cx="250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SDL13</a:t>
            </a:r>
          </a:p>
          <a:p>
            <a:r>
              <a:rPr lang="fr-FR" sz="1400" dirty="0" smtClean="0"/>
              <a:t>2 </a:t>
            </a:r>
            <a:r>
              <a:rPr lang="fr-FR" sz="1400" dirty="0" err="1" smtClean="0"/>
              <a:t>canted</a:t>
            </a:r>
            <a:r>
              <a:rPr lang="fr-FR" sz="1400" dirty="0" smtClean="0"/>
              <a:t> in-vacuum undulators</a:t>
            </a:r>
            <a:endParaRPr lang="fr-FR" sz="14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927569" y="3509937"/>
            <a:ext cx="158417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511745" y="3247730"/>
            <a:ext cx="224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SDL05</a:t>
            </a:r>
          </a:p>
          <a:p>
            <a:r>
              <a:rPr lang="fr-FR" sz="1400" dirty="0" smtClean="0"/>
              <a:t>10 m long HU640 undulator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03421" y="764704"/>
            <a:ext cx="813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Possibility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of Applying the Emittance Adapter to a Long Straight Section at SOLEIL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183153" y="3536740"/>
            <a:ext cx="1707975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928022" y="1637729"/>
            <a:ext cx="0" cy="93610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D:\Nagaoka\LowerEmittanceLatticeStudies\SDL09\Photos_SDL09\phot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48" y="4149080"/>
            <a:ext cx="3488684" cy="26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7</a:t>
            </a:fld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0" y="24716"/>
            <a:ext cx="827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II. Stream of the Project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Development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at SOLEIL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473" y="954688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Symbol"/>
              <a:buChar char="à"/>
            </a:pPr>
            <a:r>
              <a:rPr lang="en-US" dirty="0" smtClean="0">
                <a:sym typeface="Symbol"/>
              </a:rPr>
              <a:t>Idea of Project at SOLEIL p</a:t>
            </a:r>
            <a:r>
              <a:rPr lang="en-US" dirty="0" smtClean="0"/>
              <a:t>resented for the 1st time at the </a:t>
            </a:r>
            <a:r>
              <a:rPr lang="en-US" i="1" dirty="0" smtClean="0"/>
              <a:t>Workshop </a:t>
            </a:r>
            <a:r>
              <a:rPr lang="en-US" i="1" dirty="0"/>
              <a:t>on Accelerator R&amp;D for USR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A. </a:t>
            </a:r>
            <a:r>
              <a:rPr lang="en-US" i="1" dirty="0" err="1" smtClean="0"/>
              <a:t>Nadji</a:t>
            </a:r>
            <a:r>
              <a:rPr lang="en-US" i="1" dirty="0" smtClean="0"/>
              <a:t>, Beijing</a:t>
            </a:r>
            <a:r>
              <a:rPr lang="en-US" i="1" dirty="0"/>
              <a:t>, China, Oct. 30 – Nov. 1, 2012</a:t>
            </a:r>
            <a:r>
              <a:rPr lang="en-US" dirty="0" smtClean="0"/>
              <a:t>)</a:t>
            </a:r>
          </a:p>
          <a:p>
            <a:pPr marL="266700" indent="-266700"/>
            <a:r>
              <a:rPr lang="en-US" dirty="0" smtClean="0">
                <a:sym typeface="Symbol"/>
              </a:rPr>
              <a:t>   Since </a:t>
            </a:r>
            <a:r>
              <a:rPr lang="en-US" dirty="0">
                <a:sym typeface="Symbol"/>
              </a:rPr>
              <a:t>2013, discussions between the ESRF and SOLEIL for a collaboration for the feasibility </a:t>
            </a:r>
            <a:r>
              <a:rPr lang="en-US" dirty="0" smtClean="0">
                <a:sym typeface="Symbol"/>
              </a:rPr>
              <a:t>of principle </a:t>
            </a:r>
            <a:r>
              <a:rPr lang="en-US" dirty="0">
                <a:sym typeface="Symbol"/>
              </a:rPr>
              <a:t>of a local F2R and R2F conversion without affecting the rest of the </a:t>
            </a:r>
            <a:r>
              <a:rPr lang="en-US" dirty="0" smtClean="0">
                <a:sym typeface="Symbol"/>
              </a:rPr>
              <a:t>machine, and the creation of a round beam. </a:t>
            </a:r>
          </a:p>
          <a:p>
            <a:pPr marL="1200150" lvl="2" indent="-285750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ESRF </a:t>
            </a:r>
            <a:r>
              <a:rPr lang="fr-FR" dirty="0" err="1" smtClean="0">
                <a:sym typeface="Wingdings" panose="05000000000000000000" pitchFamily="2" charset="2"/>
              </a:rPr>
              <a:t>could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lend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some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Symbol"/>
              </a:rPr>
              <a:t>materials (quads, ID, power supplies, …) </a:t>
            </a:r>
            <a:endParaRPr lang="en-US" dirty="0" smtClean="0">
              <a:sym typeface="Symbol"/>
            </a:endParaRPr>
          </a:p>
          <a:p>
            <a:pPr lvl="2"/>
            <a:endParaRPr lang="fr-FR" dirty="0" smtClean="0"/>
          </a:p>
          <a:p>
            <a:r>
              <a:rPr lang="en-US" dirty="0">
                <a:sym typeface="Symbol"/>
              </a:rPr>
              <a:t> </a:t>
            </a:r>
            <a:r>
              <a:rPr lang="en-US" dirty="0" smtClean="0">
                <a:sym typeface="Symbol"/>
              </a:rPr>
              <a:t>  P</a:t>
            </a:r>
            <a:r>
              <a:rPr lang="en-US" dirty="0" smtClean="0"/>
              <a:t>roject is split </a:t>
            </a:r>
            <a:r>
              <a:rPr lang="en-US" dirty="0"/>
              <a:t>into 2 phases (steps):</a:t>
            </a:r>
          </a:p>
          <a:p>
            <a:pPr marL="266700" lvl="1"/>
            <a:r>
              <a:rPr lang="en-US" dirty="0"/>
              <a:t> </a:t>
            </a:r>
            <a:r>
              <a:rPr lang="en-US" b="1" dirty="0" smtClean="0"/>
              <a:t>Phase </a:t>
            </a:r>
            <a:r>
              <a:rPr lang="en-US" b="1" dirty="0"/>
              <a:t>1</a:t>
            </a:r>
            <a:r>
              <a:rPr lang="en-US" dirty="0"/>
              <a:t>: </a:t>
            </a:r>
            <a:r>
              <a:rPr lang="en-US" dirty="0" smtClean="0"/>
              <a:t> Demonstration of </a:t>
            </a:r>
          </a:p>
          <a:p>
            <a:pPr marL="806450" lvl="1" indent="-539750"/>
            <a:r>
              <a:rPr lang="en-US" dirty="0" smtClean="0"/>
              <a:t>      </a:t>
            </a:r>
            <a:r>
              <a:rPr lang="en-US" dirty="0" smtClean="0">
                <a:sym typeface="Symbol"/>
              </a:rPr>
              <a:t>  Lo</a:t>
            </a:r>
            <a:r>
              <a:rPr lang="en-US" dirty="0" smtClean="0"/>
              <a:t>cal </a:t>
            </a:r>
            <a:r>
              <a:rPr lang="en-US" dirty="0"/>
              <a:t>F2R (</a:t>
            </a:r>
            <a:r>
              <a:rPr lang="en-US" i="1" dirty="0"/>
              <a:t>flat to round</a:t>
            </a:r>
            <a:r>
              <a:rPr lang="en-US" dirty="0"/>
              <a:t>) and R2F </a:t>
            </a:r>
            <a:r>
              <a:rPr lang="en-US" dirty="0" smtClean="0"/>
              <a:t>(</a:t>
            </a:r>
            <a:r>
              <a:rPr lang="en-US" i="1" dirty="0" smtClean="0"/>
              <a:t>round to flat</a:t>
            </a:r>
            <a:r>
              <a:rPr lang="en-US" dirty="0" smtClean="0"/>
              <a:t>) conversions </a:t>
            </a:r>
            <a:r>
              <a:rPr lang="en-US" dirty="0"/>
              <a:t>without affecting the rest of the machine</a:t>
            </a:r>
          </a:p>
          <a:p>
            <a:pPr marL="266700" lvl="1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ym typeface="Symbol"/>
              </a:rPr>
              <a:t>  R</a:t>
            </a:r>
            <a:r>
              <a:rPr lang="en-US" dirty="0" smtClean="0"/>
              <a:t>ound </a:t>
            </a:r>
            <a:r>
              <a:rPr lang="en-US" dirty="0"/>
              <a:t>beam (ID + diagnostics)</a:t>
            </a:r>
          </a:p>
          <a:p>
            <a:pPr marL="266700" lvl="1"/>
            <a:r>
              <a:rPr lang="en-US" dirty="0"/>
              <a:t> </a:t>
            </a:r>
            <a:r>
              <a:rPr lang="en-US" b="1" dirty="0"/>
              <a:t>Phase 2</a:t>
            </a:r>
            <a:r>
              <a:rPr lang="en-US" dirty="0"/>
              <a:t>: </a:t>
            </a:r>
            <a:r>
              <a:rPr lang="en-US" dirty="0" smtClean="0"/>
              <a:t>Demonstration of a ultra low emittance beam </a:t>
            </a:r>
            <a:r>
              <a:rPr lang="en-US" dirty="0"/>
              <a:t>(F2R + solenoid-ID + R2F</a:t>
            </a:r>
            <a:r>
              <a:rPr lang="en-US" dirty="0" smtClean="0"/>
              <a:t>)</a:t>
            </a:r>
          </a:p>
          <a:p>
            <a:pPr indent="-190500"/>
            <a:endParaRPr lang="en-US" dirty="0">
              <a:sym typeface="Symbol"/>
            </a:endParaRPr>
          </a:p>
          <a:p>
            <a:pPr lvl="1" indent="-190500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/>
              <a:t>of a local </a:t>
            </a:r>
            <a:r>
              <a:rPr lang="fr-FR" dirty="0" err="1"/>
              <a:t>working</a:t>
            </a:r>
            <a:r>
              <a:rPr lang="fr-FR" dirty="0"/>
              <a:t> team (</a:t>
            </a:r>
            <a:r>
              <a:rPr lang="fr-FR" dirty="0" err="1"/>
              <a:t>composed</a:t>
            </a:r>
            <a:r>
              <a:rPr lang="fr-FR" dirty="0"/>
              <a:t> of </a:t>
            </a:r>
            <a:r>
              <a:rPr lang="fr-FR" dirty="0" err="1"/>
              <a:t>physicists</a:t>
            </a:r>
            <a:r>
              <a:rPr lang="fr-FR" dirty="0"/>
              <a:t> and </a:t>
            </a:r>
            <a:r>
              <a:rPr lang="fr-FR" dirty="0" err="1"/>
              <a:t>engineers</a:t>
            </a:r>
            <a:r>
              <a:rPr lang="fr-FR" dirty="0"/>
              <a:t>) at </a:t>
            </a:r>
            <a:r>
              <a:rPr lang="fr-FR" dirty="0" smtClean="0"/>
              <a:t>SOLEIL to </a:t>
            </a:r>
            <a:r>
              <a:rPr lang="fr-FR" dirty="0" err="1"/>
              <a:t>study</a:t>
            </a:r>
            <a:r>
              <a:rPr lang="fr-FR" dirty="0"/>
              <a:t> the </a:t>
            </a:r>
            <a:r>
              <a:rPr lang="fr-FR" dirty="0" err="1"/>
              <a:t>feasibility</a:t>
            </a:r>
            <a:r>
              <a:rPr lang="fr-FR" dirty="0"/>
              <a:t> of Phase 1 </a:t>
            </a:r>
            <a:r>
              <a:rPr lang="fr-FR" dirty="0" err="1"/>
              <a:t>using</a:t>
            </a:r>
            <a:r>
              <a:rPr lang="fr-FR" dirty="0"/>
              <a:t> the SDL09 long straight section. Coordination and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dynamics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</a:t>
            </a:r>
            <a:r>
              <a:rPr lang="fr-FR" dirty="0" smtClean="0"/>
              <a:t>are </a:t>
            </a:r>
            <a:r>
              <a:rPr lang="fr-FR" dirty="0" err="1" smtClean="0"/>
              <a:t>performed</a:t>
            </a:r>
            <a:r>
              <a:rPr lang="fr-FR" dirty="0" smtClean="0"/>
              <a:t> by P. </a:t>
            </a:r>
            <a:r>
              <a:rPr lang="fr-FR" dirty="0"/>
              <a:t>B</a:t>
            </a:r>
            <a:r>
              <a:rPr lang="fr-FR" dirty="0" smtClean="0"/>
              <a:t>runelle.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2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24716"/>
            <a:ext cx="733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III. </a:t>
            </a:r>
            <a:r>
              <a:rPr lang="en-US" sz="3200" b="1" dirty="0" smtClean="0"/>
              <a:t>Feasibility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Study</a:t>
            </a:r>
            <a:r>
              <a:rPr lang="fr-FR" sz="3200" b="1" dirty="0" smtClean="0"/>
              <a:t> made at SOLEIL </a:t>
            </a:r>
            <a:r>
              <a:rPr lang="fr-FR" sz="3200" b="1" dirty="0" err="1" smtClean="0"/>
              <a:t>so</a:t>
            </a:r>
            <a:r>
              <a:rPr lang="fr-FR" sz="3200" b="1" dirty="0" smtClean="0"/>
              <a:t> far 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9807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Phase 1 : Introduction of F2R and R2F converters in SDL09 without a solenoid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1628800"/>
            <a:ext cx="849694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u="sng" dirty="0" smtClean="0"/>
              <a:t>Adopted guidelines</a:t>
            </a:r>
            <a:endParaRPr lang="en-US" dirty="0" smtClean="0"/>
          </a:p>
          <a:p>
            <a:pPr marL="180975">
              <a:lnSpc>
                <a:spcPts val="2600"/>
              </a:lnSpc>
            </a:pPr>
            <a:endParaRPr lang="en-US" dirty="0" smtClean="0"/>
          </a:p>
          <a:p>
            <a:pPr marL="466725" indent="-285750">
              <a:lnSpc>
                <a:spcPts val="2600"/>
              </a:lnSpc>
              <a:buFont typeface="Symbol"/>
              <a:buChar char="·"/>
            </a:pPr>
            <a:r>
              <a:rPr lang="en-US" dirty="0" smtClean="0"/>
              <a:t>Possibility of switching back immediately to the nominal machine with no injection and lifetime problems</a:t>
            </a:r>
          </a:p>
          <a:p>
            <a:pPr marL="466725" indent="-285750">
              <a:lnSpc>
                <a:spcPts val="2600"/>
              </a:lnSpc>
              <a:buFont typeface="Symbol"/>
              <a:buChar char="·"/>
            </a:pPr>
            <a:r>
              <a:rPr lang="en-US" dirty="0" smtClean="0"/>
              <a:t>No </a:t>
            </a:r>
            <a:r>
              <a:rPr lang="en-US" dirty="0"/>
              <a:t>modification of the magnetic lattice except for SDL09 </a:t>
            </a:r>
            <a:endParaRPr lang="en-US" dirty="0" smtClean="0"/>
          </a:p>
          <a:p>
            <a:pPr marL="466725" indent="-285750">
              <a:lnSpc>
                <a:spcPts val="2600"/>
              </a:lnSpc>
              <a:buFont typeface="Symbol"/>
              <a:buChar char="·"/>
            </a:pPr>
            <a:r>
              <a:rPr lang="en-US" dirty="0" smtClean="0"/>
              <a:t>Introduction </a:t>
            </a:r>
            <a:r>
              <a:rPr lang="en-US" dirty="0"/>
              <a:t>of skew quadrupoles in SDL09 only</a:t>
            </a:r>
          </a:p>
          <a:p>
            <a:pPr marL="466725" indent="-285750">
              <a:lnSpc>
                <a:spcPts val="2600"/>
              </a:lnSpc>
              <a:buFont typeface="Symbol"/>
              <a:buChar char="·"/>
            </a:pPr>
            <a:r>
              <a:rPr lang="en-US" dirty="0" smtClean="0"/>
              <a:t>Skew quadrupoles are existing quadrupoles coming from ESRF or SOLEIL</a:t>
            </a:r>
            <a:endParaRPr lang="en-US" dirty="0"/>
          </a:p>
          <a:p>
            <a:pPr marL="466725" indent="-285750">
              <a:lnSpc>
                <a:spcPts val="2600"/>
              </a:lnSpc>
              <a:buFont typeface="Symbol"/>
              <a:buChar char="·"/>
            </a:pPr>
            <a:r>
              <a:rPr lang="en-US" dirty="0" smtClean="0"/>
              <a:t>Keep free space for an existing Apple-II type insertion device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4972181"/>
            <a:ext cx="687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Use of existing equipment as </a:t>
            </a:r>
            <a:r>
              <a:rPr lang="en-US" b="1" i="1" dirty="0"/>
              <a:t>far as possible, in </a:t>
            </a:r>
            <a:r>
              <a:rPr lang="en-US" b="1" i="1" dirty="0" smtClean="0"/>
              <a:t>order to lower the cost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961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17A8-D925-422B-9789-1737507AEF8C}" type="slidenum">
              <a:rPr lang="fr-FR" smtClean="0"/>
              <a:t>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4716"/>
            <a:ext cx="733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III.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Feasibility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made at SOLEIL </a:t>
            </a:r>
            <a:r>
              <a:rPr lang="fr-FR" sz="3200" b="1" dirty="0" err="1" smtClean="0">
                <a:solidFill>
                  <a:schemeClr val="bg1">
                    <a:lumMod val="85000"/>
                  </a:schemeClr>
                </a:solidFill>
              </a:rPr>
              <a:t>so</a:t>
            </a:r>
            <a:r>
              <a:rPr lang="fr-FR" sz="3200" b="1" dirty="0" smtClean="0">
                <a:solidFill>
                  <a:schemeClr val="bg1">
                    <a:lumMod val="85000"/>
                  </a:schemeClr>
                </a:solidFill>
              </a:rPr>
              <a:t> far </a:t>
            </a:r>
            <a:endParaRPr lang="fr-F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9425" r="2336" b="35990"/>
          <a:stretch/>
        </p:blipFill>
        <p:spPr bwMode="auto">
          <a:xfrm>
            <a:off x="129192" y="1634823"/>
            <a:ext cx="9000000" cy="216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5425897" y="116074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943483" y="166480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1.73 m</a:t>
            </a: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8" t="8843" r="9900" b="5118"/>
          <a:stretch/>
        </p:blipFill>
        <p:spPr bwMode="auto">
          <a:xfrm>
            <a:off x="1691680" y="3800213"/>
            <a:ext cx="3456384" cy="300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135051" y="202019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3.9 m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8662" y="4149080"/>
            <a:ext cx="2749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Old quadrupoles </a:t>
            </a:r>
            <a:r>
              <a:rPr lang="fr-FR" dirty="0" err="1" smtClean="0"/>
              <a:t>from</a:t>
            </a:r>
            <a:r>
              <a:rPr lang="fr-FR" dirty="0" smtClean="0"/>
              <a:t> ESRF</a:t>
            </a:r>
          </a:p>
          <a:p>
            <a:r>
              <a:rPr lang="fr-FR" dirty="0" err="1"/>
              <a:t>r</a:t>
            </a:r>
            <a:r>
              <a:rPr lang="fr-FR" dirty="0" err="1" smtClean="0"/>
              <a:t>otated</a:t>
            </a:r>
            <a:r>
              <a:rPr lang="fr-FR" dirty="0" smtClean="0"/>
              <a:t> in a frame</a:t>
            </a:r>
          </a:p>
          <a:p>
            <a:r>
              <a:rPr lang="fr-FR" dirty="0" err="1" smtClean="0"/>
              <a:t>Gmax</a:t>
            </a:r>
            <a:r>
              <a:rPr lang="fr-FR" dirty="0" smtClean="0"/>
              <a:t> = 17 T/m</a:t>
            </a:r>
          </a:p>
          <a:p>
            <a:r>
              <a:rPr lang="fr-FR" dirty="0" smtClean="0"/>
              <a:t>L = 0.40 m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748169" y="3020037"/>
            <a:ext cx="399895" cy="913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544108" y="2996952"/>
            <a:ext cx="324036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32040" y="388661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BPMs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804248" y="202019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3.9 m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17567" y="660758"/>
            <a:ext cx="50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photon beam </a:t>
            </a:r>
            <a:r>
              <a:rPr lang="en-US" dirty="0" smtClean="0"/>
              <a:t>will </a:t>
            </a:r>
            <a:r>
              <a:rPr lang="en-US" dirty="0"/>
              <a:t>be created by a 60 mm period Apple-II type undulator available at </a:t>
            </a:r>
            <a:r>
              <a:rPr lang="en-US" dirty="0" smtClean="0"/>
              <a:t>SOLEIL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43608" y="799257"/>
            <a:ext cx="151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SDL09 Layout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84640" y="4842715"/>
            <a:ext cx="3152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</a:t>
            </a:r>
            <a:r>
              <a:rPr lang="en-US" dirty="0"/>
              <a:t>imaging system based on an </a:t>
            </a:r>
            <a:r>
              <a:rPr lang="en-US" dirty="0" smtClean="0"/>
              <a:t>X-ray </a:t>
            </a:r>
            <a:r>
              <a:rPr lang="en-US" dirty="0"/>
              <a:t>pinhole camera can be installed in the tunnel.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24517" y="3247800"/>
            <a:ext cx="56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QT1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3284643" y="3247800"/>
            <a:ext cx="56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QT2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227821" y="3247800"/>
            <a:ext cx="56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QT3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5953072" y="3247800"/>
            <a:ext cx="56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QT3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7013198" y="3247800"/>
            <a:ext cx="56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QT2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7956376" y="3247800"/>
            <a:ext cx="56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8012</TotalTime>
  <Words>1491</Words>
  <Application>Microsoft Office PowerPoint</Application>
  <PresentationFormat>Affichage à l'écran (4:3)</PresentationFormat>
  <Paragraphs>218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Brunelle</dc:creator>
  <cp:lastModifiedBy>Brunelle</cp:lastModifiedBy>
  <cp:revision>118</cp:revision>
  <dcterms:created xsi:type="dcterms:W3CDTF">2014-07-30T14:17:52Z</dcterms:created>
  <dcterms:modified xsi:type="dcterms:W3CDTF">2014-09-16T11:52:23Z</dcterms:modified>
</cp:coreProperties>
</file>