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6" r:id="rId4"/>
    <p:sldId id="272" r:id="rId5"/>
    <p:sldId id="265" r:id="rId6"/>
    <p:sldId id="268" r:id="rId7"/>
    <p:sldId id="274" r:id="rId8"/>
    <p:sldId id="267" r:id="rId9"/>
    <p:sldId id="259" r:id="rId10"/>
    <p:sldId id="270" r:id="rId11"/>
    <p:sldId id="261" r:id="rId12"/>
    <p:sldId id="264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94" autoAdjust="0"/>
  </p:normalViewPr>
  <p:slideViewPr>
    <p:cSldViewPr snapToGrid="0" snapToObjects="1">
      <p:cViewPr varScale="1">
        <p:scale>
          <a:sx n="90" d="100"/>
          <a:sy n="90" d="100"/>
        </p:scale>
        <p:origin x="-240" y="-96"/>
      </p:cViewPr>
      <p:guideLst>
        <p:guide orient="horz" pos="4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DEF7D-7A19-2348-8F62-BB556368B005}" type="datetimeFigureOut">
              <a:rPr lang="ru-RU" smtClean="0"/>
              <a:t>17.09.14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8B20-1054-954A-A2F9-C80B73C0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1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824" y="929341"/>
            <a:ext cx="7543800" cy="152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dirty="0" err="1" smtClean="0"/>
              <a:t>Обазец</a:t>
            </a:r>
            <a:r>
              <a:rPr lang="ru-RU" dirty="0" smtClean="0"/>
              <a:t>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3F150D65-C64D-44FB-9152-4CC2DE0C9198}" type="datetime1">
              <a:rPr lang="en-US" smtClean="0"/>
              <a:pPr/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42635EB0-D091-417E-ACD5-D65E1C7D8524}" type="datetime1">
              <a:rPr lang="en-US" smtClean="0"/>
              <a:pPr/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7FCA09F9-C7D6-4C52-A7E8-5101239A0BA2}" type="datetime1">
              <a:rPr lang="en-US" smtClean="0"/>
              <a:pPr/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P.Piminov</a:t>
            </a:r>
            <a:r>
              <a:rPr lang="en-US" dirty="0" smtClean="0"/>
              <a:t>, Low </a:t>
            </a:r>
            <a:r>
              <a:rPr lang="en-US" dirty="0" err="1" smtClean="0"/>
              <a:t>emittance</a:t>
            </a:r>
            <a:r>
              <a:rPr lang="en-US" dirty="0" smtClean="0"/>
              <a:t> cell with large dynamic aperture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2A2683B9-6ECA-47FA-93CF-B124A0FAC208}" type="datetime1">
              <a:rPr lang="en-US" smtClean="0"/>
              <a:pPr/>
              <a:t>17.09.14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305FF66B-9476-4BB3-85E9-E01854F07F90}" type="datetime1">
              <a:rPr lang="en-US" smtClean="0"/>
              <a:pPr/>
              <a:t>17.09.14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6B23FBD-8F7D-4F85-8085-67BFDB05CB71}" type="datetime1">
              <a:rPr lang="en-US" smtClean="0"/>
              <a:pPr/>
              <a:t>17.09.14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P.Piminov</a:t>
            </a:r>
            <a:r>
              <a:rPr lang="en-US" dirty="0" smtClean="0"/>
              <a:t>, Low </a:t>
            </a:r>
            <a:r>
              <a:rPr lang="en-US" dirty="0" err="1" smtClean="0"/>
              <a:t>emittance</a:t>
            </a:r>
            <a:r>
              <a:rPr lang="en-US" dirty="0" smtClean="0"/>
              <a:t> cell with large dynamic aperture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EF98A266-E364-4B5E-98DD-432668182E1E}" type="datetime1">
              <a:rPr lang="en-US" smtClean="0"/>
              <a:pPr/>
              <a:t>17.09.14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493F2040-9975-4642-A906-1DF87F8BE202}" type="datetime1">
              <a:rPr lang="en-US" smtClean="0"/>
              <a:pPr/>
              <a:t>17.09.14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51E52B4A-BA08-4841-AB08-A0D822ABC34D}" type="datetime1">
              <a:rPr lang="en-US" smtClean="0"/>
              <a:pPr/>
              <a:t>17.09.14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  <a:cs typeface="Comic Sans MS"/>
              </a:defRPr>
            </a:lvl1pPr>
          </a:lstStyle>
          <a:p>
            <a:pPr algn="ctr"/>
            <a:r>
              <a:rPr lang="en-US" smtClean="0"/>
              <a:t>P.Piminov, Low emittance cell with large dynamic aperture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3850" y="2194181"/>
            <a:ext cx="7543800" cy="1524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009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LOW </a:t>
            </a:r>
            <a:r>
              <a:rPr lang="en-US" sz="4800" dirty="0" err="1" smtClean="0">
                <a:solidFill>
                  <a:srgbClr val="00009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EMITTANCE</a:t>
            </a:r>
            <a:r>
              <a:rPr lang="en-US" sz="4800" dirty="0" smtClean="0">
                <a:solidFill>
                  <a:srgbClr val="00009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CELL WITH LARGE DYNAMIC APERTURE</a:t>
            </a:r>
            <a:endParaRPr lang="ru-RU" sz="4800" b="1" dirty="0">
              <a:solidFill>
                <a:srgbClr val="00009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libri"/>
              <a:cs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41090" y="4016230"/>
            <a:ext cx="6858000" cy="990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008000"/>
                </a:solidFill>
              </a:rPr>
              <a:t>P.Piminov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A.Bogomyagkov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E.Levichev</a:t>
            </a:r>
            <a:r>
              <a:rPr lang="ru-RU" b="1" dirty="0" smtClean="0">
                <a:solidFill>
                  <a:srgbClr val="008000"/>
                </a:solidFill>
              </a:rPr>
              <a:t>,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S.Sinyatkin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K.Zolotarev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008000"/>
                </a:solidFill>
              </a:rPr>
              <a:t>Budker</a:t>
            </a:r>
            <a:r>
              <a:rPr lang="en-US" b="1" dirty="0" smtClean="0">
                <a:solidFill>
                  <a:srgbClr val="008000"/>
                </a:solidFill>
              </a:rPr>
              <a:t> Institute of Nuclear Physics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Novosibirsk, Russia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484" y="590738"/>
            <a:ext cx="7937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00"/>
                </a:solidFill>
              </a:rPr>
              <a:t>4th Low Emittance Rings </a:t>
            </a:r>
            <a:r>
              <a:rPr lang="en-US" sz="3200" b="1" dirty="0" smtClean="0">
                <a:solidFill>
                  <a:srgbClr val="800000"/>
                </a:solidFill>
              </a:rPr>
              <a:t>Workshop</a:t>
            </a:r>
          </a:p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September 17, 2014, </a:t>
            </a:r>
            <a:r>
              <a:rPr lang="en-US" sz="3200" b="1" dirty="0" err="1" smtClean="0">
                <a:solidFill>
                  <a:srgbClr val="800000"/>
                </a:solidFill>
              </a:rPr>
              <a:t>Frascati</a:t>
            </a:r>
            <a:r>
              <a:rPr lang="en-US" sz="3200" b="1" dirty="0" smtClean="0">
                <a:solidFill>
                  <a:srgbClr val="800000"/>
                </a:solidFill>
              </a:rPr>
              <a:t>, Italy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1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BETATRON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 TUNE SCAN 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pic>
        <p:nvPicPr>
          <p:cNvPr id="2" name="Изображение 1" descr="SuperB04Scan0DA4d2R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1" y="1140687"/>
            <a:ext cx="7633465" cy="3917705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37209" y="1099083"/>
            <a:ext cx="688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Horizontal DA</a:t>
            </a: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, cm @ β</a:t>
            </a:r>
            <a:r>
              <a:rPr lang="en-US" sz="1600" baseline="-25000" dirty="0">
                <a:solidFill>
                  <a:srgbClr val="000090"/>
                </a:solidFill>
                <a:latin typeface="Comic Sans MS"/>
                <a:cs typeface="Comic Sans MS"/>
              </a:rPr>
              <a:t>x</a:t>
            </a: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=2.1 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m                   Vertical DA</a:t>
            </a: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, cm @ β</a:t>
            </a:r>
            <a:r>
              <a:rPr lang="en-US" sz="1600" baseline="-25000" dirty="0">
                <a:solidFill>
                  <a:srgbClr val="000090"/>
                </a:solidFill>
                <a:latin typeface="Comic Sans MS"/>
                <a:cs typeface="Comic Sans MS"/>
              </a:rPr>
              <a:t>z</a:t>
            </a:r>
            <a:r>
              <a:rPr lang="en-US" sz="1600" dirty="0">
                <a:solidFill>
                  <a:srgbClr val="000090"/>
                </a:solidFill>
                <a:latin typeface="Comic Sans MS"/>
                <a:cs typeface="Comic Sans MS"/>
              </a:rPr>
              <a:t>=2.9 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m</a:t>
            </a:r>
            <a:endParaRPr lang="en-US" sz="16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329" y="5223633"/>
            <a:ext cx="5810003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Note that there are no sextupole resonances (cancelled by the –I transformer)</a:t>
            </a:r>
          </a:p>
        </p:txBody>
      </p:sp>
    </p:spTree>
    <p:extLst>
      <p:ext uri="{BB962C8B-B14F-4D97-AF65-F5344CB8AC3E}">
        <p14:creationId xmlns:p14="http://schemas.microsoft.com/office/powerpoint/2010/main" val="105409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DYNAMIC APERTURE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pic>
        <p:nvPicPr>
          <p:cNvPr id="3" name="Изображение 2" descr="SuperB04DA5d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9" y="1131478"/>
            <a:ext cx="7200900" cy="48895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681225" y="2278362"/>
            <a:ext cx="1781550" cy="48447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ΔE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  <a:cs typeface="Comic Sans MS"/>
              </a:rPr>
              <a:t>/E=0</a:t>
            </a:r>
            <a:endParaRPr lang="ru-RU" sz="2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19617" y="3630111"/>
            <a:ext cx="1781550" cy="48447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ΔE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/E=+1%</a:t>
            </a:r>
            <a:endParaRPr lang="ru-RU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3061" y="4703823"/>
            <a:ext cx="1781550" cy="48447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ΔE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/E=-1%</a:t>
            </a:r>
            <a:endParaRPr lang="ru-RU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5665" y="964493"/>
            <a:ext cx="5658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Observation point @ β</a:t>
            </a:r>
            <a:r>
              <a:rPr lang="en-US" sz="2000" baseline="-25000" dirty="0" smtClean="0">
                <a:solidFill>
                  <a:srgbClr val="000090"/>
                </a:solidFill>
                <a:latin typeface="Comic Sans MS"/>
                <a:cs typeface="Comic Sans MS"/>
              </a:rPr>
              <a:t>x</a:t>
            </a: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=2.1 m &amp; β</a:t>
            </a:r>
            <a:r>
              <a:rPr lang="en-US" sz="2000" baseline="-25000" dirty="0" smtClean="0">
                <a:solidFill>
                  <a:srgbClr val="000090"/>
                </a:solidFill>
                <a:latin typeface="Comic Sans MS"/>
                <a:cs typeface="Comic Sans MS"/>
              </a:rPr>
              <a:t>z</a:t>
            </a: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=2.9 m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477000" y="4811889"/>
            <a:ext cx="550333" cy="67733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138222" y="4209934"/>
            <a:ext cx="1931446" cy="493889"/>
          </a:xfrm>
          <a:prstGeom prst="roundRect">
            <a:avLst>
              <a:gd name="adj" fmla="val 45238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~3000 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σ</a:t>
            </a:r>
            <a:r>
              <a:rPr lang="en-US" sz="2800" b="1" baseline="-25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x</a:t>
            </a:r>
            <a:endParaRPr lang="ru-RU" sz="2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27222" y="3688552"/>
            <a:ext cx="2650068" cy="493889"/>
          </a:xfrm>
          <a:prstGeom prst="roundRect">
            <a:avLst>
              <a:gd name="adj" fmla="val 45238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σ</a:t>
            </a:r>
            <a:r>
              <a:rPr lang="en-US" sz="2800" b="1" baseline="-25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x</a:t>
            </a:r>
            <a:r>
              <a:rPr lang="en-US" sz="2800" b="1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= 4.5 </a:t>
            </a:r>
            <a:r>
              <a:rPr lang="en-US" sz="2800" b="1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μm</a:t>
            </a:r>
            <a:endParaRPr lang="ru-RU" sz="28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4631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ENERGY ACCEPTANCE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pic>
        <p:nvPicPr>
          <p:cNvPr id="2" name="Изображение 1" descr="SuperB04DAChroms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6" y="1139488"/>
            <a:ext cx="72009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59041" cy="365125"/>
          </a:xfrm>
        </p:spPr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DETAILS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pic>
        <p:nvPicPr>
          <p:cNvPr id="9" name="Изображение 4" descr="arxiv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" b="41825"/>
          <a:stretch/>
        </p:blipFill>
        <p:spPr>
          <a:xfrm>
            <a:off x="1497840" y="983721"/>
            <a:ext cx="6120000" cy="504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856168" y="1270057"/>
            <a:ext cx="54284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http://</a:t>
            </a:r>
            <a:r>
              <a:rPr lang="en-US" sz="3200" b="1" dirty="0" err="1">
                <a:solidFill>
                  <a:srgbClr val="FF0000"/>
                </a:solidFill>
              </a:rPr>
              <a:t>arxiv.org</a:t>
            </a:r>
            <a:r>
              <a:rPr lang="en-US" sz="3200" b="1" dirty="0">
                <a:solidFill>
                  <a:srgbClr val="FF0000"/>
                </a:solidFill>
              </a:rPr>
              <a:t>/abs/1405.7501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0657" y="5281458"/>
            <a:ext cx="4479512" cy="584776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MOPRO017</a:t>
            </a:r>
            <a:r>
              <a:rPr lang="en-US" sz="3200" b="1" dirty="0" smtClean="0">
                <a:solidFill>
                  <a:srgbClr val="0000FF"/>
                </a:solidFill>
              </a:rPr>
              <a:t> @ </a:t>
            </a:r>
            <a:r>
              <a:rPr lang="en-US" sz="3200" b="1" dirty="0" err="1" smtClean="0">
                <a:solidFill>
                  <a:srgbClr val="0000FF"/>
                </a:solidFill>
              </a:rPr>
              <a:t>IPAC</a:t>
            </a:r>
            <a:r>
              <a:rPr lang="en-US" sz="3200" b="1" dirty="0" smtClean="0">
                <a:solidFill>
                  <a:srgbClr val="0000FF"/>
                </a:solidFill>
              </a:rPr>
              <a:t>-14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7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CONCLUSION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186" y="903489"/>
            <a:ext cx="7559040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Low </a:t>
            </a:r>
            <a:r>
              <a:rPr lang="en-US" sz="24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emittance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 SM-</a:t>
            </a:r>
            <a:r>
              <a:rPr lang="en-US" sz="24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TME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 cell with –</a:t>
            </a:r>
            <a:r>
              <a:rPr lang="en-US" sz="24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I</a:t>
            </a:r>
            <a:r>
              <a:rPr lang="en-US" sz="2400" baseline="-250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x,z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 transformer and large DA is proposed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Only 2 sextupole pairs correct the natural chromaticity (second order aberrations are cancelled exactly)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Addition sextupole compensators were introduced </a:t>
            </a:r>
            <a:r>
              <a:rPr lang="en-US" sz="2400" dirty="0">
                <a:solidFill>
                  <a:srgbClr val="000090"/>
                </a:solidFill>
                <a:latin typeface="Comic Sans MS"/>
                <a:cs typeface="Comic Sans MS"/>
              </a:rPr>
              <a:t>to 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reduce the third order aberrations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Optimal phase advances</a:t>
            </a:r>
            <a:endParaRPr lang="en-US" sz="24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The cell can be used to design the ring with any </a:t>
            </a:r>
            <a:r>
              <a:rPr lang="en-US" sz="24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emittance</a:t>
            </a: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 and energy (the cell is quite universal)</a:t>
            </a:r>
          </a:p>
        </p:txBody>
      </p:sp>
    </p:spTree>
    <p:extLst>
      <p:ext uri="{BB962C8B-B14F-4D97-AF65-F5344CB8AC3E}">
        <p14:creationId xmlns:p14="http://schemas.microsoft.com/office/powerpoint/2010/main" val="34382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GOAL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383" y="1461964"/>
            <a:ext cx="7789333" cy="357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Design of a basic lattice cell for the next generation Synchrotron Light Sources (or Damping Rings) with emittances </a:t>
            </a:r>
            <a:r>
              <a:rPr lang="ru-RU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ε</a:t>
            </a:r>
            <a:r>
              <a:rPr lang="en-US" sz="2200" baseline="-25000" dirty="0" smtClean="0">
                <a:solidFill>
                  <a:srgbClr val="000090"/>
                </a:solidFill>
                <a:latin typeface="Comic Sans MS"/>
                <a:cs typeface="Comic Sans MS"/>
              </a:rPr>
              <a:t>x </a:t>
            </a:r>
            <a:r>
              <a:rPr lang="en-US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~</a:t>
            </a:r>
            <a:r>
              <a:rPr lang="ru-RU" sz="2200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ru-RU" sz="22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ε</a:t>
            </a:r>
            <a:r>
              <a:rPr lang="en-US" sz="2200" baseline="-25000" dirty="0" smtClean="0">
                <a:solidFill>
                  <a:srgbClr val="000090"/>
                </a:solidFill>
                <a:latin typeface="Comic Sans MS"/>
                <a:cs typeface="Comic Sans MS"/>
              </a:rPr>
              <a:t>z</a:t>
            </a:r>
            <a:r>
              <a:rPr lang="en-US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~ 10 </a:t>
            </a:r>
            <a:r>
              <a:rPr lang="en-US" sz="22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pm·rad</a:t>
            </a:r>
            <a:r>
              <a:rPr lang="en-US" sz="2200" dirty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r>
              <a:rPr lang="en-US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and large Dynamic Aperture.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The emittances provide diffraction limited SR at </a:t>
            </a:r>
            <a:r>
              <a:rPr lang="ru-RU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λ</a:t>
            </a:r>
            <a:r>
              <a:rPr lang="en-US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 ~ 1 </a:t>
            </a:r>
            <a:r>
              <a:rPr lang="ru-RU" sz="22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Å</a:t>
            </a:r>
            <a:r>
              <a:rPr lang="en-US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0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0090"/>
                </a:solidFill>
                <a:latin typeface="Comic Sans MS"/>
                <a:cs typeface="Comic Sans MS"/>
              </a:rPr>
              <a:t>“Basic” cell means that it can be used as an universal block for lattices with different energies and emittances.</a:t>
            </a:r>
            <a:endParaRPr lang="ru-RU" sz="22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9729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LIMITATIONS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511" y="1058724"/>
            <a:ext cx="7589521" cy="471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Emittance reduction gives</a:t>
            </a:r>
            <a:r>
              <a:rPr lang="ru-RU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 </a:t>
            </a:r>
            <a:endParaRPr lang="en-US" sz="240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endParaRPr lang="ru-RU" sz="100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Very strong focusing lattice with large chromaticity </a:t>
            </a:r>
            <a:endParaRPr lang="ru-RU" sz="200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Low dispersion in straight sections and reduction of the chromatic sextupoles effectiveness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Strong IBS requires large (dynamical) momentum acceptance and additional decrease of the zero-current emittance…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… See item 1. </a:t>
            </a:r>
          </a:p>
          <a:p>
            <a:pPr>
              <a:lnSpc>
                <a:spcPct val="130000"/>
              </a:lnSpc>
            </a:pPr>
            <a:endParaRPr lang="en-US" sz="10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Finally, the sextupoles are extremely strong and DA is extremely low.</a:t>
            </a:r>
            <a:endParaRPr lang="ru-RU" sz="2400" dirty="0" smtClean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601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SOLUTION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029" y="980070"/>
            <a:ext cx="7530011" cy="527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Usual approach: many sextupole and </a:t>
            </a:r>
            <a:r>
              <a:rPr lang="en-US" sz="20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octupole</a:t>
            </a: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 families optimizing resonance driving terms, tune-amplitude dependence coefficients, etc. Sometimes it works, sometimes not.</a:t>
            </a:r>
          </a:p>
          <a:p>
            <a:pPr algn="just">
              <a:lnSpc>
                <a:spcPct val="130000"/>
              </a:lnSpc>
            </a:pPr>
            <a:endParaRPr lang="en-US" sz="5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Our approach: low emittance cell with –I transformation in both planes. Pairs of sextupoles in proper positions provide large (ideally for kick sextupoles – infinite) dynamic aperture.</a:t>
            </a:r>
          </a:p>
          <a:p>
            <a:pPr algn="just">
              <a:lnSpc>
                <a:spcPct val="130000"/>
              </a:lnSpc>
            </a:pPr>
            <a:endParaRPr lang="en-US" sz="500" dirty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algn="just">
              <a:lnSpc>
                <a:spcPct val="13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Finite length sextupole pair cancels the second order aberrations, higher orders still exist, but the DA is large (although not infinite). 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For details see A.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Bogomyagkov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et al “Effect </a:t>
            </a:r>
            <a:r>
              <a:rPr lang="en-US" sz="2000" dirty="0">
                <a:solidFill>
                  <a:srgbClr val="008000"/>
                </a:solidFill>
                <a:latin typeface="Comic Sans MS"/>
                <a:cs typeface="Comic Sans MS"/>
              </a:rPr>
              <a:t>of the Sextupole Finite Length on Dynamic Aperture in the Collider Final Focus”, </a:t>
            </a:r>
            <a:r>
              <a:rPr lang="en-US" sz="2000" dirty="0" err="1">
                <a:solidFill>
                  <a:srgbClr val="008000"/>
                </a:solidFill>
                <a:latin typeface="Comic Sans MS"/>
                <a:cs typeface="Comic Sans MS"/>
              </a:rPr>
              <a:t>arXiv: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0909.4872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.</a:t>
            </a:r>
            <a:endParaRPr lang="ru-RU" sz="2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7401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CELL PARAMETERS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03179"/>
              </p:ext>
            </p:extLst>
          </p:nvPr>
        </p:nvGraphicFramePr>
        <p:xfrm>
          <a:off x="761999" y="2158999"/>
          <a:ext cx="7559041" cy="3232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1606"/>
                <a:gridCol w="2241859"/>
                <a:gridCol w="1245576"/>
              </a:tblGrid>
              <a:tr h="40406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Energy, E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3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GeV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406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Length,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L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54.04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m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406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Angle,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Θ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8˚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406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Phase advance,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lang="en-US" sz="20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lang="en-US" sz="20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3.43/3.49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406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Natural chromaticity,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ξ</a:t>
                      </a:r>
                      <a:r>
                        <a:rPr lang="en-US" sz="20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ξ</a:t>
                      </a:r>
                      <a:r>
                        <a:rPr lang="en-US" sz="2000" b="0" i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endParaRPr lang="ru-RU" sz="2000" b="0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-7.05/-9.76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406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Compaction factor, α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2.43·10</a:t>
                      </a:r>
                      <a:r>
                        <a:rPr lang="en-US" sz="2000" b="0" baseline="3000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-5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406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Horizontal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mittance</a:t>
                      </a:r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lang="en-US" sz="20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lang="en-US" sz="20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x</a:t>
                      </a:r>
                      <a:endParaRPr lang="ru-RU" sz="2000" b="0" baseline="-2500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10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pm·rad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0406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Energy spread, </a:t>
                      </a:r>
                      <a:r>
                        <a:rPr lang="en-US" sz="20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σ</a:t>
                      </a:r>
                      <a:r>
                        <a:rPr lang="en-US" sz="20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ΔE</a:t>
                      </a:r>
                      <a:r>
                        <a:rPr lang="en-US" sz="2000" b="0" baseline="-2500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/E</a:t>
                      </a:r>
                      <a:endParaRPr lang="ru-RU" sz="2000" b="0" baseline="-2500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2.5·10</a:t>
                      </a:r>
                      <a:r>
                        <a:rPr lang="en-US" sz="2000" b="0" baseline="3000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-4</a:t>
                      </a:r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1999" y="986681"/>
            <a:ext cx="7559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Our cell example aims the ring with ~10 pm emittance at 3 </a:t>
            </a:r>
            <a:r>
              <a:rPr lang="en-US" sz="2000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GeV</a:t>
            </a: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 and large DA (</a:t>
            </a: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  <a:sym typeface="Symbol"/>
              </a:rPr>
              <a:t>2 cm in horizontal direction)</a:t>
            </a:r>
            <a:endParaRPr lang="en-US" sz="2000" dirty="0" smtClean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186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RING PARAMETERS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36" y="5245487"/>
            <a:ext cx="8269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mic Sans MS"/>
                <a:cs typeface="Comic Sans MS"/>
              </a:rPr>
              <a:t>Another ring example using the same approach: </a:t>
            </a:r>
            <a:r>
              <a:rPr lang="en-US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A.Papash’s</a:t>
            </a:r>
            <a:r>
              <a:rPr lang="en-US" dirty="0" smtClean="0">
                <a:solidFill>
                  <a:srgbClr val="002060"/>
                </a:solidFill>
                <a:latin typeface="Comic Sans MS"/>
                <a:cs typeface="Comic Sans MS"/>
              </a:rPr>
              <a:t> (previous) talk “</a:t>
            </a:r>
            <a:r>
              <a:rPr lang="en-US" dirty="0">
                <a:solidFill>
                  <a:srgbClr val="002060"/>
                </a:solidFill>
                <a:latin typeface="Comic Sans MS"/>
                <a:cs typeface="Comic Sans MS"/>
              </a:rPr>
              <a:t>Low </a:t>
            </a:r>
            <a:r>
              <a:rPr lang="en-US" dirty="0" err="1">
                <a:solidFill>
                  <a:srgbClr val="002060"/>
                </a:solidFill>
                <a:latin typeface="Comic Sans MS"/>
                <a:cs typeface="Comic Sans MS"/>
              </a:rPr>
              <a:t>Emittance</a:t>
            </a:r>
            <a:r>
              <a:rPr lang="en-US" dirty="0">
                <a:solidFill>
                  <a:srgbClr val="002060"/>
                </a:solidFill>
                <a:latin typeface="Comic Sans MS"/>
                <a:cs typeface="Comic Sans MS"/>
              </a:rPr>
              <a:t> Model for the </a:t>
            </a:r>
            <a:r>
              <a:rPr lang="en-US" dirty="0" err="1">
                <a:solidFill>
                  <a:srgbClr val="002060"/>
                </a:solidFill>
                <a:latin typeface="Comic Sans MS"/>
                <a:cs typeface="Comic Sans MS"/>
              </a:rPr>
              <a:t>Anka</a:t>
            </a:r>
            <a:r>
              <a:rPr lang="en-US" dirty="0">
                <a:solidFill>
                  <a:srgbClr val="002060"/>
                </a:solidFill>
                <a:latin typeface="Comic Sans MS"/>
                <a:cs typeface="Comic Sans MS"/>
              </a:rPr>
              <a:t> Synchrotron Radiation Source Including </a:t>
            </a:r>
            <a:r>
              <a:rPr lang="en-US" dirty="0" smtClean="0">
                <a:solidFill>
                  <a:srgbClr val="002060"/>
                </a:solidFill>
                <a:latin typeface="Comic Sans MS"/>
                <a:cs typeface="Comic Sans MS"/>
              </a:rPr>
              <a:t>Non</a:t>
            </a:r>
            <a:r>
              <a:rPr lang="en-US" dirty="0">
                <a:solidFill>
                  <a:srgbClr val="002060"/>
                </a:solidFill>
                <a:latin typeface="Comic Sans MS"/>
                <a:cs typeface="Comic Sans MS"/>
              </a:rPr>
              <a:t>l</a:t>
            </a:r>
            <a:r>
              <a:rPr lang="en-US" dirty="0" smtClean="0">
                <a:solidFill>
                  <a:srgbClr val="002060"/>
                </a:solidFill>
                <a:latin typeface="Comic Sans MS"/>
                <a:cs typeface="Comic Sans MS"/>
              </a:rPr>
              <a:t>inear </a:t>
            </a:r>
            <a:r>
              <a:rPr lang="en-US" dirty="0">
                <a:solidFill>
                  <a:srgbClr val="002060"/>
                </a:solidFill>
                <a:latin typeface="Comic Sans MS"/>
                <a:cs typeface="Comic Sans MS"/>
              </a:rPr>
              <a:t>Effects” </a:t>
            </a:r>
            <a:endParaRPr lang="ru-RU" dirty="0">
              <a:solidFill>
                <a:srgbClr val="00206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33375"/>
              </p:ext>
            </p:extLst>
          </p:nvPr>
        </p:nvGraphicFramePr>
        <p:xfrm>
          <a:off x="1178456" y="1513728"/>
          <a:ext cx="6787088" cy="3721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1538"/>
                <a:gridCol w="1203588"/>
                <a:gridCol w="1203588"/>
                <a:gridCol w="1118374"/>
              </a:tblGrid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Energy, E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3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GeV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Length,</a:t>
                      </a:r>
                      <a:r>
                        <a:rPr lang="en-US" sz="18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L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1.379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km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Phase advance, </a:t>
                      </a: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lang="en-US" sz="18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ν</a:t>
                      </a:r>
                      <a:r>
                        <a:rPr lang="en-US" sz="18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84.52/91.78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Natural chromaticity, </a:t>
                      </a: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ξ</a:t>
                      </a:r>
                      <a:r>
                        <a:rPr lang="en-US" sz="18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ξ</a:t>
                      </a:r>
                      <a:r>
                        <a:rPr lang="en-US" sz="1800" b="0" i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endParaRPr lang="ru-RU" sz="1800" b="0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-184/-251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Compaction factor, α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7.84·10</a:t>
                      </a:r>
                      <a:r>
                        <a:rPr lang="en-US" sz="1800" b="0" baseline="3000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-5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w/o IBS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with IBS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Bunch current,</a:t>
                      </a:r>
                      <a:r>
                        <a:rPr lang="en-US" sz="18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I</a:t>
                      </a:r>
                      <a:r>
                        <a:rPr lang="en-US" sz="18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70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μA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Beam current,</a:t>
                      </a:r>
                      <a:r>
                        <a:rPr lang="en-US" sz="18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I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50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mA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5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mittances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lang="en-US" sz="18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lang="en-US" sz="18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x</a:t>
                      </a:r>
                      <a:r>
                        <a:rPr lang="en-US" sz="1800" b="0" baseline="-2500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lang="en-US" sz="1800" b="0" baseline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ε</a:t>
                      </a:r>
                      <a:r>
                        <a:rPr lang="en-US" sz="18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endParaRPr lang="ru-RU" sz="1800" b="0" baseline="-25000" dirty="0" smtClean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3.0/8.5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15.6/8.6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pm·rad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Energy spread, </a:t>
                      </a: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σ</a:t>
                      </a:r>
                      <a:r>
                        <a:rPr lang="en-US" sz="18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ΔE</a:t>
                      </a:r>
                      <a:r>
                        <a:rPr lang="en-US" sz="1800" b="0" baseline="-2500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/E</a:t>
                      </a:r>
                      <a:endParaRPr lang="ru-RU" sz="1800" b="0" baseline="-2500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1.2·10</a:t>
                      </a:r>
                      <a:r>
                        <a:rPr lang="en-US" sz="1800" b="0" baseline="3000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-3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1.3·10</a:t>
                      </a:r>
                      <a:r>
                        <a:rPr lang="en-US" sz="1800" b="0" baseline="300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-3</a:t>
                      </a:r>
                      <a:endParaRPr lang="ru-RU" sz="1800" b="0" dirty="0" smtClean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250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Bunch length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, </a:t>
                      </a:r>
                      <a:r>
                        <a:rPr lang="en-US" sz="1800" b="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σ</a:t>
                      </a:r>
                      <a:r>
                        <a:rPr lang="en-US" sz="1800" b="0" baseline="-25000" dirty="0" err="1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s</a:t>
                      </a:r>
                      <a:endParaRPr lang="ru-RU" sz="1800" b="0" baseline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7.7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8.0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mm</a:t>
                      </a:r>
                      <a:endParaRPr lang="ru-RU" sz="1800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1836" y="662280"/>
            <a:ext cx="852584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002060"/>
                </a:solidFill>
                <a:latin typeface="Comic Sans MS"/>
                <a:cs typeface="Comic Sans MS"/>
              </a:rPr>
              <a:t>The ring based on the cell using the horizontal-field damping wigglers 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Comic Sans MS"/>
                <a:cs typeface="Comic Sans MS"/>
              </a:rPr>
              <a:t>(Anton </a:t>
            </a:r>
            <a:r>
              <a:rPr lang="en-US" dirty="0" err="1">
                <a:solidFill>
                  <a:srgbClr val="00B050"/>
                </a:solidFill>
                <a:latin typeface="Comic Sans MS"/>
                <a:cs typeface="Comic Sans MS"/>
              </a:rPr>
              <a:t>Bogomyagkov’s</a:t>
            </a:r>
            <a:r>
              <a:rPr lang="en-US" dirty="0">
                <a:solidFill>
                  <a:srgbClr val="00B050"/>
                </a:solidFill>
                <a:latin typeface="Comic Sans MS"/>
                <a:cs typeface="Comic Sans MS"/>
              </a:rPr>
              <a:t> talk 9:30 (UTC+2) Thursday, 18 September, </a:t>
            </a:r>
            <a:r>
              <a:rPr lang="en-US" dirty="0" smtClean="0">
                <a:solidFill>
                  <a:srgbClr val="00B050"/>
                </a:solidFill>
                <a:latin typeface="Comic Sans MS"/>
                <a:cs typeface="Comic Sans MS"/>
              </a:rPr>
              <a:t>2014)  </a:t>
            </a:r>
            <a:endParaRPr lang="ru-RU" dirty="0">
              <a:solidFill>
                <a:srgbClr val="00B05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249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7559041" cy="365125"/>
          </a:xfrm>
        </p:spPr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DESIGN PRINCIPLES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836" y="916126"/>
            <a:ext cx="75590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Low emittance – TME-like cell. But exact TME is not suitable. We suggest a Split Magnet TME (SM-TME).</a:t>
            </a:r>
          </a:p>
        </p:txBody>
      </p:sp>
      <p:pic>
        <p:nvPicPr>
          <p:cNvPr id="13" name="Изображение 2" descr="Cell-T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921623"/>
            <a:ext cx="5018946" cy="2361857"/>
          </a:xfrm>
          <a:prstGeom prst="rect">
            <a:avLst/>
          </a:prstGeom>
        </p:spPr>
      </p:pic>
      <p:pic>
        <p:nvPicPr>
          <p:cNvPr id="14" name="Изображение 1" descr="Cell-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10" y="3617094"/>
            <a:ext cx="4852935" cy="21568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3999" y="3329000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Comic Sans MS"/>
                <a:cs typeface="Comic Sans MS"/>
              </a:rPr>
              <a:t>TME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91232" y="539775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  <a:cs typeface="Comic Sans MS"/>
              </a:rPr>
              <a:t>SM-TME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2945" y="2321467"/>
            <a:ext cx="3561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</a:rPr>
              <a:t>TME: compact, low emittance,</a:t>
            </a:r>
          </a:p>
          <a:p>
            <a:r>
              <a:rPr lang="en-US" dirty="0" smtClean="0">
                <a:solidFill>
                  <a:srgbClr val="000090"/>
                </a:solidFill>
                <a:latin typeface="Comic Sans MS"/>
              </a:rPr>
              <a:t>No –</a:t>
            </a:r>
            <a:r>
              <a:rPr lang="en-US" dirty="0" err="1" smtClean="0">
                <a:solidFill>
                  <a:srgbClr val="000090"/>
                </a:solidFill>
                <a:latin typeface="Comic Sans MS"/>
              </a:rPr>
              <a:t>I</a:t>
            </a:r>
            <a:r>
              <a:rPr lang="en-US" baseline="-25000" dirty="0" err="1" smtClean="0">
                <a:solidFill>
                  <a:srgbClr val="000090"/>
                </a:solidFill>
                <a:latin typeface="Comic Sans MS"/>
              </a:rPr>
              <a:t>x,z</a:t>
            </a:r>
            <a:r>
              <a:rPr lang="en-US" dirty="0" smtClean="0">
                <a:solidFill>
                  <a:srgbClr val="000090"/>
                </a:solidFill>
                <a:latin typeface="Comic Sans MS"/>
              </a:rPr>
              <a:t> with large DA is found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1612" y="4287945"/>
            <a:ext cx="3566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omic Sans MS"/>
              </a:rPr>
              <a:t>SM-TME: still compact, still low emittance, –</a:t>
            </a:r>
            <a:r>
              <a:rPr lang="en-US" dirty="0" err="1" smtClean="0">
                <a:solidFill>
                  <a:srgbClr val="000090"/>
                </a:solidFill>
                <a:latin typeface="Comic Sans MS"/>
              </a:rPr>
              <a:t>I</a:t>
            </a:r>
            <a:r>
              <a:rPr lang="en-US" baseline="-25000" dirty="0" err="1" smtClean="0">
                <a:solidFill>
                  <a:srgbClr val="000090"/>
                </a:solidFill>
                <a:latin typeface="Comic Sans MS"/>
              </a:rPr>
              <a:t>x,z</a:t>
            </a:r>
            <a:r>
              <a:rPr lang="en-US" dirty="0" smtClean="0">
                <a:solidFill>
                  <a:srgbClr val="000090"/>
                </a:solidFill>
                <a:latin typeface="Comic Sans MS"/>
              </a:rPr>
              <a:t> with large DA is found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78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UNIT CELL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pic>
        <p:nvPicPr>
          <p:cNvPr id="3" name="Изображение 2" descr="UnitOptics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8" y="812132"/>
            <a:ext cx="7200900" cy="488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8933" y="2705697"/>
            <a:ext cx="1115343" cy="1077218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</a:t>
            </a:r>
            <a:r>
              <a:rPr lang="en-US" sz="3200" b="1" i="1" baseline="-250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 π</a:t>
            </a:r>
          </a:p>
          <a:p>
            <a:r>
              <a:rPr lang="ru-RU" sz="3200" b="1" dirty="0" err="1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</a:t>
            </a:r>
            <a:r>
              <a:rPr lang="en-US" sz="3200" b="1" i="1" baseline="-25000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</a:t>
            </a:r>
            <a:r>
              <a:rPr lang="en-US" sz="3200" b="1" dirty="0" smtClean="0"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 π</a:t>
            </a:r>
            <a:endParaRPr lang="ru-RU" sz="3200" b="1" dirty="0"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7" idx="3"/>
          </p:cNvCxnSpPr>
          <p:nvPr/>
        </p:nvCxnSpPr>
        <p:spPr>
          <a:xfrm>
            <a:off x="5144276" y="3244306"/>
            <a:ext cx="2314741" cy="125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1687830" y="3244306"/>
            <a:ext cx="2341103" cy="125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34131" y="1457459"/>
            <a:ext cx="481021" cy="584776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-I</a:t>
            </a:r>
          </a:p>
        </p:txBody>
      </p:sp>
      <p:cxnSp>
        <p:nvCxnSpPr>
          <p:cNvPr id="17" name="Прямая со стрелкой 16"/>
          <p:cNvCxnSpPr>
            <a:stCxn id="16" idx="3"/>
          </p:cNvCxnSpPr>
          <p:nvPr/>
        </p:nvCxnSpPr>
        <p:spPr>
          <a:xfrm>
            <a:off x="4815152" y="1749847"/>
            <a:ext cx="1263867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6" idx="1"/>
          </p:cNvCxnSpPr>
          <p:nvPr/>
        </p:nvCxnSpPr>
        <p:spPr>
          <a:xfrm flipH="1">
            <a:off x="3124272" y="1749847"/>
            <a:ext cx="1209859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96465" y="2399491"/>
            <a:ext cx="486281" cy="46166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β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endParaRPr lang="ru-RU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2342" y="1449640"/>
            <a:ext cx="475561" cy="46166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β</a:t>
            </a:r>
            <a:r>
              <a:rPr lang="en-US" sz="24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z</a:t>
            </a:r>
            <a:endParaRPr lang="ru-RU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4897" y="1226407"/>
            <a:ext cx="466895" cy="46166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Comic Sans MS"/>
                <a:cs typeface="Comic Sans MS"/>
              </a:rPr>
              <a:t>η</a:t>
            </a:r>
            <a:r>
              <a:rPr lang="en-US" sz="2400" baseline="-25000" dirty="0" smtClean="0">
                <a:latin typeface="Comic Sans MS"/>
                <a:cs typeface="Comic Sans MS"/>
              </a:rPr>
              <a:t>x</a:t>
            </a:r>
            <a:endParaRPr lang="ru-RU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353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600" dirty="0" err="1" smtClean="0"/>
              <a:t>P.Piminov</a:t>
            </a:r>
            <a:r>
              <a:rPr lang="en-US" sz="1600" dirty="0" smtClean="0"/>
              <a:t>, Low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Cell with Large Dynamic Aperture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2479" y="148767"/>
            <a:ext cx="75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Comic Sans MS"/>
              </a:rPr>
              <a:t>3.5 π CELL</a:t>
            </a:r>
            <a:endParaRPr lang="ru-RU" sz="3600" b="1" dirty="0">
              <a:solidFill>
                <a:schemeClr val="bg1"/>
              </a:solidFill>
              <a:latin typeface="+mj-lt"/>
              <a:cs typeface="Comic Sans MS"/>
            </a:endParaRPr>
          </a:p>
        </p:txBody>
      </p:sp>
      <p:pic>
        <p:nvPicPr>
          <p:cNvPr id="11" name="Изображение 10" descr="SuperOptics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60" y="808622"/>
            <a:ext cx="7200900" cy="48895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685944" y="1193788"/>
            <a:ext cx="1023739" cy="4405707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  <a:ln>
            <a:noFill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9684" y="1193788"/>
            <a:ext cx="830034" cy="4405707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38691" y="1193788"/>
            <a:ext cx="1023739" cy="4405707"/>
          </a:xfrm>
          <a:prstGeom prst="roundRect">
            <a:avLst>
              <a:gd name="adj" fmla="val 0"/>
            </a:avLst>
          </a:prstGeom>
          <a:solidFill>
            <a:srgbClr val="FFFF00">
              <a:alpha val="20000"/>
            </a:srgbClr>
          </a:solidFill>
          <a:ln>
            <a:noFill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08657" y="1193788"/>
            <a:ext cx="830034" cy="4405707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39718" y="1193788"/>
            <a:ext cx="1033592" cy="4405707"/>
          </a:xfrm>
          <a:prstGeom prst="roundRect">
            <a:avLst>
              <a:gd name="adj" fmla="val 0"/>
            </a:avLst>
          </a:prstGeom>
          <a:solidFill>
            <a:srgbClr val="3366FF">
              <a:alpha val="20000"/>
            </a:srgbClr>
          </a:solidFill>
          <a:ln>
            <a:noFill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3310" y="1193788"/>
            <a:ext cx="1033592" cy="4405707"/>
          </a:xfrm>
          <a:prstGeom prst="roundRect">
            <a:avLst>
              <a:gd name="adj" fmla="val 0"/>
            </a:avLst>
          </a:prstGeom>
          <a:solidFill>
            <a:srgbClr val="3366FF">
              <a:alpha val="20000"/>
            </a:srgbClr>
          </a:solidFill>
          <a:ln>
            <a:noFill/>
          </a:ln>
          <a:effectLst>
            <a:outerShdw blurRad="381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908266" y="4308362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9750" y="4308362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0024" y="43083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+mj-lt"/>
              </a:rPr>
              <a:t>Y</a:t>
            </a:r>
            <a:endParaRPr lang="ru-RU" sz="28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0658" y="43083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+mj-lt"/>
              </a:rPr>
              <a:t>Y</a:t>
            </a:r>
            <a:endParaRPr lang="ru-RU" sz="28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20863" y="4279053"/>
            <a:ext cx="44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M</a:t>
            </a:r>
            <a:endParaRPr lang="ru-RU" sz="28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1775" y="4308362"/>
            <a:ext cx="44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M</a:t>
            </a:r>
            <a:endParaRPr lang="ru-RU" sz="28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19654" y="5657592"/>
            <a:ext cx="6886788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cs typeface="Comic Sans MS"/>
              </a:rPr>
              <a:t>Dispersion free SS – 5-Bend-Achromat (5BA) – Dispersion free SS</a:t>
            </a:r>
          </a:p>
        </p:txBody>
      </p:sp>
    </p:spTree>
    <p:extLst>
      <p:ext uri="{BB962C8B-B14F-4D97-AF65-F5344CB8AC3E}">
        <p14:creationId xmlns:p14="http://schemas.microsoft.com/office/powerpoint/2010/main" val="371495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азетная бумаг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Газетная бумага.thmx</Template>
  <TotalTime>4275</TotalTime>
  <Words>910</Words>
  <Application>Microsoft Macintosh PowerPoint</Application>
  <PresentationFormat>Экран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Газетная бумага</vt:lpstr>
      <vt:lpstr>LOW EMITTANCE CELL WITH LARGE DYNAMIC APERTURE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Eugene Levichev</Manager>
  <Company>BINP SB RAS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emittance cell with large dynamic aperture</dc:title>
  <dc:creator>Pavel Piminov</dc:creator>
  <cp:lastModifiedBy>Pavel Piminov</cp:lastModifiedBy>
  <cp:revision>82</cp:revision>
  <dcterms:created xsi:type="dcterms:W3CDTF">2014-09-04T10:20:56Z</dcterms:created>
  <dcterms:modified xsi:type="dcterms:W3CDTF">2014-09-17T05:59:22Z</dcterms:modified>
</cp:coreProperties>
</file>