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Default Extension="wmf" ContentType="image/x-wmf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Default Extension="wdp" ContentType="image/vnd.ms-photo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24"/>
  </p:notesMasterIdLst>
  <p:sldIdLst>
    <p:sldId id="262" r:id="rId2"/>
    <p:sldId id="294" r:id="rId3"/>
    <p:sldId id="280" r:id="rId4"/>
    <p:sldId id="296" r:id="rId5"/>
    <p:sldId id="297" r:id="rId6"/>
    <p:sldId id="304" r:id="rId7"/>
    <p:sldId id="298" r:id="rId8"/>
    <p:sldId id="305" r:id="rId9"/>
    <p:sldId id="314" r:id="rId10"/>
    <p:sldId id="302" r:id="rId11"/>
    <p:sldId id="306" r:id="rId12"/>
    <p:sldId id="315" r:id="rId13"/>
    <p:sldId id="300" r:id="rId14"/>
    <p:sldId id="308" r:id="rId15"/>
    <p:sldId id="301" r:id="rId16"/>
    <p:sldId id="310" r:id="rId17"/>
    <p:sldId id="309" r:id="rId18"/>
    <p:sldId id="281" r:id="rId19"/>
    <p:sldId id="293" r:id="rId20"/>
    <p:sldId id="312" r:id="rId21"/>
    <p:sldId id="313" r:id="rId22"/>
    <p:sldId id="263" r:id="rId23"/>
  </p:sldIdLst>
  <p:sldSz cx="9144000" cy="5715000" type="screen16x10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32577"/>
    <a:srgbClr val="ED7703"/>
    <a:srgbClr val="4E5B99"/>
    <a:srgbClr val="B7B9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91" autoAdjust="0"/>
    <p:restoredTop sz="94623" autoAdjust="0"/>
  </p:normalViewPr>
  <p:slideViewPr>
    <p:cSldViewPr snapToGrid="0" showGuides="1">
      <p:cViewPr>
        <p:scale>
          <a:sx n="120" d="100"/>
          <a:sy n="120" d="100"/>
        </p:scale>
        <p:origin x="-448" y="-272"/>
      </p:cViewPr>
      <p:guideLst>
        <p:guide orient="horz" pos="1800"/>
        <p:guide orient="horz" pos="288"/>
        <p:guide orient="horz" pos="3312"/>
        <p:guide orient="horz" pos="855"/>
        <p:guide pos="2880"/>
        <p:guide pos="521"/>
        <p:guide pos="5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9/18/14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44538"/>
            <a:ext cx="59563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 txBox="1">
            <a:spLocks noGrp="1" noChangeArrowheads="1"/>
          </p:cNvSpPr>
          <p:nvPr/>
        </p:nvSpPr>
        <p:spPr bwMode="auto">
          <a:xfrm>
            <a:off x="3812470" y="10245204"/>
            <a:ext cx="2917546" cy="53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7" rIns="91435" bIns="45717" anchor="b"/>
          <a:lstStyle/>
          <a:p>
            <a:pPr algn="r"/>
            <a:fld id="{2CD2945B-6437-48A1-BAA4-F2CD1F7372DC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31741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827089" y="1"/>
            <a:ext cx="7489825" cy="457729"/>
          </a:xfrm>
          <a:noFill/>
        </p:spPr>
        <p:txBody>
          <a:bodyPr anchor="b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27088" y="457729"/>
            <a:ext cx="7489825" cy="479558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LER2014 workshop - 17/19 September 2014 - Revol JL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351600" y="915000"/>
            <a:ext cx="5612400" cy="2970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915000"/>
            <a:ext cx="2574000" cy="297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 smtClean="0"/>
              <a:t>LER2014 workshop - 17/19 September 2014 - Revol JL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LER2014 workshop - 17/19 September 2014 - Revol JL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LER2014 workshop - 17/19 September 2014 - Revol JL</a:t>
            </a:r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8056" y="5067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805272"/>
            <a:ext cx="8236800" cy="43319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5587803"/>
            <a:ext cx="611560" cy="127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26/07/2013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30001" y="5402791"/>
            <a:ext cx="6120000" cy="1770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LER2014 workshop - 17/19 September 2014 - Revol JL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98001" y="5402865"/>
            <a:ext cx="413559" cy="177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6"/>
        </a:buClr>
        <a:buSzPct val="80000"/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microsoft.com/office/2007/relationships/hdphoto" Target="../media/hdphoto1.wdp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874496"/>
            <a:ext cx="9144000" cy="91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endParaRPr lang="en-GB" sz="1000" kern="0" dirty="0" smtClean="0">
              <a:solidFill>
                <a:srgbClr val="132577"/>
              </a:solidFill>
              <a:latin typeface="+mj-lt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GB" b="1" i="1" dirty="0" smtClean="0">
                <a:solidFill>
                  <a:srgbClr val="ED7703"/>
                </a:solidFill>
                <a:latin typeface="+mj-lt"/>
              </a:rPr>
              <a:t>Status of ESRF Upgrade Phase II 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GB" b="1" i="1" dirty="0" smtClean="0">
                <a:solidFill>
                  <a:srgbClr val="ED7703"/>
                </a:solidFill>
                <a:latin typeface="+mj-lt"/>
              </a:rPr>
              <a:t>The Accelerator Project </a:t>
            </a:r>
            <a:r>
              <a:rPr lang="en-US" b="1" i="1" dirty="0" smtClean="0">
                <a:solidFill>
                  <a:srgbClr val="ED7703"/>
                </a:solidFill>
                <a:latin typeface="+mj-lt"/>
              </a:rPr>
              <a:t>– J.L. </a:t>
            </a:r>
            <a:r>
              <a:rPr lang="en-US" b="1" i="1" dirty="0" err="1" smtClean="0">
                <a:solidFill>
                  <a:srgbClr val="ED7703"/>
                </a:solidFill>
                <a:latin typeface="+mj-lt"/>
              </a:rPr>
              <a:t>Revol</a:t>
            </a:r>
            <a:endParaRPr lang="en-GB" b="1" i="1" kern="0" dirty="0" smtClean="0">
              <a:solidFill>
                <a:srgbClr val="ED7703"/>
              </a:solidFill>
              <a:latin typeface="+mj-lt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endParaRPr lang="en-GB" sz="1200" i="1" kern="0" dirty="0" smtClean="0">
              <a:solidFill>
                <a:srgbClr val="132577"/>
              </a:solidFill>
              <a:latin typeface="+mj-lt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GB" sz="1200" i="1" kern="0" dirty="0" smtClean="0">
                <a:solidFill>
                  <a:srgbClr val="132577"/>
                </a:solidFill>
                <a:latin typeface="+mj-lt"/>
              </a:rPr>
              <a:t>On behalf of the Accelerator Project Phase II Team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GB" sz="1500" b="1" i="0" u="none" strike="noStrike" kern="0" cap="none" spc="0" normalizeH="0" baseline="0" noProof="0" dirty="0" smtClean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93204"/>
            <a:ext cx="9144000" cy="91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GB" sz="2200" b="1" kern="0" dirty="0" smtClean="0">
                <a:solidFill>
                  <a:srgbClr val="132577"/>
                </a:solidFill>
              </a:rPr>
              <a:t>Low </a:t>
            </a:r>
            <a:r>
              <a:rPr lang="en-GB" sz="2200" b="1" kern="0" dirty="0" err="1" smtClean="0">
                <a:solidFill>
                  <a:srgbClr val="132577"/>
                </a:solidFill>
              </a:rPr>
              <a:t>Emittance</a:t>
            </a:r>
            <a:r>
              <a:rPr lang="en-GB" sz="2200" b="1" kern="0" dirty="0" smtClean="0">
                <a:solidFill>
                  <a:srgbClr val="132577"/>
                </a:solidFill>
              </a:rPr>
              <a:t> Rings 2014 Workshop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kumimoji="0" lang="en-GB" u="none" strike="noStrike" kern="0" cap="none" spc="0" normalizeH="0" baseline="0" noProof="0" dirty="0" err="1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ea typeface="+mn-ea"/>
                <a:cs typeface="+mn-cs"/>
              </a:rPr>
              <a:t>Frascati</a:t>
            </a:r>
            <a:r>
              <a:rPr kumimoji="0" lang="en-GB" u="none" strike="noStrike" kern="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ea typeface="+mn-ea"/>
                <a:cs typeface="+mn-cs"/>
              </a:rPr>
              <a:t>, 17 &amp; 19</a:t>
            </a:r>
            <a:r>
              <a:rPr kumimoji="0" lang="en-GB" u="none" strike="noStrike" kern="0" cap="none" spc="0" normalizeH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u="none" strike="noStrike" kern="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ea typeface="+mn-ea"/>
                <a:cs typeface="+mn-cs"/>
              </a:rPr>
              <a:t>September </a:t>
            </a:r>
            <a:r>
              <a:rPr lang="en-GB" kern="0" dirty="0" smtClean="0">
                <a:solidFill>
                  <a:srgbClr val="132577"/>
                </a:solidFill>
              </a:rPr>
              <a:t>2014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endParaRPr lang="en-GB" sz="2000" kern="0" dirty="0" smtClean="0">
              <a:solidFill>
                <a:srgbClr val="132577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132577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312775"/>
            <a:ext cx="9073008" cy="227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 descr="Low Emittance Rings 2014 Worksh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5292"/>
            <a:ext cx="2199470" cy="1221111"/>
          </a:xfrm>
          <a:prstGeom prst="rect">
            <a:avLst/>
          </a:prstGeom>
          <a:noFill/>
        </p:spPr>
      </p:pic>
      <p:pic>
        <p:nvPicPr>
          <p:cNvPr id="6" name="Image 8" descr="logo_couv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491880" y="4225652"/>
            <a:ext cx="5040560" cy="1225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 Injection cell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 smtClean="0"/>
              <a:t>LER2014 workshop - 17/19 September 2014 - </a:t>
            </a:r>
            <a:r>
              <a:rPr lang="en-GB" noProof="0" dirty="0" err="1" smtClean="0"/>
              <a:t>Revol</a:t>
            </a:r>
            <a:r>
              <a:rPr lang="en-GB" noProof="0" dirty="0" smtClean="0"/>
              <a:t> JL</a:t>
            </a:r>
            <a:endParaRPr lang="en-US" noProof="0" dirty="0"/>
          </a:p>
        </p:txBody>
      </p:sp>
      <p:pic>
        <p:nvPicPr>
          <p:cNvPr id="5" name="Picture 4" descr="ch1-figure-1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0664" y="725378"/>
            <a:ext cx="4355976" cy="2304256"/>
          </a:xfrm>
          <a:prstGeom prst="rect">
            <a:avLst/>
          </a:prstGeom>
        </p:spPr>
      </p:pic>
      <p:grpSp>
        <p:nvGrpSpPr>
          <p:cNvPr id="7" name="Group 39"/>
          <p:cNvGrpSpPr/>
          <p:nvPr/>
        </p:nvGrpSpPr>
        <p:grpSpPr>
          <a:xfrm>
            <a:off x="80465" y="2942994"/>
            <a:ext cx="4784141" cy="2404416"/>
            <a:chOff x="327983" y="2497459"/>
            <a:chExt cx="6731246" cy="1962750"/>
          </a:xfrm>
        </p:grpSpPr>
        <p:pic>
          <p:nvPicPr>
            <p:cNvPr id="1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/>
          </p:blipFill>
          <p:spPr>
            <a:xfrm>
              <a:off x="327983" y="2497459"/>
              <a:ext cx="6731246" cy="1962750"/>
            </a:xfrm>
            <a:prstGeom prst="rect">
              <a:avLst/>
            </a:prstGeom>
          </p:spPr>
        </p:pic>
        <p:sp>
          <p:nvSpPr>
            <p:cNvPr id="18" name="TextBox 2"/>
            <p:cNvSpPr txBox="1"/>
            <p:nvPr/>
          </p:nvSpPr>
          <p:spPr>
            <a:xfrm>
              <a:off x="4947391" y="3217540"/>
              <a:ext cx="1181387" cy="2769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/>
                <a:t>S3 septum</a:t>
              </a:r>
              <a:endParaRPr lang="en-GB" sz="1200" dirty="0"/>
            </a:p>
          </p:txBody>
        </p:sp>
        <p:cxnSp>
          <p:nvCxnSpPr>
            <p:cNvPr id="19" name="Elbow Connector 18"/>
            <p:cNvCxnSpPr/>
            <p:nvPr/>
          </p:nvCxnSpPr>
          <p:spPr>
            <a:xfrm rot="5400000">
              <a:off x="4121408" y="3417885"/>
              <a:ext cx="679429" cy="648072"/>
            </a:xfrm>
            <a:prstGeom prst="bentConnector3">
              <a:avLst>
                <a:gd name="adj1" fmla="val 67796"/>
              </a:avLst>
            </a:prstGeom>
            <a:ln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173257" y="3840190"/>
              <a:ext cx="478574" cy="276999"/>
            </a:xfrm>
            <a:prstGeom prst="rect">
              <a:avLst/>
            </a:prstGeom>
            <a:solidFill>
              <a:schemeClr val="lt1">
                <a:alpha val="31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K2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05546" y="3836410"/>
              <a:ext cx="478574" cy="276999"/>
            </a:xfrm>
            <a:prstGeom prst="rect">
              <a:avLst/>
            </a:prstGeom>
            <a:solidFill>
              <a:schemeClr val="lt1">
                <a:alpha val="23000"/>
              </a:schemeClr>
            </a:solidFill>
            <a:effectLst>
              <a:glow>
                <a:schemeClr val="accent1"/>
              </a:glo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K3</a:t>
              </a:r>
              <a:endParaRPr lang="en-GB" sz="12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62126" y="4583240"/>
            <a:ext cx="391811" cy="339330"/>
          </a:xfrm>
          <a:prstGeom prst="rect">
            <a:avLst/>
          </a:prstGeom>
          <a:solidFill>
            <a:schemeClr val="lt1">
              <a:alpha val="31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K1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094376" y="4587421"/>
            <a:ext cx="391811" cy="339330"/>
          </a:xfrm>
          <a:prstGeom prst="rect">
            <a:avLst/>
          </a:prstGeom>
          <a:solidFill>
            <a:schemeClr val="lt1">
              <a:alpha val="23000"/>
            </a:schemeClr>
          </a:solidFill>
          <a:effectLst>
            <a:glow>
              <a:schemeClr val="accent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K4</a:t>
            </a:r>
            <a:endParaRPr lang="en-GB" sz="1200" dirty="0"/>
          </a:p>
        </p:txBody>
      </p:sp>
      <p:grpSp>
        <p:nvGrpSpPr>
          <p:cNvPr id="10" name="Group 32"/>
          <p:cNvGrpSpPr/>
          <p:nvPr/>
        </p:nvGrpSpPr>
        <p:grpSpPr>
          <a:xfrm>
            <a:off x="2047817" y="5101562"/>
            <a:ext cx="476653" cy="180648"/>
            <a:chOff x="4540715" y="2798614"/>
            <a:chExt cx="452817" cy="147465"/>
          </a:xfrm>
          <a:solidFill>
            <a:schemeClr val="accent1">
              <a:alpha val="64000"/>
            </a:schemeClr>
          </a:solidFill>
        </p:grpSpPr>
        <p:sp>
          <p:nvSpPr>
            <p:cNvPr id="15" name="Rectangle 14"/>
            <p:cNvSpPr/>
            <p:nvPr/>
          </p:nvSpPr>
          <p:spPr>
            <a:xfrm rot="21054575">
              <a:off x="4777508" y="2798614"/>
              <a:ext cx="216024" cy="900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 rot="20531424">
              <a:off x="4540715" y="2856014"/>
              <a:ext cx="216023" cy="900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629632" y="5058183"/>
            <a:ext cx="201029" cy="107435"/>
          </a:xfrm>
          <a:prstGeom prst="rect">
            <a:avLst/>
          </a:pr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718593" y="3812592"/>
            <a:ext cx="643232" cy="339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S1-S2</a:t>
            </a:r>
            <a:endParaRPr lang="en-GB" sz="1200" dirty="0"/>
          </a:p>
        </p:txBody>
      </p:sp>
      <p:cxnSp>
        <p:nvCxnSpPr>
          <p:cNvPr id="13" name="Elbow Connector 45"/>
          <p:cNvCxnSpPr>
            <a:stCxn id="12" idx="3"/>
          </p:cNvCxnSpPr>
          <p:nvPr/>
        </p:nvCxnSpPr>
        <p:spPr>
          <a:xfrm>
            <a:off x="2361817" y="3982259"/>
            <a:ext cx="48155" cy="1168198"/>
          </a:xfrm>
          <a:prstGeom prst="bentConnector2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1764" y="769268"/>
            <a:ext cx="46782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132577"/>
                </a:solidFill>
              </a:rPr>
              <a:t>High horizontal beta at septum 18.4 m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132577"/>
                </a:solidFill>
              </a:rPr>
              <a:t>Phase advance identical to the standard cell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132577"/>
                </a:solidFill>
              </a:rPr>
              <a:t>Optical function identical in most of the cell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132577"/>
                </a:solidFill>
              </a:rPr>
              <a:t>Slight local chromaticity differences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132577"/>
                </a:solidFill>
              </a:rPr>
              <a:t>Geometry and requirements close to the present injection scheme </a:t>
            </a:r>
            <a:br>
              <a:rPr lang="en-GB" sz="1600" dirty="0" smtClean="0">
                <a:solidFill>
                  <a:srgbClr val="132577"/>
                </a:solidFill>
              </a:rPr>
            </a:br>
            <a:r>
              <a:rPr lang="en-GB" sz="1600" dirty="0" smtClean="0">
                <a:solidFill>
                  <a:srgbClr val="132577"/>
                </a:solidFill>
              </a:rPr>
              <a:t>(4 kickers, 2 in-air septa, 1 in-vacuum septum)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132577"/>
                </a:solidFill>
              </a:rPr>
              <a:t>No </a:t>
            </a:r>
            <a:r>
              <a:rPr lang="en-GB" sz="1600" dirty="0" err="1" smtClean="0">
                <a:solidFill>
                  <a:srgbClr val="132577"/>
                </a:solidFill>
              </a:rPr>
              <a:t>sextupoles</a:t>
            </a:r>
            <a:r>
              <a:rPr lang="en-GB" sz="1600" dirty="0" smtClean="0">
                <a:solidFill>
                  <a:srgbClr val="132577"/>
                </a:solidFill>
              </a:rPr>
              <a:t> within the injection kicker bump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08900" y="781484"/>
            <a:ext cx="804271" cy="2016224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581110" y="3079064"/>
            <a:ext cx="1885138" cy="2077517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 rot="8554570">
            <a:off x="4325005" y="2740889"/>
            <a:ext cx="720080" cy="25376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5021225" y="3235148"/>
          <a:ext cx="3896004" cy="1828800"/>
        </p:xfrm>
        <a:graphic>
          <a:graphicData uri="http://schemas.openxmlformats.org/drawingml/2006/table">
            <a:tbl>
              <a:tblPr/>
              <a:tblGrid>
                <a:gridCol w="2315921"/>
                <a:gridCol w="731520"/>
                <a:gridCol w="848563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Arial"/>
                          <a:ea typeface="MS Mincho"/>
                          <a:cs typeface="Arial"/>
                        </a:rPr>
                        <a:t>Present Booster</a:t>
                      </a:r>
                      <a:endParaRPr lang="en-GB" sz="1200" dirty="0">
                        <a:latin typeface="Arial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Arial"/>
                          <a:ea typeface="MS Mincho"/>
                          <a:cs typeface="Arial"/>
                        </a:rPr>
                        <a:t>Upgraded</a:t>
                      </a:r>
                      <a:r>
                        <a:rPr lang="en-US" sz="1000" b="1" baseline="0" dirty="0" smtClean="0">
                          <a:latin typeface="Arial"/>
                          <a:ea typeface="MS Mincho"/>
                          <a:cs typeface="Arial"/>
                        </a:rPr>
                        <a:t> Booster</a:t>
                      </a:r>
                      <a:endParaRPr lang="en-GB" sz="1200" dirty="0">
                        <a:latin typeface="Arial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Injected beam emittance [nm]</a:t>
                      </a:r>
                      <a:endParaRPr lang="en-GB" sz="1200">
                        <a:latin typeface="Arial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MS Mincho"/>
                          <a:cs typeface="Arial"/>
                        </a:rPr>
                        <a:t>120</a:t>
                      </a:r>
                      <a:endParaRPr lang="en-GB" sz="1200" dirty="0">
                        <a:latin typeface="Arial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MS Mincho"/>
                          <a:cs typeface="Arial"/>
                        </a:rPr>
                        <a:t>60</a:t>
                      </a:r>
                      <a:endParaRPr lang="en-GB" sz="1200" dirty="0">
                        <a:latin typeface="Arial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Booster RF voltage [mV]</a:t>
                      </a:r>
                      <a:endParaRPr lang="en-GB" sz="1200">
                        <a:latin typeface="Arial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MS Mincho"/>
                          <a:cs typeface="Arial"/>
                        </a:rPr>
                        <a:t>7.3</a:t>
                      </a:r>
                      <a:endParaRPr lang="en-GB" sz="1200" dirty="0">
                        <a:latin typeface="Arial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MS Mincho"/>
                          <a:cs typeface="Arial"/>
                        </a:rPr>
                        <a:t>11</a:t>
                      </a:r>
                      <a:endParaRPr lang="en-GB" sz="1200">
                        <a:latin typeface="Arial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Bunch length [mm]</a:t>
                      </a:r>
                      <a:endParaRPr lang="en-GB" sz="1200">
                        <a:latin typeface="Arial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MS Mincho"/>
                          <a:cs typeface="Arial"/>
                        </a:rPr>
                        <a:t>23</a:t>
                      </a:r>
                      <a:endParaRPr lang="en-GB" sz="1200">
                        <a:latin typeface="Arial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MS Mincho"/>
                          <a:cs typeface="Arial"/>
                        </a:rPr>
                        <a:t>17</a:t>
                      </a:r>
                      <a:endParaRPr lang="en-GB" sz="1200">
                        <a:latin typeface="Arial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Septum thickness [mm]</a:t>
                      </a:r>
                      <a:endParaRPr lang="en-GB" sz="1200">
                        <a:latin typeface="Arial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MS Mincho"/>
                          <a:cs typeface="Arial"/>
                        </a:rPr>
                        <a:t>2</a:t>
                      </a:r>
                      <a:endParaRPr lang="en-GB" sz="1200">
                        <a:latin typeface="Arial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MS Mincho"/>
                          <a:cs typeface="Arial"/>
                        </a:rPr>
                        <a:t>1.5</a:t>
                      </a:r>
                      <a:endParaRPr lang="en-GB" sz="1200">
                        <a:latin typeface="Arial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Beam distance from septum [mm]</a:t>
                      </a:r>
                      <a:endParaRPr lang="en-GB" sz="1200">
                        <a:latin typeface="Arial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MS Mincho"/>
                          <a:cs typeface="Arial"/>
                        </a:rPr>
                        <a:t>1</a:t>
                      </a:r>
                      <a:endParaRPr lang="en-GB" sz="1200">
                        <a:latin typeface="Arial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MS Mincho"/>
                          <a:cs typeface="Arial"/>
                        </a:rPr>
                        <a:t>0.5</a:t>
                      </a:r>
                      <a:endParaRPr lang="en-GB" sz="1200">
                        <a:latin typeface="Arial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MS Mincho"/>
                          <a:cs typeface="Arial"/>
                        </a:rPr>
                        <a:t>Max. efficiency [%]</a:t>
                      </a:r>
                      <a:endParaRPr lang="en-GB" sz="1200">
                        <a:latin typeface="Arial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MS Mincho"/>
                          <a:cs typeface="Arial"/>
                        </a:rPr>
                        <a:t>70</a:t>
                      </a:r>
                      <a:endParaRPr lang="en-GB" sz="1200">
                        <a:latin typeface="Arial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MS Mincho"/>
                          <a:cs typeface="Arial"/>
                        </a:rPr>
                        <a:t>95</a:t>
                      </a:r>
                      <a:endParaRPr lang="en-GB" sz="1200" dirty="0">
                        <a:latin typeface="Arial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Injector Upgrade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LER2014 workshop - 17/19 September 2014 - Revol JL</a:t>
            </a:r>
            <a:endParaRPr lang="en-US" noProof="0"/>
          </a:p>
        </p:txBody>
      </p:sp>
      <p:grpSp>
        <p:nvGrpSpPr>
          <p:cNvPr id="5" name="Group 4"/>
          <p:cNvGrpSpPr/>
          <p:nvPr/>
        </p:nvGrpSpPr>
        <p:grpSpPr>
          <a:xfrm>
            <a:off x="5318150" y="1015588"/>
            <a:ext cx="3655924" cy="3468625"/>
            <a:chOff x="2114550" y="1724986"/>
            <a:chExt cx="5565249" cy="459167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4550" y="1724986"/>
              <a:ext cx="5553076" cy="2285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14550" y="4048126"/>
              <a:ext cx="5565249" cy="226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95625" y="4762500"/>
              <a:ext cx="1375097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6135625" y="1655974"/>
            <a:ext cx="26003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Nominal decay </a:t>
            </a:r>
            <a:br>
              <a:rPr lang="en-GB" dirty="0" smtClean="0"/>
            </a:br>
            <a:r>
              <a:rPr lang="en-GB" sz="1200" dirty="0" smtClean="0"/>
              <a:t>with vertical beam </a:t>
            </a:r>
            <a:r>
              <a:rPr lang="en-GB" sz="1200" dirty="0" err="1" smtClean="0"/>
              <a:t>blowup</a:t>
            </a:r>
            <a:r>
              <a:rPr lang="en-GB" sz="1200" dirty="0" smtClean="0"/>
              <a:t> to increase lifetime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90195" y="833934"/>
            <a:ext cx="51928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/>
            <a:r>
              <a:rPr lang="en-GB" b="1" dirty="0" smtClean="0">
                <a:solidFill>
                  <a:srgbClr val="132577"/>
                </a:solidFill>
              </a:rPr>
              <a:t>Injector upgrade for Top-up operation is a deliverable of Phase I </a:t>
            </a:r>
            <a:r>
              <a:rPr lang="en-GB" b="1" i="1" dirty="0" smtClean="0">
                <a:solidFill>
                  <a:srgbClr val="132577"/>
                </a:solidFill>
              </a:rPr>
              <a:t>(End2015)</a:t>
            </a:r>
          </a:p>
          <a:p>
            <a:pPr marL="87313" indent="-87313"/>
            <a:endParaRPr lang="en-GB" sz="1200" b="1" i="1" dirty="0" smtClean="0">
              <a:solidFill>
                <a:srgbClr val="132577"/>
              </a:solidFill>
            </a:endParaRPr>
          </a:p>
          <a:p>
            <a:pPr marL="87313" indent="-87313">
              <a:buFont typeface="Arial" pitchFamily="34" charset="0"/>
              <a:buChar char="•"/>
            </a:pPr>
            <a:r>
              <a:rPr lang="en-GB" sz="1600" i="1" dirty="0" smtClean="0">
                <a:solidFill>
                  <a:srgbClr val="132577"/>
                </a:solidFill>
              </a:rPr>
              <a:t>Test with users are on going during machine time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en-GB" sz="1600" i="1" dirty="0" smtClean="0">
                <a:solidFill>
                  <a:srgbClr val="132577"/>
                </a:solidFill>
              </a:rPr>
              <a:t> Improvements for reliability are ongoing</a:t>
            </a:r>
          </a:p>
          <a:p>
            <a:pPr marL="544513" lvl="1" indent="-87313">
              <a:buFont typeface="Arial" pitchFamily="34" charset="0"/>
              <a:buChar char="•"/>
            </a:pPr>
            <a:r>
              <a:rPr lang="en-GB" sz="1600" i="1" dirty="0" smtClean="0">
                <a:solidFill>
                  <a:srgbClr val="132577"/>
                </a:solidFill>
              </a:rPr>
              <a:t>New ramped power supply  (4Hz)</a:t>
            </a:r>
          </a:p>
          <a:p>
            <a:pPr marL="544513" lvl="1" indent="-87313">
              <a:buFont typeface="Arial" pitchFamily="34" charset="0"/>
              <a:buChar char="•"/>
            </a:pPr>
            <a:r>
              <a:rPr lang="en-GB" sz="1600" i="1" dirty="0" smtClean="0">
                <a:solidFill>
                  <a:srgbClr val="132577"/>
                </a:solidFill>
              </a:rPr>
              <a:t>Two additional cavities in the booster </a:t>
            </a:r>
          </a:p>
          <a:p>
            <a:pPr marL="544513" lvl="1" indent="-87313">
              <a:buFont typeface="Arial" pitchFamily="34" charset="0"/>
              <a:buChar char="•"/>
            </a:pPr>
            <a:r>
              <a:rPr lang="en-GB" sz="1600" i="1" dirty="0" err="1" smtClean="0">
                <a:solidFill>
                  <a:srgbClr val="132577"/>
                </a:solidFill>
              </a:rPr>
              <a:t>Linac</a:t>
            </a:r>
            <a:endParaRPr lang="en-GB" sz="1600" i="1" dirty="0" smtClean="0">
              <a:solidFill>
                <a:srgbClr val="132577"/>
              </a:solidFill>
            </a:endParaRPr>
          </a:p>
          <a:p>
            <a:pPr marL="87313" indent="-87313">
              <a:buFont typeface="Arial" pitchFamily="34" charset="0"/>
              <a:buChar char="•"/>
            </a:pPr>
            <a:r>
              <a:rPr lang="en-GB" sz="1600" i="1" dirty="0" smtClean="0">
                <a:solidFill>
                  <a:srgbClr val="132577"/>
                </a:solidFill>
              </a:rPr>
              <a:t>Bunch cleaning in the booster under development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en-GB" sz="1600" i="1" dirty="0" err="1" smtClean="0">
                <a:solidFill>
                  <a:srgbClr val="132577"/>
                </a:solidFill>
              </a:rPr>
              <a:t>Emittance</a:t>
            </a:r>
            <a:r>
              <a:rPr lang="en-GB" sz="1600" i="1" dirty="0" smtClean="0">
                <a:solidFill>
                  <a:srgbClr val="132577"/>
                </a:solidFill>
              </a:rPr>
              <a:t> reduction under study</a:t>
            </a:r>
          </a:p>
          <a:p>
            <a:pPr marL="87313" indent="-87313">
              <a:buFont typeface="Arial" pitchFamily="34" charset="0"/>
              <a:buChar char="•"/>
            </a:pPr>
            <a:endParaRPr lang="en-GB" sz="1600" i="1" dirty="0" smtClean="0">
              <a:solidFill>
                <a:srgbClr val="132577"/>
              </a:solidFill>
            </a:endParaRPr>
          </a:p>
          <a:p>
            <a:pPr marL="87313" indent="-87313">
              <a:buFont typeface="Arial" pitchFamily="34" charset="0"/>
              <a:buChar char="•"/>
            </a:pPr>
            <a:endParaRPr lang="en-GB" sz="1600" i="1" dirty="0" smtClean="0">
              <a:solidFill>
                <a:srgbClr val="132577"/>
              </a:solidFill>
            </a:endParaRPr>
          </a:p>
          <a:p>
            <a:pPr marL="87313" indent="-87313"/>
            <a:r>
              <a:rPr lang="en-GB" b="1" dirty="0" smtClean="0">
                <a:solidFill>
                  <a:srgbClr val="132577"/>
                </a:solidFill>
              </a:rPr>
              <a:t>Specific requirement for the new storage ring</a:t>
            </a:r>
          </a:p>
          <a:p>
            <a:pPr marL="87313" indent="-87313"/>
            <a:endParaRPr lang="en-GB" sz="1200" b="1" dirty="0" smtClean="0">
              <a:solidFill>
                <a:srgbClr val="132577"/>
              </a:solidFill>
            </a:endParaRPr>
          </a:p>
          <a:p>
            <a:pPr marL="87313" indent="-87313">
              <a:buFont typeface="Arial" pitchFamily="34" charset="0"/>
              <a:buChar char="•"/>
            </a:pPr>
            <a:r>
              <a:rPr lang="en-GB" sz="1600" i="1" dirty="0" smtClean="0">
                <a:solidFill>
                  <a:srgbClr val="132577"/>
                </a:solidFill>
              </a:rPr>
              <a:t>Slight reduction of the circumference to compensate the shorter length of the SR </a:t>
            </a:r>
            <a:r>
              <a:rPr lang="en-GB" sz="1400" i="1" dirty="0" smtClean="0">
                <a:solidFill>
                  <a:srgbClr val="132577"/>
                </a:solidFill>
              </a:rPr>
              <a:t>(+171 kHz RF frequency)</a:t>
            </a:r>
            <a:endParaRPr lang="en-GB" sz="1600" i="1" dirty="0" smtClean="0">
              <a:solidFill>
                <a:srgbClr val="132577"/>
              </a:solidFill>
            </a:endParaRPr>
          </a:p>
          <a:p>
            <a:pPr marL="87313" indent="-87313">
              <a:buFont typeface="Arial" pitchFamily="34" charset="0"/>
              <a:buChar char="•"/>
            </a:pPr>
            <a:r>
              <a:rPr lang="en-GB" sz="1600" i="1" dirty="0" smtClean="0">
                <a:solidFill>
                  <a:srgbClr val="132577"/>
                </a:solidFill>
              </a:rPr>
              <a:t>New injection layout</a:t>
            </a:r>
            <a:endParaRPr lang="en-GB" i="1" dirty="0">
              <a:solidFill>
                <a:srgbClr val="13257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9475" y="636422"/>
            <a:ext cx="264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solidFill>
                  <a:srgbClr val="ED7703"/>
                </a:solidFill>
              </a:rPr>
              <a:t>16 Bunch mode</a:t>
            </a:r>
            <a:endParaRPr lang="en-GB" b="1" i="1" dirty="0">
              <a:solidFill>
                <a:srgbClr val="ED77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Magnets (more details in Gael’s talk)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 smtClean="0"/>
              <a:t>LER2014 workshop - 17/19 September 2014 - </a:t>
            </a:r>
            <a:r>
              <a:rPr lang="en-GB" noProof="0" dirty="0" err="1" smtClean="0"/>
              <a:t>Revol</a:t>
            </a:r>
            <a:r>
              <a:rPr lang="en-GB" noProof="0" dirty="0" smtClean="0"/>
              <a:t> JL</a:t>
            </a:r>
            <a:endParaRPr lang="en-US" noProof="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98569" y="1495144"/>
            <a:ext cx="8831131" cy="3609637"/>
            <a:chOff x="188132" y="1199869"/>
            <a:chExt cx="8831131" cy="3609637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8132" y="1270660"/>
              <a:ext cx="8669242" cy="3538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 rot="813935">
              <a:off x="367190" y="2160440"/>
              <a:ext cx="2079917" cy="460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 rot="1137504">
              <a:off x="6575431" y="3997919"/>
              <a:ext cx="2193183" cy="4719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875059">
              <a:off x="2345105" y="2626716"/>
              <a:ext cx="1853498" cy="460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 rot="1033552">
              <a:off x="4614873" y="3306488"/>
              <a:ext cx="2079917" cy="460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 rot="989922">
              <a:off x="4179362" y="2929618"/>
              <a:ext cx="491884" cy="460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 rot="810842">
              <a:off x="501100" y="1199869"/>
              <a:ext cx="2322939" cy="5991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 rot="949884">
              <a:off x="2536233" y="1342929"/>
              <a:ext cx="1853498" cy="926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 rot="989922">
              <a:off x="4220801" y="1860638"/>
              <a:ext cx="731690" cy="6613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 rot="1033552">
              <a:off x="4787572" y="2247198"/>
              <a:ext cx="2079917" cy="6687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 rot="1137504">
              <a:off x="6587141" y="3059188"/>
              <a:ext cx="2432122" cy="5463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2" descr="C:\Users\lebec\Documents\Communication\Presentations\APAC\2014-05\Figures\88120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6879" y="790575"/>
            <a:ext cx="1390378" cy="1467156"/>
          </a:xfrm>
          <a:prstGeom prst="rect">
            <a:avLst/>
          </a:prstGeom>
          <a:noFill/>
        </p:spPr>
      </p:pic>
      <p:pic>
        <p:nvPicPr>
          <p:cNvPr id="17" name="Picture 2" descr="C:\Users\lebec\Documents\Communication\Presentations\APAC\2014-05\Figures\79130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447" y="771525"/>
            <a:ext cx="1092962" cy="1067830"/>
          </a:xfrm>
          <a:prstGeom prst="rect">
            <a:avLst/>
          </a:prstGeom>
          <a:noFill/>
        </p:spPr>
      </p:pic>
      <p:pic>
        <p:nvPicPr>
          <p:cNvPr id="18" name="Picture 17" descr="C:\Users\lebec\Documents\Communication\Presentations\APAC\Figures\Octupo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8666" y="4135181"/>
            <a:ext cx="986010" cy="1205980"/>
          </a:xfrm>
          <a:prstGeom prst="rect">
            <a:avLst/>
          </a:prstGeom>
          <a:noFill/>
        </p:spPr>
      </p:pic>
      <p:pic>
        <p:nvPicPr>
          <p:cNvPr id="19" name="Picture 18" descr="dl+pm_2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>
          <a:xfrm>
            <a:off x="161925" y="2414783"/>
            <a:ext cx="1752600" cy="1595242"/>
          </a:xfrm>
          <a:prstGeom prst="rect">
            <a:avLst/>
          </a:prstGeom>
        </p:spPr>
      </p:pic>
      <p:pic>
        <p:nvPicPr>
          <p:cNvPr id="20" name="Picture 19" descr="C:\Users\lebec\Documents\Projets\WP1.2\TDS\Figures\DQ1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52242" y="3295649"/>
            <a:ext cx="1338833" cy="127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9050" y="3841601"/>
            <a:ext cx="34563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128 Permanent magnet dipoles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longitudinal gradient 0.16 </a:t>
            </a:r>
            <a:r>
              <a:rPr lang="en-US" sz="1400" dirty="0" smtClean="0">
                <a:solidFill>
                  <a:srgbClr val="000000"/>
                </a:solidFill>
                <a:sym typeface="Symbol"/>
              </a:rPr>
              <a:t></a:t>
            </a:r>
            <a:r>
              <a:rPr lang="en-US" sz="1400" dirty="0" smtClean="0">
                <a:solidFill>
                  <a:srgbClr val="000000"/>
                </a:solidFill>
              </a:rPr>
              <a:t> 0.65 T, magnetic gap 26 mm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1.8 meters long, 5 modules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Hybrid Sm2Co17 / Strontium Ferrite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66170" y="4426074"/>
            <a:ext cx="211073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96 Combined 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Dipole-</a:t>
            </a:r>
            <a:r>
              <a:rPr lang="en-US" sz="1600" dirty="0" err="1" smtClean="0">
                <a:solidFill>
                  <a:srgbClr val="000000"/>
                </a:solidFill>
              </a:rPr>
              <a:t>Quadrupoles</a:t>
            </a:r>
            <a:endParaRPr lang="en-US" sz="16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rgbClr val="000000"/>
                </a:solidFill>
              </a:rPr>
              <a:t>0.54 T / 34 Tm</a:t>
            </a:r>
            <a:r>
              <a:rPr lang="en-US" sz="1400" i="1" baseline="30000" dirty="0" smtClean="0">
                <a:solidFill>
                  <a:srgbClr val="000000"/>
                </a:solidFill>
              </a:rPr>
              <a:t>-1 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&amp; 0.43 T / 34 Tm</a:t>
            </a:r>
            <a:r>
              <a:rPr lang="en-US" sz="1400" i="1" baseline="30000" dirty="0" smtClean="0">
                <a:solidFill>
                  <a:srgbClr val="000000"/>
                </a:solidFill>
              </a:rPr>
              <a:t>-1</a:t>
            </a:r>
            <a:endParaRPr lang="en-GB" sz="1400" i="1" baseline="300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18970" y="4648354"/>
            <a:ext cx="159592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64 </a:t>
            </a:r>
            <a:r>
              <a:rPr lang="en-US" sz="1600" dirty="0" err="1" smtClean="0">
                <a:solidFill>
                  <a:srgbClr val="000000"/>
                </a:solidFill>
              </a:rPr>
              <a:t>Octupoles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kern="800" dirty="0" smtClean="0">
                <a:latin typeface="Arial" pitchFamily="34" charset="0"/>
                <a:ea typeface="Times New Roman"/>
                <a:cs typeface="Arial" pitchFamily="34" charset="0"/>
              </a:rPr>
              <a:t>51.2 10</a:t>
            </a:r>
            <a:r>
              <a:rPr lang="en-GB" sz="1400" kern="800" baseline="30000" dirty="0" smtClean="0">
                <a:latin typeface="Arial" pitchFamily="34" charset="0"/>
                <a:ea typeface="Times New Roman"/>
                <a:cs typeface="Arial" pitchFamily="34" charset="0"/>
              </a:rPr>
              <a:t>3</a:t>
            </a:r>
            <a:r>
              <a:rPr lang="en-GB" sz="1400" kern="800" dirty="0" smtClean="0">
                <a:latin typeface="Arial" pitchFamily="34" charset="0"/>
                <a:ea typeface="Times New Roman"/>
                <a:cs typeface="Arial" pitchFamily="34" charset="0"/>
              </a:rPr>
              <a:t> T/m</a:t>
            </a:r>
            <a:r>
              <a:rPr lang="en-GB" sz="1400" kern="800" baseline="30000" dirty="0" smtClean="0">
                <a:latin typeface="Arial" pitchFamily="34" charset="0"/>
                <a:ea typeface="Times New Roman"/>
                <a:cs typeface="Arial" pitchFamily="34" charset="0"/>
              </a:rPr>
              <a:t>3</a:t>
            </a:r>
            <a:endParaRPr lang="en-GB" sz="1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57400" y="742950"/>
            <a:ext cx="1885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192 </a:t>
            </a:r>
            <a:r>
              <a:rPr lang="en-US" dirty="0" err="1" smtClean="0">
                <a:solidFill>
                  <a:srgbClr val="000000"/>
                </a:solidFill>
              </a:rPr>
              <a:t>Sextupoles</a:t>
            </a:r>
            <a:endParaRPr lang="en-US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sym typeface="Symbol"/>
              </a:rPr>
              <a:t>Length 200mm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sym typeface="Symbol"/>
              </a:rPr>
              <a:t>900-2200 Tm</a:t>
            </a:r>
            <a:r>
              <a:rPr lang="en-US" sz="1200" baseline="30000" dirty="0" smtClean="0">
                <a:solidFill>
                  <a:srgbClr val="000000"/>
                </a:solidFill>
                <a:sym typeface="Symbol"/>
              </a:rPr>
              <a:t>-2</a:t>
            </a:r>
            <a:endParaRPr lang="en-GB" sz="1200" baseline="30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sym typeface="Symbol"/>
              </a:rPr>
              <a:t>Also used as dipole and skew quad correctors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71930" y="714003"/>
            <a:ext cx="3167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128 High gradient </a:t>
            </a:r>
            <a:r>
              <a:rPr lang="en-US" sz="1600" dirty="0" err="1" smtClean="0">
                <a:solidFill>
                  <a:srgbClr val="000000"/>
                </a:solidFill>
              </a:rPr>
              <a:t>Quadrupoles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71930" y="1980828"/>
            <a:ext cx="344347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384 Moderate gradient </a:t>
            </a:r>
            <a:r>
              <a:rPr lang="en-US" sz="1600" dirty="0" err="1" smtClean="0">
                <a:solidFill>
                  <a:srgbClr val="000000"/>
                </a:solidFill>
              </a:rPr>
              <a:t>quadrupoles</a:t>
            </a:r>
            <a:endParaRPr lang="en-US" sz="16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30" name="Rectangle 4"/>
          <p:cNvSpPr txBox="1">
            <a:spLocks noChangeArrowheads="1"/>
          </p:cNvSpPr>
          <p:nvPr/>
        </p:nvSpPr>
        <p:spPr bwMode="auto">
          <a:xfrm>
            <a:off x="6059021" y="1038182"/>
            <a:ext cx="2618254" cy="104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indent="-179388" fontAlgn="base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Gradient: 85 T/m</a:t>
            </a:r>
          </a:p>
          <a:p>
            <a:pPr marL="179388" indent="-179388" fontAlgn="base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Bore radius: 12.5 mm </a:t>
            </a:r>
          </a:p>
          <a:p>
            <a:pPr marL="179388" indent="-179388" fontAlgn="base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</a:rPr>
              <a:t>L</a:t>
            </a:r>
            <a:r>
              <a:rPr lang="en-US" sz="1200" kern="0" dirty="0" smtClean="0">
                <a:solidFill>
                  <a:srgbClr val="000000"/>
                </a:solidFill>
              </a:rPr>
              <a:t>ength: 390/490 mm</a:t>
            </a:r>
          </a:p>
          <a:p>
            <a:pPr marL="179388" indent="-179388" fontAlgn="base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Power: 1-2 kW</a:t>
            </a:r>
          </a:p>
          <a:p>
            <a:pPr marL="179388" indent="-179388" fontAlgn="base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endParaRPr lang="en-US" sz="1600" b="1" kern="0" dirty="0" smtClean="0">
              <a:solidFill>
                <a:srgbClr val="1B5092"/>
              </a:solidFill>
            </a:endParaRPr>
          </a:p>
          <a:p>
            <a:pPr marL="179388" indent="-179388" fontAlgn="base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endParaRPr lang="en-US" sz="1600" b="1" kern="0" dirty="0">
              <a:solidFill>
                <a:srgbClr val="1B5092"/>
              </a:solidFill>
            </a:endParaRPr>
          </a:p>
        </p:txBody>
      </p:sp>
      <p:sp>
        <p:nvSpPr>
          <p:cNvPr id="31" name="Rectangle 4"/>
          <p:cNvSpPr txBox="1">
            <a:spLocks noChangeArrowheads="1"/>
          </p:cNvSpPr>
          <p:nvPr/>
        </p:nvSpPr>
        <p:spPr bwMode="auto">
          <a:xfrm>
            <a:off x="6059021" y="2247857"/>
            <a:ext cx="2618254" cy="104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indent="-179388" fontAlgn="base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Gradient: 51 T/m</a:t>
            </a:r>
          </a:p>
          <a:p>
            <a:pPr marL="179388" indent="-179388" fontAlgn="base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Bore radius: 15.5 mm </a:t>
            </a:r>
          </a:p>
          <a:p>
            <a:pPr marL="179388" indent="-179388" fontAlgn="base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</a:rPr>
              <a:t>L</a:t>
            </a:r>
            <a:r>
              <a:rPr lang="en-US" sz="1200" kern="0" dirty="0" smtClean="0">
                <a:solidFill>
                  <a:srgbClr val="000000"/>
                </a:solidFill>
              </a:rPr>
              <a:t>ength: 160/300 mm</a:t>
            </a:r>
          </a:p>
          <a:p>
            <a:pPr marL="179388" indent="-179388" fontAlgn="base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Power: 0.7-1 kW</a:t>
            </a:r>
          </a:p>
          <a:p>
            <a:pPr marL="179388" indent="-179388" fontAlgn="base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endParaRPr lang="en-US" sz="1600" b="1" kern="0" dirty="0" smtClean="0">
              <a:solidFill>
                <a:srgbClr val="1B5092"/>
              </a:solidFill>
            </a:endParaRPr>
          </a:p>
          <a:p>
            <a:pPr marL="179388" indent="-179388" fontAlgn="base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endParaRPr lang="en-US" sz="1600" b="1" kern="0" dirty="0">
              <a:solidFill>
                <a:srgbClr val="1B509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4999" y="1847850"/>
            <a:ext cx="22764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96 Correctors (H/V)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sym typeface="Symbol"/>
              </a:rPr>
              <a:t>Length 120mm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sym typeface="Symbol"/>
              </a:rPr>
              <a:t>0.08 T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444655" y="3047898"/>
            <a:ext cx="2546945" cy="105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9314" tIns="64657" rIns="129314" bIns="64657">
            <a:spAutoFit/>
          </a:bodyPr>
          <a:lstStyle>
            <a:lvl1pPr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46113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3813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39925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86038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432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004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576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148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2000" i="1" dirty="0" smtClean="0">
                <a:solidFill>
                  <a:srgbClr val="132577"/>
                </a:solidFill>
                <a:cs typeface="Arial" panose="020B0604020202020204" pitchFamily="34" charset="0"/>
              </a:rPr>
              <a:t>All magnets individually powered</a:t>
            </a:r>
            <a:endParaRPr lang="en-GB" i="1" dirty="0">
              <a:solidFill>
                <a:srgbClr val="132577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Radiofrequency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13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LER2014 workshop - 17/19 September 2014 - Revol JL</a:t>
            </a:r>
            <a:endParaRPr lang="en-US" noProof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512" y="841276"/>
          <a:ext cx="6445224" cy="3723534"/>
        </p:xfrm>
        <a:graphic>
          <a:graphicData uri="http://schemas.openxmlformats.org/drawingml/2006/table">
            <a:tbl>
              <a:tblPr/>
              <a:tblGrid>
                <a:gridCol w="2564766"/>
                <a:gridCol w="1402772"/>
                <a:gridCol w="2477686"/>
              </a:tblGrid>
              <a:tr h="2880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9990" algn="l"/>
                        </a:tabLst>
                      </a:pPr>
                      <a:r>
                        <a:rPr lang="en-US" sz="1600" b="1" dirty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RF parameters</a:t>
                      </a:r>
                      <a:endParaRPr lang="en-GB" sz="1600" dirty="0">
                        <a:solidFill>
                          <a:srgbClr val="132577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Present</a:t>
                      </a:r>
                      <a:endParaRPr lang="en-GB" sz="1600" dirty="0">
                        <a:solidFill>
                          <a:srgbClr val="132577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New</a:t>
                      </a:r>
                      <a:endParaRPr lang="en-GB" sz="1600" dirty="0">
                        <a:solidFill>
                          <a:srgbClr val="132577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8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Energy loss </a:t>
                      </a:r>
                      <a:r>
                        <a:rPr lang="en-US" sz="1600" dirty="0" smtClean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/>
                      </a:r>
                      <a:br>
                        <a:rPr lang="en-US" sz="1600" dirty="0" smtClean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</a:br>
                      <a:r>
                        <a:rPr lang="en-US" sz="1600" dirty="0" smtClean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(</a:t>
                      </a:r>
                      <a:r>
                        <a:rPr lang="en-US" sz="1600" dirty="0" err="1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incl</a:t>
                      </a:r>
                      <a:r>
                        <a:rPr lang="en-US" sz="1600" dirty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 0.5 </a:t>
                      </a:r>
                      <a:r>
                        <a:rPr lang="en-US" sz="1600" dirty="0" err="1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MeV</a:t>
                      </a:r>
                      <a:r>
                        <a:rPr lang="en-US" sz="1600" dirty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/turn for IDs)</a:t>
                      </a:r>
                      <a:endParaRPr lang="en-GB" sz="1600" dirty="0">
                        <a:solidFill>
                          <a:srgbClr val="132577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5.4 </a:t>
                      </a:r>
                      <a:r>
                        <a:rPr lang="en-US" sz="1600" dirty="0" err="1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MeV</a:t>
                      </a:r>
                      <a:r>
                        <a:rPr lang="en-US" sz="1600" dirty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/turn</a:t>
                      </a:r>
                      <a:endParaRPr lang="en-GB" sz="1600" dirty="0">
                        <a:solidFill>
                          <a:srgbClr val="132577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3.1 </a:t>
                      </a:r>
                      <a:r>
                        <a:rPr lang="en-US" sz="1600" dirty="0" err="1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MeV</a:t>
                      </a:r>
                      <a:r>
                        <a:rPr lang="en-US" sz="1600" dirty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/turn</a:t>
                      </a:r>
                      <a:endParaRPr lang="en-GB" sz="1600" dirty="0">
                        <a:solidFill>
                          <a:srgbClr val="132577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8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Longitudinal damping time </a:t>
                      </a:r>
                      <a:endParaRPr lang="en-GB" sz="1600" dirty="0">
                        <a:solidFill>
                          <a:srgbClr val="132577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3.5 ms</a:t>
                      </a:r>
                      <a:endParaRPr lang="en-GB" sz="1600">
                        <a:solidFill>
                          <a:srgbClr val="132577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8.86 ms</a:t>
                      </a:r>
                      <a:endParaRPr lang="en-GB" sz="1600" dirty="0">
                        <a:solidFill>
                          <a:srgbClr val="132577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16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RF frequency</a:t>
                      </a:r>
                      <a:endParaRPr lang="en-GB" sz="1600" dirty="0">
                        <a:solidFill>
                          <a:srgbClr val="132577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352.200 MHz</a:t>
                      </a:r>
                      <a:endParaRPr lang="en-GB" sz="1600" dirty="0">
                        <a:solidFill>
                          <a:srgbClr val="132577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352.371 MHz</a:t>
                      </a:r>
                      <a:endParaRPr lang="en-GB" sz="1600" dirty="0">
                        <a:solidFill>
                          <a:srgbClr val="132577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8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Harmonic number</a:t>
                      </a:r>
                      <a:endParaRPr lang="en-GB" sz="1600" dirty="0">
                        <a:solidFill>
                          <a:srgbClr val="132577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992</a:t>
                      </a:r>
                      <a:endParaRPr lang="en-GB" sz="1600" dirty="0">
                        <a:solidFill>
                          <a:srgbClr val="132577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992</a:t>
                      </a:r>
                      <a:endParaRPr lang="en-GB" sz="1600" dirty="0">
                        <a:solidFill>
                          <a:srgbClr val="132577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8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Nominal RF voltage</a:t>
                      </a:r>
                      <a:endParaRPr lang="en-GB" sz="1600">
                        <a:solidFill>
                          <a:srgbClr val="132577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8 MV</a:t>
                      </a:r>
                      <a:endParaRPr lang="en-GB" sz="1600">
                        <a:solidFill>
                          <a:srgbClr val="132577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6 MV</a:t>
                      </a:r>
                      <a:endParaRPr lang="en-GB" sz="1600">
                        <a:solidFill>
                          <a:srgbClr val="132577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8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RF </a:t>
                      </a:r>
                      <a:r>
                        <a:rPr lang="en-US" sz="1600" dirty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energy acceptance </a:t>
                      </a:r>
                      <a:endParaRPr lang="en-GB" sz="1600" dirty="0">
                        <a:solidFill>
                          <a:srgbClr val="132577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2.9%</a:t>
                      </a:r>
                      <a:endParaRPr lang="en-GB" sz="1600">
                        <a:solidFill>
                          <a:srgbClr val="132577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4.9%</a:t>
                      </a:r>
                      <a:endParaRPr lang="en-GB" sz="1600" dirty="0">
                        <a:solidFill>
                          <a:srgbClr val="132577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8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Number of cavities</a:t>
                      </a:r>
                      <a:endParaRPr lang="en-GB" sz="1600" dirty="0">
                        <a:solidFill>
                          <a:srgbClr val="132577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5 five-cell </a:t>
                      </a:r>
                      <a:r>
                        <a:rPr lang="en-US" sz="1600" dirty="0" err="1" smtClean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cav’s</a:t>
                      </a:r>
                      <a:endParaRPr lang="en-GB" sz="1600" dirty="0">
                        <a:solidFill>
                          <a:srgbClr val="132577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14 </a:t>
                      </a:r>
                      <a:r>
                        <a:rPr lang="en-US" sz="1600" dirty="0" smtClean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mono-cells </a:t>
                      </a:r>
                      <a:br>
                        <a:rPr lang="en-US" sz="1600" dirty="0" smtClean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</a:br>
                      <a:r>
                        <a:rPr lang="en-US" sz="1600" dirty="0" smtClean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HOM </a:t>
                      </a:r>
                      <a:r>
                        <a:rPr lang="en-US" sz="1600" dirty="0">
                          <a:solidFill>
                            <a:srgbClr val="132577"/>
                          </a:solidFill>
                          <a:latin typeface="Arial"/>
                          <a:ea typeface="MS Mincho"/>
                          <a:cs typeface="Arial"/>
                        </a:rPr>
                        <a:t>damped</a:t>
                      </a:r>
                      <a:endParaRPr lang="en-GB" sz="1600" dirty="0">
                        <a:solidFill>
                          <a:srgbClr val="132577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" name="Picture 6" descr="ch1-figure-5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0232" y="2857500"/>
            <a:ext cx="2352261" cy="2016224"/>
          </a:xfrm>
          <a:prstGeom prst="rect">
            <a:avLst/>
          </a:prstGeom>
        </p:spPr>
      </p:pic>
      <p:pic>
        <p:nvPicPr>
          <p:cNvPr id="8" name="Picture 7" descr="ch1-figure-5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60232" y="985292"/>
            <a:ext cx="2331118" cy="15479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358" y="4712181"/>
            <a:ext cx="7018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GB" dirty="0" smtClean="0">
                <a:solidFill>
                  <a:srgbClr val="132577"/>
                </a:solidFill>
              </a:rPr>
              <a:t>3 cavity prototypes installed in the SR, powered by SSA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dirty="0" smtClean="0">
                <a:solidFill>
                  <a:srgbClr val="132577"/>
                </a:solidFill>
              </a:rPr>
              <a:t>12 cavities ordered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Vacuum chamber layout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14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LER2014 workshop - 17/19 September 2014 - Revol JL</a:t>
            </a:r>
            <a:endParaRPr lang="en-US" noProof="0"/>
          </a:p>
        </p:txBody>
      </p:sp>
      <p:pic>
        <p:nvPicPr>
          <p:cNvPr id="5" name="Picture 4" descr="ch1-figure-4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3" y="3072382"/>
            <a:ext cx="7200800" cy="1953379"/>
          </a:xfrm>
          <a:prstGeom prst="rect">
            <a:avLst/>
          </a:prstGeom>
        </p:spPr>
      </p:pic>
      <p:pic>
        <p:nvPicPr>
          <p:cNvPr id="6" name="Picture 5" descr="ch1-figure-1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96" y="913284"/>
            <a:ext cx="9036496" cy="2520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7357" y="4818890"/>
            <a:ext cx="694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32577"/>
                </a:solidFill>
              </a:rPr>
              <a:t>Layout with 12 chambers with aperture defined in 3 regions adapted to the beta functions.  </a:t>
            </a:r>
            <a:endParaRPr lang="en-GB" dirty="0">
              <a:solidFill>
                <a:srgbClr val="1325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Vacuum system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15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LER2014 workshop - 17/19 September 2014 - Revol JL</a:t>
            </a:r>
            <a:endParaRPr lang="en-US" noProof="0"/>
          </a:p>
        </p:txBody>
      </p:sp>
      <p:pic>
        <p:nvPicPr>
          <p:cNvPr id="6" name="Picture 5" descr="ch1-figure-44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62413" y="1561356"/>
            <a:ext cx="3489507" cy="2028784"/>
          </a:xfrm>
          <a:prstGeom prst="rect">
            <a:avLst/>
          </a:prstGeom>
        </p:spPr>
      </p:pic>
      <p:pic>
        <p:nvPicPr>
          <p:cNvPr id="7" name="Picture 6" descr="ch1-figure-46.jp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8024" y="1561356"/>
            <a:ext cx="3487347" cy="2088232"/>
          </a:xfrm>
          <a:prstGeom prst="rect">
            <a:avLst/>
          </a:prstGeom>
        </p:spPr>
      </p:pic>
      <p:pic>
        <p:nvPicPr>
          <p:cNvPr id="8" name="Picture 7" descr="ch1-figure-4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36" y="3618682"/>
            <a:ext cx="4032448" cy="14893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39682" y="87670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rgbClr val="132577"/>
                </a:solidFill>
              </a:rPr>
              <a:t>Centre</a:t>
            </a:r>
            <a:endParaRPr lang="en-GB" sz="2000" b="1" i="1" dirty="0">
              <a:solidFill>
                <a:srgbClr val="13257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841276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rgbClr val="132577"/>
                </a:solidFill>
              </a:rPr>
              <a:t>Upstream &amp; downstream</a:t>
            </a:r>
            <a:endParaRPr lang="en-GB" sz="2000" b="1" i="1" dirty="0">
              <a:solidFill>
                <a:srgbClr val="13257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3865612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132577"/>
                </a:solidFill>
              </a:rPr>
              <a:t>ID</a:t>
            </a:r>
            <a:endParaRPr lang="en-GB" sz="2000" b="1" i="1" dirty="0">
              <a:solidFill>
                <a:srgbClr val="132577"/>
              </a:solidFill>
            </a:endParaRPr>
          </a:p>
        </p:txBody>
      </p:sp>
      <p:pic>
        <p:nvPicPr>
          <p:cNvPr id="12" name="Picture 11" descr="ch1-figure-48.jp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55576" y="3721596"/>
            <a:ext cx="2298043" cy="16375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21330" y="1280160"/>
            <a:ext cx="132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50*20 mm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305385" y="1055350"/>
            <a:ext cx="205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30*13 mm</a:t>
            </a:r>
          </a:p>
          <a:p>
            <a:pPr algn="ctr"/>
            <a:r>
              <a:rPr lang="en-GB" sz="1400" i="1" dirty="0" smtClean="0"/>
              <a:t>(50*13 under design)</a:t>
            </a:r>
            <a:endParaRPr lang="en-GB" sz="1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30094" y="5096785"/>
            <a:ext cx="3665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 smtClean="0">
                <a:solidFill>
                  <a:srgbClr val="132577"/>
                </a:solidFill>
              </a:rPr>
              <a:t>(reuse of existing ID chambers)</a:t>
            </a:r>
            <a:endParaRPr lang="en-GB" sz="1100" i="1" dirty="0">
              <a:solidFill>
                <a:srgbClr val="1325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Vacuum system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16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LER2014 workshop - 17/19 September 2014 - Revol JL</a:t>
            </a:r>
            <a:endParaRPr lang="en-US" noProof="0"/>
          </a:p>
        </p:txBody>
      </p:sp>
      <p:pic>
        <p:nvPicPr>
          <p:cNvPr id="5" name="Picture 4" descr="ch1-figure-4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3" y="990620"/>
            <a:ext cx="4824536" cy="1360561"/>
          </a:xfrm>
          <a:prstGeom prst="rect">
            <a:avLst/>
          </a:prstGeom>
        </p:spPr>
      </p:pic>
      <p:pic>
        <p:nvPicPr>
          <p:cNvPr id="6" name="Picture 5" descr="ch1-figure-4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82787" y="2330938"/>
            <a:ext cx="3672408" cy="1127512"/>
          </a:xfrm>
          <a:prstGeom prst="rect">
            <a:avLst/>
          </a:prstGeom>
        </p:spPr>
      </p:pic>
      <p:pic>
        <p:nvPicPr>
          <p:cNvPr id="7" name="Picture 6" descr="ch1-figure-4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27330" y="3930567"/>
            <a:ext cx="4139952" cy="11095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3728" y="200443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Upstream</a:t>
            </a:r>
            <a:endParaRPr lang="en-GB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306923" y="3134059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Centre</a:t>
            </a:r>
            <a:endParaRPr lang="en-GB" sz="1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484987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Downstream</a:t>
            </a:r>
            <a:endParaRPr lang="en-GB" sz="1200" i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315035" y="1682866"/>
            <a:ext cx="50405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19091" y="139483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3 pole wiggler location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19" y="2876545"/>
            <a:ext cx="44636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132577"/>
                </a:solidFill>
              </a:rPr>
              <a:t>Vacuum system: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132577"/>
                </a:solidFill>
              </a:rPr>
              <a:t>Split in12 chambers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132577"/>
                </a:solidFill>
              </a:rPr>
              <a:t> Discreet conventional pumping system using antechambers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132577"/>
                </a:solidFill>
              </a:rPr>
              <a:t>Additional NEG coating for chambers 1 and 12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132577"/>
                </a:solidFill>
              </a:rPr>
              <a:t>Most probably stainless steel material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132577"/>
                </a:solidFill>
              </a:rPr>
              <a:t>Lump and crotch copper absorbers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132577"/>
                </a:solidFill>
              </a:rPr>
              <a:t>Impedance and beam losses management under study</a:t>
            </a:r>
            <a:endParaRPr lang="en-GB" dirty="0">
              <a:solidFill>
                <a:srgbClr val="1325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Girders and stability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17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LER2014 workshop - 17/19 September 2014 - Revol JL</a:t>
            </a:r>
            <a:endParaRPr lang="en-US" noProof="0"/>
          </a:p>
        </p:txBody>
      </p:sp>
      <p:pic>
        <p:nvPicPr>
          <p:cNvPr id="5" name="Picture 4" descr="ch1-figure-5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614325"/>
            <a:ext cx="8318709" cy="3011410"/>
          </a:xfrm>
          <a:prstGeom prst="rect">
            <a:avLst/>
          </a:prstGeom>
        </p:spPr>
      </p:pic>
      <p:pic>
        <p:nvPicPr>
          <p:cNvPr id="6" name="Picture 5" descr="ch1-figure-5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6525" y="3188475"/>
            <a:ext cx="5529971" cy="17904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03848" y="4912587"/>
            <a:ext cx="5868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132577"/>
                </a:solidFill>
              </a:rPr>
              <a:t>Z legs motorised, X and Y legs are manually adjustable</a:t>
            </a:r>
            <a:endParaRPr lang="en-GB" dirty="0">
              <a:solidFill>
                <a:srgbClr val="13257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315" y="3348782"/>
            <a:ext cx="3158697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GB" dirty="0" smtClean="0">
                <a:solidFill>
                  <a:srgbClr val="132577"/>
                </a:solidFill>
              </a:rPr>
              <a:t>3 or 4 vertical leg concept under evaluation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dirty="0" smtClean="0">
                <a:solidFill>
                  <a:srgbClr val="132577"/>
                </a:solidFill>
              </a:rPr>
              <a:t>Preparation and installation strategy under study </a:t>
            </a:r>
            <a:br>
              <a:rPr lang="en-GB" dirty="0" smtClean="0">
                <a:solidFill>
                  <a:srgbClr val="132577"/>
                </a:solidFill>
              </a:rPr>
            </a:br>
            <a:r>
              <a:rPr lang="en-GB" sz="1200" dirty="0" smtClean="0">
                <a:solidFill>
                  <a:srgbClr val="132577"/>
                </a:solidFill>
              </a:rPr>
              <a:t>(total weight of girder + magnets larger than the capacity crane)</a:t>
            </a:r>
            <a:endParaRPr lang="en-GB" dirty="0">
              <a:solidFill>
                <a:srgbClr val="1325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Prototyping </a:t>
            </a:r>
            <a:r>
              <a:rPr lang="en-GB" b="0" dirty="0" smtClean="0"/>
              <a:t>mid 2013-mid2015</a:t>
            </a:r>
            <a:endParaRPr lang="en-GB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LER2014 workshop - 17/19 September 2014 - Revol JL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55576" y="1348091"/>
            <a:ext cx="6552728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ED7703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No new technologies to be validated, 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 </a:t>
            </a:r>
            <a:r>
              <a:rPr lang="en-GB" i="1" dirty="0" smtClean="0">
                <a:solidFill>
                  <a:srgbClr val="132577"/>
                </a:solidFill>
                <a:latin typeface="Arial" pitchFamily="34" charset="0"/>
                <a:ea typeface="Calibri" pitchFamily="34" charset="0"/>
                <a:cs typeface="Cordia New" pitchFamily="34" charset="-34"/>
              </a:rPr>
              <a:t>No</a:t>
            </a:r>
            <a:r>
              <a:rPr kumimoji="0" lang="en-GB" i="1" u="none" strike="noStrike" cap="none" normalizeH="0" baseline="0" dirty="0" smtClean="0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 R&amp;D </a:t>
            </a:r>
            <a:r>
              <a:rPr kumimoji="0" lang="en-GB" i="1" u="none" strike="noStrike" cap="none" normalizeH="0" baseline="0" dirty="0" smtClean="0" bmk="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foreseen. 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600" dirty="0" smtClean="0" bmk="">
              <a:latin typeface="Arial" pitchFamily="34" charset="0"/>
              <a:ea typeface="Calibri" pitchFamily="34" charset="0"/>
              <a:cs typeface="Cordia New" pitchFamily="34" charset="-34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 bmk="">
                <a:solidFill>
                  <a:srgbClr val="ED7703"/>
                </a:solidFill>
                <a:latin typeface="Arial" pitchFamily="34" charset="0"/>
                <a:ea typeface="Calibri" pitchFamily="34" charset="0"/>
                <a:cs typeface="Cordia New" pitchFamily="34" charset="-34"/>
              </a:rPr>
              <a:t>P</a:t>
            </a:r>
            <a:r>
              <a:rPr kumimoji="0" lang="en-GB" sz="1600" b="1" i="0" u="none" strike="noStrike" cap="none" normalizeH="0" baseline="0" dirty="0" smtClean="0" bmk="">
                <a:ln>
                  <a:noFill/>
                </a:ln>
                <a:solidFill>
                  <a:srgbClr val="ED7703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rototypes</a:t>
            </a:r>
            <a:r>
              <a:rPr kumimoji="0" lang="en-GB" sz="1600" b="1" i="0" u="none" strike="noStrike" cap="none" normalizeH="0" dirty="0" smtClean="0" bmk="">
                <a:ln>
                  <a:noFill/>
                </a:ln>
                <a:solidFill>
                  <a:srgbClr val="ED7703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 needed to:</a:t>
            </a:r>
            <a:endParaRPr kumimoji="0" lang="en-GB" sz="1600" b="1" i="0" u="none" strike="noStrike" cap="none" normalizeH="0" baseline="0" dirty="0" smtClean="0" bmk="">
              <a:ln>
                <a:noFill/>
              </a:ln>
              <a:solidFill>
                <a:srgbClr val="ED7703"/>
              </a:solidFill>
              <a:effectLst/>
              <a:latin typeface="Arial" pitchFamily="34" charset="0"/>
              <a:ea typeface="Calibri" pitchFamily="34" charset="0"/>
              <a:cs typeface="Cordia New" pitchFamily="34" charset="-34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GB" sz="1400" i="1" u="none" strike="noStrike" cap="none" normalizeH="0" baseline="0" dirty="0" smtClean="0" bmk="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 </a:t>
            </a:r>
            <a:r>
              <a:rPr lang="en-GB" sz="1600" i="1" dirty="0" smtClean="0" bmk="">
                <a:solidFill>
                  <a:srgbClr val="132577"/>
                </a:solidFill>
                <a:latin typeface="Arial" pitchFamily="34" charset="0"/>
                <a:ea typeface="Calibri" pitchFamily="34" charset="0"/>
                <a:cs typeface="Cordia New" pitchFamily="34" charset="-34"/>
              </a:rPr>
              <a:t>V</a:t>
            </a:r>
            <a:r>
              <a:rPr kumimoji="0" lang="en-GB" sz="1600" i="1" u="none" strike="noStrike" cap="none" normalizeH="0" baseline="0" dirty="0" smtClean="0" bmk="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alidate the components</a:t>
            </a:r>
            <a:r>
              <a:rPr kumimoji="0" lang="en-GB" sz="1600" i="1" u="none" strike="noStrike" cap="none" normalizeH="0" dirty="0" smtClean="0" bmk="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 </a:t>
            </a:r>
            <a:r>
              <a:rPr kumimoji="0" lang="en-GB" sz="1600" i="1" u="none" strike="noStrike" cap="none" normalizeH="0" baseline="0" dirty="0" smtClean="0" bmk="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design.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i="1" dirty="0" smtClean="0" bmk="">
                <a:solidFill>
                  <a:srgbClr val="132577"/>
                </a:solidFill>
                <a:latin typeface="Arial" pitchFamily="34" charset="0"/>
                <a:ea typeface="Calibri" pitchFamily="34" charset="0"/>
                <a:cs typeface="Cordia New" pitchFamily="34" charset="-34"/>
              </a:rPr>
              <a:t> F</a:t>
            </a:r>
            <a:r>
              <a:rPr kumimoji="0" lang="en-GB" sz="1600" i="1" u="none" strike="noStrike" cap="none" normalizeH="0" baseline="0" dirty="0" smtClean="0" bmk="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inalise the engineering design of the fully</a:t>
            </a:r>
            <a:r>
              <a:rPr kumimoji="0" lang="en-GB" sz="1600" i="1" u="none" strike="noStrike" cap="none" normalizeH="0" dirty="0" smtClean="0" bmk="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 </a:t>
            </a:r>
            <a:r>
              <a:rPr kumimoji="0" lang="en-GB" sz="1600" i="1" u="none" strike="noStrike" cap="none" normalizeH="0" baseline="0" dirty="0" smtClean="0" bmk="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assembled elements.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i="1" dirty="0" smtClean="0" bmk="">
                <a:solidFill>
                  <a:srgbClr val="132577"/>
                </a:solidFill>
                <a:latin typeface="Arial" pitchFamily="34" charset="0"/>
                <a:ea typeface="Calibri" pitchFamily="34" charset="0"/>
                <a:cs typeface="Cordia New" pitchFamily="34" charset="-34"/>
              </a:rPr>
              <a:t> V</a:t>
            </a:r>
            <a:r>
              <a:rPr kumimoji="0" lang="en-GB" sz="1600" i="1" u="none" strike="noStrike" cap="none" normalizeH="0" baseline="0" dirty="0" smtClean="0" bmk="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erify required tolerances achievable at industrial level.</a:t>
            </a:r>
            <a:endParaRPr kumimoji="0" lang="en-GB" i="1" u="none" strike="noStrike" cap="none" normalizeH="0" baseline="0" dirty="0" smtClean="0" bmk="">
              <a:ln>
                <a:noFill/>
              </a:ln>
              <a:solidFill>
                <a:srgbClr val="132577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30001" y="5402791"/>
            <a:ext cx="6120000" cy="177074"/>
          </a:xfrm>
        </p:spPr>
        <p:txBody>
          <a:bodyPr/>
          <a:lstStyle/>
          <a:p>
            <a:r>
              <a:rPr lang="en-GB" dirty="0" smtClean="0"/>
              <a:t>3rd APAC MEETING - 26-27 May 2014 - </a:t>
            </a:r>
            <a:r>
              <a:rPr lang="en-GB" dirty="0" err="1" smtClean="0"/>
              <a:t>Revol</a:t>
            </a:r>
            <a:r>
              <a:rPr lang="en-GB" dirty="0" smtClean="0"/>
              <a:t> JL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Prototyping </a:t>
            </a:r>
            <a:r>
              <a:rPr lang="en-GB" b="0" dirty="0" smtClean="0"/>
              <a:t>mid 2013-mid2015</a:t>
            </a:r>
            <a:endParaRPr lang="en-GB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LER2014 workshop - 17/19 September 2014 - Revol JL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83568" y="598394"/>
            <a:ext cx="8208912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b="1" dirty="0" smtClean="0" bmk="">
                <a:solidFill>
                  <a:srgbClr val="ED7703"/>
                </a:solidFill>
                <a:latin typeface="Arial" pitchFamily="34" charset="0"/>
                <a:ea typeface="Calibri" pitchFamily="34" charset="0"/>
                <a:cs typeface="Cordia New" pitchFamily="34" charset="-34"/>
              </a:rPr>
              <a:t>M</a:t>
            </a:r>
            <a:r>
              <a:rPr kumimoji="0" lang="en-GB" b="1" i="0" u="none" strike="noStrike" cap="none" normalizeH="0" baseline="0" dirty="0" smtClean="0" bmk="">
                <a:ln>
                  <a:noFill/>
                </a:ln>
                <a:solidFill>
                  <a:srgbClr val="ED7703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agnet </a:t>
            </a:r>
            <a:endParaRPr kumimoji="0" lang="en-GB" sz="1600" b="1" i="0" u="none" strike="noStrike" cap="none" normalizeH="0" baseline="0" dirty="0" smtClean="0" bmk="">
              <a:ln>
                <a:noFill/>
              </a:ln>
              <a:solidFill>
                <a:srgbClr val="ED7703"/>
              </a:solidFill>
              <a:effectLst/>
              <a:latin typeface="Arial" pitchFamily="34" charset="0"/>
              <a:ea typeface="Calibri" pitchFamily="34" charset="0"/>
              <a:cs typeface="Cordia New" pitchFamily="34" charset="-34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i="1" dirty="0" smtClean="0" bmk="">
                <a:solidFill>
                  <a:srgbClr val="132577"/>
                </a:solidFill>
                <a:latin typeface="Arial" pitchFamily="34" charset="0"/>
                <a:ea typeface="Calibri" pitchFamily="34" charset="0"/>
                <a:cs typeface="Cordia New" pitchFamily="34" charset="-34"/>
              </a:rPr>
              <a:t> </a:t>
            </a:r>
            <a:r>
              <a:rPr lang="en-GB" sz="1600" i="1" dirty="0" smtClean="0" bmk="">
                <a:solidFill>
                  <a:srgbClr val="132577"/>
                </a:solidFill>
                <a:latin typeface="Arial" pitchFamily="34" charset="0"/>
                <a:ea typeface="Calibri" pitchFamily="34" charset="0"/>
                <a:cs typeface="Cordia New" pitchFamily="34" charset="-34"/>
              </a:rPr>
              <a:t>P</a:t>
            </a:r>
            <a:r>
              <a:rPr kumimoji="0" lang="en-GB" sz="1600" i="1" u="none" strike="noStrike" cap="none" normalizeH="0" baseline="0" dirty="0" smtClean="0" bmk="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rototyping</a:t>
            </a:r>
            <a:r>
              <a:rPr kumimoji="0" lang="en-GB" sz="1600" b="1" i="0" u="none" strike="noStrike" cap="none" normalizeH="0" baseline="0" dirty="0" smtClean="0" bmk="">
                <a:ln>
                  <a:noFill/>
                </a:ln>
                <a:solidFill>
                  <a:srgbClr val="ED7703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 </a:t>
            </a:r>
            <a:r>
              <a:rPr kumimoji="0" lang="en-GB" sz="1600" b="0" i="1" u="none" strike="noStrike" cap="none" normalizeH="0" baseline="0" dirty="0" smtClean="0" bmk="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started fall 2013.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i="1" dirty="0" smtClean="0" bmk="">
                <a:solidFill>
                  <a:srgbClr val="132577"/>
                </a:solidFill>
                <a:latin typeface="Arial" pitchFamily="34" charset="0"/>
                <a:ea typeface="Calibri" pitchFamily="34" charset="0"/>
                <a:cs typeface="Cordia New" pitchFamily="34" charset="-34"/>
              </a:rPr>
              <a:t> M</a:t>
            </a:r>
            <a:r>
              <a:rPr kumimoji="0" lang="en-GB" sz="1600" b="0" i="1" u="none" strike="noStrike" cap="none" normalizeH="0" baseline="0" dirty="0" smtClean="0" bmk="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ajority</a:t>
            </a:r>
            <a:r>
              <a:rPr kumimoji="0" lang="en-GB" sz="1600" b="0" i="1" u="none" strike="noStrike" cap="none" normalizeH="0" dirty="0" smtClean="0" bmk="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 of </a:t>
            </a:r>
            <a:r>
              <a:rPr kumimoji="0" lang="en-GB" sz="1600" b="0" i="1" u="none" strike="noStrike" cap="none" normalizeH="0" baseline="0" dirty="0" smtClean="0" bmk="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prototypes ordered by end 2014 and validated by summer 2015. </a:t>
            </a:r>
            <a:endParaRPr kumimoji="0" lang="en-GB" sz="1600" b="0" i="1" u="none" strike="noStrike" cap="none" normalizeH="0" baseline="0" dirty="0" smtClean="0" bmk="">
              <a:ln>
                <a:noFill/>
              </a:ln>
              <a:solidFill>
                <a:srgbClr val="1325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 smtClean="0" bmk="">
                <a:solidFill>
                  <a:srgbClr val="ED7703"/>
                </a:solidFill>
                <a:latin typeface="Arial" pitchFamily="34" charset="0"/>
                <a:ea typeface="Calibri" pitchFamily="34" charset="0"/>
                <a:cs typeface="Cordia New" pitchFamily="34" charset="-34"/>
              </a:rPr>
              <a:t>V</a:t>
            </a:r>
            <a:r>
              <a:rPr kumimoji="0" lang="en-GB" b="1" i="0" u="none" strike="noStrike" cap="none" normalizeH="0" baseline="0" dirty="0" smtClean="0" bmk="">
                <a:ln>
                  <a:noFill/>
                </a:ln>
                <a:solidFill>
                  <a:srgbClr val="ED7703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acuum chamber </a:t>
            </a:r>
            <a:endParaRPr lang="en-GB" b="1" dirty="0" smtClean="0" bmk="">
              <a:solidFill>
                <a:srgbClr val="ED7703"/>
              </a:solidFill>
              <a:latin typeface="Arial" pitchFamily="34" charset="0"/>
              <a:ea typeface="Calibri" pitchFamily="34" charset="0"/>
              <a:cs typeface="Cordia New" pitchFamily="34" charset="-34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i="1" dirty="0" smtClean="0" bmk="">
                <a:solidFill>
                  <a:srgbClr val="132577"/>
                </a:solidFill>
                <a:latin typeface="Arial" pitchFamily="34" charset="0"/>
                <a:ea typeface="Calibri" pitchFamily="34" charset="0"/>
                <a:cs typeface="Cordia New" pitchFamily="34" charset="-34"/>
              </a:rPr>
              <a:t> </a:t>
            </a:r>
            <a:r>
              <a:rPr lang="en-GB" sz="1600" i="1" dirty="0" smtClean="0" bmk="">
                <a:solidFill>
                  <a:srgbClr val="132577"/>
                </a:solidFill>
                <a:latin typeface="Arial" pitchFamily="34" charset="0"/>
                <a:ea typeface="Calibri" pitchFamily="34" charset="0"/>
                <a:cs typeface="Cordia New" pitchFamily="34" charset="-34"/>
              </a:rPr>
              <a:t>P</a:t>
            </a:r>
            <a:r>
              <a:rPr kumimoji="0" lang="en-GB" sz="1600" i="1" u="none" strike="noStrike" cap="none" normalizeH="0" baseline="0" dirty="0" smtClean="0" bmk="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rototyping </a:t>
            </a:r>
            <a:r>
              <a:rPr kumimoji="0" lang="en-GB" sz="1600" b="0" i="1" u="none" strike="noStrike" cap="none" normalizeH="0" baseline="0" dirty="0" smtClean="0" bmk="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started at the beginning 2014</a:t>
            </a:r>
            <a:r>
              <a:rPr kumimoji="0" lang="en-GB" sz="1600" b="0" i="1" u="none" strike="noStrike" cap="none" normalizeH="0" dirty="0" smtClean="0" bmk="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 (C</a:t>
            </a:r>
            <a:r>
              <a:rPr kumimoji="0" lang="en-GB" sz="1600" b="0" i="1" u="none" strike="noStrike" cap="none" normalizeH="0" baseline="0" dirty="0" smtClean="0" bmk="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hamber with 3 new BPMs under test</a:t>
            </a:r>
            <a:r>
              <a:rPr kumimoji="0" lang="en-GB" sz="1600" b="0" i="1" u="none" strike="noStrike" cap="none" normalizeH="0" dirty="0" smtClean="0" bmk="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 </a:t>
            </a:r>
            <a:r>
              <a:rPr kumimoji="0" lang="en-GB" sz="1600" b="0" i="1" u="none" strike="noStrike" cap="none" normalizeH="0" baseline="0" dirty="0" smtClean="0" bmk="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with beam,</a:t>
            </a:r>
            <a:r>
              <a:rPr kumimoji="0" lang="en-GB" sz="1600" b="0" i="1" u="none" strike="noStrike" cap="none" normalizeH="0" dirty="0" smtClean="0" bmk="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 p</a:t>
            </a:r>
            <a:r>
              <a:rPr kumimoji="0" lang="en-GB" sz="1600" b="0" i="1" u="none" strike="noStrike" cap="none" normalizeH="0" baseline="0" dirty="0" smtClean="0" bmk="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rototypes </a:t>
            </a:r>
            <a:r>
              <a:rPr kumimoji="0" lang="en-GB" sz="1600" b="0" i="1" u="none" strike="noStrike" cap="none" normalizeH="0" dirty="0" smtClean="0" bmk="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launched summer 2014 to validate the realisation of profiles, first central part profile available this month).</a:t>
            </a:r>
            <a:endParaRPr kumimoji="0" lang="en-GB" sz="1600" b="0" i="1" u="none" strike="noStrike" cap="none" normalizeH="0" baseline="0" dirty="0" smtClean="0" bmk="">
              <a:ln>
                <a:noFill/>
              </a:ln>
              <a:solidFill>
                <a:srgbClr val="1325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i="1" dirty="0" smtClean="0" bmk="">
                <a:solidFill>
                  <a:srgbClr val="132577"/>
                </a:solidFill>
                <a:latin typeface="Arial" pitchFamily="34" charset="0"/>
                <a:ea typeface="Calibri" pitchFamily="34" charset="0"/>
                <a:cs typeface="Cordia New" pitchFamily="34" charset="-34"/>
              </a:rPr>
              <a:t> P</a:t>
            </a:r>
            <a:r>
              <a:rPr kumimoji="0" lang="en-GB" sz="1600" b="0" i="1" u="none" strike="noStrike" cap="none" normalizeH="0" baseline="0" dirty="0" smtClean="0" bmk="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rototyping will allow validating the design of all components, including bellow shields, absorbers....</a:t>
            </a:r>
            <a:endParaRPr kumimoji="0" lang="en-GB" sz="1600" b="0" i="1" u="none" strike="noStrike" cap="none" normalizeH="0" baseline="0" dirty="0" smtClean="0">
              <a:ln>
                <a:noFill/>
              </a:ln>
              <a:solidFill>
                <a:srgbClr val="132577"/>
              </a:solidFill>
              <a:effectLst/>
              <a:latin typeface="Arial" pitchFamily="34" charset="0"/>
              <a:ea typeface="Calibri" pitchFamily="34" charset="0"/>
              <a:cs typeface="Cordia New" pitchFamily="34" charset="-34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 smtClean="0">
                <a:solidFill>
                  <a:srgbClr val="ED7703"/>
                </a:solidFill>
                <a:latin typeface="Arial" pitchFamily="34" charset="0"/>
                <a:ea typeface="Calibri" pitchFamily="34" charset="0"/>
                <a:cs typeface="Cordia New" pitchFamily="34" charset="-34"/>
              </a:rPr>
              <a:t>G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ED7703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irder 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i="1" dirty="0" smtClean="0">
                <a:solidFill>
                  <a:srgbClr val="132577"/>
                </a:solidFill>
                <a:latin typeface="Arial" pitchFamily="34" charset="0"/>
                <a:ea typeface="Calibri" pitchFamily="34" charset="0"/>
                <a:cs typeface="Cordia New" pitchFamily="34" charset="-34"/>
              </a:rPr>
              <a:t> P</a:t>
            </a:r>
            <a:r>
              <a:rPr kumimoji="0" lang="en-GB" sz="1600" i="1" u="none" strike="noStrike" cap="none" normalizeH="0" baseline="0" dirty="0" smtClean="0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rototype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ED7703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 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ordered before end 2014</a:t>
            </a:r>
            <a:r>
              <a:rPr lang="en-GB" sz="1600" i="1" dirty="0" smtClean="0">
                <a:solidFill>
                  <a:srgbClr val="132577"/>
                </a:solidFill>
                <a:latin typeface="Arial" pitchFamily="34" charset="0"/>
                <a:ea typeface="Calibri" pitchFamily="34" charset="0"/>
                <a:cs typeface="Cordia New" pitchFamily="34" charset="-34"/>
                <a:sym typeface="Wingdings" pitchFamily="2" charset="2"/>
              </a:rPr>
              <a:t>,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  <a:sym typeface="Wingdings" pitchFamily="2" charset="2"/>
              </a:rPr>
              <a:t> 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girder design finalised by end 2015</a:t>
            </a:r>
            <a:r>
              <a:rPr kumimoji="0" lang="en-GB" sz="1600" b="0" i="1" u="none" strike="noStrike" cap="none" normalizeH="0" dirty="0" smtClean="0">
                <a:ln>
                  <a:noFill/>
                </a:ln>
                <a:solidFill>
                  <a:srgbClr val="132577"/>
                </a:solidFill>
                <a:effectLst/>
                <a:latin typeface="Arial" pitchFamily="34" charset="0"/>
                <a:ea typeface="Calibri" pitchFamily="34" charset="0"/>
                <a:cs typeface="Cordia New" pitchFamily="34" charset="-34"/>
              </a:rPr>
              <a:t> in order to validate the stability and tolerances requirements.</a:t>
            </a:r>
            <a:endParaRPr kumimoji="0" lang="en-GB" b="0" i="1" u="none" strike="noStrike" cap="none" normalizeH="0" baseline="0" dirty="0" smtClean="0">
              <a:ln>
                <a:noFill/>
              </a:ln>
              <a:solidFill>
                <a:srgbClr val="132577"/>
              </a:solidFill>
              <a:effectLst/>
              <a:latin typeface="Arial" pitchFamily="34" charset="0"/>
              <a:ea typeface="Calibri" pitchFamily="34" charset="0"/>
              <a:cs typeface="Cordia New" pitchFamily="34" charset="-3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30001" y="5402791"/>
            <a:ext cx="6120000" cy="177074"/>
          </a:xfrm>
        </p:spPr>
        <p:txBody>
          <a:bodyPr/>
          <a:lstStyle/>
          <a:p>
            <a:r>
              <a:rPr lang="en-GB" dirty="0" smtClean="0"/>
              <a:t>3rd APAC MEETING - 26-27 May 2014 - </a:t>
            </a:r>
            <a:r>
              <a:rPr lang="en-GB" dirty="0" err="1" smtClean="0"/>
              <a:t>Revol</a:t>
            </a:r>
            <a:r>
              <a:rPr lang="en-GB" dirty="0" smtClean="0"/>
              <a:t> JL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057300"/>
            <a:ext cx="2520280" cy="412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LER2014 workshop - 17/19 September 2014 - Revol JL</a:t>
            </a:r>
            <a:endParaRPr lang="en-US" noProof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512" y="697260"/>
            <a:ext cx="8712968" cy="513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9314" tIns="64657" rIns="129314" bIns="64657">
            <a:spAutoFit/>
          </a:bodyPr>
          <a:lstStyle>
            <a:lvl1pPr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46113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3813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39925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86038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432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004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576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148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0975" indent="1588">
              <a:tabLst>
                <a:tab pos="247650" algn="l"/>
              </a:tabLst>
            </a:pPr>
            <a:r>
              <a:rPr lang="en-GB" sz="2000" dirty="0" smtClean="0">
                <a:solidFill>
                  <a:srgbClr val="132577"/>
                </a:solidFill>
                <a:ea typeface="Times New Roman" pitchFamily="18" charset="0"/>
                <a:cs typeface="Arial" charset="0"/>
              </a:rPr>
              <a:t>Design, procurement, preassembly, construction and commissioning </a:t>
            </a:r>
            <a:br>
              <a:rPr lang="en-GB" sz="2000" dirty="0" smtClean="0">
                <a:solidFill>
                  <a:srgbClr val="132577"/>
                </a:solidFill>
                <a:ea typeface="Times New Roman" pitchFamily="18" charset="0"/>
                <a:cs typeface="Arial" charset="0"/>
              </a:rPr>
            </a:br>
            <a:r>
              <a:rPr lang="en-GB" sz="2000" dirty="0" smtClean="0">
                <a:solidFill>
                  <a:srgbClr val="132577"/>
                </a:solidFill>
                <a:ea typeface="Times New Roman" pitchFamily="18" charset="0"/>
                <a:cs typeface="Arial" charset="0"/>
              </a:rPr>
              <a:t>of a new low </a:t>
            </a:r>
            <a:r>
              <a:rPr lang="en-GB" sz="2000" dirty="0" err="1" smtClean="0">
                <a:solidFill>
                  <a:srgbClr val="132577"/>
                </a:solidFill>
                <a:ea typeface="Times New Roman" pitchFamily="18" charset="0"/>
                <a:cs typeface="Arial" charset="0"/>
              </a:rPr>
              <a:t>emittance</a:t>
            </a:r>
            <a:r>
              <a:rPr lang="en-GB" sz="2000" dirty="0" smtClean="0">
                <a:solidFill>
                  <a:srgbClr val="132577"/>
                </a:solidFill>
                <a:ea typeface="Times New Roman" pitchFamily="18" charset="0"/>
                <a:cs typeface="Arial" charset="0"/>
              </a:rPr>
              <a:t> storage ring </a:t>
            </a:r>
            <a:br>
              <a:rPr lang="en-GB" sz="2000" dirty="0" smtClean="0">
                <a:solidFill>
                  <a:srgbClr val="132577"/>
                </a:solidFill>
                <a:ea typeface="Times New Roman" pitchFamily="18" charset="0"/>
                <a:cs typeface="Arial" charset="0"/>
              </a:rPr>
            </a:br>
            <a:r>
              <a:rPr lang="en-GB" sz="2000" dirty="0" smtClean="0">
                <a:solidFill>
                  <a:srgbClr val="132577"/>
                </a:solidFill>
                <a:ea typeface="Times New Roman" pitchFamily="18" charset="0"/>
                <a:cs typeface="Arial" charset="0"/>
              </a:rPr>
              <a:t>to reduce the horizontal equilibrium </a:t>
            </a:r>
            <a:r>
              <a:rPr lang="en-GB" sz="2000" dirty="0" err="1" smtClean="0">
                <a:solidFill>
                  <a:srgbClr val="132577"/>
                </a:solidFill>
                <a:ea typeface="Times New Roman" pitchFamily="18" charset="0"/>
                <a:cs typeface="Arial" charset="0"/>
              </a:rPr>
              <a:t>emittance</a:t>
            </a:r>
            <a:endParaRPr lang="en-GB" sz="2000" dirty="0" smtClean="0">
              <a:solidFill>
                <a:srgbClr val="132577"/>
              </a:solidFill>
              <a:ea typeface="Times New Roman" pitchFamily="18" charset="0"/>
              <a:cs typeface="Arial" charset="0"/>
            </a:endParaRPr>
          </a:p>
          <a:p>
            <a:pPr marL="180975" indent="-180975">
              <a:tabLst>
                <a:tab pos="247650" algn="l"/>
              </a:tabLst>
            </a:pPr>
            <a:endParaRPr lang="en-GB" sz="300" dirty="0" smtClean="0">
              <a:solidFill>
                <a:srgbClr val="132577"/>
              </a:solidFill>
              <a:ea typeface="Times New Roman" pitchFamily="18" charset="0"/>
              <a:cs typeface="Arial" charset="0"/>
            </a:endParaRPr>
          </a:p>
          <a:p>
            <a:pPr marL="180975" indent="-180975">
              <a:tabLst>
                <a:tab pos="247650" algn="l"/>
              </a:tabLst>
            </a:pPr>
            <a:r>
              <a:rPr lang="en-GB" sz="2000" dirty="0" smtClean="0">
                <a:solidFill>
                  <a:srgbClr val="132577"/>
                </a:solidFill>
                <a:ea typeface="Times New Roman" pitchFamily="18" charset="0"/>
                <a:cs typeface="Arial" charset="0"/>
              </a:rPr>
              <a:t>			</a:t>
            </a:r>
            <a:r>
              <a:rPr lang="en-GB" sz="2000" b="1" u="sng" dirty="0" smtClean="0">
                <a:solidFill>
                  <a:srgbClr val="132577"/>
                </a:solidFill>
                <a:ea typeface="Times New Roman" pitchFamily="18" charset="0"/>
                <a:cs typeface="Arial" charset="0"/>
              </a:rPr>
              <a:t>from 4 nm down to 150 pm</a:t>
            </a:r>
          </a:p>
          <a:p>
            <a:pPr marL="180975" indent="-180975">
              <a:buFontTx/>
              <a:buChar char="•"/>
              <a:tabLst>
                <a:tab pos="247650" algn="l"/>
              </a:tabLst>
            </a:pPr>
            <a:endParaRPr lang="en-GB" sz="1400" dirty="0" smtClean="0">
              <a:solidFill>
                <a:srgbClr val="132577"/>
              </a:solidFill>
              <a:ea typeface="Times New Roman" pitchFamily="18" charset="0"/>
              <a:cs typeface="Arial" charset="0"/>
            </a:endParaRPr>
          </a:p>
          <a:p>
            <a:pPr marL="180975" indent="-180975" eaLnBrk="0" hangingPunct="0">
              <a:buFontTx/>
              <a:buChar char="•"/>
              <a:tabLst>
                <a:tab pos="247650" algn="l"/>
              </a:tabLst>
            </a:pPr>
            <a:r>
              <a:rPr lang="en-GB" i="1" dirty="0" smtClean="0">
                <a:solidFill>
                  <a:srgbClr val="132577"/>
                </a:solidFill>
                <a:ea typeface="Times New Roman" pitchFamily="18" charset="0"/>
                <a:cs typeface="Arial" charset="0"/>
              </a:rPr>
              <a:t>Re-use the same tunnel and infrastructure</a:t>
            </a:r>
          </a:p>
          <a:p>
            <a:pPr marL="180975" indent="-180975" eaLnBrk="0" hangingPunct="0">
              <a:buFontTx/>
              <a:buChar char="•"/>
              <a:tabLst>
                <a:tab pos="247650" algn="l"/>
              </a:tabLst>
            </a:pPr>
            <a:r>
              <a:rPr lang="en-GB" i="1" dirty="0" smtClean="0">
                <a:solidFill>
                  <a:srgbClr val="132577"/>
                </a:solidFill>
                <a:ea typeface="Times New Roman" pitchFamily="18" charset="0"/>
                <a:cs typeface="Arial" charset="0"/>
              </a:rPr>
              <a:t>Maintain the existing insertion device and bending magnets </a:t>
            </a:r>
            <a:br>
              <a:rPr lang="en-GB" i="1" dirty="0" smtClean="0">
                <a:solidFill>
                  <a:srgbClr val="132577"/>
                </a:solidFill>
                <a:ea typeface="Times New Roman" pitchFamily="18" charset="0"/>
                <a:cs typeface="Arial" charset="0"/>
              </a:rPr>
            </a:br>
            <a:r>
              <a:rPr lang="en-GB" i="1" dirty="0" err="1" smtClean="0">
                <a:solidFill>
                  <a:srgbClr val="132577"/>
                </a:solidFill>
                <a:ea typeface="Times New Roman" pitchFamily="18" charset="0"/>
                <a:cs typeface="Arial" charset="0"/>
              </a:rPr>
              <a:t>beamlines</a:t>
            </a:r>
            <a:endParaRPr lang="en-GB" i="1" dirty="0" smtClean="0">
              <a:solidFill>
                <a:srgbClr val="132577"/>
              </a:solidFill>
              <a:ea typeface="Times New Roman" pitchFamily="18" charset="0"/>
              <a:cs typeface="Arial" charset="0"/>
            </a:endParaRPr>
          </a:p>
          <a:p>
            <a:pPr marL="180975" indent="-180975" eaLnBrk="0" hangingPunct="0">
              <a:buFontTx/>
              <a:buChar char="•"/>
              <a:tabLst>
                <a:tab pos="247650" algn="l"/>
              </a:tabLst>
            </a:pPr>
            <a:r>
              <a:rPr lang="en-GB" i="1" dirty="0" smtClean="0">
                <a:solidFill>
                  <a:srgbClr val="132577"/>
                </a:solidFill>
                <a:ea typeface="Times New Roman" pitchFamily="18" charset="0"/>
                <a:cs typeface="Arial" charset="0"/>
              </a:rPr>
              <a:t>Preserve the time structure operation </a:t>
            </a:r>
            <a:br>
              <a:rPr lang="en-GB" i="1" dirty="0" smtClean="0">
                <a:solidFill>
                  <a:srgbClr val="132577"/>
                </a:solidFill>
                <a:ea typeface="Times New Roman" pitchFamily="18" charset="0"/>
                <a:cs typeface="Arial" charset="0"/>
              </a:rPr>
            </a:br>
            <a:r>
              <a:rPr lang="en-GB" i="1" dirty="0" smtClean="0">
                <a:solidFill>
                  <a:srgbClr val="132577"/>
                </a:solidFill>
                <a:ea typeface="Times New Roman" pitchFamily="18" charset="0"/>
                <a:cs typeface="Arial" charset="0"/>
              </a:rPr>
              <a:t>and a </a:t>
            </a:r>
            <a:r>
              <a:rPr lang="en-GB" i="1" dirty="0" err="1" smtClean="0">
                <a:solidFill>
                  <a:srgbClr val="132577"/>
                </a:solidFill>
                <a:ea typeface="Times New Roman" pitchFamily="18" charset="0"/>
                <a:cs typeface="Arial" charset="0"/>
              </a:rPr>
              <a:t>multibunch</a:t>
            </a:r>
            <a:r>
              <a:rPr lang="en-GB" i="1" dirty="0" smtClean="0">
                <a:solidFill>
                  <a:srgbClr val="132577"/>
                </a:solidFill>
                <a:ea typeface="Times New Roman" pitchFamily="18" charset="0"/>
                <a:cs typeface="Arial" charset="0"/>
              </a:rPr>
              <a:t> current of 200 </a:t>
            </a:r>
            <a:r>
              <a:rPr lang="en-GB" i="1" dirty="0" err="1" smtClean="0">
                <a:solidFill>
                  <a:srgbClr val="132577"/>
                </a:solidFill>
                <a:ea typeface="Times New Roman" pitchFamily="18" charset="0"/>
                <a:cs typeface="Arial" charset="0"/>
              </a:rPr>
              <a:t>mA</a:t>
            </a:r>
            <a:endParaRPr lang="en-GB" i="1" dirty="0" smtClean="0">
              <a:solidFill>
                <a:srgbClr val="132577"/>
              </a:solidFill>
              <a:ea typeface="Times New Roman" pitchFamily="18" charset="0"/>
              <a:cs typeface="Arial" charset="0"/>
            </a:endParaRPr>
          </a:p>
          <a:p>
            <a:pPr marL="180975" indent="-180975" eaLnBrk="0" hangingPunct="0">
              <a:buFontTx/>
              <a:buChar char="•"/>
              <a:tabLst>
                <a:tab pos="247650" algn="l"/>
              </a:tabLst>
            </a:pPr>
            <a:r>
              <a:rPr lang="en-GB" i="1" dirty="0" smtClean="0">
                <a:solidFill>
                  <a:srgbClr val="132577"/>
                </a:solidFill>
                <a:ea typeface="Times New Roman" pitchFamily="18" charset="0"/>
                <a:cs typeface="Arial" charset="0"/>
              </a:rPr>
              <a:t>Keep the present injector complex</a:t>
            </a:r>
          </a:p>
          <a:p>
            <a:pPr marL="180975" indent="-180975" eaLnBrk="0" hangingPunct="0">
              <a:buFontTx/>
              <a:buChar char="•"/>
              <a:tabLst>
                <a:tab pos="247650" algn="l"/>
              </a:tabLst>
            </a:pPr>
            <a:r>
              <a:rPr lang="en-GB" i="1" dirty="0" smtClean="0">
                <a:solidFill>
                  <a:srgbClr val="132577"/>
                </a:solidFill>
                <a:ea typeface="Times New Roman" pitchFamily="18" charset="0"/>
                <a:cs typeface="Arial" charset="0"/>
              </a:rPr>
              <a:t>Reuse, as much as possible, existing hardware</a:t>
            </a:r>
          </a:p>
          <a:p>
            <a:pPr marL="180975" indent="-180975" eaLnBrk="0" hangingPunct="0">
              <a:buFontTx/>
              <a:buChar char="•"/>
              <a:tabLst>
                <a:tab pos="247650" algn="l"/>
              </a:tabLst>
            </a:pPr>
            <a:r>
              <a:rPr lang="en-GB" i="1" dirty="0" smtClean="0">
                <a:solidFill>
                  <a:srgbClr val="132577"/>
                </a:solidFill>
                <a:ea typeface="Times New Roman" pitchFamily="18" charset="0"/>
                <a:cs typeface="Arial" charset="0"/>
              </a:rPr>
              <a:t>Minimize the energy lost in synchrotron radiation </a:t>
            </a:r>
          </a:p>
          <a:p>
            <a:pPr marL="180975" indent="-180975" eaLnBrk="0" hangingPunct="0">
              <a:buFontTx/>
              <a:buChar char="•"/>
              <a:tabLst>
                <a:tab pos="247650" algn="l"/>
              </a:tabLst>
            </a:pPr>
            <a:r>
              <a:rPr lang="en-GB" i="1" dirty="0" smtClean="0">
                <a:solidFill>
                  <a:srgbClr val="132577"/>
                </a:solidFill>
                <a:ea typeface="Times New Roman" pitchFamily="18" charset="0"/>
                <a:cs typeface="Arial" charset="0"/>
              </a:rPr>
              <a:t>Minimize operation costs and maintain operation reliability</a:t>
            </a:r>
          </a:p>
          <a:p>
            <a:pPr marL="180975" indent="-180975" eaLnBrk="0" hangingPunct="0">
              <a:buFontTx/>
              <a:buChar char="•"/>
              <a:tabLst>
                <a:tab pos="247650" algn="l"/>
              </a:tabLst>
            </a:pPr>
            <a:r>
              <a:rPr lang="en-GB" i="1" dirty="0" smtClean="0">
                <a:solidFill>
                  <a:srgbClr val="132577"/>
                </a:solidFill>
              </a:rPr>
              <a:t>Minimize the impact on User Operations due to the downtime </a:t>
            </a:r>
          </a:p>
          <a:p>
            <a:pPr marL="180975" indent="-180975" eaLnBrk="0" hangingPunct="0">
              <a:tabLst>
                <a:tab pos="247650" algn="l"/>
              </a:tabLst>
            </a:pPr>
            <a:r>
              <a:rPr lang="en-GB" i="1" dirty="0" smtClean="0">
                <a:solidFill>
                  <a:srgbClr val="132577"/>
                </a:solidFill>
              </a:rPr>
              <a:t>	for installation and commissioning</a:t>
            </a:r>
            <a:endParaRPr lang="en-GB" i="1" dirty="0" smtClean="0">
              <a:solidFill>
                <a:srgbClr val="132577"/>
              </a:solidFill>
              <a:ea typeface="Times New Roman" pitchFamily="18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GB" sz="2000" dirty="0">
              <a:solidFill>
                <a:srgbClr val="132577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20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LER2014 workshop - 17/19 September 2014 - Revol JL</a:t>
            </a:r>
            <a:endParaRPr lang="en-US" noProof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Preparing the Upgrade phase II</a:t>
            </a:r>
            <a:endParaRPr kumimoji="0" lang="en-GB" sz="1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9593" t="17748" r="28225"/>
          <a:stretch>
            <a:fillRect/>
          </a:stretch>
        </p:blipFill>
        <p:spPr bwMode="auto">
          <a:xfrm>
            <a:off x="323528" y="669995"/>
            <a:ext cx="3240360" cy="4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86038" y="969836"/>
            <a:ext cx="52319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32577"/>
                </a:solidFill>
              </a:rPr>
              <a:t>Technical Design Study (TDS)</a:t>
            </a:r>
          </a:p>
          <a:p>
            <a:pPr algn="ctr"/>
            <a:r>
              <a:rPr lang="en-US" dirty="0" smtClean="0">
                <a:solidFill>
                  <a:srgbClr val="132577"/>
                </a:solidFill>
              </a:rPr>
              <a:t>completed and submitted to:</a:t>
            </a:r>
          </a:p>
          <a:p>
            <a:endParaRPr lang="en-US" dirty="0" smtClean="0">
              <a:solidFill>
                <a:srgbClr val="132577"/>
              </a:solidFill>
            </a:endParaRPr>
          </a:p>
          <a:p>
            <a:pPr indent="182563">
              <a:buFont typeface="Arial" pitchFamily="34" charset="0"/>
              <a:buChar char="•"/>
            </a:pPr>
            <a:r>
              <a:rPr lang="en-US" dirty="0" smtClean="0">
                <a:solidFill>
                  <a:srgbClr val="132577"/>
                </a:solidFill>
              </a:rPr>
              <a:t>Science Advisory Committee (SAC) </a:t>
            </a:r>
          </a:p>
          <a:p>
            <a:pPr indent="182563">
              <a:buFont typeface="Arial" pitchFamily="34" charset="0"/>
              <a:buChar char="•"/>
            </a:pPr>
            <a:endParaRPr lang="en-US" dirty="0" smtClean="0">
              <a:solidFill>
                <a:srgbClr val="132577"/>
              </a:solidFill>
            </a:endParaRPr>
          </a:p>
          <a:p>
            <a:pPr indent="182563">
              <a:buFont typeface="Arial" pitchFamily="34" charset="0"/>
              <a:buChar char="•"/>
            </a:pPr>
            <a:r>
              <a:rPr lang="en-US" dirty="0" smtClean="0">
                <a:solidFill>
                  <a:srgbClr val="132577"/>
                </a:solidFill>
              </a:rPr>
              <a:t>Accelerator Project Advisory Committee (APAC)</a:t>
            </a:r>
          </a:p>
          <a:p>
            <a:pPr indent="182563">
              <a:buFont typeface="Arial" pitchFamily="34" charset="0"/>
              <a:buChar char="•"/>
            </a:pPr>
            <a:endParaRPr lang="en-US" dirty="0" smtClean="0">
              <a:solidFill>
                <a:srgbClr val="132577"/>
              </a:solidFill>
            </a:endParaRPr>
          </a:p>
          <a:p>
            <a:pPr indent="182563">
              <a:buFont typeface="Arial" pitchFamily="34" charset="0"/>
              <a:buChar char="•"/>
            </a:pPr>
            <a:r>
              <a:rPr lang="en-US" dirty="0" smtClean="0">
                <a:solidFill>
                  <a:srgbClr val="132577"/>
                </a:solidFill>
              </a:rPr>
              <a:t>Cost Review Panel (CRP)</a:t>
            </a:r>
          </a:p>
          <a:p>
            <a:pPr indent="182563">
              <a:buFont typeface="Arial" pitchFamily="34" charset="0"/>
              <a:buChar char="•"/>
            </a:pPr>
            <a:endParaRPr lang="en-US" dirty="0" smtClean="0">
              <a:solidFill>
                <a:srgbClr val="132577"/>
              </a:solidFill>
            </a:endParaRPr>
          </a:p>
          <a:p>
            <a:pPr indent="182563">
              <a:buFont typeface="Arial" pitchFamily="34" charset="0"/>
              <a:buChar char="•"/>
            </a:pPr>
            <a:r>
              <a:rPr lang="en-US" dirty="0" smtClean="0">
                <a:solidFill>
                  <a:srgbClr val="132577"/>
                </a:solidFill>
              </a:rPr>
              <a:t>ESRF Council</a:t>
            </a:r>
          </a:p>
          <a:p>
            <a:endParaRPr lang="en-US" dirty="0">
              <a:solidFill>
                <a:srgbClr val="13257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8351" y="4153644"/>
            <a:ext cx="4532010" cy="830997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ED7703"/>
                </a:solidFill>
              </a:rPr>
              <a:t>All committees </a:t>
            </a:r>
          </a:p>
          <a:p>
            <a:r>
              <a:rPr lang="en-US" sz="2400" dirty="0" smtClean="0">
                <a:solidFill>
                  <a:srgbClr val="ED7703"/>
                </a:solidFill>
              </a:rPr>
              <a:t>	very positive to go ahead</a:t>
            </a:r>
            <a:endParaRPr lang="en-US" sz="2400" dirty="0">
              <a:solidFill>
                <a:srgbClr val="ED77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Organisation and project management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21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LER2014 workshop - 17/19 September 2014 - Revol JL</a:t>
            </a:r>
            <a:endParaRPr lang="en-US" noProof="0"/>
          </a:p>
        </p:txBody>
      </p:sp>
      <p:sp>
        <p:nvSpPr>
          <p:cNvPr id="5" name="TextBox 4"/>
          <p:cNvSpPr txBox="1"/>
          <p:nvPr/>
        </p:nvSpPr>
        <p:spPr>
          <a:xfrm>
            <a:off x="5183675" y="697260"/>
            <a:ext cx="3852821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42925" algn="r"/>
                <a:tab pos="714375" algn="l"/>
              </a:tabLst>
            </a:pPr>
            <a:r>
              <a:rPr lang="en-GB" sz="1400" i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	10 Work Packages defined in the TDS: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42925" algn="r"/>
                <a:tab pos="714375" algn="l"/>
              </a:tabLst>
            </a:pPr>
            <a:r>
              <a:rPr lang="en-US" sz="1400" i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 WP0:    Logistics and installation</a:t>
            </a:r>
            <a:endParaRPr lang="en-GB" sz="1400" i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42925" algn="r"/>
                <a:tab pos="714375" algn="l"/>
              </a:tabLst>
            </a:pPr>
            <a:r>
              <a:rPr lang="en-GB" sz="1400" i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	WP1: 	Beam dynamics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42925" algn="r"/>
                <a:tab pos="714375" algn="l"/>
              </a:tabLst>
            </a:pPr>
            <a:r>
              <a:rPr lang="en-GB" sz="1400" i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	  WP2:  	Magnets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42925" algn="r"/>
                <a:tab pos="714375" algn="l"/>
              </a:tabLst>
            </a:pPr>
            <a:r>
              <a:rPr lang="en-GB" sz="1400" i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	WP3: 	Mechanical and Vacuum Engineering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42925" algn="r"/>
                <a:tab pos="714375" algn="l"/>
              </a:tabLst>
            </a:pPr>
            <a:r>
              <a:rPr lang="en-GB" sz="1400" i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	WP4: 	Power supplies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42925" algn="r"/>
                <a:tab pos="714375" algn="l"/>
              </a:tabLst>
            </a:pPr>
            <a:r>
              <a:rPr lang="en-GB" sz="1400" i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	WP5: 	Radiofrequency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42925" algn="r"/>
                <a:tab pos="714375" algn="l"/>
              </a:tabLst>
            </a:pPr>
            <a:r>
              <a:rPr lang="en-GB" sz="1400" i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	WP6: 	Control System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42925" algn="r"/>
                <a:tab pos="714375" algn="l"/>
              </a:tabLst>
            </a:pPr>
            <a:r>
              <a:rPr lang="en-GB" sz="1400" i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	WP7: 	Diagnostics and feedbacks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42925" algn="r"/>
                <a:tab pos="714375" algn="l"/>
              </a:tabLst>
            </a:pPr>
            <a:r>
              <a:rPr lang="en-GB" sz="1400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sz="1400" i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WP8:	    Photon source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42925" algn="r"/>
                <a:tab pos="714375" algn="l"/>
              </a:tabLst>
            </a:pPr>
            <a:r>
              <a:rPr lang="en-GB" sz="1400" i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	WP9: 	Injector upgrade</a:t>
            </a:r>
            <a:endParaRPr lang="en-GB" sz="1400" i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print"/>
          <a:srcRect r="1456"/>
          <a:stretch>
            <a:fillRect/>
          </a:stretch>
        </p:blipFill>
        <p:spPr bwMode="auto">
          <a:xfrm>
            <a:off x="179512" y="697260"/>
            <a:ext cx="4895850" cy="152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3396578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95350" algn="r"/>
                <a:tab pos="1076325" algn="l"/>
              </a:tabLst>
            </a:pPr>
            <a:r>
              <a:rPr lang="en-GB" i="1" u="sng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Accelerator Project Budget: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95350" algn="r"/>
                <a:tab pos="1076325" algn="l"/>
              </a:tabLst>
            </a:pPr>
            <a:r>
              <a:rPr lang="en-GB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103.5 M€ </a:t>
            </a:r>
            <a:r>
              <a:rPr lang="en-GB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Construction and commissioning of the new storage ring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95350" algn="r"/>
                <a:tab pos="1076325" algn="l"/>
              </a:tabLst>
            </a:pPr>
            <a:r>
              <a:rPr lang="en-GB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including infrastructure adaptations and logistics for storage and pre-assembly.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4452266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In addition, the ESRF Upgrade Phase II also includes the upgrade of  4 </a:t>
            </a:r>
            <a:r>
              <a:rPr lang="en-GB" i="1" dirty="0" err="1" smtClean="0"/>
              <a:t>beamlines</a:t>
            </a:r>
            <a:r>
              <a:rPr lang="en-GB" i="1" dirty="0" smtClean="0"/>
              <a:t> and the implementation of an aggressive scientific instrumentation roadmap.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2396547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ESRF is now preparing the organisation </a:t>
            </a:r>
            <a:br>
              <a:rPr lang="en-GB" dirty="0" smtClean="0"/>
            </a:br>
            <a:r>
              <a:rPr lang="en-GB" dirty="0" smtClean="0"/>
              <a:t>to be in a position to start from 2015 </a:t>
            </a:r>
            <a:br>
              <a:rPr lang="en-GB" dirty="0" smtClean="0"/>
            </a:br>
            <a:r>
              <a:rPr lang="en-GB" dirty="0" smtClean="0"/>
              <a:t>the execution phase of the project.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4_web_1.jpg"/>
          <p:cNvPicPr>
            <a:picLocks noChangeAspect="1"/>
          </p:cNvPicPr>
          <p:nvPr/>
        </p:nvPicPr>
        <p:blipFill>
          <a:blip r:embed="rId2" cstate="print"/>
          <a:srcRect t="-405"/>
          <a:stretch>
            <a:fillRect/>
          </a:stretch>
        </p:blipFill>
        <p:spPr>
          <a:xfrm>
            <a:off x="727865" y="121196"/>
            <a:ext cx="8244000" cy="4951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Many thanks for your attention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dirty="0" smtClean="0"/>
              <a:t>Page </a:t>
            </a:r>
            <a:fld id="{733122C9-A0B9-462F-8757-0847AD287B63}" type="slidenum">
              <a:rPr lang="en-US" noProof="0" smtClean="0"/>
              <a:pPr/>
              <a:t>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LER2014 workshop - 17/19 September 2014 - Revol JL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195" b="2701"/>
          <a:stretch>
            <a:fillRect/>
          </a:stretch>
        </p:blipFill>
        <p:spPr bwMode="auto">
          <a:xfrm>
            <a:off x="155269" y="558715"/>
            <a:ext cx="8850705" cy="460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341314" y="115095"/>
            <a:ext cx="5749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79500" lvl="1" indent="-503238" algn="ctr" defTabSz="1079500">
              <a:spcBef>
                <a:spcPct val="50000"/>
              </a:spcBef>
              <a:defRPr/>
            </a:pPr>
            <a:r>
              <a:rPr lang="en-US" b="0" smtClean="0">
                <a:solidFill>
                  <a:schemeClr val="bg1"/>
                </a:solidFill>
                <a:latin typeface="+mn-lt"/>
              </a:rPr>
              <a:t>Operation 2013: </a:t>
            </a:r>
            <a:r>
              <a:rPr lang="en-US" b="0">
                <a:solidFill>
                  <a:schemeClr val="bg1"/>
                </a:solidFill>
                <a:latin typeface="+mn-lt"/>
              </a:rPr>
              <a:t>Accelerator and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5293" y="139244"/>
            <a:ext cx="8236800" cy="414000"/>
          </a:xfrm>
        </p:spPr>
        <p:txBody>
          <a:bodyPr/>
          <a:lstStyle/>
          <a:p>
            <a:r>
              <a:rPr lang="en-GB" dirty="0" smtClean="0"/>
              <a:t>Time scale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LER2014 workshop - 17/19 September 2014 - Revol JL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33122C9-A0B9-462F-8757-0847AD287B63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275856" y="602562"/>
            <a:ext cx="0" cy="399044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15500" y="1258214"/>
            <a:ext cx="0" cy="306288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45676" y="4313839"/>
            <a:ext cx="226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Start shutdown:</a:t>
            </a:r>
          </a:p>
          <a:p>
            <a:pPr algn="ctr"/>
            <a:r>
              <a:rPr lang="en-GB" sz="1600" dirty="0" smtClean="0"/>
              <a:t>October 2018</a:t>
            </a:r>
            <a:endParaRPr lang="en-GB" sz="16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275856" y="1332305"/>
            <a:ext cx="3503640" cy="114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30001" y="5402791"/>
            <a:ext cx="6120000" cy="177074"/>
          </a:xfrm>
        </p:spPr>
        <p:txBody>
          <a:bodyPr/>
          <a:lstStyle/>
          <a:p>
            <a:r>
              <a:rPr lang="en-GB" dirty="0" smtClean="0"/>
              <a:t>3rd APAC MEETING - 26-27 May 2014 - </a:t>
            </a:r>
            <a:r>
              <a:rPr lang="en-GB" dirty="0" err="1" smtClean="0"/>
              <a:t>Revol</a:t>
            </a:r>
            <a:r>
              <a:rPr lang="en-GB" dirty="0" smtClean="0"/>
              <a:t> JL</a:t>
            </a:r>
            <a:endParaRPr lang="en-US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22310" y="2801724"/>
            <a:ext cx="5580979" cy="259278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9314" tIns="64657" rIns="129314" bIns="64657">
            <a:spAutoFit/>
          </a:bodyPr>
          <a:lstStyle>
            <a:lvl1pPr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46113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3813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39925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86038" defTabSz="1474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432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004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576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14838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  <a:tabLst>
                <a:tab pos="2151063" algn="l"/>
                <a:tab pos="2959100" algn="l"/>
              </a:tabLst>
            </a:pPr>
            <a:r>
              <a:rPr lang="en-GB" sz="1400" dirty="0" smtClean="0">
                <a:solidFill>
                  <a:srgbClr val="132577"/>
                </a:solidFill>
                <a:cs typeface="Arial" panose="020B0604020202020204" pitchFamily="34" charset="0"/>
              </a:rPr>
              <a:t> Nov 2012 </a:t>
            </a:r>
            <a:r>
              <a:rPr lang="en-GB" sz="1600" dirty="0" smtClean="0">
                <a:solidFill>
                  <a:srgbClr val="132577"/>
                </a:solidFill>
                <a:cs typeface="Arial" panose="020B0604020202020204" pitchFamily="34" charset="0"/>
              </a:rPr>
              <a:t>	White paper (conceptual design)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tabLst>
                <a:tab pos="2151063" algn="l"/>
                <a:tab pos="2959100" algn="l"/>
              </a:tabLst>
            </a:pPr>
            <a:r>
              <a:rPr lang="en-GB" sz="1600" dirty="0" smtClean="0">
                <a:solidFill>
                  <a:srgbClr val="132577"/>
                </a:solidFill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132577"/>
                </a:solidFill>
                <a:cs typeface="Arial" panose="020B0604020202020204" pitchFamily="34" charset="0"/>
              </a:rPr>
              <a:t>Nov 2012- Dec 2014</a:t>
            </a:r>
            <a:r>
              <a:rPr lang="en-GB" sz="1600" dirty="0" smtClean="0">
                <a:solidFill>
                  <a:srgbClr val="132577"/>
                </a:solidFill>
                <a:cs typeface="Arial" panose="020B0604020202020204" pitchFamily="34" charset="0"/>
              </a:rPr>
              <a:t>	Technical Design Study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tabLst>
                <a:tab pos="2151063" algn="l"/>
                <a:tab pos="2959100" algn="l"/>
              </a:tabLst>
            </a:pPr>
            <a:r>
              <a:rPr lang="en-GB" sz="1600" dirty="0" smtClean="0">
                <a:solidFill>
                  <a:srgbClr val="132577"/>
                </a:solidFill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132577"/>
                </a:solidFill>
                <a:cs typeface="Arial" panose="020B0604020202020204" pitchFamily="34" charset="0"/>
              </a:rPr>
              <a:t>June 2014</a:t>
            </a:r>
            <a:r>
              <a:rPr lang="en-GB" sz="1600" dirty="0" smtClean="0">
                <a:solidFill>
                  <a:srgbClr val="132577"/>
                </a:solidFill>
                <a:cs typeface="Arial" panose="020B0604020202020204" pitchFamily="34" charset="0"/>
              </a:rPr>
              <a:t>	Project approved by the Council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tabLst>
                <a:tab pos="2151063" algn="l"/>
                <a:tab pos="2959100" algn="l"/>
              </a:tabLst>
            </a:pPr>
            <a:r>
              <a:rPr lang="en-GB" sz="1600" dirty="0" smtClean="0">
                <a:solidFill>
                  <a:srgbClr val="132577"/>
                </a:solidFill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132577"/>
                </a:solidFill>
                <a:cs typeface="Arial" panose="020B0604020202020204" pitchFamily="34" charset="0"/>
              </a:rPr>
              <a:t>Jan 2015 – Oct 2018</a:t>
            </a:r>
            <a:r>
              <a:rPr lang="en-GB" sz="1600" dirty="0" smtClean="0">
                <a:solidFill>
                  <a:srgbClr val="132577"/>
                </a:solidFill>
                <a:cs typeface="Arial" panose="020B0604020202020204" pitchFamily="34" charset="0"/>
              </a:rPr>
              <a:t>	Detailed design and procurement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tabLst>
                <a:tab pos="2151063" algn="l"/>
                <a:tab pos="2959100" algn="l"/>
              </a:tabLst>
            </a:pPr>
            <a:r>
              <a:rPr lang="en-GB" sz="1600" dirty="0" smtClean="0">
                <a:solidFill>
                  <a:srgbClr val="132577"/>
                </a:solidFill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132577"/>
                </a:solidFill>
                <a:cs typeface="Arial" panose="020B0604020202020204" pitchFamily="34" charset="0"/>
              </a:rPr>
              <a:t>Oct 2018 – Sep 2019</a:t>
            </a:r>
            <a:r>
              <a:rPr lang="en-GB" sz="1600" dirty="0" smtClean="0">
                <a:solidFill>
                  <a:srgbClr val="132577"/>
                </a:solidFill>
                <a:cs typeface="Arial" panose="020B0604020202020204" pitchFamily="34" charset="0"/>
              </a:rPr>
              <a:t>	Shutdown for installation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tabLst>
                <a:tab pos="2151063" algn="l"/>
                <a:tab pos="2959100" algn="l"/>
              </a:tabLst>
            </a:pPr>
            <a:r>
              <a:rPr lang="en-GB" sz="1600" dirty="0" smtClean="0">
                <a:solidFill>
                  <a:srgbClr val="132577"/>
                </a:solidFill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132577"/>
                </a:solidFill>
                <a:cs typeface="Arial" panose="020B0604020202020204" pitchFamily="34" charset="0"/>
              </a:rPr>
              <a:t>Sep 2019 – Jun 2020</a:t>
            </a:r>
            <a:r>
              <a:rPr lang="en-GB" sz="1600" dirty="0" smtClean="0">
                <a:solidFill>
                  <a:srgbClr val="132577"/>
                </a:solidFill>
                <a:cs typeface="Arial" panose="020B0604020202020204" pitchFamily="34" charset="0"/>
              </a:rPr>
              <a:t>	Commissioning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tabLst>
                <a:tab pos="2151063" algn="l"/>
                <a:tab pos="2959100" algn="l"/>
              </a:tabLst>
            </a:pPr>
            <a:r>
              <a:rPr lang="en-GB" sz="1600" dirty="0" smtClean="0">
                <a:solidFill>
                  <a:srgbClr val="132577"/>
                </a:solidFill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132577"/>
                </a:solidFill>
                <a:cs typeface="Arial" panose="020B0604020202020204" pitchFamily="34" charset="0"/>
              </a:rPr>
              <a:t>June 2020</a:t>
            </a:r>
            <a:r>
              <a:rPr lang="en-GB" sz="1600" dirty="0" smtClean="0">
                <a:solidFill>
                  <a:srgbClr val="132577"/>
                </a:solidFill>
                <a:cs typeface="Arial" panose="020B0604020202020204" pitchFamily="34" charset="0"/>
              </a:rPr>
              <a:t>	User Mode Operation</a:t>
            </a:r>
            <a:endParaRPr lang="en-GB" sz="1400" dirty="0">
              <a:solidFill>
                <a:srgbClr val="132577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54957" y="1119231"/>
            <a:ext cx="980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4 years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7787019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Optical functions of a standard cell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LER2014 workshop - 17/19 September 2014 - Revol JL</a:t>
            </a:r>
            <a:endParaRPr lang="en-US" noProof="0"/>
          </a:p>
        </p:txBody>
      </p:sp>
      <p:pic>
        <p:nvPicPr>
          <p:cNvPr id="5" name="Picture 4" descr="ch1-figure-1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625252"/>
            <a:ext cx="8245424" cy="30243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3649588"/>
            <a:ext cx="85324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spcBef>
                <a:spcPct val="50000"/>
              </a:spcBef>
            </a:pPr>
            <a:r>
              <a:rPr lang="en-GB" sz="1600" dirty="0" smtClean="0">
                <a:solidFill>
                  <a:srgbClr val="132577"/>
                </a:solidFill>
                <a:cs typeface="Arial" panose="020B0604020202020204" pitchFamily="34" charset="0"/>
              </a:rPr>
              <a:t>Space between dipoles 1&amp;2 and 6&amp;7 </a:t>
            </a:r>
            <a:r>
              <a:rPr lang="en-GB" sz="1600" dirty="0" smtClean="0">
                <a:solidFill>
                  <a:srgbClr val="132577"/>
                </a:solidFill>
                <a:cs typeface="Arial" panose="020B0604020202020204" pitchFamily="34" charset="0"/>
                <a:sym typeface="Wingdings" pitchFamily="2" charset="2"/>
              </a:rPr>
              <a:t> </a:t>
            </a:r>
            <a:r>
              <a:rPr lang="en-GB" sz="1600" dirty="0" smtClean="0">
                <a:solidFill>
                  <a:srgbClr val="132577"/>
                </a:solidFill>
                <a:cs typeface="Arial" panose="020B0604020202020204" pitchFamily="34" charset="0"/>
              </a:rPr>
              <a:t>beta-functions and dispersion grow to high values </a:t>
            </a:r>
            <a:r>
              <a:rPr lang="en-GB" sz="1600" dirty="0" smtClean="0">
                <a:solidFill>
                  <a:srgbClr val="132577"/>
                </a:solidFill>
                <a:cs typeface="Arial" panose="020B0604020202020204" pitchFamily="34" charset="0"/>
                <a:sym typeface="Wingdings" pitchFamily="2" charset="2"/>
              </a:rPr>
              <a:t></a:t>
            </a:r>
            <a:r>
              <a:rPr lang="en-GB" sz="1600" dirty="0" err="1" smtClean="0">
                <a:solidFill>
                  <a:srgbClr val="132577"/>
                </a:solidFill>
                <a:cs typeface="Arial" panose="020B0604020202020204" pitchFamily="34" charset="0"/>
              </a:rPr>
              <a:t>sextupoles</a:t>
            </a:r>
            <a:r>
              <a:rPr lang="en-GB" sz="1600" dirty="0" smtClean="0">
                <a:solidFill>
                  <a:srgbClr val="132577"/>
                </a:solidFill>
                <a:cs typeface="Arial" panose="020B0604020202020204" pitchFamily="34" charset="0"/>
              </a:rPr>
              <a:t> more efficient.</a:t>
            </a:r>
          </a:p>
          <a:p>
            <a:pPr marL="168275" indent="-168275">
              <a:spcBef>
                <a:spcPct val="50000"/>
              </a:spcBef>
            </a:pPr>
            <a:r>
              <a:rPr lang="en-GB" sz="1600" dirty="0" smtClean="0">
                <a:solidFill>
                  <a:srgbClr val="132577"/>
                </a:solidFill>
                <a:cs typeface="Arial" panose="020B0604020202020204" pitchFamily="34" charset="0"/>
              </a:rPr>
              <a:t>Central part, four high-gradient horizontally-focusing </a:t>
            </a:r>
            <a:r>
              <a:rPr lang="en-GB" sz="1600" dirty="0" err="1" smtClean="0">
                <a:solidFill>
                  <a:srgbClr val="132577"/>
                </a:solidFill>
                <a:cs typeface="Arial" panose="020B0604020202020204" pitchFamily="34" charset="0"/>
              </a:rPr>
              <a:t>quadrupoles</a:t>
            </a:r>
            <a:r>
              <a:rPr lang="en-GB" sz="1600" dirty="0" smtClean="0">
                <a:solidFill>
                  <a:srgbClr val="132577"/>
                </a:solidFill>
                <a:cs typeface="Arial" panose="020B0604020202020204" pitchFamily="34" charset="0"/>
              </a:rPr>
              <a:t> and three high-gradient bending magnets providing also vertical focusing. </a:t>
            </a:r>
          </a:p>
          <a:p>
            <a:pPr marL="168275" indent="-168275">
              <a:spcBef>
                <a:spcPct val="50000"/>
              </a:spcBef>
            </a:pPr>
            <a:r>
              <a:rPr lang="en-GB" sz="1600" dirty="0" smtClean="0">
                <a:solidFill>
                  <a:srgbClr val="132577"/>
                </a:solidFill>
                <a:cs typeface="Arial" panose="020B0604020202020204" pitchFamily="34" charset="0"/>
              </a:rPr>
              <a:t>At each side of the cell, two dipoles with longitudinally varying bending field </a:t>
            </a:r>
            <a:br>
              <a:rPr lang="en-GB" sz="1600" dirty="0" smtClean="0">
                <a:solidFill>
                  <a:srgbClr val="132577"/>
                </a:solidFill>
                <a:cs typeface="Arial" panose="020B0604020202020204" pitchFamily="34" charset="0"/>
              </a:rPr>
            </a:br>
            <a:r>
              <a:rPr lang="en-GB" sz="1600" dirty="0" smtClean="0">
                <a:solidFill>
                  <a:srgbClr val="132577"/>
                </a:solidFill>
                <a:cs typeface="Arial" panose="020B0604020202020204" pitchFamily="34" charset="0"/>
                <a:sym typeface="Wingdings" pitchFamily="2" charset="2"/>
              </a:rPr>
              <a:t> </a:t>
            </a:r>
            <a:r>
              <a:rPr lang="en-GB" sz="1600" dirty="0" smtClean="0">
                <a:solidFill>
                  <a:srgbClr val="132577"/>
                </a:solidFill>
                <a:cs typeface="Arial" panose="020B0604020202020204" pitchFamily="34" charset="0"/>
              </a:rPr>
              <a:t>reduce </a:t>
            </a:r>
            <a:r>
              <a:rPr lang="en-GB" sz="1600" dirty="0" err="1" smtClean="0">
                <a:solidFill>
                  <a:srgbClr val="132577"/>
                </a:solidFill>
                <a:cs typeface="Arial" panose="020B0604020202020204" pitchFamily="34" charset="0"/>
              </a:rPr>
              <a:t>emittance</a:t>
            </a:r>
            <a:r>
              <a:rPr lang="en-GB" sz="1600" dirty="0" smtClean="0">
                <a:solidFill>
                  <a:srgbClr val="132577"/>
                </a:solidFill>
                <a:cs typeface="Arial" panose="020B0604020202020204" pitchFamily="34" charset="0"/>
              </a:rPr>
              <a:t> and increase dispersion.</a:t>
            </a:r>
            <a:endParaRPr lang="en-GB" sz="1600" dirty="0">
              <a:solidFill>
                <a:srgbClr val="132577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7012" y="945535"/>
            <a:ext cx="1808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7 bends hybrid </a:t>
            </a:r>
            <a:r>
              <a:rPr lang="en-GB" dirty="0" err="1" smtClean="0"/>
              <a:t>achromats</a:t>
            </a:r>
            <a:r>
              <a:rPr lang="en-GB" dirty="0" smtClean="0"/>
              <a:t> to replace the existing DBA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parameters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LER2014 workshop - 17/19 September 2014 - Revol JL</a:t>
            </a:r>
            <a:endParaRPr lang="en-US" noProof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31640" y="769268"/>
          <a:ext cx="6552728" cy="4536504"/>
        </p:xfrm>
        <a:graphic>
          <a:graphicData uri="http://schemas.openxmlformats.org/drawingml/2006/table">
            <a:tbl>
              <a:tblPr/>
              <a:tblGrid>
                <a:gridCol w="3387047"/>
                <a:gridCol w="1617472"/>
                <a:gridCol w="1548209"/>
              </a:tblGrid>
              <a:tr h="37804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Lattice parameters</a:t>
                      </a:r>
                      <a:endParaRPr lang="en-GB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Present </a:t>
                      </a:r>
                      <a:endParaRPr lang="en-GB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New </a:t>
                      </a:r>
                      <a:endParaRPr lang="en-GB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Lattice type</a:t>
                      </a:r>
                      <a:endParaRPr lang="en-GB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DBA</a:t>
                      </a:r>
                      <a:endParaRPr lang="en-GB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HMBA</a:t>
                      </a:r>
                      <a:endParaRPr lang="en-GB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Circumference [m]</a:t>
                      </a:r>
                      <a:endParaRPr lang="en-GB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844.390</a:t>
                      </a:r>
                      <a:endParaRPr lang="en-GB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843.979</a:t>
                      </a:r>
                      <a:endParaRPr lang="en-GB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Beam energy [</a:t>
                      </a:r>
                      <a:r>
                        <a:rPr lang="en-GB" sz="1400" b="1" kern="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GeV</a:t>
                      </a:r>
                      <a:r>
                        <a:rPr lang="en-GB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]</a:t>
                      </a:r>
                      <a:endParaRPr lang="en-GB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6.04</a:t>
                      </a:r>
                      <a:endParaRPr lang="en-GB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6.00</a:t>
                      </a:r>
                      <a:endParaRPr lang="en-GB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Natural emittance [pm•rad]</a:t>
                      </a:r>
                      <a:endParaRPr lang="en-GB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4000</a:t>
                      </a:r>
                      <a:endParaRPr lang="en-GB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147</a:t>
                      </a:r>
                      <a:endParaRPr lang="en-GB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Vertical </a:t>
                      </a:r>
                      <a:r>
                        <a:rPr lang="en-GB" sz="1400" b="1" kern="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emittance</a:t>
                      </a:r>
                      <a:r>
                        <a:rPr lang="en-GB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[</a:t>
                      </a:r>
                      <a:r>
                        <a:rPr lang="en-GB" sz="1400" b="1" kern="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pm•rad</a:t>
                      </a:r>
                      <a:r>
                        <a:rPr lang="en-GB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]</a:t>
                      </a:r>
                      <a:endParaRPr lang="en-GB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GB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n-GB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Energy spread [%]</a:t>
                      </a:r>
                      <a:endParaRPr lang="en-GB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0.106</a:t>
                      </a:r>
                      <a:endParaRPr lang="en-GB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0.095</a:t>
                      </a:r>
                      <a:endParaRPr lang="en-GB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Damping times H/V/L[ms]</a:t>
                      </a:r>
                      <a:endParaRPr lang="en-GB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7/7/3.5</a:t>
                      </a:r>
                      <a:endParaRPr lang="en-GB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8.5/13/8.8</a:t>
                      </a:r>
                      <a:endParaRPr lang="en-GB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Energy loss /turn [MeV]</a:t>
                      </a:r>
                      <a:endParaRPr lang="en-GB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4.88</a:t>
                      </a:r>
                      <a:endParaRPr lang="en-GB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2.60</a:t>
                      </a:r>
                      <a:endParaRPr lang="en-GB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Tunes (H/V)</a:t>
                      </a:r>
                      <a:endParaRPr lang="en-GB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36.44/13.39</a:t>
                      </a:r>
                      <a:endParaRPr lang="en-GB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75.58/27.62</a:t>
                      </a:r>
                      <a:endParaRPr lang="en-GB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Chromaticity (H/V)</a:t>
                      </a:r>
                      <a:endParaRPr lang="en-GB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-130/-58</a:t>
                      </a:r>
                      <a:endParaRPr lang="en-GB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-100/-84</a:t>
                      </a:r>
                      <a:endParaRPr lang="en-GB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Momentum compaction </a:t>
                      </a:r>
                      <a:endParaRPr lang="en-GB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1.78 10</a:t>
                      </a:r>
                      <a:r>
                        <a:rPr lang="en-GB" sz="1400" b="1" kern="8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-4</a:t>
                      </a:r>
                      <a:endParaRPr lang="en-GB" sz="1400" b="1" baseline="30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0.87 10</a:t>
                      </a:r>
                      <a:r>
                        <a:rPr lang="en-GB" sz="1400" b="1" kern="8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-4</a:t>
                      </a:r>
                      <a:endParaRPr lang="en-GB" sz="1400" b="1" baseline="30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1-figure-0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7972" y="697260"/>
            <a:ext cx="4176516" cy="1872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Bending magnets source: 3-Pole wiggler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LER2014 workshop - 17/19 September 2014 - Revol JL</a:t>
            </a:r>
            <a:endParaRPr lang="en-US" noProof="0"/>
          </a:p>
        </p:txBody>
      </p:sp>
      <p:sp>
        <p:nvSpPr>
          <p:cNvPr id="5" name="TextBox 4"/>
          <p:cNvSpPr txBox="1"/>
          <p:nvPr/>
        </p:nvSpPr>
        <p:spPr>
          <a:xfrm>
            <a:off x="467544" y="3865612"/>
            <a:ext cx="382059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32577"/>
                </a:solidFill>
                <a:latin typeface="Arial"/>
              </a:rPr>
              <a:t>Field Customized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600" dirty="0" smtClean="0">
                <a:solidFill>
                  <a:srgbClr val="132577"/>
                </a:solidFill>
                <a:latin typeface="Arial"/>
              </a:rPr>
              <a:t>Large fan with flat top field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600" dirty="0" smtClean="0">
                <a:solidFill>
                  <a:srgbClr val="132577"/>
                </a:solidFill>
                <a:latin typeface="Arial"/>
              </a:rPr>
              <a:t>2 </a:t>
            </a:r>
            <a:r>
              <a:rPr lang="en-US" sz="1600" dirty="0" err="1" smtClean="0">
                <a:solidFill>
                  <a:srgbClr val="132577"/>
                </a:solidFill>
                <a:latin typeface="Arial"/>
              </a:rPr>
              <a:t>mrad</a:t>
            </a:r>
            <a:r>
              <a:rPr lang="en-US" sz="1600" dirty="0" smtClean="0">
                <a:solidFill>
                  <a:srgbClr val="132577"/>
                </a:solidFill>
                <a:latin typeface="Arial"/>
              </a:rPr>
              <a:t> feasible for 1.1 T 3PW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600" dirty="0" smtClean="0">
                <a:solidFill>
                  <a:srgbClr val="132577"/>
                </a:solidFill>
                <a:latin typeface="Arial"/>
              </a:rPr>
              <a:t>2 </a:t>
            </a:r>
            <a:r>
              <a:rPr lang="en-US" sz="1600" dirty="0" err="1" smtClean="0">
                <a:solidFill>
                  <a:srgbClr val="132577"/>
                </a:solidFill>
                <a:latin typeface="Arial"/>
              </a:rPr>
              <a:t>mrad</a:t>
            </a:r>
            <a:r>
              <a:rPr lang="en-US" sz="1600" dirty="0" smtClean="0">
                <a:solidFill>
                  <a:srgbClr val="132577"/>
                </a:solidFill>
                <a:latin typeface="Arial"/>
              </a:rPr>
              <a:t> difficult for 0.85 T version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600" dirty="0" smtClean="0">
                <a:solidFill>
                  <a:srgbClr val="132577"/>
                </a:solidFill>
                <a:latin typeface="Arial"/>
              </a:rPr>
              <a:t>Mechanical length ≤ 150 mm</a:t>
            </a:r>
            <a:endParaRPr lang="en-US" sz="1600" dirty="0">
              <a:solidFill>
                <a:srgbClr val="132577"/>
              </a:solidFill>
              <a:latin typeface="Arial"/>
            </a:endParaRPr>
          </a:p>
        </p:txBody>
      </p:sp>
      <p:pic>
        <p:nvPicPr>
          <p:cNvPr id="6" name="Picture 5" descr="ch1-figure-0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1960" y="2425452"/>
            <a:ext cx="4788024" cy="26642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697260"/>
            <a:ext cx="424847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ED7703"/>
                </a:solidFill>
              </a:rPr>
              <a:t>All new projects of diffraction limited storage rings have to deal with:</a:t>
            </a:r>
          </a:p>
          <a:p>
            <a:endParaRPr lang="en-US" sz="1000" b="1" dirty="0" smtClean="0">
              <a:solidFill>
                <a:srgbClr val="ED7703"/>
              </a:solidFill>
            </a:endParaRPr>
          </a:p>
          <a:p>
            <a:r>
              <a:rPr lang="en-US" sz="1600" dirty="0" smtClean="0">
                <a:solidFill>
                  <a:srgbClr val="132577"/>
                </a:solidFill>
              </a:rPr>
              <a:t>Increased number of bending magnets / cell =&gt; BM field reduction.</a:t>
            </a:r>
          </a:p>
          <a:p>
            <a:endParaRPr lang="en-US" sz="1000" dirty="0" smtClean="0">
              <a:solidFill>
                <a:srgbClr val="132577"/>
              </a:solidFill>
            </a:endParaRPr>
          </a:p>
          <a:p>
            <a:r>
              <a:rPr lang="en-US" sz="1600" dirty="0" smtClean="0">
                <a:solidFill>
                  <a:srgbClr val="132577"/>
                </a:solidFill>
              </a:rPr>
              <a:t>Conflict with hard X-ray demand from BM </a:t>
            </a:r>
            <a:r>
              <a:rPr lang="en-US" sz="1600" dirty="0" err="1" smtClean="0">
                <a:solidFill>
                  <a:srgbClr val="132577"/>
                </a:solidFill>
              </a:rPr>
              <a:t>beamlines</a:t>
            </a:r>
            <a:r>
              <a:rPr lang="en-US" sz="1600" dirty="0" smtClean="0">
                <a:solidFill>
                  <a:srgbClr val="132577"/>
                </a:solidFill>
              </a:rPr>
              <a:t>.</a:t>
            </a:r>
          </a:p>
          <a:p>
            <a:endParaRPr lang="en-US" sz="1000" dirty="0" smtClean="0">
              <a:solidFill>
                <a:srgbClr val="132577"/>
              </a:solidFill>
            </a:endParaRPr>
          </a:p>
          <a:p>
            <a:r>
              <a:rPr lang="en-US" sz="1600" dirty="0" smtClean="0">
                <a:solidFill>
                  <a:srgbClr val="132577"/>
                </a:solidFill>
              </a:rPr>
              <a:t>ESRF will go from 0.85 T BM  to 0.54 T BM.</a:t>
            </a:r>
          </a:p>
          <a:p>
            <a:endParaRPr lang="en-US" sz="1200" b="1" dirty="0" smtClean="0">
              <a:solidFill>
                <a:srgbClr val="132577"/>
              </a:solidFill>
            </a:endParaRPr>
          </a:p>
          <a:p>
            <a:r>
              <a:rPr lang="en-US" sz="1600" b="1" dirty="0" smtClean="0">
                <a:solidFill>
                  <a:srgbClr val="132577"/>
                </a:solidFill>
              </a:rPr>
              <a:t>The BM Source can be replaced by a dedicated 3-Pole Wiggler: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199340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/>
              <a:t>Half </a:t>
            </a:r>
          </a:p>
          <a:p>
            <a:r>
              <a:rPr lang="en-GB" sz="1000" i="1" dirty="0" smtClean="0"/>
              <a:t>assembly</a:t>
            </a:r>
            <a:endParaRPr lang="en-GB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Brilliance from various sources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LER2014 workshop - 17/19 September 2014 - Revol JL</a:t>
            </a:r>
            <a:endParaRPr lang="en-US" noProof="0"/>
          </a:p>
        </p:txBody>
      </p:sp>
      <p:pic>
        <p:nvPicPr>
          <p:cNvPr id="5" name="Picture 4" descr="ch1-figure-04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769268"/>
            <a:ext cx="7488832" cy="4608512"/>
          </a:xfrm>
          <a:prstGeom prst="rect">
            <a:avLst/>
          </a:prstGeom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7633246" y="1018681"/>
            <a:ext cx="1304015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132577"/>
                </a:solidFill>
              </a:rPr>
              <a:t>I  </a:t>
            </a:r>
            <a:r>
              <a:rPr lang="en-US" sz="1600" i="1" dirty="0">
                <a:solidFill>
                  <a:srgbClr val="132577"/>
                </a:solidFill>
              </a:rPr>
              <a:t>= 200 </a:t>
            </a:r>
            <a:r>
              <a:rPr lang="en-US" sz="1600" i="1" dirty="0" err="1">
                <a:solidFill>
                  <a:srgbClr val="132577"/>
                </a:solidFill>
              </a:rPr>
              <a:t>mA</a:t>
            </a:r>
            <a:endParaRPr lang="en-US" sz="1600" i="1" dirty="0">
              <a:solidFill>
                <a:srgbClr val="132577"/>
              </a:solidFill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3347864" y="985292"/>
            <a:ext cx="974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x 30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Coherent fraction of the photon flux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LER2014 workshop - 17/19 September 2014 - Revol JL</a:t>
            </a:r>
            <a:endParaRPr lang="en-US" noProof="0"/>
          </a:p>
        </p:txBody>
      </p:sp>
      <p:pic>
        <p:nvPicPr>
          <p:cNvPr id="5" name="Picture 4" descr="ch1-figure-0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697260"/>
            <a:ext cx="7848872" cy="453650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779912" y="1381894"/>
            <a:ext cx="0" cy="971550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765228" y="2353444"/>
            <a:ext cx="2318940" cy="0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2699792" y="1633364"/>
            <a:ext cx="974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x 30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7633246" y="1018681"/>
            <a:ext cx="1304015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132577"/>
                </a:solidFill>
              </a:rPr>
              <a:t>I  </a:t>
            </a:r>
            <a:r>
              <a:rPr lang="en-US" sz="1600" i="1" dirty="0">
                <a:solidFill>
                  <a:srgbClr val="132577"/>
                </a:solidFill>
              </a:rPr>
              <a:t>= 200 </a:t>
            </a:r>
            <a:r>
              <a:rPr lang="en-US" sz="1600" i="1" dirty="0" err="1">
                <a:solidFill>
                  <a:srgbClr val="132577"/>
                </a:solidFill>
              </a:rPr>
              <a:t>mA</a:t>
            </a:r>
            <a:endParaRPr lang="en-US" sz="1600" i="1" dirty="0">
              <a:solidFill>
                <a:srgbClr val="1325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 Linear dynamics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LER2014 workshop - 17/19 September 2014 - Revol JL</a:t>
            </a:r>
            <a:endParaRPr lang="en-US" noProof="0"/>
          </a:p>
        </p:txBody>
      </p:sp>
      <p:pic>
        <p:nvPicPr>
          <p:cNvPr id="5" name="Picture 4" descr="ch1-figure-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7689" y="767457"/>
            <a:ext cx="2520000" cy="1800000"/>
          </a:xfrm>
          <a:prstGeom prst="rect">
            <a:avLst/>
          </a:prstGeom>
        </p:spPr>
      </p:pic>
      <p:pic>
        <p:nvPicPr>
          <p:cNvPr id="6" name="Picture 5" descr="ch1-figure-1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5986" y="746143"/>
            <a:ext cx="252000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56546" y="2562145"/>
            <a:ext cx="23839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i="1" dirty="0" smtClean="0">
                <a:solidFill>
                  <a:srgbClr val="132577"/>
                </a:solidFill>
              </a:rPr>
              <a:t>Amplitude-dependent tune shifts</a:t>
            </a:r>
            <a:endParaRPr lang="en-GB" sz="1200" i="1" dirty="0">
              <a:solidFill>
                <a:srgbClr val="13257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0154" y="2536390"/>
            <a:ext cx="27005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i="1" dirty="0" smtClean="0">
                <a:solidFill>
                  <a:srgbClr val="132577"/>
                </a:solidFill>
              </a:rPr>
              <a:t>Momentum-dependent tune shifts</a:t>
            </a:r>
            <a:endParaRPr lang="en-GB" sz="1200" i="1" dirty="0">
              <a:solidFill>
                <a:srgbClr val="132577"/>
              </a:solidFill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3446133" y="3088382"/>
            <a:ext cx="2520000" cy="18000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6130812" y="3057748"/>
            <a:ext cx="2520000" cy="180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32679" y="4857927"/>
            <a:ext cx="301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>
                <a:solidFill>
                  <a:srgbClr val="132577"/>
                </a:solidFill>
              </a:rPr>
              <a:t>Transverse acceptance at injection</a:t>
            </a:r>
            <a:endParaRPr lang="en-GB" sz="1200" i="1" dirty="0">
              <a:solidFill>
                <a:srgbClr val="13257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5972" y="4834761"/>
            <a:ext cx="267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>
                <a:solidFill>
                  <a:srgbClr val="132577"/>
                </a:solidFill>
              </a:rPr>
              <a:t>Longitudinal acceptance at injection</a:t>
            </a:r>
            <a:endParaRPr lang="en-GB" sz="1200" i="1" dirty="0">
              <a:solidFill>
                <a:srgbClr val="13257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126" y="1148488"/>
            <a:ext cx="31674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132577"/>
                </a:solidFill>
              </a:rPr>
              <a:t>Tune shift with amplitude and momentum are minimized by:</a:t>
            </a:r>
          </a:p>
          <a:p>
            <a:pPr marL="182563" indent="-95250"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132577"/>
                </a:solidFill>
              </a:rPr>
              <a:t>-</a:t>
            </a:r>
            <a:r>
              <a:rPr lang="en-GB" sz="1200" dirty="0" smtClean="0">
                <a:solidFill>
                  <a:srgbClr val="132577"/>
                </a:solidFill>
              </a:rPr>
              <a:t>Identity phase advance transform </a:t>
            </a:r>
            <a:br>
              <a:rPr lang="en-GB" sz="1200" dirty="0" smtClean="0">
                <a:solidFill>
                  <a:srgbClr val="132577"/>
                </a:solidFill>
              </a:rPr>
            </a:br>
            <a:r>
              <a:rPr lang="en-GB" sz="1200" dirty="0" smtClean="0">
                <a:solidFill>
                  <a:srgbClr val="132577"/>
                </a:solidFill>
              </a:rPr>
              <a:t>between </a:t>
            </a:r>
            <a:r>
              <a:rPr lang="en-GB" sz="1200" dirty="0" err="1" smtClean="0">
                <a:solidFill>
                  <a:srgbClr val="132577"/>
                </a:solidFill>
              </a:rPr>
              <a:t>sextupoles</a:t>
            </a:r>
            <a:endParaRPr lang="en-GB" sz="1200" dirty="0" smtClean="0">
              <a:solidFill>
                <a:srgbClr val="132577"/>
              </a:solidFill>
            </a:endParaRPr>
          </a:p>
          <a:p>
            <a:pPr marL="182563" indent="-95250">
              <a:buFont typeface="Arial" pitchFamily="34" charset="0"/>
              <a:buChar char="•"/>
            </a:pPr>
            <a:r>
              <a:rPr lang="en-GB" sz="1200" dirty="0" err="1" smtClean="0">
                <a:solidFill>
                  <a:srgbClr val="132577"/>
                </a:solidFill>
              </a:rPr>
              <a:t>sextupole</a:t>
            </a:r>
            <a:r>
              <a:rPr lang="en-GB" sz="1200" dirty="0" smtClean="0">
                <a:solidFill>
                  <a:srgbClr val="132577"/>
                </a:solidFill>
              </a:rPr>
              <a:t> tuning </a:t>
            </a:r>
          </a:p>
          <a:p>
            <a:pPr marL="182563" indent="-95250">
              <a:buFont typeface="Arial" pitchFamily="34" charset="0"/>
              <a:buChar char="•"/>
            </a:pPr>
            <a:r>
              <a:rPr lang="en-GB" sz="1200" dirty="0" smtClean="0">
                <a:solidFill>
                  <a:srgbClr val="132577"/>
                </a:solidFill>
              </a:rPr>
              <a:t>introduction of </a:t>
            </a:r>
            <a:r>
              <a:rPr lang="en-GB" sz="1200" dirty="0" err="1" smtClean="0">
                <a:solidFill>
                  <a:srgbClr val="132577"/>
                </a:solidFill>
              </a:rPr>
              <a:t>octupoles</a:t>
            </a:r>
            <a:r>
              <a:rPr lang="en-GB" sz="1200" dirty="0" smtClean="0">
                <a:solidFill>
                  <a:srgbClr val="132577"/>
                </a:solidFill>
              </a:rPr>
              <a:t>.</a:t>
            </a:r>
            <a:endParaRPr lang="en-GB" sz="1200" dirty="0">
              <a:solidFill>
                <a:srgbClr val="13257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126" y="3095361"/>
            <a:ext cx="28090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132577"/>
                </a:solidFill>
              </a:rPr>
              <a:t>Transverse and longitudinal acceptance at  injection, compatible with a conventional injection scheme and the present injector complex.</a:t>
            </a:r>
            <a:endParaRPr lang="en-GB" sz="1400" dirty="0">
              <a:solidFill>
                <a:srgbClr val="132577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457" y="4448362"/>
            <a:ext cx="28090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132577"/>
                </a:solidFill>
              </a:rPr>
              <a:t>Multibunch</a:t>
            </a:r>
            <a:r>
              <a:rPr lang="en-GB" sz="1400" dirty="0" smtClean="0">
                <a:solidFill>
                  <a:srgbClr val="132577"/>
                </a:solidFill>
              </a:rPr>
              <a:t> lifetime in the order of 5-10 hours according to the error seed.</a:t>
            </a:r>
            <a:endParaRPr lang="en-GB" sz="1400" dirty="0">
              <a:solidFill>
                <a:srgbClr val="1325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de-screen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wide-screen</Template>
  <TotalTime>3474</TotalTime>
  <Words>1893</Words>
  <Application>Microsoft Macintosh PowerPoint</Application>
  <PresentationFormat>On-screen Show (16:10)</PresentationFormat>
  <Paragraphs>334</Paragraphs>
  <Slides>22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wide-screen</vt:lpstr>
      <vt:lpstr>Slide 1</vt:lpstr>
      <vt:lpstr>Objectives</vt:lpstr>
      <vt:lpstr>Time scale</vt:lpstr>
      <vt:lpstr>Optical functions of a standard cell </vt:lpstr>
      <vt:lpstr>Main parameters</vt:lpstr>
      <vt:lpstr>Bending magnets source: 3-Pole wiggler</vt:lpstr>
      <vt:lpstr>Brilliance from various sources</vt:lpstr>
      <vt:lpstr>Coherent fraction of the photon flux </vt:lpstr>
      <vt:lpstr>Non Linear dynamics</vt:lpstr>
      <vt:lpstr>Special Injection cell</vt:lpstr>
      <vt:lpstr>Injector Upgrade</vt:lpstr>
      <vt:lpstr>Magnets (more details in Gael’s talk)</vt:lpstr>
      <vt:lpstr>Radiofrequency</vt:lpstr>
      <vt:lpstr>Vacuum chamber layout</vt:lpstr>
      <vt:lpstr>Vacuum system</vt:lpstr>
      <vt:lpstr>Vacuum system</vt:lpstr>
      <vt:lpstr>Girders and stability</vt:lpstr>
      <vt:lpstr>Prototyping mid 2013-mid2015</vt:lpstr>
      <vt:lpstr>Prototyping mid 2013-mid2015</vt:lpstr>
      <vt:lpstr>Slide 20</vt:lpstr>
      <vt:lpstr>Organisation and project management</vt:lpstr>
      <vt:lpstr>Many thanks for your attention</vt:lpstr>
    </vt:vector>
  </TitlesOfParts>
  <Company>ESRF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CLAVEL Corinne</dc:creator>
  <cp:lastModifiedBy>Susanna Guiducci</cp:lastModifiedBy>
  <cp:revision>404</cp:revision>
  <dcterms:created xsi:type="dcterms:W3CDTF">2014-09-18T10:23:25Z</dcterms:created>
  <dcterms:modified xsi:type="dcterms:W3CDTF">2014-09-18T10:25:53Z</dcterms:modified>
</cp:coreProperties>
</file>