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335" r:id="rId4"/>
    <p:sldId id="334" r:id="rId5"/>
    <p:sldId id="257" r:id="rId6"/>
    <p:sldId id="336" r:id="rId7"/>
    <p:sldId id="337" r:id="rId8"/>
    <p:sldId id="339" r:id="rId9"/>
    <p:sldId id="341" r:id="rId10"/>
    <p:sldId id="343" r:id="rId11"/>
    <p:sldId id="344" r:id="rId12"/>
    <p:sldId id="345" r:id="rId13"/>
    <p:sldId id="347" r:id="rId14"/>
    <p:sldId id="314" r:id="rId15"/>
    <p:sldId id="315" r:id="rId16"/>
    <p:sldId id="316" r:id="rId17"/>
    <p:sldId id="317" r:id="rId18"/>
    <p:sldId id="348" r:id="rId19"/>
    <p:sldId id="349" r:id="rId20"/>
    <p:sldId id="320" r:id="rId21"/>
    <p:sldId id="350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FF99"/>
    <a:srgbClr val="FF0000"/>
    <a:srgbClr val="003366"/>
    <a:srgbClr val="333399"/>
    <a:srgbClr val="FFFF00"/>
    <a:srgbClr val="0033CC"/>
    <a:srgbClr val="0000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8" autoAdjust="0"/>
    <p:restoredTop sz="94630" autoAdjust="0"/>
  </p:normalViewPr>
  <p:slideViewPr>
    <p:cSldViewPr>
      <p:cViewPr varScale="1">
        <p:scale>
          <a:sx n="77" d="100"/>
          <a:sy n="77" d="100"/>
        </p:scale>
        <p:origin x="-88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EC53C5-A10E-4FEB-9BD7-7EDDA257C53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EB8B85-821B-4655-9195-AE4829BB681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2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03B68-ED35-4A68-B390-9B3A6EACAE27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E9411-25DA-4932-BD6F-78628CAA7F50}" type="slidenum">
              <a:rPr lang="en-US"/>
              <a:pPr/>
              <a:t>15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9D375-4E3E-438F-8207-B67406ABC0CB}" type="slidenum">
              <a:rPr lang="en-US"/>
              <a:pPr/>
              <a:t>16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FDDEB-73A9-4067-B100-DE079D317C40}" type="slidenum">
              <a:rPr lang="en-US"/>
              <a:pPr/>
              <a:t>17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E303B-181C-4C27-81F6-F4FCE6568BA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D2C62-2F26-4E67-8FF2-0A947B9CDFD3}" type="slidenum">
              <a:rPr lang="en-US"/>
              <a:pPr/>
              <a:t>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fld id="{AAF1BA43-33BF-44E6-8653-60A6412DE477}" type="slidenum">
              <a:rPr lang="en-US">
                <a:solidFill>
                  <a:schemeClr val="tx1"/>
                </a:solidFill>
              </a:rPr>
              <a:pPr eaLnBrk="1" hangingPunct="1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2E169-8B30-4C0E-92D1-86B8084EED91}" type="slidenum">
              <a:rPr lang="en-US"/>
              <a:pPr/>
              <a:t>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fld id="{6711D0F9-96B0-45D2-98C4-4E3CBB7C9E48}" type="slidenum">
              <a:rPr lang="en-US">
                <a:solidFill>
                  <a:schemeClr val="tx1"/>
                </a:solidFill>
              </a:rPr>
              <a:pPr eaLnBrk="1" hangingPunct="1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fld id="{D72AB2DB-12DD-4DEA-919E-BFD447EED7B8}" type="slidenum">
              <a:rPr lang="en-US">
                <a:solidFill>
                  <a:schemeClr val="tx1"/>
                </a:solidFill>
              </a:rPr>
              <a:pPr eaLnBrk="1" hangingPunct="1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fld id="{C1B73D50-AD4F-4CEA-AD47-859906A35836}" type="slidenum">
              <a:rPr lang="en-US">
                <a:solidFill>
                  <a:schemeClr val="tx1"/>
                </a:solidFill>
              </a:rPr>
              <a:pPr eaLnBrk="1" hangingPunct="1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fld id="{DBE39FB5-8592-46DC-8D45-DE571BAA323C}" type="slidenum">
              <a:rPr lang="en-US">
                <a:solidFill>
                  <a:schemeClr val="tx1"/>
                </a:solidFill>
              </a:rPr>
              <a:pPr eaLnBrk="1" hangingPunct="1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9224F-D58E-4A31-921D-D33703216D16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B5E9A-EAF0-4B63-B9B8-2A72A602BA2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1C58-0D2A-4451-8554-12D06A6B68F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50CEB-AEEE-49F3-BC3E-993255ACB71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17374-14E1-4008-A10B-7FC7F727F71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47DAC-CAF6-456C-B8B8-FD4209F0BB2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FCCD9-C9B4-4F81-9AE3-D778C7CAB4D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956C6-0644-4B83-8745-4A0FC847989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8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B93F3-2996-402D-A0D1-D0A5D8341F6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CB9A2-CD07-4B8A-BDB2-4AC14D6AE6E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D38F8-5196-4D1B-9648-9D4CAFFFA06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1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B6F3-094E-4743-9132-36B2EA84113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6B7CFB8-98B3-4319-8E84-41C062FBB537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30613" y="2528900"/>
            <a:ext cx="8142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sz="2800" b="1" dirty="0" smtClean="0">
                <a:ea typeface="ＭＳ Ｐゴシック" pitchFamily="34" charset="-128"/>
              </a:rPr>
              <a:t>DA</a:t>
            </a:r>
            <a:r>
              <a:rPr lang="en-US" altLang="ja-JP" sz="2800" b="1" dirty="0" smtClean="0">
                <a:ea typeface="ＭＳ Ｐゴシック" pitchFamily="34" charset="-128"/>
                <a:sym typeface="Symbol"/>
              </a:rPr>
              <a:t>NE KICKERS</a:t>
            </a:r>
            <a:endParaRPr lang="en-US" altLang="ja-JP" sz="2800" b="1" dirty="0">
              <a:ea typeface="ＭＳ Ｐゴシック" pitchFamily="34" charset="-128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93482" y="3825044"/>
            <a:ext cx="5416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000" i="1" dirty="0"/>
              <a:t>David </a:t>
            </a:r>
            <a:r>
              <a:rPr lang="it-IT" sz="2000" i="1" dirty="0" err="1"/>
              <a:t>Alesini</a:t>
            </a:r>
            <a:endParaRPr lang="en-US" sz="2000" i="1" dirty="0"/>
          </a:p>
          <a:p>
            <a:pPr algn="ctr"/>
            <a:r>
              <a:rPr lang="en-US" sz="2000" i="1" dirty="0" smtClean="0"/>
              <a:t>(LNF, INFN Frascati)</a:t>
            </a:r>
            <a:endParaRPr lang="en-US" sz="2000" i="1" dirty="0"/>
          </a:p>
        </p:txBody>
      </p:sp>
      <p:sp>
        <p:nvSpPr>
          <p:cNvPr id="3" name="Rettangolo 2"/>
          <p:cNvSpPr/>
          <p:nvPr/>
        </p:nvSpPr>
        <p:spPr>
          <a:xfrm>
            <a:off x="2215757" y="58723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4th Low </a:t>
            </a:r>
            <a:r>
              <a:rPr lang="en-US" b="1" dirty="0" err="1"/>
              <a:t>Emittance</a:t>
            </a:r>
            <a:r>
              <a:rPr lang="en-US" b="1" dirty="0"/>
              <a:t> Rings Workshop </a:t>
            </a:r>
            <a:r>
              <a:rPr lang="en-US" b="1" dirty="0" smtClean="0"/>
              <a:t>INFN-LNF 17-19 </a:t>
            </a:r>
            <a:r>
              <a:rPr lang="en-US" b="1" dirty="0"/>
              <a:t>September </a:t>
            </a:r>
            <a:r>
              <a:rPr lang="en-US" b="1" dirty="0" smtClean="0"/>
              <a:t>2014</a:t>
            </a:r>
            <a:endParaRPr lang="en-US" b="1" dirty="0"/>
          </a:p>
        </p:txBody>
      </p:sp>
      <p:pic>
        <p:nvPicPr>
          <p:cNvPr id="1028" name="Picture 4" descr="Low Emittance Rings 2014 Work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93" y="116631"/>
            <a:ext cx="28479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467544" y="8620"/>
            <a:ext cx="8676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DA</a:t>
            </a:r>
            <a:r>
              <a:rPr lang="en-US" sz="3200" dirty="0" smtClean="0">
                <a:latin typeface="Calibri" pitchFamily="34" charset="0"/>
                <a:sym typeface="Symbol"/>
              </a:rPr>
              <a:t></a:t>
            </a:r>
            <a:r>
              <a:rPr lang="en-US" sz="3200" dirty="0" smtClean="0">
                <a:latin typeface="Calibri" pitchFamily="34" charset="0"/>
              </a:rPr>
              <a:t>NE </a:t>
            </a:r>
            <a:r>
              <a:rPr lang="en-US" sz="3200" dirty="0">
                <a:latin typeface="Calibri" pitchFamily="34" charset="0"/>
              </a:rPr>
              <a:t>OPERATION WITH THE NEW </a:t>
            </a:r>
            <a:r>
              <a:rPr lang="en-US" sz="3200" dirty="0" smtClean="0">
                <a:latin typeface="Calibri" pitchFamily="34" charset="0"/>
              </a:rPr>
              <a:t>KICKERS (1/3)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-10241" y="764704"/>
            <a:ext cx="378344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Four new kickers have been installed since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November 2007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They always worked properly and the only problem we had was related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 to a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wrong brazing </a:t>
            </a:r>
            <a:r>
              <a:rPr lang="en-US" sz="1400" b="1" dirty="0" smtClean="0">
                <a:latin typeface="Calibri" pitchFamily="34" charset="0"/>
                <a:ea typeface="Times New Roman" pitchFamily="18" charset="0"/>
              </a:rPr>
              <a:t>of few mini-bellows</a:t>
            </a:r>
            <a:r>
              <a:rPr lang="en-US" sz="1400" dirty="0" smtClean="0">
                <a:latin typeface="Calibri" pitchFamily="34" charset="0"/>
                <a:ea typeface="Times New Roman" pitchFamily="18" charset="0"/>
              </a:rPr>
              <a:t>. The damaged mini-bellows have been replaced.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10241" y="3176972"/>
            <a:ext cx="45916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injection with the high voltage fast pulse </a:t>
            </a:r>
            <a:r>
              <a:rPr lang="en-US" sz="1400" dirty="0">
                <a:latin typeface="Calibri" pitchFamily="34" charset="0"/>
              </a:rPr>
              <a:t>generators has been successfully tested. </a:t>
            </a:r>
            <a:r>
              <a:rPr lang="en-US" sz="1400" dirty="0" smtClean="0">
                <a:latin typeface="Calibri" pitchFamily="34" charset="0"/>
              </a:rPr>
              <a:t>The figure shows </a:t>
            </a: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400" dirty="0" err="1">
                <a:latin typeface="Calibri" pitchFamily="34" charset="0"/>
              </a:rPr>
              <a:t>the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r.m.s</a:t>
            </a:r>
            <a:r>
              <a:rPr lang="en-US" sz="1400" dirty="0">
                <a:latin typeface="Calibri" pitchFamily="34" charset="0"/>
              </a:rPr>
              <a:t>. oscillation amplitude of 100 stored bunches with the kicker pulse centered on bunch 50 obtained with the horizontal digital feedback </a:t>
            </a:r>
            <a:r>
              <a:rPr lang="en-US" sz="1400" dirty="0" smtClean="0">
                <a:latin typeface="Calibri" pitchFamily="34" charset="0"/>
              </a:rPr>
              <a:t>diagnostics. </a:t>
            </a:r>
            <a:r>
              <a:rPr lang="en-US" sz="1400" dirty="0">
                <a:latin typeface="Calibri" pitchFamily="34" charset="0"/>
              </a:rPr>
              <a:t>As expected the bunches 49 and 51 takes approximately half the kick maximum amplitude, while bunches 48 and 52 are only very little perturbed. </a:t>
            </a:r>
          </a:p>
        </p:txBody>
      </p:sp>
      <p:pic>
        <p:nvPicPr>
          <p:cNvPr id="17435" name="Picture 27" descr="fig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52" y="3248980"/>
            <a:ext cx="4424948" cy="246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0" y="5742257"/>
            <a:ext cx="91627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As a matter of fact, </a:t>
            </a:r>
            <a:r>
              <a:rPr lang="en-US" sz="1400" b="1" dirty="0">
                <a:latin typeface="Calibri" pitchFamily="34" charset="0"/>
              </a:rPr>
              <a:t>the operation with fast pulse generators has shown a poor reliability</a:t>
            </a:r>
            <a:r>
              <a:rPr lang="en-US" sz="1400" dirty="0">
                <a:latin typeface="Calibri" pitchFamily="34" charset="0"/>
              </a:rPr>
              <a:t>, even after repair and substitution of damaged parts with upgraded ones. The reasons of such poor reliability </a:t>
            </a:r>
            <a:r>
              <a:rPr lang="en-US" sz="1400" dirty="0" smtClean="0">
                <a:latin typeface="Calibri" pitchFamily="34" charset="0"/>
              </a:rPr>
              <a:t>have not been </a:t>
            </a:r>
            <a:r>
              <a:rPr lang="en-US" sz="1400" dirty="0" smtClean="0">
                <a:latin typeface="Calibri" pitchFamily="34" charset="0"/>
              </a:rPr>
              <a:t>understood. </a:t>
            </a:r>
            <a:r>
              <a:rPr lang="en-US" sz="1400" dirty="0">
                <a:latin typeface="Calibri" pitchFamily="34" charset="0"/>
              </a:rPr>
              <a:t>In any case we never had the possibility to use routinely and at the same time the eight fast </a:t>
            </a:r>
            <a:r>
              <a:rPr lang="en-US" sz="1400" dirty="0" err="1">
                <a:latin typeface="Calibri" pitchFamily="34" charset="0"/>
              </a:rPr>
              <a:t>pulsers</a:t>
            </a:r>
            <a:r>
              <a:rPr lang="en-US" sz="1400" dirty="0" smtClean="0">
                <a:latin typeface="Calibri" pitchFamily="34" charset="0"/>
              </a:rPr>
              <a:t>. 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1" name="Picture 8" descr="DSCN26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99" y="593396"/>
            <a:ext cx="3338654" cy="2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SCN26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593395"/>
            <a:ext cx="1878864" cy="2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33809"/>
            <a:ext cx="6984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Several different injection configurations have been therefore </a:t>
            </a:r>
            <a:r>
              <a:rPr lang="en-US" sz="1400" b="1" dirty="0" smtClean="0">
                <a:latin typeface="Calibri" pitchFamily="34" charset="0"/>
              </a:rPr>
              <a:t>used.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7460" y="980728"/>
            <a:ext cx="91514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For great part of the operation time, the kickers worked with the </a:t>
            </a:r>
            <a:r>
              <a:rPr lang="en-US" sz="1400" b="1" dirty="0">
                <a:latin typeface="Calibri" pitchFamily="34" charset="0"/>
              </a:rPr>
              <a:t>old long pulse generators </a:t>
            </a:r>
            <a:r>
              <a:rPr lang="en-US" sz="1400" dirty="0">
                <a:latin typeface="Calibri" pitchFamily="34" charset="0"/>
              </a:rPr>
              <a:t>in both the rings. In this configuration </a:t>
            </a:r>
            <a:r>
              <a:rPr lang="en-US" sz="1400" b="1" dirty="0">
                <a:latin typeface="Calibri" pitchFamily="34" charset="0"/>
              </a:rPr>
              <a:t>the two strips are connected in series </a:t>
            </a:r>
            <a:r>
              <a:rPr lang="en-US" sz="1400" dirty="0">
                <a:latin typeface="Calibri" pitchFamily="34" charset="0"/>
              </a:rPr>
              <a:t>and the kick is only given by the magnetic field one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en-US" sz="1400" dirty="0" smtClean="0">
                <a:latin typeface="Calibri" pitchFamily="34" charset="0"/>
              </a:rPr>
              <a:t>(MAX STORED CURRENT e-   &gt;2.5 A)</a:t>
            </a:r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66950"/>
              </p:ext>
            </p:extLst>
          </p:nvPr>
        </p:nvGraphicFramePr>
        <p:xfrm>
          <a:off x="4225242" y="1628800"/>
          <a:ext cx="4811254" cy="951360"/>
        </p:xfrm>
        <a:graphic>
          <a:graphicData uri="http://schemas.openxmlformats.org/drawingml/2006/table">
            <a:tbl>
              <a:tblPr/>
              <a:tblGrid>
                <a:gridCol w="3769704"/>
                <a:gridCol w="1041550"/>
              </a:tblGrid>
              <a:tr h="150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PARAMETERS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Deflection/current [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mrad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/kA]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Total deflecting voltage VT/current [MV/kA]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1.38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0" y="2816932"/>
            <a:ext cx="56955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Also a different </a:t>
            </a:r>
            <a:r>
              <a:rPr lang="en-US" sz="1400" b="1" dirty="0">
                <a:latin typeface="Calibri" pitchFamily="34" charset="0"/>
              </a:rPr>
              <a:t>“hybrid” configuration </a:t>
            </a:r>
            <a:r>
              <a:rPr lang="en-US" sz="1400" dirty="0">
                <a:latin typeface="Calibri" pitchFamily="34" charset="0"/>
              </a:rPr>
              <a:t>has been successfully tested. In this case the two kinds of </a:t>
            </a:r>
            <a:r>
              <a:rPr lang="en-US" sz="1400" dirty="0" err="1">
                <a:latin typeface="Calibri" pitchFamily="34" charset="0"/>
              </a:rPr>
              <a:t>pulsers</a:t>
            </a:r>
            <a:r>
              <a:rPr lang="en-US" sz="1400" dirty="0">
                <a:latin typeface="Calibri" pitchFamily="34" charset="0"/>
              </a:rPr>
              <a:t> (long and fast) were used together on the same kicker, connecting each one to a different </a:t>
            </a:r>
            <a:r>
              <a:rPr lang="en-US" sz="1400" dirty="0" err="1">
                <a:latin typeface="Calibri" pitchFamily="34" charset="0"/>
              </a:rPr>
              <a:t>stripline</a:t>
            </a:r>
            <a:r>
              <a:rPr lang="en-US" sz="1400" dirty="0">
                <a:latin typeface="Calibri" pitchFamily="34" charset="0"/>
              </a:rPr>
              <a:t>. </a:t>
            </a:r>
            <a:r>
              <a:rPr lang="en-US" sz="1400" dirty="0" smtClean="0">
                <a:latin typeface="Calibri" pitchFamily="34" charset="0"/>
              </a:rPr>
              <a:t>Figure shows</a:t>
            </a:r>
            <a:r>
              <a:rPr lang="en-US" sz="1400" dirty="0">
                <a:latin typeface="Calibri" pitchFamily="34" charset="0"/>
              </a:rPr>
              <a:t>, as example, the sum of the signal detected at the two </a:t>
            </a:r>
            <a:r>
              <a:rPr lang="en-US" sz="1400" dirty="0" err="1">
                <a:latin typeface="Calibri" pitchFamily="34" charset="0"/>
              </a:rPr>
              <a:t>stripline</a:t>
            </a:r>
            <a:r>
              <a:rPr lang="en-US" sz="1400" dirty="0">
                <a:latin typeface="Calibri" pitchFamily="34" charset="0"/>
              </a:rPr>
              <a:t> outputs ports of each kicker in this configuration. </a:t>
            </a:r>
          </a:p>
        </p:txBody>
      </p:sp>
      <p:pic>
        <p:nvPicPr>
          <p:cNvPr id="94210" name="Picture 2" descr="Fi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60948"/>
            <a:ext cx="30686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7052"/>
            <a:ext cx="5187751" cy="2818543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67544" y="8620"/>
            <a:ext cx="8676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DA</a:t>
            </a:r>
            <a:r>
              <a:rPr lang="en-US" sz="3200" dirty="0" smtClean="0">
                <a:latin typeface="Calibri" pitchFamily="34" charset="0"/>
                <a:sym typeface="Symbol"/>
              </a:rPr>
              <a:t></a:t>
            </a:r>
            <a:r>
              <a:rPr lang="en-US" sz="3200" dirty="0" smtClean="0">
                <a:latin typeface="Calibri" pitchFamily="34" charset="0"/>
              </a:rPr>
              <a:t>NE </a:t>
            </a:r>
            <a:r>
              <a:rPr lang="en-US" sz="3200" dirty="0">
                <a:latin typeface="Calibri" pitchFamily="34" charset="0"/>
              </a:rPr>
              <a:t>OPERATION WITH THE NEW </a:t>
            </a:r>
            <a:r>
              <a:rPr lang="en-US" sz="3200" dirty="0" smtClean="0">
                <a:latin typeface="Calibri" pitchFamily="34" charset="0"/>
              </a:rPr>
              <a:t>KICKERS (2/3)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" y="728700"/>
            <a:ext cx="9160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new </a:t>
            </a:r>
            <a:r>
              <a:rPr lang="en-US" sz="1400" b="1" dirty="0" err="1">
                <a:latin typeface="Calibri" pitchFamily="34" charset="0"/>
              </a:rPr>
              <a:t>stripline</a:t>
            </a:r>
            <a:r>
              <a:rPr lang="en-US" sz="1400" b="1" dirty="0">
                <a:latin typeface="Calibri" pitchFamily="34" charset="0"/>
              </a:rPr>
              <a:t> kicker has been also used as an additional kicker for the horizontal feedback </a:t>
            </a:r>
            <a:r>
              <a:rPr lang="en-US" sz="1400" dirty="0">
                <a:latin typeface="Calibri" pitchFamily="34" charset="0"/>
              </a:rPr>
              <a:t>in the positron ring. One </a:t>
            </a:r>
            <a:r>
              <a:rPr lang="en-US" sz="1400" dirty="0" err="1">
                <a:latin typeface="Calibri" pitchFamily="34" charset="0"/>
              </a:rPr>
              <a:t>stripline</a:t>
            </a:r>
            <a:r>
              <a:rPr lang="en-US" sz="1400" dirty="0">
                <a:latin typeface="Calibri" pitchFamily="34" charset="0"/>
              </a:rPr>
              <a:t> of both the kickers of the DANE positron ring have been connected with the </a:t>
            </a:r>
            <a:r>
              <a:rPr lang="en-US" sz="1400" dirty="0" smtClean="0">
                <a:latin typeface="Calibri" pitchFamily="34" charset="0"/>
              </a:rPr>
              <a:t>old-long </a:t>
            </a:r>
            <a:r>
              <a:rPr lang="en-US" sz="1400" dirty="0" err="1" smtClean="0">
                <a:latin typeface="Calibri" pitchFamily="34" charset="0"/>
              </a:rPr>
              <a:t>pulser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for beam injection and the remaining </a:t>
            </a:r>
            <a:r>
              <a:rPr lang="en-US" sz="1400" dirty="0" err="1">
                <a:latin typeface="Calibri" pitchFamily="34" charset="0"/>
              </a:rPr>
              <a:t>stripline</a:t>
            </a:r>
            <a:r>
              <a:rPr lang="en-US" sz="1400" dirty="0">
                <a:latin typeface="Calibri" pitchFamily="34" charset="0"/>
              </a:rPr>
              <a:t> connected to the amplifiers of the feedback system. Thanks to this configuration it has been possible to increase the stored current in the e</a:t>
            </a:r>
            <a:r>
              <a:rPr lang="en-US" sz="1400" baseline="30000" dirty="0">
                <a:latin typeface="Calibri" pitchFamily="34" charset="0"/>
              </a:rPr>
              <a:t>+</a:t>
            </a:r>
            <a:r>
              <a:rPr lang="en-US" sz="1400" dirty="0">
                <a:latin typeface="Calibri" pitchFamily="34" charset="0"/>
              </a:rPr>
              <a:t> ring to </a:t>
            </a:r>
            <a:r>
              <a:rPr lang="en-US" sz="1400" b="1" dirty="0">
                <a:latin typeface="Calibri" pitchFamily="34" charset="0"/>
              </a:rPr>
              <a:t>more than 1 </a:t>
            </a:r>
            <a:r>
              <a:rPr lang="en-US" sz="1400" b="1" dirty="0" smtClean="0">
                <a:latin typeface="Calibri" pitchFamily="34" charset="0"/>
              </a:rPr>
              <a:t>A.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441" y="2600908"/>
            <a:ext cx="9160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With the </a:t>
            </a:r>
            <a:r>
              <a:rPr lang="en-US" sz="1400" b="1" dirty="0">
                <a:latin typeface="Calibri" pitchFamily="34" charset="0"/>
              </a:rPr>
              <a:t>aim to overcome the problems related to the fast </a:t>
            </a:r>
            <a:r>
              <a:rPr lang="en-US" sz="1400" b="1" dirty="0" err="1">
                <a:latin typeface="Calibri" pitchFamily="34" charset="0"/>
              </a:rPr>
              <a:t>pulser</a:t>
            </a:r>
            <a:r>
              <a:rPr lang="en-US" sz="1400" b="1" dirty="0">
                <a:latin typeface="Calibri" pitchFamily="34" charset="0"/>
              </a:rPr>
              <a:t> reliability</a:t>
            </a:r>
            <a:r>
              <a:rPr lang="en-US" sz="1400" dirty="0">
                <a:latin typeface="Calibri" pitchFamily="34" charset="0"/>
              </a:rPr>
              <a:t>, it has been decided to try a different and more compact model that produces an output pulse having the same shape but a reduced amplitude from </a:t>
            </a:r>
            <a:r>
              <a:rPr lang="en-US" sz="1400" b="1" dirty="0" smtClean="0">
                <a:latin typeface="Calibri" pitchFamily="34" charset="0"/>
              </a:rPr>
              <a:t>45 kV </a:t>
            </a:r>
            <a:r>
              <a:rPr lang="en-US" sz="1400" b="1" dirty="0">
                <a:latin typeface="Calibri" pitchFamily="34" charset="0"/>
              </a:rPr>
              <a:t>to </a:t>
            </a:r>
            <a:r>
              <a:rPr lang="en-US" sz="1400" b="1" dirty="0" smtClean="0">
                <a:latin typeface="Calibri" pitchFamily="34" charset="0"/>
              </a:rPr>
              <a:t>25 </a:t>
            </a:r>
            <a:r>
              <a:rPr lang="en-US" sz="1400" b="1" dirty="0" smtClean="0">
                <a:latin typeface="Calibri" pitchFamily="34" charset="0"/>
              </a:rPr>
              <a:t>kV</a:t>
            </a:r>
            <a:r>
              <a:rPr lang="en-US" sz="1400" dirty="0">
                <a:latin typeface="Calibri" pitchFamily="34" charset="0"/>
              </a:rPr>
              <a:t>. In spite of the lower kick voltage, increasing ß function in the kicker region and changing the beam orbit in the septa, the injection was possible as well. </a:t>
            </a:r>
            <a:r>
              <a:rPr lang="en-US" sz="1400" b="1" dirty="0">
                <a:latin typeface="Calibri" pitchFamily="34" charset="0"/>
              </a:rPr>
              <a:t>According to the hybrid scheme, two 25kV units were installed in the electron ring at the end of the SIDDARTHA run (September 2009-November 2009) and have been successfully tested up to the end of the run for about two months of operation without problems</a:t>
            </a:r>
            <a:r>
              <a:rPr lang="en-US" sz="1400" dirty="0" smtClean="0">
                <a:latin typeface="Calibri" pitchFamily="34" charset="0"/>
              </a:rPr>
              <a:t>. 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The injection kickers (not the “compensating” ones) have been also modified with a “</a:t>
            </a:r>
            <a:r>
              <a:rPr lang="en-US" sz="1400" b="1" dirty="0" smtClean="0">
                <a:latin typeface="Calibri" pitchFamily="34" charset="0"/>
              </a:rPr>
              <a:t>cut and paste” operation and now the strip distance in the center of the kicker is </a:t>
            </a:r>
            <a:r>
              <a:rPr lang="en-US" sz="1400" b="1" dirty="0" smtClean="0">
                <a:latin typeface="Calibri" pitchFamily="34" charset="0"/>
              </a:rPr>
              <a:t>40.8 </a:t>
            </a:r>
            <a:r>
              <a:rPr lang="en-US" sz="1400" b="1" dirty="0" smtClean="0">
                <a:latin typeface="Calibri" pitchFamily="34" charset="0"/>
              </a:rPr>
              <a:t>mm instead of </a:t>
            </a:r>
            <a:r>
              <a:rPr lang="en-US" sz="1400" b="1" dirty="0" smtClean="0">
                <a:latin typeface="Calibri" pitchFamily="34" charset="0"/>
              </a:rPr>
              <a:t>54.8 </a:t>
            </a:r>
            <a:r>
              <a:rPr lang="en-US" sz="1400" b="1" dirty="0" smtClean="0">
                <a:latin typeface="Calibri" pitchFamily="34" charset="0"/>
              </a:rPr>
              <a:t>mm</a:t>
            </a:r>
            <a:r>
              <a:rPr lang="en-US" sz="1400" dirty="0" smtClean="0">
                <a:latin typeface="Calibri" pitchFamily="34" charset="0"/>
              </a:rPr>
              <a:t>. This increases the kicker efficiency by </a:t>
            </a:r>
            <a:r>
              <a:rPr lang="en-US" sz="1400" b="1" dirty="0" smtClean="0">
                <a:latin typeface="Calibri" pitchFamily="34" charset="0"/>
              </a:rPr>
              <a:t>40%.</a:t>
            </a:r>
          </a:p>
          <a:p>
            <a:pPr algn="just"/>
            <a:endParaRPr lang="en-US" sz="1600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67544" y="8620"/>
            <a:ext cx="8676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DA</a:t>
            </a:r>
            <a:r>
              <a:rPr lang="en-US" sz="3200" dirty="0" smtClean="0">
                <a:latin typeface="Calibri" pitchFamily="34" charset="0"/>
                <a:sym typeface="Symbol"/>
              </a:rPr>
              <a:t></a:t>
            </a:r>
            <a:r>
              <a:rPr lang="en-US" sz="3200" dirty="0" smtClean="0">
                <a:latin typeface="Calibri" pitchFamily="34" charset="0"/>
              </a:rPr>
              <a:t>NE </a:t>
            </a:r>
            <a:r>
              <a:rPr lang="en-US" sz="3200" dirty="0">
                <a:latin typeface="Calibri" pitchFamily="34" charset="0"/>
              </a:rPr>
              <a:t>OPERATION WITH THE NEW </a:t>
            </a:r>
            <a:r>
              <a:rPr lang="en-US" sz="3200" dirty="0" smtClean="0">
                <a:latin typeface="Calibri" pitchFamily="34" charset="0"/>
              </a:rPr>
              <a:t>KICKERS (3/3)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0248" y="43687"/>
            <a:ext cx="80581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GENERAL CONSIDERATIONS:</a:t>
            </a:r>
          </a:p>
          <a:p>
            <a:pPr algn="ctr"/>
            <a:r>
              <a:rPr lang="en-GB" sz="2600" dirty="0" smtClean="0">
                <a:latin typeface="Calibri" pitchFamily="34" charset="0"/>
              </a:rPr>
              <a:t>ADVANTAGES OF TAPERED KICKERS ON BEAM IMPEDANCE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654" y="1151451"/>
            <a:ext cx="418830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advantages in tapering the </a:t>
            </a:r>
            <a:r>
              <a:rPr lang="en-US" sz="1400" dirty="0" err="1">
                <a:latin typeface="Calibri" pitchFamily="34" charset="0"/>
              </a:rPr>
              <a:t>striplines</a:t>
            </a:r>
            <a:r>
              <a:rPr lang="en-US" sz="1400" dirty="0">
                <a:latin typeface="Calibri" pitchFamily="34" charset="0"/>
              </a:rPr>
              <a:t> of the kickers can be pointed out with simple electromagnetic simulations</a:t>
            </a:r>
            <a:r>
              <a:rPr lang="en-US" sz="1400" dirty="0" smtClean="0">
                <a:latin typeface="Calibri" pitchFamily="34" charset="0"/>
              </a:rPr>
              <a:t>. </a:t>
            </a:r>
            <a:r>
              <a:rPr lang="en-US" sz="1400" b="1" dirty="0" smtClean="0">
                <a:latin typeface="Calibri" pitchFamily="34" charset="0"/>
              </a:rPr>
              <a:t>We </a:t>
            </a:r>
            <a:r>
              <a:rPr lang="en-US" sz="1400" b="1" dirty="0">
                <a:latin typeface="Calibri" pitchFamily="34" charset="0"/>
              </a:rPr>
              <a:t>consider, as an example, the case of a </a:t>
            </a:r>
            <a:r>
              <a:rPr lang="en-US" sz="1400" b="1" dirty="0" smtClean="0">
                <a:latin typeface="Calibri" pitchFamily="34" charset="0"/>
              </a:rPr>
              <a:t>kickers </a:t>
            </a:r>
            <a:r>
              <a:rPr lang="en-US" sz="1400" b="1" dirty="0">
                <a:latin typeface="Calibri" pitchFamily="34" charset="0"/>
              </a:rPr>
              <a:t>with the dimensions reported in </a:t>
            </a:r>
            <a:r>
              <a:rPr lang="en-US" sz="1400" b="1" dirty="0" smtClean="0">
                <a:latin typeface="Calibri" pitchFamily="34" charset="0"/>
              </a:rPr>
              <a:t>figures.</a:t>
            </a:r>
          </a:p>
          <a:p>
            <a:pPr algn="just"/>
            <a:endParaRPr lang="en-US" sz="1400" b="1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dirty="0">
                <a:latin typeface="Calibri" pitchFamily="34" charset="0"/>
              </a:rPr>
              <a:t>two kickers give the same deflecting field for a given strip voltage and have the same electrical </a:t>
            </a:r>
            <a:r>
              <a:rPr lang="en-US" sz="1400" dirty="0" smtClean="0">
                <a:latin typeface="Calibri" pitchFamily="34" charset="0"/>
              </a:rPr>
              <a:t>length.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longitudinal beam coupling impedance and the transfer impedance</a:t>
            </a:r>
            <a:r>
              <a:rPr lang="en-US" sz="1400" dirty="0">
                <a:latin typeface="Calibri" pitchFamily="34" charset="0"/>
              </a:rPr>
              <a:t> calculated by </a:t>
            </a:r>
            <a:r>
              <a:rPr lang="en-US" sz="1400" dirty="0" smtClean="0">
                <a:latin typeface="Calibri" pitchFamily="34" charset="0"/>
              </a:rPr>
              <a:t>GdfidL </a:t>
            </a:r>
            <a:r>
              <a:rPr lang="en-US" sz="1400" dirty="0">
                <a:latin typeface="Calibri" pitchFamily="34" charset="0"/>
              </a:rPr>
              <a:t>in the two cases up to 20 GHz are reported in </a:t>
            </a:r>
            <a:r>
              <a:rPr lang="en-US" sz="1400" dirty="0" smtClean="0">
                <a:latin typeface="Calibri" pitchFamily="34" charset="0"/>
              </a:rPr>
              <a:t>figures. 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dirty="0">
                <a:latin typeface="Calibri" pitchFamily="34" charset="0"/>
              </a:rPr>
              <a:t>results show the </a:t>
            </a:r>
            <a:r>
              <a:rPr lang="en-US" sz="1400" b="1" dirty="0">
                <a:latin typeface="Calibri" pitchFamily="34" charset="0"/>
              </a:rPr>
              <a:t>strong reduction of the impedance and transfer impedance content when we have a tapered geometry</a:t>
            </a:r>
            <a:r>
              <a:rPr lang="en-US" sz="1400" dirty="0">
                <a:latin typeface="Calibri" pitchFamily="34" charset="0"/>
              </a:rPr>
              <a:t>. </a:t>
            </a:r>
            <a:endParaRPr lang="en-US" sz="1400" dirty="0" smtClean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From </a:t>
            </a:r>
            <a:r>
              <a:rPr lang="en-US" sz="1400" dirty="0">
                <a:latin typeface="Calibri" pitchFamily="34" charset="0"/>
              </a:rPr>
              <a:t>HFSS simulation it is also easy to verify that the reflection coefficient at the input port is also reduced above 1 GHz. </a:t>
            </a:r>
          </a:p>
        </p:txBody>
      </p:sp>
      <p:pic>
        <p:nvPicPr>
          <p:cNvPr id="7170" name="Picture 2" descr="fig19b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6732"/>
            <a:ext cx="4491654" cy="19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ig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02" y="3203174"/>
            <a:ext cx="4920706" cy="36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5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651" name="Picture 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t="3798" r="27942" b="10048"/>
          <a:stretch>
            <a:fillRect/>
          </a:stretch>
        </p:blipFill>
        <p:spPr bwMode="auto">
          <a:xfrm>
            <a:off x="0" y="2171700"/>
            <a:ext cx="25558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650" name="Picture 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5457" r="24187" b="11533"/>
          <a:stretch>
            <a:fillRect/>
          </a:stretch>
        </p:blipFill>
        <p:spPr bwMode="auto">
          <a:xfrm>
            <a:off x="34925" y="4760913"/>
            <a:ext cx="280828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23251" y="525528"/>
            <a:ext cx="3059113" cy="1323439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 u="sng" dirty="0" smtClean="0">
                <a:sym typeface="Symbol" pitchFamily="18" charset="2"/>
              </a:rPr>
              <a:t>PARAMETERS (ILC)</a:t>
            </a:r>
            <a:endParaRPr lang="en-US" sz="1400" b="1" i="1" u="sng" dirty="0">
              <a:sym typeface="Symbol" pitchFamily="18" charset="2"/>
            </a:endParaRPr>
          </a:p>
          <a:p>
            <a:endParaRPr lang="en-US" sz="800" dirty="0">
              <a:sym typeface="Symbol" pitchFamily="18" charset="2"/>
            </a:endParaRPr>
          </a:p>
          <a:p>
            <a:r>
              <a:rPr lang="en-US" sz="1400" dirty="0">
                <a:sym typeface="Symbol" pitchFamily="18" charset="2"/>
              </a:rPr>
              <a:t></a:t>
            </a:r>
            <a:r>
              <a:rPr lang="en-US" sz="1400" baseline="-25000" dirty="0" err="1">
                <a:sym typeface="Symbol" pitchFamily="18" charset="2"/>
              </a:rPr>
              <a:t>x_KICK</a:t>
            </a:r>
            <a:r>
              <a:rPr lang="en-US" sz="1400" dirty="0">
                <a:sym typeface="Symbol" pitchFamily="18" charset="2"/>
              </a:rPr>
              <a:t>=65 m;  </a:t>
            </a:r>
            <a:r>
              <a:rPr lang="en-US" sz="1400" baseline="-25000" dirty="0" err="1">
                <a:sym typeface="Symbol" pitchFamily="18" charset="2"/>
              </a:rPr>
              <a:t>y_KICK</a:t>
            </a:r>
            <a:r>
              <a:rPr lang="en-US" sz="1400" dirty="0">
                <a:sym typeface="Symbol" pitchFamily="18" charset="2"/>
              </a:rPr>
              <a:t>=20 m</a:t>
            </a:r>
          </a:p>
          <a:p>
            <a:endParaRPr lang="en-US" sz="800" dirty="0">
              <a:sym typeface="Symbol" pitchFamily="18" charset="2"/>
            </a:endParaRPr>
          </a:p>
          <a:p>
            <a:r>
              <a:rPr lang="en-US" sz="1400" dirty="0" err="1">
                <a:sym typeface="Symbol" pitchFamily="18" charset="2"/>
              </a:rPr>
              <a:t>A</a:t>
            </a:r>
            <a:r>
              <a:rPr lang="en-US" sz="1400" baseline="-25000" dirty="0" err="1">
                <a:sym typeface="Symbol" pitchFamily="18" charset="2"/>
              </a:rPr>
              <a:t>x_max</a:t>
            </a:r>
            <a:r>
              <a:rPr lang="en-US" sz="1400" dirty="0">
                <a:sym typeface="Symbol" pitchFamily="18" charset="2"/>
              </a:rPr>
              <a:t>=</a:t>
            </a:r>
            <a:r>
              <a:rPr lang="en-US" sz="1400" dirty="0" err="1">
                <a:sym typeface="Symbol" pitchFamily="18" charset="2"/>
              </a:rPr>
              <a:t>A</a:t>
            </a:r>
            <a:r>
              <a:rPr lang="en-US" sz="1400" baseline="-25000" dirty="0" err="1">
                <a:sym typeface="Symbol" pitchFamily="18" charset="2"/>
              </a:rPr>
              <a:t>y_max</a:t>
            </a:r>
            <a:r>
              <a:rPr lang="en-US" sz="1400" dirty="0">
                <a:sym typeface="Symbol" pitchFamily="18" charset="2"/>
              </a:rPr>
              <a:t>=0.09 </a:t>
            </a:r>
            <a:r>
              <a:rPr lang="en-US" sz="1400" dirty="0" err="1">
                <a:sym typeface="Symbol" pitchFamily="18" charset="2"/>
              </a:rPr>
              <a:t>mrad</a:t>
            </a:r>
            <a:r>
              <a:rPr lang="en-US" sz="1400" dirty="0">
                <a:sym typeface="Symbol" pitchFamily="18" charset="2"/>
              </a:rPr>
              <a:t> (injected)</a:t>
            </a:r>
          </a:p>
          <a:p>
            <a:endParaRPr lang="en-US" sz="800" dirty="0">
              <a:sym typeface="Symbol" pitchFamily="18" charset="2"/>
            </a:endParaRPr>
          </a:p>
          <a:p>
            <a:r>
              <a:rPr lang="en-US" sz="1400" dirty="0">
                <a:sym typeface="Symbol" pitchFamily="18" charset="2"/>
              </a:rPr>
              <a:t>Bunches distance = 3.08 ns</a:t>
            </a:r>
          </a:p>
        </p:txBody>
      </p:sp>
      <p:pic>
        <p:nvPicPr>
          <p:cNvPr id="193631" name="Picture 95" descr="F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5223" r="6128" b="1648"/>
          <a:stretch>
            <a:fillRect/>
          </a:stretch>
        </p:blipFill>
        <p:spPr bwMode="auto">
          <a:xfrm>
            <a:off x="5724525" y="1052513"/>
            <a:ext cx="3276600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32" name="Picture 96" descr="F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4576" r="6564" b="502"/>
          <a:stretch>
            <a:fillRect/>
          </a:stretch>
        </p:blipFill>
        <p:spPr bwMode="auto">
          <a:xfrm>
            <a:off x="5724525" y="3887788"/>
            <a:ext cx="3240088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33" name="Text Box 97"/>
          <p:cNvSpPr txBox="1">
            <a:spLocks noChangeArrowheads="1"/>
          </p:cNvSpPr>
          <p:nvPr/>
        </p:nvSpPr>
        <p:spPr bwMode="auto">
          <a:xfrm>
            <a:off x="1725248" y="1793041"/>
            <a:ext cx="19623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 smtClean="0"/>
              <a:t>stripline</a:t>
            </a:r>
            <a:r>
              <a:rPr lang="en-US" sz="1600" dirty="0" smtClean="0"/>
              <a:t> </a:t>
            </a:r>
            <a:r>
              <a:rPr lang="en-US" sz="1600" dirty="0"/>
              <a:t>geometries</a:t>
            </a:r>
          </a:p>
        </p:txBody>
      </p:sp>
      <p:pic>
        <p:nvPicPr>
          <p:cNvPr id="193635" name="Picture 99" descr="F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05375"/>
            <a:ext cx="212248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37" name="Picture 101" descr="F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384425"/>
            <a:ext cx="1976437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38" name="Text Box 102"/>
          <p:cNvSpPr txBox="1">
            <a:spLocks noChangeArrowheads="1"/>
          </p:cNvSpPr>
          <p:nvPr/>
        </p:nvSpPr>
        <p:spPr bwMode="auto">
          <a:xfrm>
            <a:off x="34925" y="224155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Geometry 1</a:t>
            </a:r>
          </a:p>
        </p:txBody>
      </p:sp>
      <p:sp>
        <p:nvSpPr>
          <p:cNvPr id="193639" name="Text Box 103"/>
          <p:cNvSpPr txBox="1">
            <a:spLocks noChangeArrowheads="1"/>
          </p:cNvSpPr>
          <p:nvPr/>
        </p:nvSpPr>
        <p:spPr bwMode="auto">
          <a:xfrm>
            <a:off x="0" y="484981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Geometry 2</a:t>
            </a:r>
          </a:p>
        </p:txBody>
      </p:sp>
      <p:sp>
        <p:nvSpPr>
          <p:cNvPr id="193640" name="Line 104"/>
          <p:cNvSpPr>
            <a:spLocks noChangeShapeType="1"/>
          </p:cNvSpPr>
          <p:nvPr/>
        </p:nvSpPr>
        <p:spPr bwMode="auto">
          <a:xfrm flipV="1">
            <a:off x="3205163" y="2168525"/>
            <a:ext cx="0" cy="21955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1" name="Line 105"/>
          <p:cNvSpPr>
            <a:spLocks noChangeShapeType="1"/>
          </p:cNvSpPr>
          <p:nvPr/>
        </p:nvSpPr>
        <p:spPr bwMode="auto">
          <a:xfrm flipV="1">
            <a:off x="3205163" y="4364038"/>
            <a:ext cx="22685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2" name="Text Box 106"/>
          <p:cNvSpPr txBox="1">
            <a:spLocks noChangeArrowheads="1"/>
          </p:cNvSpPr>
          <p:nvPr/>
        </p:nvSpPr>
        <p:spPr bwMode="auto">
          <a:xfrm>
            <a:off x="3240088" y="2274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93643" name="Text Box 107"/>
          <p:cNvSpPr txBox="1">
            <a:spLocks noChangeArrowheads="1"/>
          </p:cNvSpPr>
          <p:nvPr/>
        </p:nvSpPr>
        <p:spPr bwMode="auto">
          <a:xfrm>
            <a:off x="5221288" y="39989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93644" name="Line 108"/>
          <p:cNvSpPr>
            <a:spLocks noChangeShapeType="1"/>
          </p:cNvSpPr>
          <p:nvPr/>
        </p:nvSpPr>
        <p:spPr bwMode="auto">
          <a:xfrm>
            <a:off x="3203575" y="4106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5" name="Line 109"/>
          <p:cNvSpPr>
            <a:spLocks noChangeShapeType="1"/>
          </p:cNvSpPr>
          <p:nvPr/>
        </p:nvSpPr>
        <p:spPr bwMode="auto">
          <a:xfrm>
            <a:off x="3203575" y="4473575"/>
            <a:ext cx="1223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7" name="Text Box 111"/>
          <p:cNvSpPr txBox="1">
            <a:spLocks noChangeArrowheads="1"/>
          </p:cNvSpPr>
          <p:nvPr/>
        </p:nvSpPr>
        <p:spPr bwMode="auto">
          <a:xfrm>
            <a:off x="3363913" y="4456113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25 mm</a:t>
            </a:r>
          </a:p>
        </p:txBody>
      </p:sp>
      <p:sp>
        <p:nvSpPr>
          <p:cNvPr id="193648" name="Line 112"/>
          <p:cNvSpPr>
            <a:spLocks noChangeShapeType="1"/>
          </p:cNvSpPr>
          <p:nvPr/>
        </p:nvSpPr>
        <p:spPr bwMode="auto">
          <a:xfrm flipH="1">
            <a:off x="3240088" y="3429000"/>
            <a:ext cx="900112" cy="93662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9" name="Text Box 113"/>
          <p:cNvSpPr txBox="1">
            <a:spLocks noChangeArrowheads="1"/>
          </p:cNvSpPr>
          <p:nvPr/>
        </p:nvSpPr>
        <p:spPr bwMode="auto">
          <a:xfrm>
            <a:off x="3419475" y="4041775"/>
            <a:ext cx="1068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/2=45 deg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0" y="86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GENERAL CONS.: UNIFORMITY OF THE DEFL. FIELD (1/4)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 descr="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500438"/>
            <a:ext cx="3348037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6" name="Picture 6" descr="F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476250"/>
            <a:ext cx="3240087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7" name="Picture 7" descr="F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76250"/>
            <a:ext cx="3276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8" name="Picture 8" descr="F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32766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F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22700"/>
            <a:ext cx="2160588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0" name="Picture 10" descr="F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36613"/>
            <a:ext cx="1976437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0" y="47625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Geometry 1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0" y="339248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Geometry 2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-15771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GENERAL CONS.: UNIFORMITY OF THE DEFL. FIELD (2/4)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F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5290" r="6680" b="2930"/>
          <a:stretch>
            <a:fillRect/>
          </a:stretch>
        </p:blipFill>
        <p:spPr bwMode="auto">
          <a:xfrm>
            <a:off x="5434013" y="3429000"/>
            <a:ext cx="3709987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3" name="Picture 5" descr="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5359" r="7343" b="2179"/>
          <a:stretch>
            <a:fillRect/>
          </a:stretch>
        </p:blipFill>
        <p:spPr bwMode="auto">
          <a:xfrm>
            <a:off x="142875" y="463550"/>
            <a:ext cx="3709988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4" name="Picture 6" descr="F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4805" r="7191" b="2544"/>
          <a:stretch>
            <a:fillRect/>
          </a:stretch>
        </p:blipFill>
        <p:spPr bwMode="auto">
          <a:xfrm>
            <a:off x="142875" y="3608388"/>
            <a:ext cx="3744913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55" name="Picture 7" descr="F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5098" r="6726" b="2443"/>
          <a:stretch>
            <a:fillRect/>
          </a:stretch>
        </p:blipFill>
        <p:spPr bwMode="auto">
          <a:xfrm>
            <a:off x="5435600" y="347663"/>
            <a:ext cx="37084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2900363" y="3581400"/>
            <a:ext cx="1822450" cy="3667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A</a:t>
            </a:r>
            <a:r>
              <a:rPr lang="en-US" sz="1600" baseline="-25000">
                <a:sym typeface="Symbol" pitchFamily="18" charset="2"/>
              </a:rPr>
              <a:t>x_max</a:t>
            </a:r>
            <a:r>
              <a:rPr lang="en-US" sz="1600">
                <a:sym typeface="Symbol" pitchFamily="18" charset="2"/>
              </a:rPr>
              <a:t>=0.15 m</a:t>
            </a:r>
            <a:r>
              <a:rPr lang="en-US">
                <a:sym typeface="Symbol" pitchFamily="18" charset="2"/>
              </a:rPr>
              <a:t></a:t>
            </a:r>
            <a:r>
              <a:rPr lang="en-US" sz="1600">
                <a:sym typeface="Symbol" pitchFamily="18" charset="2"/>
              </a:rPr>
              <a:t>rad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240088" y="5260975"/>
            <a:ext cx="1838325" cy="3667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A</a:t>
            </a:r>
            <a:r>
              <a:rPr lang="en-US" sz="1600" baseline="-25000">
                <a:sym typeface="Symbol" pitchFamily="18" charset="2"/>
              </a:rPr>
              <a:t>x_98%</a:t>
            </a:r>
            <a:r>
              <a:rPr lang="en-US" sz="1600">
                <a:sym typeface="Symbol" pitchFamily="18" charset="2"/>
              </a:rPr>
              <a:t>=0.11 m</a:t>
            </a:r>
            <a:r>
              <a:rPr lang="en-US">
                <a:sym typeface="Symbol" pitchFamily="18" charset="2"/>
              </a:rPr>
              <a:t></a:t>
            </a:r>
            <a:r>
              <a:rPr lang="en-US" sz="1600">
                <a:sym typeface="Symbol" pitchFamily="18" charset="2"/>
              </a:rPr>
              <a:t>rad</a:t>
            </a: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851525" y="3500438"/>
            <a:ext cx="1816100" cy="33655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A</a:t>
            </a:r>
            <a:r>
              <a:rPr lang="en-US" sz="1600" baseline="-25000">
                <a:sym typeface="Symbol" pitchFamily="18" charset="2"/>
              </a:rPr>
              <a:t>y_max</a:t>
            </a:r>
            <a:r>
              <a:rPr lang="en-US" sz="1600">
                <a:sym typeface="Symbol" pitchFamily="18" charset="2"/>
              </a:rPr>
              <a:t>=0.13 mrad</a:t>
            </a: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5795963" y="5886450"/>
            <a:ext cx="1838325" cy="366713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A</a:t>
            </a:r>
            <a:r>
              <a:rPr lang="en-US" sz="1600" baseline="-25000">
                <a:sym typeface="Symbol" pitchFamily="18" charset="2"/>
              </a:rPr>
              <a:t>y_98%</a:t>
            </a:r>
            <a:r>
              <a:rPr lang="en-US" sz="1600">
                <a:sym typeface="Symbol" pitchFamily="18" charset="2"/>
              </a:rPr>
              <a:t>=0.09 m</a:t>
            </a:r>
            <a:r>
              <a:rPr lang="en-US">
                <a:sym typeface="Symbol" pitchFamily="18" charset="2"/>
              </a:rPr>
              <a:t></a:t>
            </a:r>
            <a:r>
              <a:rPr lang="en-US" sz="1600">
                <a:sym typeface="Symbol" pitchFamily="18" charset="2"/>
              </a:rPr>
              <a:t>rad</a:t>
            </a:r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H="1">
            <a:off x="3203575" y="3933825"/>
            <a:ext cx="180975" cy="3952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H="1" flipV="1">
            <a:off x="3240088" y="5013325"/>
            <a:ext cx="287337" cy="25241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6156325" y="3860800"/>
            <a:ext cx="287338" cy="2889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 flipV="1">
            <a:off x="6264275" y="5661025"/>
            <a:ext cx="287338" cy="2159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1187450" y="50641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Horizontal plane</a:t>
            </a: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3924300" y="40481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Geometry 1</a:t>
            </a: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5867400" y="39846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Vertical plane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-2738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GENERAL CONS.: UNIFORMITY OF THE DEFL. FIELD (3/4)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F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4926" r="7294" b="1738"/>
          <a:stretch>
            <a:fillRect/>
          </a:stretch>
        </p:blipFill>
        <p:spPr bwMode="auto">
          <a:xfrm>
            <a:off x="5256213" y="3536950"/>
            <a:ext cx="3348037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5" name="Picture 3" descr="F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5165" r="7600" b="856"/>
          <a:stretch>
            <a:fillRect/>
          </a:stretch>
        </p:blipFill>
        <p:spPr bwMode="auto">
          <a:xfrm>
            <a:off x="252413" y="427038"/>
            <a:ext cx="3455987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F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5241" r="6741" b="2003"/>
          <a:stretch>
            <a:fillRect/>
          </a:stretch>
        </p:blipFill>
        <p:spPr bwMode="auto">
          <a:xfrm>
            <a:off x="179388" y="3602038"/>
            <a:ext cx="360045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7" name="Picture 5" descr="F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3749" r="6834" b="1241"/>
          <a:stretch>
            <a:fillRect/>
          </a:stretch>
        </p:blipFill>
        <p:spPr bwMode="auto">
          <a:xfrm>
            <a:off x="5148263" y="404813"/>
            <a:ext cx="3494087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7146925" y="3716338"/>
            <a:ext cx="1277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strip</a:t>
            </a:r>
            <a:r>
              <a:rPr lang="en-US"/>
              <a:t>=10kV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3708400" y="5127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Geometry 1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86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GENERAL CONS.: UNIFORMITY OF THE DEFL. FIELD (4/4)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4" y="2161664"/>
            <a:ext cx="3660410" cy="10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avid\Desktop\DAFNE\DAFNE_OLD_PC\nuovo_kick_fbK_hor\DafneUp2-014-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0" t="50000" r="8035" b="25000"/>
          <a:stretch/>
        </p:blipFill>
        <p:spPr bwMode="auto">
          <a:xfrm>
            <a:off x="5085722" y="930333"/>
            <a:ext cx="3717006" cy="26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6" y="3545368"/>
            <a:ext cx="3298460" cy="258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3609020"/>
            <a:ext cx="3767138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9529" y="6192016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cm </a:t>
            </a:r>
            <a:r>
              <a:rPr lang="en-US" sz="1400" dirty="0" err="1" smtClean="0"/>
              <a:t>striplines</a:t>
            </a:r>
            <a:endParaRPr lang="en-US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24128" y="6453336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 cm+ 2*12 cm tapers </a:t>
            </a:r>
            <a:endParaRPr lang="en-US" sz="1400" dirty="0"/>
          </a:p>
        </p:txBody>
      </p:sp>
      <p:sp>
        <p:nvSpPr>
          <p:cNvPr id="10" name="Rettangolo 9"/>
          <p:cNvSpPr/>
          <p:nvPr/>
        </p:nvSpPr>
        <p:spPr>
          <a:xfrm>
            <a:off x="0" y="862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OTHER APPLICATIONS: NEW TAPERED KICKER FOR THE DA</a:t>
            </a:r>
            <a:r>
              <a:rPr lang="en-GB" sz="2600" dirty="0" smtClean="0">
                <a:latin typeface="Calibri" pitchFamily="34" charset="0"/>
                <a:sym typeface="Symbol"/>
              </a:rPr>
              <a:t></a:t>
            </a:r>
            <a:r>
              <a:rPr lang="en-GB" sz="2600" dirty="0" smtClean="0">
                <a:latin typeface="Calibri" pitchFamily="34" charset="0"/>
              </a:rPr>
              <a:t>NE TRANSVERSE FEEDBACK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509" y="930333"/>
            <a:ext cx="4572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</a:rPr>
              <a:t>The new horizontal DA</a:t>
            </a:r>
            <a:r>
              <a:rPr lang="en-US" sz="1400" dirty="0" smtClean="0">
                <a:latin typeface="Calibri" pitchFamily="34" charset="0"/>
                <a:sym typeface="Symbol"/>
              </a:rPr>
              <a:t></a:t>
            </a:r>
            <a:r>
              <a:rPr lang="en-US" sz="1400" dirty="0" smtClean="0">
                <a:latin typeface="Calibri" pitchFamily="34" charset="0"/>
              </a:rPr>
              <a:t>NE kickers of the </a:t>
            </a:r>
            <a:r>
              <a:rPr lang="en-US" sz="1400" dirty="0" err="1" smtClean="0">
                <a:latin typeface="Calibri" pitchFamily="34" charset="0"/>
              </a:rPr>
              <a:t>horizhontal</a:t>
            </a:r>
            <a:r>
              <a:rPr lang="en-US" sz="1400" dirty="0" smtClean="0">
                <a:latin typeface="Calibri" pitchFamily="34" charset="0"/>
              </a:rPr>
              <a:t> feedback system have been designed using the same “</a:t>
            </a:r>
            <a:r>
              <a:rPr lang="en-US" sz="1400" dirty="0" err="1" smtClean="0">
                <a:latin typeface="Calibri" pitchFamily="34" charset="0"/>
              </a:rPr>
              <a:t>phylosophy</a:t>
            </a:r>
            <a:r>
              <a:rPr lang="en-US" sz="1400" dirty="0" smtClean="0">
                <a:latin typeface="Calibri" pitchFamily="34" charset="0"/>
              </a:rPr>
              <a:t>” of tapered </a:t>
            </a:r>
            <a:r>
              <a:rPr lang="en-US" sz="1400" dirty="0" err="1" smtClean="0">
                <a:latin typeface="Calibri" pitchFamily="34" charset="0"/>
              </a:rPr>
              <a:t>striplines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3815916" y="2600908"/>
            <a:ext cx="1008112" cy="16201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62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 smtClean="0">
                <a:latin typeface="Calibri" pitchFamily="34" charset="0"/>
              </a:rPr>
              <a:t>PERFORMANCES OF THE NEW TRANSVERSE FEEDBACK KICKERS</a:t>
            </a:r>
            <a:endParaRPr lang="en-US" sz="2600" dirty="0"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5418" r="6796"/>
          <a:stretch/>
        </p:blipFill>
        <p:spPr>
          <a:xfrm>
            <a:off x="5112746" y="825203"/>
            <a:ext cx="3902684" cy="276232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40152" y="486649"/>
            <a:ext cx="255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Transverse shunt impedance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283419"/>
              </p:ext>
            </p:extLst>
          </p:nvPr>
        </p:nvGraphicFramePr>
        <p:xfrm>
          <a:off x="7855658" y="2204864"/>
          <a:ext cx="635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zione" r:id="rId4" imgW="634680" imgH="457200" progId="Equation.3">
                  <p:embed/>
                </p:oleObj>
              </mc:Choice>
              <mc:Fallback>
                <p:oleObj name="Equazione" r:id="rId4" imgW="63468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658" y="2204864"/>
                        <a:ext cx="6350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" y="2384884"/>
            <a:ext cx="4860540" cy="39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84634" y="13417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1400" dirty="0">
                <a:latin typeface="Calibri" pitchFamily="34" charset="0"/>
              </a:rPr>
              <a:t>In the horizontal </a:t>
            </a:r>
            <a:r>
              <a:rPr lang="en-US" sz="1400" dirty="0" smtClean="0">
                <a:latin typeface="Calibri" pitchFamily="34" charset="0"/>
              </a:rPr>
              <a:t>plane we </a:t>
            </a:r>
            <a:r>
              <a:rPr lang="en-US" sz="1400" dirty="0" err="1" smtClean="0">
                <a:latin typeface="Calibri" pitchFamily="34" charset="0"/>
              </a:rPr>
              <a:t>incresed</a:t>
            </a:r>
            <a:r>
              <a:rPr lang="en-US" sz="1400" dirty="0" smtClean="0">
                <a:latin typeface="Calibri" pitchFamily="34" charset="0"/>
              </a:rPr>
              <a:t> the </a:t>
            </a:r>
            <a:r>
              <a:rPr lang="en-US" sz="1400" dirty="0" err="1" smtClean="0">
                <a:latin typeface="Calibri" pitchFamily="34" charset="0"/>
              </a:rPr>
              <a:t>perrformances</a:t>
            </a:r>
            <a:r>
              <a:rPr lang="en-US" sz="1400" dirty="0" smtClean="0">
                <a:latin typeface="Calibri" pitchFamily="34" charset="0"/>
              </a:rPr>
              <a:t> of the feedback system by a factor 5 with respect to the “old”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system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11862" y="6345422"/>
            <a:ext cx="1861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A. </a:t>
            </a:r>
            <a:r>
              <a:rPr lang="en-US" sz="1600" dirty="0" err="1" smtClean="0"/>
              <a:t>Drago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48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7924" y="0"/>
            <a:ext cx="16866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OUTLINE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620688"/>
            <a:ext cx="91440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DA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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NE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injection kickers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	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design criteria</a:t>
            </a:r>
          </a:p>
          <a:p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	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measurements </a:t>
            </a:r>
          </a:p>
          <a:p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			installation and test</a:t>
            </a:r>
          </a:p>
          <a:p>
            <a:endParaRPr lang="it-IT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DR-ILC </a:t>
            </a:r>
            <a:r>
              <a:rPr lang="it-IT" sz="2000" b="1" dirty="0" err="1">
                <a:solidFill>
                  <a:srgbClr val="000000"/>
                </a:solidFill>
                <a:latin typeface="Calibri" pitchFamily="34" charset="0"/>
              </a:rPr>
              <a:t>kickers</a:t>
            </a:r>
            <a:r>
              <a:rPr lang="it-IT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000" b="1" dirty="0" err="1">
                <a:solidFill>
                  <a:srgbClr val="000000"/>
                </a:solidFill>
                <a:latin typeface="Calibri" pitchFamily="34" charset="0"/>
              </a:rPr>
              <a:t>studies</a:t>
            </a: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			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		tapered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strip advantages on beam coupling and transfer 	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	impedance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		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effects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of the non-uniformity of deflecting field</a:t>
            </a:r>
          </a:p>
          <a:p>
            <a:endParaRPr lang="en-US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DA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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NE horizontal feedback kickers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		design criteria</a:t>
            </a:r>
          </a:p>
          <a:p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			Installation and test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3384550" y="19050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CONCLUSIONS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20712" y="620688"/>
            <a:ext cx="896448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-The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design of the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new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DA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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NE 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injection kickers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has been based on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elliptical and tapered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striplines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with HV 50 Ohm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</a:rPr>
              <a:t>feedthroughs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Using a tapered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stripline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it has been possible to simultaneously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reduce the impedance of the device and to improve the deflecting field quality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-They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have been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successfully installed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 the collider demonstrating to be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very versatile devices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to be used in different operation conditions.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-Injection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with the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45 KV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pulsers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has been successfully tested but showed poor reliability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-Other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possible injections scheme have been tested successfully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: with the old long pulse generators and in a hybrid configuration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-Lower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voltage (25 kV) fast pulse generators have been successfully tested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for two months and they will be finally used for injection in the next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DA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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NE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run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-Low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power RF measurements have been also done and compared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with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simulations showing a very good agreement and a total comprehension of the device from the electromagnetic point of view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-General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advantages of tapered kickers and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critical issues on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 uniformity of the deflecting field have been also pointed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out.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-A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similar approach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has been also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successfully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adopted for the kickers of the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horizontal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feedback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system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endParaRPr lang="it-IT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84550" y="19050"/>
            <a:ext cx="2282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THANKS TO…</a:t>
            </a:r>
            <a:endParaRPr lang="en-US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5517" y="80070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Raimondi, F. </a:t>
            </a:r>
            <a:r>
              <a:rPr lang="en-US" dirty="0" err="1" smtClean="0"/>
              <a:t>Marcellini</a:t>
            </a:r>
            <a:r>
              <a:rPr lang="en-US" dirty="0" smtClean="0"/>
              <a:t>, G. </a:t>
            </a:r>
            <a:r>
              <a:rPr lang="en-US" dirty="0" err="1" smtClean="0"/>
              <a:t>Sensolini</a:t>
            </a:r>
            <a:r>
              <a:rPr lang="en-US" dirty="0" smtClean="0"/>
              <a:t>, A. </a:t>
            </a:r>
            <a:r>
              <a:rPr lang="en-US" dirty="0" err="1" smtClean="0"/>
              <a:t>Drago</a:t>
            </a:r>
            <a:r>
              <a:rPr lang="en-US" dirty="0" smtClean="0"/>
              <a:t>, C. </a:t>
            </a:r>
            <a:r>
              <a:rPr lang="en-US" dirty="0" err="1" smtClean="0"/>
              <a:t>Milardi</a:t>
            </a:r>
            <a:r>
              <a:rPr lang="en-US" dirty="0" smtClean="0"/>
              <a:t>, M. </a:t>
            </a:r>
            <a:r>
              <a:rPr lang="en-US" dirty="0" err="1" smtClean="0"/>
              <a:t>Zobov</a:t>
            </a:r>
            <a:r>
              <a:rPr lang="en-US" dirty="0" smtClean="0"/>
              <a:t>, S. Pella, M. </a:t>
            </a:r>
          </a:p>
          <a:p>
            <a:endParaRPr lang="en-US" dirty="0"/>
          </a:p>
          <a:p>
            <a:r>
              <a:rPr lang="en-US" dirty="0" err="1" smtClean="0"/>
              <a:t>Serio</a:t>
            </a:r>
            <a:r>
              <a:rPr lang="en-US" dirty="0" smtClean="0"/>
              <a:t>, A. </a:t>
            </a:r>
            <a:r>
              <a:rPr lang="en-US" dirty="0" err="1" smtClean="0"/>
              <a:t>Ghigo</a:t>
            </a:r>
            <a:r>
              <a:rPr lang="en-US" dirty="0" smtClean="0"/>
              <a:t>, S. </a:t>
            </a:r>
            <a:r>
              <a:rPr lang="en-US" dirty="0" err="1" smtClean="0"/>
              <a:t>Guiducci</a:t>
            </a:r>
            <a:r>
              <a:rPr lang="en-US" dirty="0" smtClean="0"/>
              <a:t>, A. </a:t>
            </a:r>
            <a:r>
              <a:rPr lang="en-US" dirty="0" err="1" smtClean="0"/>
              <a:t>Zolla</a:t>
            </a:r>
            <a:r>
              <a:rPr lang="en-US" dirty="0" smtClean="0"/>
              <a:t> and… the DA</a:t>
            </a:r>
            <a:r>
              <a:rPr lang="en-US" dirty="0" smtClean="0">
                <a:sym typeface="Symbol"/>
              </a:rPr>
              <a:t></a:t>
            </a:r>
            <a:r>
              <a:rPr lang="en-US" dirty="0" smtClean="0"/>
              <a:t>NE team!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-63388"/>
            <a:ext cx="4711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DA</a:t>
            </a:r>
            <a:r>
              <a:rPr lang="en-US" sz="3200" dirty="0" smtClean="0">
                <a:latin typeface="Calibri" pitchFamily="34" charset="0"/>
                <a:sym typeface="Symbol"/>
              </a:rPr>
              <a:t></a:t>
            </a:r>
            <a:r>
              <a:rPr lang="en-US" sz="3200" dirty="0" smtClean="0">
                <a:latin typeface="Calibri" pitchFamily="34" charset="0"/>
              </a:rPr>
              <a:t>NE INJECTION SYSTEM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6004" y="44066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bunches coming from the damping ring are injected into each ring through the </a:t>
            </a:r>
            <a:r>
              <a:rPr lang="en-US" sz="1400" b="1" dirty="0">
                <a:latin typeface="Calibri" pitchFamily="34" charset="0"/>
              </a:rPr>
              <a:t>injection kickers 1</a:t>
            </a:r>
            <a:r>
              <a:rPr lang="en-US" sz="1400" dirty="0" smtClean="0">
                <a:latin typeface="Calibri" pitchFamily="34" charset="0"/>
              </a:rPr>
              <a:t>. </a:t>
            </a: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second kicker </a:t>
            </a:r>
            <a:r>
              <a:rPr lang="en-US" sz="1400" dirty="0">
                <a:latin typeface="Calibri" pitchFamily="34" charset="0"/>
              </a:rPr>
              <a:t>just compensates the oscillations in the stored bunches caused by the injection kick. </a:t>
            </a:r>
            <a:r>
              <a:rPr lang="en-US" sz="1400" b="1" dirty="0">
                <a:latin typeface="Calibri" pitchFamily="34" charset="0"/>
              </a:rPr>
              <a:t>Old injection kickers </a:t>
            </a:r>
            <a:r>
              <a:rPr lang="en-US" sz="1400" dirty="0">
                <a:latin typeface="Calibri" pitchFamily="34" charset="0"/>
              </a:rPr>
              <a:t>were realized with two </a:t>
            </a:r>
            <a:r>
              <a:rPr lang="en-US" sz="1400" dirty="0" smtClean="0">
                <a:latin typeface="Calibri" pitchFamily="34" charset="0"/>
              </a:rPr>
              <a:t>coils. The length of the kicking pulse were approximately 150 ns. </a:t>
            </a:r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new kickers </a:t>
            </a:r>
            <a:r>
              <a:rPr lang="en-US" sz="1400" dirty="0">
                <a:latin typeface="Calibri" pitchFamily="34" charset="0"/>
              </a:rPr>
              <a:t>have been realized to operate with </a:t>
            </a:r>
            <a:r>
              <a:rPr lang="en-US" sz="1400" b="1" dirty="0">
                <a:latin typeface="Calibri" pitchFamily="34" charset="0"/>
              </a:rPr>
              <a:t>new fast pulse </a:t>
            </a:r>
            <a:r>
              <a:rPr lang="en-US" sz="1400" b="1" dirty="0" smtClean="0">
                <a:latin typeface="Calibri" pitchFamily="34" charset="0"/>
              </a:rPr>
              <a:t>generators</a:t>
            </a:r>
            <a:r>
              <a:rPr lang="en-US" sz="1400" dirty="0" smtClean="0">
                <a:latin typeface="Calibri" pitchFamily="34" charset="0"/>
              </a:rPr>
              <a:t>. Compared to the previous devices, the new system has the following </a:t>
            </a:r>
            <a:r>
              <a:rPr lang="en-US" sz="1400" b="1" dirty="0" smtClean="0">
                <a:latin typeface="Calibri" pitchFamily="34" charset="0"/>
              </a:rPr>
              <a:t>main features</a:t>
            </a:r>
            <a:r>
              <a:rPr lang="en-US" sz="1400" dirty="0" smtClean="0">
                <a:latin typeface="Calibri" pitchFamily="34" charset="0"/>
              </a:rPr>
              <a:t>: 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-possibility to implement injection with much </a:t>
            </a:r>
            <a:r>
              <a:rPr lang="en-US" sz="1400" b="1" dirty="0" smtClean="0">
                <a:latin typeface="Calibri" pitchFamily="34" charset="0"/>
              </a:rPr>
              <a:t>shorter pulse </a:t>
            </a:r>
            <a:r>
              <a:rPr lang="en-US" sz="1400" dirty="0" smtClean="0">
                <a:latin typeface="Calibri" pitchFamily="34" charset="0"/>
              </a:rPr>
              <a:t>(12 ns instead of  150 ns); </a:t>
            </a:r>
          </a:p>
          <a:p>
            <a:pPr algn="just"/>
            <a:r>
              <a:rPr lang="en-US" sz="1400" dirty="0" smtClean="0">
                <a:latin typeface="Calibri" pitchFamily="34" charset="0"/>
              </a:rPr>
              <a:t>-</a:t>
            </a:r>
            <a:r>
              <a:rPr lang="en-US" sz="1400" b="1" dirty="0" smtClean="0">
                <a:latin typeface="Calibri" pitchFamily="34" charset="0"/>
              </a:rPr>
              <a:t>better uniformity </a:t>
            </a:r>
            <a:r>
              <a:rPr lang="en-US" sz="1400" dirty="0" smtClean="0">
                <a:latin typeface="Calibri" pitchFamily="34" charset="0"/>
              </a:rPr>
              <a:t>of the deflecting field as a function of the transverse coordinates; </a:t>
            </a:r>
          </a:p>
          <a:p>
            <a:pPr algn="just"/>
            <a:r>
              <a:rPr lang="en-US" sz="1400" dirty="0" smtClean="0">
                <a:latin typeface="Calibri" pitchFamily="34" charset="0"/>
              </a:rPr>
              <a:t>-</a:t>
            </a:r>
            <a:r>
              <a:rPr lang="en-US" sz="1400" b="1" dirty="0" smtClean="0">
                <a:latin typeface="Calibri" pitchFamily="34" charset="0"/>
              </a:rPr>
              <a:t>lower beam coupling impedance</a:t>
            </a:r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>
                <a:latin typeface="Calibri" pitchFamily="34" charset="0"/>
              </a:rPr>
              <a:t>-</a:t>
            </a:r>
            <a:r>
              <a:rPr lang="en-US" sz="1400" b="1" dirty="0" smtClean="0">
                <a:latin typeface="Calibri" pitchFamily="34" charset="0"/>
              </a:rPr>
              <a:t>possibility of higher repetition rate</a:t>
            </a:r>
            <a:r>
              <a:rPr lang="en-US" sz="1400" dirty="0" smtClean="0">
                <a:latin typeface="Calibri" pitchFamily="34" charset="0"/>
              </a:rPr>
              <a:t> (50 Hz). 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62" name="Picture 14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83" y="2744925"/>
            <a:ext cx="5151265" cy="40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27099"/>
              </p:ext>
            </p:extLst>
          </p:nvPr>
        </p:nvGraphicFramePr>
        <p:xfrm>
          <a:off x="71500" y="3924704"/>
          <a:ext cx="3870960" cy="2420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705"/>
                <a:gridCol w="991398"/>
                <a:gridCol w="988857"/>
              </a:tblGrid>
              <a:tr h="264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Energy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E [MeV]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510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566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Max. beam current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I</a:t>
                      </a:r>
                      <a:r>
                        <a:rPr lang="en-US" sz="1200" kern="800" baseline="-25000">
                          <a:effectLst/>
                        </a:rPr>
                        <a:t>M</a:t>
                      </a:r>
                      <a:r>
                        <a:rPr lang="en-US" sz="1200" kern="800">
                          <a:effectLst/>
                        </a:rPr>
                        <a:t> [A]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800" dirty="0">
                          <a:effectLst/>
                        </a:rPr>
                        <a:t>2.2 (e-)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1.1 (e+)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65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# of colliding bunches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110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64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RF frequency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f</a:t>
                      </a:r>
                      <a:r>
                        <a:rPr lang="en-US" sz="1200" kern="800" baseline="-25000">
                          <a:effectLst/>
                        </a:rPr>
                        <a:t>RF</a:t>
                      </a:r>
                      <a:r>
                        <a:rPr lang="en-US" sz="1200" kern="800">
                          <a:effectLst/>
                        </a:rPr>
                        <a:t> [MHz]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800" dirty="0">
                          <a:effectLst/>
                        </a:rPr>
                        <a:t>368.67</a:t>
                      </a:r>
                      <a:endParaRPr lang="it-IT" sz="12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64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RF voltage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>
                          <a:effectLst/>
                        </a:rPr>
                        <a:t> [kV]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150-170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65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Harmonic number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120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64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Bunch spacing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T</a:t>
                      </a:r>
                      <a:r>
                        <a:rPr lang="en-US" sz="1200" kern="800" baseline="-25000" dirty="0">
                          <a:effectLst/>
                        </a:rPr>
                        <a:t>B</a:t>
                      </a:r>
                      <a:r>
                        <a:rPr lang="en-US" sz="1200" kern="800" dirty="0">
                          <a:effectLst/>
                        </a:rPr>
                        <a:t>[ns]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800" dirty="0">
                          <a:effectLst/>
                        </a:rPr>
                        <a:t>2.7 (=1/</a:t>
                      </a:r>
                      <a:r>
                        <a:rPr lang="it-IT" sz="1200" kern="800" dirty="0" err="1">
                          <a:effectLst/>
                        </a:rPr>
                        <a:t>f</a:t>
                      </a:r>
                      <a:r>
                        <a:rPr lang="it-IT" sz="1200" kern="800" baseline="-25000" dirty="0" err="1">
                          <a:effectLst/>
                        </a:rPr>
                        <a:t>RF</a:t>
                      </a:r>
                      <a:r>
                        <a:rPr lang="it-IT" sz="1200" kern="800" dirty="0">
                          <a:effectLst/>
                        </a:rPr>
                        <a:t>)</a:t>
                      </a:r>
                      <a:endParaRPr lang="it-IT" sz="12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264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effectLst/>
                        </a:rPr>
                        <a:t>Max Luminosity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effectLst/>
                        </a:rPr>
                        <a:t>L [cm</a:t>
                      </a:r>
                      <a:r>
                        <a:rPr lang="en-US" sz="1200" kern="800" baseline="30000" dirty="0">
                          <a:effectLst/>
                        </a:rPr>
                        <a:t>-2</a:t>
                      </a:r>
                      <a:r>
                        <a:rPr lang="en-US" sz="1200" kern="800" dirty="0">
                          <a:effectLst/>
                        </a:rPr>
                        <a:t>s</a:t>
                      </a:r>
                      <a:r>
                        <a:rPr lang="en-US" sz="1200" kern="800" baseline="30000" dirty="0">
                          <a:effectLst/>
                        </a:rPr>
                        <a:t>-1</a:t>
                      </a:r>
                      <a:r>
                        <a:rPr lang="en-US" sz="1200" kern="800" dirty="0">
                          <a:effectLst/>
                        </a:rPr>
                        <a:t>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800" dirty="0">
                          <a:effectLst/>
                        </a:rPr>
                        <a:t>4.5</a:t>
                      </a:r>
                      <a:r>
                        <a:rPr lang="it-IT" sz="1200" kern="800" dirty="0">
                          <a:effectLst/>
                          <a:sym typeface="Symbol"/>
                        </a:rPr>
                        <a:t></a:t>
                      </a:r>
                      <a:r>
                        <a:rPr lang="it-IT" sz="1200" kern="800" dirty="0">
                          <a:effectLst/>
                        </a:rPr>
                        <a:t>10</a:t>
                      </a:r>
                      <a:r>
                        <a:rPr lang="it-IT" sz="1200" kern="800" baseline="30000" dirty="0">
                          <a:effectLst/>
                        </a:rPr>
                        <a:t>32</a:t>
                      </a:r>
                      <a:endParaRPr lang="it-IT" sz="12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28" name="Rettangolo 27"/>
          <p:cNvSpPr/>
          <p:nvPr/>
        </p:nvSpPr>
        <p:spPr>
          <a:xfrm>
            <a:off x="287524" y="3250496"/>
            <a:ext cx="3087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latin typeface="Calibri" pitchFamily="34" charset="0"/>
              </a:rPr>
              <a:t>DA</a:t>
            </a:r>
            <a:r>
              <a:rPr lang="en-US" sz="1600" i="1" dirty="0" smtClean="0">
                <a:latin typeface="Calibri" pitchFamily="34" charset="0"/>
                <a:sym typeface="Symbol"/>
              </a:rPr>
              <a:t></a:t>
            </a:r>
            <a:r>
              <a:rPr lang="en-US" sz="1600" i="1" dirty="0" smtClean="0">
                <a:latin typeface="Calibri" pitchFamily="34" charset="0"/>
              </a:rPr>
              <a:t>NE </a:t>
            </a:r>
            <a:r>
              <a:rPr lang="en-US" sz="1600" i="1" dirty="0">
                <a:latin typeface="Calibri" pitchFamily="34" charset="0"/>
              </a:rPr>
              <a:t>parameters </a:t>
            </a:r>
            <a:endParaRPr lang="en-US" sz="1600" i="1" dirty="0" smtClean="0">
              <a:latin typeface="Calibri" pitchFamily="34" charset="0"/>
            </a:endParaRPr>
          </a:p>
          <a:p>
            <a:pPr algn="ctr"/>
            <a:r>
              <a:rPr lang="en-US" sz="1600" i="1" dirty="0" smtClean="0">
                <a:latin typeface="Calibri" pitchFamily="34" charset="0"/>
              </a:rPr>
              <a:t>(</a:t>
            </a:r>
            <a:r>
              <a:rPr lang="en-US" sz="1600" i="1" dirty="0">
                <a:latin typeface="Calibri" pitchFamily="34" charset="0"/>
              </a:rPr>
              <a:t>SIDDHARTA runs 2008-2009)</a:t>
            </a:r>
          </a:p>
        </p:txBody>
      </p:sp>
    </p:spTree>
    <p:extLst>
      <p:ext uri="{BB962C8B-B14F-4D97-AF65-F5344CB8AC3E}">
        <p14:creationId xmlns:p14="http://schemas.microsoft.com/office/powerpoint/2010/main" val="2361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3608" r="16907" b="9242"/>
          <a:stretch>
            <a:fillRect/>
          </a:stretch>
        </p:blipFill>
        <p:spPr bwMode="auto">
          <a:xfrm>
            <a:off x="4573588" y="2997200"/>
            <a:ext cx="44196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874284" y="3137284"/>
            <a:ext cx="254000" cy="3968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 flipV="1">
            <a:off x="8893336" y="3681028"/>
            <a:ext cx="252412" cy="3968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856448" y="2970879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i="1"/>
              <a:t>Input ports</a:t>
            </a: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6514244" y="6377645"/>
            <a:ext cx="254000" cy="3968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 flipV="1">
            <a:off x="4427599" y="5765576"/>
            <a:ext cx="252413" cy="3968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6696075" y="6091238"/>
            <a:ext cx="7858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i="1" dirty="0"/>
              <a:t>Output</a:t>
            </a:r>
          </a:p>
          <a:p>
            <a:pPr eaLnBrk="1" hangingPunct="1"/>
            <a:r>
              <a:rPr lang="en-US" sz="1400" i="1" dirty="0"/>
              <a:t> ports</a:t>
            </a:r>
          </a:p>
          <a:p>
            <a:pPr eaLnBrk="1" hangingPunct="1"/>
            <a:r>
              <a:rPr lang="en-US" sz="1400" i="1" dirty="0"/>
              <a:t>(LOAD)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5256213" y="3321050"/>
            <a:ext cx="1439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/>
              <a:t>Strip ceramic supports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5046980" y="6340476"/>
            <a:ext cx="323850" cy="3603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4470717" y="630396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1521169" y="-27384"/>
            <a:ext cx="6238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Calibri" pitchFamily="34" charset="0"/>
              </a:rPr>
              <a:t>THE NEW </a:t>
            </a:r>
            <a:r>
              <a:rPr lang="en-US" sz="3200" dirty="0" smtClean="0">
                <a:latin typeface="Calibri" pitchFamily="34" charset="0"/>
              </a:rPr>
              <a:t>DA</a:t>
            </a:r>
            <a:r>
              <a:rPr lang="en-US" sz="3200" dirty="0" smtClean="0">
                <a:latin typeface="Calibri" pitchFamily="34" charset="0"/>
                <a:sym typeface="Symbol"/>
              </a:rPr>
              <a:t></a:t>
            </a:r>
            <a:r>
              <a:rPr lang="en-US" sz="3200" dirty="0" smtClean="0">
                <a:latin typeface="Calibri" pitchFamily="34" charset="0"/>
              </a:rPr>
              <a:t>NE </a:t>
            </a:r>
            <a:r>
              <a:rPr lang="en-US" sz="3200" dirty="0">
                <a:latin typeface="Calibri" pitchFamily="34" charset="0"/>
              </a:rPr>
              <a:t>INJECTION </a:t>
            </a:r>
            <a:r>
              <a:rPr lang="en-US" sz="3200" dirty="0" smtClean="0">
                <a:latin typeface="Calibri" pitchFamily="34" charset="0"/>
              </a:rPr>
              <a:t>KICKER</a:t>
            </a:r>
          </a:p>
          <a:p>
            <a:pPr algn="ctr" eaLnBrk="1" hangingPunct="1"/>
            <a:r>
              <a:rPr lang="en-US" sz="1600" i="1" dirty="0" smtClean="0">
                <a:latin typeface="Calibri" pitchFamily="34" charset="0"/>
              </a:rPr>
              <a:t>[D. </a:t>
            </a:r>
            <a:r>
              <a:rPr lang="en-US" sz="1600" i="1" dirty="0" err="1" smtClean="0">
                <a:latin typeface="Calibri" pitchFamily="34" charset="0"/>
              </a:rPr>
              <a:t>Alesini</a:t>
            </a:r>
            <a:r>
              <a:rPr lang="en-US" sz="1600" i="1" dirty="0" smtClean="0">
                <a:latin typeface="Calibri" pitchFamily="34" charset="0"/>
              </a:rPr>
              <a:t> et al., PRST, 13</a:t>
            </a:r>
            <a:r>
              <a:rPr lang="en-US" sz="1600" i="1" dirty="0">
                <a:latin typeface="Calibri" pitchFamily="34" charset="0"/>
              </a:rPr>
              <a:t>, 111002 (2010)</a:t>
            </a:r>
            <a:r>
              <a:rPr lang="en-US" sz="1600" i="1" dirty="0" smtClean="0">
                <a:latin typeface="Calibri" pitchFamily="34" charset="0"/>
              </a:rPr>
              <a:t>]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>
            <a:off x="5903913" y="3860800"/>
            <a:ext cx="215900" cy="1260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4535996" y="4639667"/>
            <a:ext cx="1116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/>
              <a:t>Tapered </a:t>
            </a:r>
            <a:r>
              <a:rPr lang="en-US" sz="1400" b="1" dirty="0" err="1"/>
              <a:t>stripline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>
            <a:off x="5046980" y="5130800"/>
            <a:ext cx="533083" cy="603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7848600" y="4400550"/>
            <a:ext cx="11160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/>
              <a:t>Elliptical cross section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 flipH="1" flipV="1">
            <a:off x="8101013" y="3284538"/>
            <a:ext cx="216952" cy="1116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7235825" y="5393531"/>
            <a:ext cx="1225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 dirty="0"/>
              <a:t>HV </a:t>
            </a:r>
            <a:r>
              <a:rPr lang="en-US" sz="1400" b="1" dirty="0" err="1"/>
              <a:t>feedthrough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H="1">
            <a:off x="6264275" y="5753894"/>
            <a:ext cx="971550" cy="468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42201"/>
              </p:ext>
            </p:extLst>
          </p:nvPr>
        </p:nvGraphicFramePr>
        <p:xfrm>
          <a:off x="71500" y="2876483"/>
          <a:ext cx="4377273" cy="39368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15429"/>
                <a:gridCol w="644321"/>
                <a:gridCol w="917523"/>
              </a:tblGrid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PARAMETER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>
                          <a:effectLst/>
                        </a:rPr>
                        <a:t>DA</a:t>
                      </a:r>
                      <a:r>
                        <a:rPr lang="en-US" sz="1100">
                          <a:effectLst/>
                          <a:sym typeface="Symbol"/>
                        </a:rPr>
                        <a:t></a:t>
                      </a:r>
                      <a:r>
                        <a:rPr lang="en-US" sz="1100">
                          <a:effectLst/>
                        </a:rPr>
                        <a:t>NE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>
                          <a:effectLst/>
                        </a:rPr>
                        <a:t>ILC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Total deflecting voltage V</a:t>
                      </a:r>
                      <a:r>
                        <a:rPr lang="en-US" sz="1100" baseline="-25000" dirty="0">
                          <a:effectLst/>
                        </a:rPr>
                        <a:t>T</a:t>
                      </a:r>
                      <a:r>
                        <a:rPr lang="en-US" sz="1100" dirty="0">
                          <a:effectLst/>
                        </a:rPr>
                        <a:t> [MV]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>
                          <a:effectLst/>
                        </a:rPr>
                        <a:t>3.8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Total deflection angle [</a:t>
                      </a:r>
                      <a:r>
                        <a:rPr lang="en-US" sz="1100" dirty="0" err="1">
                          <a:effectLst/>
                        </a:rPr>
                        <a:t>mrad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>
                          <a:effectLst/>
                        </a:rPr>
                        <a:t>0.76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Rise time of the kicker pulse [ns]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&lt;6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Decay time of the kicker pulse [ns]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&lt;</a:t>
                      </a: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&lt;6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de-DE" sz="1100" dirty="0">
                          <a:effectLst/>
                        </a:rPr>
                        <a:t>Flat top </a:t>
                      </a:r>
                      <a:r>
                        <a:rPr lang="en-US" sz="1100" dirty="0">
                          <a:effectLst/>
                        </a:rPr>
                        <a:t>kicker pulse </a:t>
                      </a:r>
                      <a:r>
                        <a:rPr lang="de-DE" sz="1100" dirty="0">
                          <a:effectLst/>
                        </a:rPr>
                        <a:t>[</a:t>
                      </a:r>
                      <a:r>
                        <a:rPr lang="de-DE" sz="1100" dirty="0" err="1">
                          <a:effectLst/>
                        </a:rPr>
                        <a:t>ns</a:t>
                      </a:r>
                      <a:r>
                        <a:rPr lang="de-DE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&gt;0.5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&gt; 0.12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82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de-DE" sz="1100" dirty="0" smtClean="0">
                          <a:effectLst/>
                        </a:rPr>
                        <a:t>Horizontal </a:t>
                      </a:r>
                      <a:r>
                        <a:rPr lang="de-DE" sz="1100" dirty="0">
                          <a:effectLst/>
                        </a:rPr>
                        <a:t>beam </a:t>
                      </a:r>
                      <a:r>
                        <a:rPr lang="de-DE" sz="1100" dirty="0" err="1">
                          <a:effectLst/>
                        </a:rPr>
                        <a:t>stay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clear</a:t>
                      </a:r>
                      <a:r>
                        <a:rPr lang="de-DE" sz="1100" dirty="0">
                          <a:effectLst/>
                        </a:rPr>
                        <a:t> @ </a:t>
                      </a:r>
                      <a:r>
                        <a:rPr lang="de-DE" sz="1100" dirty="0" err="1">
                          <a:effectLst/>
                        </a:rPr>
                        <a:t>kicker</a:t>
                      </a:r>
                      <a:r>
                        <a:rPr lang="de-DE" sz="1100" dirty="0">
                          <a:effectLst/>
                        </a:rPr>
                        <a:t> [mm] (</a:t>
                      </a:r>
                      <a:r>
                        <a:rPr lang="de-DE" sz="1100" dirty="0" err="1">
                          <a:effectLst/>
                        </a:rPr>
                        <a:t>diameter</a:t>
                      </a:r>
                      <a:r>
                        <a:rPr lang="de-DE" sz="1100" dirty="0" smtClean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&gt;50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&gt;52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>
                          <a:effectLst/>
                        </a:rPr>
                        <a:t>Bunch length of injected bunches  [mm]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35</a:t>
                      </a:r>
                      <a:endParaRPr lang="it-IT" sz="11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6</a:t>
                      </a:r>
                      <a:endParaRPr lang="it-IT" sz="11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Relative amplitude jitter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&lt;5%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&lt;0.065%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>
                          <a:effectLst/>
                        </a:rPr>
                        <a:t>Maximum  Rep. rate [Hz]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r>
                        <a:rPr lang="en-US" sz="1100" baseline="30000" dirty="0">
                          <a:effectLst/>
                        </a:rPr>
                        <a:t>.</a:t>
                      </a:r>
                      <a:r>
                        <a:rPr lang="en-US" sz="1100" dirty="0">
                          <a:effectLst/>
                        </a:rPr>
                        <a:t>10</a:t>
                      </a:r>
                      <a:r>
                        <a:rPr lang="en-US" sz="1100" baseline="300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>
                          <a:effectLst/>
                        </a:rPr>
                        <a:t>Number of injected bunches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120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2625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en-US" sz="1100" dirty="0">
                          <a:effectLst/>
                        </a:rPr>
                        <a:t>Kicker electrical length [m</a:t>
                      </a:r>
                      <a:r>
                        <a:rPr lang="en-US" sz="1100" dirty="0" smtClean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0.85</a:t>
                      </a:r>
                      <a:endParaRPr lang="it-IT" sz="11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it-IT" sz="1100" kern="800" dirty="0">
                          <a:effectLst/>
                        </a:rPr>
                        <a:t>0.85</a:t>
                      </a:r>
                      <a:endParaRPr lang="it-IT" sz="11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67473" y="785607"/>
            <a:ext cx="9005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kicker is </a:t>
            </a:r>
            <a:r>
              <a:rPr lang="en-US" sz="1400" dirty="0" smtClean="0">
                <a:latin typeface="Calibri" pitchFamily="34" charset="0"/>
              </a:rPr>
              <a:t>basically </a:t>
            </a:r>
            <a:r>
              <a:rPr lang="en-US" sz="1400" dirty="0">
                <a:latin typeface="Calibri" pitchFamily="34" charset="0"/>
              </a:rPr>
              <a:t>a </a:t>
            </a:r>
            <a:r>
              <a:rPr lang="en-US" sz="1400" b="1" dirty="0">
                <a:latin typeface="Calibri" pitchFamily="34" charset="0"/>
              </a:rPr>
              <a:t>two </a:t>
            </a:r>
            <a:r>
              <a:rPr lang="en-US" sz="1400" b="1" dirty="0" err="1">
                <a:latin typeface="Calibri" pitchFamily="34" charset="0"/>
              </a:rPr>
              <a:t>stripline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structure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>
                <a:latin typeface="Calibri" pitchFamily="34" charset="0"/>
              </a:rPr>
              <a:t>where both the </a:t>
            </a:r>
            <a:r>
              <a:rPr lang="en-US" sz="1400" dirty="0" err="1">
                <a:latin typeface="Calibri" pitchFamily="34" charset="0"/>
              </a:rPr>
              <a:t>striplines</a:t>
            </a:r>
            <a:r>
              <a:rPr lang="en-US" sz="1400" dirty="0">
                <a:latin typeface="Calibri" pitchFamily="34" charset="0"/>
              </a:rPr>
              <a:t> and the surrounding chamber have been </a:t>
            </a:r>
            <a:r>
              <a:rPr lang="en-US" sz="1400" b="1" dirty="0">
                <a:latin typeface="Calibri" pitchFamily="34" charset="0"/>
              </a:rPr>
              <a:t>tapered</a:t>
            </a:r>
            <a:r>
              <a:rPr lang="en-US" sz="1400" dirty="0">
                <a:latin typeface="Calibri" pitchFamily="34" charset="0"/>
              </a:rPr>
              <a:t>. Each transverse section has constant </a:t>
            </a:r>
            <a:r>
              <a:rPr lang="en-US" sz="1400" b="1" dirty="0" smtClean="0">
                <a:latin typeface="Calibri" pitchFamily="34" charset="0"/>
              </a:rPr>
              <a:t>50 Ω </a:t>
            </a:r>
            <a:r>
              <a:rPr lang="en-US" sz="1400" b="1" dirty="0">
                <a:latin typeface="Calibri" pitchFamily="34" charset="0"/>
              </a:rPr>
              <a:t>impedance </a:t>
            </a:r>
            <a:r>
              <a:rPr lang="en-US" sz="1400" dirty="0">
                <a:latin typeface="Calibri" pitchFamily="34" charset="0"/>
              </a:rPr>
              <a:t>to match the output impedance of the high voltage pulse generator. The </a:t>
            </a:r>
            <a:r>
              <a:rPr lang="en-US" sz="1400" b="1" dirty="0" smtClean="0">
                <a:latin typeface="Calibri" pitchFamily="34" charset="0"/>
              </a:rPr>
              <a:t>deflecting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field </a:t>
            </a:r>
            <a:r>
              <a:rPr lang="en-US" sz="1400" b="1" dirty="0">
                <a:latin typeface="Calibri" pitchFamily="34" charset="0"/>
              </a:rPr>
              <a:t>flatness </a:t>
            </a:r>
            <a:r>
              <a:rPr lang="en-US" sz="1400" dirty="0">
                <a:latin typeface="Calibri" pitchFamily="34" charset="0"/>
              </a:rPr>
              <a:t>has been obtained with a proper choice of the ratio between the length of tapered and straight </a:t>
            </a:r>
            <a:r>
              <a:rPr lang="en-US" sz="1400" dirty="0" smtClean="0">
                <a:latin typeface="Calibri" pitchFamily="34" charset="0"/>
              </a:rPr>
              <a:t>sections while </a:t>
            </a:r>
            <a:r>
              <a:rPr lang="en-US" sz="1400" dirty="0">
                <a:latin typeface="Calibri" pitchFamily="34" charset="0"/>
              </a:rPr>
              <a:t>the beam impedance reduction is the result of the tapering. </a:t>
            </a:r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dirty="0">
                <a:latin typeface="Calibri" pitchFamily="34" charset="0"/>
              </a:rPr>
              <a:t>novelty of the new </a:t>
            </a:r>
            <a:r>
              <a:rPr lang="en-US" sz="1400" dirty="0" smtClean="0">
                <a:latin typeface="Calibri" pitchFamily="34" charset="0"/>
              </a:rPr>
              <a:t>DA</a:t>
            </a:r>
            <a:r>
              <a:rPr lang="en-US" sz="1400" dirty="0" smtClean="0">
                <a:latin typeface="Calibri" pitchFamily="34" charset="0"/>
                <a:sym typeface="Symbol"/>
              </a:rPr>
              <a:t></a:t>
            </a:r>
            <a:r>
              <a:rPr lang="en-US" sz="1400" dirty="0" smtClean="0">
                <a:latin typeface="Calibri" pitchFamily="34" charset="0"/>
              </a:rPr>
              <a:t>NE </a:t>
            </a:r>
            <a:r>
              <a:rPr lang="en-US" sz="1400" dirty="0">
                <a:latin typeface="Calibri" pitchFamily="34" charset="0"/>
              </a:rPr>
              <a:t>kickers with respect to </a:t>
            </a:r>
            <a:r>
              <a:rPr lang="en-US" sz="1400" dirty="0" smtClean="0">
                <a:latin typeface="Calibri" pitchFamily="34" charset="0"/>
              </a:rPr>
              <a:t>previous devices is </a:t>
            </a:r>
            <a:r>
              <a:rPr lang="en-US" sz="1400" dirty="0">
                <a:latin typeface="Calibri" pitchFamily="34" charset="0"/>
              </a:rPr>
              <a:t>the introduction of the </a:t>
            </a:r>
            <a:r>
              <a:rPr lang="en-US" sz="1400" b="1" dirty="0">
                <a:latin typeface="Calibri" pitchFamily="34" charset="0"/>
              </a:rPr>
              <a:t>tapered </a:t>
            </a:r>
            <a:r>
              <a:rPr lang="en-US" sz="1400" b="1" dirty="0" err="1">
                <a:latin typeface="Calibri" pitchFamily="34" charset="0"/>
              </a:rPr>
              <a:t>striplines</a:t>
            </a:r>
            <a:r>
              <a:rPr lang="en-US" sz="1400" dirty="0">
                <a:latin typeface="Calibri" pitchFamily="34" charset="0"/>
              </a:rPr>
              <a:t> to simultaneously </a:t>
            </a:r>
            <a:r>
              <a:rPr lang="en-US" sz="1400" dirty="0" smtClean="0">
                <a:latin typeface="Calibri" pitchFamily="34" charset="0"/>
              </a:rPr>
              <a:t>obtain: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	-</a:t>
            </a:r>
            <a:r>
              <a:rPr lang="en-US" sz="1400" b="1" dirty="0" smtClean="0">
                <a:latin typeface="Calibri" pitchFamily="34" charset="0"/>
              </a:rPr>
              <a:t>low </a:t>
            </a:r>
            <a:r>
              <a:rPr lang="en-US" sz="1400" b="1" dirty="0">
                <a:latin typeface="Calibri" pitchFamily="34" charset="0"/>
              </a:rPr>
              <a:t>beam coupling and transfer </a:t>
            </a:r>
            <a:r>
              <a:rPr lang="en-US" sz="1400" b="1" dirty="0" smtClean="0">
                <a:latin typeface="Calibri" pitchFamily="34" charset="0"/>
              </a:rPr>
              <a:t>impedances</a:t>
            </a:r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	-</a:t>
            </a:r>
            <a:r>
              <a:rPr lang="en-US" sz="1400" b="1" dirty="0" smtClean="0">
                <a:latin typeface="Calibri" pitchFamily="34" charset="0"/>
              </a:rPr>
              <a:t>excellent </a:t>
            </a:r>
            <a:r>
              <a:rPr lang="en-US" sz="1400" b="1" dirty="0">
                <a:latin typeface="Calibri" pitchFamily="34" charset="0"/>
              </a:rPr>
              <a:t>uniformity of the deflecting </a:t>
            </a:r>
            <a:r>
              <a:rPr lang="en-US" sz="1400" b="1" dirty="0" smtClean="0">
                <a:latin typeface="Calibri" pitchFamily="34" charset="0"/>
              </a:rPr>
              <a:t>field</a:t>
            </a:r>
          </a:p>
          <a:p>
            <a:pPr algn="just"/>
            <a:r>
              <a:rPr lang="en-US" sz="1400" dirty="0" smtClean="0">
                <a:latin typeface="Calibri" pitchFamily="34" charset="0"/>
              </a:rPr>
              <a:t>	-</a:t>
            </a:r>
            <a:r>
              <a:rPr lang="en-US" sz="1400" b="1" dirty="0" smtClean="0">
                <a:latin typeface="Calibri" pitchFamily="34" charset="0"/>
              </a:rPr>
              <a:t>better </a:t>
            </a:r>
            <a:r>
              <a:rPr lang="en-US" sz="1400" b="1" dirty="0">
                <a:latin typeface="Calibri" pitchFamily="34" charset="0"/>
              </a:rPr>
              <a:t>matching between the strip and the pulse </a:t>
            </a:r>
            <a:r>
              <a:rPr lang="en-US" sz="1400" b="1" dirty="0" smtClean="0">
                <a:latin typeface="Calibri" pitchFamily="34" charset="0"/>
              </a:rPr>
              <a:t>generators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6" name="Line 462"/>
          <p:cNvSpPr>
            <a:spLocks noChangeShapeType="1"/>
          </p:cNvSpPr>
          <p:nvPr/>
        </p:nvSpPr>
        <p:spPr bwMode="auto">
          <a:xfrm flipV="1">
            <a:off x="7289800" y="7353436"/>
            <a:ext cx="1196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1" name="Rectangle 507"/>
          <p:cNvSpPr>
            <a:spLocks noChangeArrowheads="1"/>
          </p:cNvSpPr>
          <p:nvPr/>
        </p:nvSpPr>
        <p:spPr bwMode="auto">
          <a:xfrm>
            <a:off x="107504" y="0"/>
            <a:ext cx="86756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ELLIPTICAL CROSS SECTION OF THE STRIPLINES</a:t>
            </a:r>
            <a:r>
              <a:rPr lang="en-US" sz="2800" dirty="0">
                <a:latin typeface="Calibri" pitchFamily="34" charset="0"/>
              </a:rPr>
              <a:t>: EFFICIENCY </a:t>
            </a:r>
            <a:r>
              <a:rPr lang="en-US" sz="2800" dirty="0" smtClean="0">
                <a:latin typeface="Calibri" pitchFamily="34" charset="0"/>
              </a:rPr>
              <a:t>AND UNIFORMITY </a:t>
            </a:r>
            <a:r>
              <a:rPr lang="en-US" sz="2800" dirty="0">
                <a:latin typeface="Calibri" pitchFamily="34" charset="0"/>
              </a:rPr>
              <a:t>OF THE DEFLECTING </a:t>
            </a:r>
            <a:r>
              <a:rPr lang="en-US" sz="2800" dirty="0" smtClean="0">
                <a:latin typeface="Calibri" pitchFamily="34" charset="0"/>
              </a:rPr>
              <a:t>FIELD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811" y="1033035"/>
            <a:ext cx="51392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TEM deflecting mode </a:t>
            </a:r>
            <a:r>
              <a:rPr lang="en-US" sz="1400" dirty="0" smtClean="0">
                <a:latin typeface="Calibri" pitchFamily="34" charset="0"/>
              </a:rPr>
              <a:t>can </a:t>
            </a:r>
            <a:r>
              <a:rPr lang="en-US" sz="1400" dirty="0">
                <a:latin typeface="Calibri" pitchFamily="34" charset="0"/>
              </a:rPr>
              <a:t>be excited by feeding the two strips with opposite voltages while, to have a net deflection, the </a:t>
            </a:r>
            <a:r>
              <a:rPr lang="en-US" sz="1400" b="1" dirty="0">
                <a:latin typeface="Calibri" pitchFamily="34" charset="0"/>
              </a:rPr>
              <a:t>particle beam has to travel in the opposite direction </a:t>
            </a:r>
            <a:r>
              <a:rPr lang="en-US" sz="1400" dirty="0">
                <a:latin typeface="Calibri" pitchFamily="34" charset="0"/>
              </a:rPr>
              <a:t>with respect to the TEM </a:t>
            </a:r>
            <a:r>
              <a:rPr lang="en-US" sz="1400" dirty="0" smtClean="0">
                <a:latin typeface="Calibri" pitchFamily="34" charset="0"/>
              </a:rPr>
              <a:t>wave. </a:t>
            </a:r>
            <a:r>
              <a:rPr lang="en-US" sz="1400" dirty="0">
                <a:latin typeface="Calibri" pitchFamily="34" charset="0"/>
              </a:rPr>
              <a:t>For a given </a:t>
            </a:r>
            <a:r>
              <a:rPr lang="en-US" sz="1400" dirty="0" err="1">
                <a:latin typeface="Calibri" pitchFamily="34" charset="0"/>
              </a:rPr>
              <a:t>stripline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aperture </a:t>
            </a:r>
            <a:r>
              <a:rPr lang="en-US" sz="1400" dirty="0">
                <a:latin typeface="Calibri" pitchFamily="34" charset="0"/>
              </a:rPr>
              <a:t>it is possible to calculate the total </a:t>
            </a:r>
            <a:r>
              <a:rPr lang="en-US" sz="1400" b="1" dirty="0">
                <a:latin typeface="Calibri" pitchFamily="34" charset="0"/>
              </a:rPr>
              <a:t>equivalent deflecting field E</a:t>
            </a:r>
            <a:r>
              <a:rPr lang="en-US" sz="1400" b="1" baseline="-25000" dirty="0">
                <a:latin typeface="Calibri" pitchFamily="34" charset="0"/>
              </a:rPr>
              <a:t>T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at </a:t>
            </a:r>
            <a:r>
              <a:rPr lang="en-US" sz="1400" dirty="0">
                <a:latin typeface="Calibri" pitchFamily="34" charset="0"/>
              </a:rPr>
              <a:t>the center of the structure, normalized to the input voltage per strip V</a:t>
            </a:r>
            <a:r>
              <a:rPr lang="en-US" sz="1400" baseline="-25000" dirty="0">
                <a:latin typeface="Calibri" pitchFamily="34" charset="0"/>
              </a:rPr>
              <a:t>P</a:t>
            </a:r>
            <a:r>
              <a:rPr lang="en-US" sz="1400" dirty="0">
                <a:latin typeface="Calibri" pitchFamily="34" charset="0"/>
              </a:rPr>
              <a:t>, as a function of the </a:t>
            </a:r>
            <a:r>
              <a:rPr lang="en-US" sz="1400" b="1" dirty="0">
                <a:latin typeface="Calibri" pitchFamily="34" charset="0"/>
              </a:rPr>
              <a:t>coverage </a:t>
            </a:r>
            <a:r>
              <a:rPr lang="en-US" sz="1400" b="1" dirty="0" smtClean="0">
                <a:latin typeface="Calibri" pitchFamily="34" charset="0"/>
              </a:rPr>
              <a:t>angle</a:t>
            </a:r>
            <a:r>
              <a:rPr lang="en-US" sz="1400" dirty="0" smtClean="0">
                <a:latin typeface="Calibri" pitchFamily="34" charset="0"/>
              </a:rPr>
              <a:t>. The </a:t>
            </a:r>
            <a:r>
              <a:rPr lang="en-US" sz="1400" dirty="0">
                <a:latin typeface="Calibri" pitchFamily="34" charset="0"/>
              </a:rPr>
              <a:t>intensity of the deflecting field increases if 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sym typeface="Symbol"/>
              </a:rPr>
              <a:t> </a:t>
            </a:r>
            <a:r>
              <a:rPr lang="en-US" sz="1400" dirty="0" smtClean="0">
                <a:latin typeface="Calibri" pitchFamily="34" charset="0"/>
              </a:rPr>
              <a:t>increases but</a:t>
            </a:r>
            <a:r>
              <a:rPr lang="en-US" sz="1400" dirty="0">
                <a:latin typeface="Calibri" pitchFamily="34" charset="0"/>
              </a:rPr>
              <a:t>, on the other hand, also the distance between the strip and the </a:t>
            </a:r>
            <a:r>
              <a:rPr lang="en-US" sz="1400" b="1" dirty="0">
                <a:latin typeface="Calibri" pitchFamily="34" charset="0"/>
              </a:rPr>
              <a:t>vacuum chamber </a:t>
            </a:r>
            <a:r>
              <a:rPr lang="en-US" sz="1400" dirty="0">
                <a:latin typeface="Calibri" pitchFamily="34" charset="0"/>
              </a:rPr>
              <a:t>itself has to be increased to maintain the </a:t>
            </a:r>
            <a:r>
              <a:rPr lang="en-US" sz="1400" b="1" dirty="0">
                <a:latin typeface="Calibri" pitchFamily="34" charset="0"/>
              </a:rPr>
              <a:t>strip impedance </a:t>
            </a:r>
            <a:r>
              <a:rPr lang="en-US" sz="1400" b="1" dirty="0" smtClean="0">
                <a:latin typeface="Calibri" pitchFamily="34" charset="0"/>
              </a:rPr>
              <a:t>constant</a:t>
            </a:r>
          </a:p>
          <a:p>
            <a:pPr algn="just"/>
            <a:r>
              <a:rPr lang="en-US" sz="1400" dirty="0" smtClean="0">
                <a:latin typeface="Calibri" pitchFamily="34" charset="0"/>
              </a:rPr>
              <a:t>For </a:t>
            </a:r>
            <a:r>
              <a:rPr lang="en-US" sz="1400" dirty="0">
                <a:latin typeface="Calibri" pitchFamily="34" charset="0"/>
              </a:rPr>
              <a:t>large coverage angles, the efficiency of an elliptical </a:t>
            </a:r>
            <a:r>
              <a:rPr lang="en-US" sz="1400" dirty="0" err="1">
                <a:latin typeface="Calibri" pitchFamily="34" charset="0"/>
              </a:rPr>
              <a:t>stripline</a:t>
            </a:r>
            <a:r>
              <a:rPr lang="en-US" sz="1400" dirty="0">
                <a:latin typeface="Calibri" pitchFamily="34" charset="0"/>
              </a:rPr>
              <a:t> is larger than the circular one because the strip is closer to the center of the pipe.</a:t>
            </a:r>
          </a:p>
        </p:txBody>
      </p:sp>
      <p:pic>
        <p:nvPicPr>
          <p:cNvPr id="4098" name="Picture 2" descr="fig4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17" y="954107"/>
            <a:ext cx="3810250" cy="30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ig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26134"/>
            <a:ext cx="6767437" cy="28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ttangolo 40"/>
          <p:cNvSpPr/>
          <p:nvPr/>
        </p:nvSpPr>
        <p:spPr>
          <a:xfrm>
            <a:off x="6874940" y="4941168"/>
            <a:ext cx="21387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Another important point to be taken into account is the behavior of the </a:t>
            </a:r>
            <a:r>
              <a:rPr lang="en-US" sz="1400" b="1" dirty="0">
                <a:latin typeface="Calibri" pitchFamily="34" charset="0"/>
              </a:rPr>
              <a:t>deflecting field as a function of the transverse coordinates</a:t>
            </a:r>
            <a:r>
              <a:rPr lang="en-US" sz="1400" dirty="0">
                <a:latin typeface="Calibri" pitchFamily="34" charset="0"/>
              </a:rPr>
              <a:t> (x-horizontal, y-vertical). </a:t>
            </a: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7353000" y="4221088"/>
            <a:ext cx="4359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/>
          <p:cNvCxnSpPr/>
          <p:nvPr/>
        </p:nvCxnSpPr>
        <p:spPr bwMode="auto">
          <a:xfrm flipH="1">
            <a:off x="8522779" y="4221088"/>
            <a:ext cx="4417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1 7"/>
          <p:cNvCxnSpPr/>
          <p:nvPr/>
        </p:nvCxnSpPr>
        <p:spPr bwMode="auto">
          <a:xfrm>
            <a:off x="7788967" y="3645024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ttore 1 47"/>
          <p:cNvCxnSpPr/>
          <p:nvPr/>
        </p:nvCxnSpPr>
        <p:spPr bwMode="auto">
          <a:xfrm>
            <a:off x="8536103" y="3645024"/>
            <a:ext cx="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7740352" y="422108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a=25 mm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Text Box 14"/>
          <p:cNvSpPr txBox="1">
            <a:spLocks noChangeArrowheads="1"/>
          </p:cNvSpPr>
          <p:nvPr/>
        </p:nvSpPr>
        <p:spPr bwMode="auto">
          <a:xfrm>
            <a:off x="1329659" y="-27384"/>
            <a:ext cx="673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Calibri" pitchFamily="34" charset="0"/>
              </a:rPr>
              <a:t>DESIGN CRITERIA OF THE NEW KICKERS</a:t>
            </a:r>
          </a:p>
        </p:txBody>
      </p:sp>
      <p:sp>
        <p:nvSpPr>
          <p:cNvPr id="2" name="Rettangolo 1"/>
          <p:cNvSpPr/>
          <p:nvPr/>
        </p:nvSpPr>
        <p:spPr>
          <a:xfrm>
            <a:off x="0" y="440668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design of the kickers is based on the idea to properly </a:t>
            </a:r>
            <a:r>
              <a:rPr lang="en-US" sz="1400" b="1" dirty="0">
                <a:latin typeface="Calibri" pitchFamily="34" charset="0"/>
              </a:rPr>
              <a:t>taper the </a:t>
            </a:r>
            <a:r>
              <a:rPr lang="en-US" sz="1400" b="1" dirty="0" err="1">
                <a:latin typeface="Calibri" pitchFamily="34" charset="0"/>
              </a:rPr>
              <a:t>striplines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and the surrounding vacuum chamber. </a:t>
            </a:r>
            <a:r>
              <a:rPr lang="en-US" sz="1400" dirty="0" smtClean="0">
                <a:latin typeface="Calibri" pitchFamily="34" charset="0"/>
              </a:rPr>
              <a:t>Each </a:t>
            </a:r>
            <a:r>
              <a:rPr lang="en-US" sz="1400" dirty="0">
                <a:latin typeface="Calibri" pitchFamily="34" charset="0"/>
              </a:rPr>
              <a:t>transverse section should have </a:t>
            </a:r>
            <a:r>
              <a:rPr lang="en-US" sz="1400" b="1" dirty="0">
                <a:latin typeface="Calibri" pitchFamily="34" charset="0"/>
              </a:rPr>
              <a:t>constant impedance </a:t>
            </a:r>
            <a:r>
              <a:rPr lang="en-US" sz="1400" dirty="0">
                <a:latin typeface="Calibri" pitchFamily="34" charset="0"/>
              </a:rPr>
              <a:t>in order to avoid reflections of the input </a:t>
            </a:r>
            <a:r>
              <a:rPr lang="en-US" sz="1400" dirty="0" smtClean="0">
                <a:latin typeface="Calibri" pitchFamily="34" charset="0"/>
              </a:rPr>
              <a:t>pulse</a:t>
            </a:r>
            <a:r>
              <a:rPr lang="en-US" sz="1400" dirty="0" smtClean="0">
                <a:latin typeface="Calibri" pitchFamily="34" charset="0"/>
              </a:rPr>
              <a:t>. The </a:t>
            </a:r>
            <a:r>
              <a:rPr lang="en-US" sz="1400" dirty="0">
                <a:latin typeface="Calibri" pitchFamily="34" charset="0"/>
              </a:rPr>
              <a:t>tapered scheme </a:t>
            </a:r>
            <a:r>
              <a:rPr lang="en-US" sz="1400" dirty="0" smtClean="0">
                <a:latin typeface="Calibri" pitchFamily="34" charset="0"/>
              </a:rPr>
              <a:t>allows </a:t>
            </a:r>
            <a:r>
              <a:rPr lang="en-US" sz="1400" dirty="0">
                <a:latin typeface="Calibri" pitchFamily="34" charset="0"/>
              </a:rPr>
              <a:t>to</a:t>
            </a:r>
            <a:r>
              <a:rPr lang="en-US" sz="1400" dirty="0" smtClean="0">
                <a:latin typeface="Calibri" pitchFamily="34" charset="0"/>
              </a:rPr>
              <a:t>:</a:t>
            </a:r>
          </a:p>
          <a:p>
            <a:pPr algn="just"/>
            <a:endParaRPr lang="en-US" sz="1400" dirty="0">
              <a:latin typeface="Calibri" pitchFamily="34" charset="0"/>
            </a:endParaRPr>
          </a:p>
          <a:p>
            <a:pPr marL="342900" indent="-342900" algn="just">
              <a:buAutoNum type="alphaLcParenR"/>
            </a:pPr>
            <a:r>
              <a:rPr lang="en-US" sz="1400" b="1" dirty="0" smtClean="0">
                <a:latin typeface="Calibri" pitchFamily="34" charset="0"/>
              </a:rPr>
              <a:t>reduce </a:t>
            </a:r>
            <a:r>
              <a:rPr lang="en-US" sz="1400" b="1" dirty="0">
                <a:latin typeface="Calibri" pitchFamily="34" charset="0"/>
              </a:rPr>
              <a:t>the broadband beam coupling impedance </a:t>
            </a:r>
            <a:r>
              <a:rPr lang="en-US" sz="1400" dirty="0" smtClean="0">
                <a:latin typeface="Calibri" pitchFamily="34" charset="0"/>
              </a:rPr>
              <a:t>since </a:t>
            </a:r>
            <a:r>
              <a:rPr lang="en-US" sz="1400" dirty="0">
                <a:latin typeface="Calibri" pitchFamily="34" charset="0"/>
              </a:rPr>
              <a:t>the discontinuity of the </a:t>
            </a:r>
            <a:r>
              <a:rPr lang="en-US" sz="1400" dirty="0" err="1">
                <a:latin typeface="Calibri" pitchFamily="34" charset="0"/>
              </a:rPr>
              <a:t>striplines</a:t>
            </a:r>
            <a:r>
              <a:rPr lang="en-US" sz="1400" dirty="0">
                <a:latin typeface="Calibri" pitchFamily="34" charset="0"/>
              </a:rPr>
              <a:t> is mitigated by the introduction of the </a:t>
            </a:r>
            <a:r>
              <a:rPr lang="en-US" sz="1400" dirty="0" smtClean="0">
                <a:latin typeface="Calibri" pitchFamily="34" charset="0"/>
              </a:rPr>
              <a:t>tapers;</a:t>
            </a:r>
          </a:p>
          <a:p>
            <a:pPr marL="342900" indent="-342900" algn="just">
              <a:buAutoNum type="alphaLcParenR"/>
            </a:pPr>
            <a:r>
              <a:rPr lang="en-US" sz="1400" b="1" dirty="0" smtClean="0">
                <a:latin typeface="Calibri" pitchFamily="34" charset="0"/>
              </a:rPr>
              <a:t>improve </a:t>
            </a:r>
            <a:r>
              <a:rPr lang="en-US" sz="1400" b="1" dirty="0">
                <a:latin typeface="Calibri" pitchFamily="34" charset="0"/>
              </a:rPr>
              <a:t>the deflecting field quality </a:t>
            </a:r>
            <a:r>
              <a:rPr lang="en-US" sz="1400" dirty="0">
                <a:latin typeface="Calibri" pitchFamily="34" charset="0"/>
              </a:rPr>
              <a:t>obtaining a uniform transverse deflection as a function of the transverse coordinate (horizontal in particular</a:t>
            </a:r>
            <a:r>
              <a:rPr lang="en-US" sz="1400" dirty="0" smtClean="0">
                <a:latin typeface="Calibri" pitchFamily="34" charset="0"/>
              </a:rPr>
              <a:t>);</a:t>
            </a:r>
          </a:p>
          <a:p>
            <a:pPr marL="342900" indent="-342900" algn="just">
              <a:buAutoNum type="alphaLcParenR"/>
            </a:pPr>
            <a:r>
              <a:rPr lang="en-US" sz="1400" b="1" dirty="0" smtClean="0">
                <a:latin typeface="Calibri" pitchFamily="34" charset="0"/>
              </a:rPr>
              <a:t>obtain </a:t>
            </a:r>
            <a:r>
              <a:rPr lang="en-US" sz="1400" b="1" dirty="0">
                <a:latin typeface="Calibri" pitchFamily="34" charset="0"/>
              </a:rPr>
              <a:t>a better matching between the generator and the kicker structure </a:t>
            </a:r>
            <a:r>
              <a:rPr lang="en-US" sz="1400" dirty="0">
                <a:latin typeface="Calibri" pitchFamily="34" charset="0"/>
              </a:rPr>
              <a:t>at high frequency avoiding multiple reflections of the deflecting </a:t>
            </a:r>
            <a:r>
              <a:rPr lang="en-US" sz="1400" dirty="0" smtClean="0">
                <a:latin typeface="Calibri" pitchFamily="34" charset="0"/>
              </a:rPr>
              <a:t>pulse;</a:t>
            </a:r>
          </a:p>
          <a:p>
            <a:pPr marL="342900" indent="-342900" algn="just">
              <a:buAutoNum type="alphaLcParenR"/>
            </a:pPr>
            <a:r>
              <a:rPr lang="en-US" sz="1400" b="1" dirty="0" smtClean="0">
                <a:latin typeface="Calibri" pitchFamily="34" charset="0"/>
              </a:rPr>
              <a:t>reduce </a:t>
            </a:r>
            <a:r>
              <a:rPr lang="en-US" sz="1400" b="1" dirty="0">
                <a:latin typeface="Calibri" pitchFamily="34" charset="0"/>
              </a:rPr>
              <a:t>the beam transfer impedance</a:t>
            </a:r>
            <a:r>
              <a:rPr lang="en-US" sz="1400" dirty="0">
                <a:latin typeface="Calibri" pitchFamily="34" charset="0"/>
              </a:rPr>
              <a:t>.</a:t>
            </a:r>
          </a:p>
        </p:txBody>
      </p:sp>
      <p:pic>
        <p:nvPicPr>
          <p:cNvPr id="12316" name="Picture 28" descr="fig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7" r="-1"/>
          <a:stretch/>
        </p:blipFill>
        <p:spPr bwMode="auto">
          <a:xfrm>
            <a:off x="274320" y="3320988"/>
            <a:ext cx="3361576" cy="26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fig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51175"/>
            <a:ext cx="5364596" cy="429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2508" y="6038708"/>
            <a:ext cx="4555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(a) Integrated </a:t>
            </a:r>
            <a:r>
              <a:rPr lang="en-US" sz="1400" dirty="0">
                <a:latin typeface="Calibri" pitchFamily="34" charset="0"/>
              </a:rPr>
              <a:t>deflecting field as a function of the horizontal </a:t>
            </a:r>
            <a:r>
              <a:rPr lang="en-US" sz="1400" dirty="0" smtClean="0">
                <a:latin typeface="Calibri" pitchFamily="34" charset="0"/>
              </a:rPr>
              <a:t>and </a:t>
            </a:r>
            <a:r>
              <a:rPr lang="en-US" sz="1400" dirty="0">
                <a:latin typeface="Calibri" pitchFamily="34" charset="0"/>
              </a:rPr>
              <a:t>vertical (b) </a:t>
            </a:r>
            <a:r>
              <a:rPr lang="en-US" sz="1400" dirty="0" smtClean="0">
                <a:latin typeface="Calibri" pitchFamily="34" charset="0"/>
              </a:rPr>
              <a:t>coordinates; </a:t>
            </a:r>
            <a:r>
              <a:rPr lang="en-US" sz="1400" dirty="0">
                <a:latin typeface="Calibri" pitchFamily="34" charset="0"/>
              </a:rPr>
              <a:t>(c) deflecting field in the center of the structure as a function of the longitudinal coordinate</a:t>
            </a:r>
          </a:p>
        </p:txBody>
      </p:sp>
    </p:spTree>
    <p:extLst>
      <p:ext uri="{BB962C8B-B14F-4D97-AF65-F5344CB8AC3E}">
        <p14:creationId xmlns:p14="http://schemas.microsoft.com/office/powerpoint/2010/main" val="396359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4" name="Group 42"/>
          <p:cNvGraphicFramePr>
            <a:graphicFrameLocks noGrp="1"/>
          </p:cNvGraphicFramePr>
          <p:nvPr/>
        </p:nvGraphicFramePr>
        <p:xfrm>
          <a:off x="358775" y="800100"/>
          <a:ext cx="4429125" cy="3100080"/>
        </p:xfrm>
        <a:graphic>
          <a:graphicData uri="http://schemas.openxmlformats.org/drawingml/2006/table">
            <a:tbl>
              <a:tblPr/>
              <a:tblGrid>
                <a:gridCol w="3276600"/>
                <a:gridCol w="1152525"/>
              </a:tblGrid>
              <a:tr h="150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PARAMETERS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Beam Energy E [MeV]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Time spacing between bunches  [ns]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2.7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Deflection [mrad]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Total deflecting voltage VT [MV]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Total kicker length L [cm]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Voltage per strip [kV]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Input pulse length [ns]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Pulse length “seen” by bunches [ns]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Max rep rate [Hz]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5"/>
                    </a:solidFill>
                  </a:tcPr>
                </a:tc>
              </a:tr>
            </a:tbl>
          </a:graphicData>
        </a:graphic>
      </p:graphicFrame>
      <p:sp>
        <p:nvSpPr>
          <p:cNvPr id="13348" name="Text Box 47"/>
          <p:cNvSpPr txBox="1">
            <a:spLocks noChangeArrowheads="1"/>
          </p:cNvSpPr>
          <p:nvPr/>
        </p:nvSpPr>
        <p:spPr bwMode="auto">
          <a:xfrm>
            <a:off x="2222133" y="0"/>
            <a:ext cx="4906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Calibri" pitchFamily="34" charset="0"/>
              </a:rPr>
              <a:t>NEW KICKERS: PARAMETERS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3355" name="Picture 43" descr="fig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972695"/>
            <a:ext cx="6048164" cy="287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1" name="Line 65"/>
          <p:cNvSpPr>
            <a:spLocks noChangeShapeType="1"/>
          </p:cNvSpPr>
          <p:nvPr/>
        </p:nvSpPr>
        <p:spPr bwMode="auto">
          <a:xfrm>
            <a:off x="4491602" y="3470911"/>
            <a:ext cx="2384653" cy="75017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66"/>
          <p:cNvSpPr>
            <a:spLocks noChangeShapeType="1"/>
          </p:cNvSpPr>
          <p:nvPr/>
        </p:nvSpPr>
        <p:spPr bwMode="auto">
          <a:xfrm>
            <a:off x="3842840" y="3176972"/>
            <a:ext cx="297111" cy="104411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ttangolo 1"/>
          <p:cNvSpPr/>
          <p:nvPr/>
        </p:nvSpPr>
        <p:spPr>
          <a:xfrm>
            <a:off x="4892996" y="966787"/>
            <a:ext cx="42510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whole kicker dimensions included the length of the tapers have been designed to have an integrated deflecting voltage along the kicker of </a:t>
            </a:r>
            <a:r>
              <a:rPr lang="en-US" sz="1400" b="1" dirty="0">
                <a:latin typeface="Calibri" pitchFamily="34" charset="0"/>
              </a:rPr>
              <a:t>2.5 MV with a maximum input voltage per strip of 45 kV</a:t>
            </a:r>
            <a:r>
              <a:rPr lang="en-US" sz="1400" dirty="0">
                <a:latin typeface="Calibri" pitchFamily="34" charset="0"/>
              </a:rPr>
              <a:t>. </a:t>
            </a:r>
          </a:p>
          <a:p>
            <a:pPr algn="just"/>
            <a:r>
              <a:rPr lang="en-US" sz="1400" dirty="0">
                <a:latin typeface="Calibri" pitchFamily="34" charset="0"/>
              </a:rPr>
              <a:t>The typical high voltage input pulse signal is given in </a:t>
            </a:r>
            <a:r>
              <a:rPr lang="en-US" sz="1400" dirty="0" smtClean="0">
                <a:latin typeface="Calibri" pitchFamily="34" charset="0"/>
              </a:rPr>
              <a:t>the figure. </a:t>
            </a:r>
            <a:r>
              <a:rPr lang="en-US" sz="1400" dirty="0">
                <a:latin typeface="Calibri" pitchFamily="34" charset="0"/>
              </a:rPr>
              <a:t>The pulse has a very short rise time (of about 300 </a:t>
            </a:r>
            <a:r>
              <a:rPr lang="en-US" sz="1400" dirty="0" err="1">
                <a:latin typeface="Calibri" pitchFamily="34" charset="0"/>
              </a:rPr>
              <a:t>ps</a:t>
            </a:r>
            <a:r>
              <a:rPr lang="en-US" sz="1400" dirty="0">
                <a:latin typeface="Calibri" pitchFamily="34" charset="0"/>
              </a:rPr>
              <a:t>), a longer decay time (of about </a:t>
            </a:r>
            <a:r>
              <a:rPr lang="en-US" sz="1400" dirty="0" smtClean="0">
                <a:latin typeface="Calibri" pitchFamily="34" charset="0"/>
              </a:rPr>
              <a:t>2.5 ns</a:t>
            </a:r>
            <a:r>
              <a:rPr lang="en-US" sz="1400" dirty="0">
                <a:latin typeface="Calibri" pitchFamily="34" charset="0"/>
              </a:rPr>
              <a:t>) with a flat top time of about 5 ns. From this profile it is possible to calculate the total deflecting field as a function of the bunch time arrival in the kicker structure. The result is shown </a:t>
            </a:r>
            <a:r>
              <a:rPr lang="en-US" sz="1400" dirty="0" smtClean="0">
                <a:latin typeface="Calibri" pitchFamily="34" charset="0"/>
              </a:rPr>
              <a:t>in the figure.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Text Box 47"/>
          <p:cNvSpPr txBox="1">
            <a:spLocks noChangeArrowheads="1"/>
          </p:cNvSpPr>
          <p:nvPr/>
        </p:nvSpPr>
        <p:spPr bwMode="auto">
          <a:xfrm>
            <a:off x="488581" y="-8612"/>
            <a:ext cx="820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Calibri" pitchFamily="34" charset="0"/>
              </a:rPr>
              <a:t>RF MEASUREMENT RESULTS: REFLECTION </a:t>
            </a:r>
            <a:r>
              <a:rPr lang="en-US" sz="2800" dirty="0" smtClean="0">
                <a:latin typeface="Calibri" pitchFamily="34" charset="0"/>
              </a:rPr>
              <a:t>COEFFICIENT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2" name="Picture 10" descr="fig1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39" y="4178445"/>
            <a:ext cx="2988332" cy="24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fig11b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4202"/>
            <a:ext cx="5585967" cy="324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fig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/>
          <a:stretch/>
        </p:blipFill>
        <p:spPr bwMode="auto">
          <a:xfrm>
            <a:off x="5169386" y="3676738"/>
            <a:ext cx="4011126" cy="31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62866" y="3415128"/>
            <a:ext cx="371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Reflection coefficient at the input port: HFSS simulations and measurements.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60132" y="1016732"/>
            <a:ext cx="3168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final mechanical drawing (cross-section) of the kickers and a picture of the realized kicker are shown </a:t>
            </a:r>
            <a:r>
              <a:rPr lang="en-US" sz="1400" dirty="0" smtClean="0">
                <a:latin typeface="Calibri" pitchFamily="34" charset="0"/>
              </a:rPr>
              <a:t>in the figure. </a:t>
            </a:r>
            <a:r>
              <a:rPr lang="en-US" sz="1400" dirty="0">
                <a:latin typeface="Calibri" pitchFamily="34" charset="0"/>
              </a:rPr>
              <a:t>The strip is sustained by ceramic supports. Since commercial </a:t>
            </a:r>
            <a:r>
              <a:rPr lang="en-US" sz="1400" dirty="0" smtClean="0">
                <a:latin typeface="Calibri" pitchFamily="34" charset="0"/>
              </a:rPr>
              <a:t>50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sym typeface="Symbol"/>
              </a:rPr>
              <a:t> </a:t>
            </a:r>
            <a:r>
              <a:rPr lang="en-US" sz="1400" dirty="0" smtClean="0">
                <a:latin typeface="Calibri" pitchFamily="34" charset="0"/>
              </a:rPr>
              <a:t>high </a:t>
            </a:r>
            <a:r>
              <a:rPr lang="en-US" sz="1400" dirty="0">
                <a:latin typeface="Calibri" pitchFamily="34" charset="0"/>
              </a:rPr>
              <a:t>voltage </a:t>
            </a:r>
            <a:r>
              <a:rPr lang="en-US" sz="1400" dirty="0" err="1">
                <a:latin typeface="Calibri" pitchFamily="34" charset="0"/>
              </a:rPr>
              <a:t>feedthroughs</a:t>
            </a:r>
            <a:r>
              <a:rPr lang="en-US" sz="1400" dirty="0">
                <a:latin typeface="Calibri" pitchFamily="34" charset="0"/>
              </a:rPr>
              <a:t> do not exists, they have been developed at LNF. 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143508" y="14193"/>
            <a:ext cx="8983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Calibri" pitchFamily="34" charset="0"/>
              </a:rPr>
              <a:t>RF MEASUREMENT RESULTS: BEAM </a:t>
            </a:r>
            <a:r>
              <a:rPr lang="en-US" sz="2800" dirty="0" smtClean="0">
                <a:latin typeface="Calibri" pitchFamily="34" charset="0"/>
              </a:rPr>
              <a:t>COUPLING IMPEDANCES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9757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</a:t>
            </a:r>
            <a:r>
              <a:rPr lang="en-US" sz="1400" b="1" dirty="0">
                <a:latin typeface="Calibri" pitchFamily="34" charset="0"/>
              </a:rPr>
              <a:t>wire method </a:t>
            </a:r>
            <a:r>
              <a:rPr lang="en-US" sz="1400" dirty="0" smtClean="0">
                <a:latin typeface="Calibri" pitchFamily="34" charset="0"/>
              </a:rPr>
              <a:t>technique has </a:t>
            </a:r>
            <a:r>
              <a:rPr lang="en-US" sz="1400" dirty="0">
                <a:latin typeface="Calibri" pitchFamily="34" charset="0"/>
              </a:rPr>
              <a:t>been used to fully characterize the kicker </a:t>
            </a:r>
            <a:r>
              <a:rPr lang="en-US" sz="1400" b="1" dirty="0">
                <a:latin typeface="Calibri" pitchFamily="34" charset="0"/>
              </a:rPr>
              <a:t>beam coupling and </a:t>
            </a:r>
            <a:r>
              <a:rPr lang="en-US" sz="1400" b="1" dirty="0" smtClean="0">
                <a:latin typeface="Calibri" pitchFamily="34" charset="0"/>
              </a:rPr>
              <a:t>transfer </a:t>
            </a:r>
            <a:r>
              <a:rPr lang="en-US" sz="1400" b="1" dirty="0">
                <a:latin typeface="Calibri" pitchFamily="34" charset="0"/>
              </a:rPr>
              <a:t>impedances</a:t>
            </a:r>
            <a:r>
              <a:rPr lang="en-US" sz="1400" dirty="0">
                <a:latin typeface="Calibri" pitchFamily="34" charset="0"/>
              </a:rPr>
              <a:t>. The longitudinal coupling impedance has been measured with</a:t>
            </a:r>
            <a:r>
              <a:rPr lang="en-US" sz="1400" b="1" dirty="0">
                <a:latin typeface="Calibri" pitchFamily="34" charset="0"/>
              </a:rPr>
              <a:t> several different terminations at the 4 kicker ports</a:t>
            </a:r>
            <a:r>
              <a:rPr lang="en-US" sz="1400" dirty="0">
                <a:latin typeface="Calibri" pitchFamily="34" charset="0"/>
              </a:rPr>
              <a:t>: when </a:t>
            </a:r>
            <a:r>
              <a:rPr lang="en-US" sz="1400" dirty="0" smtClean="0">
                <a:latin typeface="Calibri" pitchFamily="34" charset="0"/>
              </a:rPr>
              <a:t>50 Ω </a:t>
            </a:r>
            <a:r>
              <a:rPr lang="en-US" sz="1400" dirty="0">
                <a:latin typeface="Calibri" pitchFamily="34" charset="0"/>
              </a:rPr>
              <a:t>matches each port; when the two input ports are closed on short circuits and the output ports are on </a:t>
            </a:r>
            <a:r>
              <a:rPr lang="en-US" sz="1400" dirty="0" smtClean="0">
                <a:latin typeface="Calibri" pitchFamily="34" charset="0"/>
              </a:rPr>
              <a:t>50 Ω</a:t>
            </a:r>
            <a:r>
              <a:rPr lang="en-US" sz="1400" dirty="0">
                <a:latin typeface="Calibri" pitchFamily="34" charset="0"/>
              </a:rPr>
              <a:t>, and when the </a:t>
            </a:r>
            <a:r>
              <a:rPr lang="en-US" sz="1400" dirty="0" smtClean="0">
                <a:latin typeface="Calibri" pitchFamily="34" charset="0"/>
              </a:rPr>
              <a:t>50 Ω </a:t>
            </a:r>
            <a:r>
              <a:rPr lang="en-US" sz="1400" dirty="0">
                <a:latin typeface="Calibri" pitchFamily="34" charset="0"/>
              </a:rPr>
              <a:t>are replaced by the real HV </a:t>
            </a:r>
            <a:r>
              <a:rPr lang="en-US" sz="1400" dirty="0">
                <a:latin typeface="Calibri" pitchFamily="34" charset="0"/>
              </a:rPr>
              <a:t>50 Ω load </a:t>
            </a:r>
            <a:r>
              <a:rPr lang="en-US" sz="1400" dirty="0">
                <a:latin typeface="Calibri" pitchFamily="34" charset="0"/>
              </a:rPr>
              <a:t>built to be used for the operation. The first of these measurements give the impedance of the stand-alone kicker, while the other two take account of mismatches introduced by connecting the </a:t>
            </a:r>
            <a:r>
              <a:rPr lang="en-US" sz="1400" dirty="0" err="1">
                <a:latin typeface="Calibri" pitchFamily="34" charset="0"/>
              </a:rPr>
              <a:t>pulsers</a:t>
            </a:r>
            <a:r>
              <a:rPr lang="en-US" sz="1400" dirty="0">
                <a:latin typeface="Calibri" pitchFamily="34" charset="0"/>
              </a:rPr>
              <a:t> (a short circuit is used to simulate the </a:t>
            </a:r>
            <a:r>
              <a:rPr lang="en-US" sz="1400" dirty="0" err="1">
                <a:latin typeface="Calibri" pitchFamily="34" charset="0"/>
              </a:rPr>
              <a:t>pulser</a:t>
            </a:r>
            <a:r>
              <a:rPr lang="en-US" sz="1400" dirty="0">
                <a:latin typeface="Calibri" pitchFamily="34" charset="0"/>
              </a:rPr>
              <a:t> in the worst possible condition). </a:t>
            </a:r>
          </a:p>
        </p:txBody>
      </p:sp>
      <p:pic>
        <p:nvPicPr>
          <p:cNvPr id="93186" name="Picture 2" descr="fig13b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2" y="2009984"/>
            <a:ext cx="5415915" cy="47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50145" y="2009984"/>
            <a:ext cx="309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Perfect </a:t>
            </a:r>
            <a:r>
              <a:rPr lang="en-US" dirty="0" smtClean="0">
                <a:latin typeface="Calibri" pitchFamily="34" charset="0"/>
              </a:rPr>
              <a:t>matching of the 4 ports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88124" y="3363293"/>
            <a:ext cx="32133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itchFamily="34" charset="0"/>
              </a:rPr>
              <a:t>The transfer impedance allows the evaluation of the peak voltage and the average power induced by the beam into the kicker ports for a given beam current. The </a:t>
            </a:r>
            <a:r>
              <a:rPr lang="en-US" sz="1400" b="1" dirty="0">
                <a:latin typeface="Calibri" pitchFamily="34" charset="0"/>
              </a:rPr>
              <a:t>maximum induced peak voltage </a:t>
            </a:r>
            <a:r>
              <a:rPr lang="en-US" sz="1400" dirty="0">
                <a:latin typeface="Calibri" pitchFamily="34" charset="0"/>
              </a:rPr>
              <a:t>on the upstream (output) ports is &lt;100 V with a 6 </a:t>
            </a:r>
            <a:r>
              <a:rPr lang="en-US" sz="1400" dirty="0" err="1">
                <a:latin typeface="Calibri" pitchFamily="34" charset="0"/>
              </a:rPr>
              <a:t>nC</a:t>
            </a:r>
            <a:r>
              <a:rPr lang="en-US" sz="1400" dirty="0">
                <a:latin typeface="Calibri" pitchFamily="34" charset="0"/>
              </a:rPr>
              <a:t> bunch charge while the average power induced on the ports is &lt;10 W with a 2A </a:t>
            </a:r>
            <a:r>
              <a:rPr lang="en-US" sz="1400" dirty="0" smtClean="0">
                <a:latin typeface="Calibri" pitchFamily="34" charset="0"/>
              </a:rPr>
              <a:t>beam.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19084</TotalTime>
  <Words>2518</Words>
  <Application>Microsoft Office PowerPoint</Application>
  <PresentationFormat>Presentazione su schermo (4:3)</PresentationFormat>
  <Paragraphs>258</Paragraphs>
  <Slides>21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Default Design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pippo</dc:creator>
  <cp:lastModifiedBy>David</cp:lastModifiedBy>
  <cp:revision>275</cp:revision>
  <dcterms:created xsi:type="dcterms:W3CDTF">2005-09-08T12:56:16Z</dcterms:created>
  <dcterms:modified xsi:type="dcterms:W3CDTF">2014-09-18T13:55:32Z</dcterms:modified>
</cp:coreProperties>
</file>