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9" r:id="rId2"/>
    <p:sldId id="289" r:id="rId3"/>
    <p:sldId id="293" r:id="rId4"/>
    <p:sldId id="296" r:id="rId5"/>
    <p:sldId id="306" r:id="rId6"/>
    <p:sldId id="304" r:id="rId7"/>
    <p:sldId id="307" r:id="rId8"/>
    <p:sldId id="295" r:id="rId9"/>
    <p:sldId id="286" r:id="rId10"/>
    <p:sldId id="292" r:id="rId11"/>
    <p:sldId id="299" r:id="rId12"/>
    <p:sldId id="294" r:id="rId13"/>
    <p:sldId id="272" r:id="rId14"/>
    <p:sldId id="302" r:id="rId15"/>
    <p:sldId id="303" r:id="rId16"/>
    <p:sldId id="310" r:id="rId17"/>
    <p:sldId id="300" r:id="rId18"/>
    <p:sldId id="309" r:id="rId19"/>
    <p:sldId id="301" r:id="rId20"/>
    <p:sldId id="311" r:id="rId21"/>
    <p:sldId id="284" r:id="rId22"/>
    <p:sldId id="312" r:id="rId23"/>
    <p:sldId id="297" r:id="rId24"/>
    <p:sldId id="29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7476"/>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87794" autoAdjust="0"/>
  </p:normalViewPr>
  <p:slideViewPr>
    <p:cSldViewPr>
      <p:cViewPr>
        <p:scale>
          <a:sx n="69" d="100"/>
          <a:sy n="69" d="100"/>
        </p:scale>
        <p:origin x="-1680"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4" d="100"/>
          <a:sy n="74" d="100"/>
        </p:scale>
        <p:origin x="-33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8BB4BB-EF7E-4A2C-A0E4-3EE0F8FC3D3C}" type="datetimeFigureOut">
              <a:rPr lang="en-US" smtClean="0"/>
              <a:pPr/>
              <a:t>9/17/2014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539320-171C-4F8E-AE54-876B517ED2B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D1353E-B277-4142-B21D-1B89E42D3123}" type="datetimeFigureOut">
              <a:rPr lang="en-AU" smtClean="0"/>
              <a:pPr/>
              <a:t>17/09/2014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5DCBDE-2F60-487B-96C2-31CAE9D53FA6}"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B5DCBDE-2F60-487B-96C2-31CAE9D53FA6}" type="slidenum">
              <a:rPr lang="en-AU" smtClean="0"/>
              <a:pPr/>
              <a:t>13</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B5DCBDE-2F60-487B-96C2-31CAE9D53FA6}" type="slidenum">
              <a:rPr lang="en-AU" smtClean="0"/>
              <a:pPr/>
              <a:t>19</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B5DCBDE-2F60-487B-96C2-31CAE9D53FA6}" type="slidenum">
              <a:rPr lang="en-AU" smtClean="0"/>
              <a:pPr/>
              <a:t>21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B5DCBDE-2F60-487B-96C2-31CAE9D53FA6}" type="slidenum">
              <a:rPr lang="en-AU" smtClean="0"/>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B5DCBDE-2F60-487B-96C2-31CAE9D53FA6}"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B5DCBDE-2F60-487B-96C2-31CAE9D53FA6}"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B5DCBDE-2F60-487B-96C2-31CAE9D53FA6}" type="slidenum">
              <a:rPr lang="en-AU" smtClean="0"/>
              <a:pPr/>
              <a:t>6</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CB5DCBDE-2F60-487B-96C2-31CAE9D53FA6}" type="slidenum">
              <a:rPr lang="en-AU" smtClean="0"/>
              <a:pPr/>
              <a:t>8</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a:t>
            </a:r>
            <a:r>
              <a:rPr lang="en-US" baseline="0" dirty="0" smtClean="0"/>
              <a:t>e – I found an error in the calculations for the SFA family last week. We have over-shimmed those magnets by about 75%, so these will be redone shortly</a:t>
            </a:r>
            <a:r>
              <a:rPr lang="en-US" dirty="0" smtClean="0"/>
              <a:t>. This probably explains the next slide result,</a:t>
            </a:r>
            <a:r>
              <a:rPr lang="en-US" baseline="0" dirty="0" smtClean="0"/>
              <a:t> where the shimming of the sextupoles didn’t have a huge effect on the coupling.</a:t>
            </a:r>
          </a:p>
          <a:p>
            <a:r>
              <a:rPr lang="en-US" baseline="0" dirty="0" smtClean="0"/>
              <a:t>As mentioned, each family was shunted separately. Its not possible with LOCO to do all sextupoles at once, as the fits don’t work (the smearing effect causes all the offsets to come out the same).</a:t>
            </a:r>
            <a:endParaRPr lang="en-AU" dirty="0"/>
          </a:p>
        </p:txBody>
      </p:sp>
      <p:sp>
        <p:nvSpPr>
          <p:cNvPr id="4" name="Slide Number Placeholder 3"/>
          <p:cNvSpPr>
            <a:spLocks noGrp="1"/>
          </p:cNvSpPr>
          <p:nvPr>
            <p:ph type="sldNum" sz="quarter" idx="10"/>
          </p:nvPr>
        </p:nvSpPr>
        <p:spPr/>
        <p:txBody>
          <a:bodyPr/>
          <a:lstStyle/>
          <a:p>
            <a:fld id="{C6911DD3-3A6C-4902-8C54-092DBD7AB2D3}" type="slidenum">
              <a:rPr lang="en-AU" smtClean="0"/>
              <a:pPr/>
              <a:t>9</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a:t>
            </a:r>
            <a:endParaRPr lang="en-AU" dirty="0"/>
          </a:p>
        </p:txBody>
      </p:sp>
      <p:sp>
        <p:nvSpPr>
          <p:cNvPr id="4" name="Slide Number Placeholder 3"/>
          <p:cNvSpPr>
            <a:spLocks noGrp="1"/>
          </p:cNvSpPr>
          <p:nvPr>
            <p:ph type="sldNum" sz="quarter" idx="10"/>
          </p:nvPr>
        </p:nvSpPr>
        <p:spPr/>
        <p:txBody>
          <a:bodyPr/>
          <a:lstStyle/>
          <a:p>
            <a:fld id="{C6911DD3-3A6C-4902-8C54-092DBD7AB2D3}" type="slidenum">
              <a:rPr lang="en-AU" smtClean="0"/>
              <a:pPr/>
              <a:t>10</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B5DCBDE-2F60-487B-96C2-31CAE9D53FA6}" type="slidenum">
              <a:rPr lang="en-AU" smtClean="0"/>
              <a:pPr/>
              <a:t>12</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1400176"/>
            <a:ext cx="9144000" cy="332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gradient_band_CMYK.png"/>
          <p:cNvPicPr>
            <a:picLocks noChangeAspect="1"/>
          </p:cNvPicPr>
          <p:nvPr userDrawn="1"/>
        </p:nvPicPr>
        <p:blipFill>
          <a:blip r:embed="rId3" cstate="print"/>
          <a:stretch>
            <a:fillRect/>
          </a:stretch>
        </p:blipFill>
        <p:spPr>
          <a:xfrm>
            <a:off x="-1" y="1400176"/>
            <a:ext cx="5715009" cy="139277"/>
          </a:xfrm>
          <a:prstGeom prst="rect">
            <a:avLst/>
          </a:prstGeom>
          <a:noFill/>
          <a:ln>
            <a:noFill/>
          </a:ln>
        </p:spPr>
      </p:pic>
      <p:pic>
        <p:nvPicPr>
          <p:cNvPr id="12" name="Picture 11" descr="gradient_band_CMYK.png"/>
          <p:cNvPicPr>
            <a:picLocks noChangeAspect="1"/>
          </p:cNvPicPr>
          <p:nvPr userDrawn="1"/>
        </p:nvPicPr>
        <p:blipFill>
          <a:blip r:embed="rId3" cstate="print"/>
          <a:stretch>
            <a:fillRect/>
          </a:stretch>
        </p:blipFill>
        <p:spPr>
          <a:xfrm>
            <a:off x="-1" y="4585867"/>
            <a:ext cx="5715009" cy="139277"/>
          </a:xfrm>
          <a:prstGeom prst="rect">
            <a:avLst/>
          </a:prstGeom>
          <a:noFill/>
          <a:ln>
            <a:noFill/>
          </a:ln>
        </p:spPr>
      </p:pic>
      <p:sp>
        <p:nvSpPr>
          <p:cNvPr id="2" name="Title 1"/>
          <p:cNvSpPr>
            <a:spLocks noGrp="1"/>
          </p:cNvSpPr>
          <p:nvPr>
            <p:ph type="ctrTitle" hasCustomPrompt="1"/>
          </p:nvPr>
        </p:nvSpPr>
        <p:spPr>
          <a:xfrm>
            <a:off x="685800" y="2130425"/>
            <a:ext cx="7772400" cy="1470025"/>
          </a:xfrm>
        </p:spPr>
        <p:txBody>
          <a:bodyPr vert="horz" lIns="91440" tIns="45720" rIns="91440" bIns="45720" rtlCol="0" anchor="b">
            <a:normAutofit/>
          </a:bodyPr>
          <a:lstStyle>
            <a:lvl1pPr algn="l" defTabSz="914400" rtl="0" eaLnBrk="1" latinLnBrk="0" hangingPunct="1">
              <a:lnSpc>
                <a:spcPts val="2800"/>
              </a:lnSpc>
              <a:spcBef>
                <a:spcPct val="0"/>
              </a:spcBef>
              <a:buNone/>
              <a:defRPr lang="en-AU" sz="2800" kern="1200" dirty="0" smtClean="0">
                <a:solidFill>
                  <a:srgbClr val="0033CC"/>
                </a:solidFill>
                <a:latin typeface="Arial" pitchFamily="34" charset="0"/>
                <a:ea typeface="+mj-ea"/>
                <a:cs typeface="Arial" pitchFamily="34" charset="0"/>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683568" y="3645024"/>
            <a:ext cx="7088832" cy="720080"/>
          </a:xfr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lang="en-AU" sz="2000" kern="1200" dirty="0" smtClean="0">
                <a:solidFill>
                  <a:srgbClr val="0033CC"/>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pic>
        <p:nvPicPr>
          <p:cNvPr id="8" name="Picture 7" descr="Australian Synchrotron_PRIM_[CMYK].png"/>
          <p:cNvPicPr>
            <a:picLocks noChangeAspect="1"/>
          </p:cNvPicPr>
          <p:nvPr userDrawn="1"/>
        </p:nvPicPr>
        <p:blipFill>
          <a:blip r:embed="rId4" cstate="print"/>
          <a:stretch>
            <a:fillRect/>
          </a:stretch>
        </p:blipFill>
        <p:spPr>
          <a:xfrm>
            <a:off x="710729" y="1690662"/>
            <a:ext cx="2434934" cy="666774"/>
          </a:xfrm>
          <a:prstGeom prst="rect">
            <a:avLst/>
          </a:prstGeom>
        </p:spPr>
      </p:pic>
      <p:sp>
        <p:nvSpPr>
          <p:cNvPr id="13" name="Slide Number Placeholder 5"/>
          <p:cNvSpPr>
            <a:spLocks noGrp="1"/>
          </p:cNvSpPr>
          <p:nvPr>
            <p:ph type="sldNum" sz="quarter" idx="12"/>
          </p:nvPr>
        </p:nvSpPr>
        <p:spPr>
          <a:xfrm>
            <a:off x="8358214" y="6584156"/>
            <a:ext cx="785786" cy="273844"/>
          </a:xfrm>
        </p:spPr>
        <p:txBody>
          <a:bodyPr/>
          <a:lstStyle>
            <a:lvl1pPr algn="r">
              <a:defRPr>
                <a:solidFill>
                  <a:srgbClr val="D1D0D2"/>
                </a:solidFill>
              </a:defRPr>
            </a:lvl1pPr>
          </a:lstStyle>
          <a:p>
            <a:fld id="{FD6AD281-E497-4513-9250-2C4199296ED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ingle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FD6AD281-E497-4513-9250-2C4199296EDD}" type="slidenum">
              <a:rPr lang="en-US" smtClean="0">
                <a:solidFill>
                  <a:srgbClr val="000000">
                    <a:tint val="75000"/>
                  </a:srgbClr>
                </a:solidFill>
              </a:rPr>
              <a:pPr/>
              <a:t>‹#›</a:t>
            </a:fld>
            <a:endParaRPr lang="en-US">
              <a:solidFill>
                <a:srgbClr val="000000">
                  <a:tint val="75000"/>
                </a:srgbClr>
              </a:solidFill>
            </a:endParaRPr>
          </a:p>
        </p:txBody>
      </p:sp>
      <p:sp>
        <p:nvSpPr>
          <p:cNvPr id="8" name="Picture Placeholder 7"/>
          <p:cNvSpPr>
            <a:spLocks noGrp="1"/>
          </p:cNvSpPr>
          <p:nvPr>
            <p:ph type="pic" sz="quarter" idx="13"/>
          </p:nvPr>
        </p:nvSpPr>
        <p:spPr>
          <a:xfrm>
            <a:off x="1403648" y="1285859"/>
            <a:ext cx="6313904" cy="4663421"/>
          </a:xfrm>
          <a:ln w="76200">
            <a:solidFill>
              <a:srgbClr val="706F72"/>
            </a:solidFill>
            <a:miter lim="800000"/>
          </a:ln>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ulitple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FD6AD281-E497-4513-9250-2C4199296EDD}" type="slidenum">
              <a:rPr lang="en-US" smtClean="0">
                <a:solidFill>
                  <a:srgbClr val="000000">
                    <a:tint val="75000"/>
                  </a:srgbClr>
                </a:solidFill>
              </a:rPr>
              <a:pPr/>
              <a:t>‹#›</a:t>
            </a:fld>
            <a:endParaRPr lang="en-US">
              <a:solidFill>
                <a:srgbClr val="000000">
                  <a:tint val="75000"/>
                </a:srgbClr>
              </a:solidFill>
            </a:endParaRPr>
          </a:p>
        </p:txBody>
      </p:sp>
      <p:sp>
        <p:nvSpPr>
          <p:cNvPr id="8" name="Picture Placeholder 7"/>
          <p:cNvSpPr>
            <a:spLocks noGrp="1"/>
          </p:cNvSpPr>
          <p:nvPr>
            <p:ph type="pic" sz="quarter" idx="13"/>
          </p:nvPr>
        </p:nvSpPr>
        <p:spPr>
          <a:xfrm>
            <a:off x="446526" y="1412776"/>
            <a:ext cx="3927600" cy="4192099"/>
          </a:xfrm>
          <a:ln w="76200">
            <a:solidFill>
              <a:srgbClr val="706F72"/>
            </a:solidFill>
            <a:miter lim="800000"/>
          </a:ln>
        </p:spPr>
        <p:txBody>
          <a:bodyPr/>
          <a:lstStyle/>
          <a:p>
            <a:endParaRPr lang="en-US" dirty="0"/>
          </a:p>
        </p:txBody>
      </p:sp>
      <p:sp>
        <p:nvSpPr>
          <p:cNvPr id="11" name="Picture Placeholder 10"/>
          <p:cNvSpPr>
            <a:spLocks noGrp="1"/>
          </p:cNvSpPr>
          <p:nvPr>
            <p:ph type="pic" sz="quarter" idx="14"/>
          </p:nvPr>
        </p:nvSpPr>
        <p:spPr>
          <a:xfrm>
            <a:off x="4714876" y="1412789"/>
            <a:ext cx="3928724" cy="4191029"/>
          </a:xfrm>
          <a:ln w="76200">
            <a:solidFill>
              <a:srgbClr val="706F72"/>
            </a:solidFill>
            <a:miter lim="800000"/>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lang="en-US" sz="2400" kern="1200" dirty="0">
                <a:solidFill>
                  <a:schemeClr val="tx1"/>
                </a:solidFill>
                <a:latin typeface="Arial" pitchFamily="34" charset="0"/>
                <a:ea typeface="+mn-ea"/>
                <a:cs typeface="Arial" pitchFamily="34" charset="0"/>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left and tex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FD6AD281-E497-4513-9250-2C4199296EDD}" type="slidenum">
              <a:rPr lang="en-US" smtClean="0">
                <a:solidFill>
                  <a:srgbClr val="000000">
                    <a:tint val="75000"/>
                  </a:srgbClr>
                </a:solidFill>
              </a:rPr>
              <a:pPr/>
              <a:t>‹#›</a:t>
            </a:fld>
            <a:endParaRPr lang="en-US">
              <a:solidFill>
                <a:srgbClr val="000000">
                  <a:tint val="75000"/>
                </a:srgbClr>
              </a:solidFill>
            </a:endParaRPr>
          </a:p>
        </p:txBody>
      </p:sp>
      <p:sp>
        <p:nvSpPr>
          <p:cNvPr id="8" name="Picture Placeholder 7"/>
          <p:cNvSpPr>
            <a:spLocks noGrp="1"/>
          </p:cNvSpPr>
          <p:nvPr>
            <p:ph type="pic" sz="quarter" idx="13"/>
          </p:nvPr>
        </p:nvSpPr>
        <p:spPr>
          <a:xfrm>
            <a:off x="446525" y="1387631"/>
            <a:ext cx="3230617" cy="4192435"/>
          </a:xfrm>
          <a:ln w="76200">
            <a:solidFill>
              <a:srgbClr val="706F72"/>
            </a:solidFill>
            <a:miter lim="800000"/>
          </a:ln>
        </p:spPr>
        <p:txBody>
          <a:bodyPr/>
          <a:lstStyle/>
          <a:p>
            <a:endParaRPr lang="en-US" dirty="0"/>
          </a:p>
        </p:txBody>
      </p:sp>
      <p:sp>
        <p:nvSpPr>
          <p:cNvPr id="12" name="Text Placeholder 9"/>
          <p:cNvSpPr>
            <a:spLocks noGrp="1"/>
          </p:cNvSpPr>
          <p:nvPr>
            <p:ph type="body" sz="quarter" idx="15"/>
          </p:nvPr>
        </p:nvSpPr>
        <p:spPr>
          <a:xfrm>
            <a:off x="3851920" y="1268760"/>
            <a:ext cx="5033720" cy="4392488"/>
          </a:xfrm>
        </p:spPr>
        <p:txBody>
          <a:bodyPr/>
          <a:lstStyle>
            <a:lvl1pPr>
              <a:spcBef>
                <a:spcPts val="0"/>
              </a:spcBef>
              <a:spcAft>
                <a:spcPts val="12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right and text left">
    <p:spTree>
      <p:nvGrpSpPr>
        <p:cNvPr id="1" name=""/>
        <p:cNvGrpSpPr/>
        <p:nvPr/>
      </p:nvGrpSpPr>
      <p:grpSpPr>
        <a:xfrm>
          <a:off x="0" y="0"/>
          <a:ext cx="0" cy="0"/>
          <a:chOff x="0" y="0"/>
          <a:chExt cx="0" cy="0"/>
        </a:xfrm>
      </p:grpSpPr>
      <p:sp>
        <p:nvSpPr>
          <p:cNvPr id="12" name="Text Placeholder 9"/>
          <p:cNvSpPr>
            <a:spLocks noGrp="1"/>
          </p:cNvSpPr>
          <p:nvPr>
            <p:ph type="body" sz="quarter" idx="15"/>
          </p:nvPr>
        </p:nvSpPr>
        <p:spPr>
          <a:xfrm>
            <a:off x="467544" y="1268760"/>
            <a:ext cx="4973054" cy="4451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FD6AD281-E497-4513-9250-2C4199296EDD}" type="slidenum">
              <a:rPr lang="en-US" smtClean="0">
                <a:solidFill>
                  <a:srgbClr val="000000">
                    <a:tint val="75000"/>
                  </a:srgbClr>
                </a:solidFill>
              </a:rPr>
              <a:pPr/>
              <a:t>‹#›</a:t>
            </a:fld>
            <a:endParaRPr lang="en-US">
              <a:solidFill>
                <a:srgbClr val="000000">
                  <a:tint val="75000"/>
                </a:srgbClr>
              </a:solidFill>
            </a:endParaRPr>
          </a:p>
        </p:txBody>
      </p:sp>
      <p:sp>
        <p:nvSpPr>
          <p:cNvPr id="8" name="Picture Placeholder 7"/>
          <p:cNvSpPr>
            <a:spLocks noGrp="1"/>
          </p:cNvSpPr>
          <p:nvPr>
            <p:ph type="pic" sz="quarter" idx="13"/>
          </p:nvPr>
        </p:nvSpPr>
        <p:spPr>
          <a:xfrm>
            <a:off x="5572131" y="1340768"/>
            <a:ext cx="3262527" cy="4248472"/>
          </a:xfrm>
          <a:ln w="76200">
            <a:solidFill>
              <a:srgbClr val="706F72"/>
            </a:solidFill>
            <a:miter lim="800000"/>
          </a:ln>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ull Frame picture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FD6AD281-E497-4513-9250-2C4199296EDD}" type="slidenum">
              <a:rPr lang="en-US" smtClean="0">
                <a:solidFill>
                  <a:srgbClr val="000000">
                    <a:tint val="75000"/>
                  </a:srgbClr>
                </a:solidFill>
              </a:rPr>
              <a:pPr/>
              <a:t>‹#›</a:t>
            </a:fld>
            <a:endParaRPr lang="en-US">
              <a:solidFill>
                <a:srgbClr val="000000">
                  <a:tint val="75000"/>
                </a:srgbClr>
              </a:solidFill>
            </a:endParaRPr>
          </a:p>
        </p:txBody>
      </p:sp>
      <p:sp>
        <p:nvSpPr>
          <p:cNvPr id="8" name="Picture Placeholder 7"/>
          <p:cNvSpPr>
            <a:spLocks noGrp="1"/>
          </p:cNvSpPr>
          <p:nvPr>
            <p:ph type="pic" sz="quarter" idx="13"/>
          </p:nvPr>
        </p:nvSpPr>
        <p:spPr>
          <a:xfrm>
            <a:off x="0" y="994583"/>
            <a:ext cx="9144000" cy="5863417"/>
          </a:xfrm>
          <a:ln w="76200">
            <a:noFill/>
          </a:ln>
        </p:spPr>
        <p:txBody>
          <a:bodyPr anchor="t"/>
          <a:lstStyle>
            <a:lvl1pPr algn="ctr">
              <a:buNone/>
              <a:defRPr/>
            </a:lvl1pPr>
          </a:lstStyle>
          <a:p>
            <a:endParaRPr lang="en-US" dirty="0"/>
          </a:p>
        </p:txBody>
      </p:sp>
      <p:sp>
        <p:nvSpPr>
          <p:cNvPr id="10" name="Rectangle 9"/>
          <p:cNvSpPr/>
          <p:nvPr userDrawn="1"/>
        </p:nvSpPr>
        <p:spPr>
          <a:xfrm>
            <a:off x="0" y="5905517"/>
            <a:ext cx="9144000" cy="952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8F8F8"/>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Slide Number Placeholder 5"/>
          <p:cNvSpPr>
            <a:spLocks noGrp="1"/>
          </p:cNvSpPr>
          <p:nvPr>
            <p:ph type="sldNum" sz="quarter" idx="12"/>
          </p:nvPr>
        </p:nvSpPr>
        <p:spPr/>
        <p:txBody>
          <a:bodyPr/>
          <a:lstStyle/>
          <a:p>
            <a:fld id="{D575D485-3E4C-41C3-8B01-AE450C34458F}"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747476"/>
                </a:solidFill>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74747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D575D485-3E4C-41C3-8B01-AE450C34458F}"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166018"/>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166018"/>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Slide Number Placeholder 6"/>
          <p:cNvSpPr>
            <a:spLocks noGrp="1"/>
          </p:cNvSpPr>
          <p:nvPr>
            <p:ph type="sldNum" sz="quarter" idx="12"/>
          </p:nvPr>
        </p:nvSpPr>
        <p:spPr/>
        <p:txBody>
          <a:bodyPr/>
          <a:lstStyle/>
          <a:p>
            <a:fld id="{D575D485-3E4C-41C3-8B01-AE450C34458F}"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96752"/>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36514"/>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196752"/>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6514"/>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9" name="Slide Number Placeholder 8"/>
          <p:cNvSpPr>
            <a:spLocks noGrp="1"/>
          </p:cNvSpPr>
          <p:nvPr>
            <p:ph type="sldNum" sz="quarter" idx="12"/>
          </p:nvPr>
        </p:nvSpPr>
        <p:spPr/>
        <p:txBody>
          <a:bodyPr/>
          <a:lstStyle/>
          <a:p>
            <a:fld id="{D575D485-3E4C-41C3-8B01-AE450C34458F}"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Slide Number Placeholder 4"/>
          <p:cNvSpPr>
            <a:spLocks noGrp="1"/>
          </p:cNvSpPr>
          <p:nvPr>
            <p:ph type="sldNum" sz="quarter" idx="12"/>
          </p:nvPr>
        </p:nvSpPr>
        <p:spPr/>
        <p:txBody>
          <a:bodyPr/>
          <a:lstStyle/>
          <a:p>
            <a:fld id="{D575D485-3E4C-41C3-8B01-AE450C34458F}"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Acknowledgements">
    <p:spTree>
      <p:nvGrpSpPr>
        <p:cNvPr id="1" name=""/>
        <p:cNvGrpSpPr/>
        <p:nvPr/>
      </p:nvGrpSpPr>
      <p:grpSpPr>
        <a:xfrm>
          <a:off x="0" y="0"/>
          <a:ext cx="0" cy="0"/>
          <a:chOff x="0" y="0"/>
          <a:chExt cx="0" cy="0"/>
        </a:xfrm>
      </p:grpSpPr>
      <p:sp>
        <p:nvSpPr>
          <p:cNvPr id="14" name="Rectangle 13"/>
          <p:cNvSpPr/>
          <p:nvPr userDrawn="1"/>
        </p:nvSpPr>
        <p:spPr>
          <a:xfrm>
            <a:off x="0" y="0"/>
            <a:ext cx="9144000" cy="1428724"/>
          </a:xfrm>
          <a:prstGeom prst="rect">
            <a:avLst/>
          </a:prstGeom>
          <a:solidFill>
            <a:srgbClr val="7474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8F8F8"/>
              </a:solidFill>
              <a:effectLst/>
              <a:uLnTx/>
              <a:uFillTx/>
              <a:latin typeface="Calibri"/>
              <a:ea typeface="+mn-ea"/>
              <a:cs typeface="+mn-cs"/>
            </a:endParaRPr>
          </a:p>
        </p:txBody>
      </p:sp>
      <p:pic>
        <p:nvPicPr>
          <p:cNvPr id="15" name="Picture 14" descr="gradient_band_CMYK.png"/>
          <p:cNvPicPr>
            <a:picLocks noChangeAspect="1"/>
          </p:cNvPicPr>
          <p:nvPr userDrawn="1"/>
        </p:nvPicPr>
        <p:blipFill>
          <a:blip r:embed="rId2" cstate="print"/>
          <a:stretch>
            <a:fillRect/>
          </a:stretch>
        </p:blipFill>
        <p:spPr>
          <a:xfrm>
            <a:off x="-1" y="1428724"/>
            <a:ext cx="5715009" cy="139277"/>
          </a:xfrm>
          <a:prstGeom prst="rect">
            <a:avLst/>
          </a:prstGeom>
          <a:noFill/>
          <a:ln>
            <a:noFill/>
          </a:ln>
        </p:spPr>
      </p:pic>
      <p:grpSp>
        <p:nvGrpSpPr>
          <p:cNvPr id="16" name="Group 22"/>
          <p:cNvGrpSpPr/>
          <p:nvPr userDrawn="1"/>
        </p:nvGrpSpPr>
        <p:grpSpPr>
          <a:xfrm>
            <a:off x="989354" y="2331890"/>
            <a:ext cx="7143660" cy="3689398"/>
            <a:chOff x="324632" y="1428742"/>
            <a:chExt cx="8352000" cy="2786082"/>
          </a:xfrm>
        </p:grpSpPr>
        <p:cxnSp>
          <p:nvCxnSpPr>
            <p:cNvPr id="17" name="Straight Connector 4"/>
            <p:cNvCxnSpPr/>
            <p:nvPr/>
          </p:nvCxnSpPr>
          <p:spPr>
            <a:xfrm>
              <a:off x="324632" y="2821783"/>
              <a:ext cx="8352000" cy="0"/>
            </a:xfrm>
            <a:prstGeom prst="line">
              <a:avLst/>
            </a:prstGeom>
            <a:noFill/>
            <a:ln w="9525" cap="flat" cmpd="sng" algn="ctr">
              <a:solidFill>
                <a:srgbClr val="C6C6C8"/>
              </a:solidFill>
              <a:prstDash val="solid"/>
            </a:ln>
            <a:effectLst/>
          </p:spPr>
        </p:cxnSp>
        <p:cxnSp>
          <p:nvCxnSpPr>
            <p:cNvPr id="18" name="Straight Connector 17"/>
            <p:cNvCxnSpPr/>
            <p:nvPr/>
          </p:nvCxnSpPr>
          <p:spPr>
            <a:xfrm rot="5400000">
              <a:off x="1013931" y="2821783"/>
              <a:ext cx="2786082" cy="0"/>
            </a:xfrm>
            <a:prstGeom prst="line">
              <a:avLst/>
            </a:prstGeom>
            <a:noFill/>
            <a:ln w="9525" cap="flat" cmpd="sng" algn="ctr">
              <a:solidFill>
                <a:srgbClr val="C6C6C8"/>
              </a:solidFill>
              <a:prstDash val="solid"/>
            </a:ln>
            <a:effectLst/>
          </p:spPr>
        </p:cxnSp>
        <p:cxnSp>
          <p:nvCxnSpPr>
            <p:cNvPr id="19" name="Straight Connector 18"/>
            <p:cNvCxnSpPr/>
            <p:nvPr/>
          </p:nvCxnSpPr>
          <p:spPr>
            <a:xfrm rot="5400000">
              <a:off x="3102657" y="2821783"/>
              <a:ext cx="2786082" cy="0"/>
            </a:xfrm>
            <a:prstGeom prst="line">
              <a:avLst/>
            </a:prstGeom>
            <a:noFill/>
            <a:ln w="9525" cap="flat" cmpd="sng" algn="ctr">
              <a:solidFill>
                <a:srgbClr val="C6C6C8"/>
              </a:solidFill>
              <a:prstDash val="solid"/>
            </a:ln>
            <a:effectLst/>
          </p:spPr>
        </p:cxnSp>
        <p:cxnSp>
          <p:nvCxnSpPr>
            <p:cNvPr id="20" name="Straight Connector 19"/>
            <p:cNvCxnSpPr/>
            <p:nvPr/>
          </p:nvCxnSpPr>
          <p:spPr>
            <a:xfrm rot="5400000">
              <a:off x="5191383" y="2821783"/>
              <a:ext cx="2786082" cy="0"/>
            </a:xfrm>
            <a:prstGeom prst="line">
              <a:avLst/>
            </a:prstGeom>
            <a:noFill/>
            <a:ln w="9525" cap="flat" cmpd="sng" algn="ctr">
              <a:solidFill>
                <a:srgbClr val="C6C6C8"/>
              </a:solidFill>
              <a:prstDash val="solid"/>
            </a:ln>
            <a:effectLst/>
          </p:spPr>
        </p:cxnSp>
      </p:grpSp>
      <p:pic>
        <p:nvPicPr>
          <p:cNvPr id="21" name="Picture 20" descr="Australian Synchrotron_PRIM_[CMYK]wt.png"/>
          <p:cNvPicPr>
            <a:picLocks noChangeAspect="1"/>
          </p:cNvPicPr>
          <p:nvPr userDrawn="1"/>
        </p:nvPicPr>
        <p:blipFill>
          <a:blip r:embed="rId3" cstate="print"/>
          <a:stretch>
            <a:fillRect/>
          </a:stretch>
        </p:blipFill>
        <p:spPr>
          <a:xfrm>
            <a:off x="409575" y="360469"/>
            <a:ext cx="2674658" cy="732418"/>
          </a:xfrm>
          <a:prstGeom prst="rect">
            <a:avLst/>
          </a:prstGeom>
        </p:spPr>
      </p:pic>
      <p:sp>
        <p:nvSpPr>
          <p:cNvPr id="11" name="Slide Number Placeholder 10"/>
          <p:cNvSpPr>
            <a:spLocks noGrp="1"/>
          </p:cNvSpPr>
          <p:nvPr>
            <p:ph type="sldNum" sz="quarter" idx="10"/>
          </p:nvPr>
        </p:nvSpPr>
        <p:spPr/>
        <p:txBody>
          <a:bodyPr/>
          <a:lstStyle/>
          <a:p>
            <a:fld id="{D575D485-3E4C-41C3-8B01-AE450C34458F}" type="slidenum">
              <a:rPr lang="en-AU" smtClean="0"/>
              <a:pPr/>
              <a:t>‹#›</a:t>
            </a:fld>
            <a:endParaRPr lang="en-AU"/>
          </a:p>
        </p:txBody>
      </p:sp>
      <p:pic>
        <p:nvPicPr>
          <p:cNvPr id="13" name="Picture 2" descr="\\psf\Host\Client Active\Synchrotron\GOVERNMENT LOGO LINE_CMYK REVERSED new no Australia.png"/>
          <p:cNvPicPr>
            <a:picLocks noChangeAspect="1" noChangeArrowheads="1"/>
          </p:cNvPicPr>
          <p:nvPr userDrawn="1"/>
        </p:nvPicPr>
        <p:blipFill>
          <a:blip r:embed="rId4" cstate="print"/>
          <a:srcRect/>
          <a:stretch>
            <a:fillRect/>
          </a:stretch>
        </p:blipFill>
        <p:spPr bwMode="auto">
          <a:xfrm>
            <a:off x="5065625" y="370903"/>
            <a:ext cx="3695191" cy="720000"/>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16" y="-24"/>
            <a:ext cx="6886652"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85720" y="1527117"/>
            <a:ext cx="8572560" cy="4283149"/>
          </a:xfrm>
        </p:spPr>
        <p:txBody>
          <a:bodyPr/>
          <a:lstStyle>
            <a:lvl1pPr>
              <a:spcBef>
                <a:spcPts val="0"/>
              </a:spcBef>
              <a:spcAft>
                <a:spcPts val="1200"/>
              </a:spcAft>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FD6AD281-E497-4513-9250-2C4199296EDD}"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3936" y="1762113"/>
            <a:ext cx="8572560" cy="3333773"/>
          </a:xfrm>
        </p:spPr>
        <p:txBody>
          <a:bodyPr/>
          <a:lstStyle>
            <a:lvl1pPr>
              <a:spcBef>
                <a:spcPts val="0"/>
              </a:spcBef>
              <a:spcAft>
                <a:spcPts val="1200"/>
              </a:spcAft>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FD6AD281-E497-4513-9250-2C4199296EDD}" type="slidenum">
              <a:rPr lang="en-US" smtClean="0">
                <a:solidFill>
                  <a:srgbClr val="000000">
                    <a:tint val="75000"/>
                  </a:srgbClr>
                </a:solidFill>
              </a:rPr>
              <a:pPr/>
              <a:t>‹#›</a:t>
            </a:fld>
            <a:endParaRPr lang="en-US">
              <a:solidFill>
                <a:srgbClr val="000000">
                  <a:tint val="75000"/>
                </a:srgbClr>
              </a:solidFill>
            </a:endParaRPr>
          </a:p>
        </p:txBody>
      </p:sp>
      <p:sp>
        <p:nvSpPr>
          <p:cNvPr id="9" name="Text Placeholder 8"/>
          <p:cNvSpPr>
            <a:spLocks noGrp="1"/>
          </p:cNvSpPr>
          <p:nvPr>
            <p:ph type="body" sz="quarter" idx="13"/>
          </p:nvPr>
        </p:nvSpPr>
        <p:spPr>
          <a:xfrm>
            <a:off x="463937" y="1162595"/>
            <a:ext cx="5357823" cy="571493"/>
          </a:xfrm>
        </p:spPr>
        <p:txBody>
          <a:bodyPr/>
          <a:lstStyle>
            <a:lvl1pPr>
              <a:buNone/>
              <a:defRPr b="1"/>
            </a:lvl1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px_mercurial banner_2.jpg"/>
          <p:cNvPicPr>
            <a:picLocks noChangeAspect="1"/>
          </p:cNvPicPr>
          <p:nvPr userDrawn="1"/>
        </p:nvPicPr>
        <p:blipFill>
          <a:blip r:embed="rId16" cstate="print"/>
          <a:stretch>
            <a:fillRect/>
          </a:stretch>
        </p:blipFill>
        <p:spPr>
          <a:xfrm>
            <a:off x="0" y="0"/>
            <a:ext cx="9144000" cy="356616"/>
          </a:xfrm>
          <a:prstGeom prst="rect">
            <a:avLst/>
          </a:prstGeom>
        </p:spPr>
      </p:pic>
      <p:pic>
        <p:nvPicPr>
          <p:cNvPr id="11" name="Picture 10" descr="gradient_band_CMYK.png"/>
          <p:cNvPicPr>
            <a:picLocks noChangeAspect="1"/>
          </p:cNvPicPr>
          <p:nvPr userDrawn="1"/>
        </p:nvPicPr>
        <p:blipFill>
          <a:blip r:embed="rId17" cstate="print"/>
          <a:stretch>
            <a:fillRect/>
          </a:stretch>
        </p:blipFill>
        <p:spPr>
          <a:xfrm>
            <a:off x="-1" y="869421"/>
            <a:ext cx="5715009" cy="139277"/>
          </a:xfrm>
          <a:prstGeom prst="rect">
            <a:avLst/>
          </a:prstGeom>
          <a:noFill/>
          <a:ln>
            <a:noFill/>
          </a:ln>
        </p:spPr>
      </p:pic>
      <p:sp>
        <p:nvSpPr>
          <p:cNvPr id="13" name="Rectangle 12"/>
          <p:cNvSpPr/>
          <p:nvPr userDrawn="1"/>
        </p:nvSpPr>
        <p:spPr>
          <a:xfrm>
            <a:off x="0" y="355078"/>
            <a:ext cx="9144000" cy="514342"/>
          </a:xfrm>
          <a:prstGeom prst="rect">
            <a:avLst/>
          </a:prstGeom>
          <a:solidFill>
            <a:srgbClr val="7474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8F8F8"/>
              </a:solidFill>
              <a:effectLst/>
              <a:uLnTx/>
              <a:uFillTx/>
              <a:latin typeface="Calibri"/>
              <a:ea typeface="+mn-ea"/>
              <a:cs typeface="+mn-cs"/>
            </a:endParaRPr>
          </a:p>
        </p:txBody>
      </p:sp>
      <p:sp>
        <p:nvSpPr>
          <p:cNvPr id="2" name="Title Placeholder 1"/>
          <p:cNvSpPr>
            <a:spLocks noGrp="1"/>
          </p:cNvSpPr>
          <p:nvPr>
            <p:ph type="title"/>
          </p:nvPr>
        </p:nvSpPr>
        <p:spPr>
          <a:xfrm>
            <a:off x="457200" y="188640"/>
            <a:ext cx="8229600" cy="810174"/>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Slide Number Placeholder 5"/>
          <p:cNvSpPr>
            <a:spLocks noGrp="1"/>
          </p:cNvSpPr>
          <p:nvPr>
            <p:ph type="sldNum" sz="quarter" idx="4"/>
          </p:nvPr>
        </p:nvSpPr>
        <p:spPr>
          <a:xfrm>
            <a:off x="3491880" y="635635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fld id="{D575D485-3E4C-41C3-8B01-AE450C34458F}" type="slidenum">
              <a:rPr lang="en-AU" smtClean="0"/>
              <a:pPr/>
              <a:t>‹#›</a:t>
            </a:fld>
            <a:endParaRPr lang="en-AU"/>
          </a:p>
        </p:txBody>
      </p:sp>
      <p:pic>
        <p:nvPicPr>
          <p:cNvPr id="7" name="Picture 6" descr="Australian Synchrotron_PRIM_[CMYK].png"/>
          <p:cNvPicPr>
            <a:picLocks noChangeAspect="1"/>
          </p:cNvPicPr>
          <p:nvPr userDrawn="1"/>
        </p:nvPicPr>
        <p:blipFill>
          <a:blip r:embed="rId18" cstate="print"/>
          <a:stretch>
            <a:fillRect/>
          </a:stretch>
        </p:blipFill>
        <p:spPr>
          <a:xfrm>
            <a:off x="407248" y="6309320"/>
            <a:ext cx="1609200" cy="440657"/>
          </a:xfrm>
          <a:prstGeom prst="rect">
            <a:avLst/>
          </a:prstGeom>
        </p:spPr>
      </p:pic>
      <p:pic>
        <p:nvPicPr>
          <p:cNvPr id="12" name="Picture 2" descr="\\psf\Host\Client Active\Synchrotron\GOVERNMENT LOGO LINE_CMYK new no Australia.jpg"/>
          <p:cNvPicPr>
            <a:picLocks noChangeAspect="1" noChangeArrowheads="1"/>
          </p:cNvPicPr>
          <p:nvPr userDrawn="1"/>
        </p:nvPicPr>
        <p:blipFill>
          <a:blip r:embed="rId19" cstate="print"/>
          <a:srcRect/>
          <a:stretch>
            <a:fillRect/>
          </a:stretch>
        </p:blipFill>
        <p:spPr bwMode="auto">
          <a:xfrm>
            <a:off x="6630134" y="6309320"/>
            <a:ext cx="2098800" cy="40913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2" r:id="rId8"/>
    <p:sldLayoutId id="2147483673" r:id="rId9"/>
    <p:sldLayoutId id="2147483675" r:id="rId10"/>
    <p:sldLayoutId id="2147483676" r:id="rId11"/>
    <p:sldLayoutId id="2147483677" r:id="rId12"/>
    <p:sldLayoutId id="2147483678" r:id="rId13"/>
    <p:sldLayoutId id="2147483679" r:id="rId14"/>
  </p:sldLayoutIdLst>
  <p:hf hdr="0" ftr="0" dt="0"/>
  <p:txStyles>
    <p:titleStyle>
      <a:lvl1pPr algn="l" defTabSz="914400" rtl="0" eaLnBrk="1" latinLnBrk="0" hangingPunct="1">
        <a:spcBef>
          <a:spcPct val="0"/>
        </a:spcBef>
        <a:buNone/>
        <a:defRPr sz="24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Vertical Emittance at the Quantum Limit</a:t>
            </a:r>
            <a:endParaRPr lang="en-US" dirty="0"/>
          </a:p>
        </p:txBody>
      </p:sp>
      <p:sp>
        <p:nvSpPr>
          <p:cNvPr id="3" name="Subtitle 2"/>
          <p:cNvSpPr>
            <a:spLocks noGrp="1"/>
          </p:cNvSpPr>
          <p:nvPr>
            <p:ph type="subTitle" idx="1"/>
          </p:nvPr>
        </p:nvSpPr>
        <p:spPr/>
        <p:txBody>
          <a:bodyPr>
            <a:normAutofit lnSpcReduction="10000"/>
          </a:bodyPr>
          <a:lstStyle/>
          <a:p>
            <a:r>
              <a:rPr lang="en-US" dirty="0" smtClean="0"/>
              <a:t>Rohan Dowd</a:t>
            </a:r>
          </a:p>
          <a:p>
            <a:r>
              <a:rPr lang="en-US" dirty="0" smtClean="0"/>
              <a:t>Senior Accelerator Physicist, Australian Synchrotron</a:t>
            </a:r>
            <a:endParaRPr lang="en-US" dirty="0"/>
          </a:p>
        </p:txBody>
      </p:sp>
      <p:sp>
        <p:nvSpPr>
          <p:cNvPr id="4" name="Slide Number Placeholder 3"/>
          <p:cNvSpPr>
            <a:spLocks noGrp="1"/>
          </p:cNvSpPr>
          <p:nvPr>
            <p:ph type="sldNum" sz="quarter" idx="12"/>
          </p:nvPr>
        </p:nvSpPr>
        <p:spPr/>
        <p:txBody>
          <a:bodyPr/>
          <a:lstStyle/>
          <a:p>
            <a:fld id="{FD6AD281-E497-4513-9250-2C4199296EDD}" type="slidenum">
              <a:rPr lang="en-US" smtClean="0"/>
              <a:pPr/>
              <a:t>1</a:t>
            </a:fld>
            <a:endParaRPr lang="en-US" dirty="0"/>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owdr\Documents\Girder_rolls_fixed.jpg"/>
          <p:cNvPicPr>
            <a:picLocks noChangeAspect="1" noChangeArrowheads="1"/>
          </p:cNvPicPr>
          <p:nvPr/>
        </p:nvPicPr>
        <p:blipFill>
          <a:blip r:embed="rId3" cstate="print"/>
          <a:srcRect/>
          <a:stretch>
            <a:fillRect/>
          </a:stretch>
        </p:blipFill>
        <p:spPr bwMode="auto">
          <a:xfrm>
            <a:off x="4391472" y="1052736"/>
            <a:ext cx="4752528" cy="3240360"/>
          </a:xfrm>
          <a:prstGeom prst="rect">
            <a:avLst/>
          </a:prstGeom>
          <a:noFill/>
        </p:spPr>
      </p:pic>
      <p:pic>
        <p:nvPicPr>
          <p:cNvPr id="2051" name="Picture 3" descr="C:\middlelayer2\middleLayer\machine\ASP\StorageRingData\User1\LOCO\2012-07-24\22-57-01_nosext_noskews\rawrolls_240712.jpg"/>
          <p:cNvPicPr>
            <a:picLocks noChangeAspect="1" noChangeArrowheads="1"/>
          </p:cNvPicPr>
          <p:nvPr/>
        </p:nvPicPr>
        <p:blipFill>
          <a:blip r:embed="rId4" cstate="print"/>
          <a:srcRect/>
          <a:stretch>
            <a:fillRect/>
          </a:stretch>
        </p:blipFill>
        <p:spPr bwMode="auto">
          <a:xfrm>
            <a:off x="4377568" y="1052736"/>
            <a:ext cx="4766432" cy="3240360"/>
          </a:xfrm>
          <a:prstGeom prst="rect">
            <a:avLst/>
          </a:prstGeom>
          <a:noFill/>
        </p:spPr>
      </p:pic>
      <p:sp>
        <p:nvSpPr>
          <p:cNvPr id="9" name="Title 1"/>
          <p:cNvSpPr>
            <a:spLocks noGrp="1"/>
          </p:cNvSpPr>
          <p:nvPr>
            <p:ph type="title"/>
          </p:nvPr>
        </p:nvSpPr>
        <p:spPr>
          <a:xfrm>
            <a:off x="323528" y="0"/>
            <a:ext cx="8229600" cy="1124744"/>
          </a:xfrm>
        </p:spPr>
        <p:txBody>
          <a:bodyPr>
            <a:normAutofit/>
          </a:bodyPr>
          <a:lstStyle/>
          <a:p>
            <a:r>
              <a:rPr lang="en-US" sz="2800" dirty="0" smtClean="0"/>
              <a:t>Emittance coupling – Quadrupole rolls</a:t>
            </a:r>
            <a:endParaRPr lang="en-AU" sz="2800" dirty="0"/>
          </a:p>
        </p:txBody>
      </p:sp>
      <p:sp>
        <p:nvSpPr>
          <p:cNvPr id="5" name="TextBox 4"/>
          <p:cNvSpPr txBox="1"/>
          <p:nvPr/>
        </p:nvSpPr>
        <p:spPr>
          <a:xfrm>
            <a:off x="323528" y="1628800"/>
            <a:ext cx="4032448" cy="4708981"/>
          </a:xfrm>
          <a:prstGeom prst="rect">
            <a:avLst/>
          </a:prstGeom>
          <a:noFill/>
        </p:spPr>
        <p:txBody>
          <a:bodyPr wrap="square" rtlCol="0">
            <a:spAutoFit/>
          </a:bodyPr>
          <a:lstStyle/>
          <a:p>
            <a:pPr>
              <a:buFont typeface="Arial" pitchFamily="34" charset="0"/>
              <a:buChar char="•"/>
            </a:pPr>
            <a:r>
              <a:rPr lang="en-US" sz="2000" dirty="0" smtClean="0"/>
              <a:t>Turn off Sextupoles and perform LOCO analysis.</a:t>
            </a:r>
          </a:p>
          <a:p>
            <a:pPr>
              <a:buFont typeface="Arial" pitchFamily="34" charset="0"/>
              <a:buChar char="•"/>
            </a:pPr>
            <a:endParaRPr lang="en-US" sz="2000" dirty="0" smtClean="0"/>
          </a:p>
          <a:p>
            <a:pPr>
              <a:buFont typeface="Arial" pitchFamily="34" charset="0"/>
              <a:buChar char="•"/>
            </a:pPr>
            <a:r>
              <a:rPr lang="en-US" sz="2000" dirty="0" smtClean="0"/>
              <a:t>Fit skew quadrupole terms to each Quadrupole only</a:t>
            </a:r>
          </a:p>
          <a:p>
            <a:pPr>
              <a:buFont typeface="Arial" pitchFamily="34" charset="0"/>
              <a:buChar char="•"/>
            </a:pPr>
            <a:endParaRPr lang="en-US" sz="2000" dirty="0" smtClean="0">
              <a:cs typeface="Arial" pitchFamily="34" charset="0"/>
            </a:endParaRPr>
          </a:p>
          <a:p>
            <a:pPr>
              <a:buFont typeface="Arial" pitchFamily="34" charset="0"/>
              <a:buChar char="•"/>
            </a:pPr>
            <a:r>
              <a:rPr lang="en-AU" sz="2000" dirty="0" smtClean="0">
                <a:cs typeface="Arial" pitchFamily="34" charset="0"/>
              </a:rPr>
              <a:t>Roll Girders by the amount indicated in the LOCO analysis and re-measure.</a:t>
            </a:r>
          </a:p>
          <a:p>
            <a:endParaRPr lang="en-AU" sz="2000" dirty="0" smtClean="0">
              <a:cs typeface="Arial" pitchFamily="34" charset="0"/>
            </a:endParaRPr>
          </a:p>
          <a:p>
            <a:pPr>
              <a:buFont typeface="Arial" pitchFamily="34" charset="0"/>
              <a:buChar char="•"/>
            </a:pPr>
            <a:r>
              <a:rPr lang="en-AU" sz="2000" dirty="0" smtClean="0">
                <a:cs typeface="Arial" pitchFamily="34" charset="0"/>
              </a:rPr>
              <a:t>Method was found to be accurate to ±0.05 </a:t>
            </a:r>
            <a:r>
              <a:rPr lang="en-AU" sz="2000" dirty="0" err="1" smtClean="0">
                <a:cs typeface="Arial" pitchFamily="34" charset="0"/>
              </a:rPr>
              <a:t>mRad</a:t>
            </a:r>
            <a:r>
              <a:rPr lang="en-AU" sz="2000" dirty="0" smtClean="0">
                <a:cs typeface="Arial" pitchFamily="34" charset="0"/>
              </a:rPr>
              <a:t>. Mechanical precision of setting the girders ±0.1 </a:t>
            </a:r>
            <a:r>
              <a:rPr lang="en-AU" sz="2000" dirty="0" err="1" smtClean="0">
                <a:cs typeface="Arial" pitchFamily="34" charset="0"/>
              </a:rPr>
              <a:t>mRad</a:t>
            </a:r>
            <a:r>
              <a:rPr lang="en-AU" sz="2000" dirty="0" smtClean="0">
                <a:cs typeface="Arial" pitchFamily="34" charset="0"/>
              </a:rPr>
              <a:t>. Rolls now reduced to  &lt; 0.2 </a:t>
            </a:r>
            <a:r>
              <a:rPr lang="en-AU" sz="2000" dirty="0" err="1" smtClean="0">
                <a:cs typeface="Arial" pitchFamily="34" charset="0"/>
              </a:rPr>
              <a:t>mRad</a:t>
            </a:r>
            <a:r>
              <a:rPr lang="en-AU" sz="2000" dirty="0" smtClean="0">
                <a:cs typeface="Arial" pitchFamily="34" charset="0"/>
              </a:rPr>
              <a:t>. </a:t>
            </a:r>
          </a:p>
          <a:p>
            <a:pPr>
              <a:buFont typeface="Arial" pitchFamily="34" charset="0"/>
              <a:buChar char="•"/>
            </a:pPr>
            <a:endParaRPr lang="en-AU" sz="2000" dirty="0" smtClean="0">
              <a:latin typeface="Arial" pitchFamily="34" charset="0"/>
              <a:cs typeface="Arial" pitchFamily="34" charset="0"/>
            </a:endParaRPr>
          </a:p>
        </p:txBody>
      </p:sp>
      <p:pic>
        <p:nvPicPr>
          <p:cNvPr id="4" name="Picture 3" descr="rolls_211112.jpg"/>
          <p:cNvPicPr>
            <a:picLocks noChangeAspect="1"/>
          </p:cNvPicPr>
          <p:nvPr/>
        </p:nvPicPr>
        <p:blipFill>
          <a:blip r:embed="rId5" cstate="print"/>
          <a:stretch>
            <a:fillRect/>
          </a:stretch>
        </p:blipFill>
        <p:spPr>
          <a:xfrm>
            <a:off x="4391472" y="1052736"/>
            <a:ext cx="4752528" cy="3219261"/>
          </a:xfrm>
          <a:prstGeom prst="rect">
            <a:avLst/>
          </a:prstGeom>
        </p:spPr>
      </p:pic>
      <p:pic>
        <p:nvPicPr>
          <p:cNvPr id="2" name="Picture 2" descr="C:\middlelayer2\middleLayer\machine\ASP\StorageRingData\User1\LOCO\2012-12-02_no_sext\17-16-57\rolls_021212.jpg"/>
          <p:cNvPicPr>
            <a:picLocks noChangeAspect="1" noChangeArrowheads="1"/>
          </p:cNvPicPr>
          <p:nvPr/>
        </p:nvPicPr>
        <p:blipFill>
          <a:blip r:embed="rId6" cstate="print"/>
          <a:srcRect/>
          <a:stretch>
            <a:fillRect/>
          </a:stretch>
        </p:blipFill>
        <p:spPr bwMode="auto">
          <a:xfrm>
            <a:off x="4355976" y="1052736"/>
            <a:ext cx="4788024" cy="3240360"/>
          </a:xfrm>
          <a:prstGeom prst="rect">
            <a:avLst/>
          </a:prstGeom>
          <a:noFill/>
        </p:spPr>
      </p:pic>
      <p:sp>
        <p:nvSpPr>
          <p:cNvPr id="8" name="TextBox 7"/>
          <p:cNvSpPr txBox="1"/>
          <p:nvPr/>
        </p:nvSpPr>
        <p:spPr>
          <a:xfrm>
            <a:off x="4644008" y="4725144"/>
            <a:ext cx="4320480" cy="646331"/>
          </a:xfrm>
          <a:prstGeom prst="rect">
            <a:avLst/>
          </a:prstGeom>
          <a:noFill/>
        </p:spPr>
        <p:txBody>
          <a:bodyPr wrap="square" rtlCol="0">
            <a:spAutoFit/>
          </a:bodyPr>
          <a:lstStyle/>
          <a:p>
            <a:r>
              <a:rPr lang="en-AU" dirty="0" smtClean="0"/>
              <a:t>Girder roll (</a:t>
            </a:r>
            <a:r>
              <a:rPr lang="en-AU" dirty="0" err="1" smtClean="0"/>
              <a:t>mRad</a:t>
            </a:r>
            <a:r>
              <a:rPr lang="en-AU" dirty="0" smtClean="0"/>
              <a:t>) progression over several alignment iterations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did Magnet re-alignment achieve?</a:t>
            </a:r>
            <a:endParaRPr lang="en-AU" dirty="0"/>
          </a:p>
        </p:txBody>
      </p:sp>
      <p:sp>
        <p:nvSpPr>
          <p:cNvPr id="3" name="Content Placeholder 2"/>
          <p:cNvSpPr>
            <a:spLocks noGrp="1"/>
          </p:cNvSpPr>
          <p:nvPr>
            <p:ph idx="1"/>
          </p:nvPr>
        </p:nvSpPr>
        <p:spPr>
          <a:xfrm>
            <a:off x="539552" y="1196752"/>
            <a:ext cx="8229600" cy="2304256"/>
          </a:xfrm>
        </p:spPr>
        <p:txBody>
          <a:bodyPr>
            <a:normAutofit lnSpcReduction="10000"/>
          </a:bodyPr>
          <a:lstStyle/>
          <a:p>
            <a:r>
              <a:rPr lang="en-AU" dirty="0" smtClean="0"/>
              <a:t>Sextupole shimming didn’t have much effect on the uncorrected coupling, but allowed for better minimisation</a:t>
            </a:r>
          </a:p>
          <a:p>
            <a:endParaRPr lang="en-AU" dirty="0" smtClean="0"/>
          </a:p>
          <a:p>
            <a:r>
              <a:rPr lang="en-AU" dirty="0" smtClean="0"/>
              <a:t>Quadrupole Rolls had a strong effect</a:t>
            </a:r>
          </a:p>
          <a:p>
            <a:endParaRPr lang="en-AU" dirty="0" smtClean="0"/>
          </a:p>
          <a:p>
            <a:r>
              <a:rPr lang="en-AU" dirty="0" smtClean="0"/>
              <a:t>Effort required was not especially high – but we did get lucky with the sextupole offsets.</a:t>
            </a:r>
            <a:endParaRPr lang="en-AU" dirty="0"/>
          </a:p>
        </p:txBody>
      </p:sp>
      <p:sp>
        <p:nvSpPr>
          <p:cNvPr id="4" name="Slide Number Placeholder 3"/>
          <p:cNvSpPr>
            <a:spLocks noGrp="1"/>
          </p:cNvSpPr>
          <p:nvPr>
            <p:ph type="sldNum" sz="quarter" idx="12"/>
          </p:nvPr>
        </p:nvSpPr>
        <p:spPr/>
        <p:txBody>
          <a:bodyPr/>
          <a:lstStyle/>
          <a:p>
            <a:fld id="{D575D485-3E4C-41C3-8B01-AE450C34458F}" type="slidenum">
              <a:rPr lang="en-AU" smtClean="0"/>
              <a:pPr/>
              <a:t>11</a:t>
            </a:fld>
            <a:endParaRPr lang="en-AU"/>
          </a:p>
        </p:txBody>
      </p:sp>
      <p:graphicFrame>
        <p:nvGraphicFramePr>
          <p:cNvPr id="5" name="Table 4"/>
          <p:cNvGraphicFramePr>
            <a:graphicFrameLocks noGrp="1"/>
          </p:cNvGraphicFramePr>
          <p:nvPr/>
        </p:nvGraphicFramePr>
        <p:xfrm>
          <a:off x="323528" y="3789040"/>
          <a:ext cx="8352927" cy="1961233"/>
        </p:xfrm>
        <a:graphic>
          <a:graphicData uri="http://schemas.openxmlformats.org/drawingml/2006/table">
            <a:tbl>
              <a:tblPr firstRow="1" bandRow="1">
                <a:tableStyleId>{5C22544A-7EE6-4342-B048-85BDC9FD1C3A}</a:tableStyleId>
              </a:tblPr>
              <a:tblGrid>
                <a:gridCol w="3327502"/>
                <a:gridCol w="2241116"/>
                <a:gridCol w="2784309"/>
              </a:tblGrid>
              <a:tr h="361506">
                <a:tc>
                  <a:txBody>
                    <a:bodyPr/>
                    <a:lstStyle/>
                    <a:p>
                      <a:r>
                        <a:rPr lang="en-AU" dirty="0" smtClean="0"/>
                        <a:t>Lattice Condition</a:t>
                      </a:r>
                      <a:endParaRPr lang="en-AU" dirty="0"/>
                    </a:p>
                  </a:txBody>
                  <a:tcPr/>
                </a:tc>
                <a:tc>
                  <a:txBody>
                    <a:bodyPr/>
                    <a:lstStyle/>
                    <a:p>
                      <a:r>
                        <a:rPr lang="en-AU" dirty="0" smtClean="0"/>
                        <a:t>Uncorrected </a:t>
                      </a:r>
                      <a:r>
                        <a:rPr lang="el-GR" dirty="0" smtClean="0"/>
                        <a:t>ε</a:t>
                      </a:r>
                      <a:r>
                        <a:rPr lang="en-AU" baseline="-25000" dirty="0" smtClean="0"/>
                        <a:t>y </a:t>
                      </a:r>
                      <a:r>
                        <a:rPr lang="en-AU" baseline="0" dirty="0" smtClean="0"/>
                        <a:t>(pm)</a:t>
                      </a:r>
                      <a:endParaRPr lang="en-AU" baseline="-25000" dirty="0"/>
                    </a:p>
                  </a:txBody>
                  <a:tcPr/>
                </a:tc>
                <a:tc>
                  <a:txBody>
                    <a:bodyPr/>
                    <a:lstStyle/>
                    <a:p>
                      <a:r>
                        <a:rPr lang="en-AU" dirty="0" smtClean="0"/>
                        <a:t>Minimised </a:t>
                      </a:r>
                      <a:r>
                        <a:rPr lang="el-GR" dirty="0" smtClean="0"/>
                        <a:t>ε</a:t>
                      </a:r>
                      <a:r>
                        <a:rPr lang="en-AU" sz="1800" baseline="-25000" dirty="0" smtClean="0"/>
                        <a:t>y </a:t>
                      </a:r>
                      <a:r>
                        <a:rPr lang="en-AU" sz="1800" baseline="0" dirty="0" smtClean="0"/>
                        <a:t>(pm)</a:t>
                      </a:r>
                      <a:endParaRPr lang="en-AU" baseline="-25000" dirty="0"/>
                    </a:p>
                  </a:txBody>
                  <a:tcPr/>
                </a:tc>
              </a:tr>
              <a:tr h="361506">
                <a:tc>
                  <a:txBody>
                    <a:bodyPr/>
                    <a:lstStyle/>
                    <a:p>
                      <a:r>
                        <a:rPr lang="en-AU" dirty="0" smtClean="0"/>
                        <a:t>Uncorrected</a:t>
                      </a:r>
                      <a:endParaRPr lang="en-AU" dirty="0"/>
                    </a:p>
                  </a:txBody>
                  <a:tcPr/>
                </a:tc>
                <a:tc>
                  <a:txBody>
                    <a:bodyPr/>
                    <a:lstStyle/>
                    <a:p>
                      <a:r>
                        <a:rPr lang="en-AU" dirty="0" smtClean="0"/>
                        <a:t>36.8 ±</a:t>
                      </a:r>
                      <a:r>
                        <a:rPr lang="en-AU" baseline="0" dirty="0" smtClean="0"/>
                        <a:t> 5.9</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8.3 ±</a:t>
                      </a:r>
                      <a:r>
                        <a:rPr lang="en-AU" baseline="0" dirty="0" smtClean="0"/>
                        <a:t> 2.3</a:t>
                      </a:r>
                      <a:endParaRPr lang="en-AU" dirty="0" smtClean="0"/>
                    </a:p>
                  </a:txBody>
                  <a:tcPr/>
                </a:tc>
              </a:tr>
              <a:tr h="361506">
                <a:tc>
                  <a:txBody>
                    <a:bodyPr/>
                    <a:lstStyle/>
                    <a:p>
                      <a:r>
                        <a:rPr lang="en-AU" dirty="0" smtClean="0"/>
                        <a:t>Sextupoles</a:t>
                      </a:r>
                      <a:r>
                        <a:rPr lang="en-AU" baseline="0" dirty="0" smtClean="0"/>
                        <a:t> Shimmed</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35.8 ±</a:t>
                      </a:r>
                      <a:r>
                        <a:rPr lang="en-AU" baseline="0" dirty="0" smtClean="0"/>
                        <a:t> 6.2</a:t>
                      </a:r>
                      <a:endParaRPr lang="en-A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5.4 ±</a:t>
                      </a:r>
                      <a:r>
                        <a:rPr lang="en-AU" baseline="0" dirty="0" smtClean="0"/>
                        <a:t> 1.9</a:t>
                      </a:r>
                      <a:endParaRPr lang="en-AU" dirty="0" smtClean="0"/>
                    </a:p>
                  </a:txBody>
                  <a:tcPr/>
                </a:tc>
              </a:tr>
              <a:tr h="361506">
                <a:tc>
                  <a:txBody>
                    <a:bodyPr/>
                    <a:lstStyle/>
                    <a:p>
                      <a:r>
                        <a:rPr lang="en-AU" dirty="0" smtClean="0"/>
                        <a:t>Sextupoles off</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30.4 ±</a:t>
                      </a:r>
                      <a:r>
                        <a:rPr lang="en-AU" baseline="0" dirty="0" smtClean="0"/>
                        <a:t> 4.8</a:t>
                      </a:r>
                      <a:endParaRPr lang="en-A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6.0 ±</a:t>
                      </a:r>
                      <a:r>
                        <a:rPr lang="en-AU" baseline="0" dirty="0" smtClean="0"/>
                        <a:t> 1.4</a:t>
                      </a:r>
                      <a:endParaRPr lang="en-AU" dirty="0" smtClean="0"/>
                    </a:p>
                  </a:txBody>
                  <a:tcPr/>
                </a:tc>
              </a:tr>
              <a:tr h="498193">
                <a:tc>
                  <a:txBody>
                    <a:bodyPr/>
                    <a:lstStyle/>
                    <a:p>
                      <a:r>
                        <a:rPr lang="en-AU" dirty="0" smtClean="0"/>
                        <a:t>Sextupoles and Quads corrected</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12.8 ±</a:t>
                      </a:r>
                      <a:r>
                        <a:rPr lang="en-AU" baseline="0" dirty="0" smtClean="0"/>
                        <a:t> 2.4</a:t>
                      </a:r>
                      <a:endParaRPr lang="en-A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0.8 ±</a:t>
                      </a:r>
                      <a:r>
                        <a:rPr lang="en-AU" baseline="0" dirty="0" smtClean="0"/>
                        <a:t> 0.1</a:t>
                      </a:r>
                      <a:endParaRPr lang="en-AU" dirty="0" smtClean="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Skew magnet re-positioning. </a:t>
            </a:r>
            <a:endParaRPr lang="en-AU" dirty="0"/>
          </a:p>
        </p:txBody>
      </p:sp>
      <p:sp>
        <p:nvSpPr>
          <p:cNvPr id="3" name="Content Placeholder 2"/>
          <p:cNvSpPr>
            <a:spLocks noGrp="1"/>
          </p:cNvSpPr>
          <p:nvPr>
            <p:ph idx="1"/>
          </p:nvPr>
        </p:nvSpPr>
        <p:spPr>
          <a:xfrm>
            <a:off x="457200" y="1196752"/>
            <a:ext cx="8686800" cy="4929411"/>
          </a:xfrm>
        </p:spPr>
        <p:txBody>
          <a:bodyPr/>
          <a:lstStyle/>
          <a:p>
            <a:r>
              <a:rPr lang="en-AU" sz="1800" dirty="0" smtClean="0"/>
              <a:t>Only 28 of 56 possible skew quadrupole coils normally are powered in the storage ring.</a:t>
            </a:r>
          </a:p>
          <a:p>
            <a:pPr>
              <a:buNone/>
            </a:pPr>
            <a:endParaRPr lang="en-AU" sz="1800" dirty="0" smtClean="0"/>
          </a:p>
          <a:p>
            <a:r>
              <a:rPr lang="en-AU" sz="1800" dirty="0" smtClean="0"/>
              <a:t>A simulation using all 56 skew quadrupole coils as skew correctors found the ring was best minimised with a very high skew correction in one particular sextupole  </a:t>
            </a:r>
          </a:p>
          <a:p>
            <a:endParaRPr lang="en-AU" sz="1800" dirty="0" smtClean="0"/>
          </a:p>
          <a:p>
            <a:endParaRPr lang="en-AU" sz="1800" dirty="0" smtClean="0"/>
          </a:p>
          <a:p>
            <a:endParaRPr lang="en-AU" sz="1800" dirty="0" smtClean="0"/>
          </a:p>
          <a:p>
            <a:endParaRPr lang="en-AU" sz="1800" dirty="0" smtClean="0"/>
          </a:p>
          <a:p>
            <a:endParaRPr lang="en-AU" sz="1800" dirty="0" smtClean="0"/>
          </a:p>
          <a:p>
            <a:endParaRPr lang="en-AU" sz="1800" dirty="0" smtClean="0"/>
          </a:p>
          <a:p>
            <a:r>
              <a:rPr lang="en-AU" sz="1800" dirty="0" smtClean="0"/>
              <a:t>Purchased 4 additional power supplies and powered all skew coils around this area. Storage ring sectors 1-12 have 2 skew quads in each, 13 and 14 now have 4 skew quads.</a:t>
            </a:r>
          </a:p>
          <a:p>
            <a:endParaRPr lang="en-AU" sz="1800" dirty="0" smtClean="0"/>
          </a:p>
          <a:p>
            <a:endParaRPr lang="en-AU" sz="1800" dirty="0" smtClean="0"/>
          </a:p>
          <a:p>
            <a:endParaRPr lang="en-AU" sz="1800" dirty="0" smtClean="0"/>
          </a:p>
        </p:txBody>
      </p:sp>
      <p:sp>
        <p:nvSpPr>
          <p:cNvPr id="4" name="Slide Number Placeholder 3"/>
          <p:cNvSpPr>
            <a:spLocks noGrp="1"/>
          </p:cNvSpPr>
          <p:nvPr>
            <p:ph type="sldNum" sz="quarter" idx="12"/>
          </p:nvPr>
        </p:nvSpPr>
        <p:spPr/>
        <p:txBody>
          <a:bodyPr/>
          <a:lstStyle/>
          <a:p>
            <a:fld id="{D575D485-3E4C-41C3-8B01-AE450C34458F}" type="slidenum">
              <a:rPr lang="en-AU" smtClean="0"/>
              <a:pPr/>
              <a:t>12</a:t>
            </a:fld>
            <a:endParaRPr lang="en-AU"/>
          </a:p>
        </p:txBody>
      </p:sp>
      <p:pic>
        <p:nvPicPr>
          <p:cNvPr id="5" name="Picture 4" descr="56skews.jpg"/>
          <p:cNvPicPr>
            <a:picLocks noChangeAspect="1"/>
          </p:cNvPicPr>
          <p:nvPr/>
        </p:nvPicPr>
        <p:blipFill>
          <a:blip r:embed="rId3" cstate="print"/>
          <a:stretch>
            <a:fillRect/>
          </a:stretch>
        </p:blipFill>
        <p:spPr>
          <a:xfrm>
            <a:off x="2555776" y="2780928"/>
            <a:ext cx="4211960" cy="214522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Results after alignment and skews</a:t>
            </a:r>
            <a:endParaRPr lang="en-AU" sz="3200" dirty="0"/>
          </a:p>
        </p:txBody>
      </p:sp>
      <p:pic>
        <p:nvPicPr>
          <p:cNvPr id="12" name="Content Placeholder 11" descr="lifetimeAnalysis_before_BBMA.jpg"/>
          <p:cNvPicPr>
            <a:picLocks noGrp="1" noChangeAspect="1"/>
          </p:cNvPicPr>
          <p:nvPr>
            <p:ph idx="1"/>
          </p:nvPr>
        </p:nvPicPr>
        <p:blipFill>
          <a:blip r:embed="rId3" cstate="print"/>
          <a:stretch>
            <a:fillRect/>
          </a:stretch>
        </p:blipFill>
        <p:spPr>
          <a:xfrm>
            <a:off x="899592" y="1052736"/>
            <a:ext cx="6415769" cy="4929188"/>
          </a:xfrm>
        </p:spPr>
      </p:pic>
      <p:pic>
        <p:nvPicPr>
          <p:cNvPr id="13" name="Picture 12" descr="lifetimeAnalysis_after_BBMA.jpg"/>
          <p:cNvPicPr>
            <a:picLocks noChangeAspect="1"/>
          </p:cNvPicPr>
          <p:nvPr/>
        </p:nvPicPr>
        <p:blipFill>
          <a:blip r:embed="rId4" cstate="print"/>
          <a:stretch>
            <a:fillRect/>
          </a:stretch>
        </p:blipFill>
        <p:spPr>
          <a:xfrm>
            <a:off x="899592" y="1052736"/>
            <a:ext cx="6696744" cy="50317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 to low chromaticity lattice</a:t>
            </a:r>
            <a:endParaRPr lang="en-AU" dirty="0"/>
          </a:p>
        </p:txBody>
      </p:sp>
      <p:sp>
        <p:nvSpPr>
          <p:cNvPr id="3" name="Content Placeholder 2"/>
          <p:cNvSpPr>
            <a:spLocks noGrp="1"/>
          </p:cNvSpPr>
          <p:nvPr>
            <p:ph idx="1"/>
          </p:nvPr>
        </p:nvSpPr>
        <p:spPr/>
        <p:txBody>
          <a:bodyPr>
            <a:normAutofit lnSpcReduction="10000"/>
          </a:bodyPr>
          <a:lstStyle/>
          <a:p>
            <a:r>
              <a:rPr lang="en-AU" dirty="0" err="1" smtClean="0"/>
              <a:t>Touschek</a:t>
            </a:r>
            <a:r>
              <a:rPr lang="en-AU" dirty="0" smtClean="0"/>
              <a:t> lifetime analysis sensitive to the momentum acceptance of the lattice. Low chromaticity lattice was found to have slightly higher momentum acceptance, which raised it above the RF acceptance.</a:t>
            </a:r>
          </a:p>
          <a:p>
            <a:endParaRPr lang="en-AU" dirty="0" smtClean="0"/>
          </a:p>
          <a:p>
            <a:endParaRPr lang="en-AU" dirty="0" smtClean="0"/>
          </a:p>
          <a:p>
            <a:r>
              <a:rPr lang="en-AU" dirty="0" smtClean="0"/>
              <a:t>Measurements of our lattice momentum acceptance are not very accurate  - would prefer it to not be a factor -&gt; Go to low chromaticity lattice, where lattice acceptance is always higher than RF acceptance.</a:t>
            </a:r>
          </a:p>
          <a:p>
            <a:endParaRPr lang="en-AU" dirty="0" smtClean="0"/>
          </a:p>
          <a:p>
            <a:endParaRPr lang="en-AU" dirty="0" smtClean="0"/>
          </a:p>
          <a:p>
            <a:r>
              <a:rPr lang="en-AU" dirty="0" smtClean="0"/>
              <a:t>Results are theoretically better anyway as the sextupoles are at lower strength, therefore less induced coupling from them.</a:t>
            </a:r>
          </a:p>
          <a:p>
            <a:endParaRPr lang="en-AU" dirty="0" smtClean="0"/>
          </a:p>
          <a:p>
            <a:pPr>
              <a:buNone/>
            </a:pPr>
            <a:r>
              <a:rPr lang="en-AU" dirty="0" smtClean="0"/>
              <a:t>.</a:t>
            </a:r>
          </a:p>
          <a:p>
            <a:endParaRPr lang="en-AU" dirty="0"/>
          </a:p>
        </p:txBody>
      </p:sp>
      <p:sp>
        <p:nvSpPr>
          <p:cNvPr id="4" name="Slide Number Placeholder 3"/>
          <p:cNvSpPr>
            <a:spLocks noGrp="1"/>
          </p:cNvSpPr>
          <p:nvPr>
            <p:ph type="sldNum" sz="quarter" idx="12"/>
          </p:nvPr>
        </p:nvSpPr>
        <p:spPr/>
        <p:txBody>
          <a:bodyPr/>
          <a:lstStyle/>
          <a:p>
            <a:fld id="{D575D485-3E4C-41C3-8B01-AE450C34458F}" type="slidenum">
              <a:rPr lang="en-AU" smtClean="0"/>
              <a:pPr/>
              <a:t>14</a:t>
            </a:fld>
            <a:endParaRPr lang="en-A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refinements to the lifetime analysis</a:t>
            </a:r>
            <a:endParaRPr lang="en-AU" dirty="0"/>
          </a:p>
        </p:txBody>
      </p:sp>
      <p:sp>
        <p:nvSpPr>
          <p:cNvPr id="3" name="Content Placeholder 2"/>
          <p:cNvSpPr>
            <a:spLocks noGrp="1"/>
          </p:cNvSpPr>
          <p:nvPr>
            <p:ph idx="1"/>
          </p:nvPr>
        </p:nvSpPr>
        <p:spPr>
          <a:xfrm>
            <a:off x="457200" y="1196752"/>
            <a:ext cx="8229600" cy="5256584"/>
          </a:xfrm>
        </p:spPr>
        <p:txBody>
          <a:bodyPr>
            <a:normAutofit/>
          </a:bodyPr>
          <a:lstStyle/>
          <a:p>
            <a:r>
              <a:rPr lang="en-AU" dirty="0" smtClean="0"/>
              <a:t>Updated </a:t>
            </a:r>
            <a:r>
              <a:rPr lang="en-AU" dirty="0" err="1" smtClean="0"/>
              <a:t>Touscheck</a:t>
            </a:r>
            <a:r>
              <a:rPr lang="en-AU" dirty="0" smtClean="0"/>
              <a:t> scattering equation</a:t>
            </a:r>
          </a:p>
          <a:p>
            <a:pPr lvl="1"/>
            <a:r>
              <a:rPr lang="en-AU" dirty="0" smtClean="0"/>
              <a:t>Updated to </a:t>
            </a:r>
            <a:r>
              <a:rPr lang="en-AU" dirty="0" err="1" smtClean="0"/>
              <a:t>Piwinski</a:t>
            </a:r>
            <a:r>
              <a:rPr lang="en-AU" dirty="0" smtClean="0"/>
              <a:t> derivation for flat beams  </a:t>
            </a:r>
            <a:r>
              <a:rPr lang="en-AU" sz="1200" dirty="0" smtClean="0"/>
              <a:t>A. </a:t>
            </a:r>
            <a:r>
              <a:rPr lang="en-AU" sz="1200" dirty="0" err="1" smtClean="0"/>
              <a:t>Piwinski</a:t>
            </a:r>
            <a:r>
              <a:rPr lang="en-AU" sz="1200" dirty="0" smtClean="0"/>
              <a:t>, DESY 98-179</a:t>
            </a:r>
          </a:p>
          <a:p>
            <a:endParaRPr lang="en-AU" dirty="0" smtClean="0"/>
          </a:p>
          <a:p>
            <a:endParaRPr lang="en-AU" dirty="0" smtClean="0"/>
          </a:p>
          <a:p>
            <a:pPr>
              <a:buNone/>
            </a:pPr>
            <a:endParaRPr lang="en-AU" dirty="0" smtClean="0"/>
          </a:p>
          <a:p>
            <a:pPr>
              <a:buNone/>
            </a:pPr>
            <a:endParaRPr lang="en-AU" dirty="0" smtClean="0"/>
          </a:p>
          <a:p>
            <a:r>
              <a:rPr lang="en-AU" dirty="0" smtClean="0"/>
              <a:t>Incorporated PWD in </a:t>
            </a:r>
            <a:r>
              <a:rPr lang="en-AU" dirty="0" err="1" smtClean="0"/>
              <a:t>beamsize</a:t>
            </a:r>
            <a:r>
              <a:rPr lang="en-AU" dirty="0" smtClean="0"/>
              <a:t> better for lower RF voltages</a:t>
            </a:r>
          </a:p>
          <a:p>
            <a:pPr lvl="1"/>
            <a:r>
              <a:rPr lang="en-AU" dirty="0" smtClean="0"/>
              <a:t>use impedance model to determine single bunch lengthening for different RF voltages </a:t>
            </a:r>
          </a:p>
          <a:p>
            <a:pPr lvl="1"/>
            <a:r>
              <a:rPr lang="en-AU" dirty="0" smtClean="0"/>
              <a:t>confirmed with streak camera measurements</a:t>
            </a:r>
          </a:p>
          <a:p>
            <a:r>
              <a:rPr lang="en-AU" dirty="0" smtClean="0"/>
              <a:t>Extra care when collecting data</a:t>
            </a:r>
          </a:p>
          <a:p>
            <a:pPr lvl="1"/>
            <a:r>
              <a:rPr lang="en-AU" dirty="0" smtClean="0"/>
              <a:t>Avoid spin polarisation effects by shortening the lifetime data collection time (10 min → 2 min) and always using freshly injected beam</a:t>
            </a:r>
          </a:p>
          <a:p>
            <a:pPr lvl="1"/>
            <a:r>
              <a:rPr lang="en-AU" dirty="0" smtClean="0"/>
              <a:t>Multiple Iterations of minimisation algorithm (usually 2-3)</a:t>
            </a:r>
          </a:p>
          <a:p>
            <a:pPr lvl="1"/>
            <a:r>
              <a:rPr lang="en-AU" dirty="0" smtClean="0"/>
              <a:t>No orbit corrections between setting the coupling and data collection</a:t>
            </a:r>
          </a:p>
          <a:p>
            <a:pPr lvl="1"/>
            <a:endParaRPr lang="en-AU" dirty="0" smtClean="0"/>
          </a:p>
          <a:p>
            <a:pPr lvl="1"/>
            <a:endParaRPr lang="en-AU" dirty="0" smtClean="0"/>
          </a:p>
        </p:txBody>
      </p:sp>
      <p:sp>
        <p:nvSpPr>
          <p:cNvPr id="4" name="Slide Number Placeholder 3"/>
          <p:cNvSpPr>
            <a:spLocks noGrp="1"/>
          </p:cNvSpPr>
          <p:nvPr>
            <p:ph type="sldNum" sz="quarter" idx="12"/>
          </p:nvPr>
        </p:nvSpPr>
        <p:spPr/>
        <p:txBody>
          <a:bodyPr/>
          <a:lstStyle/>
          <a:p>
            <a:fld id="{D575D485-3E4C-41C3-8B01-AE450C34458F}" type="slidenum">
              <a:rPr lang="en-AU" smtClean="0"/>
              <a:pPr/>
              <a:t>15</a:t>
            </a:fld>
            <a:endParaRPr lang="en-AU"/>
          </a:p>
        </p:txBody>
      </p:sp>
      <p:pic>
        <p:nvPicPr>
          <p:cNvPr id="5" name="Picture 3"/>
          <p:cNvPicPr>
            <a:picLocks noChangeAspect="1" noChangeArrowheads="1"/>
          </p:cNvPicPr>
          <p:nvPr/>
        </p:nvPicPr>
        <p:blipFill>
          <a:blip r:embed="rId2" cstate="print"/>
          <a:srcRect/>
          <a:stretch>
            <a:fillRect/>
          </a:stretch>
        </p:blipFill>
        <p:spPr bwMode="auto">
          <a:xfrm>
            <a:off x="179512" y="1988840"/>
            <a:ext cx="4730862" cy="1152128"/>
          </a:xfrm>
          <a:prstGeom prst="rect">
            <a:avLst/>
          </a:prstGeom>
          <a:noFill/>
          <a:ln w="9525">
            <a:noFill/>
            <a:miter lim="800000"/>
            <a:headEnd/>
            <a:tailEnd/>
          </a:ln>
        </p:spPr>
      </p:pic>
      <p:pic>
        <p:nvPicPr>
          <p:cNvPr id="30722" name="Picture 2"/>
          <p:cNvPicPr>
            <a:picLocks noChangeAspect="1" noChangeArrowheads="1"/>
          </p:cNvPicPr>
          <p:nvPr/>
        </p:nvPicPr>
        <p:blipFill>
          <a:blip r:embed="rId3" cstate="print"/>
          <a:srcRect/>
          <a:stretch>
            <a:fillRect/>
          </a:stretch>
        </p:blipFill>
        <p:spPr bwMode="auto">
          <a:xfrm>
            <a:off x="4970253" y="1988840"/>
            <a:ext cx="4173747"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Spin Polarisation Effect</a:t>
            </a:r>
            <a:endParaRPr lang="en-AU" dirty="0"/>
          </a:p>
        </p:txBody>
      </p:sp>
      <p:sp>
        <p:nvSpPr>
          <p:cNvPr id="4" name="Slide Number Placeholder 3"/>
          <p:cNvSpPr>
            <a:spLocks noGrp="1"/>
          </p:cNvSpPr>
          <p:nvPr>
            <p:ph type="sldNum" sz="quarter" idx="12"/>
          </p:nvPr>
        </p:nvSpPr>
        <p:spPr/>
        <p:txBody>
          <a:bodyPr/>
          <a:lstStyle/>
          <a:p>
            <a:fld id="{D575D485-3E4C-41C3-8B01-AE450C34458F}" type="slidenum">
              <a:rPr lang="en-AU" smtClean="0"/>
              <a:pPr/>
              <a:t>16</a:t>
            </a:fld>
            <a:endParaRPr lang="en-AU"/>
          </a:p>
        </p:txBody>
      </p:sp>
      <p:pic>
        <p:nvPicPr>
          <p:cNvPr id="28674" name="Picture 2" descr="C:\Conferences and Papers\IPAC14\polarisation.bmp"/>
          <p:cNvPicPr>
            <a:picLocks noGrp="1" noChangeAspect="1" noChangeArrowheads="1"/>
          </p:cNvPicPr>
          <p:nvPr>
            <p:ph idx="1"/>
          </p:nvPr>
        </p:nvPicPr>
        <p:blipFill>
          <a:blip r:embed="rId2" cstate="print"/>
          <a:srcRect/>
          <a:stretch>
            <a:fillRect/>
          </a:stretch>
        </p:blipFill>
        <p:spPr bwMode="auto">
          <a:xfrm>
            <a:off x="1187624" y="1052736"/>
            <a:ext cx="6411826" cy="4299403"/>
          </a:xfrm>
          <a:prstGeom prst="rect">
            <a:avLst/>
          </a:prstGeom>
          <a:noFill/>
        </p:spPr>
      </p:pic>
      <p:sp>
        <p:nvSpPr>
          <p:cNvPr id="6" name="TextBox 5"/>
          <p:cNvSpPr txBox="1"/>
          <p:nvPr/>
        </p:nvSpPr>
        <p:spPr>
          <a:xfrm>
            <a:off x="467544" y="5589240"/>
            <a:ext cx="8496944" cy="646331"/>
          </a:xfrm>
          <a:prstGeom prst="rect">
            <a:avLst/>
          </a:prstGeom>
          <a:noFill/>
        </p:spPr>
        <p:txBody>
          <a:bodyPr wrap="square" rtlCol="0">
            <a:spAutoFit/>
          </a:bodyPr>
          <a:lstStyle/>
          <a:p>
            <a:r>
              <a:rPr lang="en-AU" dirty="0" smtClean="0"/>
              <a:t>Allowing the beam to polarise can affect the lifetime measurement by ~ 10%. Polarisation time  at ASLS is ~ 14 minutes. </a:t>
            </a:r>
            <a:r>
              <a:rPr lang="en-AU" sz="1200" dirty="0" err="1" smtClean="0"/>
              <a:t>K.P.Wootton</a:t>
            </a:r>
            <a:r>
              <a:rPr lang="en-AU" sz="1200" dirty="0" smtClean="0"/>
              <a:t>, et al., PRST:AB, </a:t>
            </a:r>
            <a:r>
              <a:rPr lang="en-AU" sz="1200" b="1" dirty="0" smtClean="0"/>
              <a:t>16</a:t>
            </a:r>
            <a:r>
              <a:rPr lang="en-AU" sz="1200" dirty="0" smtClean="0"/>
              <a:t>, 074001, (2013)</a:t>
            </a:r>
            <a:endParaRPr lang="en-AU"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Touschek</a:t>
            </a:r>
            <a:r>
              <a:rPr lang="en-US" dirty="0" smtClean="0"/>
              <a:t> Lifetime Analysis -  low chromaticity lattice</a:t>
            </a:r>
            <a:endParaRPr lang="en-AU" dirty="0"/>
          </a:p>
        </p:txBody>
      </p:sp>
      <p:sp>
        <p:nvSpPr>
          <p:cNvPr id="4" name="Slide Number Placeholder 3"/>
          <p:cNvSpPr>
            <a:spLocks noGrp="1"/>
          </p:cNvSpPr>
          <p:nvPr>
            <p:ph type="sldNum" sz="quarter" idx="12"/>
          </p:nvPr>
        </p:nvSpPr>
        <p:spPr/>
        <p:txBody>
          <a:bodyPr/>
          <a:lstStyle/>
          <a:p>
            <a:fld id="{D575D485-3E4C-41C3-8B01-AE450C34458F}" type="slidenum">
              <a:rPr lang="en-AU" smtClean="0"/>
              <a:pPr/>
              <a:t>17</a:t>
            </a:fld>
            <a:endParaRPr lang="en-AU"/>
          </a:p>
        </p:txBody>
      </p:sp>
      <p:pic>
        <p:nvPicPr>
          <p:cNvPr id="6" name="Content Placeholder 5" descr="lifetimeAnalysis_lowChrom2.jpg"/>
          <p:cNvPicPr>
            <a:picLocks noGrp="1" noChangeAspect="1"/>
          </p:cNvPicPr>
          <p:nvPr>
            <p:ph idx="1"/>
          </p:nvPr>
        </p:nvPicPr>
        <p:blipFill>
          <a:blip r:embed="rId2" cstate="print"/>
          <a:stretch>
            <a:fillRect/>
          </a:stretch>
        </p:blipFill>
        <p:spPr>
          <a:xfrm>
            <a:off x="971600" y="980728"/>
            <a:ext cx="7222631" cy="532859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Reaching the Quantum Limit</a:t>
            </a:r>
            <a:endParaRPr lang="en-AU" dirty="0"/>
          </a:p>
        </p:txBody>
      </p:sp>
      <p:sp>
        <p:nvSpPr>
          <p:cNvPr id="3" name="Content Placeholder 2"/>
          <p:cNvSpPr>
            <a:spLocks noGrp="1"/>
          </p:cNvSpPr>
          <p:nvPr>
            <p:ph idx="1"/>
          </p:nvPr>
        </p:nvSpPr>
        <p:spPr/>
        <p:txBody>
          <a:bodyPr/>
          <a:lstStyle/>
          <a:p>
            <a:r>
              <a:rPr lang="en-AU" dirty="0" smtClean="0"/>
              <a:t>Quantum Limit of vertical emittance, calculated from the </a:t>
            </a:r>
            <a:r>
              <a:rPr lang="en-AU" dirty="0" err="1" smtClean="0"/>
              <a:t>Raubenheimer</a:t>
            </a:r>
            <a:r>
              <a:rPr lang="en-AU" dirty="0" smtClean="0"/>
              <a:t> equation, QL = 0.346 pm</a:t>
            </a:r>
          </a:p>
          <a:p>
            <a:endParaRPr lang="en-AU" dirty="0" smtClean="0"/>
          </a:p>
          <a:p>
            <a:endParaRPr lang="en-AU" dirty="0" smtClean="0"/>
          </a:p>
          <a:p>
            <a:endParaRPr lang="en-AU" dirty="0" smtClean="0"/>
          </a:p>
          <a:p>
            <a:r>
              <a:rPr lang="en-AU" dirty="0" err="1" smtClean="0"/>
              <a:t>Touschek</a:t>
            </a:r>
            <a:r>
              <a:rPr lang="en-AU" dirty="0" smtClean="0"/>
              <a:t> parameter is dependent on beam volume and energy acceptance. We know </a:t>
            </a:r>
            <a:r>
              <a:rPr lang="el-GR" dirty="0" smtClean="0"/>
              <a:t>β</a:t>
            </a:r>
            <a:r>
              <a:rPr lang="en-AU" baseline="-25000" dirty="0" err="1" smtClean="0"/>
              <a:t>x,y</a:t>
            </a:r>
            <a:r>
              <a:rPr lang="en-AU" dirty="0" smtClean="0"/>
              <a:t>, </a:t>
            </a:r>
            <a:r>
              <a:rPr lang="el-GR" dirty="0" smtClean="0"/>
              <a:t>ε</a:t>
            </a:r>
            <a:r>
              <a:rPr lang="en-AU" baseline="-25000" dirty="0" smtClean="0"/>
              <a:t>x</a:t>
            </a:r>
            <a:r>
              <a:rPr lang="en-AU" dirty="0" smtClean="0"/>
              <a:t>, </a:t>
            </a:r>
            <a:r>
              <a:rPr lang="el-GR" dirty="0" smtClean="0"/>
              <a:t>η</a:t>
            </a:r>
            <a:r>
              <a:rPr lang="en-AU" baseline="-25000" dirty="0" smtClean="0"/>
              <a:t>acc</a:t>
            </a:r>
            <a:r>
              <a:rPr lang="en-AU" dirty="0" smtClean="0"/>
              <a:t> and </a:t>
            </a:r>
            <a:r>
              <a:rPr lang="el-GR" dirty="0" smtClean="0"/>
              <a:t>γ</a:t>
            </a:r>
            <a:r>
              <a:rPr lang="en-AU" dirty="0" smtClean="0"/>
              <a:t> &lt; 1%. Dominant uncertainty is from bunch length, </a:t>
            </a:r>
            <a:r>
              <a:rPr lang="el-GR" dirty="0" smtClean="0"/>
              <a:t>σ</a:t>
            </a:r>
            <a:r>
              <a:rPr lang="en-AU" baseline="-25000" dirty="0" smtClean="0"/>
              <a:t>z</a:t>
            </a:r>
            <a:r>
              <a:rPr lang="en-AU" dirty="0" smtClean="0"/>
              <a:t>, which has been previously estimated in low-</a:t>
            </a:r>
            <a:r>
              <a:rPr lang="el-GR" dirty="0" smtClean="0"/>
              <a:t>α</a:t>
            </a:r>
            <a:r>
              <a:rPr lang="en-AU" dirty="0" smtClean="0"/>
              <a:t> studies as 3.6%. A total error in beam volume ± 5% was applied and results re-fit to determine error of the emittance determined by the lifetime analysis. </a:t>
            </a:r>
          </a:p>
          <a:p>
            <a:endParaRPr lang="en-AU" dirty="0" smtClean="0"/>
          </a:p>
          <a:p>
            <a:r>
              <a:rPr lang="en-AU" dirty="0" smtClean="0"/>
              <a:t>Error in the ‘Coupling + Vertical dispersion’ emittance from the LOCO analysis is determined in the beam envelope calculation.</a:t>
            </a:r>
          </a:p>
          <a:p>
            <a:endParaRPr lang="en-AU" dirty="0" smtClean="0"/>
          </a:p>
          <a:p>
            <a:endParaRPr lang="en-AU" dirty="0"/>
          </a:p>
        </p:txBody>
      </p:sp>
      <p:sp>
        <p:nvSpPr>
          <p:cNvPr id="4" name="Slide Number Placeholder 3"/>
          <p:cNvSpPr>
            <a:spLocks noGrp="1"/>
          </p:cNvSpPr>
          <p:nvPr>
            <p:ph type="sldNum" sz="quarter" idx="12"/>
          </p:nvPr>
        </p:nvSpPr>
        <p:spPr/>
        <p:txBody>
          <a:bodyPr/>
          <a:lstStyle/>
          <a:p>
            <a:fld id="{D575D485-3E4C-41C3-8B01-AE450C34458F}" type="slidenum">
              <a:rPr lang="en-AU" smtClean="0"/>
              <a:pPr/>
              <a:t>18</a:t>
            </a:fld>
            <a:endParaRPr lang="en-AU"/>
          </a:p>
        </p:txBody>
      </p:sp>
      <p:pic>
        <p:nvPicPr>
          <p:cNvPr id="28675" name="Picture 3"/>
          <p:cNvPicPr>
            <a:picLocks noChangeAspect="1" noChangeArrowheads="1"/>
          </p:cNvPicPr>
          <p:nvPr/>
        </p:nvPicPr>
        <p:blipFill>
          <a:blip r:embed="rId2" cstate="print"/>
          <a:srcRect/>
          <a:stretch>
            <a:fillRect/>
          </a:stretch>
        </p:blipFill>
        <p:spPr bwMode="auto">
          <a:xfrm>
            <a:off x="1403648" y="1988840"/>
            <a:ext cx="3889718"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Comparison with expected curves</a:t>
            </a:r>
            <a:endParaRPr lang="en-AU" dirty="0"/>
          </a:p>
        </p:txBody>
      </p:sp>
      <p:sp>
        <p:nvSpPr>
          <p:cNvPr id="4" name="Slide Number Placeholder 3"/>
          <p:cNvSpPr>
            <a:spLocks noGrp="1"/>
          </p:cNvSpPr>
          <p:nvPr>
            <p:ph type="sldNum" sz="quarter" idx="12"/>
          </p:nvPr>
        </p:nvSpPr>
        <p:spPr/>
        <p:txBody>
          <a:bodyPr/>
          <a:lstStyle/>
          <a:p>
            <a:fld id="{D575D485-3E4C-41C3-8B01-AE450C34458F}" type="slidenum">
              <a:rPr lang="en-AU" smtClean="0"/>
              <a:pPr/>
              <a:t>19</a:t>
            </a:fld>
            <a:endParaRPr lang="en-AU"/>
          </a:p>
        </p:txBody>
      </p:sp>
      <p:sp>
        <p:nvSpPr>
          <p:cNvPr id="10" name="TextBox 9"/>
          <p:cNvSpPr txBox="1"/>
          <p:nvPr/>
        </p:nvSpPr>
        <p:spPr>
          <a:xfrm>
            <a:off x="683568" y="5733256"/>
            <a:ext cx="8244408" cy="369332"/>
          </a:xfrm>
          <a:prstGeom prst="rect">
            <a:avLst/>
          </a:prstGeom>
          <a:noFill/>
        </p:spPr>
        <p:txBody>
          <a:bodyPr wrap="square" rtlCol="0">
            <a:spAutoFit/>
          </a:bodyPr>
          <a:lstStyle/>
          <a:p>
            <a:r>
              <a:rPr lang="en-AU" dirty="0" smtClean="0">
                <a:latin typeface="Arial" pitchFamily="34" charset="0"/>
                <a:cs typeface="Arial" pitchFamily="34" charset="0"/>
              </a:rPr>
              <a:t>Clear deviation from straight line as emittance approaches the Quantum Limit</a:t>
            </a:r>
            <a:endParaRPr lang="en-AU" dirty="0">
              <a:latin typeface="Arial" pitchFamily="34" charset="0"/>
              <a:cs typeface="Arial" pitchFamily="34" charset="0"/>
            </a:endParaRPr>
          </a:p>
        </p:txBody>
      </p:sp>
      <p:pic>
        <p:nvPicPr>
          <p:cNvPr id="11" name="Content Placeholder 10" descr="QL.jpg"/>
          <p:cNvPicPr>
            <a:picLocks noGrp="1" noChangeAspect="1"/>
          </p:cNvPicPr>
          <p:nvPr>
            <p:ph idx="1"/>
          </p:nvPr>
        </p:nvPicPr>
        <p:blipFill>
          <a:blip r:embed="rId3" cstate="print"/>
          <a:stretch>
            <a:fillRect/>
          </a:stretch>
        </p:blipFill>
        <p:spPr>
          <a:xfrm>
            <a:off x="1403648" y="1624038"/>
            <a:ext cx="6200154" cy="4070525"/>
          </a:xfrm>
        </p:spPr>
      </p:pic>
      <p:pic>
        <p:nvPicPr>
          <p:cNvPr id="12" name="Picture 11" descr="QL_zoom.jpg"/>
          <p:cNvPicPr>
            <a:picLocks noChangeAspect="1"/>
          </p:cNvPicPr>
          <p:nvPr/>
        </p:nvPicPr>
        <p:blipFill>
          <a:blip r:embed="rId4" cstate="print"/>
          <a:stretch>
            <a:fillRect/>
          </a:stretch>
        </p:blipFill>
        <p:spPr>
          <a:xfrm>
            <a:off x="1403648" y="1628800"/>
            <a:ext cx="6251837" cy="4104456"/>
          </a:xfrm>
          <a:prstGeom prst="rect">
            <a:avLst/>
          </a:prstGeom>
        </p:spPr>
      </p:pic>
      <p:sp>
        <p:nvSpPr>
          <p:cNvPr id="7" name="TextBox 6"/>
          <p:cNvSpPr txBox="1"/>
          <p:nvPr/>
        </p:nvSpPr>
        <p:spPr>
          <a:xfrm>
            <a:off x="395536" y="980728"/>
            <a:ext cx="8244408" cy="646331"/>
          </a:xfrm>
          <a:prstGeom prst="rect">
            <a:avLst/>
          </a:prstGeom>
          <a:noFill/>
        </p:spPr>
        <p:txBody>
          <a:bodyPr wrap="square" rtlCol="0">
            <a:spAutoFit/>
          </a:bodyPr>
          <a:lstStyle/>
          <a:p>
            <a:r>
              <a:rPr lang="en-AU" dirty="0" smtClean="0">
                <a:latin typeface="Arial" pitchFamily="34" charset="0"/>
                <a:cs typeface="Arial" pitchFamily="34" charset="0"/>
              </a:rPr>
              <a:t>We would expect the Quantum limit to add in </a:t>
            </a:r>
            <a:r>
              <a:rPr lang="en-AU" dirty="0" err="1" smtClean="0">
                <a:latin typeface="Arial" pitchFamily="34" charset="0"/>
                <a:cs typeface="Arial" pitchFamily="34" charset="0"/>
              </a:rPr>
              <a:t>quadrature</a:t>
            </a:r>
            <a:r>
              <a:rPr lang="en-AU" dirty="0" smtClean="0">
                <a:latin typeface="Arial" pitchFamily="34" charset="0"/>
                <a:cs typeface="Arial" pitchFamily="34" charset="0"/>
              </a:rPr>
              <a:t> to the emittance from coupling and vertical dispersion</a:t>
            </a:r>
            <a:endParaRPr lang="en-AU"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AU" dirty="0"/>
          </a:p>
        </p:txBody>
      </p:sp>
      <p:sp>
        <p:nvSpPr>
          <p:cNvPr id="3" name="Content Placeholder 2"/>
          <p:cNvSpPr>
            <a:spLocks noGrp="1"/>
          </p:cNvSpPr>
          <p:nvPr>
            <p:ph idx="1"/>
          </p:nvPr>
        </p:nvSpPr>
        <p:spPr/>
        <p:txBody>
          <a:bodyPr>
            <a:normAutofit/>
          </a:bodyPr>
          <a:lstStyle/>
          <a:p>
            <a:r>
              <a:rPr lang="en-AU" dirty="0" smtClean="0"/>
              <a:t>Vertical emittance minimisation method</a:t>
            </a:r>
          </a:p>
          <a:p>
            <a:pPr lvl="1"/>
            <a:r>
              <a:rPr lang="en-AU" dirty="0" smtClean="0"/>
              <a:t>Early results from lifetime analysis</a:t>
            </a:r>
          </a:p>
          <a:p>
            <a:pPr lvl="1"/>
            <a:r>
              <a:rPr lang="en-AU" dirty="0" smtClean="0"/>
              <a:t>Vertical </a:t>
            </a:r>
            <a:r>
              <a:rPr lang="en-AU" dirty="0" err="1" smtClean="0"/>
              <a:t>Undulator</a:t>
            </a:r>
            <a:r>
              <a:rPr lang="en-AU" smtClean="0"/>
              <a:t> results</a:t>
            </a:r>
            <a:endParaRPr lang="en-AU" dirty="0" smtClean="0"/>
          </a:p>
          <a:p>
            <a:endParaRPr lang="en-AU" dirty="0" smtClean="0"/>
          </a:p>
          <a:p>
            <a:r>
              <a:rPr lang="en-AU" dirty="0" smtClean="0"/>
              <a:t>Refinements: </a:t>
            </a:r>
          </a:p>
          <a:p>
            <a:pPr lvl="1"/>
            <a:r>
              <a:rPr lang="en-AU" dirty="0" smtClean="0"/>
              <a:t>Beam based magnet alignment </a:t>
            </a:r>
          </a:p>
          <a:p>
            <a:pPr lvl="1"/>
            <a:r>
              <a:rPr lang="en-AU" dirty="0" smtClean="0"/>
              <a:t>Additional Skew quads</a:t>
            </a:r>
          </a:p>
          <a:p>
            <a:pPr lvl="1"/>
            <a:r>
              <a:rPr lang="en-AU" dirty="0" smtClean="0"/>
              <a:t>Low chromaticity lattice</a:t>
            </a:r>
          </a:p>
          <a:p>
            <a:pPr>
              <a:buNone/>
            </a:pPr>
            <a:endParaRPr lang="en-AU" dirty="0" smtClean="0"/>
          </a:p>
          <a:p>
            <a:r>
              <a:rPr lang="en-AU" dirty="0" smtClean="0"/>
              <a:t>Latest results</a:t>
            </a:r>
          </a:p>
          <a:p>
            <a:pPr lvl="1"/>
            <a:r>
              <a:rPr lang="en-AU" dirty="0" smtClean="0"/>
              <a:t>Refined lifetime analysis</a:t>
            </a:r>
          </a:p>
          <a:p>
            <a:pPr lvl="1"/>
            <a:r>
              <a:rPr lang="en-AU" dirty="0" smtClean="0"/>
              <a:t>Quantum limit determination</a:t>
            </a:r>
          </a:p>
          <a:p>
            <a:pPr>
              <a:buNone/>
            </a:pPr>
            <a:endParaRPr lang="en-AU" dirty="0" smtClean="0"/>
          </a:p>
          <a:p>
            <a:r>
              <a:rPr lang="en-AU" dirty="0" smtClean="0"/>
              <a:t>Conclusions</a:t>
            </a:r>
          </a:p>
          <a:p>
            <a:endParaRPr lang="en-AU" dirty="0" smtClean="0"/>
          </a:p>
          <a:p>
            <a:pPr>
              <a:buNone/>
            </a:pPr>
            <a:endParaRPr lang="en-AU" dirty="0"/>
          </a:p>
        </p:txBody>
      </p:sp>
      <p:sp>
        <p:nvSpPr>
          <p:cNvPr id="4" name="Slide Number Placeholder 3"/>
          <p:cNvSpPr>
            <a:spLocks noGrp="1"/>
          </p:cNvSpPr>
          <p:nvPr>
            <p:ph type="sldNum" sz="quarter" idx="12"/>
          </p:nvPr>
        </p:nvSpPr>
        <p:spPr/>
        <p:txBody>
          <a:bodyPr/>
          <a:lstStyle/>
          <a:p>
            <a:fld id="{D575D485-3E4C-41C3-8B01-AE450C34458F}" type="slidenum">
              <a:rPr lang="en-AU" smtClean="0"/>
              <a:pPr/>
              <a:t>2</a:t>
            </a:fld>
            <a:endParaRPr lang="en-A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Experimental determination of Quantum Limit</a:t>
            </a:r>
            <a:endParaRPr lang="en-AU" dirty="0"/>
          </a:p>
        </p:txBody>
      </p:sp>
      <p:pic>
        <p:nvPicPr>
          <p:cNvPr id="5" name="Content Placeholder 4" descr="QLfit.jpg"/>
          <p:cNvPicPr>
            <a:picLocks noGrp="1" noChangeAspect="1"/>
          </p:cNvPicPr>
          <p:nvPr>
            <p:ph idx="1"/>
          </p:nvPr>
        </p:nvPicPr>
        <p:blipFill>
          <a:blip r:embed="rId2" cstate="print"/>
          <a:stretch>
            <a:fillRect/>
          </a:stretch>
        </p:blipFill>
        <p:spPr>
          <a:xfrm>
            <a:off x="827584" y="1340768"/>
            <a:ext cx="7499135" cy="4626332"/>
          </a:xfrm>
        </p:spPr>
      </p:pic>
      <p:sp>
        <p:nvSpPr>
          <p:cNvPr id="4" name="Slide Number Placeholder 3"/>
          <p:cNvSpPr>
            <a:spLocks noGrp="1"/>
          </p:cNvSpPr>
          <p:nvPr>
            <p:ph type="sldNum" sz="quarter" idx="12"/>
          </p:nvPr>
        </p:nvSpPr>
        <p:spPr/>
        <p:txBody>
          <a:bodyPr/>
          <a:lstStyle/>
          <a:p>
            <a:fld id="{D575D485-3E4C-41C3-8B01-AE450C34458F}" type="slidenum">
              <a:rPr lang="en-AU" smtClean="0"/>
              <a:pPr/>
              <a:t>20</a:t>
            </a:fld>
            <a:endParaRPr lang="en-AU" dirty="0"/>
          </a:p>
        </p:txBody>
      </p:sp>
      <p:sp>
        <p:nvSpPr>
          <p:cNvPr id="6" name="TextBox 5"/>
          <p:cNvSpPr txBox="1"/>
          <p:nvPr/>
        </p:nvSpPr>
        <p:spPr>
          <a:xfrm>
            <a:off x="1259632" y="980728"/>
            <a:ext cx="6552728" cy="5355312"/>
          </a:xfrm>
          <a:prstGeom prst="rect">
            <a:avLst/>
          </a:prstGeom>
          <a:noFill/>
        </p:spPr>
        <p:txBody>
          <a:bodyPr wrap="square" rtlCol="0">
            <a:spAutoFit/>
          </a:bodyPr>
          <a:lstStyle/>
          <a:p>
            <a:r>
              <a:rPr lang="en-AU" dirty="0" smtClean="0"/>
              <a:t>Fit using  </a:t>
            </a:r>
            <a:r>
              <a:rPr lang="en-AU" i="1" dirty="0" smtClean="0"/>
              <a:t>y = </a:t>
            </a:r>
            <a:r>
              <a:rPr lang="en-AU" i="1" dirty="0" err="1" smtClean="0"/>
              <a:t>sqrt</a:t>
            </a:r>
            <a:r>
              <a:rPr lang="en-AU" i="1" dirty="0" smtClean="0"/>
              <a:t>(QL^2 + x^2)</a:t>
            </a:r>
            <a:r>
              <a:rPr lang="en-AU" dirty="0" smtClean="0"/>
              <a:t>.</a:t>
            </a:r>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r>
              <a:rPr lang="en-AU" dirty="0" smtClean="0"/>
              <a:t>Result: Experimental QL = </a:t>
            </a:r>
            <a:r>
              <a:rPr lang="en-AU" dirty="0" smtClean="0">
                <a:solidFill>
                  <a:srgbClr val="FF0000"/>
                </a:solidFill>
              </a:rPr>
              <a:t>0.37 </a:t>
            </a:r>
            <a:r>
              <a:rPr lang="en-AU" dirty="0" smtClean="0"/>
              <a:t>± 0.06 pm, </a:t>
            </a:r>
            <a:endParaRPr lang="en-A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AU" dirty="0"/>
          </a:p>
        </p:txBody>
      </p:sp>
      <p:sp>
        <p:nvSpPr>
          <p:cNvPr id="4" name="Slide Number Placeholder 3"/>
          <p:cNvSpPr>
            <a:spLocks noGrp="1"/>
          </p:cNvSpPr>
          <p:nvPr>
            <p:ph type="sldNum" sz="quarter" idx="12"/>
          </p:nvPr>
        </p:nvSpPr>
        <p:spPr/>
        <p:txBody>
          <a:bodyPr/>
          <a:lstStyle/>
          <a:p>
            <a:fld id="{D575D485-3E4C-41C3-8B01-AE450C34458F}" type="slidenum">
              <a:rPr lang="en-AU" smtClean="0"/>
              <a:pPr/>
              <a:t>21</a:t>
            </a:fld>
            <a:endParaRPr lang="en-AU" dirty="0"/>
          </a:p>
        </p:txBody>
      </p:sp>
      <p:sp>
        <p:nvSpPr>
          <p:cNvPr id="7" name="Content Placeholder 6"/>
          <p:cNvSpPr>
            <a:spLocks noGrp="1"/>
          </p:cNvSpPr>
          <p:nvPr>
            <p:ph idx="1"/>
          </p:nvPr>
        </p:nvSpPr>
        <p:spPr>
          <a:xfrm>
            <a:off x="457200" y="1196752"/>
            <a:ext cx="8229600" cy="5040560"/>
          </a:xfrm>
        </p:spPr>
        <p:txBody>
          <a:bodyPr>
            <a:normAutofit/>
          </a:bodyPr>
          <a:lstStyle/>
          <a:p>
            <a:r>
              <a:rPr lang="en-AU" dirty="0" smtClean="0"/>
              <a:t>Observations</a:t>
            </a:r>
          </a:p>
          <a:p>
            <a:pPr lvl="1"/>
            <a:r>
              <a:rPr lang="en-AU" dirty="0" smtClean="0"/>
              <a:t>Beam based magnet alignment is effective in eliminating sources of coupling in our storage ring </a:t>
            </a:r>
          </a:p>
          <a:p>
            <a:pPr lvl="1"/>
            <a:r>
              <a:rPr lang="en-AU" dirty="0" smtClean="0"/>
              <a:t>Targeted positioning of skew quads is more effective than global correction</a:t>
            </a:r>
          </a:p>
          <a:p>
            <a:pPr lvl="1"/>
            <a:r>
              <a:rPr lang="en-AU" dirty="0" smtClean="0"/>
              <a:t>With care in data collection and good knowledge of machine parameters, lifetime analysis technique is very effective</a:t>
            </a:r>
          </a:p>
          <a:p>
            <a:pPr lvl="1"/>
            <a:endParaRPr lang="en-AU" dirty="0" smtClean="0"/>
          </a:p>
          <a:p>
            <a:r>
              <a:rPr lang="en-AU" dirty="0" smtClean="0"/>
              <a:t>Achievements</a:t>
            </a:r>
          </a:p>
          <a:p>
            <a:pPr lvl="1"/>
            <a:r>
              <a:rPr lang="en-AU" dirty="0" smtClean="0"/>
              <a:t>We have measured a vertical emittance of 0.33 ± 0.03 pm, within error of the calculated quantum limit of 0.346 pm.</a:t>
            </a:r>
          </a:p>
          <a:p>
            <a:pPr lvl="1"/>
            <a:r>
              <a:rPr lang="en-AU" dirty="0" smtClean="0"/>
              <a:t>For the first time, we have experimentally determined the quantum limit of vertical emittance for our storage ring and found it to be 0.37 ± 0.06 pm</a:t>
            </a:r>
          </a:p>
          <a:p>
            <a:pPr>
              <a:buNone/>
            </a:pPr>
            <a:endParaRPr lang="en-AU" dirty="0" smtClean="0"/>
          </a:p>
          <a:p>
            <a:pPr lvl="1"/>
            <a:endParaRPr lang="en-AU" dirty="0" smtClean="0"/>
          </a:p>
          <a:p>
            <a:pPr lvl="1"/>
            <a:endParaRPr lang="en-AU"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Slides</a:t>
            </a:r>
            <a:endParaRPr lang="en-AU" dirty="0"/>
          </a:p>
        </p:txBody>
      </p:sp>
      <p:sp>
        <p:nvSpPr>
          <p:cNvPr id="3" name="Content Placeholder 2"/>
          <p:cNvSpPr>
            <a:spLocks noGrp="1"/>
          </p:cNvSpPr>
          <p:nvPr>
            <p:ph idx="1"/>
          </p:nvPr>
        </p:nvSpPr>
        <p:spPr/>
        <p:txBody>
          <a:bodyPr/>
          <a:lstStyle/>
          <a:p>
            <a:pPr algn="ctr">
              <a:buNone/>
            </a:pPr>
            <a:endParaRPr lang="en-AU" dirty="0" smtClean="0"/>
          </a:p>
          <a:p>
            <a:pPr algn="ctr">
              <a:buNone/>
            </a:pPr>
            <a:endParaRPr lang="en-AU" dirty="0" smtClean="0"/>
          </a:p>
          <a:p>
            <a:pPr algn="ctr">
              <a:buNone/>
            </a:pPr>
            <a:endParaRPr lang="en-AU" dirty="0" smtClean="0"/>
          </a:p>
          <a:p>
            <a:pPr algn="ctr">
              <a:buNone/>
            </a:pPr>
            <a:endParaRPr lang="en-AU" dirty="0" smtClean="0"/>
          </a:p>
          <a:p>
            <a:pPr algn="ctr">
              <a:buNone/>
            </a:pPr>
            <a:endParaRPr lang="en-AU" dirty="0" smtClean="0"/>
          </a:p>
          <a:p>
            <a:pPr algn="ctr">
              <a:buNone/>
            </a:pPr>
            <a:endParaRPr lang="en-AU" dirty="0" smtClean="0"/>
          </a:p>
          <a:p>
            <a:pPr algn="ctr">
              <a:buNone/>
            </a:pPr>
            <a:r>
              <a:rPr lang="en-AU" sz="3600" dirty="0" smtClean="0"/>
              <a:t>Additional Slides</a:t>
            </a:r>
            <a:endParaRPr lang="en-AU" sz="3600" dirty="0"/>
          </a:p>
        </p:txBody>
      </p:sp>
      <p:sp>
        <p:nvSpPr>
          <p:cNvPr id="4" name="Slide Number Placeholder 3"/>
          <p:cNvSpPr>
            <a:spLocks noGrp="1"/>
          </p:cNvSpPr>
          <p:nvPr>
            <p:ph type="sldNum" sz="quarter" idx="12"/>
          </p:nvPr>
        </p:nvSpPr>
        <p:spPr/>
        <p:txBody>
          <a:bodyPr/>
          <a:lstStyle/>
          <a:p>
            <a:fld id="{D575D485-3E4C-41C3-8B01-AE450C34458F}" type="slidenum">
              <a:rPr lang="en-AU" smtClean="0"/>
              <a:pPr/>
              <a:t>22</a:t>
            </a:fld>
            <a:endParaRPr lang="en-A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Robustness of LOCO fit results – BPM coupling</a:t>
            </a:r>
            <a:endParaRPr lang="en-AU" dirty="0"/>
          </a:p>
        </p:txBody>
      </p:sp>
      <p:sp>
        <p:nvSpPr>
          <p:cNvPr id="4" name="Slide Number Placeholder 3"/>
          <p:cNvSpPr>
            <a:spLocks noGrp="1"/>
          </p:cNvSpPr>
          <p:nvPr>
            <p:ph type="sldNum" sz="quarter" idx="12"/>
          </p:nvPr>
        </p:nvSpPr>
        <p:spPr/>
        <p:txBody>
          <a:bodyPr/>
          <a:lstStyle/>
          <a:p>
            <a:fld id="{D575D485-3E4C-41C3-8B01-AE450C34458F}" type="slidenum">
              <a:rPr lang="en-AU" smtClean="0"/>
              <a:pPr/>
              <a:t>23</a:t>
            </a:fld>
            <a:endParaRPr lang="en-AU"/>
          </a:p>
        </p:txBody>
      </p:sp>
      <p:pic>
        <p:nvPicPr>
          <p:cNvPr id="1026" name="Picture 2"/>
          <p:cNvPicPr>
            <a:picLocks noGrp="1" noChangeAspect="1" noChangeArrowheads="1"/>
          </p:cNvPicPr>
          <p:nvPr>
            <p:ph idx="1"/>
          </p:nvPr>
        </p:nvPicPr>
        <p:blipFill>
          <a:blip r:embed="rId2" cstate="print"/>
          <a:srcRect/>
          <a:stretch>
            <a:fillRect/>
          </a:stretch>
        </p:blipFill>
        <p:spPr bwMode="auto">
          <a:xfrm>
            <a:off x="251520" y="1340768"/>
            <a:ext cx="4280125" cy="3338088"/>
          </a:xfrm>
          <a:prstGeom prst="rect">
            <a:avLst/>
          </a:prstGeom>
          <a:noFill/>
          <a:ln w="9525">
            <a:noFill/>
            <a:miter lim="800000"/>
            <a:headEnd/>
            <a:tailEnd/>
          </a:ln>
        </p:spPr>
      </p:pic>
      <p:sp>
        <p:nvSpPr>
          <p:cNvPr id="6" name="TextBox 5"/>
          <p:cNvSpPr txBox="1"/>
          <p:nvPr/>
        </p:nvSpPr>
        <p:spPr>
          <a:xfrm>
            <a:off x="539552" y="4869160"/>
            <a:ext cx="3816424" cy="646331"/>
          </a:xfrm>
          <a:prstGeom prst="rect">
            <a:avLst/>
          </a:prstGeom>
          <a:noFill/>
        </p:spPr>
        <p:txBody>
          <a:bodyPr wrap="square" rtlCol="0">
            <a:spAutoFit/>
          </a:bodyPr>
          <a:lstStyle/>
          <a:p>
            <a:r>
              <a:rPr lang="en-US" dirty="0" smtClean="0">
                <a:latin typeface="Arial" pitchFamily="34" charset="0"/>
                <a:cs typeface="Arial" pitchFamily="34" charset="0"/>
              </a:rPr>
              <a:t>LOCO Fitted BPM coupling for a range of different coupling settings </a:t>
            </a:r>
            <a:endParaRPr lang="en-AU" dirty="0">
              <a:latin typeface="Arial" pitchFamily="34" charset="0"/>
              <a:cs typeface="Arial"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4788024" y="1340768"/>
            <a:ext cx="4176464" cy="3335014"/>
          </a:xfrm>
          <a:prstGeom prst="rect">
            <a:avLst/>
          </a:prstGeom>
          <a:noFill/>
          <a:ln w="9525">
            <a:noFill/>
            <a:miter lim="800000"/>
            <a:headEnd/>
            <a:tailEnd/>
          </a:ln>
        </p:spPr>
      </p:pic>
      <p:sp>
        <p:nvSpPr>
          <p:cNvPr id="8" name="TextBox 7"/>
          <p:cNvSpPr txBox="1"/>
          <p:nvPr/>
        </p:nvSpPr>
        <p:spPr>
          <a:xfrm>
            <a:off x="4932040" y="4869160"/>
            <a:ext cx="3816424" cy="646331"/>
          </a:xfrm>
          <a:prstGeom prst="rect">
            <a:avLst/>
          </a:prstGeom>
          <a:noFill/>
        </p:spPr>
        <p:txBody>
          <a:bodyPr wrap="square" rtlCol="0">
            <a:spAutoFit/>
          </a:bodyPr>
          <a:lstStyle/>
          <a:p>
            <a:r>
              <a:rPr lang="en-US" dirty="0" smtClean="0">
                <a:latin typeface="Arial" pitchFamily="34" charset="0"/>
                <a:cs typeface="Arial" pitchFamily="34" charset="0"/>
              </a:rPr>
              <a:t>LOCO Fitted BPM coupling for the </a:t>
            </a:r>
            <a:r>
              <a:rPr lang="en-US" b="1" dirty="0" smtClean="0">
                <a:latin typeface="Arial" pitchFamily="34" charset="0"/>
                <a:cs typeface="Arial" pitchFamily="34" charset="0"/>
              </a:rPr>
              <a:t>same </a:t>
            </a:r>
            <a:r>
              <a:rPr lang="en-US" dirty="0" smtClean="0">
                <a:latin typeface="Arial" pitchFamily="34" charset="0"/>
                <a:cs typeface="Arial" pitchFamily="34" charset="0"/>
              </a:rPr>
              <a:t>machine setting </a:t>
            </a:r>
            <a:endParaRPr lang="en-AU" dirty="0">
              <a:latin typeface="Arial" pitchFamily="34" charset="0"/>
              <a:cs typeface="Arial" pitchFamily="34" charset="0"/>
            </a:endParaRPr>
          </a:p>
        </p:txBody>
      </p:sp>
      <p:sp>
        <p:nvSpPr>
          <p:cNvPr id="10" name="TextBox 9"/>
          <p:cNvSpPr txBox="1"/>
          <p:nvPr/>
        </p:nvSpPr>
        <p:spPr>
          <a:xfrm>
            <a:off x="4319464" y="5877272"/>
            <a:ext cx="4824536" cy="307777"/>
          </a:xfrm>
          <a:prstGeom prst="rect">
            <a:avLst/>
          </a:prstGeom>
          <a:noFill/>
        </p:spPr>
        <p:txBody>
          <a:bodyPr wrap="square" rtlCol="0">
            <a:spAutoFit/>
          </a:bodyPr>
          <a:lstStyle/>
          <a:p>
            <a:r>
              <a:rPr lang="en-US" sz="1400" dirty="0" smtClean="0"/>
              <a:t>R. Dowd, et al </a:t>
            </a:r>
            <a:r>
              <a:rPr lang="en-AU" sz="1400" dirty="0" smtClean="0"/>
              <a:t>Phys. Rev. ST </a:t>
            </a:r>
            <a:r>
              <a:rPr lang="en-AU" sz="1400" dirty="0" err="1" smtClean="0"/>
              <a:t>Accel</a:t>
            </a:r>
            <a:r>
              <a:rPr lang="en-AU" sz="1400" dirty="0" smtClean="0"/>
              <a:t>. Beams,</a:t>
            </a:r>
            <a:r>
              <a:rPr lang="en-AU" sz="1400" b="1" dirty="0" smtClean="0"/>
              <a:t>14</a:t>
            </a:r>
            <a:r>
              <a:rPr lang="en-AU" sz="1400" dirty="0" smtClean="0"/>
              <a:t>, 012804 (2011)</a:t>
            </a:r>
            <a:endParaRPr lang="en-AU"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Robustness of LOCO </a:t>
            </a:r>
            <a:r>
              <a:rPr lang="en-AU" smtClean="0"/>
              <a:t>fit results - </a:t>
            </a:r>
            <a:r>
              <a:rPr lang="en-AU" dirty="0" smtClean="0"/>
              <a:t>Tune crossing measurements</a:t>
            </a:r>
            <a:endParaRPr lang="en-AU" dirty="0"/>
          </a:p>
        </p:txBody>
      </p:sp>
      <p:sp>
        <p:nvSpPr>
          <p:cNvPr id="4" name="Slide Number Placeholder 3"/>
          <p:cNvSpPr>
            <a:spLocks noGrp="1"/>
          </p:cNvSpPr>
          <p:nvPr>
            <p:ph type="sldNum" sz="quarter" idx="12"/>
          </p:nvPr>
        </p:nvSpPr>
        <p:spPr/>
        <p:txBody>
          <a:bodyPr/>
          <a:lstStyle/>
          <a:p>
            <a:fld id="{D575D485-3E4C-41C3-8B01-AE450C34458F}" type="slidenum">
              <a:rPr lang="en-AU" smtClean="0"/>
              <a:pPr/>
              <a:t>24</a:t>
            </a:fld>
            <a:endParaRPr lang="en-AU"/>
          </a:p>
        </p:txBody>
      </p:sp>
      <p:pic>
        <p:nvPicPr>
          <p:cNvPr id="2050" name="Picture 2"/>
          <p:cNvPicPr>
            <a:picLocks noChangeAspect="1" noChangeArrowheads="1"/>
          </p:cNvPicPr>
          <p:nvPr/>
        </p:nvPicPr>
        <p:blipFill>
          <a:blip r:embed="rId2" cstate="print"/>
          <a:srcRect/>
          <a:stretch>
            <a:fillRect/>
          </a:stretch>
        </p:blipFill>
        <p:spPr bwMode="auto">
          <a:xfrm>
            <a:off x="971600" y="1124744"/>
            <a:ext cx="3592412" cy="266429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44008" y="1124744"/>
            <a:ext cx="3528392" cy="2664296"/>
          </a:xfrm>
          <a:prstGeom prst="rect">
            <a:avLst/>
          </a:prstGeom>
          <a:noFill/>
          <a:ln w="9525">
            <a:noFill/>
            <a:miter lim="800000"/>
            <a:headEnd/>
            <a:tailEnd/>
          </a:ln>
        </p:spPr>
      </p:pic>
      <p:graphicFrame>
        <p:nvGraphicFramePr>
          <p:cNvPr id="7" name="Table 6"/>
          <p:cNvGraphicFramePr>
            <a:graphicFrameLocks noGrp="1"/>
          </p:cNvGraphicFramePr>
          <p:nvPr/>
        </p:nvGraphicFramePr>
        <p:xfrm>
          <a:off x="1691680" y="3861048"/>
          <a:ext cx="6096000" cy="2438400"/>
        </p:xfrm>
        <a:graphic>
          <a:graphicData uri="http://schemas.openxmlformats.org/drawingml/2006/table">
            <a:tbl>
              <a:tblPr firstRow="1" bandRow="1">
                <a:tableStyleId>{5C22544A-7EE6-4342-B048-85BDC9FD1C3A}</a:tableStyleId>
              </a:tblPr>
              <a:tblGrid>
                <a:gridCol w="2032000"/>
                <a:gridCol w="2032000"/>
                <a:gridCol w="2032000"/>
              </a:tblGrid>
              <a:tr h="250794">
                <a:tc>
                  <a:txBody>
                    <a:bodyPr/>
                    <a:lstStyle/>
                    <a:p>
                      <a:r>
                        <a:rPr lang="en-AU" sz="1400" dirty="0" smtClean="0"/>
                        <a:t>Loco</a:t>
                      </a:r>
                      <a:r>
                        <a:rPr lang="en-AU" sz="1400" baseline="0" dirty="0" smtClean="0"/>
                        <a:t> </a:t>
                      </a:r>
                      <a:r>
                        <a:rPr lang="en-AU" sz="1400" dirty="0" smtClean="0"/>
                        <a:t>analysis result (pm)</a:t>
                      </a:r>
                      <a:endParaRPr lang="en-AU" sz="1400" dirty="0"/>
                    </a:p>
                  </a:txBody>
                  <a:tcPr/>
                </a:tc>
                <a:tc>
                  <a:txBody>
                    <a:bodyPr/>
                    <a:lstStyle/>
                    <a:p>
                      <a:r>
                        <a:rPr lang="en-AU" sz="1400" dirty="0" smtClean="0"/>
                        <a:t> Measured  (pm)</a:t>
                      </a:r>
                      <a:endParaRPr lang="en-AU" sz="1400" dirty="0"/>
                    </a:p>
                  </a:txBody>
                  <a:tcPr/>
                </a:tc>
                <a:tc>
                  <a:txBody>
                    <a:bodyPr/>
                    <a:lstStyle/>
                    <a:p>
                      <a:r>
                        <a:rPr lang="en-AU" sz="1400" dirty="0" smtClean="0"/>
                        <a:t>Difference</a:t>
                      </a:r>
                      <a:endParaRPr lang="en-AU" sz="1400" dirty="0"/>
                    </a:p>
                  </a:txBody>
                  <a:tcPr/>
                </a:tc>
              </a:tr>
              <a:tr h="250794">
                <a:tc>
                  <a:txBody>
                    <a:bodyPr/>
                    <a:lstStyle/>
                    <a:p>
                      <a:r>
                        <a:rPr lang="en-AU" sz="1400" dirty="0" smtClean="0"/>
                        <a:t>92.31 ± 2.77</a:t>
                      </a:r>
                      <a:endParaRPr lang="en-A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89.55 ± 2.65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2.76 ± 3.68</a:t>
                      </a:r>
                    </a:p>
                  </a:txBody>
                  <a:tcPr/>
                </a:tc>
              </a:tr>
              <a:tr h="250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76.30 ± 2.23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78.64 ± 2.14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2.34 ± 3.09</a:t>
                      </a:r>
                    </a:p>
                  </a:txBody>
                  <a:tcPr/>
                </a:tc>
              </a:tr>
              <a:tr h="250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41.41 ± 1.24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42.23 ± 1.84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0.82 ± 2.22</a:t>
                      </a:r>
                    </a:p>
                  </a:txBody>
                  <a:tcPr/>
                </a:tc>
              </a:tr>
              <a:tr h="250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22.75 ± 0.68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21.72 ± 1.33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1.03 ± 1.49</a:t>
                      </a:r>
                    </a:p>
                  </a:txBody>
                  <a:tcPr/>
                </a:tc>
              </a:tr>
              <a:tr h="250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12.75 ± 0.38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12.85 ± 1.02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0.10 ± 1.09</a:t>
                      </a:r>
                    </a:p>
                  </a:txBody>
                  <a:tcPr/>
                </a:tc>
              </a:tr>
              <a:tr h="250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 7.55 ± 0.23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7.14 ± 0.71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0.41 ± 0.75</a:t>
                      </a:r>
                    </a:p>
                  </a:txBody>
                  <a:tcPr/>
                </a:tc>
              </a:tr>
              <a:tr h="250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 1.05 ± 0.03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1.32 ± 0.30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0.27 ± 0.30</a:t>
                      </a: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Lattice </a:t>
            </a:r>
            <a:endParaRPr lang="en-AU" dirty="0"/>
          </a:p>
        </p:txBody>
      </p:sp>
      <p:sp>
        <p:nvSpPr>
          <p:cNvPr id="3" name="Content Placeholder 2"/>
          <p:cNvSpPr>
            <a:spLocks noGrp="1"/>
          </p:cNvSpPr>
          <p:nvPr>
            <p:ph idx="1"/>
          </p:nvPr>
        </p:nvSpPr>
        <p:spPr/>
        <p:txBody>
          <a:bodyPr/>
          <a:lstStyle/>
          <a:p>
            <a:r>
              <a:rPr lang="en-AU" dirty="0" smtClean="0"/>
              <a:t>3 </a:t>
            </a:r>
            <a:r>
              <a:rPr lang="en-AU" dirty="0" err="1" smtClean="0"/>
              <a:t>GeV</a:t>
            </a:r>
            <a:r>
              <a:rPr lang="en-AU" dirty="0" smtClean="0"/>
              <a:t> Light Source (3.013 </a:t>
            </a:r>
            <a:r>
              <a:rPr lang="en-AU" dirty="0" err="1" smtClean="0"/>
              <a:t>GeV</a:t>
            </a:r>
            <a:r>
              <a:rPr lang="en-AU" dirty="0" smtClean="0"/>
              <a:t>),</a:t>
            </a:r>
          </a:p>
          <a:p>
            <a:r>
              <a:rPr lang="en-AU" dirty="0" smtClean="0"/>
              <a:t>Double bend </a:t>
            </a:r>
            <a:r>
              <a:rPr lang="en-AU" dirty="0" err="1" smtClean="0"/>
              <a:t>achromat</a:t>
            </a:r>
            <a:r>
              <a:rPr lang="en-AU" dirty="0" smtClean="0"/>
              <a:t> lattice design</a:t>
            </a:r>
          </a:p>
          <a:p>
            <a:r>
              <a:rPr lang="en-AU" dirty="0" smtClean="0"/>
              <a:t>Operates at 0.1 m dispersion in straights – 10.4 nm Hor. </a:t>
            </a:r>
            <a:r>
              <a:rPr lang="el-GR" dirty="0" smtClean="0"/>
              <a:t>ε</a:t>
            </a:r>
            <a:endParaRPr lang="en-AU" dirty="0" smtClean="0">
              <a:solidFill>
                <a:srgbClr val="0070C0"/>
              </a:solidFill>
            </a:endParaRPr>
          </a:p>
          <a:p>
            <a:r>
              <a:rPr lang="en-AU" dirty="0" smtClean="0"/>
              <a:t>28 Skew quads for coupling control, located on sextupole windings. 28 additional unpowered windings. </a:t>
            </a:r>
          </a:p>
          <a:p>
            <a:pPr>
              <a:buNone/>
            </a:pPr>
            <a:endParaRPr lang="en-AU" dirty="0" smtClean="0"/>
          </a:p>
          <a:p>
            <a:pPr>
              <a:buNone/>
            </a:pPr>
            <a:endParaRPr lang="en-AU" dirty="0" smtClean="0"/>
          </a:p>
        </p:txBody>
      </p:sp>
      <p:sp>
        <p:nvSpPr>
          <p:cNvPr id="4" name="Slide Number Placeholder 3"/>
          <p:cNvSpPr>
            <a:spLocks noGrp="1"/>
          </p:cNvSpPr>
          <p:nvPr>
            <p:ph type="sldNum" sz="quarter" idx="12"/>
          </p:nvPr>
        </p:nvSpPr>
        <p:spPr/>
        <p:txBody>
          <a:bodyPr/>
          <a:lstStyle/>
          <a:p>
            <a:fld id="{D575D485-3E4C-41C3-8B01-AE450C34458F}" type="slidenum">
              <a:rPr lang="en-AU" smtClean="0"/>
              <a:pPr/>
              <a:t>3</a:t>
            </a:fld>
            <a:endParaRPr lang="en-AU"/>
          </a:p>
        </p:txBody>
      </p:sp>
      <p:sp>
        <p:nvSpPr>
          <p:cNvPr id="7" name="Rectangle 3"/>
          <p:cNvSpPr txBox="1">
            <a:spLocks noChangeArrowheads="1"/>
          </p:cNvSpPr>
          <p:nvPr/>
        </p:nvSpPr>
        <p:spPr>
          <a:xfrm>
            <a:off x="179512" y="3573016"/>
            <a:ext cx="4010346" cy="2304256"/>
          </a:xfrm>
          <a:prstGeom prst="rect">
            <a:avLst/>
          </a:prstGeom>
        </p:spPr>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Storage Ring Parameters</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Energy			3 </a:t>
            </a:r>
            <a:r>
              <a:rPr kumimoji="0" lang="en-GB" sz="16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GeV</a:t>
            </a:r>
            <a:endParaRPr kumimoji="0" lang="en-GB"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Circumference		216 m</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RF Frequency		499.654 MHz</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Peak RF Voltage		3.0 MV</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Current			200 </a:t>
            </a:r>
            <a:r>
              <a:rPr kumimoji="0" lang="en-GB" sz="16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mA</a:t>
            </a:r>
            <a:endParaRPr kumimoji="0" lang="en-GB"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Betatron</a:t>
            </a:r>
            <a:r>
              <a:rPr kumimoji="0" lang="en-GB"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Tune (h/v)		13.3/5.2</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Momentum Compaction	0.002</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l-GR"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ε</a:t>
            </a:r>
            <a:r>
              <a:rPr kumimoji="0" lang="en-GB" sz="1600" b="0" i="0" u="none" strike="noStrike" kern="1200" cap="none" spc="0" normalizeH="0" baseline="-25000" noProof="0" dirty="0" smtClean="0">
                <a:ln>
                  <a:noFill/>
                </a:ln>
                <a:solidFill>
                  <a:schemeClr val="tx1"/>
                </a:solidFill>
                <a:effectLst/>
                <a:uLnTx/>
                <a:uFillTx/>
                <a:latin typeface="Arial" pitchFamily="34" charset="0"/>
                <a:ea typeface="+mn-ea"/>
                <a:cs typeface="Arial" pitchFamily="34" charset="0"/>
              </a:rPr>
              <a:t>x</a:t>
            </a:r>
            <a:r>
              <a:rPr kumimoji="0" lang="en-GB"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(nominal) 		10.4 </a:t>
            </a:r>
            <a:r>
              <a:rPr kumimoji="0" lang="en-GB" sz="16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nm∙rad</a:t>
            </a:r>
            <a:r>
              <a:rPr kumimoji="0" lang="en-GB"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AU"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Tx/>
              <a:buChar char="•"/>
              <a:tabLst/>
              <a:defRPr/>
            </a:pPr>
            <a:endPar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8" name="Picture 3" descr="C:\PAC09\lattice.JPG"/>
          <p:cNvPicPr>
            <a:picLocks noChangeAspect="1" noChangeArrowheads="1"/>
          </p:cNvPicPr>
          <p:nvPr/>
        </p:nvPicPr>
        <p:blipFill>
          <a:blip r:embed="rId3" cstate="print"/>
          <a:srcRect/>
          <a:stretch>
            <a:fillRect/>
          </a:stretch>
        </p:blipFill>
        <p:spPr bwMode="auto">
          <a:xfrm>
            <a:off x="4139952" y="3429000"/>
            <a:ext cx="5004048"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Vertical emittance minimisation method</a:t>
            </a:r>
            <a:endParaRPr lang="en-AU" dirty="0"/>
          </a:p>
        </p:txBody>
      </p:sp>
      <p:sp>
        <p:nvSpPr>
          <p:cNvPr id="3" name="Content Placeholder 2"/>
          <p:cNvSpPr>
            <a:spLocks noGrp="1"/>
          </p:cNvSpPr>
          <p:nvPr>
            <p:ph idx="1"/>
          </p:nvPr>
        </p:nvSpPr>
        <p:spPr>
          <a:xfrm>
            <a:off x="457200" y="1052736"/>
            <a:ext cx="8229600" cy="5256584"/>
          </a:xfrm>
        </p:spPr>
        <p:txBody>
          <a:bodyPr>
            <a:normAutofit lnSpcReduction="10000"/>
          </a:bodyPr>
          <a:lstStyle/>
          <a:p>
            <a:r>
              <a:rPr lang="en-AU" dirty="0" smtClean="0"/>
              <a:t>Measure orbit response matrix and dispersion. Analyse with LOCO, fit skew quad components to every </a:t>
            </a:r>
            <a:r>
              <a:rPr lang="en-AU" dirty="0" err="1" smtClean="0"/>
              <a:t>multipole</a:t>
            </a:r>
            <a:r>
              <a:rPr lang="en-AU" dirty="0" smtClean="0"/>
              <a:t> in the ring. </a:t>
            </a:r>
          </a:p>
          <a:p>
            <a:endParaRPr lang="en-AU" dirty="0" smtClean="0"/>
          </a:p>
          <a:p>
            <a:r>
              <a:rPr lang="en-AU" dirty="0" smtClean="0"/>
              <a:t>Use LOCO calibrated lattice to calculate equilibrium beam envelope in AT, using </a:t>
            </a:r>
            <a:r>
              <a:rPr lang="en-AU" dirty="0" err="1" smtClean="0"/>
              <a:t>Ohmi</a:t>
            </a:r>
            <a:r>
              <a:rPr lang="en-AU" dirty="0" smtClean="0"/>
              <a:t> method (</a:t>
            </a:r>
            <a:r>
              <a:rPr lang="en-AU" sz="1600" dirty="0" err="1" smtClean="0"/>
              <a:t>K.Ohmi</a:t>
            </a:r>
            <a:r>
              <a:rPr lang="en-AU" sz="1600" dirty="0" smtClean="0"/>
              <a:t> et al. </a:t>
            </a:r>
            <a:r>
              <a:rPr lang="en-AU" sz="1600" dirty="0" err="1" smtClean="0"/>
              <a:t>Phys.Rev.E</a:t>
            </a:r>
            <a:r>
              <a:rPr lang="en-AU" sz="1600" dirty="0" smtClean="0"/>
              <a:t>. Vol.49. (1994)</a:t>
            </a:r>
            <a:r>
              <a:rPr lang="en-AU" dirty="0" smtClean="0"/>
              <a:t>). Calculate Vertical emittance from this.</a:t>
            </a:r>
          </a:p>
          <a:p>
            <a:endParaRPr lang="en-AU" dirty="0" smtClean="0"/>
          </a:p>
          <a:p>
            <a:r>
              <a:rPr lang="en-AU" dirty="0" smtClean="0"/>
              <a:t>Feed calculated emittance into minimisation algorithm which adjusts the skew quadrupole currents in the model to minimise it (or set it to an </a:t>
            </a:r>
            <a:r>
              <a:rPr lang="en-AU" b="1" dirty="0" smtClean="0"/>
              <a:t>arbitrary</a:t>
            </a:r>
            <a:r>
              <a:rPr lang="en-AU" dirty="0" smtClean="0"/>
              <a:t> value) </a:t>
            </a:r>
          </a:p>
          <a:p>
            <a:endParaRPr lang="en-AU" dirty="0" smtClean="0"/>
          </a:p>
          <a:p>
            <a:r>
              <a:rPr lang="en-AU" dirty="0" smtClean="0"/>
              <a:t>Apply skew quadrupole settings onto machine and re-do LOCO analysis. Calculate vertical emittance from calibrated lattice.</a:t>
            </a:r>
          </a:p>
          <a:p>
            <a:endParaRPr lang="en-AU" dirty="0" smtClean="0"/>
          </a:p>
          <a:p>
            <a:r>
              <a:rPr lang="en-AU" dirty="0" smtClean="0"/>
              <a:t>Calculated emittance incorporates coupling and vertical dispersion effects only, not Quantum limit.</a:t>
            </a:r>
          </a:p>
        </p:txBody>
      </p:sp>
      <p:sp>
        <p:nvSpPr>
          <p:cNvPr id="4" name="Slide Number Placeholder 3"/>
          <p:cNvSpPr>
            <a:spLocks noGrp="1"/>
          </p:cNvSpPr>
          <p:nvPr>
            <p:ph type="sldNum" sz="quarter" idx="12"/>
          </p:nvPr>
        </p:nvSpPr>
        <p:spPr/>
        <p:txBody>
          <a:bodyPr/>
          <a:lstStyle/>
          <a:p>
            <a:fld id="{D575D485-3E4C-41C3-8B01-AE450C34458F}" type="slidenum">
              <a:rPr lang="en-AU" smtClean="0"/>
              <a:pPr/>
              <a:t>4</a:t>
            </a:fld>
            <a:endParaRPr lang="en-A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467544" y="0"/>
            <a:ext cx="8229600" cy="1259632"/>
          </a:xfrm>
        </p:spPr>
        <p:txBody>
          <a:bodyPr>
            <a:normAutofit/>
          </a:bodyPr>
          <a:lstStyle/>
          <a:p>
            <a:pPr eaLnBrk="1" hangingPunct="1"/>
            <a:r>
              <a:rPr lang="en-AU" sz="2800" dirty="0" err="1" smtClean="0"/>
              <a:t>Touschek</a:t>
            </a:r>
            <a:r>
              <a:rPr lang="en-AU" sz="2800" dirty="0" smtClean="0"/>
              <a:t> Lifetime Fitting</a:t>
            </a:r>
          </a:p>
        </p:txBody>
      </p:sp>
      <p:sp>
        <p:nvSpPr>
          <p:cNvPr id="1029" name="Rectangle 3"/>
          <p:cNvSpPr>
            <a:spLocks noGrp="1" noChangeArrowheads="1"/>
          </p:cNvSpPr>
          <p:nvPr>
            <p:ph type="body" idx="1"/>
          </p:nvPr>
        </p:nvSpPr>
        <p:spPr>
          <a:xfrm>
            <a:off x="304800" y="1247775"/>
            <a:ext cx="8469313" cy="2655888"/>
          </a:xfrm>
        </p:spPr>
        <p:txBody>
          <a:bodyPr>
            <a:normAutofit/>
          </a:bodyPr>
          <a:lstStyle/>
          <a:p>
            <a:pPr eaLnBrk="1" hangingPunct="1">
              <a:buFontTx/>
              <a:buChar char="•"/>
            </a:pPr>
            <a:r>
              <a:rPr lang="en-US" dirty="0" smtClean="0"/>
              <a:t>By taking single bunch lifetime over extended period the </a:t>
            </a:r>
            <a:r>
              <a:rPr lang="en-US" dirty="0" err="1" smtClean="0"/>
              <a:t>Touschek</a:t>
            </a:r>
            <a:r>
              <a:rPr lang="en-US" dirty="0" smtClean="0"/>
              <a:t> component of the lifetime can be extracted.</a:t>
            </a:r>
          </a:p>
          <a:p>
            <a:pPr eaLnBrk="1" hangingPunct="1">
              <a:buFontTx/>
              <a:buChar char="•"/>
            </a:pPr>
            <a:endParaRPr lang="en-US" sz="2400" dirty="0" smtClean="0"/>
          </a:p>
          <a:p>
            <a:pPr eaLnBrk="1" hangingPunct="1">
              <a:buFontTx/>
              <a:buChar char="•"/>
            </a:pPr>
            <a:endParaRPr lang="en-US" sz="2400" dirty="0" smtClean="0"/>
          </a:p>
          <a:p>
            <a:pPr eaLnBrk="1" hangingPunct="1">
              <a:buFontTx/>
              <a:buChar char="•"/>
            </a:pPr>
            <a:endParaRPr lang="en-US" sz="2400" dirty="0" smtClean="0"/>
          </a:p>
        </p:txBody>
      </p:sp>
      <p:pic>
        <p:nvPicPr>
          <p:cNvPr id="1030" name="Picture 5" descr="fit_example.jpg"/>
          <p:cNvPicPr>
            <a:picLocks noChangeAspect="1"/>
          </p:cNvPicPr>
          <p:nvPr/>
        </p:nvPicPr>
        <p:blipFill>
          <a:blip r:embed="rId3" cstate="print"/>
          <a:srcRect/>
          <a:stretch>
            <a:fillRect/>
          </a:stretch>
        </p:blipFill>
        <p:spPr bwMode="auto">
          <a:xfrm>
            <a:off x="179512" y="3501008"/>
            <a:ext cx="4740663" cy="2592288"/>
          </a:xfrm>
          <a:prstGeom prst="rect">
            <a:avLst/>
          </a:prstGeom>
          <a:noFill/>
          <a:ln w="9525">
            <a:noFill/>
            <a:miter lim="800000"/>
            <a:headEnd/>
            <a:tailEnd/>
          </a:ln>
        </p:spPr>
      </p:pic>
      <p:graphicFrame>
        <p:nvGraphicFramePr>
          <p:cNvPr id="1026" name="Object 5"/>
          <p:cNvGraphicFramePr>
            <a:graphicFrameLocks noChangeAspect="1"/>
          </p:cNvGraphicFramePr>
          <p:nvPr/>
        </p:nvGraphicFramePr>
        <p:xfrm>
          <a:off x="179512" y="1916832"/>
          <a:ext cx="8460432" cy="1431294"/>
        </p:xfrm>
        <a:graphic>
          <a:graphicData uri="http://schemas.openxmlformats.org/presentationml/2006/ole">
            <p:oleObj spid="_x0000_s1026" name="Equation" r:id="rId4" imgW="4216320" imgH="1015920" progId="Equation.3">
              <p:embed/>
            </p:oleObj>
          </a:graphicData>
        </a:graphic>
      </p:graphicFrame>
      <p:graphicFrame>
        <p:nvGraphicFramePr>
          <p:cNvPr id="1027" name="Object 6"/>
          <p:cNvGraphicFramePr>
            <a:graphicFrameLocks noChangeAspect="1"/>
          </p:cNvGraphicFramePr>
          <p:nvPr/>
        </p:nvGraphicFramePr>
        <p:xfrm>
          <a:off x="5508104" y="4005064"/>
          <a:ext cx="1909763" cy="1609725"/>
        </p:xfrm>
        <a:graphic>
          <a:graphicData uri="http://schemas.openxmlformats.org/presentationml/2006/ole">
            <p:oleObj spid="_x0000_s1027" name="Equation" r:id="rId5" imgW="1295280" imgH="1091880" progId="Equation.3">
              <p:embed/>
            </p:oleObj>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Touschek</a:t>
            </a:r>
            <a:r>
              <a:rPr lang="en-US" sz="3200" dirty="0" smtClean="0"/>
              <a:t> Lifetime Analysis</a:t>
            </a:r>
            <a:endParaRPr lang="en-AU" sz="3200" dirty="0"/>
          </a:p>
        </p:txBody>
      </p:sp>
      <p:sp>
        <p:nvSpPr>
          <p:cNvPr id="12" name="TextBox 11"/>
          <p:cNvSpPr txBox="1"/>
          <p:nvPr/>
        </p:nvSpPr>
        <p:spPr>
          <a:xfrm>
            <a:off x="971600" y="1484784"/>
            <a:ext cx="6768752" cy="4247317"/>
          </a:xfrm>
          <a:prstGeom prst="rect">
            <a:avLst/>
          </a:prstGeom>
          <a:noFill/>
        </p:spPr>
        <p:txBody>
          <a:bodyPr wrap="square" rtlCol="0">
            <a:spAutoFit/>
          </a:bodyPr>
          <a:lstStyle/>
          <a:p>
            <a:pPr>
              <a:buFont typeface="Arial" pitchFamily="34" charset="0"/>
              <a:buChar char="•"/>
            </a:pPr>
            <a:r>
              <a:rPr lang="en-AU" dirty="0" err="1" smtClean="0"/>
              <a:t>Touschek</a:t>
            </a:r>
            <a:r>
              <a:rPr lang="en-AU" dirty="0" smtClean="0"/>
              <a:t> lifetime parameter depends on beam sizes and RF energy acceptance</a:t>
            </a:r>
          </a:p>
          <a:p>
            <a:pPr>
              <a:buFont typeface="Arial" pitchFamily="34" charset="0"/>
              <a:buChar char="•"/>
            </a:pPr>
            <a:endParaRPr lang="en-AU" dirty="0" smtClean="0"/>
          </a:p>
          <a:p>
            <a:pPr>
              <a:buFont typeface="Arial" pitchFamily="34" charset="0"/>
              <a:buChar char="•"/>
            </a:pPr>
            <a:r>
              <a:rPr lang="en-AU" dirty="0" smtClean="0"/>
              <a:t>If we know our horizontal and longitudinal beam sizes well and our RF voltage and beam energy, then we can calculate the </a:t>
            </a:r>
            <a:r>
              <a:rPr lang="en-AU" dirty="0" err="1" smtClean="0"/>
              <a:t>Touschek</a:t>
            </a:r>
            <a:r>
              <a:rPr lang="en-AU" dirty="0" smtClean="0"/>
              <a:t> parameter for a given vertical beam size and hence deduce an vertical emittance.</a:t>
            </a:r>
          </a:p>
          <a:p>
            <a:pPr>
              <a:buFont typeface="Arial" pitchFamily="34" charset="0"/>
              <a:buChar char="•"/>
            </a:pPr>
            <a:endParaRPr lang="en-AU" dirty="0" smtClean="0"/>
          </a:p>
          <a:p>
            <a:pPr>
              <a:buFont typeface="Arial" pitchFamily="34" charset="0"/>
              <a:buChar char="•"/>
            </a:pPr>
            <a:r>
              <a:rPr lang="en-AU" dirty="0" smtClean="0"/>
              <a:t>Extracting the </a:t>
            </a:r>
            <a:r>
              <a:rPr lang="en-AU" dirty="0" err="1" smtClean="0"/>
              <a:t>Touschek</a:t>
            </a:r>
            <a:r>
              <a:rPr lang="en-AU" dirty="0" smtClean="0"/>
              <a:t> parameter at various RF voltages allows us to fit a curve to the results by varying the vertical emittance.</a:t>
            </a:r>
          </a:p>
          <a:p>
            <a:pPr>
              <a:buFont typeface="Arial" pitchFamily="34" charset="0"/>
              <a:buChar char="•"/>
            </a:pPr>
            <a:endParaRPr lang="en-AU" dirty="0" smtClean="0"/>
          </a:p>
          <a:p>
            <a:endParaRPr lang="en-AU" dirty="0" smtClean="0"/>
          </a:p>
          <a:p>
            <a:endParaRPr lang="en-AU" dirty="0" smtClean="0"/>
          </a:p>
          <a:p>
            <a:endParaRPr lang="en-AU" dirty="0" smtClean="0"/>
          </a:p>
          <a:p>
            <a:endParaRPr lang="en-AU" dirty="0"/>
          </a:p>
        </p:txBody>
      </p:sp>
      <p:pic>
        <p:nvPicPr>
          <p:cNvPr id="4" name="Picture 3" descr="lifetimeAnalysis_before_BBMA.jpg"/>
          <p:cNvPicPr>
            <a:picLocks noChangeAspect="1"/>
          </p:cNvPicPr>
          <p:nvPr/>
        </p:nvPicPr>
        <p:blipFill>
          <a:blip r:embed="rId3" cstate="print"/>
          <a:stretch>
            <a:fillRect/>
          </a:stretch>
        </p:blipFill>
        <p:spPr>
          <a:xfrm>
            <a:off x="1043608" y="1124744"/>
            <a:ext cx="6624736" cy="5089737"/>
          </a:xfrm>
          <a:prstGeom prst="rect">
            <a:avLst/>
          </a:prstGeom>
        </p:spPr>
      </p:pic>
      <p:sp>
        <p:nvSpPr>
          <p:cNvPr id="5" name="TextBox 4"/>
          <p:cNvSpPr txBox="1"/>
          <p:nvPr/>
        </p:nvSpPr>
        <p:spPr>
          <a:xfrm>
            <a:off x="2267744" y="6381328"/>
            <a:ext cx="4032448" cy="276999"/>
          </a:xfrm>
          <a:prstGeom prst="rect">
            <a:avLst/>
          </a:prstGeom>
          <a:noFill/>
        </p:spPr>
        <p:txBody>
          <a:bodyPr wrap="square" rtlCol="0">
            <a:spAutoFit/>
          </a:bodyPr>
          <a:lstStyle/>
          <a:p>
            <a:r>
              <a:rPr lang="en-AU" sz="1200" dirty="0" smtClean="0"/>
              <a:t>R. Dowd, et al, PRST:AB, </a:t>
            </a:r>
            <a:r>
              <a:rPr lang="en-AU" sz="1200" b="1" dirty="0" smtClean="0"/>
              <a:t>14</a:t>
            </a:r>
            <a:r>
              <a:rPr lang="en-AU" sz="1200" dirty="0" smtClean="0"/>
              <a:t>, 012804, (2011)</a:t>
            </a:r>
            <a:endParaRPr lang="en-A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Vertical </a:t>
            </a:r>
            <a:r>
              <a:rPr lang="en-AU" dirty="0" err="1" smtClean="0"/>
              <a:t>Undulator</a:t>
            </a:r>
            <a:r>
              <a:rPr lang="en-AU" dirty="0" smtClean="0"/>
              <a:t> Measurements</a:t>
            </a:r>
            <a:endParaRPr lang="en-AU" dirty="0"/>
          </a:p>
        </p:txBody>
      </p:sp>
      <p:sp>
        <p:nvSpPr>
          <p:cNvPr id="4" name="Slide Number Placeholder 3"/>
          <p:cNvSpPr>
            <a:spLocks noGrp="1"/>
          </p:cNvSpPr>
          <p:nvPr>
            <p:ph type="sldNum" sz="quarter" idx="12"/>
          </p:nvPr>
        </p:nvSpPr>
        <p:spPr/>
        <p:txBody>
          <a:bodyPr/>
          <a:lstStyle/>
          <a:p>
            <a:fld id="{D575D485-3E4C-41C3-8B01-AE450C34458F}" type="slidenum">
              <a:rPr lang="en-AU" smtClean="0"/>
              <a:pPr/>
              <a:t>7</a:t>
            </a:fld>
            <a:endParaRPr lang="en-AU"/>
          </a:p>
        </p:txBody>
      </p:sp>
      <p:pic>
        <p:nvPicPr>
          <p:cNvPr id="28674" name="Picture 2"/>
          <p:cNvPicPr>
            <a:picLocks noGrp="1" noChangeAspect="1" noChangeArrowheads="1"/>
          </p:cNvPicPr>
          <p:nvPr>
            <p:ph idx="1"/>
          </p:nvPr>
        </p:nvPicPr>
        <p:blipFill>
          <a:blip r:embed="rId2" cstate="print"/>
          <a:srcRect/>
          <a:stretch>
            <a:fillRect/>
          </a:stretch>
        </p:blipFill>
        <p:spPr bwMode="auto">
          <a:xfrm>
            <a:off x="6444208" y="908720"/>
            <a:ext cx="2220877" cy="1152128"/>
          </a:xfrm>
          <a:prstGeom prst="rect">
            <a:avLst/>
          </a:prstGeom>
          <a:noFill/>
          <a:ln w="9525">
            <a:noFill/>
            <a:miter lim="800000"/>
            <a:headEnd/>
            <a:tailEnd/>
          </a:ln>
        </p:spPr>
      </p:pic>
      <p:pic>
        <p:nvPicPr>
          <p:cNvPr id="28676" name="Picture 4"/>
          <p:cNvPicPr>
            <a:picLocks noChangeAspect="1" noChangeArrowheads="1"/>
          </p:cNvPicPr>
          <p:nvPr/>
        </p:nvPicPr>
        <p:blipFill>
          <a:blip r:embed="rId3" cstate="print"/>
          <a:srcRect/>
          <a:stretch>
            <a:fillRect/>
          </a:stretch>
        </p:blipFill>
        <p:spPr bwMode="auto">
          <a:xfrm>
            <a:off x="5982377" y="3356992"/>
            <a:ext cx="3161623" cy="2880319"/>
          </a:xfrm>
          <a:prstGeom prst="rect">
            <a:avLst/>
          </a:prstGeom>
          <a:noFill/>
          <a:ln w="9525">
            <a:noFill/>
            <a:miter lim="800000"/>
            <a:headEnd/>
            <a:tailEnd/>
          </a:ln>
        </p:spPr>
      </p:pic>
      <p:pic>
        <p:nvPicPr>
          <p:cNvPr id="28677" name="Picture 5"/>
          <p:cNvPicPr>
            <a:picLocks noChangeAspect="1" noChangeArrowheads="1"/>
          </p:cNvPicPr>
          <p:nvPr/>
        </p:nvPicPr>
        <p:blipFill>
          <a:blip r:embed="rId4" cstate="print"/>
          <a:srcRect/>
          <a:stretch>
            <a:fillRect/>
          </a:stretch>
        </p:blipFill>
        <p:spPr bwMode="auto">
          <a:xfrm>
            <a:off x="6143625" y="2060848"/>
            <a:ext cx="3000375" cy="1181100"/>
          </a:xfrm>
          <a:prstGeom prst="rect">
            <a:avLst/>
          </a:prstGeom>
          <a:noFill/>
          <a:ln w="9525">
            <a:noFill/>
            <a:miter lim="800000"/>
            <a:headEnd/>
            <a:tailEnd/>
          </a:ln>
        </p:spPr>
      </p:pic>
      <p:sp>
        <p:nvSpPr>
          <p:cNvPr id="9" name="TextBox 8"/>
          <p:cNvSpPr txBox="1"/>
          <p:nvPr/>
        </p:nvSpPr>
        <p:spPr>
          <a:xfrm>
            <a:off x="395536" y="1124744"/>
            <a:ext cx="5184576" cy="5170646"/>
          </a:xfrm>
          <a:prstGeom prst="rect">
            <a:avLst/>
          </a:prstGeom>
          <a:noFill/>
        </p:spPr>
        <p:txBody>
          <a:bodyPr wrap="square" rtlCol="0">
            <a:spAutoFit/>
          </a:bodyPr>
          <a:lstStyle/>
          <a:p>
            <a:pPr>
              <a:buFont typeface="Arial" pitchFamily="34" charset="0"/>
              <a:buChar char="•"/>
            </a:pPr>
            <a:r>
              <a:rPr lang="en-AU" dirty="0" smtClean="0">
                <a:latin typeface="Arial" pitchFamily="34" charset="0"/>
                <a:cs typeface="Arial" pitchFamily="34" charset="0"/>
              </a:rPr>
              <a:t>An APPLE 2 </a:t>
            </a:r>
            <a:r>
              <a:rPr lang="en-AU" dirty="0" err="1" smtClean="0">
                <a:latin typeface="Arial" pitchFamily="34" charset="0"/>
                <a:cs typeface="Arial" pitchFamily="34" charset="0"/>
              </a:rPr>
              <a:t>undulator</a:t>
            </a:r>
            <a:r>
              <a:rPr lang="en-AU" dirty="0" smtClean="0">
                <a:latin typeface="Arial" pitchFamily="34" charset="0"/>
                <a:cs typeface="Arial" pitchFamily="34" charset="0"/>
              </a:rPr>
              <a:t> was set up as a vertical </a:t>
            </a:r>
            <a:r>
              <a:rPr lang="en-AU" dirty="0" err="1" smtClean="0">
                <a:latin typeface="Arial" pitchFamily="34" charset="0"/>
                <a:cs typeface="Arial" pitchFamily="34" charset="0"/>
              </a:rPr>
              <a:t>undulator</a:t>
            </a:r>
            <a:r>
              <a:rPr lang="en-AU" dirty="0" smtClean="0">
                <a:latin typeface="Arial" pitchFamily="34" charset="0"/>
                <a:cs typeface="Arial" pitchFamily="34" charset="0"/>
              </a:rPr>
              <a:t> for use in direct beam emittance measurements on a user </a:t>
            </a:r>
            <a:r>
              <a:rPr lang="en-AU" dirty="0" err="1" smtClean="0">
                <a:latin typeface="Arial" pitchFamily="34" charset="0"/>
                <a:cs typeface="Arial" pitchFamily="34" charset="0"/>
              </a:rPr>
              <a:t>beamline</a:t>
            </a:r>
            <a:r>
              <a:rPr lang="en-AU" dirty="0" smtClean="0">
                <a:latin typeface="Arial" pitchFamily="34" charset="0"/>
                <a:cs typeface="Arial" pitchFamily="34" charset="0"/>
              </a:rPr>
              <a:t>.</a:t>
            </a:r>
          </a:p>
          <a:p>
            <a:pPr>
              <a:buFont typeface="Arial" pitchFamily="34" charset="0"/>
              <a:buChar char="•"/>
            </a:pPr>
            <a:endParaRPr lang="en-AU" dirty="0" smtClean="0">
              <a:latin typeface="Arial" pitchFamily="34" charset="0"/>
              <a:cs typeface="Arial" pitchFamily="34" charset="0"/>
            </a:endParaRPr>
          </a:p>
          <a:p>
            <a:pPr>
              <a:buFont typeface="Arial" pitchFamily="34" charset="0"/>
              <a:buChar char="•"/>
            </a:pPr>
            <a:r>
              <a:rPr lang="en-AU" dirty="0" smtClean="0">
                <a:latin typeface="Arial" pitchFamily="34" charset="0"/>
                <a:cs typeface="Arial" pitchFamily="34" charset="0"/>
              </a:rPr>
              <a:t>Photon flux ratios between odd and even harmonics can be used to determine vertical spatial coherence and therefore emittance.</a:t>
            </a:r>
          </a:p>
          <a:p>
            <a:pPr>
              <a:buFont typeface="Arial" pitchFamily="34" charset="0"/>
              <a:buChar char="•"/>
            </a:pPr>
            <a:endParaRPr lang="en-AU" dirty="0" smtClean="0">
              <a:latin typeface="Arial" pitchFamily="34" charset="0"/>
              <a:cs typeface="Arial" pitchFamily="34" charset="0"/>
            </a:endParaRPr>
          </a:p>
          <a:p>
            <a:pPr>
              <a:buFont typeface="Arial" pitchFamily="34" charset="0"/>
              <a:buChar char="•"/>
            </a:pPr>
            <a:r>
              <a:rPr lang="en-AU" dirty="0" smtClean="0">
                <a:latin typeface="Arial" pitchFamily="34" charset="0"/>
                <a:cs typeface="Arial" pitchFamily="34" charset="0"/>
              </a:rPr>
              <a:t> Agrees very well with LOCO analysis down to ~1pm, where uncertainties start to dominate. Main uncertainties arise from limited magnetic model of ID (especially in vertical polarisation mode) and uncertainty in pinhole vertical size  and position. </a:t>
            </a:r>
          </a:p>
          <a:p>
            <a:pPr>
              <a:buFont typeface="Arial" pitchFamily="34" charset="0"/>
              <a:buChar char="•"/>
            </a:pPr>
            <a:endParaRPr lang="en-AU" dirty="0" smtClean="0">
              <a:latin typeface="Arial" pitchFamily="34" charset="0"/>
              <a:cs typeface="Arial" pitchFamily="34" charset="0"/>
            </a:endParaRPr>
          </a:p>
          <a:p>
            <a:pPr>
              <a:buFont typeface="Arial" pitchFamily="34" charset="0"/>
              <a:buChar char="•"/>
            </a:pPr>
            <a:endParaRPr lang="en-AU" dirty="0" smtClean="0">
              <a:latin typeface="Arial" pitchFamily="34" charset="0"/>
              <a:cs typeface="Arial" pitchFamily="34" charset="0"/>
            </a:endParaRPr>
          </a:p>
          <a:p>
            <a:r>
              <a:rPr lang="en-AU" sz="1200" dirty="0" smtClean="0">
                <a:latin typeface="Arial" pitchFamily="34" charset="0"/>
                <a:cs typeface="Arial" pitchFamily="34" charset="0"/>
              </a:rPr>
              <a:t>Reference: K. Wootton, </a:t>
            </a:r>
            <a:r>
              <a:rPr lang="en-AU" sz="1200" i="1" dirty="0" smtClean="0">
                <a:latin typeface="Arial" pitchFamily="34" charset="0"/>
                <a:cs typeface="Arial" pitchFamily="34" charset="0"/>
              </a:rPr>
              <a:t>et al</a:t>
            </a:r>
            <a:r>
              <a:rPr lang="en-AU" sz="1200" dirty="0" smtClean="0">
                <a:latin typeface="Arial" pitchFamily="34" charset="0"/>
                <a:cs typeface="Arial" pitchFamily="34" charset="0"/>
              </a:rPr>
              <a:t>, Submitted to PRST:AB </a:t>
            </a:r>
          </a:p>
          <a:p>
            <a:r>
              <a:rPr lang="en-AU" sz="1200" dirty="0" smtClean="0"/>
              <a:t>also in Thesis of K. Wootton at </a:t>
            </a:r>
            <a:r>
              <a:rPr lang="en-AU" sz="1200" b="1" dirty="0" smtClean="0"/>
              <a:t>http://hdl.handle.net/11343/39616 </a:t>
            </a:r>
          </a:p>
          <a:p>
            <a:pPr>
              <a:buFont typeface="Arial" pitchFamily="34" charset="0"/>
              <a:buChar char="•"/>
            </a:pPr>
            <a:endParaRPr lang="en-A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Beam Based Magnet Alignment</a:t>
            </a:r>
            <a:endParaRPr lang="en-AU" dirty="0"/>
          </a:p>
        </p:txBody>
      </p:sp>
      <p:sp>
        <p:nvSpPr>
          <p:cNvPr id="3" name="Content Placeholder 2"/>
          <p:cNvSpPr>
            <a:spLocks noGrp="1"/>
          </p:cNvSpPr>
          <p:nvPr>
            <p:ph idx="1"/>
          </p:nvPr>
        </p:nvSpPr>
        <p:spPr/>
        <p:txBody>
          <a:bodyPr/>
          <a:lstStyle/>
          <a:p>
            <a:r>
              <a:rPr lang="en-AU" dirty="0" smtClean="0"/>
              <a:t>Coupling terms rise from quadrupole rolls and sextupole vertical offsets. </a:t>
            </a:r>
          </a:p>
          <a:p>
            <a:endParaRPr lang="en-AU" dirty="0" smtClean="0"/>
          </a:p>
          <a:p>
            <a:r>
              <a:rPr lang="en-AU" dirty="0" smtClean="0"/>
              <a:t>Alignment surveys often made coupling worse</a:t>
            </a:r>
          </a:p>
          <a:p>
            <a:pPr lvl="1"/>
            <a:r>
              <a:rPr lang="en-AU" dirty="0" smtClean="0"/>
              <a:t>Alignment survey positioning doesn’t tell you what is happening at the magnetic centre.</a:t>
            </a:r>
          </a:p>
          <a:p>
            <a:pPr lvl="1"/>
            <a:r>
              <a:rPr lang="en-AU" dirty="0" smtClean="0"/>
              <a:t>The beam will tell you where the magnetic centre really is</a:t>
            </a:r>
          </a:p>
          <a:p>
            <a:endParaRPr lang="en-AU" dirty="0" smtClean="0"/>
          </a:p>
          <a:p>
            <a:r>
              <a:rPr lang="en-AU" dirty="0" smtClean="0"/>
              <a:t>Orbit response analysis using LOCO should allow you to find the sextupole offsets. (</a:t>
            </a:r>
            <a:r>
              <a:rPr lang="en-AU" sz="1600" dirty="0" err="1" smtClean="0"/>
              <a:t>Eg</a:t>
            </a:r>
            <a:r>
              <a:rPr lang="en-AU" sz="1600" dirty="0" smtClean="0"/>
              <a:t>. V. </a:t>
            </a:r>
            <a:r>
              <a:rPr lang="en-AU" sz="1600" dirty="0" err="1" smtClean="0"/>
              <a:t>Sajaev</a:t>
            </a:r>
            <a:r>
              <a:rPr lang="en-AU" sz="1600" dirty="0" smtClean="0"/>
              <a:t>, A Xiao, IPAC10) </a:t>
            </a:r>
          </a:p>
          <a:p>
            <a:pPr lvl="1"/>
            <a:r>
              <a:rPr lang="en-AU" dirty="0" smtClean="0"/>
              <a:t>Need to take care with the LOCO fitting. Simultaneous measurements found not to work due to ‘smearing’ of fitted coupling. </a:t>
            </a:r>
          </a:p>
          <a:p>
            <a:pPr lvl="1"/>
            <a:r>
              <a:rPr lang="en-AU" dirty="0" smtClean="0"/>
              <a:t>Separate, family by family measurements taken.   </a:t>
            </a:r>
            <a:endParaRPr lang="en-AU" dirty="0"/>
          </a:p>
        </p:txBody>
      </p:sp>
      <p:sp>
        <p:nvSpPr>
          <p:cNvPr id="4" name="Slide Number Placeholder 3"/>
          <p:cNvSpPr>
            <a:spLocks noGrp="1"/>
          </p:cNvSpPr>
          <p:nvPr>
            <p:ph type="sldNum" sz="quarter" idx="12"/>
          </p:nvPr>
        </p:nvSpPr>
        <p:spPr/>
        <p:txBody>
          <a:bodyPr/>
          <a:lstStyle/>
          <a:p>
            <a:fld id="{D575D485-3E4C-41C3-8B01-AE450C34458F}" type="slidenum">
              <a:rPr lang="en-AU" smtClean="0"/>
              <a:pPr/>
              <a:t>8</a:t>
            </a:fld>
            <a:endParaRPr lang="en-A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Conferences and Papers\IPAC11\Sextupole\girder_layout.JPG"/>
          <p:cNvPicPr>
            <a:picLocks noChangeAspect="1" noChangeArrowheads="1"/>
          </p:cNvPicPr>
          <p:nvPr/>
        </p:nvPicPr>
        <p:blipFill>
          <a:blip r:embed="rId3" cstate="print"/>
          <a:srcRect/>
          <a:stretch>
            <a:fillRect/>
          </a:stretch>
        </p:blipFill>
        <p:spPr bwMode="auto">
          <a:xfrm>
            <a:off x="3635896" y="4869160"/>
            <a:ext cx="3665206" cy="1787906"/>
          </a:xfrm>
          <a:prstGeom prst="rect">
            <a:avLst/>
          </a:prstGeom>
          <a:noFill/>
        </p:spPr>
      </p:pic>
      <p:sp>
        <p:nvSpPr>
          <p:cNvPr id="2" name="Title 1"/>
          <p:cNvSpPr>
            <a:spLocks noGrp="1"/>
          </p:cNvSpPr>
          <p:nvPr>
            <p:ph type="title"/>
          </p:nvPr>
        </p:nvSpPr>
        <p:spPr>
          <a:xfrm>
            <a:off x="395536" y="188640"/>
            <a:ext cx="8229600" cy="792088"/>
          </a:xfrm>
        </p:spPr>
        <p:txBody>
          <a:bodyPr>
            <a:normAutofit/>
          </a:bodyPr>
          <a:lstStyle/>
          <a:p>
            <a:r>
              <a:rPr lang="en-US" sz="2800" dirty="0" smtClean="0"/>
              <a:t>Sextupole offsets</a:t>
            </a:r>
            <a:endParaRPr lang="en-AU" sz="2800" dirty="0"/>
          </a:p>
        </p:txBody>
      </p:sp>
      <p:sp>
        <p:nvSpPr>
          <p:cNvPr id="5" name="TextBox 4"/>
          <p:cNvSpPr txBox="1"/>
          <p:nvPr/>
        </p:nvSpPr>
        <p:spPr>
          <a:xfrm>
            <a:off x="539552" y="1268760"/>
            <a:ext cx="2736304" cy="4801314"/>
          </a:xfrm>
          <a:prstGeom prst="rect">
            <a:avLst/>
          </a:prstGeom>
          <a:noFill/>
        </p:spPr>
        <p:txBody>
          <a:bodyPr wrap="square" rtlCol="0">
            <a:spAutoFit/>
          </a:bodyPr>
          <a:lstStyle/>
          <a:p>
            <a:pPr>
              <a:buFont typeface="Arial" pitchFamily="34" charset="0"/>
              <a:buChar char="•"/>
            </a:pPr>
            <a:r>
              <a:rPr lang="en-US" dirty="0" smtClean="0">
                <a:latin typeface="Arial" pitchFamily="34" charset="0"/>
                <a:cs typeface="Arial" pitchFamily="34" charset="0"/>
              </a:rPr>
              <a:t>Shunt each </a:t>
            </a:r>
            <a:r>
              <a:rPr lang="en-US" dirty="0" err="1" smtClean="0">
                <a:latin typeface="Arial" pitchFamily="34" charset="0"/>
                <a:cs typeface="Arial" pitchFamily="34" charset="0"/>
              </a:rPr>
              <a:t>sextupole</a:t>
            </a:r>
            <a:r>
              <a:rPr lang="en-US" dirty="0" smtClean="0">
                <a:latin typeface="Arial" pitchFamily="34" charset="0"/>
                <a:cs typeface="Arial" pitchFamily="34" charset="0"/>
              </a:rPr>
              <a:t> magnet family to different strengths and take a response matrix at each point</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Perform LOCO analysis and fit skew </a:t>
            </a:r>
            <a:r>
              <a:rPr lang="en-US" dirty="0" err="1" smtClean="0">
                <a:latin typeface="Arial" pitchFamily="34" charset="0"/>
                <a:cs typeface="Arial" pitchFamily="34" charset="0"/>
              </a:rPr>
              <a:t>quadrupole</a:t>
            </a:r>
            <a:r>
              <a:rPr lang="en-US" dirty="0" smtClean="0">
                <a:latin typeface="Arial" pitchFamily="34" charset="0"/>
                <a:cs typeface="Arial" pitchFamily="34" charset="0"/>
              </a:rPr>
              <a:t> terms to each </a:t>
            </a:r>
            <a:r>
              <a:rPr lang="en-US" dirty="0" err="1" smtClean="0">
                <a:latin typeface="Arial" pitchFamily="34" charset="0"/>
                <a:cs typeface="Arial" pitchFamily="34" charset="0"/>
              </a:rPr>
              <a:t>sextupole</a:t>
            </a:r>
            <a:r>
              <a:rPr lang="en-US" dirty="0" smtClean="0">
                <a:latin typeface="Arial" pitchFamily="34" charset="0"/>
                <a:cs typeface="Arial" pitchFamily="34" charset="0"/>
              </a:rPr>
              <a:t>.</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Gradient of skew field </a:t>
            </a:r>
            <a:r>
              <a:rPr lang="en-US" dirty="0" err="1" smtClean="0">
                <a:latin typeface="Arial" pitchFamily="34" charset="0"/>
                <a:cs typeface="Arial" pitchFamily="34" charset="0"/>
              </a:rPr>
              <a:t>vs</a:t>
            </a:r>
            <a:r>
              <a:rPr lang="en-US" dirty="0" smtClean="0">
                <a:latin typeface="Arial" pitchFamily="34" charset="0"/>
                <a:cs typeface="Arial" pitchFamily="34" charset="0"/>
              </a:rPr>
              <a:t> sextupole field gives vertical offset.</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Shim Magnets to reduce offsets</a:t>
            </a:r>
          </a:p>
          <a:p>
            <a:endParaRPr lang="en-AU" dirty="0"/>
          </a:p>
        </p:txBody>
      </p:sp>
      <p:pic>
        <p:nvPicPr>
          <p:cNvPr id="26627" name="Picture 3" descr="C:\Conferences and Papers\IPAC11\Sextupole\skewfit.bmp"/>
          <p:cNvPicPr>
            <a:picLocks noGrp="1" noChangeAspect="1" noChangeArrowheads="1"/>
          </p:cNvPicPr>
          <p:nvPr>
            <p:ph idx="1"/>
          </p:nvPr>
        </p:nvPicPr>
        <p:blipFill>
          <a:blip r:embed="rId4" cstate="print"/>
          <a:srcRect/>
          <a:stretch>
            <a:fillRect/>
          </a:stretch>
        </p:blipFill>
        <p:spPr bwMode="auto">
          <a:xfrm>
            <a:off x="3635896" y="1052736"/>
            <a:ext cx="5230080" cy="3240360"/>
          </a:xfrm>
          <a:prstGeom prst="rect">
            <a:avLst/>
          </a:prstGeom>
          <a:noFill/>
        </p:spPr>
      </p:pic>
      <p:pic>
        <p:nvPicPr>
          <p:cNvPr id="7" name="Picture 3" descr="C:\Conferences and Papers\IPAC11\Sextupole\Sext_offsets_initial.bmp"/>
          <p:cNvPicPr>
            <a:picLocks noChangeAspect="1" noChangeArrowheads="1"/>
          </p:cNvPicPr>
          <p:nvPr/>
        </p:nvPicPr>
        <p:blipFill>
          <a:blip r:embed="rId5" cstate="print"/>
          <a:srcRect/>
          <a:stretch>
            <a:fillRect/>
          </a:stretch>
        </p:blipFill>
        <p:spPr bwMode="auto">
          <a:xfrm>
            <a:off x="3347864" y="1052736"/>
            <a:ext cx="5482001" cy="3672408"/>
          </a:xfrm>
          <a:prstGeom prst="rect">
            <a:avLst/>
          </a:prstGeom>
          <a:noFill/>
        </p:spPr>
      </p:pic>
      <p:pic>
        <p:nvPicPr>
          <p:cNvPr id="8" name="Picture 7" descr="C:\newmydocs\My Pictures\physics pics\Shimming\All_offsets_13_11_11.jpg"/>
          <p:cNvPicPr>
            <a:picLocks noChangeAspect="1" noChangeArrowheads="1"/>
          </p:cNvPicPr>
          <p:nvPr/>
        </p:nvPicPr>
        <p:blipFill>
          <a:blip r:embed="rId6" cstate="print"/>
          <a:srcRect/>
          <a:stretch>
            <a:fillRect/>
          </a:stretch>
        </p:blipFill>
        <p:spPr bwMode="auto">
          <a:xfrm>
            <a:off x="3275856" y="1052736"/>
            <a:ext cx="5868144" cy="3891507"/>
          </a:xfrm>
          <a:prstGeom prst="rect">
            <a:avLst/>
          </a:prstGeom>
          <a:noFill/>
        </p:spPr>
      </p:pic>
      <p:pic>
        <p:nvPicPr>
          <p:cNvPr id="9" name="Picture 7" descr="C:\newmydocs\My Pictures\physics pics\Shimming\Shim_hand_small.jpg"/>
          <p:cNvPicPr>
            <a:picLocks noChangeAspect="1" noChangeArrowheads="1"/>
          </p:cNvPicPr>
          <p:nvPr/>
        </p:nvPicPr>
        <p:blipFill>
          <a:blip r:embed="rId7" cstate="print"/>
          <a:srcRect/>
          <a:stretch>
            <a:fillRect/>
          </a:stretch>
        </p:blipFill>
        <p:spPr bwMode="auto">
          <a:xfrm>
            <a:off x="3707904" y="4848562"/>
            <a:ext cx="2128386" cy="2009438"/>
          </a:xfrm>
          <a:prstGeom prst="rect">
            <a:avLst/>
          </a:prstGeom>
          <a:noFill/>
        </p:spPr>
      </p:pic>
      <p:pic>
        <p:nvPicPr>
          <p:cNvPr id="10" name="Picture 5" descr="C:\newmydocs\My Pictures\physics pics\Shimming\Shimm_small.jpg"/>
          <p:cNvPicPr>
            <a:picLocks noChangeAspect="1" noChangeArrowheads="1"/>
          </p:cNvPicPr>
          <p:nvPr/>
        </p:nvPicPr>
        <p:blipFill>
          <a:blip r:embed="rId8" cstate="print"/>
          <a:srcRect/>
          <a:stretch>
            <a:fillRect/>
          </a:stretch>
        </p:blipFill>
        <p:spPr bwMode="auto">
          <a:xfrm>
            <a:off x="6084168" y="4861497"/>
            <a:ext cx="2109513" cy="19965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ustralian Synchrotron">
      <a:dk1>
        <a:srgbClr val="000000"/>
      </a:dk1>
      <a:lt1>
        <a:srgbClr val="F8F8F8"/>
      </a:lt1>
      <a:dk2>
        <a:srgbClr val="747476"/>
      </a:dk2>
      <a:lt2>
        <a:srgbClr val="3C97D1"/>
      </a:lt2>
      <a:accent1>
        <a:srgbClr val="3C97D1"/>
      </a:accent1>
      <a:accent2>
        <a:srgbClr val="1B9B94"/>
      </a:accent2>
      <a:accent3>
        <a:srgbClr val="94B633"/>
      </a:accent3>
      <a:accent4>
        <a:srgbClr val="CCD221"/>
      </a:accent4>
      <a:accent5>
        <a:srgbClr val="FFED21"/>
      </a:accent5>
      <a:accent6>
        <a:srgbClr val="EBBC35"/>
      </a:accent6>
      <a:hlink>
        <a:srgbClr val="C53830"/>
      </a:hlink>
      <a:folHlink>
        <a:srgbClr val="C31C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4737</TotalTime>
  <Words>1611</Words>
  <Application>Microsoft Office PowerPoint</Application>
  <PresentationFormat>On-screen Show (4:3)</PresentationFormat>
  <Paragraphs>265</Paragraphs>
  <Slides>24</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Equation</vt:lpstr>
      <vt:lpstr>Vertical Emittance at the Quantum Limit</vt:lpstr>
      <vt:lpstr>Overview</vt:lpstr>
      <vt:lpstr>Lattice </vt:lpstr>
      <vt:lpstr>Vertical emittance minimisation method</vt:lpstr>
      <vt:lpstr>Touschek Lifetime Fitting</vt:lpstr>
      <vt:lpstr>Touschek Lifetime Analysis</vt:lpstr>
      <vt:lpstr>Vertical Undulator Measurements</vt:lpstr>
      <vt:lpstr>Beam Based Magnet Alignment</vt:lpstr>
      <vt:lpstr>Sextupole offsets</vt:lpstr>
      <vt:lpstr>Emittance coupling – Quadrupole rolls</vt:lpstr>
      <vt:lpstr>What did Magnet re-alignment achieve?</vt:lpstr>
      <vt:lpstr>Skew magnet re-positioning. </vt:lpstr>
      <vt:lpstr>Results after alignment and skews</vt:lpstr>
      <vt:lpstr>Change to low chromaticity lattice</vt:lpstr>
      <vt:lpstr>Other refinements to the lifetime analysis</vt:lpstr>
      <vt:lpstr>Spin Polarisation Effect</vt:lpstr>
      <vt:lpstr>Touschek Lifetime Analysis -  low chromaticity lattice</vt:lpstr>
      <vt:lpstr>Reaching the Quantum Limit</vt:lpstr>
      <vt:lpstr>Comparison with expected curves</vt:lpstr>
      <vt:lpstr>Experimental determination of Quantum Limit</vt:lpstr>
      <vt:lpstr>Conclusions</vt:lpstr>
      <vt:lpstr>Additional Slides</vt:lpstr>
      <vt:lpstr>Robustness of LOCO fit results – BPM coupling</vt:lpstr>
      <vt:lpstr>Robustness of LOCO fit results - Tune crossing measurements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dc:creator>
  <cp:lastModifiedBy>dowdr</cp:lastModifiedBy>
  <cp:revision>369</cp:revision>
  <dcterms:created xsi:type="dcterms:W3CDTF">2010-06-25T00:44:03Z</dcterms:created>
  <dcterms:modified xsi:type="dcterms:W3CDTF">2014-09-17T06:52:04Z</dcterms:modified>
</cp:coreProperties>
</file>