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93" r:id="rId6"/>
    <p:sldId id="29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1" r:id="rId20"/>
    <p:sldId id="273" r:id="rId21"/>
    <p:sldId id="272" r:id="rId22"/>
    <p:sldId id="290" r:id="rId23"/>
    <p:sldId id="274" r:id="rId24"/>
    <p:sldId id="275" r:id="rId25"/>
    <p:sldId id="276" r:id="rId26"/>
    <p:sldId id="277" r:id="rId27"/>
    <p:sldId id="288" r:id="rId28"/>
    <p:sldId id="292" r:id="rId29"/>
    <p:sldId id="291" r:id="rId30"/>
    <p:sldId id="302" r:id="rId31"/>
    <p:sldId id="278" r:id="rId32"/>
    <p:sldId id="295" r:id="rId33"/>
    <p:sldId id="296" r:id="rId34"/>
    <p:sldId id="297" r:id="rId35"/>
    <p:sldId id="298" r:id="rId36"/>
    <p:sldId id="299" r:id="rId37"/>
    <p:sldId id="300" r:id="rId38"/>
    <p:sldId id="301" r:id="rId39"/>
    <p:sldId id="303" r:id="rId40"/>
    <p:sldId id="304" r:id="rId41"/>
    <p:sldId id="305" r:id="rId42"/>
    <p:sldId id="30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3" autoAdjust="0"/>
    <p:restoredTop sz="94660"/>
  </p:normalViewPr>
  <p:slideViewPr>
    <p:cSldViewPr>
      <p:cViewPr varScale="1">
        <p:scale>
          <a:sx n="121" d="100"/>
          <a:sy n="121" d="100"/>
        </p:scale>
        <p:origin x="-30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250"/>
            <a:ext cx="2057400" cy="6030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5250"/>
            <a:ext cx="6019800" cy="60309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250"/>
            <a:ext cx="2057400" cy="6030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5250"/>
            <a:ext cx="6019800" cy="60309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250"/>
            <a:ext cx="2057400" cy="6030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5250"/>
            <a:ext cx="6019800" cy="60309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w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w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solidFill>
              </a:defRPr>
            </a:lvl1pPr>
          </a:lstStyle>
          <a:p>
            <a:fld id="{1D8BD707-D9CF-40AE-B4C6-C98DA3205C09}" type="datetimeFigureOut">
              <a:rPr lang="en-US" smtClean="0"/>
              <a:pPr/>
              <a:t>9/15/2014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CLIC DR RF</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rrowheads="1"/>
          </p:cNvPicPr>
          <p:nvPr/>
        </p:nvPicPr>
        <p:blipFill>
          <a:blip r:embed="rId13" cstate="print"/>
          <a:srcRect/>
          <a:stretch>
            <a:fillRect/>
          </a:stretch>
        </p:blipFill>
        <p:spPr bwMode="auto">
          <a:xfrm>
            <a:off x="90488" y="84138"/>
            <a:ext cx="8429625" cy="719137"/>
          </a:xfrm>
          <a:prstGeom prst="rect">
            <a:avLst/>
          </a:prstGeom>
          <a:noFill/>
          <a:ln w="9525">
            <a:noFill/>
            <a:miter lim="800000"/>
            <a:headEnd/>
            <a:tailEnd/>
          </a:ln>
        </p:spPr>
      </p:pic>
      <p:sp>
        <p:nvSpPr>
          <p:cNvPr id="1029" name="Rectangle 5"/>
          <p:cNvSpPr>
            <a:spLocks noGrp="1" noChangeArrowheads="1"/>
          </p:cNvSpPr>
          <p:nvPr>
            <p:ph type="title"/>
          </p:nvPr>
        </p:nvSpPr>
        <p:spPr bwMode="auto">
          <a:xfrm>
            <a:off x="2971800" y="95250"/>
            <a:ext cx="5548313" cy="4699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Title</a:t>
            </a:r>
          </a:p>
        </p:txBody>
      </p:sp>
      <p:sp>
        <p:nvSpPr>
          <p:cNvPr id="1031" name="Rectangle 7"/>
          <p:cNvSpPr>
            <a:spLocks noChangeArrowheads="1"/>
          </p:cNvSpPr>
          <p:nvPr/>
        </p:nvSpPr>
        <p:spPr bwMode="auto">
          <a:xfrm>
            <a:off x="7351713" y="6578600"/>
            <a:ext cx="1792287" cy="247650"/>
          </a:xfrm>
          <a:prstGeom prst="rect">
            <a:avLst/>
          </a:prstGeom>
          <a:noFill/>
          <a:ln w="9525">
            <a:noFill/>
            <a:miter lim="800000"/>
            <a:headEnd/>
            <a:tailEnd/>
          </a:ln>
          <a:effectLst/>
        </p:spPr>
        <p:txBody>
          <a:bodyPr lIns="92075" tIns="46038" rIns="92075" bIns="46038" anchor="ctr">
            <a:spAutoFit/>
          </a:bodyPr>
          <a:lstStyle/>
          <a:p>
            <a:pPr algn="ctr" eaLnBrk="0" fontAlgn="base" hangingPunct="0">
              <a:spcBef>
                <a:spcPct val="0"/>
              </a:spcBef>
              <a:spcAft>
                <a:spcPct val="0"/>
              </a:spcAft>
              <a:defRPr/>
            </a:pPr>
            <a:r>
              <a:rPr lang="en-US" sz="1000" dirty="0">
                <a:solidFill>
                  <a:srgbClr val="000000"/>
                </a:solidFill>
              </a:rPr>
              <a:t>   9 March. 2010</a:t>
            </a:r>
            <a:endParaRPr lang="en-US" sz="1000" dirty="0">
              <a:solidFill>
                <a:srgbClr val="000000"/>
              </a:solidFill>
              <a:latin typeface="Arial" charset="0"/>
            </a:endParaRPr>
          </a:p>
        </p:txBody>
      </p:sp>
      <p:pic>
        <p:nvPicPr>
          <p:cNvPr id="3077" name="Picture 11"/>
          <p:cNvPicPr>
            <a:picLocks noChangeArrowheads="1"/>
          </p:cNvPicPr>
          <p:nvPr/>
        </p:nvPicPr>
        <p:blipFill>
          <a:blip r:embed="rId14" cstate="print"/>
          <a:srcRect/>
          <a:stretch>
            <a:fillRect/>
          </a:stretch>
        </p:blipFill>
        <p:spPr bwMode="auto">
          <a:xfrm>
            <a:off x="8593138" y="139700"/>
            <a:ext cx="457200" cy="457200"/>
          </a:xfrm>
          <a:prstGeom prst="rect">
            <a:avLst/>
          </a:prstGeom>
          <a:noFill/>
          <a:ln w="9525">
            <a:noFill/>
            <a:miter lim="800000"/>
            <a:headEnd/>
            <a:tailEnd/>
          </a:ln>
        </p:spPr>
      </p:pic>
      <p:pic>
        <p:nvPicPr>
          <p:cNvPr id="3078" name="Picture 12"/>
          <p:cNvPicPr>
            <a:picLocks noChangeAspect="1" noChangeArrowheads="1"/>
          </p:cNvPicPr>
          <p:nvPr/>
        </p:nvPicPr>
        <p:blipFill>
          <a:blip r:embed="rId15" cstate="print"/>
          <a:srcRect/>
          <a:stretch>
            <a:fillRect/>
          </a:stretch>
        </p:blipFill>
        <p:spPr bwMode="auto">
          <a:xfrm flipV="1">
            <a:off x="90488" y="6477000"/>
            <a:ext cx="8959850" cy="79375"/>
          </a:xfrm>
          <a:prstGeom prst="rect">
            <a:avLst/>
          </a:prstGeom>
          <a:noFill/>
          <a:ln w="9525">
            <a:noFill/>
            <a:miter lim="800000"/>
            <a:headEnd/>
            <a:tailEnd/>
          </a:ln>
        </p:spPr>
      </p:pic>
      <p:sp>
        <p:nvSpPr>
          <p:cNvPr id="1037" name="Rectangle 13"/>
          <p:cNvSpPr>
            <a:spLocks noChangeArrowheads="1"/>
          </p:cNvSpPr>
          <p:nvPr/>
        </p:nvSpPr>
        <p:spPr bwMode="auto">
          <a:xfrm>
            <a:off x="0" y="6611938"/>
            <a:ext cx="6127750" cy="247650"/>
          </a:xfrm>
          <a:prstGeom prst="rect">
            <a:avLst/>
          </a:prstGeom>
          <a:noFill/>
          <a:ln w="9525">
            <a:noFill/>
            <a:miter lim="800000"/>
            <a:headEnd/>
            <a:tailEnd/>
          </a:ln>
          <a:effectLst/>
        </p:spPr>
        <p:txBody>
          <a:bodyPr lIns="92075" tIns="46038" rIns="92075" bIns="46038" anchor="ctr">
            <a:spAutoFit/>
          </a:bodyPr>
          <a:lstStyle/>
          <a:p>
            <a:pPr eaLnBrk="0" fontAlgn="base" hangingPunct="0">
              <a:spcBef>
                <a:spcPct val="0"/>
              </a:spcBef>
              <a:spcAft>
                <a:spcPct val="0"/>
              </a:spcAft>
              <a:defRPr/>
            </a:pPr>
            <a:r>
              <a:rPr lang="en-US" sz="1000" dirty="0">
                <a:solidFill>
                  <a:srgbClr val="000000"/>
                </a:solidFill>
              </a:rPr>
              <a:t>Alexej Grudiev, CLIC DR RF.</a:t>
            </a:r>
            <a:endParaRPr lang="en-US" sz="32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9pPr>
    </p:titleStyle>
    <p:bodyStyle>
      <a:lvl1pPr marL="342900" indent="-111125" algn="l" rtl="0" eaLnBrk="0" fontAlgn="base" hangingPunct="0">
        <a:spcBef>
          <a:spcPct val="20000"/>
        </a:spcBef>
        <a:spcAft>
          <a:spcPct val="0"/>
        </a:spcAft>
        <a:buClr>
          <a:schemeClr val="tx2"/>
        </a:buClr>
        <a:buSzPct val="90000"/>
        <a:buChar char="•"/>
        <a:defRPr sz="2400">
          <a:solidFill>
            <a:srgbClr val="0000FF"/>
          </a:solidFill>
          <a:latin typeface="+mn-lt"/>
          <a:ea typeface="+mn-ea"/>
          <a:cs typeface="+mn-cs"/>
        </a:defRPr>
      </a:lvl1pPr>
      <a:lvl2pPr marL="463550" indent="166688" algn="l" rtl="0" eaLnBrk="0" fontAlgn="base" hangingPunct="0">
        <a:spcBef>
          <a:spcPct val="20000"/>
        </a:spcBef>
        <a:spcAft>
          <a:spcPct val="0"/>
        </a:spcAft>
        <a:buClr>
          <a:schemeClr val="tx2"/>
        </a:buClr>
        <a:buSzPct val="100000"/>
        <a:buChar char="•"/>
        <a:defRPr sz="2000">
          <a:solidFill>
            <a:schemeClr val="tx1"/>
          </a:solidFill>
          <a:latin typeface="+mn-lt"/>
        </a:defRPr>
      </a:lvl2pPr>
      <a:lvl3pPr marL="798513" indent="115888" algn="l" rtl="0" eaLnBrk="0" fontAlgn="base" hangingPunct="0">
        <a:spcBef>
          <a:spcPct val="20000"/>
        </a:spcBef>
        <a:spcAft>
          <a:spcPct val="0"/>
        </a:spcAft>
        <a:buClr>
          <a:schemeClr val="tx2"/>
        </a:buClr>
        <a:buSzPct val="65000"/>
        <a:buChar char="–"/>
        <a:defRPr>
          <a:solidFill>
            <a:schemeClr val="tx1"/>
          </a:solidFill>
          <a:latin typeface="+mn-lt"/>
        </a:defRPr>
      </a:lvl3pPr>
      <a:lvl4pPr marL="1030288" indent="115888" algn="l" rtl="0" eaLnBrk="0" fontAlgn="base" hangingPunct="0">
        <a:spcBef>
          <a:spcPct val="20000"/>
        </a:spcBef>
        <a:spcAft>
          <a:spcPct val="0"/>
        </a:spcAft>
        <a:buClr>
          <a:schemeClr val="tx2"/>
        </a:buClr>
        <a:buSzPct val="65000"/>
        <a:buChar char="–"/>
        <a:defRPr sz="1600">
          <a:solidFill>
            <a:schemeClr val="tx1"/>
          </a:solidFill>
          <a:latin typeface="+mn-lt"/>
        </a:defRPr>
      </a:lvl4pPr>
      <a:lvl5pPr marL="1262063" indent="115888" algn="l" rtl="0" eaLnBrk="0" fontAlgn="base" hangingPunct="0">
        <a:spcBef>
          <a:spcPct val="20000"/>
        </a:spcBef>
        <a:spcAft>
          <a:spcPct val="0"/>
        </a:spcAft>
        <a:buClr>
          <a:schemeClr val="tx2"/>
        </a:buClr>
        <a:buSzPct val="65000"/>
        <a:buChar char="–"/>
        <a:defRPr sz="1600">
          <a:solidFill>
            <a:schemeClr val="tx1"/>
          </a:solidFill>
          <a:latin typeface="+mn-lt"/>
        </a:defRPr>
      </a:lvl5pPr>
      <a:lvl6pPr marL="1719263" indent="115888" algn="l" rtl="0" eaLnBrk="0" fontAlgn="base" hangingPunct="0">
        <a:spcBef>
          <a:spcPct val="20000"/>
        </a:spcBef>
        <a:spcAft>
          <a:spcPct val="0"/>
        </a:spcAft>
        <a:buClr>
          <a:schemeClr val="tx2"/>
        </a:buClr>
        <a:buSzPct val="65000"/>
        <a:buChar char="–"/>
        <a:defRPr sz="1600">
          <a:solidFill>
            <a:schemeClr val="tx1"/>
          </a:solidFill>
          <a:latin typeface="+mn-lt"/>
        </a:defRPr>
      </a:lvl6pPr>
      <a:lvl7pPr marL="2176463" indent="115888" algn="l" rtl="0" eaLnBrk="0" fontAlgn="base" hangingPunct="0">
        <a:spcBef>
          <a:spcPct val="20000"/>
        </a:spcBef>
        <a:spcAft>
          <a:spcPct val="0"/>
        </a:spcAft>
        <a:buClr>
          <a:schemeClr val="tx2"/>
        </a:buClr>
        <a:buSzPct val="65000"/>
        <a:buChar char="–"/>
        <a:defRPr sz="1600">
          <a:solidFill>
            <a:schemeClr val="tx1"/>
          </a:solidFill>
          <a:latin typeface="+mn-lt"/>
        </a:defRPr>
      </a:lvl7pPr>
      <a:lvl8pPr marL="2633663" indent="115888" algn="l" rtl="0" eaLnBrk="0" fontAlgn="base" hangingPunct="0">
        <a:spcBef>
          <a:spcPct val="20000"/>
        </a:spcBef>
        <a:spcAft>
          <a:spcPct val="0"/>
        </a:spcAft>
        <a:buClr>
          <a:schemeClr val="tx2"/>
        </a:buClr>
        <a:buSzPct val="65000"/>
        <a:buChar char="–"/>
        <a:defRPr sz="1600">
          <a:solidFill>
            <a:schemeClr val="tx1"/>
          </a:solidFill>
          <a:latin typeface="+mn-lt"/>
        </a:defRPr>
      </a:lvl8pPr>
      <a:lvl9pPr marL="3090863" indent="115888" algn="l" rtl="0" eaLnBrk="0" fontAlgn="base" hangingPunct="0">
        <a:spcBef>
          <a:spcPct val="20000"/>
        </a:spcBef>
        <a:spcAft>
          <a:spcPct val="0"/>
        </a:spcAft>
        <a:buClr>
          <a:schemeClr val="tx2"/>
        </a:buClr>
        <a:buSzPct val="6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rrowheads="1"/>
          </p:cNvPicPr>
          <p:nvPr/>
        </p:nvPicPr>
        <p:blipFill>
          <a:blip r:embed="rId13" cstate="print"/>
          <a:srcRect/>
          <a:stretch>
            <a:fillRect/>
          </a:stretch>
        </p:blipFill>
        <p:spPr bwMode="auto">
          <a:xfrm>
            <a:off x="90488" y="84138"/>
            <a:ext cx="8429625" cy="719137"/>
          </a:xfrm>
          <a:prstGeom prst="rect">
            <a:avLst/>
          </a:prstGeom>
          <a:noFill/>
          <a:ln w="9525">
            <a:noFill/>
            <a:miter lim="800000"/>
            <a:headEnd/>
            <a:tailEnd/>
          </a:ln>
        </p:spPr>
      </p:pic>
      <p:sp>
        <p:nvSpPr>
          <p:cNvPr id="1029" name="Rectangle 5"/>
          <p:cNvSpPr>
            <a:spLocks noGrp="1" noChangeArrowheads="1"/>
          </p:cNvSpPr>
          <p:nvPr>
            <p:ph type="title"/>
          </p:nvPr>
        </p:nvSpPr>
        <p:spPr bwMode="auto">
          <a:xfrm>
            <a:off x="2971800" y="95250"/>
            <a:ext cx="5548313" cy="4699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Title</a:t>
            </a:r>
          </a:p>
        </p:txBody>
      </p:sp>
      <p:sp>
        <p:nvSpPr>
          <p:cNvPr id="1031" name="Rectangle 7"/>
          <p:cNvSpPr>
            <a:spLocks noChangeArrowheads="1"/>
          </p:cNvSpPr>
          <p:nvPr/>
        </p:nvSpPr>
        <p:spPr bwMode="auto">
          <a:xfrm>
            <a:off x="7351713" y="6578600"/>
            <a:ext cx="1792287" cy="247650"/>
          </a:xfrm>
          <a:prstGeom prst="rect">
            <a:avLst/>
          </a:prstGeom>
          <a:noFill/>
          <a:ln w="9525">
            <a:noFill/>
            <a:miter lim="800000"/>
            <a:headEnd/>
            <a:tailEnd/>
          </a:ln>
          <a:effectLst/>
        </p:spPr>
        <p:txBody>
          <a:bodyPr lIns="92075" tIns="46038" rIns="92075" bIns="46038" anchor="ctr">
            <a:spAutoFit/>
          </a:bodyPr>
          <a:lstStyle/>
          <a:p>
            <a:pPr algn="ctr" eaLnBrk="0" fontAlgn="base" hangingPunct="0">
              <a:spcBef>
                <a:spcPct val="0"/>
              </a:spcBef>
              <a:spcAft>
                <a:spcPct val="0"/>
              </a:spcAft>
              <a:defRPr/>
            </a:pPr>
            <a:r>
              <a:rPr lang="en-US" sz="1000" dirty="0">
                <a:solidFill>
                  <a:srgbClr val="000000"/>
                </a:solidFill>
              </a:rPr>
              <a:t>   9 March. 2010</a:t>
            </a:r>
            <a:endParaRPr lang="en-US" sz="1000" dirty="0">
              <a:solidFill>
                <a:srgbClr val="000000"/>
              </a:solidFill>
              <a:latin typeface="Arial" charset="0"/>
            </a:endParaRPr>
          </a:p>
        </p:txBody>
      </p:sp>
      <p:pic>
        <p:nvPicPr>
          <p:cNvPr id="3077" name="Picture 11"/>
          <p:cNvPicPr>
            <a:picLocks noChangeArrowheads="1"/>
          </p:cNvPicPr>
          <p:nvPr/>
        </p:nvPicPr>
        <p:blipFill>
          <a:blip r:embed="rId14" cstate="print"/>
          <a:srcRect/>
          <a:stretch>
            <a:fillRect/>
          </a:stretch>
        </p:blipFill>
        <p:spPr bwMode="auto">
          <a:xfrm>
            <a:off x="8593138" y="139700"/>
            <a:ext cx="457200" cy="457200"/>
          </a:xfrm>
          <a:prstGeom prst="rect">
            <a:avLst/>
          </a:prstGeom>
          <a:noFill/>
          <a:ln w="9525">
            <a:noFill/>
            <a:miter lim="800000"/>
            <a:headEnd/>
            <a:tailEnd/>
          </a:ln>
        </p:spPr>
      </p:pic>
      <p:pic>
        <p:nvPicPr>
          <p:cNvPr id="3078" name="Picture 12"/>
          <p:cNvPicPr>
            <a:picLocks noChangeAspect="1" noChangeArrowheads="1"/>
          </p:cNvPicPr>
          <p:nvPr/>
        </p:nvPicPr>
        <p:blipFill>
          <a:blip r:embed="rId15" cstate="print"/>
          <a:srcRect/>
          <a:stretch>
            <a:fillRect/>
          </a:stretch>
        </p:blipFill>
        <p:spPr bwMode="auto">
          <a:xfrm flipV="1">
            <a:off x="90488" y="6477000"/>
            <a:ext cx="8959850" cy="79375"/>
          </a:xfrm>
          <a:prstGeom prst="rect">
            <a:avLst/>
          </a:prstGeom>
          <a:noFill/>
          <a:ln w="9525">
            <a:noFill/>
            <a:miter lim="800000"/>
            <a:headEnd/>
            <a:tailEnd/>
          </a:ln>
        </p:spPr>
      </p:pic>
      <p:sp>
        <p:nvSpPr>
          <p:cNvPr id="1037" name="Rectangle 13"/>
          <p:cNvSpPr>
            <a:spLocks noChangeArrowheads="1"/>
          </p:cNvSpPr>
          <p:nvPr/>
        </p:nvSpPr>
        <p:spPr bwMode="auto">
          <a:xfrm>
            <a:off x="0" y="6611938"/>
            <a:ext cx="6127750" cy="247650"/>
          </a:xfrm>
          <a:prstGeom prst="rect">
            <a:avLst/>
          </a:prstGeom>
          <a:noFill/>
          <a:ln w="9525">
            <a:noFill/>
            <a:miter lim="800000"/>
            <a:headEnd/>
            <a:tailEnd/>
          </a:ln>
          <a:effectLst/>
        </p:spPr>
        <p:txBody>
          <a:bodyPr lIns="92075" tIns="46038" rIns="92075" bIns="46038" anchor="ctr">
            <a:spAutoFit/>
          </a:bodyPr>
          <a:lstStyle/>
          <a:p>
            <a:pPr eaLnBrk="0" fontAlgn="base" hangingPunct="0">
              <a:spcBef>
                <a:spcPct val="0"/>
              </a:spcBef>
              <a:spcAft>
                <a:spcPct val="0"/>
              </a:spcAft>
              <a:defRPr/>
            </a:pPr>
            <a:r>
              <a:rPr lang="en-US" sz="1000" dirty="0">
                <a:solidFill>
                  <a:srgbClr val="000000"/>
                </a:solidFill>
              </a:rPr>
              <a:t>Alexej Grudiev, CLIC DR RF.</a:t>
            </a:r>
            <a:endParaRPr lang="en-US" sz="32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9pPr>
    </p:titleStyle>
    <p:bodyStyle>
      <a:lvl1pPr marL="342900" indent="-111125" algn="l" rtl="0" eaLnBrk="0" fontAlgn="base" hangingPunct="0">
        <a:spcBef>
          <a:spcPct val="20000"/>
        </a:spcBef>
        <a:spcAft>
          <a:spcPct val="0"/>
        </a:spcAft>
        <a:buClr>
          <a:schemeClr val="tx2"/>
        </a:buClr>
        <a:buSzPct val="90000"/>
        <a:buChar char="•"/>
        <a:defRPr sz="2400">
          <a:solidFill>
            <a:srgbClr val="0000FF"/>
          </a:solidFill>
          <a:latin typeface="+mn-lt"/>
          <a:ea typeface="+mn-ea"/>
          <a:cs typeface="+mn-cs"/>
        </a:defRPr>
      </a:lvl1pPr>
      <a:lvl2pPr marL="463550" indent="166688" algn="l" rtl="0" eaLnBrk="0" fontAlgn="base" hangingPunct="0">
        <a:spcBef>
          <a:spcPct val="20000"/>
        </a:spcBef>
        <a:spcAft>
          <a:spcPct val="0"/>
        </a:spcAft>
        <a:buClr>
          <a:schemeClr val="tx2"/>
        </a:buClr>
        <a:buSzPct val="100000"/>
        <a:buChar char="•"/>
        <a:defRPr sz="2000">
          <a:solidFill>
            <a:schemeClr val="tx1"/>
          </a:solidFill>
          <a:latin typeface="+mn-lt"/>
        </a:defRPr>
      </a:lvl2pPr>
      <a:lvl3pPr marL="798513" indent="115888" algn="l" rtl="0" eaLnBrk="0" fontAlgn="base" hangingPunct="0">
        <a:spcBef>
          <a:spcPct val="20000"/>
        </a:spcBef>
        <a:spcAft>
          <a:spcPct val="0"/>
        </a:spcAft>
        <a:buClr>
          <a:schemeClr val="tx2"/>
        </a:buClr>
        <a:buSzPct val="65000"/>
        <a:buChar char="–"/>
        <a:defRPr>
          <a:solidFill>
            <a:schemeClr val="tx1"/>
          </a:solidFill>
          <a:latin typeface="+mn-lt"/>
        </a:defRPr>
      </a:lvl3pPr>
      <a:lvl4pPr marL="1030288" indent="115888" algn="l" rtl="0" eaLnBrk="0" fontAlgn="base" hangingPunct="0">
        <a:spcBef>
          <a:spcPct val="20000"/>
        </a:spcBef>
        <a:spcAft>
          <a:spcPct val="0"/>
        </a:spcAft>
        <a:buClr>
          <a:schemeClr val="tx2"/>
        </a:buClr>
        <a:buSzPct val="65000"/>
        <a:buChar char="–"/>
        <a:defRPr sz="1600">
          <a:solidFill>
            <a:schemeClr val="tx1"/>
          </a:solidFill>
          <a:latin typeface="+mn-lt"/>
        </a:defRPr>
      </a:lvl4pPr>
      <a:lvl5pPr marL="1262063" indent="115888" algn="l" rtl="0" eaLnBrk="0" fontAlgn="base" hangingPunct="0">
        <a:spcBef>
          <a:spcPct val="20000"/>
        </a:spcBef>
        <a:spcAft>
          <a:spcPct val="0"/>
        </a:spcAft>
        <a:buClr>
          <a:schemeClr val="tx2"/>
        </a:buClr>
        <a:buSzPct val="65000"/>
        <a:buChar char="–"/>
        <a:defRPr sz="1600">
          <a:solidFill>
            <a:schemeClr val="tx1"/>
          </a:solidFill>
          <a:latin typeface="+mn-lt"/>
        </a:defRPr>
      </a:lvl5pPr>
      <a:lvl6pPr marL="1719263" indent="115888" algn="l" rtl="0" eaLnBrk="0" fontAlgn="base" hangingPunct="0">
        <a:spcBef>
          <a:spcPct val="20000"/>
        </a:spcBef>
        <a:spcAft>
          <a:spcPct val="0"/>
        </a:spcAft>
        <a:buClr>
          <a:schemeClr val="tx2"/>
        </a:buClr>
        <a:buSzPct val="65000"/>
        <a:buChar char="–"/>
        <a:defRPr sz="1600">
          <a:solidFill>
            <a:schemeClr val="tx1"/>
          </a:solidFill>
          <a:latin typeface="+mn-lt"/>
        </a:defRPr>
      </a:lvl6pPr>
      <a:lvl7pPr marL="2176463" indent="115888" algn="l" rtl="0" eaLnBrk="0" fontAlgn="base" hangingPunct="0">
        <a:spcBef>
          <a:spcPct val="20000"/>
        </a:spcBef>
        <a:spcAft>
          <a:spcPct val="0"/>
        </a:spcAft>
        <a:buClr>
          <a:schemeClr val="tx2"/>
        </a:buClr>
        <a:buSzPct val="65000"/>
        <a:buChar char="–"/>
        <a:defRPr sz="1600">
          <a:solidFill>
            <a:schemeClr val="tx1"/>
          </a:solidFill>
          <a:latin typeface="+mn-lt"/>
        </a:defRPr>
      </a:lvl7pPr>
      <a:lvl8pPr marL="2633663" indent="115888" algn="l" rtl="0" eaLnBrk="0" fontAlgn="base" hangingPunct="0">
        <a:spcBef>
          <a:spcPct val="20000"/>
        </a:spcBef>
        <a:spcAft>
          <a:spcPct val="0"/>
        </a:spcAft>
        <a:buClr>
          <a:schemeClr val="tx2"/>
        </a:buClr>
        <a:buSzPct val="65000"/>
        <a:buChar char="–"/>
        <a:defRPr sz="1600">
          <a:solidFill>
            <a:schemeClr val="tx1"/>
          </a:solidFill>
          <a:latin typeface="+mn-lt"/>
        </a:defRPr>
      </a:lvl8pPr>
      <a:lvl9pPr marL="3090863" indent="115888" algn="l" rtl="0" eaLnBrk="0" fontAlgn="base" hangingPunct="0">
        <a:spcBef>
          <a:spcPct val="20000"/>
        </a:spcBef>
        <a:spcAft>
          <a:spcPct val="0"/>
        </a:spcAft>
        <a:buClr>
          <a:schemeClr val="tx2"/>
        </a:buClr>
        <a:buSzPct val="6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rrowheads="1"/>
          </p:cNvPicPr>
          <p:nvPr/>
        </p:nvPicPr>
        <p:blipFill>
          <a:blip r:embed="rId13" cstate="print"/>
          <a:srcRect/>
          <a:stretch>
            <a:fillRect/>
          </a:stretch>
        </p:blipFill>
        <p:spPr bwMode="auto">
          <a:xfrm>
            <a:off x="90488" y="84138"/>
            <a:ext cx="8429625" cy="719137"/>
          </a:xfrm>
          <a:prstGeom prst="rect">
            <a:avLst/>
          </a:prstGeom>
          <a:noFill/>
          <a:ln w="9525">
            <a:noFill/>
            <a:miter lim="800000"/>
            <a:headEnd/>
            <a:tailEnd/>
          </a:ln>
        </p:spPr>
      </p:pic>
      <p:sp>
        <p:nvSpPr>
          <p:cNvPr id="1029" name="Rectangle 5"/>
          <p:cNvSpPr>
            <a:spLocks noGrp="1" noChangeArrowheads="1"/>
          </p:cNvSpPr>
          <p:nvPr>
            <p:ph type="title"/>
          </p:nvPr>
        </p:nvSpPr>
        <p:spPr bwMode="auto">
          <a:xfrm>
            <a:off x="2971800" y="95250"/>
            <a:ext cx="5548313" cy="4699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Title</a:t>
            </a:r>
          </a:p>
        </p:txBody>
      </p:sp>
      <p:sp>
        <p:nvSpPr>
          <p:cNvPr id="1031" name="Rectangle 7"/>
          <p:cNvSpPr>
            <a:spLocks noChangeArrowheads="1"/>
          </p:cNvSpPr>
          <p:nvPr/>
        </p:nvSpPr>
        <p:spPr bwMode="auto">
          <a:xfrm>
            <a:off x="7351713" y="6578600"/>
            <a:ext cx="1792287" cy="247650"/>
          </a:xfrm>
          <a:prstGeom prst="rect">
            <a:avLst/>
          </a:prstGeom>
          <a:noFill/>
          <a:ln w="9525">
            <a:noFill/>
            <a:miter lim="800000"/>
            <a:headEnd/>
            <a:tailEnd/>
          </a:ln>
          <a:effectLst/>
        </p:spPr>
        <p:txBody>
          <a:bodyPr lIns="92075" tIns="46038" rIns="92075" bIns="46038" anchor="ctr">
            <a:spAutoFit/>
          </a:bodyPr>
          <a:lstStyle/>
          <a:p>
            <a:pPr algn="ctr" eaLnBrk="0" fontAlgn="base" hangingPunct="0">
              <a:spcBef>
                <a:spcPct val="0"/>
              </a:spcBef>
              <a:spcAft>
                <a:spcPct val="0"/>
              </a:spcAft>
              <a:defRPr/>
            </a:pPr>
            <a:r>
              <a:rPr lang="en-US" sz="1000" dirty="0">
                <a:solidFill>
                  <a:srgbClr val="000000"/>
                </a:solidFill>
              </a:rPr>
              <a:t>   9 July 2010</a:t>
            </a:r>
            <a:endParaRPr lang="en-US" sz="1000" dirty="0">
              <a:solidFill>
                <a:srgbClr val="000000"/>
              </a:solidFill>
              <a:latin typeface="Arial" charset="0"/>
            </a:endParaRPr>
          </a:p>
        </p:txBody>
      </p:sp>
      <p:pic>
        <p:nvPicPr>
          <p:cNvPr id="3077" name="Picture 11"/>
          <p:cNvPicPr>
            <a:picLocks noChangeArrowheads="1"/>
          </p:cNvPicPr>
          <p:nvPr/>
        </p:nvPicPr>
        <p:blipFill>
          <a:blip r:embed="rId14" cstate="print"/>
          <a:srcRect/>
          <a:stretch>
            <a:fillRect/>
          </a:stretch>
        </p:blipFill>
        <p:spPr bwMode="auto">
          <a:xfrm>
            <a:off x="8593138" y="139700"/>
            <a:ext cx="457200" cy="457200"/>
          </a:xfrm>
          <a:prstGeom prst="rect">
            <a:avLst/>
          </a:prstGeom>
          <a:noFill/>
          <a:ln w="9525">
            <a:noFill/>
            <a:miter lim="800000"/>
            <a:headEnd/>
            <a:tailEnd/>
          </a:ln>
        </p:spPr>
      </p:pic>
      <p:pic>
        <p:nvPicPr>
          <p:cNvPr id="3078" name="Picture 12"/>
          <p:cNvPicPr>
            <a:picLocks noChangeAspect="1" noChangeArrowheads="1"/>
          </p:cNvPicPr>
          <p:nvPr/>
        </p:nvPicPr>
        <p:blipFill>
          <a:blip r:embed="rId15" cstate="print"/>
          <a:srcRect/>
          <a:stretch>
            <a:fillRect/>
          </a:stretch>
        </p:blipFill>
        <p:spPr bwMode="auto">
          <a:xfrm flipV="1">
            <a:off x="90488" y="6477000"/>
            <a:ext cx="8959850" cy="79375"/>
          </a:xfrm>
          <a:prstGeom prst="rect">
            <a:avLst/>
          </a:prstGeom>
          <a:noFill/>
          <a:ln w="9525">
            <a:noFill/>
            <a:miter lim="800000"/>
            <a:headEnd/>
            <a:tailEnd/>
          </a:ln>
        </p:spPr>
      </p:pic>
      <p:sp>
        <p:nvSpPr>
          <p:cNvPr id="1037" name="Rectangle 13"/>
          <p:cNvSpPr>
            <a:spLocks noChangeArrowheads="1"/>
          </p:cNvSpPr>
          <p:nvPr/>
        </p:nvSpPr>
        <p:spPr bwMode="auto">
          <a:xfrm>
            <a:off x="0" y="6611938"/>
            <a:ext cx="6127750" cy="247650"/>
          </a:xfrm>
          <a:prstGeom prst="rect">
            <a:avLst/>
          </a:prstGeom>
          <a:noFill/>
          <a:ln w="9525">
            <a:noFill/>
            <a:miter lim="800000"/>
            <a:headEnd/>
            <a:tailEnd/>
          </a:ln>
          <a:effectLst/>
        </p:spPr>
        <p:txBody>
          <a:bodyPr lIns="92075" tIns="46038" rIns="92075" bIns="46038" anchor="ctr">
            <a:spAutoFit/>
          </a:bodyPr>
          <a:lstStyle/>
          <a:p>
            <a:pPr eaLnBrk="0" fontAlgn="base" hangingPunct="0">
              <a:spcBef>
                <a:spcPct val="0"/>
              </a:spcBef>
              <a:spcAft>
                <a:spcPct val="0"/>
              </a:spcAft>
              <a:defRPr/>
            </a:pPr>
            <a:r>
              <a:rPr lang="en-US" sz="1000" dirty="0">
                <a:solidFill>
                  <a:srgbClr val="000000"/>
                </a:solidFill>
              </a:rPr>
              <a:t>Alexej Grudiev, CLIC DR RF for CDR.</a:t>
            </a:r>
            <a:endParaRPr lang="en-US" sz="32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2400" b="1" i="1">
          <a:solidFill>
            <a:srgbClr val="0000FF"/>
          </a:solidFill>
          <a:effectLst>
            <a:outerShdw blurRad="38100" dist="38100" dir="2700000" algn="tl">
              <a:srgbClr val="C0C0C0"/>
            </a:outerShdw>
          </a:effectLst>
          <a:latin typeface="Comic Sans MS" pitchFamily="66" charset="0"/>
        </a:defRPr>
      </a:lvl9pPr>
    </p:titleStyle>
    <p:bodyStyle>
      <a:lvl1pPr marL="342900" indent="-111125" algn="l" rtl="0" eaLnBrk="0" fontAlgn="base" hangingPunct="0">
        <a:spcBef>
          <a:spcPct val="20000"/>
        </a:spcBef>
        <a:spcAft>
          <a:spcPct val="0"/>
        </a:spcAft>
        <a:buClr>
          <a:schemeClr val="tx2"/>
        </a:buClr>
        <a:buSzPct val="90000"/>
        <a:buChar char="•"/>
        <a:defRPr sz="2400">
          <a:solidFill>
            <a:srgbClr val="0000FF"/>
          </a:solidFill>
          <a:latin typeface="+mn-lt"/>
          <a:ea typeface="+mn-ea"/>
          <a:cs typeface="+mn-cs"/>
        </a:defRPr>
      </a:lvl1pPr>
      <a:lvl2pPr marL="463550" indent="166688" algn="l" rtl="0" eaLnBrk="0" fontAlgn="base" hangingPunct="0">
        <a:spcBef>
          <a:spcPct val="20000"/>
        </a:spcBef>
        <a:spcAft>
          <a:spcPct val="0"/>
        </a:spcAft>
        <a:buClr>
          <a:schemeClr val="tx2"/>
        </a:buClr>
        <a:buSzPct val="100000"/>
        <a:buChar char="•"/>
        <a:defRPr sz="2000">
          <a:solidFill>
            <a:schemeClr val="tx1"/>
          </a:solidFill>
          <a:latin typeface="+mn-lt"/>
        </a:defRPr>
      </a:lvl2pPr>
      <a:lvl3pPr marL="798513" indent="115888" algn="l" rtl="0" eaLnBrk="0" fontAlgn="base" hangingPunct="0">
        <a:spcBef>
          <a:spcPct val="20000"/>
        </a:spcBef>
        <a:spcAft>
          <a:spcPct val="0"/>
        </a:spcAft>
        <a:buClr>
          <a:schemeClr val="tx2"/>
        </a:buClr>
        <a:buSzPct val="65000"/>
        <a:buChar char="–"/>
        <a:defRPr>
          <a:solidFill>
            <a:schemeClr val="tx1"/>
          </a:solidFill>
          <a:latin typeface="+mn-lt"/>
        </a:defRPr>
      </a:lvl3pPr>
      <a:lvl4pPr marL="1030288" indent="115888" algn="l" rtl="0" eaLnBrk="0" fontAlgn="base" hangingPunct="0">
        <a:spcBef>
          <a:spcPct val="20000"/>
        </a:spcBef>
        <a:spcAft>
          <a:spcPct val="0"/>
        </a:spcAft>
        <a:buClr>
          <a:schemeClr val="tx2"/>
        </a:buClr>
        <a:buSzPct val="65000"/>
        <a:buChar char="–"/>
        <a:defRPr sz="1600">
          <a:solidFill>
            <a:schemeClr val="tx1"/>
          </a:solidFill>
          <a:latin typeface="+mn-lt"/>
        </a:defRPr>
      </a:lvl4pPr>
      <a:lvl5pPr marL="1262063" indent="115888" algn="l" rtl="0" eaLnBrk="0" fontAlgn="base" hangingPunct="0">
        <a:spcBef>
          <a:spcPct val="20000"/>
        </a:spcBef>
        <a:spcAft>
          <a:spcPct val="0"/>
        </a:spcAft>
        <a:buClr>
          <a:schemeClr val="tx2"/>
        </a:buClr>
        <a:buSzPct val="65000"/>
        <a:buChar char="–"/>
        <a:defRPr sz="1600">
          <a:solidFill>
            <a:schemeClr val="tx1"/>
          </a:solidFill>
          <a:latin typeface="+mn-lt"/>
        </a:defRPr>
      </a:lvl5pPr>
      <a:lvl6pPr marL="1719263" indent="115888" algn="l" rtl="0" eaLnBrk="0" fontAlgn="base" hangingPunct="0">
        <a:spcBef>
          <a:spcPct val="20000"/>
        </a:spcBef>
        <a:spcAft>
          <a:spcPct val="0"/>
        </a:spcAft>
        <a:buClr>
          <a:schemeClr val="tx2"/>
        </a:buClr>
        <a:buSzPct val="65000"/>
        <a:buChar char="–"/>
        <a:defRPr sz="1600">
          <a:solidFill>
            <a:schemeClr val="tx1"/>
          </a:solidFill>
          <a:latin typeface="+mn-lt"/>
        </a:defRPr>
      </a:lvl6pPr>
      <a:lvl7pPr marL="2176463" indent="115888" algn="l" rtl="0" eaLnBrk="0" fontAlgn="base" hangingPunct="0">
        <a:spcBef>
          <a:spcPct val="20000"/>
        </a:spcBef>
        <a:spcAft>
          <a:spcPct val="0"/>
        </a:spcAft>
        <a:buClr>
          <a:schemeClr val="tx2"/>
        </a:buClr>
        <a:buSzPct val="65000"/>
        <a:buChar char="–"/>
        <a:defRPr sz="1600">
          <a:solidFill>
            <a:schemeClr val="tx1"/>
          </a:solidFill>
          <a:latin typeface="+mn-lt"/>
        </a:defRPr>
      </a:lvl7pPr>
      <a:lvl8pPr marL="2633663" indent="115888" algn="l" rtl="0" eaLnBrk="0" fontAlgn="base" hangingPunct="0">
        <a:spcBef>
          <a:spcPct val="20000"/>
        </a:spcBef>
        <a:spcAft>
          <a:spcPct val="0"/>
        </a:spcAft>
        <a:buClr>
          <a:schemeClr val="tx2"/>
        </a:buClr>
        <a:buSzPct val="65000"/>
        <a:buChar char="–"/>
        <a:defRPr sz="1600">
          <a:solidFill>
            <a:schemeClr val="tx1"/>
          </a:solidFill>
          <a:latin typeface="+mn-lt"/>
        </a:defRPr>
      </a:lvl8pPr>
      <a:lvl9pPr marL="3090863" indent="115888" algn="l" rtl="0" eaLnBrk="0" fontAlgn="base" hangingPunct="0">
        <a:spcBef>
          <a:spcPct val="20000"/>
        </a:spcBef>
        <a:spcAft>
          <a:spcPct val="0"/>
        </a:spcAft>
        <a:buClr>
          <a:schemeClr val="tx2"/>
        </a:buClr>
        <a:buSzPct val="6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7.bin"/><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hyperlink" Target="http://www-project.slac.stanford.edu/lc/local/Reviews/cd1%20nov98/RF%20HighPwr_Schwarz.pdf" TargetMode="Externa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CLIC DR RF system</a:t>
            </a:r>
            <a:br>
              <a:rPr lang="en-US" dirty="0" smtClean="0"/>
            </a:br>
            <a:r>
              <a:rPr lang="en-US" dirty="0" smtClean="0"/>
              <a:t>Baseline and Alternatives</a:t>
            </a:r>
            <a:endParaRPr lang="en-US" dirty="0"/>
          </a:p>
        </p:txBody>
      </p:sp>
      <p:sp>
        <p:nvSpPr>
          <p:cNvPr id="3" name="Subtitle 2"/>
          <p:cNvSpPr>
            <a:spLocks noGrp="1"/>
          </p:cNvSpPr>
          <p:nvPr>
            <p:ph type="subTitle" idx="1"/>
          </p:nvPr>
        </p:nvSpPr>
        <p:spPr>
          <a:xfrm>
            <a:off x="762000" y="3886200"/>
            <a:ext cx="7696200" cy="1752600"/>
          </a:xfrm>
        </p:spPr>
        <p:txBody>
          <a:bodyPr>
            <a:normAutofit/>
          </a:bodyPr>
          <a:lstStyle/>
          <a:p>
            <a:r>
              <a:rPr lang="en-US" sz="2000" dirty="0" err="1" smtClean="0"/>
              <a:t>A.Grudiev</a:t>
            </a:r>
            <a:endParaRPr lang="en-US" sz="2000" dirty="0" smtClean="0"/>
          </a:p>
          <a:p>
            <a:r>
              <a:rPr lang="en-US" sz="2000" dirty="0" smtClean="0"/>
              <a:t>19</a:t>
            </a:r>
            <a:r>
              <a:rPr lang="en-US" sz="2000" dirty="0" smtClean="0"/>
              <a:t>/09/2014</a:t>
            </a:r>
            <a:endParaRPr lang="en-US" sz="2000" dirty="0" smtClean="0"/>
          </a:p>
          <a:p>
            <a:r>
              <a:rPr lang="en-US" sz="2000" dirty="0" smtClean="0"/>
              <a:t>Acknowledgements for useful discussions to:</a:t>
            </a:r>
          </a:p>
          <a:p>
            <a:r>
              <a:rPr lang="en-US" sz="2000" dirty="0" err="1" smtClean="0"/>
              <a:t>K.Akai</a:t>
            </a:r>
            <a:r>
              <a:rPr lang="en-US" sz="2000" dirty="0" smtClean="0"/>
              <a:t>, </a:t>
            </a:r>
            <a:r>
              <a:rPr lang="en-US" sz="2000" dirty="0" err="1" smtClean="0"/>
              <a:t>S.Belomestnykh</a:t>
            </a:r>
            <a:r>
              <a:rPr lang="en-US" sz="2000" dirty="0" smtClean="0"/>
              <a:t>, </a:t>
            </a:r>
            <a:r>
              <a:rPr lang="en-US" sz="2000" dirty="0" err="1" smtClean="0"/>
              <a:t>W.Hofle</a:t>
            </a:r>
            <a:r>
              <a:rPr lang="en-US" sz="2000" dirty="0" smtClean="0"/>
              <a:t>, </a:t>
            </a:r>
            <a:r>
              <a:rPr lang="en-US" sz="2000" dirty="0" err="1" smtClean="0"/>
              <a:t>E.Jensen</a:t>
            </a:r>
            <a:r>
              <a:rPr lang="en-US" sz="2000" dirty="0" smtClean="0"/>
              <a:t> </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Baseline solution </a:t>
            </a:r>
            <a:r>
              <a:rPr lang="en-US" sz="3600" dirty="0" smtClean="0"/>
              <a:t>(cavity parameter chose)</a:t>
            </a:r>
            <a:endParaRPr lang="en-US" dirty="0"/>
          </a:p>
        </p:txBody>
      </p:sp>
      <p:grpSp>
        <p:nvGrpSpPr>
          <p:cNvPr id="5" name="Group 4"/>
          <p:cNvGrpSpPr/>
          <p:nvPr/>
        </p:nvGrpSpPr>
        <p:grpSpPr>
          <a:xfrm>
            <a:off x="152400" y="838200"/>
            <a:ext cx="4648200" cy="4605754"/>
            <a:chOff x="76200" y="762000"/>
            <a:chExt cx="4648200" cy="4605754"/>
          </a:xfrm>
        </p:grpSpPr>
        <p:pic>
          <p:nvPicPr>
            <p:cNvPr id="6" name="Picture 2"/>
            <p:cNvPicPr>
              <a:picLocks noChangeAspect="1" noChangeArrowheads="1"/>
            </p:cNvPicPr>
            <p:nvPr/>
          </p:nvPicPr>
          <p:blipFill>
            <a:blip r:embed="rId2" cstate="print"/>
            <a:srcRect l="23438" t="10417" r="9375" b="6250"/>
            <a:stretch>
              <a:fillRect/>
            </a:stretch>
          </p:blipFill>
          <p:spPr bwMode="auto">
            <a:xfrm>
              <a:off x="76200" y="762000"/>
              <a:ext cx="4648200" cy="4323907"/>
            </a:xfrm>
            <a:prstGeom prst="rect">
              <a:avLst/>
            </a:prstGeom>
            <a:noFill/>
            <a:ln w="9525">
              <a:noFill/>
              <a:miter lim="800000"/>
              <a:headEnd/>
              <a:tailEnd/>
            </a:ln>
          </p:spPr>
        </p:pic>
        <p:cxnSp>
          <p:nvCxnSpPr>
            <p:cNvPr id="7" name="Straight Arrow Connector 6"/>
            <p:cNvCxnSpPr/>
            <p:nvPr/>
          </p:nvCxnSpPr>
          <p:spPr>
            <a:xfrm>
              <a:off x="304800" y="5334000"/>
              <a:ext cx="19050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4400" y="5029200"/>
              <a:ext cx="756938" cy="338554"/>
            </a:xfrm>
            <a:prstGeom prst="rect">
              <a:avLst/>
            </a:prstGeom>
            <a:noFill/>
          </p:spPr>
          <p:txBody>
            <a:bodyPr wrap="none" rtlCol="0">
              <a:spAutoFit/>
            </a:bodyPr>
            <a:lstStyle/>
            <a:p>
              <a:pPr eaLnBrk="1" fontAlgn="auto" hangingPunct="1">
                <a:spcBef>
                  <a:spcPts val="0"/>
                </a:spcBef>
                <a:spcAft>
                  <a:spcPts val="0"/>
                </a:spcAft>
                <a:buClrTx/>
                <a:buSzTx/>
              </a:pPr>
              <a:r>
                <a:rPr lang="en-US" sz="1600" i="0" dirty="0" smtClean="0">
                  <a:solidFill>
                    <a:prstClr val="black"/>
                  </a:solidFill>
                  <a:latin typeface="Calibri"/>
                </a:rPr>
                <a:t>~2.5 m</a:t>
              </a:r>
              <a:endParaRPr lang="en-US" sz="1600" i="0" dirty="0">
                <a:solidFill>
                  <a:prstClr val="black"/>
                </a:solidFill>
                <a:latin typeface="Calibri"/>
              </a:endParaRPr>
            </a:p>
          </p:txBody>
        </p:sp>
      </p:grpSp>
      <p:sp>
        <p:nvSpPr>
          <p:cNvPr id="10" name="TextBox 9"/>
          <p:cNvSpPr txBox="1"/>
          <p:nvPr/>
        </p:nvSpPr>
        <p:spPr>
          <a:xfrm>
            <a:off x="304800" y="5638800"/>
            <a:ext cx="2433551" cy="369332"/>
          </a:xfrm>
          <a:prstGeom prst="rect">
            <a:avLst/>
          </a:prstGeom>
          <a:noFill/>
        </p:spPr>
        <p:txBody>
          <a:bodyPr wrap="none" rtlCol="0">
            <a:spAutoFit/>
          </a:bodyPr>
          <a:lstStyle/>
          <a:p>
            <a:r>
              <a:rPr lang="en-US" dirty="0" err="1" smtClean="0"/>
              <a:t>Kageyama</a:t>
            </a:r>
            <a:r>
              <a:rPr lang="en-US" dirty="0" smtClean="0"/>
              <a:t> et al, APAC98</a:t>
            </a:r>
            <a:endParaRPr lang="en-US" dirty="0"/>
          </a:p>
        </p:txBody>
      </p:sp>
      <p:sp>
        <p:nvSpPr>
          <p:cNvPr id="11" name="TextBox 10"/>
          <p:cNvSpPr txBox="1"/>
          <p:nvPr/>
        </p:nvSpPr>
        <p:spPr>
          <a:xfrm>
            <a:off x="4876800" y="762000"/>
            <a:ext cx="3670491" cy="2031325"/>
          </a:xfrm>
          <a:prstGeom prst="rect">
            <a:avLst/>
          </a:prstGeom>
          <a:noFill/>
        </p:spPr>
        <p:txBody>
          <a:bodyPr wrap="square" rtlCol="0">
            <a:spAutoFit/>
          </a:bodyPr>
          <a:lstStyle/>
          <a:p>
            <a:r>
              <a:rPr lang="en-US" dirty="0" smtClean="0"/>
              <a:t>Proposed in 1993 by </a:t>
            </a:r>
            <a:r>
              <a:rPr lang="en-US" dirty="0" err="1" smtClean="0"/>
              <a:t>Shintake</a:t>
            </a:r>
            <a:r>
              <a:rPr lang="en-US" dirty="0" smtClean="0"/>
              <a:t>, cavities of this type (ARES-type utilizing TE015 mode in storage cavity) are used in KEK B-factory in both low and high energy rings. It is equipped with tuning and HOM damping features. </a:t>
            </a:r>
            <a:endParaRPr lang="en-US" dirty="0"/>
          </a:p>
        </p:txBody>
      </p:sp>
      <p:graphicFrame>
        <p:nvGraphicFramePr>
          <p:cNvPr id="12" name="Table 11"/>
          <p:cNvGraphicFramePr>
            <a:graphicFrameLocks noGrp="1"/>
          </p:cNvGraphicFramePr>
          <p:nvPr/>
        </p:nvGraphicFramePr>
        <p:xfrm>
          <a:off x="4953000" y="2895600"/>
          <a:ext cx="3733800" cy="2468880"/>
        </p:xfrm>
        <a:graphic>
          <a:graphicData uri="http://schemas.openxmlformats.org/drawingml/2006/table">
            <a:tbl>
              <a:tblPr firstRow="1" bandRow="1">
                <a:tableStyleId>{5C22544A-7EE6-4342-B048-85BDC9FD1C3A}</a:tableStyleId>
              </a:tblPr>
              <a:tblGrid>
                <a:gridCol w="2971800"/>
                <a:gridCol w="762000"/>
              </a:tblGrid>
              <a:tr h="206829">
                <a:tc>
                  <a:txBody>
                    <a:bodyPr/>
                    <a:lstStyle/>
                    <a:p>
                      <a:r>
                        <a:rPr lang="en-US" sz="1400" dirty="0" smtClean="0">
                          <a:solidFill>
                            <a:srgbClr val="0000FF"/>
                          </a:solidFill>
                        </a:rPr>
                        <a:t>Frequency: f[GHz]</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0.509</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6829">
                <a:tc>
                  <a:txBody>
                    <a:bodyPr/>
                    <a:lstStyle/>
                    <a:p>
                      <a:r>
                        <a:rPr lang="en-US" sz="1400" dirty="0" smtClean="0">
                          <a:solidFill>
                            <a:srgbClr val="0000FF"/>
                          </a:solidFill>
                        </a:rPr>
                        <a:t>Normalized</a:t>
                      </a:r>
                      <a:r>
                        <a:rPr lang="en-US" sz="1400" baseline="0" dirty="0" smtClean="0">
                          <a:solidFill>
                            <a:srgbClr val="0000FF"/>
                          </a:solidFill>
                        </a:rPr>
                        <a:t> s</a:t>
                      </a:r>
                      <a:r>
                        <a:rPr lang="en-US" sz="1400" dirty="0" smtClean="0">
                          <a:solidFill>
                            <a:srgbClr val="0000FF"/>
                          </a:solidFill>
                        </a:rPr>
                        <a:t>hunt</a:t>
                      </a:r>
                      <a:r>
                        <a:rPr lang="en-US" sz="1400" baseline="0" dirty="0" smtClean="0">
                          <a:solidFill>
                            <a:srgbClr val="0000FF"/>
                          </a:solidFill>
                        </a:rPr>
                        <a:t> impedance (circuit)</a:t>
                      </a:r>
                      <a:r>
                        <a:rPr lang="en-US" sz="1400" dirty="0" smtClean="0">
                          <a:solidFill>
                            <a:srgbClr val="0000FF"/>
                          </a:solidFill>
                        </a:rPr>
                        <a:t>: </a:t>
                      </a:r>
                      <a:r>
                        <a:rPr lang="en-US" sz="1400" dirty="0" err="1" smtClean="0">
                          <a:solidFill>
                            <a:srgbClr val="0000FF"/>
                          </a:solidFill>
                        </a:rPr>
                        <a:t>R</a:t>
                      </a:r>
                      <a:r>
                        <a:rPr lang="en-US" sz="1400" baseline="-25000" dirty="0" err="1" smtClean="0">
                          <a:solidFill>
                            <a:srgbClr val="0000FF"/>
                          </a:solidFill>
                        </a:rPr>
                        <a:t>g</a:t>
                      </a:r>
                      <a:r>
                        <a:rPr lang="en-US" sz="1400" dirty="0" smtClean="0">
                          <a:solidFill>
                            <a:srgbClr val="0000FF"/>
                          </a:solidFill>
                        </a:rPr>
                        <a:t>/Q [</a:t>
                      </a:r>
                      <a:r>
                        <a:rPr lang="el-GR" sz="1400" dirty="0" smtClean="0">
                          <a:solidFill>
                            <a:srgbClr val="0000FF"/>
                          </a:solidFill>
                        </a:rPr>
                        <a:t>Ω</a:t>
                      </a:r>
                      <a:r>
                        <a:rPr lang="en-US" sz="140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7.4</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6829">
                <a:tc>
                  <a:txBody>
                    <a:bodyPr/>
                    <a:lstStyle/>
                    <a:p>
                      <a:r>
                        <a:rPr lang="en-US" sz="1400" dirty="0" smtClean="0">
                          <a:solidFill>
                            <a:srgbClr val="0000FF"/>
                          </a:solidFill>
                        </a:rPr>
                        <a:t>Unloaded Q-factor: Q</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110000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6829">
                <a:tc>
                  <a:txBody>
                    <a:bodyPr/>
                    <a:lstStyle/>
                    <a:p>
                      <a:r>
                        <a:rPr lang="en-US" sz="1400" dirty="0" smtClean="0">
                          <a:solidFill>
                            <a:srgbClr val="0000FF"/>
                          </a:solidFill>
                        </a:rPr>
                        <a:t>Aperture radius: r [mm]</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80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6829">
                <a:tc>
                  <a:txBody>
                    <a:bodyPr/>
                    <a:lstStyle/>
                    <a:p>
                      <a:r>
                        <a:rPr lang="en-US" sz="1400" baseline="0" dirty="0" smtClean="0">
                          <a:solidFill>
                            <a:srgbClr val="0000FF"/>
                          </a:solidFill>
                        </a:rPr>
                        <a:t>Power range: </a:t>
                      </a:r>
                      <a:r>
                        <a:rPr lang="en-US" sz="1400" b="0" dirty="0" smtClean="0">
                          <a:solidFill>
                            <a:srgbClr val="0000FF"/>
                          </a:solidFill>
                        </a:rPr>
                        <a:t>P</a:t>
                      </a:r>
                      <a:r>
                        <a:rPr lang="en-US" sz="1400" b="0" baseline="-25000" dirty="0" smtClean="0">
                          <a:solidFill>
                            <a:srgbClr val="0000FF"/>
                          </a:solidFill>
                        </a:rPr>
                        <a:t>g</a:t>
                      </a:r>
                      <a:r>
                        <a:rPr lang="en-US" sz="1400" b="0" dirty="0" smtClean="0">
                          <a:solidFill>
                            <a:srgbClr val="0000FF"/>
                          </a:solidFill>
                        </a:rPr>
                        <a:t>=V</a:t>
                      </a:r>
                      <a:r>
                        <a:rPr lang="en-US" sz="1400" b="0" baseline="-25000" dirty="0" smtClean="0">
                          <a:solidFill>
                            <a:srgbClr val="0000FF"/>
                          </a:solidFill>
                        </a:rPr>
                        <a:t>g</a:t>
                      </a:r>
                      <a:r>
                        <a:rPr lang="en-US" sz="1400" b="0" baseline="30000" dirty="0" smtClean="0">
                          <a:solidFill>
                            <a:srgbClr val="0000FF"/>
                          </a:solidFill>
                        </a:rPr>
                        <a:t>2</a:t>
                      </a:r>
                      <a:r>
                        <a:rPr lang="en-US" sz="1400" b="0" dirty="0" smtClean="0">
                          <a:solidFill>
                            <a:srgbClr val="0000FF"/>
                          </a:solidFill>
                        </a:rPr>
                        <a:t>/2R</a:t>
                      </a:r>
                      <a:r>
                        <a:rPr lang="en-US" sz="1400" b="0" baseline="-25000" dirty="0" smtClean="0">
                          <a:solidFill>
                            <a:srgbClr val="0000FF"/>
                          </a:solidFill>
                        </a:rPr>
                        <a:t>g</a:t>
                      </a:r>
                      <a:r>
                        <a:rPr lang="en-US" sz="1400" b="0" baseline="0" dirty="0" smtClean="0">
                          <a:solidFill>
                            <a:srgbClr val="0000FF"/>
                          </a:solidFill>
                        </a:rPr>
                        <a:t> [MW]</a:t>
                      </a:r>
                    </a:p>
                    <a:p>
                      <a:r>
                        <a:rPr lang="en-US" sz="1400" b="0" baseline="0" dirty="0" smtClean="0">
                          <a:solidFill>
                            <a:srgbClr val="0000FF"/>
                          </a:solidFill>
                        </a:rPr>
                        <a:t>Nominal – Maximum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0.15 – 0.45</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6829">
                <a:tc>
                  <a:txBody>
                    <a:bodyPr/>
                    <a:lstStyle/>
                    <a:p>
                      <a:r>
                        <a:rPr lang="en-US" sz="1400" dirty="0" smtClean="0">
                          <a:solidFill>
                            <a:srgbClr val="0000FF"/>
                          </a:solidFill>
                        </a:rPr>
                        <a:t>Gap voltage range: V</a:t>
                      </a:r>
                      <a:r>
                        <a:rPr lang="en-US" sz="1400" baseline="-25000" dirty="0" smtClean="0">
                          <a:solidFill>
                            <a:srgbClr val="0000FF"/>
                          </a:solidFill>
                        </a:rPr>
                        <a:t>g</a:t>
                      </a:r>
                      <a:r>
                        <a:rPr lang="en-US" sz="1400" baseline="0" dirty="0" smtClean="0">
                          <a:solidFill>
                            <a:srgbClr val="0000FF"/>
                          </a:solidFill>
                        </a:rPr>
                        <a:t> [MV]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0000FF"/>
                          </a:solidFill>
                        </a:rPr>
                        <a:t>Nominal – Maximum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0.5 – 0.866</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Baseline solution </a:t>
            </a:r>
            <a:r>
              <a:rPr lang="en-US" sz="3600" dirty="0" smtClean="0"/>
              <a:t>(cavity parameter chose)</a:t>
            </a:r>
            <a:endParaRPr lang="en-US" dirty="0"/>
          </a:p>
        </p:txBody>
      </p:sp>
      <p:graphicFrame>
        <p:nvGraphicFramePr>
          <p:cNvPr id="12" name="Table 11"/>
          <p:cNvGraphicFramePr>
            <a:graphicFrameLocks noGrp="1"/>
          </p:cNvGraphicFramePr>
          <p:nvPr/>
        </p:nvGraphicFramePr>
        <p:xfrm>
          <a:off x="380998" y="3505200"/>
          <a:ext cx="7772401" cy="1950720"/>
        </p:xfrm>
        <a:graphic>
          <a:graphicData uri="http://schemas.openxmlformats.org/drawingml/2006/table">
            <a:tbl>
              <a:tblPr firstRow="1" bandRow="1">
                <a:tableStyleId>{5C22544A-7EE6-4342-B048-85BDC9FD1C3A}</a:tableStyleId>
              </a:tblPr>
              <a:tblGrid>
                <a:gridCol w="2537927"/>
                <a:gridCol w="1031033"/>
                <a:gridCol w="1189653"/>
                <a:gridCol w="1999996"/>
                <a:gridCol w="1013792"/>
              </a:tblGrid>
              <a:tr h="206829">
                <a:tc>
                  <a:txBody>
                    <a:bodyPr/>
                    <a:lstStyle/>
                    <a:p>
                      <a:r>
                        <a:rPr lang="en-US" sz="1400" dirty="0" smtClean="0">
                          <a:solidFill>
                            <a:srgbClr val="0000FF"/>
                          </a:solidFill>
                        </a:rPr>
                        <a:t>Frequency: f[GHz]</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0.509</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smtClean="0">
                          <a:solidFill>
                            <a:srgbClr val="0000FF"/>
                          </a:solidFill>
                        </a:rPr>
                        <a:t>1</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1</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829">
                <a:tc>
                  <a:txBody>
                    <a:bodyPr/>
                    <a:lstStyle/>
                    <a:p>
                      <a:r>
                        <a:rPr lang="en-US" sz="1400" dirty="0" smtClean="0">
                          <a:solidFill>
                            <a:srgbClr val="0000FF"/>
                          </a:solidFill>
                        </a:rPr>
                        <a:t>Normalized</a:t>
                      </a:r>
                      <a:r>
                        <a:rPr lang="en-US" sz="1400" baseline="0" dirty="0" smtClean="0">
                          <a:solidFill>
                            <a:srgbClr val="0000FF"/>
                          </a:solidFill>
                        </a:rPr>
                        <a:t> s</a:t>
                      </a:r>
                      <a:r>
                        <a:rPr lang="en-US" sz="1400" dirty="0" smtClean="0">
                          <a:solidFill>
                            <a:srgbClr val="0000FF"/>
                          </a:solidFill>
                        </a:rPr>
                        <a:t>hunt</a:t>
                      </a:r>
                      <a:r>
                        <a:rPr lang="en-US" sz="1400" baseline="0" dirty="0" smtClean="0">
                          <a:solidFill>
                            <a:srgbClr val="0000FF"/>
                          </a:solidFill>
                        </a:rPr>
                        <a:t> impedance (circuit)</a:t>
                      </a:r>
                      <a:r>
                        <a:rPr lang="en-US" sz="1400" dirty="0" smtClean="0">
                          <a:solidFill>
                            <a:srgbClr val="0000FF"/>
                          </a:solidFill>
                        </a:rPr>
                        <a:t>: </a:t>
                      </a:r>
                      <a:r>
                        <a:rPr lang="en-US" sz="1400" dirty="0" err="1" smtClean="0">
                          <a:solidFill>
                            <a:srgbClr val="0000FF"/>
                          </a:solidFill>
                        </a:rPr>
                        <a:t>R</a:t>
                      </a:r>
                      <a:r>
                        <a:rPr lang="en-US" sz="1400" baseline="-25000" dirty="0" err="1" smtClean="0">
                          <a:solidFill>
                            <a:srgbClr val="0000FF"/>
                          </a:solidFill>
                        </a:rPr>
                        <a:t>g</a:t>
                      </a:r>
                      <a:r>
                        <a:rPr lang="en-US" sz="1400" dirty="0" smtClean="0">
                          <a:solidFill>
                            <a:srgbClr val="0000FF"/>
                          </a:solidFill>
                        </a:rPr>
                        <a:t>/Q [</a:t>
                      </a:r>
                      <a:r>
                        <a:rPr lang="el-GR" sz="1400" dirty="0" smtClean="0">
                          <a:solidFill>
                            <a:srgbClr val="0000FF"/>
                          </a:solidFill>
                        </a:rPr>
                        <a:t>Ω</a:t>
                      </a:r>
                      <a:r>
                        <a:rPr lang="en-US" sz="1400" dirty="0" smtClean="0">
                          <a:solidFill>
                            <a:srgbClr val="0000FF"/>
                          </a:solidFill>
                        </a:rPr>
                        <a:t>] (~f</a:t>
                      </a:r>
                      <a:r>
                        <a:rPr lang="en-US" sz="1400" baseline="30000" dirty="0" smtClean="0">
                          <a:solidFill>
                            <a:srgbClr val="0000FF"/>
                          </a:solidFill>
                        </a:rPr>
                        <a:t>0</a:t>
                      </a:r>
                      <a:r>
                        <a:rPr lang="en-US" sz="140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7.4</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smtClean="0">
                          <a:solidFill>
                            <a:srgbClr val="0000FF"/>
                          </a:solidFill>
                        </a:rPr>
                        <a:t>7.4</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0000FF"/>
                          </a:solidFill>
                        </a:rPr>
                        <a:t>(~f</a:t>
                      </a:r>
                      <a:r>
                        <a:rPr lang="en-US" sz="1400" baseline="30000" dirty="0" smtClean="0">
                          <a:solidFill>
                            <a:srgbClr val="0000FF"/>
                          </a:solidFill>
                        </a:rPr>
                        <a:t>-3</a:t>
                      </a:r>
                      <a:r>
                        <a:rPr lang="en-US" sz="1400" dirty="0" smtClean="0">
                          <a:solidFill>
                            <a:srgbClr val="0000FF"/>
                          </a:solidFill>
                        </a:rPr>
                        <a:t>) x 1/8</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solidFill>
                            <a:srgbClr val="0000FF"/>
                          </a:solidFill>
                        </a:rPr>
                        <a:t>0.925</a:t>
                      </a:r>
                      <a:endParaRPr lang="en-US" sz="18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829">
                <a:tc>
                  <a:txBody>
                    <a:bodyPr/>
                    <a:lstStyle/>
                    <a:p>
                      <a:r>
                        <a:rPr lang="en-US" sz="1400" dirty="0" smtClean="0">
                          <a:solidFill>
                            <a:srgbClr val="0000FF"/>
                          </a:solidFill>
                        </a:rPr>
                        <a:t>Unloaded Q-factor: Q (~f</a:t>
                      </a:r>
                      <a:r>
                        <a:rPr lang="en-US" sz="1400" baseline="30000" dirty="0" smtClean="0">
                          <a:solidFill>
                            <a:srgbClr val="0000FF"/>
                          </a:solidFill>
                        </a:rPr>
                        <a:t>-1/2</a:t>
                      </a:r>
                      <a:r>
                        <a:rPr lang="en-US" sz="1400" dirty="0" smtClean="0">
                          <a:solidFill>
                            <a:srgbClr val="0000FF"/>
                          </a:solidFill>
                        </a:rPr>
                        <a:t>)</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110000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smtClean="0">
                          <a:solidFill>
                            <a:srgbClr val="0000FF"/>
                          </a:solidFill>
                        </a:rPr>
                        <a:t>78000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(~f</a:t>
                      </a:r>
                      <a:r>
                        <a:rPr lang="en-US" sz="1400" baseline="30000" dirty="0" smtClean="0">
                          <a:solidFill>
                            <a:srgbClr val="0000FF"/>
                          </a:solidFill>
                        </a:rPr>
                        <a:t>1</a:t>
                      </a:r>
                      <a:r>
                        <a:rPr lang="en-US" sz="1400" dirty="0" smtClean="0">
                          <a:solidFill>
                            <a:srgbClr val="0000FF"/>
                          </a:solidFill>
                        </a:rPr>
                        <a:t>) 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156000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829">
                <a:tc>
                  <a:txBody>
                    <a:bodyPr/>
                    <a:lstStyle/>
                    <a:p>
                      <a:r>
                        <a:rPr lang="en-US" sz="1400" dirty="0" smtClean="0">
                          <a:solidFill>
                            <a:srgbClr val="0000FF"/>
                          </a:solidFill>
                        </a:rPr>
                        <a:t>Aperture radius: r [mm]</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80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smtClean="0">
                          <a:solidFill>
                            <a:srgbClr val="0000FF"/>
                          </a:solidFill>
                        </a:rPr>
                        <a:t>40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40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829">
                <a:tc>
                  <a:txBody>
                    <a:bodyPr/>
                    <a:lstStyle/>
                    <a:p>
                      <a:r>
                        <a:rPr lang="en-US" sz="1400" dirty="0" smtClean="0">
                          <a:solidFill>
                            <a:srgbClr val="0000FF"/>
                          </a:solidFill>
                        </a:rPr>
                        <a:t>Gap voltage range: V</a:t>
                      </a:r>
                      <a:r>
                        <a:rPr lang="en-US" sz="1400" baseline="-25000" dirty="0" smtClean="0">
                          <a:solidFill>
                            <a:srgbClr val="0000FF"/>
                          </a:solidFill>
                        </a:rPr>
                        <a:t>g</a:t>
                      </a:r>
                      <a:r>
                        <a:rPr lang="en-US" sz="1400" baseline="0" dirty="0" smtClean="0">
                          <a:solidFill>
                            <a:srgbClr val="0000FF"/>
                          </a:solidFill>
                        </a:rPr>
                        <a:t> [kV]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0000FF"/>
                          </a:solidFill>
                        </a:rPr>
                        <a:t>Nominal – Maximum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500 – 866</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400" dirty="0" smtClean="0">
                          <a:solidFill>
                            <a:srgbClr val="0000FF"/>
                          </a:solidFill>
                        </a:rPr>
                        <a:t>250 – 433</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0000FF"/>
                          </a:solidFill>
                        </a:rPr>
                        <a:t>same</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250 – 433</a:t>
                      </a:r>
                    </a:p>
                    <a:p>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Box 12"/>
          <p:cNvSpPr txBox="1"/>
          <p:nvPr/>
        </p:nvSpPr>
        <p:spPr>
          <a:xfrm>
            <a:off x="762000" y="762000"/>
            <a:ext cx="3143296" cy="369332"/>
          </a:xfrm>
          <a:prstGeom prst="rect">
            <a:avLst/>
          </a:prstGeom>
          <a:noFill/>
        </p:spPr>
        <p:txBody>
          <a:bodyPr wrap="none" rtlCol="0">
            <a:spAutoFit/>
          </a:bodyPr>
          <a:lstStyle/>
          <a:p>
            <a:r>
              <a:rPr lang="en-US" dirty="0" smtClean="0"/>
              <a:t>Cavity scaling from 0.5 to 1 GHz</a:t>
            </a:r>
            <a:endParaRPr lang="en-US" dirty="0"/>
          </a:p>
        </p:txBody>
      </p:sp>
      <p:sp>
        <p:nvSpPr>
          <p:cNvPr id="25" name="TextBox 24"/>
          <p:cNvSpPr txBox="1"/>
          <p:nvPr/>
        </p:nvSpPr>
        <p:spPr>
          <a:xfrm>
            <a:off x="381000" y="2743200"/>
            <a:ext cx="4114800" cy="584775"/>
          </a:xfrm>
          <a:prstGeom prst="rect">
            <a:avLst/>
          </a:prstGeom>
          <a:solidFill>
            <a:srgbClr val="FFFF00"/>
          </a:solidFill>
          <a:ln>
            <a:solidFill>
              <a:schemeClr val="accent1">
                <a:shade val="50000"/>
              </a:schemeClr>
            </a:solidFill>
          </a:ln>
        </p:spPr>
        <p:txBody>
          <a:bodyPr wrap="square" rtlCol="0">
            <a:spAutoFit/>
          </a:bodyPr>
          <a:lstStyle/>
          <a:p>
            <a:r>
              <a:rPr lang="en-US" sz="1600" i="0" dirty="0" smtClean="0">
                <a:solidFill>
                  <a:prstClr val="black"/>
                </a:solidFill>
                <a:latin typeface="Calibri"/>
              </a:rPr>
              <a:t>Scaling </a:t>
            </a:r>
            <a:r>
              <a:rPr lang="en-US" sz="1600" dirty="0" smtClean="0">
                <a:solidFill>
                  <a:prstClr val="black"/>
                </a:solidFill>
              </a:rPr>
              <a:t>V</a:t>
            </a:r>
            <a:r>
              <a:rPr lang="en-US" sz="1600" baseline="-25000" dirty="0" smtClean="0">
                <a:solidFill>
                  <a:prstClr val="black"/>
                </a:solidFill>
              </a:rPr>
              <a:t>g</a:t>
            </a:r>
            <a:r>
              <a:rPr lang="en-US" sz="1600" i="0" dirty="0" smtClean="0">
                <a:solidFill>
                  <a:prstClr val="black"/>
                </a:solidFill>
                <a:latin typeface="Calibri"/>
              </a:rPr>
              <a:t> to keep EM field amplitude co</a:t>
            </a:r>
            <a:r>
              <a:rPr lang="en-US" sz="1600" dirty="0" smtClean="0">
                <a:solidFill>
                  <a:prstClr val="black"/>
                </a:solidFill>
              </a:rPr>
              <a:t>nstant :  V</a:t>
            </a:r>
            <a:r>
              <a:rPr lang="en-US" sz="1600" baseline="-25000" dirty="0" smtClean="0">
                <a:solidFill>
                  <a:prstClr val="black"/>
                </a:solidFill>
              </a:rPr>
              <a:t>g</a:t>
            </a:r>
            <a:r>
              <a:rPr lang="en-US" sz="1600" dirty="0" smtClean="0">
                <a:solidFill>
                  <a:prstClr val="black"/>
                </a:solidFill>
              </a:rPr>
              <a:t> ~ f </a:t>
            </a:r>
            <a:r>
              <a:rPr lang="en-US" sz="1600" baseline="30000" dirty="0" smtClean="0">
                <a:solidFill>
                  <a:prstClr val="black"/>
                </a:solidFill>
              </a:rPr>
              <a:t>-1</a:t>
            </a:r>
            <a:endParaRPr lang="en-US" sz="1600" i="0" baseline="30000" dirty="0">
              <a:solidFill>
                <a:prstClr val="black"/>
              </a:solidFill>
              <a:latin typeface="Calibri"/>
            </a:endParaRPr>
          </a:p>
        </p:txBody>
      </p:sp>
      <p:sp>
        <p:nvSpPr>
          <p:cNvPr id="26" name="TextBox 25"/>
          <p:cNvSpPr txBox="1"/>
          <p:nvPr/>
        </p:nvSpPr>
        <p:spPr>
          <a:xfrm>
            <a:off x="4495800" y="762000"/>
            <a:ext cx="3967433" cy="369332"/>
          </a:xfrm>
          <a:prstGeom prst="rect">
            <a:avLst/>
          </a:prstGeom>
          <a:noFill/>
        </p:spPr>
        <p:txBody>
          <a:bodyPr wrap="none" rtlCol="0">
            <a:spAutoFit/>
          </a:bodyPr>
          <a:lstStyle/>
          <a:p>
            <a:r>
              <a:rPr lang="en-US" dirty="0" smtClean="0"/>
              <a:t>1 GHz cavity modification to reduce R/Q</a:t>
            </a:r>
            <a:endParaRPr lang="en-US" dirty="0"/>
          </a:p>
        </p:txBody>
      </p:sp>
      <p:grpSp>
        <p:nvGrpSpPr>
          <p:cNvPr id="35" name="Group 34"/>
          <p:cNvGrpSpPr/>
          <p:nvPr/>
        </p:nvGrpSpPr>
        <p:grpSpPr>
          <a:xfrm>
            <a:off x="381000" y="1219200"/>
            <a:ext cx="6781800" cy="1447800"/>
            <a:chOff x="381000" y="1219200"/>
            <a:chExt cx="6781800" cy="1447800"/>
          </a:xfrm>
        </p:grpSpPr>
        <p:grpSp>
          <p:nvGrpSpPr>
            <p:cNvPr id="18" name="Group 17"/>
            <p:cNvGrpSpPr/>
            <p:nvPr/>
          </p:nvGrpSpPr>
          <p:grpSpPr>
            <a:xfrm>
              <a:off x="381000" y="1219200"/>
              <a:ext cx="2133600" cy="1447800"/>
              <a:chOff x="304800" y="1371600"/>
              <a:chExt cx="2133600" cy="1447800"/>
            </a:xfrm>
          </p:grpSpPr>
          <p:sp>
            <p:nvSpPr>
              <p:cNvPr id="16" name="Oval 15"/>
              <p:cNvSpPr/>
              <p:nvPr/>
            </p:nvSpPr>
            <p:spPr>
              <a:xfrm>
                <a:off x="1371600"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04800" y="1371600"/>
                <a:ext cx="1066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 Cavity</a:t>
                </a:r>
              </a:p>
              <a:p>
                <a:pPr algn="ctr"/>
                <a:endParaRPr lang="en-US" dirty="0" smtClean="0"/>
              </a:p>
              <a:p>
                <a:pPr algn="ctr"/>
                <a:r>
                  <a:rPr lang="en-US" dirty="0" smtClean="0"/>
                  <a:t> TE015</a:t>
                </a:r>
                <a:endParaRPr lang="en-US" dirty="0"/>
              </a:p>
            </p:txBody>
          </p:sp>
          <p:sp>
            <p:nvSpPr>
              <p:cNvPr id="17" name="Oval 16"/>
              <p:cNvSpPr/>
              <p:nvPr/>
            </p:nvSpPr>
            <p:spPr>
              <a:xfrm>
                <a:off x="18288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a:t>
                </a:r>
                <a:endParaRPr lang="en-US" dirty="0"/>
              </a:p>
            </p:txBody>
          </p:sp>
        </p:grpSp>
        <p:sp>
          <p:nvSpPr>
            <p:cNvPr id="19" name="Right Arrow 18"/>
            <p:cNvSpPr/>
            <p:nvPr/>
          </p:nvSpPr>
          <p:spPr>
            <a:xfrm>
              <a:off x="1828800" y="1447800"/>
              <a:ext cx="1371600" cy="533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0.5 – 1 GHz</a:t>
              </a:r>
              <a:endParaRPr lang="en-US" dirty="0">
                <a:solidFill>
                  <a:sysClr val="windowText" lastClr="000000"/>
                </a:solidFill>
              </a:endParaRPr>
            </a:p>
          </p:txBody>
        </p:sp>
        <p:grpSp>
          <p:nvGrpSpPr>
            <p:cNvPr id="21" name="Group 20"/>
            <p:cNvGrpSpPr/>
            <p:nvPr/>
          </p:nvGrpSpPr>
          <p:grpSpPr>
            <a:xfrm>
              <a:off x="3276600" y="1828800"/>
              <a:ext cx="1143000" cy="762000"/>
              <a:chOff x="304800" y="1371600"/>
              <a:chExt cx="2133600" cy="1447800"/>
            </a:xfrm>
          </p:grpSpPr>
          <p:sp>
            <p:nvSpPr>
              <p:cNvPr id="22" name="Oval 21"/>
              <p:cNvSpPr/>
              <p:nvPr/>
            </p:nvSpPr>
            <p:spPr>
              <a:xfrm>
                <a:off x="1371600"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04800" y="1371600"/>
                <a:ext cx="1066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 015</a:t>
                </a:r>
                <a:endParaRPr lang="en-US" dirty="0"/>
              </a:p>
            </p:txBody>
          </p:sp>
          <p:sp>
            <p:nvSpPr>
              <p:cNvPr id="24" name="Oval 23"/>
              <p:cNvSpPr/>
              <p:nvPr/>
            </p:nvSpPr>
            <p:spPr>
              <a:xfrm>
                <a:off x="18288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ight Arrow 26"/>
            <p:cNvSpPr/>
            <p:nvPr/>
          </p:nvSpPr>
          <p:spPr>
            <a:xfrm>
              <a:off x="4038600" y="1447800"/>
              <a:ext cx="1371600" cy="533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 </a:t>
              </a:r>
              <a:endParaRPr lang="en-US" dirty="0">
                <a:solidFill>
                  <a:sysClr val="windowText" lastClr="000000"/>
                </a:solidFill>
              </a:endParaRPr>
            </a:p>
          </p:txBody>
        </p:sp>
        <p:grpSp>
          <p:nvGrpSpPr>
            <p:cNvPr id="28" name="Group 27"/>
            <p:cNvGrpSpPr/>
            <p:nvPr/>
          </p:nvGrpSpPr>
          <p:grpSpPr>
            <a:xfrm>
              <a:off x="5486400" y="1219200"/>
              <a:ext cx="1676400" cy="1371600"/>
              <a:chOff x="-690880" y="213360"/>
              <a:chExt cx="3129280" cy="2606040"/>
            </a:xfrm>
          </p:grpSpPr>
          <p:sp>
            <p:nvSpPr>
              <p:cNvPr id="29" name="Oval 28"/>
              <p:cNvSpPr/>
              <p:nvPr/>
            </p:nvSpPr>
            <p:spPr>
              <a:xfrm>
                <a:off x="1371600"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90880" y="213360"/>
                <a:ext cx="2062480" cy="2606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 Cavity</a:t>
                </a:r>
              </a:p>
              <a:p>
                <a:pPr algn="ctr"/>
                <a:r>
                  <a:rPr lang="en-US" dirty="0" smtClean="0"/>
                  <a:t>  </a:t>
                </a:r>
              </a:p>
              <a:p>
                <a:pPr algn="ctr"/>
                <a:r>
                  <a:rPr lang="en-US" dirty="0" smtClean="0"/>
                  <a:t>TE~0 2 10 </a:t>
                </a:r>
                <a:endParaRPr lang="en-US" dirty="0"/>
              </a:p>
            </p:txBody>
          </p:sp>
          <p:sp>
            <p:nvSpPr>
              <p:cNvPr id="31" name="Oval 30"/>
              <p:cNvSpPr/>
              <p:nvPr/>
            </p:nvSpPr>
            <p:spPr>
              <a:xfrm>
                <a:off x="18288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2" name="TextBox 31"/>
          <p:cNvSpPr txBox="1"/>
          <p:nvPr/>
        </p:nvSpPr>
        <p:spPr>
          <a:xfrm>
            <a:off x="5715000" y="2971800"/>
            <a:ext cx="838200" cy="338554"/>
          </a:xfrm>
          <a:prstGeom prst="rect">
            <a:avLst/>
          </a:prstGeom>
          <a:solidFill>
            <a:srgbClr val="FFFF00"/>
          </a:solidFill>
          <a:ln>
            <a:solidFill>
              <a:schemeClr val="accent1">
                <a:shade val="50000"/>
              </a:schemeClr>
            </a:solidFill>
          </a:ln>
        </p:spPr>
        <p:txBody>
          <a:bodyPr wrap="square" rtlCol="0">
            <a:spAutoFit/>
          </a:bodyPr>
          <a:lstStyle/>
          <a:p>
            <a:r>
              <a:rPr lang="en-US" sz="1400" dirty="0" smtClean="0">
                <a:solidFill>
                  <a:prstClr val="black"/>
                </a:solidFill>
              </a:rPr>
              <a:t> </a:t>
            </a:r>
            <a:r>
              <a:rPr lang="en-US" sz="1600" dirty="0" smtClean="0">
                <a:solidFill>
                  <a:prstClr val="black"/>
                </a:solidFill>
              </a:rPr>
              <a:t>V</a:t>
            </a:r>
            <a:r>
              <a:rPr lang="en-US" sz="1600" baseline="-25000" dirty="0" smtClean="0">
                <a:solidFill>
                  <a:prstClr val="black"/>
                </a:solidFill>
              </a:rPr>
              <a:t>g</a:t>
            </a:r>
            <a:r>
              <a:rPr lang="en-US" sz="1600" dirty="0" smtClean="0">
                <a:solidFill>
                  <a:prstClr val="black"/>
                </a:solidFill>
              </a:rPr>
              <a:t> ~ f </a:t>
            </a:r>
            <a:r>
              <a:rPr lang="en-US" sz="1600" baseline="30000" dirty="0" smtClean="0">
                <a:solidFill>
                  <a:prstClr val="black"/>
                </a:solidFill>
              </a:rPr>
              <a:t>0</a:t>
            </a:r>
            <a:endParaRPr lang="en-US" sz="1600" i="0" baseline="30000" dirty="0">
              <a:solidFill>
                <a:prstClr val="black"/>
              </a:solidFill>
              <a:latin typeface="Calibri"/>
            </a:endParaRPr>
          </a:p>
        </p:txBody>
      </p:sp>
      <p:sp>
        <p:nvSpPr>
          <p:cNvPr id="33" name="TextBox 32"/>
          <p:cNvSpPr txBox="1"/>
          <p:nvPr/>
        </p:nvSpPr>
        <p:spPr>
          <a:xfrm>
            <a:off x="6858000" y="1143000"/>
            <a:ext cx="1752600" cy="1077218"/>
          </a:xfrm>
          <a:prstGeom prst="rect">
            <a:avLst/>
          </a:prstGeom>
          <a:solidFill>
            <a:srgbClr val="FFFF00"/>
          </a:solidFill>
        </p:spPr>
        <p:txBody>
          <a:bodyPr wrap="square" rtlCol="0">
            <a:spAutoFit/>
          </a:bodyPr>
          <a:lstStyle/>
          <a:p>
            <a:pPr eaLnBrk="1" fontAlgn="auto" hangingPunct="1">
              <a:spcBef>
                <a:spcPts val="0"/>
              </a:spcBef>
              <a:spcAft>
                <a:spcPts val="0"/>
              </a:spcAft>
              <a:buClrTx/>
              <a:buSzTx/>
            </a:pPr>
            <a:r>
              <a:rPr lang="en-US" sz="1600" dirty="0" smtClean="0">
                <a:solidFill>
                  <a:prstClr val="black"/>
                </a:solidFill>
                <a:latin typeface="Calibri"/>
              </a:rPr>
              <a:t>R/Q</a:t>
            </a:r>
            <a:r>
              <a:rPr lang="en-US" sz="1600" i="0" dirty="0" smtClean="0">
                <a:solidFill>
                  <a:prstClr val="black"/>
                </a:solidFill>
                <a:latin typeface="Calibri"/>
              </a:rPr>
              <a:t>=V</a:t>
            </a:r>
            <a:r>
              <a:rPr lang="en-US" sz="1600" i="0" baseline="30000" dirty="0" smtClean="0">
                <a:solidFill>
                  <a:prstClr val="black"/>
                </a:solidFill>
                <a:latin typeface="Calibri"/>
              </a:rPr>
              <a:t>2</a:t>
            </a:r>
            <a:r>
              <a:rPr lang="en-US" sz="1600" i="0" dirty="0" smtClean="0">
                <a:solidFill>
                  <a:prstClr val="black"/>
                </a:solidFill>
                <a:latin typeface="Calibri"/>
              </a:rPr>
              <a:t>/2</a:t>
            </a:r>
            <a:r>
              <a:rPr lang="el-GR" sz="1600" i="0" dirty="0" smtClean="0">
                <a:solidFill>
                  <a:prstClr val="black"/>
                </a:solidFill>
                <a:latin typeface="Calibri"/>
              </a:rPr>
              <a:t>ω</a:t>
            </a:r>
            <a:r>
              <a:rPr lang="en-US" sz="1600" i="0" dirty="0" smtClean="0">
                <a:solidFill>
                  <a:prstClr val="black"/>
                </a:solidFill>
                <a:latin typeface="Calibri"/>
              </a:rPr>
              <a:t>(</a:t>
            </a:r>
            <a:r>
              <a:rPr lang="en-US" sz="1600" i="0" dirty="0" err="1" smtClean="0">
                <a:solidFill>
                  <a:prstClr val="black"/>
                </a:solidFill>
                <a:latin typeface="Calibri"/>
              </a:rPr>
              <a:t>U</a:t>
            </a:r>
            <a:r>
              <a:rPr lang="en-US" sz="1600" i="0" baseline="-25000" dirty="0" err="1" smtClean="0">
                <a:solidFill>
                  <a:prstClr val="black"/>
                </a:solidFill>
                <a:latin typeface="Calibri"/>
              </a:rPr>
              <a:t>a</a:t>
            </a:r>
            <a:r>
              <a:rPr lang="en-US" sz="1600" i="0" dirty="0" err="1" smtClean="0">
                <a:solidFill>
                  <a:prstClr val="black"/>
                </a:solidFill>
                <a:latin typeface="Calibri"/>
              </a:rPr>
              <a:t>+U</a:t>
            </a:r>
            <a:r>
              <a:rPr lang="en-US" sz="1600" i="0" baseline="-25000" dirty="0" err="1" smtClean="0">
                <a:solidFill>
                  <a:prstClr val="black"/>
                </a:solidFill>
                <a:latin typeface="Calibri"/>
              </a:rPr>
              <a:t>s</a:t>
            </a:r>
            <a:r>
              <a:rPr lang="en-US" sz="1600" i="0" dirty="0" smtClean="0">
                <a:solidFill>
                  <a:prstClr val="black"/>
                </a:solidFill>
                <a:latin typeface="Calibri"/>
              </a:rPr>
              <a:t>)</a:t>
            </a:r>
          </a:p>
          <a:p>
            <a:pPr eaLnBrk="1" fontAlgn="auto" hangingPunct="1">
              <a:spcBef>
                <a:spcPts val="0"/>
              </a:spcBef>
              <a:spcAft>
                <a:spcPts val="0"/>
              </a:spcAft>
              <a:buClrTx/>
              <a:buSzTx/>
            </a:pPr>
            <a:r>
              <a:rPr lang="en-US" sz="1600" i="0" dirty="0" smtClean="0">
                <a:solidFill>
                  <a:prstClr val="black"/>
                </a:solidFill>
                <a:latin typeface="Calibri"/>
              </a:rPr>
              <a:t>in ARES U</a:t>
            </a:r>
            <a:r>
              <a:rPr lang="en-US" sz="1600" i="0" baseline="-25000" dirty="0" smtClean="0">
                <a:solidFill>
                  <a:prstClr val="black"/>
                </a:solidFill>
                <a:latin typeface="Calibri"/>
              </a:rPr>
              <a:t>s</a:t>
            </a:r>
            <a:r>
              <a:rPr lang="en-US" sz="1600" i="0" dirty="0" smtClean="0">
                <a:solidFill>
                  <a:prstClr val="black"/>
                </a:solidFill>
                <a:latin typeface="Calibri"/>
              </a:rPr>
              <a:t>=9U</a:t>
            </a:r>
            <a:r>
              <a:rPr lang="en-US" sz="1600" i="0" baseline="-25000" dirty="0" smtClean="0">
                <a:solidFill>
                  <a:prstClr val="black"/>
                </a:solidFill>
                <a:latin typeface="Calibri"/>
              </a:rPr>
              <a:t>a</a:t>
            </a:r>
          </a:p>
          <a:p>
            <a:r>
              <a:rPr lang="en-US" sz="1600" b="1" dirty="0" smtClean="0">
                <a:solidFill>
                  <a:prstClr val="black"/>
                </a:solidFill>
              </a:rPr>
              <a:t>     R/Q ~</a:t>
            </a:r>
            <a:r>
              <a:rPr lang="el-GR" sz="1600" b="1" dirty="0" smtClean="0">
                <a:solidFill>
                  <a:prstClr val="black"/>
                </a:solidFill>
              </a:rPr>
              <a:t> </a:t>
            </a:r>
            <a:r>
              <a:rPr lang="en-US" sz="1600" b="1" dirty="0" smtClean="0">
                <a:solidFill>
                  <a:prstClr val="black"/>
                </a:solidFill>
              </a:rPr>
              <a:t>1/f</a:t>
            </a:r>
            <a:r>
              <a:rPr lang="en-US" sz="1600" b="1" baseline="30000" dirty="0" smtClean="0">
                <a:solidFill>
                  <a:prstClr val="black"/>
                </a:solidFill>
              </a:rPr>
              <a:t>3</a:t>
            </a:r>
            <a:r>
              <a:rPr lang="en-US" sz="1600" b="1" dirty="0" smtClean="0">
                <a:solidFill>
                  <a:prstClr val="black"/>
                </a:solidFill>
              </a:rPr>
              <a:t> </a:t>
            </a:r>
          </a:p>
          <a:p>
            <a:r>
              <a:rPr lang="en-US" sz="1600" b="1" dirty="0" smtClean="0">
                <a:solidFill>
                  <a:prstClr val="black"/>
                </a:solidFill>
              </a:rPr>
              <a:t>     Q ~ v/s ~</a:t>
            </a:r>
            <a:r>
              <a:rPr lang="el-GR" sz="1600" b="1" dirty="0" smtClean="0">
                <a:solidFill>
                  <a:prstClr val="black"/>
                </a:solidFill>
              </a:rPr>
              <a:t> </a:t>
            </a:r>
            <a:r>
              <a:rPr lang="en-US" sz="1600" b="1" dirty="0" smtClean="0">
                <a:solidFill>
                  <a:prstClr val="black"/>
                </a:solidFill>
              </a:rPr>
              <a:t>f</a:t>
            </a:r>
            <a:endParaRPr lang="en-US" sz="1600" b="1" i="0" baseline="30000" dirty="0" smtClean="0">
              <a:solidFill>
                <a:prstClr val="black"/>
              </a:solidFill>
              <a:latin typeface="Calibri"/>
            </a:endParaRPr>
          </a:p>
        </p:txBody>
      </p:sp>
      <p:sp>
        <p:nvSpPr>
          <p:cNvPr id="34" name="TextBox 33"/>
          <p:cNvSpPr txBox="1"/>
          <p:nvPr/>
        </p:nvSpPr>
        <p:spPr>
          <a:xfrm>
            <a:off x="304800" y="5638800"/>
            <a:ext cx="8534400" cy="646331"/>
          </a:xfrm>
          <a:prstGeom prst="rect">
            <a:avLst/>
          </a:prstGeom>
          <a:noFill/>
        </p:spPr>
        <p:txBody>
          <a:bodyPr wrap="square" rtlCol="0">
            <a:spAutoFit/>
          </a:bodyPr>
          <a:lstStyle/>
          <a:p>
            <a:r>
              <a:rPr lang="en-US" dirty="0" smtClean="0"/>
              <a:t>In our case, an intermediate modification of the cavity is chosen to have comfortable voltage per cavity </a:t>
            </a:r>
            <a:r>
              <a:rPr lang="en-US" dirty="0" smtClean="0">
                <a:solidFill>
                  <a:prstClr val="black"/>
                </a:solidFill>
              </a:rPr>
              <a:t>V</a:t>
            </a:r>
            <a:r>
              <a:rPr lang="en-US" baseline="-25000" dirty="0" smtClean="0">
                <a:solidFill>
                  <a:prstClr val="black"/>
                </a:solidFill>
              </a:rPr>
              <a:t>g</a:t>
            </a:r>
            <a:r>
              <a:rPr lang="en-US" dirty="0" smtClean="0">
                <a:solidFill>
                  <a:prstClr val="black"/>
                </a:solidFill>
              </a:rPr>
              <a:t> = 5100 kV / 16 = </a:t>
            </a:r>
            <a:r>
              <a:rPr lang="en-US" b="1" dirty="0" smtClean="0">
                <a:solidFill>
                  <a:prstClr val="black"/>
                </a:solidFill>
              </a:rPr>
              <a:t>319 kV </a:t>
            </a:r>
            <a:r>
              <a:rPr lang="en-US" dirty="0" smtClean="0"/>
              <a:t>and the reduced </a:t>
            </a:r>
            <a:r>
              <a:rPr lang="en-US" dirty="0" err="1" smtClean="0"/>
              <a:t>R</a:t>
            </a:r>
            <a:r>
              <a:rPr lang="en-US" baseline="-25000" dirty="0" err="1" smtClean="0">
                <a:solidFill>
                  <a:prstClr val="black"/>
                </a:solidFill>
              </a:rPr>
              <a:t>g</a:t>
            </a:r>
            <a:r>
              <a:rPr lang="en-US" dirty="0" smtClean="0"/>
              <a:t>/Q = 33.8 </a:t>
            </a:r>
            <a:r>
              <a:rPr lang="el-GR" dirty="0" smtClean="0"/>
              <a:t>Ω</a:t>
            </a:r>
            <a:r>
              <a:rPr lang="en-US" dirty="0" smtClean="0"/>
              <a:t> / 16 = </a:t>
            </a:r>
            <a:r>
              <a:rPr lang="en-US" b="1" dirty="0" smtClean="0"/>
              <a:t>2.11 </a:t>
            </a:r>
            <a:r>
              <a:rPr lang="el-GR" b="1" dirty="0" smtClean="0"/>
              <a:t>Ω</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Baseline solution </a:t>
            </a:r>
            <a:r>
              <a:rPr lang="en-US" sz="3600" dirty="0" smtClean="0"/>
              <a:t>(final parameter table)</a:t>
            </a:r>
            <a:endParaRPr lang="en-US" dirty="0"/>
          </a:p>
        </p:txBody>
      </p:sp>
      <p:graphicFrame>
        <p:nvGraphicFramePr>
          <p:cNvPr id="13" name="Table 12"/>
          <p:cNvGraphicFramePr>
            <a:graphicFrameLocks noGrp="1"/>
          </p:cNvGraphicFramePr>
          <p:nvPr/>
        </p:nvGraphicFramePr>
        <p:xfrm>
          <a:off x="2743200" y="838200"/>
          <a:ext cx="5867401" cy="4876800"/>
        </p:xfrm>
        <a:graphic>
          <a:graphicData uri="http://schemas.openxmlformats.org/drawingml/2006/table">
            <a:tbl>
              <a:tblPr firstRow="1" bandRow="1">
                <a:tableStyleId>{5C22544A-7EE6-4342-B048-85BDC9FD1C3A}</a:tableStyleId>
              </a:tblPr>
              <a:tblGrid>
                <a:gridCol w="3268980"/>
                <a:gridCol w="1303020"/>
                <a:gridCol w="1295401"/>
              </a:tblGrid>
              <a:tr h="3048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Parameters of CLIC</a:t>
                      </a:r>
                      <a:r>
                        <a:rPr lang="en-US" sz="1400" b="0" baseline="0" dirty="0" smtClean="0">
                          <a:solidFill>
                            <a:srgbClr val="0000FF"/>
                          </a:solidFill>
                        </a:rPr>
                        <a:t> DR</a:t>
                      </a:r>
                      <a:r>
                        <a:rPr lang="en-US" sz="1400" b="0" dirty="0" smtClean="0">
                          <a:solidFill>
                            <a:srgbClr val="0000FF"/>
                          </a:solidFill>
                        </a:rPr>
                        <a:t> </a:t>
                      </a:r>
                      <a:r>
                        <a:rPr lang="en-US" sz="1400" b="0" dirty="0" err="1" smtClean="0">
                          <a:solidFill>
                            <a:srgbClr val="0000FF"/>
                          </a:solidFill>
                        </a:rPr>
                        <a:t>rf</a:t>
                      </a:r>
                      <a:r>
                        <a:rPr lang="en-US" sz="1400" b="0" dirty="0" smtClean="0">
                          <a:solidFill>
                            <a:srgbClr val="0000FF"/>
                          </a:solidFill>
                        </a:rPr>
                        <a:t> system at 1 GHz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KEK-B 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00FF"/>
                          </a:solidFill>
                        </a:rPr>
                        <a:t>Rf</a:t>
                      </a:r>
                      <a:r>
                        <a:rPr lang="en-US" sz="1400" dirty="0" smtClean="0">
                          <a:solidFill>
                            <a:srgbClr val="0000FF"/>
                          </a:solidFill>
                        </a:rPr>
                        <a:t> frequency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0.509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stored</a:t>
                      </a:r>
                      <a:r>
                        <a:rPr lang="en-US" sz="1400" baseline="0" dirty="0" smtClean="0">
                          <a:solidFill>
                            <a:srgbClr val="0000FF"/>
                          </a:solidFill>
                        </a:rPr>
                        <a:t> energy [J]</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61.2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Total R/Q: [</a:t>
                      </a:r>
                      <a:r>
                        <a:rPr lang="el-GR" sz="1400" dirty="0" smtClean="0">
                          <a:solidFill>
                            <a:srgbClr val="0000FF"/>
                          </a:solidFill>
                        </a:rPr>
                        <a:t>Ω</a:t>
                      </a:r>
                      <a:r>
                        <a:rPr lang="en-US" sz="1400" b="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148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0000FF"/>
                          </a:solidFill>
                        </a:rPr>
                        <a:t>Cavity voltage:</a:t>
                      </a:r>
                      <a:r>
                        <a:rPr lang="en-US" sz="1400" b="0" dirty="0" smtClean="0">
                          <a:solidFill>
                            <a:srgbClr val="0000FF"/>
                          </a:solidFill>
                        </a:rPr>
                        <a:t> V</a:t>
                      </a:r>
                      <a:r>
                        <a:rPr lang="en-US" sz="1400" b="0" baseline="-25000" dirty="0" smtClean="0">
                          <a:solidFill>
                            <a:srgbClr val="0000FF"/>
                          </a:solidFill>
                        </a:rPr>
                        <a:t>g  </a:t>
                      </a:r>
                      <a:r>
                        <a:rPr lang="en-US" sz="1400" b="0" dirty="0" smtClean="0">
                          <a:solidFill>
                            <a:srgbClr val="0000FF"/>
                          </a:solidFill>
                        </a:rPr>
                        <a:t>[kV]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319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500</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cavities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20</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rgbClr val="0000FF"/>
                          </a:solidFill>
                        </a:rPr>
                        <a:t>R</a:t>
                      </a:r>
                      <a:r>
                        <a:rPr lang="en-US" sz="1400" baseline="-25000" dirty="0" err="1" smtClean="0">
                          <a:solidFill>
                            <a:srgbClr val="0000FF"/>
                          </a:solidFill>
                        </a:rPr>
                        <a:t>g</a:t>
                      </a:r>
                      <a:r>
                        <a:rPr lang="en-US" sz="1400" b="0" dirty="0" smtClean="0">
                          <a:solidFill>
                            <a:srgbClr val="0000FF"/>
                          </a:solidFill>
                        </a:rPr>
                        <a:t>/Q</a:t>
                      </a:r>
                      <a:r>
                        <a:rPr lang="en-US" sz="1400" baseline="0" dirty="0" smtClean="0">
                          <a:solidFill>
                            <a:srgbClr val="0000FF"/>
                          </a:solidFill>
                        </a:rPr>
                        <a:t>  per Cavity</a:t>
                      </a:r>
                      <a:r>
                        <a:rPr lang="en-US" sz="1400" dirty="0" smtClean="0">
                          <a:solidFill>
                            <a:srgbClr val="0000FF"/>
                          </a:solidFill>
                        </a:rPr>
                        <a:t>: [</a:t>
                      </a:r>
                      <a:r>
                        <a:rPr lang="el-GR" sz="1400" dirty="0" smtClean="0">
                          <a:solidFill>
                            <a:srgbClr val="0000FF"/>
                          </a:solidFill>
                        </a:rPr>
                        <a:t>Ω</a:t>
                      </a:r>
                      <a:r>
                        <a:rPr lang="en-US" sz="1400" dirty="0" smtClean="0">
                          <a:solidFill>
                            <a:srgbClr val="0000FF"/>
                          </a:solidFill>
                        </a:rPr>
                        <a:t>]</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FF0000"/>
                          </a:solidFill>
                        </a:rPr>
                        <a:t>2.1</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Q-factor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wall loss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3.1</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Average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4.5</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a:t>
                      </a:r>
                      <a:r>
                        <a:rPr lang="en-US" sz="1400" dirty="0" err="1" smtClean="0">
                          <a:solidFill>
                            <a:srgbClr val="0000FF"/>
                          </a:solidFill>
                        </a:rPr>
                        <a:t>rf</a:t>
                      </a:r>
                      <a:r>
                        <a:rPr lang="en-US" sz="1400" dirty="0" smtClean="0">
                          <a:solidFill>
                            <a:srgbClr val="0000FF"/>
                          </a:solidFill>
                        </a:rPr>
                        <a:t>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klystrons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Required klystron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length of the </a:t>
                      </a:r>
                      <a:r>
                        <a:rPr lang="en-US" sz="1400" dirty="0" err="1" smtClean="0">
                          <a:solidFill>
                            <a:srgbClr val="0000FF"/>
                          </a:solidFill>
                        </a:rPr>
                        <a:t>rf</a:t>
                      </a:r>
                      <a:r>
                        <a:rPr lang="en-US" sz="1400" dirty="0" smtClean="0">
                          <a:solidFill>
                            <a:srgbClr val="0000FF"/>
                          </a:solidFill>
                        </a:rPr>
                        <a:t> system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2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20 x 2.5 =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Bunch phase modulation p-p [deg]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0.3 (train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3.5 (gap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7391400" y="5791200"/>
            <a:ext cx="1219200" cy="584775"/>
          </a:xfrm>
          <a:prstGeom prst="rect">
            <a:avLst/>
          </a:prstGeom>
          <a:noFill/>
        </p:spPr>
        <p:txBody>
          <a:bodyPr wrap="square" rtlCol="0">
            <a:spAutoFit/>
          </a:bodyPr>
          <a:lstStyle/>
          <a:p>
            <a:r>
              <a:rPr lang="en-US" sz="1600" dirty="0" err="1" smtClean="0"/>
              <a:t>K.Akai</a:t>
            </a:r>
            <a:r>
              <a:rPr lang="en-US" sz="1600" dirty="0" smtClean="0"/>
              <a:t>, et.al, EPAC98</a:t>
            </a:r>
            <a:endParaRPr lang="en-US" sz="1600" dirty="0"/>
          </a:p>
        </p:txBody>
      </p:sp>
      <p:sp>
        <p:nvSpPr>
          <p:cNvPr id="5" name="TextBox 4"/>
          <p:cNvSpPr txBox="1"/>
          <p:nvPr/>
        </p:nvSpPr>
        <p:spPr>
          <a:xfrm>
            <a:off x="304801" y="838200"/>
            <a:ext cx="2362200" cy="4247317"/>
          </a:xfrm>
          <a:prstGeom prst="rect">
            <a:avLst/>
          </a:prstGeom>
          <a:noFill/>
        </p:spPr>
        <p:txBody>
          <a:bodyPr wrap="square" rtlCol="0">
            <a:spAutoFit/>
          </a:bodyPr>
          <a:lstStyle/>
          <a:p>
            <a:pPr>
              <a:buFont typeface="Wingdings" pitchFamily="2" charset="2"/>
              <a:buChar char="Ø"/>
            </a:pPr>
            <a:r>
              <a:rPr lang="en-US" dirty="0" smtClean="0"/>
              <a:t>No </a:t>
            </a:r>
            <a:r>
              <a:rPr lang="en-US" dirty="0" smtClean="0"/>
              <a:t>issues</a:t>
            </a:r>
          </a:p>
          <a:p>
            <a:pPr>
              <a:buFont typeface="Wingdings" pitchFamily="2" charset="2"/>
              <a:buChar char="Ø"/>
            </a:pPr>
            <a:r>
              <a:rPr lang="en-US" dirty="0" smtClean="0"/>
              <a:t>Constant input </a:t>
            </a:r>
            <a:r>
              <a:rPr lang="en-US" dirty="0" err="1" smtClean="0"/>
              <a:t>rf</a:t>
            </a:r>
            <a:r>
              <a:rPr lang="en-US" dirty="0" smtClean="0"/>
              <a:t> power matched to the average beam power and power loss in the cavity walls</a:t>
            </a:r>
          </a:p>
          <a:p>
            <a:pPr>
              <a:buFont typeface="Wingdings" pitchFamily="2" charset="2"/>
              <a:buChar char="Ø"/>
            </a:pPr>
            <a:r>
              <a:rPr lang="en-US" dirty="0" smtClean="0"/>
              <a:t>Only standard feedback system, for example, like in KEK-B LER</a:t>
            </a:r>
          </a:p>
          <a:p>
            <a:pPr>
              <a:buFont typeface="Wingdings" pitchFamily="2" charset="2"/>
              <a:buChar char="Ø"/>
            </a:pPr>
            <a:r>
              <a:rPr lang="en-US" dirty="0" smtClean="0"/>
              <a:t>Remaining (minor) R&amp;D is the </a:t>
            </a:r>
            <a:r>
              <a:rPr lang="en-US" dirty="0" err="1" smtClean="0"/>
              <a:t>rf</a:t>
            </a:r>
            <a:r>
              <a:rPr lang="en-US" dirty="0" smtClean="0"/>
              <a:t> design of the modified ARES-type cavity with reduced R/Q of 2.1 </a:t>
            </a:r>
            <a:r>
              <a:rPr lang="el-GR" dirty="0" smtClean="0"/>
              <a:t>Ω</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Alternative solutions </a:t>
            </a:r>
            <a:r>
              <a:rPr lang="en-US" sz="3600" dirty="0" smtClean="0"/>
              <a:t>(motivations)</a:t>
            </a:r>
            <a:endParaRPr lang="en-US" dirty="0"/>
          </a:p>
        </p:txBody>
      </p:sp>
      <p:sp>
        <p:nvSpPr>
          <p:cNvPr id="5" name="TextBox 4"/>
          <p:cNvSpPr txBox="1"/>
          <p:nvPr/>
        </p:nvSpPr>
        <p:spPr>
          <a:xfrm>
            <a:off x="762000" y="838200"/>
            <a:ext cx="4890762" cy="2677656"/>
          </a:xfrm>
          <a:prstGeom prst="rect">
            <a:avLst/>
          </a:prstGeom>
          <a:noFill/>
        </p:spPr>
        <p:txBody>
          <a:bodyPr wrap="none" rtlCol="0">
            <a:spAutoFit/>
          </a:bodyPr>
          <a:lstStyle/>
          <a:p>
            <a:pPr>
              <a:buFont typeface="Arial" pitchFamily="34" charset="0"/>
              <a:buChar char="•"/>
            </a:pPr>
            <a:r>
              <a:rPr lang="en-US" sz="2400" dirty="0" smtClean="0"/>
              <a:t> Alternative solutions at 1 GHz </a:t>
            </a:r>
          </a:p>
          <a:p>
            <a:pPr lvl="1">
              <a:buFont typeface="Arial" pitchFamily="34" charset="0"/>
              <a:buChar char="•"/>
            </a:pPr>
            <a:r>
              <a:rPr lang="en-US" sz="2400" dirty="0" smtClean="0"/>
              <a:t>Improve efficiency</a:t>
            </a:r>
          </a:p>
          <a:p>
            <a:pPr lvl="1">
              <a:buFont typeface="Arial" pitchFamily="34" charset="0"/>
              <a:buChar char="•"/>
            </a:pPr>
            <a:r>
              <a:rPr lang="en-US" sz="2400" dirty="0" smtClean="0"/>
              <a:t>Reduce size/cost</a:t>
            </a:r>
          </a:p>
          <a:p>
            <a:pPr>
              <a:buFont typeface="Arial" pitchFamily="34" charset="0"/>
              <a:buChar char="•"/>
            </a:pPr>
            <a:r>
              <a:rPr lang="en-US" sz="2400" dirty="0" smtClean="0"/>
              <a:t> Alternative solutions at 2 GHz</a:t>
            </a:r>
          </a:p>
          <a:p>
            <a:pPr lvl="1">
              <a:buFont typeface="Arial" pitchFamily="34" charset="0"/>
              <a:buChar char="•"/>
            </a:pPr>
            <a:r>
              <a:rPr lang="en-US" sz="2400" dirty="0" smtClean="0"/>
              <a:t>No train interleaving after the DR</a:t>
            </a:r>
          </a:p>
          <a:p>
            <a:pPr lvl="1">
              <a:buFont typeface="Arial" pitchFamily="34" charset="0"/>
              <a:buChar char="•"/>
            </a:pPr>
            <a:r>
              <a:rPr lang="en-US" sz="2400" dirty="0" smtClean="0"/>
              <a:t>Improve efficiency</a:t>
            </a:r>
          </a:p>
          <a:p>
            <a:pPr lvl="1">
              <a:buFont typeface="Arial" pitchFamily="34" charset="0"/>
              <a:buChar char="•"/>
            </a:pPr>
            <a:r>
              <a:rPr lang="en-US" sz="2400" dirty="0" smtClean="0"/>
              <a:t>Reduce size/cost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Alternative solutions 1.1 </a:t>
            </a:r>
            <a:br>
              <a:rPr lang="en-US" dirty="0" smtClean="0"/>
            </a:br>
            <a:r>
              <a:rPr lang="en-US" sz="3600" dirty="0" smtClean="0"/>
              <a:t>(superconducting cavity at 1 GHz)</a:t>
            </a:r>
            <a:endParaRPr lang="en-US" dirty="0"/>
          </a:p>
        </p:txBody>
      </p:sp>
      <p:pic>
        <p:nvPicPr>
          <p:cNvPr id="20482" name="Picture 2"/>
          <p:cNvPicPr>
            <a:picLocks noChangeAspect="1" noChangeArrowheads="1"/>
          </p:cNvPicPr>
          <p:nvPr/>
        </p:nvPicPr>
        <p:blipFill>
          <a:blip r:embed="rId2" cstate="print"/>
          <a:srcRect l="1577" b="2083"/>
          <a:stretch>
            <a:fillRect/>
          </a:stretch>
        </p:blipFill>
        <p:spPr bwMode="auto">
          <a:xfrm>
            <a:off x="152400" y="3200400"/>
            <a:ext cx="4495800" cy="2709008"/>
          </a:xfrm>
          <a:prstGeom prst="rect">
            <a:avLst/>
          </a:prstGeom>
          <a:noFill/>
          <a:ln w="9525">
            <a:solidFill>
              <a:schemeClr val="accent1"/>
            </a:solidFill>
            <a:miter lim="800000"/>
            <a:headEnd/>
            <a:tailEnd/>
          </a:ln>
        </p:spPr>
      </p:pic>
      <p:graphicFrame>
        <p:nvGraphicFramePr>
          <p:cNvPr id="6" name="Table 5"/>
          <p:cNvGraphicFramePr>
            <a:graphicFrameLocks noGrp="1"/>
          </p:cNvGraphicFramePr>
          <p:nvPr/>
        </p:nvGraphicFramePr>
        <p:xfrm>
          <a:off x="4876800" y="3200400"/>
          <a:ext cx="3733800" cy="2987040"/>
        </p:xfrm>
        <a:graphic>
          <a:graphicData uri="http://schemas.openxmlformats.org/drawingml/2006/table">
            <a:tbl>
              <a:tblPr firstRow="1" bandRow="1">
                <a:tableStyleId>{5C22544A-7EE6-4342-B048-85BDC9FD1C3A}</a:tableStyleId>
              </a:tblPr>
              <a:tblGrid>
                <a:gridCol w="2971800"/>
                <a:gridCol w="762000"/>
              </a:tblGrid>
              <a:tr h="152400">
                <a:tc>
                  <a:txBody>
                    <a:bodyPr/>
                    <a:lstStyle/>
                    <a:p>
                      <a:r>
                        <a:rPr lang="en-US" sz="1400" dirty="0" smtClean="0">
                          <a:solidFill>
                            <a:srgbClr val="0000FF"/>
                          </a:solidFill>
                        </a:rPr>
                        <a:t>Frequency: f[GHz]</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0.509</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6829">
                <a:tc>
                  <a:txBody>
                    <a:bodyPr/>
                    <a:lstStyle/>
                    <a:p>
                      <a:r>
                        <a:rPr lang="en-US" sz="1400" dirty="0" smtClean="0">
                          <a:solidFill>
                            <a:srgbClr val="0000FF"/>
                          </a:solidFill>
                        </a:rPr>
                        <a:t>Normalized</a:t>
                      </a:r>
                      <a:r>
                        <a:rPr lang="en-US" sz="1400" baseline="0" dirty="0" smtClean="0">
                          <a:solidFill>
                            <a:srgbClr val="0000FF"/>
                          </a:solidFill>
                        </a:rPr>
                        <a:t> s</a:t>
                      </a:r>
                      <a:r>
                        <a:rPr lang="en-US" sz="1400" dirty="0" smtClean="0">
                          <a:solidFill>
                            <a:srgbClr val="0000FF"/>
                          </a:solidFill>
                        </a:rPr>
                        <a:t>hunt</a:t>
                      </a:r>
                      <a:r>
                        <a:rPr lang="en-US" sz="1400" baseline="0" dirty="0" smtClean="0">
                          <a:solidFill>
                            <a:srgbClr val="0000FF"/>
                          </a:solidFill>
                        </a:rPr>
                        <a:t> impedance (circuit)</a:t>
                      </a:r>
                      <a:r>
                        <a:rPr lang="en-US" sz="1400" dirty="0" smtClean="0">
                          <a:solidFill>
                            <a:srgbClr val="0000FF"/>
                          </a:solidFill>
                        </a:rPr>
                        <a:t>: </a:t>
                      </a:r>
                      <a:r>
                        <a:rPr lang="en-US" sz="1400" dirty="0" err="1" smtClean="0">
                          <a:solidFill>
                            <a:srgbClr val="0000FF"/>
                          </a:solidFill>
                        </a:rPr>
                        <a:t>R</a:t>
                      </a:r>
                      <a:r>
                        <a:rPr lang="en-US" sz="1400" baseline="-25000" dirty="0" err="1" smtClean="0">
                          <a:solidFill>
                            <a:srgbClr val="0000FF"/>
                          </a:solidFill>
                        </a:rPr>
                        <a:t>g</a:t>
                      </a:r>
                      <a:r>
                        <a:rPr lang="en-US" sz="1400" dirty="0" smtClean="0">
                          <a:solidFill>
                            <a:srgbClr val="0000FF"/>
                          </a:solidFill>
                        </a:rPr>
                        <a:t>/Q [</a:t>
                      </a:r>
                      <a:r>
                        <a:rPr lang="el-GR" sz="1400" dirty="0" smtClean="0">
                          <a:solidFill>
                            <a:srgbClr val="0000FF"/>
                          </a:solidFill>
                        </a:rPr>
                        <a:t>Ω</a:t>
                      </a:r>
                      <a:r>
                        <a:rPr lang="en-US" sz="140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46.5</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6829">
                <a:tc>
                  <a:txBody>
                    <a:bodyPr/>
                    <a:lstStyle/>
                    <a:p>
                      <a:r>
                        <a:rPr lang="en-US" sz="1400" dirty="0" smtClean="0">
                          <a:solidFill>
                            <a:srgbClr val="0000FF"/>
                          </a:solidFill>
                        </a:rPr>
                        <a:t>Unloaded Q-factor: Q</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~1e9</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6829">
                <a:tc>
                  <a:txBody>
                    <a:bodyPr/>
                    <a:lstStyle/>
                    <a:p>
                      <a:r>
                        <a:rPr lang="en-US" sz="1400" dirty="0" smtClean="0">
                          <a:solidFill>
                            <a:srgbClr val="0000FF"/>
                          </a:solidFill>
                        </a:rPr>
                        <a:t>Aperture radius: r [mm]</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110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6829">
                <a:tc>
                  <a:txBody>
                    <a:bodyPr/>
                    <a:lstStyle/>
                    <a:p>
                      <a:r>
                        <a:rPr lang="en-US" sz="1400" baseline="0" dirty="0" smtClean="0">
                          <a:solidFill>
                            <a:srgbClr val="0000FF"/>
                          </a:solidFill>
                        </a:rPr>
                        <a:t>Beam loading Power range: </a:t>
                      </a:r>
                      <a:r>
                        <a:rPr lang="en-US" sz="1400" b="0" baseline="0" dirty="0" smtClean="0">
                          <a:solidFill>
                            <a:srgbClr val="0000FF"/>
                          </a:solidFill>
                        </a:rPr>
                        <a:t>[MW]</a:t>
                      </a:r>
                    </a:p>
                    <a:p>
                      <a:r>
                        <a:rPr lang="en-US" sz="1400" b="0" baseline="0" dirty="0" smtClean="0">
                          <a:solidFill>
                            <a:srgbClr val="0000FF"/>
                          </a:solidFill>
                        </a:rPr>
                        <a:t>Nominal – Maximum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0.25 – 0.4</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6829">
                <a:tc>
                  <a:txBody>
                    <a:bodyPr/>
                    <a:lstStyle/>
                    <a:p>
                      <a:r>
                        <a:rPr lang="en-US" sz="1400" dirty="0" smtClean="0">
                          <a:solidFill>
                            <a:srgbClr val="0000FF"/>
                          </a:solidFill>
                        </a:rPr>
                        <a:t>Gap voltage range: V</a:t>
                      </a:r>
                      <a:r>
                        <a:rPr lang="en-US" sz="1400" baseline="-25000" dirty="0" smtClean="0">
                          <a:solidFill>
                            <a:srgbClr val="0000FF"/>
                          </a:solidFill>
                        </a:rPr>
                        <a:t>g</a:t>
                      </a:r>
                      <a:r>
                        <a:rPr lang="en-US" sz="1400" baseline="0" dirty="0" smtClean="0">
                          <a:solidFill>
                            <a:srgbClr val="0000FF"/>
                          </a:solidFill>
                        </a:rPr>
                        <a:t> [MV]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0000FF"/>
                          </a:solidFill>
                        </a:rPr>
                        <a:t>Nominal – Maximum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1.5 – 2</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6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0000FF"/>
                          </a:solidFill>
                        </a:rPr>
                        <a:t>Stored energy range: </a:t>
                      </a:r>
                      <a:r>
                        <a:rPr lang="en-US" sz="1400" dirty="0" err="1" smtClean="0">
                          <a:solidFill>
                            <a:srgbClr val="0000FF"/>
                          </a:solidFill>
                        </a:rPr>
                        <a:t>U</a:t>
                      </a:r>
                      <a:r>
                        <a:rPr lang="en-US" sz="1400" baseline="-25000" dirty="0" err="1" smtClean="0">
                          <a:solidFill>
                            <a:srgbClr val="0000FF"/>
                          </a:solidFill>
                        </a:rPr>
                        <a:t>g</a:t>
                      </a:r>
                      <a:r>
                        <a:rPr lang="en-US" sz="1400" baseline="0" dirty="0" smtClean="0">
                          <a:solidFill>
                            <a:srgbClr val="0000FF"/>
                          </a:solidFill>
                        </a:rPr>
                        <a:t> [J]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0000FF"/>
                          </a:solidFill>
                        </a:rPr>
                        <a:t>Nominal – Maximum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7.7-13.7</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7" name="TextBox 6"/>
          <p:cNvSpPr txBox="1"/>
          <p:nvPr/>
        </p:nvSpPr>
        <p:spPr>
          <a:xfrm>
            <a:off x="152400" y="5943600"/>
            <a:ext cx="2236766" cy="369332"/>
          </a:xfrm>
          <a:prstGeom prst="rect">
            <a:avLst/>
          </a:prstGeom>
          <a:noFill/>
        </p:spPr>
        <p:txBody>
          <a:bodyPr wrap="none" rtlCol="0">
            <a:spAutoFit/>
          </a:bodyPr>
          <a:lstStyle/>
          <a:p>
            <a:r>
              <a:rPr lang="en-US" dirty="0" smtClean="0"/>
              <a:t>Y. Morita et al, IPAC10</a:t>
            </a:r>
            <a:endParaRPr lang="en-US" dirty="0"/>
          </a:p>
        </p:txBody>
      </p:sp>
      <p:cxnSp>
        <p:nvCxnSpPr>
          <p:cNvPr id="8" name="Straight Arrow Connector 7"/>
          <p:cNvCxnSpPr/>
          <p:nvPr/>
        </p:nvCxnSpPr>
        <p:spPr>
          <a:xfrm>
            <a:off x="1143000" y="5715000"/>
            <a:ext cx="25146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0" y="5638800"/>
            <a:ext cx="601447" cy="338554"/>
          </a:xfrm>
          <a:prstGeom prst="rect">
            <a:avLst/>
          </a:prstGeom>
          <a:noFill/>
        </p:spPr>
        <p:txBody>
          <a:bodyPr wrap="none" rtlCol="0">
            <a:spAutoFit/>
          </a:bodyPr>
          <a:lstStyle/>
          <a:p>
            <a:pPr eaLnBrk="1" fontAlgn="auto" hangingPunct="1">
              <a:spcBef>
                <a:spcPts val="0"/>
              </a:spcBef>
              <a:spcAft>
                <a:spcPts val="0"/>
              </a:spcAft>
              <a:buClrTx/>
              <a:buSzTx/>
            </a:pPr>
            <a:r>
              <a:rPr lang="en-US" sz="1600" i="0" dirty="0" smtClean="0">
                <a:solidFill>
                  <a:prstClr val="black"/>
                </a:solidFill>
                <a:latin typeface="Calibri"/>
              </a:rPr>
              <a:t>~</a:t>
            </a:r>
            <a:r>
              <a:rPr lang="en-US" sz="1600" dirty="0" smtClean="0">
                <a:solidFill>
                  <a:prstClr val="black"/>
                </a:solidFill>
                <a:latin typeface="Calibri"/>
              </a:rPr>
              <a:t>3</a:t>
            </a:r>
            <a:r>
              <a:rPr lang="en-US" sz="1600" i="0" dirty="0" smtClean="0">
                <a:solidFill>
                  <a:prstClr val="black"/>
                </a:solidFill>
                <a:latin typeface="Calibri"/>
              </a:rPr>
              <a:t> m</a:t>
            </a:r>
            <a:endParaRPr lang="en-US" sz="1600" i="0" dirty="0">
              <a:solidFill>
                <a:prstClr val="black"/>
              </a:solidFill>
              <a:latin typeface="Calibri"/>
            </a:endParaRPr>
          </a:p>
        </p:txBody>
      </p:sp>
      <p:sp>
        <p:nvSpPr>
          <p:cNvPr id="15" name="TextBox 14"/>
          <p:cNvSpPr txBox="1"/>
          <p:nvPr/>
        </p:nvSpPr>
        <p:spPr>
          <a:xfrm>
            <a:off x="228600" y="1219200"/>
            <a:ext cx="8615055" cy="1754326"/>
          </a:xfrm>
          <a:prstGeom prst="rect">
            <a:avLst/>
          </a:prstGeom>
          <a:noFill/>
        </p:spPr>
        <p:txBody>
          <a:bodyPr wrap="square" rtlCol="0">
            <a:spAutoFit/>
          </a:bodyPr>
          <a:lstStyle/>
          <a:p>
            <a:r>
              <a:rPr lang="en-US" dirty="0" smtClean="0"/>
              <a:t>Superconductive RF system will be more efficient but </a:t>
            </a:r>
            <a:r>
              <a:rPr lang="en-US" b="1" dirty="0" smtClean="0"/>
              <a:t>not</a:t>
            </a:r>
            <a:r>
              <a:rPr lang="en-US" dirty="0" smtClean="0"/>
              <a:t> smaller or cheaper. Two options :</a:t>
            </a:r>
          </a:p>
          <a:p>
            <a:pPr marL="342900" indent="-342900">
              <a:buAutoNum type="arabicPeriod"/>
            </a:pPr>
            <a:r>
              <a:rPr lang="en-US" b="1" dirty="0" smtClean="0"/>
              <a:t>Superconducting ARES-type cavity</a:t>
            </a:r>
            <a:r>
              <a:rPr lang="en-US" dirty="0" smtClean="0"/>
              <a:t>. Since it is beyond present state-of-the-art in the SC RF technology an extensive R&amp;D and prototyping will be necessary. It is </a:t>
            </a:r>
            <a:r>
              <a:rPr lang="en-US" b="1" dirty="0" smtClean="0"/>
              <a:t>not considered </a:t>
            </a:r>
            <a:r>
              <a:rPr lang="en-US" dirty="0" smtClean="0"/>
              <a:t>further.</a:t>
            </a:r>
          </a:p>
          <a:p>
            <a:pPr marL="342900" indent="-342900">
              <a:buAutoNum type="arabicPeriod"/>
            </a:pPr>
            <a:r>
              <a:rPr lang="en-US" b="1" dirty="0" smtClean="0"/>
              <a:t>Elliptical cavity</a:t>
            </a:r>
            <a:r>
              <a:rPr lang="en-US" dirty="0" smtClean="0"/>
              <a:t>. An example, is SCC used in KEK-B HER. It is equipped with tuners and HOM dampers. Must be scaled and modified to reduce R/Q.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Alternative solutions 1.1 </a:t>
            </a:r>
            <a:br>
              <a:rPr lang="en-US" dirty="0" smtClean="0"/>
            </a:br>
            <a:r>
              <a:rPr lang="en-US" sz="3600" dirty="0" smtClean="0"/>
              <a:t>(superconducting cavity at 1 GHz)</a:t>
            </a:r>
            <a:endParaRPr lang="en-US" dirty="0"/>
          </a:p>
        </p:txBody>
      </p:sp>
      <p:sp>
        <p:nvSpPr>
          <p:cNvPr id="15" name="TextBox 14"/>
          <p:cNvSpPr txBox="1"/>
          <p:nvPr/>
        </p:nvSpPr>
        <p:spPr>
          <a:xfrm>
            <a:off x="228600" y="1371600"/>
            <a:ext cx="2971800" cy="4031873"/>
          </a:xfrm>
          <a:prstGeom prst="rect">
            <a:avLst/>
          </a:prstGeom>
          <a:noFill/>
        </p:spPr>
        <p:txBody>
          <a:bodyPr wrap="square" rtlCol="0">
            <a:spAutoFit/>
          </a:bodyPr>
          <a:lstStyle/>
          <a:p>
            <a:pPr marL="342900" indent="-342900"/>
            <a:r>
              <a:rPr lang="en-US" sz="1600" b="1" dirty="0" smtClean="0"/>
              <a:t>Elliptical cavity</a:t>
            </a:r>
            <a:r>
              <a:rPr lang="en-US" sz="1600" dirty="0" smtClean="0"/>
              <a:t>. Must be scaled and modified to reduce R/Q. This is done in two steps similar to ARES-type cavity scaling and modification:</a:t>
            </a:r>
          </a:p>
          <a:p>
            <a:pPr marL="342900" indent="-342900">
              <a:buAutoNum type="arabicPeriod"/>
            </a:pPr>
            <a:r>
              <a:rPr lang="en-US" sz="1600" dirty="0" smtClean="0"/>
              <a:t>Scaling by frequency ratio and keeping the same EM field amplitude: V~1/f, U~1/f</a:t>
            </a:r>
            <a:r>
              <a:rPr lang="en-US" sz="1600" baseline="30000" dirty="0" smtClean="0"/>
              <a:t>3</a:t>
            </a:r>
            <a:r>
              <a:rPr lang="en-US" sz="1600" dirty="0" smtClean="0"/>
              <a:t>.</a:t>
            </a:r>
          </a:p>
          <a:p>
            <a:pPr marL="342900" indent="-342900">
              <a:buAutoNum type="arabicPeriod"/>
            </a:pPr>
            <a:r>
              <a:rPr lang="en-US" sz="1600" dirty="0" smtClean="0"/>
              <a:t>Increasing aperture to reduce the R/Q from </a:t>
            </a:r>
            <a:r>
              <a:rPr lang="en-US" sz="1600" b="1" dirty="0" smtClean="0"/>
              <a:t>46.5 to 0.94 </a:t>
            </a:r>
            <a:r>
              <a:rPr lang="el-GR" sz="1600" b="1" dirty="0" smtClean="0"/>
              <a:t>Ω</a:t>
            </a:r>
            <a:r>
              <a:rPr lang="en-US" sz="1600" dirty="0" smtClean="0"/>
              <a:t> but assuming that the stored energy is constant.   This is the main issue for this alternative. </a:t>
            </a:r>
            <a:r>
              <a:rPr lang="en-US" sz="1600" b="1" dirty="0" smtClean="0"/>
              <a:t>It is not obvious that the solution exists </a:t>
            </a:r>
            <a:r>
              <a:rPr lang="en-US" sz="1600" dirty="0" smtClean="0"/>
              <a:t>…   </a:t>
            </a:r>
            <a:endParaRPr lang="en-US" sz="1600" dirty="0"/>
          </a:p>
        </p:txBody>
      </p:sp>
      <p:graphicFrame>
        <p:nvGraphicFramePr>
          <p:cNvPr id="10" name="Table 9"/>
          <p:cNvGraphicFramePr>
            <a:graphicFrameLocks noGrp="1"/>
          </p:cNvGraphicFramePr>
          <p:nvPr/>
        </p:nvGraphicFramePr>
        <p:xfrm>
          <a:off x="3352800" y="1371600"/>
          <a:ext cx="5334000" cy="4602480"/>
        </p:xfrm>
        <a:graphic>
          <a:graphicData uri="http://schemas.openxmlformats.org/drawingml/2006/table">
            <a:tbl>
              <a:tblPr firstRow="1" bandRow="1">
                <a:tableStyleId>{5C22544A-7EE6-4342-B048-85BDC9FD1C3A}</a:tableStyleId>
              </a:tblPr>
              <a:tblGrid>
                <a:gridCol w="2971799"/>
                <a:gridCol w="990601"/>
                <a:gridCol w="1371600"/>
              </a:tblGrid>
              <a:tr h="3048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Parameters of CLIC</a:t>
                      </a:r>
                      <a:r>
                        <a:rPr lang="en-US" sz="1400" b="0" baseline="0" dirty="0" smtClean="0">
                          <a:solidFill>
                            <a:srgbClr val="0000FF"/>
                          </a:solidFill>
                        </a:rPr>
                        <a:t> DR</a:t>
                      </a:r>
                      <a:r>
                        <a:rPr lang="en-US" sz="1400" b="0" dirty="0" smtClean="0">
                          <a:solidFill>
                            <a:srgbClr val="0000FF"/>
                          </a:solidFill>
                        </a:rPr>
                        <a:t> </a:t>
                      </a:r>
                      <a:r>
                        <a:rPr lang="en-US" sz="1400" b="0" dirty="0" err="1" smtClean="0">
                          <a:solidFill>
                            <a:srgbClr val="0000FF"/>
                          </a:solidFill>
                        </a:rPr>
                        <a:t>rf</a:t>
                      </a:r>
                      <a:r>
                        <a:rPr lang="en-US" sz="1400" b="0" dirty="0" smtClean="0">
                          <a:solidFill>
                            <a:srgbClr val="0000FF"/>
                          </a:solidFill>
                        </a:rPr>
                        <a:t> system at 1 GHz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Alternative</a:t>
                      </a:r>
                      <a:r>
                        <a:rPr lang="en-US" sz="1400" b="0" baseline="0" dirty="0" smtClean="0">
                          <a:solidFill>
                            <a:srgbClr val="0000FF"/>
                          </a:solidFill>
                        </a:rPr>
                        <a:t> 1.1</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00FF"/>
                          </a:solidFill>
                        </a:rPr>
                        <a:t>Rf</a:t>
                      </a:r>
                      <a:r>
                        <a:rPr lang="en-US" sz="1400" dirty="0" smtClean="0">
                          <a:solidFill>
                            <a:srgbClr val="0000FF"/>
                          </a:solidFill>
                        </a:rPr>
                        <a:t> frequency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1</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stored</a:t>
                      </a:r>
                      <a:r>
                        <a:rPr lang="en-US" sz="1400" baseline="0" dirty="0" smtClean="0">
                          <a:solidFill>
                            <a:srgbClr val="0000FF"/>
                          </a:solidFill>
                        </a:rPr>
                        <a:t> energy [J]</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61.2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Stored energy per cavity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1.7</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cavities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Total R/Q: [</a:t>
                      </a:r>
                      <a:r>
                        <a:rPr lang="el-GR" sz="1400" dirty="0" smtClean="0">
                          <a:solidFill>
                            <a:srgbClr val="0000FF"/>
                          </a:solidFill>
                        </a:rPr>
                        <a:t>Ω</a:t>
                      </a:r>
                      <a:r>
                        <a:rPr lang="en-US" sz="1400" b="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33.8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rgbClr val="0000FF"/>
                          </a:solidFill>
                        </a:rPr>
                        <a:t>R</a:t>
                      </a:r>
                      <a:r>
                        <a:rPr lang="en-US" sz="1400" baseline="-25000" dirty="0" err="1" smtClean="0">
                          <a:solidFill>
                            <a:srgbClr val="0000FF"/>
                          </a:solidFill>
                        </a:rPr>
                        <a:t>g</a:t>
                      </a:r>
                      <a:r>
                        <a:rPr lang="en-US" sz="1400" b="0" dirty="0" smtClean="0">
                          <a:solidFill>
                            <a:srgbClr val="0000FF"/>
                          </a:solidFill>
                        </a:rPr>
                        <a:t>/Q</a:t>
                      </a:r>
                      <a:r>
                        <a:rPr lang="en-US" sz="1400" baseline="0" dirty="0" smtClean="0">
                          <a:solidFill>
                            <a:srgbClr val="0000FF"/>
                          </a:solidFill>
                        </a:rPr>
                        <a:t> per gap</a:t>
                      </a:r>
                      <a:r>
                        <a:rPr lang="en-US" sz="1400" dirty="0" smtClean="0">
                          <a:solidFill>
                            <a:srgbClr val="0000FF"/>
                          </a:solidFill>
                        </a:rPr>
                        <a:t>: [</a:t>
                      </a:r>
                      <a:r>
                        <a:rPr lang="el-GR" sz="1400" dirty="0" smtClean="0">
                          <a:solidFill>
                            <a:srgbClr val="0000FF"/>
                          </a:solidFill>
                        </a:rPr>
                        <a:t>Ω</a:t>
                      </a:r>
                      <a:r>
                        <a:rPr lang="en-US" sz="1400" dirty="0" smtClean="0">
                          <a:solidFill>
                            <a:srgbClr val="0000FF"/>
                          </a:solidFill>
                        </a:rPr>
                        <a:t>]</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FF0000"/>
                          </a:solidFill>
                        </a:rPr>
                        <a:t>2.1</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mn-lt"/>
                          <a:ea typeface="+mn-ea"/>
                          <a:cs typeface="+mn-cs"/>
                        </a:rPr>
                        <a:t>0.94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Gap</a:t>
                      </a:r>
                      <a:r>
                        <a:rPr lang="en-US" sz="1400" b="0" baseline="0" dirty="0" smtClean="0">
                          <a:solidFill>
                            <a:srgbClr val="0000FF"/>
                          </a:solidFill>
                        </a:rPr>
                        <a:t> voltage:</a:t>
                      </a:r>
                      <a:r>
                        <a:rPr lang="en-US" sz="1400" b="0" dirty="0" smtClean="0">
                          <a:solidFill>
                            <a:srgbClr val="0000FF"/>
                          </a:solidFill>
                        </a:rPr>
                        <a:t> V</a:t>
                      </a:r>
                      <a:r>
                        <a:rPr lang="en-US" sz="1400" b="0" baseline="-25000" dirty="0" smtClean="0">
                          <a:solidFill>
                            <a:srgbClr val="0000FF"/>
                          </a:solidFill>
                        </a:rPr>
                        <a:t>g  </a:t>
                      </a:r>
                      <a:r>
                        <a:rPr lang="en-US" sz="1400" b="0" dirty="0" smtClean="0">
                          <a:solidFill>
                            <a:srgbClr val="0000FF"/>
                          </a:solidFill>
                        </a:rPr>
                        <a:t>[kV]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319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142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Q-factor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~1e9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wall loss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Average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a:t>
                      </a:r>
                      <a:r>
                        <a:rPr lang="en-US" sz="1400" dirty="0" err="1" smtClean="0">
                          <a:solidFill>
                            <a:srgbClr val="0000FF"/>
                          </a:solidFill>
                        </a:rPr>
                        <a:t>rf</a:t>
                      </a:r>
                      <a:r>
                        <a:rPr lang="en-US" sz="1400" dirty="0" smtClean="0">
                          <a:solidFill>
                            <a:srgbClr val="0000FF"/>
                          </a:solidFill>
                        </a:rPr>
                        <a:t>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klystrons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Required klystron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0.07 (IOT?)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length of the </a:t>
                      </a:r>
                      <a:r>
                        <a:rPr lang="en-US" sz="1400" dirty="0" err="1" smtClean="0">
                          <a:solidFill>
                            <a:srgbClr val="0000FF"/>
                          </a:solidFill>
                        </a:rPr>
                        <a:t>rf</a:t>
                      </a:r>
                      <a:r>
                        <a:rPr lang="en-US" sz="1400" dirty="0" smtClean="0">
                          <a:solidFill>
                            <a:srgbClr val="0000FF"/>
                          </a:solidFill>
                        </a:rPr>
                        <a:t> system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2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36 x 3 = </a:t>
                      </a:r>
                      <a:r>
                        <a:rPr kumimoji="0" lang="en-US" sz="1400" b="1" i="0" u="none" strike="noStrike" kern="1200" cap="none" spc="0" normalizeH="0" baseline="0" noProof="0" dirty="0" smtClean="0">
                          <a:ln>
                            <a:noFill/>
                          </a:ln>
                          <a:solidFill>
                            <a:srgbClr val="FF0000"/>
                          </a:solidFill>
                          <a:effectLst/>
                          <a:uLnTx/>
                          <a:uFillTx/>
                          <a:latin typeface="+mn-lt"/>
                          <a:ea typeface="+mn-ea"/>
                          <a:cs typeface="+mn-cs"/>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Alternative solutions 1.2 </a:t>
            </a:r>
            <a:br>
              <a:rPr lang="en-US" dirty="0" smtClean="0"/>
            </a:br>
            <a:r>
              <a:rPr lang="en-US" sz="3600" dirty="0" smtClean="0"/>
              <a:t>(mismatch of </a:t>
            </a:r>
            <a:r>
              <a:rPr lang="en-US" sz="3600" dirty="0" err="1" smtClean="0"/>
              <a:t>rf</a:t>
            </a:r>
            <a:r>
              <a:rPr lang="en-US" sz="3600" dirty="0" smtClean="0"/>
              <a:t> frequency and 1 GHz)</a:t>
            </a:r>
            <a:endParaRPr lang="en-US" dirty="0"/>
          </a:p>
        </p:txBody>
      </p:sp>
      <p:sp>
        <p:nvSpPr>
          <p:cNvPr id="4" name="TextBox 3"/>
          <p:cNvSpPr txBox="1"/>
          <p:nvPr/>
        </p:nvSpPr>
        <p:spPr>
          <a:xfrm>
            <a:off x="533400" y="1143000"/>
            <a:ext cx="7772400" cy="1754326"/>
          </a:xfrm>
          <a:prstGeom prst="rect">
            <a:avLst/>
          </a:prstGeom>
          <a:noFill/>
        </p:spPr>
        <p:txBody>
          <a:bodyPr wrap="square" rtlCol="0">
            <a:spAutoFit/>
          </a:bodyPr>
          <a:lstStyle/>
          <a:p>
            <a:pPr marL="342900" indent="-342900">
              <a:buFont typeface="+mj-lt"/>
              <a:buAutoNum type="arabicPeriod"/>
            </a:pPr>
            <a:r>
              <a:rPr lang="en-US" dirty="0" smtClean="0"/>
              <a:t>RF frequency is </a:t>
            </a:r>
            <a:r>
              <a:rPr lang="en-US" b="1" dirty="0" smtClean="0"/>
              <a:t>close to</a:t>
            </a:r>
            <a:r>
              <a:rPr lang="en-US" dirty="0" smtClean="0"/>
              <a:t> 1 GHz</a:t>
            </a:r>
          </a:p>
          <a:p>
            <a:pPr marL="342900" indent="-342900">
              <a:buFont typeface="+mj-lt"/>
              <a:buAutoNum type="arabicPeriod"/>
            </a:pPr>
            <a:r>
              <a:rPr lang="en-US" dirty="0" smtClean="0"/>
              <a:t>It is designed in a way that the stored energy is intermediately high, so that the </a:t>
            </a:r>
            <a:r>
              <a:rPr lang="en-US" dirty="0" err="1" smtClean="0"/>
              <a:t>rf</a:t>
            </a:r>
            <a:r>
              <a:rPr lang="en-US" dirty="0" smtClean="0"/>
              <a:t> voltage variation is kept small to minimize the transient effect to be below the specifications for the </a:t>
            </a:r>
            <a:r>
              <a:rPr lang="en-US" b="1" dirty="0" smtClean="0"/>
              <a:t>bunch length only</a:t>
            </a:r>
            <a:endParaRPr lang="en-US" dirty="0" smtClean="0"/>
          </a:p>
          <a:p>
            <a:pPr marL="342900" indent="-342900">
              <a:buFont typeface="+mj-lt"/>
              <a:buAutoNum type="arabicPeriod"/>
            </a:pPr>
            <a:r>
              <a:rPr lang="en-US" dirty="0" smtClean="0"/>
              <a:t>The remaining variation of the bunch phase is above the specification but it is linear and is compensated by reducing the </a:t>
            </a:r>
            <a:r>
              <a:rPr lang="en-US" dirty="0" err="1" smtClean="0"/>
              <a:t>rf</a:t>
            </a:r>
            <a:r>
              <a:rPr lang="en-US" dirty="0" smtClean="0"/>
              <a:t> frequency</a:t>
            </a:r>
          </a:p>
        </p:txBody>
      </p:sp>
      <p:pic>
        <p:nvPicPr>
          <p:cNvPr id="21506" name="Picture 2"/>
          <p:cNvPicPr>
            <a:picLocks noChangeAspect="1" noChangeArrowheads="1"/>
          </p:cNvPicPr>
          <p:nvPr/>
        </p:nvPicPr>
        <p:blipFill>
          <a:blip r:embed="rId3" cstate="print"/>
          <a:srcRect l="9939" r="5960" b="2500"/>
          <a:stretch>
            <a:fillRect/>
          </a:stretch>
        </p:blipFill>
        <p:spPr bwMode="auto">
          <a:xfrm>
            <a:off x="304800" y="3047999"/>
            <a:ext cx="8686800" cy="2362201"/>
          </a:xfrm>
          <a:prstGeom prst="rect">
            <a:avLst/>
          </a:prstGeom>
          <a:noFill/>
          <a:ln w="9525">
            <a:noFill/>
            <a:miter lim="800000"/>
            <a:headEnd/>
            <a:tailEnd/>
          </a:ln>
          <a:effectLst/>
        </p:spPr>
      </p:pic>
      <p:cxnSp>
        <p:nvCxnSpPr>
          <p:cNvPr id="8" name="Straight Connector 7"/>
          <p:cNvCxnSpPr/>
          <p:nvPr/>
        </p:nvCxnSpPr>
        <p:spPr>
          <a:xfrm>
            <a:off x="609600" y="3657600"/>
            <a:ext cx="7391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90600" y="35814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14800" y="35814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39000" y="35814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609600" y="4572000"/>
            <a:ext cx="3200400"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33600" y="4191000"/>
            <a:ext cx="381964" cy="369332"/>
          </a:xfrm>
          <a:prstGeom prst="rect">
            <a:avLst/>
          </a:prstGeom>
          <a:noFill/>
        </p:spPr>
        <p:txBody>
          <a:bodyPr wrap="none" rtlCol="0">
            <a:spAutoFit/>
          </a:bodyPr>
          <a:lstStyle/>
          <a:p>
            <a:r>
              <a:rPr lang="en-US" dirty="0" err="1" smtClean="0"/>
              <a:t>T</a:t>
            </a:r>
            <a:r>
              <a:rPr lang="en-US" baseline="-25000" dirty="0" err="1" smtClean="0"/>
              <a:t>rf</a:t>
            </a:r>
            <a:endParaRPr lang="en-US" baseline="-25000" dirty="0"/>
          </a:p>
        </p:txBody>
      </p:sp>
      <p:cxnSp>
        <p:nvCxnSpPr>
          <p:cNvPr id="24" name="Straight Arrow Connector 23"/>
          <p:cNvCxnSpPr/>
          <p:nvPr/>
        </p:nvCxnSpPr>
        <p:spPr>
          <a:xfrm>
            <a:off x="1143000" y="5486400"/>
            <a:ext cx="3124200"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95300" y="4610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6289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38400" y="5562600"/>
            <a:ext cx="917367" cy="738664"/>
          </a:xfrm>
          <a:prstGeom prst="rect">
            <a:avLst/>
          </a:prstGeom>
          <a:noFill/>
        </p:spPr>
        <p:txBody>
          <a:bodyPr wrap="none" rtlCol="0">
            <a:spAutoFit/>
          </a:bodyPr>
          <a:lstStyle/>
          <a:p>
            <a:r>
              <a:rPr lang="en-US" dirty="0" err="1" smtClean="0"/>
              <a:t>dT</a:t>
            </a:r>
            <a:r>
              <a:rPr lang="en-US" baseline="-25000" dirty="0" err="1" smtClean="0"/>
              <a:t>b</a:t>
            </a:r>
            <a:r>
              <a:rPr lang="en-US" dirty="0" smtClean="0"/>
              <a:t> &lt; </a:t>
            </a:r>
            <a:r>
              <a:rPr lang="en-US" dirty="0" err="1" smtClean="0"/>
              <a:t>T</a:t>
            </a:r>
            <a:r>
              <a:rPr lang="en-US" baseline="-25000" dirty="0" err="1" smtClean="0"/>
              <a:t>rf</a:t>
            </a:r>
            <a:endParaRPr lang="en-US" baseline="-25000" dirty="0" smtClean="0"/>
          </a:p>
          <a:p>
            <a:endParaRPr lang="en-US" baseline="-25000" dirty="0" smtClean="0"/>
          </a:p>
          <a:p>
            <a:endParaRPr lang="en-US" baseline="-25000" dirty="0"/>
          </a:p>
        </p:txBody>
      </p:sp>
      <p:graphicFrame>
        <p:nvGraphicFramePr>
          <p:cNvPr id="32" name="Object 31"/>
          <p:cNvGraphicFramePr>
            <a:graphicFrameLocks noChangeAspect="1"/>
          </p:cNvGraphicFramePr>
          <p:nvPr/>
        </p:nvGraphicFramePr>
        <p:xfrm>
          <a:off x="4648200" y="4191000"/>
          <a:ext cx="4039468" cy="1981200"/>
        </p:xfrm>
        <a:graphic>
          <a:graphicData uri="http://schemas.openxmlformats.org/presentationml/2006/ole">
            <mc:AlternateContent xmlns:mc="http://schemas.openxmlformats.org/markup-compatibility/2006">
              <mc:Choice xmlns:v="urn:schemas-microsoft-com:vml" Requires="v">
                <p:oleObj spid="_x0000_s21523" name="Equation" r:id="rId4" imgW="2768400" imgH="1358640" progId="Equation.3">
                  <p:embed/>
                </p:oleObj>
              </mc:Choice>
              <mc:Fallback>
                <p:oleObj name="Equation" r:id="rId4" imgW="2768400" imgH="1358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191000"/>
                        <a:ext cx="4039468" cy="1981200"/>
                      </a:xfrm>
                      <a:prstGeom prst="rect">
                        <a:avLst/>
                      </a:prstGeom>
                      <a:solidFill>
                        <a:srgbClr val="FFFF99"/>
                      </a:solidFill>
                    </p:spPr>
                  </p:pic>
                </p:oleObj>
              </mc:Fallback>
            </mc:AlternateContent>
          </a:graphicData>
        </a:graphic>
      </p:graphicFrame>
      <p:cxnSp>
        <p:nvCxnSpPr>
          <p:cNvPr id="16" name="Straight Connector 15"/>
          <p:cNvCxnSpPr/>
          <p:nvPr/>
        </p:nvCxnSpPr>
        <p:spPr>
          <a:xfrm>
            <a:off x="609600" y="3200400"/>
            <a:ext cx="7391400" cy="3048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4000" y="3288268"/>
            <a:ext cx="401585" cy="369332"/>
          </a:xfrm>
          <a:prstGeom prst="rect">
            <a:avLst/>
          </a:prstGeom>
          <a:noFill/>
        </p:spPr>
        <p:txBody>
          <a:bodyPr wrap="none" rtlCol="0">
            <a:spAutoFit/>
          </a:bodyPr>
          <a:lstStyle/>
          <a:p>
            <a:r>
              <a:rPr lang="en-US" b="1" dirty="0" smtClean="0">
                <a:solidFill>
                  <a:srgbClr val="FF0000"/>
                </a:solidFill>
              </a:rPr>
              <a:t>V</a:t>
            </a:r>
            <a:r>
              <a:rPr lang="en-US" b="1" baseline="-25000" dirty="0" smtClean="0">
                <a:solidFill>
                  <a:srgbClr val="FF0000"/>
                </a:solidFill>
              </a:rPr>
              <a:t>A</a:t>
            </a:r>
            <a:endParaRPr lang="en-US" b="1" baseline="-25000" dirty="0">
              <a:solidFill>
                <a:srgbClr val="FF0000"/>
              </a:solidFill>
            </a:endParaRPr>
          </a:p>
        </p:txBody>
      </p:sp>
      <p:sp>
        <p:nvSpPr>
          <p:cNvPr id="25" name="TextBox 24"/>
          <p:cNvSpPr txBox="1"/>
          <p:nvPr/>
        </p:nvSpPr>
        <p:spPr>
          <a:xfrm>
            <a:off x="1219200" y="2895600"/>
            <a:ext cx="398955" cy="369332"/>
          </a:xfrm>
          <a:prstGeom prst="rect">
            <a:avLst/>
          </a:prstGeom>
          <a:noFill/>
        </p:spPr>
        <p:txBody>
          <a:bodyPr wrap="none" rtlCol="0">
            <a:spAutoFit/>
          </a:bodyPr>
          <a:lstStyle/>
          <a:p>
            <a:r>
              <a:rPr lang="en-US" b="1" dirty="0" smtClean="0">
                <a:solidFill>
                  <a:srgbClr val="0000FF"/>
                </a:solidFill>
              </a:rPr>
              <a:t>V</a:t>
            </a:r>
            <a:r>
              <a:rPr lang="en-US" b="1" baseline="-25000" dirty="0" smtClean="0">
                <a:solidFill>
                  <a:srgbClr val="0000FF"/>
                </a:solidFill>
              </a:rPr>
              <a:t>C</a:t>
            </a:r>
            <a:endParaRPr lang="en-US" b="1" baseline="-25000" dirty="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fontScale="90000"/>
          </a:bodyPr>
          <a:lstStyle/>
          <a:p>
            <a:r>
              <a:rPr lang="en-US" dirty="0" smtClean="0"/>
              <a:t>Alternative solutions 1.2 </a:t>
            </a:r>
            <a:br>
              <a:rPr lang="en-US" dirty="0" smtClean="0"/>
            </a:br>
            <a:r>
              <a:rPr lang="en-US" sz="3600" dirty="0" smtClean="0"/>
              <a:t>(mismatch of </a:t>
            </a:r>
            <a:r>
              <a:rPr lang="en-US" sz="3600" dirty="0" err="1" smtClean="0"/>
              <a:t>rf</a:t>
            </a:r>
            <a:r>
              <a:rPr lang="en-US" sz="3600" dirty="0" smtClean="0"/>
              <a:t> frequency and 1 GHz)</a:t>
            </a:r>
            <a:br>
              <a:rPr lang="en-US" sz="3600" dirty="0" smtClean="0"/>
            </a:br>
            <a:r>
              <a:rPr lang="en-US" sz="3100" dirty="0" smtClean="0"/>
              <a:t>Basic parameters chose based on the bunch length specs</a:t>
            </a:r>
            <a:endParaRPr lang="en-US" dirty="0"/>
          </a:p>
        </p:txBody>
      </p:sp>
      <p:sp>
        <p:nvSpPr>
          <p:cNvPr id="5" name="TextBox 4"/>
          <p:cNvSpPr txBox="1"/>
          <p:nvPr/>
        </p:nvSpPr>
        <p:spPr>
          <a:xfrm>
            <a:off x="609600" y="1752600"/>
            <a:ext cx="4909421" cy="3970318"/>
          </a:xfrm>
          <a:prstGeom prst="rect">
            <a:avLst/>
          </a:prstGeom>
          <a:noFill/>
        </p:spPr>
        <p:txBody>
          <a:bodyPr wrap="none" rtlCol="0">
            <a:spAutoFit/>
          </a:bodyPr>
          <a:lstStyle/>
          <a:p>
            <a:pPr algn="ctr"/>
            <a:r>
              <a:rPr lang="en-US" b="1" dirty="0" smtClean="0"/>
              <a:t>Alternative 1.2</a:t>
            </a:r>
          </a:p>
          <a:p>
            <a:pPr>
              <a:buFont typeface="Wingdings" pitchFamily="2" charset="2"/>
              <a:buChar char="Ø"/>
            </a:pPr>
            <a:r>
              <a:rPr lang="el-GR" dirty="0" smtClean="0"/>
              <a:t>δσ</a:t>
            </a:r>
            <a:r>
              <a:rPr lang="en-US" baseline="-25000" dirty="0" smtClean="0"/>
              <a:t>Z</a:t>
            </a:r>
            <a:r>
              <a:rPr lang="en-US" dirty="0" smtClean="0"/>
              <a:t>/</a:t>
            </a:r>
            <a:r>
              <a:rPr lang="el-GR" dirty="0" smtClean="0"/>
              <a:t>σ</a:t>
            </a:r>
            <a:r>
              <a:rPr lang="en-US" baseline="-25000" dirty="0" smtClean="0"/>
              <a:t>Z</a:t>
            </a:r>
            <a:r>
              <a:rPr lang="en-US" dirty="0" smtClean="0"/>
              <a:t>  = 2% RMS correspond to </a:t>
            </a:r>
          </a:p>
          <a:p>
            <a:pPr lvl="1"/>
            <a:r>
              <a:rPr lang="en-US" dirty="0" smtClean="0"/>
              <a:t>           6% degree peak-to-peak variation</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 -2</a:t>
            </a:r>
            <a:r>
              <a:rPr lang="el-GR" dirty="0" smtClean="0"/>
              <a:t>δσ</a:t>
            </a:r>
            <a:r>
              <a:rPr lang="en-US" baseline="-25000" dirty="0" smtClean="0"/>
              <a:t>Z</a:t>
            </a:r>
            <a:r>
              <a:rPr lang="en-US" dirty="0" smtClean="0"/>
              <a:t>/</a:t>
            </a:r>
            <a:r>
              <a:rPr lang="el-GR" dirty="0" smtClean="0"/>
              <a:t>σ</a:t>
            </a:r>
            <a:r>
              <a:rPr lang="en-US" baseline="-25000" dirty="0" smtClean="0"/>
              <a:t>Z</a:t>
            </a:r>
            <a:r>
              <a:rPr lang="en-US" dirty="0" smtClean="0"/>
              <a:t> sin</a:t>
            </a:r>
            <a:r>
              <a:rPr lang="en-US" baseline="30000" dirty="0" smtClean="0"/>
              <a:t>2</a:t>
            </a:r>
            <a:r>
              <a:rPr lang="en-US" dirty="0" smtClean="0"/>
              <a:t>φ = 2·6% ·sin</a:t>
            </a:r>
            <a:r>
              <a:rPr lang="en-US" baseline="30000" dirty="0" smtClean="0"/>
              <a:t>2</a:t>
            </a:r>
            <a:r>
              <a:rPr lang="en-US" dirty="0" smtClean="0"/>
              <a:t>38.7</a:t>
            </a:r>
            <a:r>
              <a:rPr lang="en-US" baseline="30000" dirty="0" smtClean="0"/>
              <a:t>o</a:t>
            </a:r>
            <a:r>
              <a:rPr lang="en-US" dirty="0" smtClean="0"/>
              <a:t> = 4.7 %</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U/U = 2</a:t>
            </a: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 9.4 %</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U = </a:t>
            </a:r>
            <a:r>
              <a:rPr lang="en-US" dirty="0" err="1" smtClean="0"/>
              <a:t>N</a:t>
            </a:r>
            <a:r>
              <a:rPr lang="en-US" baseline="-25000" dirty="0" err="1" smtClean="0"/>
              <a:t>b</a:t>
            </a:r>
            <a:r>
              <a:rPr lang="en-US" dirty="0" err="1" smtClean="0"/>
              <a:t>N</a:t>
            </a:r>
            <a:r>
              <a:rPr lang="en-US" baseline="-25000" dirty="0" err="1" smtClean="0"/>
              <a:t>e</a:t>
            </a:r>
            <a:r>
              <a:rPr lang="en-US" dirty="0" err="1" smtClean="0"/>
              <a:t>eV</a:t>
            </a:r>
            <a:r>
              <a:rPr lang="en-US" baseline="-25000" dirty="0" err="1" smtClean="0"/>
              <a:t>A</a:t>
            </a:r>
            <a:r>
              <a:rPr lang="en-US" dirty="0" smtClean="0"/>
              <a:t>(1-N</a:t>
            </a:r>
            <a:r>
              <a:rPr lang="en-US" baseline="-25000" dirty="0" smtClean="0"/>
              <a:t>b</a:t>
            </a:r>
            <a:r>
              <a:rPr lang="en-US" dirty="0" smtClean="0"/>
              <a:t>/h)/N</a:t>
            </a:r>
            <a:r>
              <a:rPr lang="en-US" baseline="-25000" dirty="0" smtClean="0"/>
              <a:t>T</a:t>
            </a:r>
            <a:r>
              <a:rPr lang="en-US" dirty="0" smtClean="0"/>
              <a:t> = 0.318 J</a:t>
            </a:r>
          </a:p>
          <a:p>
            <a:pPr>
              <a:buFont typeface="Wingdings" pitchFamily="2" charset="2"/>
              <a:buChar char="Ø"/>
            </a:pPr>
            <a:endParaRPr lang="en-US" dirty="0" smtClean="0"/>
          </a:p>
          <a:p>
            <a:pPr>
              <a:buFont typeface="Wingdings" pitchFamily="2" charset="2"/>
              <a:buChar char="Ø"/>
            </a:pPr>
            <a:r>
              <a:rPr lang="en-US" dirty="0" smtClean="0"/>
              <a:t>U = </a:t>
            </a:r>
            <a:r>
              <a:rPr lang="el-GR" dirty="0" smtClean="0"/>
              <a:t>δ</a:t>
            </a:r>
            <a:r>
              <a:rPr lang="en-US" dirty="0" smtClean="0"/>
              <a:t>U/(</a:t>
            </a:r>
            <a:r>
              <a:rPr lang="el-GR" dirty="0" smtClean="0"/>
              <a:t>δ</a:t>
            </a:r>
            <a:r>
              <a:rPr lang="en-US" dirty="0" smtClean="0"/>
              <a:t>U/U) = 0.318 / 0.094 = 3.4 J; </a:t>
            </a:r>
          </a:p>
          <a:p>
            <a:pPr>
              <a:buFont typeface="Wingdings" pitchFamily="2" charset="2"/>
              <a:buChar char="Ø"/>
            </a:pPr>
            <a:endParaRPr lang="en-US" dirty="0" smtClean="0"/>
          </a:p>
          <a:p>
            <a:pPr>
              <a:buFont typeface="Wingdings" pitchFamily="2" charset="2"/>
              <a:buChar char="Ø"/>
            </a:pPr>
            <a:r>
              <a:rPr lang="en-US" dirty="0" smtClean="0"/>
              <a:t>R/Q = V</a:t>
            </a:r>
            <a:r>
              <a:rPr lang="en-US" baseline="-25000" dirty="0" smtClean="0"/>
              <a:t>C</a:t>
            </a:r>
            <a:r>
              <a:rPr lang="en-US" baseline="30000" dirty="0" smtClean="0"/>
              <a:t>2</a:t>
            </a:r>
            <a:r>
              <a:rPr lang="en-US" dirty="0" smtClean="0"/>
              <a:t>/2</a:t>
            </a:r>
            <a:r>
              <a:rPr lang="el-GR" dirty="0" smtClean="0"/>
              <a:t>ω</a:t>
            </a:r>
            <a:r>
              <a:rPr lang="en-US" dirty="0" smtClean="0"/>
              <a:t>U = 608 </a:t>
            </a:r>
            <a:r>
              <a:rPr lang="el-GR" dirty="0" smtClean="0"/>
              <a:t>Ω</a:t>
            </a:r>
            <a:endParaRPr lang="en-US" dirty="0" smtClean="0"/>
          </a:p>
          <a:p>
            <a:endParaRPr lang="en-US" dirty="0" smtClean="0"/>
          </a:p>
        </p:txBody>
      </p:sp>
      <p:sp>
        <p:nvSpPr>
          <p:cNvPr id="6" name="TextBox 5"/>
          <p:cNvSpPr txBox="1"/>
          <p:nvPr/>
        </p:nvSpPr>
        <p:spPr>
          <a:xfrm>
            <a:off x="6096000" y="1752600"/>
            <a:ext cx="2600228" cy="3970318"/>
          </a:xfrm>
          <a:prstGeom prst="rect">
            <a:avLst/>
          </a:prstGeom>
          <a:noFill/>
        </p:spPr>
        <p:txBody>
          <a:bodyPr wrap="square" rtlCol="0">
            <a:spAutoFit/>
          </a:bodyPr>
          <a:lstStyle/>
          <a:p>
            <a:pPr algn="ctr"/>
            <a:r>
              <a:rPr lang="en-US" b="1" dirty="0" smtClean="0">
                <a:solidFill>
                  <a:schemeClr val="bg1">
                    <a:lumMod val="50000"/>
                  </a:schemeClr>
                </a:solidFill>
              </a:rPr>
              <a:t>Baseline</a:t>
            </a:r>
          </a:p>
          <a:p>
            <a:pPr>
              <a:buFont typeface="Wingdings" pitchFamily="2" charset="2"/>
              <a:buChar char="Ø"/>
            </a:pPr>
            <a:r>
              <a:rPr lang="el-GR" dirty="0" smtClean="0">
                <a:solidFill>
                  <a:schemeClr val="bg1">
                    <a:lumMod val="50000"/>
                  </a:schemeClr>
                </a:solidFill>
              </a:rPr>
              <a:t>δ</a:t>
            </a:r>
            <a:r>
              <a:rPr lang="en-US" dirty="0" err="1" smtClean="0">
                <a:solidFill>
                  <a:schemeClr val="bg1">
                    <a:lumMod val="50000"/>
                  </a:schemeClr>
                </a:solidFill>
              </a:rPr>
              <a:t>φ</a:t>
            </a:r>
            <a:r>
              <a:rPr lang="en-US" baseline="-25000" dirty="0" err="1" smtClean="0">
                <a:solidFill>
                  <a:schemeClr val="bg1">
                    <a:lumMod val="50000"/>
                  </a:schemeClr>
                </a:solidFill>
              </a:rPr>
              <a:t>b</a:t>
            </a:r>
            <a:r>
              <a:rPr lang="en-US" dirty="0" smtClean="0">
                <a:solidFill>
                  <a:schemeClr val="bg1">
                    <a:lumMod val="50000"/>
                  </a:schemeClr>
                </a:solidFill>
              </a:rPr>
              <a:t>  = 0.1 degree RMS 0.3 degree peak-to-peak</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l-GR" dirty="0" smtClean="0">
                <a:solidFill>
                  <a:schemeClr val="bg1">
                    <a:lumMod val="50000"/>
                  </a:schemeClr>
                </a:solidFill>
              </a:rPr>
              <a:t>δ</a:t>
            </a:r>
            <a:r>
              <a:rPr lang="en-US" dirty="0" smtClean="0">
                <a:solidFill>
                  <a:schemeClr val="bg1">
                    <a:lumMod val="50000"/>
                  </a:schemeClr>
                </a:solidFill>
              </a:rPr>
              <a:t>V</a:t>
            </a:r>
            <a:r>
              <a:rPr lang="en-US" baseline="-25000" dirty="0" smtClean="0">
                <a:solidFill>
                  <a:schemeClr val="bg1">
                    <a:lumMod val="50000"/>
                  </a:schemeClr>
                </a:solidFill>
              </a:rPr>
              <a:t>C</a:t>
            </a:r>
            <a:r>
              <a:rPr lang="en-US" dirty="0" smtClean="0">
                <a:solidFill>
                  <a:schemeClr val="bg1">
                    <a:lumMod val="50000"/>
                  </a:schemeClr>
                </a:solidFill>
              </a:rPr>
              <a:t>/V</a:t>
            </a:r>
            <a:r>
              <a:rPr lang="en-US" baseline="-25000" dirty="0" smtClean="0">
                <a:solidFill>
                  <a:schemeClr val="bg1">
                    <a:lumMod val="50000"/>
                  </a:schemeClr>
                </a:solidFill>
              </a:rPr>
              <a:t>C</a:t>
            </a:r>
            <a:r>
              <a:rPr lang="en-US" dirty="0" smtClean="0">
                <a:solidFill>
                  <a:schemeClr val="bg1">
                    <a:lumMod val="50000"/>
                  </a:schemeClr>
                </a:solidFill>
              </a:rPr>
              <a:t> = 0.26 %</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l-GR" dirty="0" smtClean="0">
                <a:solidFill>
                  <a:schemeClr val="bg1">
                    <a:lumMod val="50000"/>
                  </a:schemeClr>
                </a:solidFill>
              </a:rPr>
              <a:t>δ</a:t>
            </a:r>
            <a:r>
              <a:rPr lang="en-US" dirty="0" smtClean="0">
                <a:solidFill>
                  <a:schemeClr val="bg1">
                    <a:lumMod val="50000"/>
                  </a:schemeClr>
                </a:solidFill>
              </a:rPr>
              <a:t>U/U = 0.52 %</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l-GR" dirty="0" smtClean="0">
                <a:solidFill>
                  <a:schemeClr val="bg1">
                    <a:lumMod val="50000"/>
                  </a:schemeClr>
                </a:solidFill>
              </a:rPr>
              <a:t>δ</a:t>
            </a:r>
            <a:r>
              <a:rPr lang="en-US" dirty="0" smtClean="0">
                <a:solidFill>
                  <a:schemeClr val="bg1">
                    <a:lumMod val="50000"/>
                  </a:schemeClr>
                </a:solidFill>
              </a:rPr>
              <a:t>U = 0.318 J</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n-US" dirty="0" smtClean="0">
                <a:solidFill>
                  <a:schemeClr val="bg1">
                    <a:lumMod val="50000"/>
                  </a:schemeClr>
                </a:solidFill>
              </a:rPr>
              <a:t>U = 61.2 J; </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n-US" dirty="0" smtClean="0">
                <a:solidFill>
                  <a:schemeClr val="bg1">
                    <a:lumMod val="50000"/>
                  </a:schemeClr>
                </a:solidFill>
              </a:rPr>
              <a:t>R/Q  = 33.8 </a:t>
            </a:r>
            <a:r>
              <a:rPr lang="el-GR" dirty="0" smtClean="0">
                <a:solidFill>
                  <a:schemeClr val="bg1">
                    <a:lumMod val="50000"/>
                  </a:schemeClr>
                </a:solidFill>
              </a:rPr>
              <a:t>Ω</a:t>
            </a:r>
            <a:endParaRPr lang="en-US" dirty="0" smtClean="0">
              <a:solidFill>
                <a:schemeClr val="bg1">
                  <a:lumMod val="50000"/>
                </a:schemeClr>
              </a:solidFill>
            </a:endParaRPr>
          </a:p>
          <a:p>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Alternative solutions 1.2</a:t>
            </a:r>
            <a:r>
              <a:rPr lang="en-US" sz="3600" dirty="0" smtClean="0"/>
              <a:t>(parameter table)</a:t>
            </a:r>
            <a:endParaRPr lang="en-US" dirty="0"/>
          </a:p>
        </p:txBody>
      </p:sp>
      <p:graphicFrame>
        <p:nvGraphicFramePr>
          <p:cNvPr id="13" name="Table 12"/>
          <p:cNvGraphicFramePr>
            <a:graphicFrameLocks noGrp="1"/>
          </p:cNvGraphicFramePr>
          <p:nvPr/>
        </p:nvGraphicFramePr>
        <p:xfrm>
          <a:off x="2743200" y="838200"/>
          <a:ext cx="5867401" cy="5699760"/>
        </p:xfrm>
        <a:graphic>
          <a:graphicData uri="http://schemas.openxmlformats.org/drawingml/2006/table">
            <a:tbl>
              <a:tblPr firstRow="1" bandRow="1">
                <a:tableStyleId>{5C22544A-7EE6-4342-B048-85BDC9FD1C3A}</a:tableStyleId>
              </a:tblPr>
              <a:tblGrid>
                <a:gridCol w="3268980"/>
                <a:gridCol w="1303020"/>
                <a:gridCol w="1295401"/>
              </a:tblGrid>
              <a:tr h="3048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Parameters of CLIC</a:t>
                      </a:r>
                      <a:r>
                        <a:rPr lang="en-US" sz="1400" b="0" baseline="0" dirty="0" smtClean="0">
                          <a:solidFill>
                            <a:srgbClr val="0000FF"/>
                          </a:solidFill>
                        </a:rPr>
                        <a:t> DR</a:t>
                      </a:r>
                      <a:r>
                        <a:rPr lang="en-US" sz="1400" b="0" dirty="0" smtClean="0">
                          <a:solidFill>
                            <a:srgbClr val="0000FF"/>
                          </a:solidFill>
                        </a:rPr>
                        <a:t> </a:t>
                      </a:r>
                      <a:r>
                        <a:rPr lang="en-US" sz="1400" b="0" dirty="0" err="1" smtClean="0">
                          <a:solidFill>
                            <a:srgbClr val="0000FF"/>
                          </a:solidFill>
                        </a:rPr>
                        <a:t>rf</a:t>
                      </a:r>
                      <a:r>
                        <a:rPr lang="en-US" sz="1400" b="0" dirty="0" smtClean="0">
                          <a:solidFill>
                            <a:srgbClr val="0000FF"/>
                          </a:solidFill>
                        </a:rPr>
                        <a:t> system at 1 GHz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Alternative</a:t>
                      </a:r>
                      <a:r>
                        <a:rPr lang="en-US" sz="1400" b="0" baseline="0" dirty="0" smtClean="0">
                          <a:solidFill>
                            <a:srgbClr val="0000FF"/>
                          </a:solidFill>
                        </a:rPr>
                        <a:t> 1.2</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00FF"/>
                          </a:solidFill>
                        </a:rPr>
                        <a:t>Rf</a:t>
                      </a:r>
                      <a:r>
                        <a:rPr lang="en-US" sz="1400" dirty="0" smtClean="0">
                          <a:solidFill>
                            <a:srgbClr val="0000FF"/>
                          </a:solidFill>
                        </a:rPr>
                        <a:t> frequency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1 </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stored</a:t>
                      </a:r>
                      <a:r>
                        <a:rPr lang="en-US" sz="1400" baseline="0" dirty="0" smtClean="0">
                          <a:solidFill>
                            <a:srgbClr val="0000FF"/>
                          </a:solidFill>
                        </a:rPr>
                        <a:t> energy [J]</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61.2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3.4</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Total R/Q: [</a:t>
                      </a:r>
                      <a:r>
                        <a:rPr lang="el-GR" sz="1400" dirty="0" smtClean="0">
                          <a:solidFill>
                            <a:srgbClr val="0000FF"/>
                          </a:solidFill>
                        </a:rPr>
                        <a:t>Ω</a:t>
                      </a:r>
                      <a:r>
                        <a:rPr lang="en-US" sz="1400" b="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608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Gap</a:t>
                      </a:r>
                      <a:r>
                        <a:rPr lang="en-US" sz="1400" b="0" baseline="0" dirty="0" smtClean="0">
                          <a:solidFill>
                            <a:srgbClr val="0000FF"/>
                          </a:solidFill>
                        </a:rPr>
                        <a:t> voltage:</a:t>
                      </a:r>
                      <a:r>
                        <a:rPr lang="en-US" sz="1400" b="0" dirty="0" smtClean="0">
                          <a:solidFill>
                            <a:srgbClr val="0000FF"/>
                          </a:solidFill>
                        </a:rPr>
                        <a:t> V</a:t>
                      </a:r>
                      <a:r>
                        <a:rPr lang="en-US" sz="1400" b="0" baseline="-25000" dirty="0" smtClean="0">
                          <a:solidFill>
                            <a:srgbClr val="0000FF"/>
                          </a:solidFill>
                        </a:rPr>
                        <a:t>g  </a:t>
                      </a:r>
                      <a:r>
                        <a:rPr lang="en-US" sz="1400" b="0" dirty="0" smtClean="0">
                          <a:solidFill>
                            <a:srgbClr val="0000FF"/>
                          </a:solidFill>
                        </a:rPr>
                        <a:t>[kV]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319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319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cavities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rgbClr val="0000FF"/>
                          </a:solidFill>
                        </a:rPr>
                        <a:t>R</a:t>
                      </a:r>
                      <a:r>
                        <a:rPr lang="en-US" sz="1400" baseline="-25000" dirty="0" err="1" smtClean="0">
                          <a:solidFill>
                            <a:srgbClr val="0000FF"/>
                          </a:solidFill>
                        </a:rPr>
                        <a:t>g</a:t>
                      </a:r>
                      <a:r>
                        <a:rPr lang="en-US" sz="1400" b="0" dirty="0" smtClean="0">
                          <a:solidFill>
                            <a:srgbClr val="0000FF"/>
                          </a:solidFill>
                        </a:rPr>
                        <a:t>/Q</a:t>
                      </a:r>
                      <a:r>
                        <a:rPr lang="en-US" sz="1400" baseline="0" dirty="0" smtClean="0">
                          <a:solidFill>
                            <a:srgbClr val="0000FF"/>
                          </a:solidFill>
                        </a:rPr>
                        <a:t> per gap</a:t>
                      </a:r>
                      <a:r>
                        <a:rPr lang="en-US" sz="1400" dirty="0" smtClean="0">
                          <a:solidFill>
                            <a:srgbClr val="0000FF"/>
                          </a:solidFill>
                        </a:rPr>
                        <a:t>: [</a:t>
                      </a:r>
                      <a:r>
                        <a:rPr lang="el-GR" sz="1400" dirty="0" smtClean="0">
                          <a:solidFill>
                            <a:srgbClr val="0000FF"/>
                          </a:solidFill>
                        </a:rPr>
                        <a:t>Ω</a:t>
                      </a:r>
                      <a:r>
                        <a:rPr lang="en-US" sz="1400" dirty="0" smtClean="0">
                          <a:solidFill>
                            <a:srgbClr val="0000FF"/>
                          </a:solidFill>
                        </a:rPr>
                        <a:t>]</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FF0000"/>
                          </a:solidFill>
                        </a:rPr>
                        <a:t>2.1</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Q-factor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wall loss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~0.7</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Average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a:t>
                      </a:r>
                      <a:r>
                        <a:rPr lang="en-US" sz="1400" dirty="0" err="1" smtClean="0">
                          <a:solidFill>
                            <a:srgbClr val="0000FF"/>
                          </a:solidFill>
                        </a:rPr>
                        <a:t>rf</a:t>
                      </a:r>
                      <a:r>
                        <a:rPr lang="en-US" sz="1400" dirty="0" smtClean="0">
                          <a:solidFill>
                            <a:srgbClr val="0000FF"/>
                          </a:solidFill>
                        </a:rPr>
                        <a:t>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klystrons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Required klystron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length of the </a:t>
                      </a:r>
                      <a:r>
                        <a:rPr lang="en-US" sz="1400" dirty="0" err="1" smtClean="0">
                          <a:solidFill>
                            <a:srgbClr val="0000FF"/>
                          </a:solidFill>
                        </a:rPr>
                        <a:t>rf</a:t>
                      </a:r>
                      <a:r>
                        <a:rPr lang="en-US" sz="1400" dirty="0" smtClean="0">
                          <a:solidFill>
                            <a:srgbClr val="0000FF"/>
                          </a:solidFill>
                        </a:rPr>
                        <a:t> system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2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1 =</a:t>
                      </a:r>
                      <a:r>
                        <a:rPr kumimoji="0" lang="en-US" sz="1400" b="1" i="0" u="none" strike="noStrike" kern="1200" cap="none" spc="0" normalizeH="0" baseline="0" noProof="0" dirty="0" smtClean="0">
                          <a:ln>
                            <a:noFill/>
                          </a:ln>
                          <a:solidFill>
                            <a:srgbClr val="0000FF"/>
                          </a:solidFill>
                          <a:effectLst/>
                          <a:uLnTx/>
                          <a:uFillTx/>
                          <a:latin typeface="+mn-lt"/>
                          <a:ea typeface="+mn-ea"/>
                          <a:cs typeface="+mn-cs"/>
                        </a:rPr>
                        <a:t>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Bunch phase modulation p-p [deg]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uncompensated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0.3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Relative</a:t>
                      </a:r>
                      <a:r>
                        <a:rPr lang="en-US" sz="1400" baseline="0" dirty="0" smtClean="0">
                          <a:solidFill>
                            <a:srgbClr val="0000FF"/>
                          </a:solidFill>
                        </a:rPr>
                        <a:t> f</a:t>
                      </a:r>
                      <a:r>
                        <a:rPr lang="en-US" sz="1400" dirty="0" smtClean="0">
                          <a:solidFill>
                            <a:srgbClr val="0000FF"/>
                          </a:solidFill>
                        </a:rPr>
                        <a:t>requency mismatch </a:t>
                      </a:r>
                      <a:r>
                        <a:rPr lang="el-GR" sz="1400" dirty="0" smtClean="0">
                          <a:solidFill>
                            <a:srgbClr val="0000FF"/>
                          </a:solidFill>
                        </a:rPr>
                        <a:t>δ</a:t>
                      </a:r>
                      <a:r>
                        <a:rPr lang="en-US" sz="1400" dirty="0" smtClean="0">
                          <a:solidFill>
                            <a:srgbClr val="0000FF"/>
                          </a:solidFill>
                        </a:rPr>
                        <a:t>f/(1GHz)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1e-4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Corresponding MRP (</a:t>
                      </a:r>
                      <a:r>
                        <a:rPr lang="el-GR" sz="1400" dirty="0" smtClean="0">
                          <a:solidFill>
                            <a:srgbClr val="0000FF"/>
                          </a:solidFill>
                        </a:rPr>
                        <a:t>ρ</a:t>
                      </a:r>
                      <a:r>
                        <a:rPr lang="en-US" sz="1400" dirty="0" smtClean="0">
                          <a:solidFill>
                            <a:srgbClr val="0000FF"/>
                          </a:solidFill>
                        </a:rPr>
                        <a:t>=50m) shift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52400" y="914400"/>
            <a:ext cx="2438401" cy="5509200"/>
          </a:xfrm>
          <a:prstGeom prst="rect">
            <a:avLst/>
          </a:prstGeom>
          <a:noFill/>
        </p:spPr>
        <p:txBody>
          <a:bodyPr wrap="square" rtlCol="0">
            <a:spAutoFit/>
          </a:bodyPr>
          <a:lstStyle/>
          <a:p>
            <a:pPr>
              <a:buFont typeface="Wingdings" pitchFamily="2" charset="2"/>
              <a:buChar char="Ø"/>
            </a:pPr>
            <a:r>
              <a:rPr lang="en-US" sz="1600" dirty="0" err="1" smtClean="0"/>
              <a:t>rf</a:t>
            </a:r>
            <a:r>
              <a:rPr lang="en-US" sz="1600" dirty="0" smtClean="0"/>
              <a:t> </a:t>
            </a:r>
            <a:r>
              <a:rPr lang="en-US" sz="1600" dirty="0" smtClean="0"/>
              <a:t>system with </a:t>
            </a:r>
            <a:r>
              <a:rPr lang="en-US" sz="1600" dirty="0" err="1" smtClean="0"/>
              <a:t>rf</a:t>
            </a:r>
            <a:r>
              <a:rPr lang="en-US" sz="1600" dirty="0" smtClean="0"/>
              <a:t> frequency </a:t>
            </a:r>
            <a:r>
              <a:rPr lang="en-US" sz="1600" dirty="0" smtClean="0"/>
              <a:t>is slightly </a:t>
            </a:r>
            <a:r>
              <a:rPr lang="en-US" sz="1600" dirty="0" smtClean="0"/>
              <a:t>lower than bunch rep. frequency</a:t>
            </a:r>
            <a:r>
              <a:rPr lang="en-US" sz="1600" dirty="0" smtClean="0"/>
              <a:t> </a:t>
            </a:r>
            <a:r>
              <a:rPr lang="en-US" sz="1600" dirty="0" smtClean="0"/>
              <a:t>to correct the bunch spacing to be exactly 1 ns. </a:t>
            </a:r>
          </a:p>
          <a:p>
            <a:pPr>
              <a:buFont typeface="Wingdings" pitchFamily="2" charset="2"/>
              <a:buChar char="Ø"/>
            </a:pPr>
            <a:r>
              <a:rPr lang="en-US" sz="1600" dirty="0" smtClean="0"/>
              <a:t>This frequency mismatch is bunch intensity dependent</a:t>
            </a:r>
          </a:p>
          <a:p>
            <a:pPr>
              <a:buFont typeface="Wingdings" pitchFamily="2" charset="2"/>
              <a:buChar char="Ø"/>
            </a:pPr>
            <a:r>
              <a:rPr lang="en-US" sz="1600" dirty="0" smtClean="0"/>
              <a:t>Remaining R&amp;D:</a:t>
            </a:r>
          </a:p>
          <a:p>
            <a:pPr marL="342900" indent="-342900">
              <a:buFont typeface="+mj-lt"/>
              <a:buAutoNum type="arabicPeriod"/>
            </a:pPr>
            <a:r>
              <a:rPr lang="en-US" sz="1600" dirty="0" smtClean="0"/>
              <a:t> the cavity design (conventional</a:t>
            </a:r>
            <a:r>
              <a:rPr lang="en-US" sz="1600" dirty="0" smtClean="0"/>
              <a:t>)</a:t>
            </a:r>
          </a:p>
          <a:p>
            <a:pPr marL="342900" indent="-342900">
              <a:buFont typeface="+mj-lt"/>
              <a:buAutoNum type="arabicPeriod"/>
            </a:pPr>
            <a:r>
              <a:rPr lang="en-US" sz="1600" dirty="0" smtClean="0"/>
              <a:t>Accommodate the MRP change</a:t>
            </a:r>
            <a:r>
              <a:rPr lang="en-US" sz="1600" dirty="0" smtClean="0"/>
              <a:t> </a:t>
            </a:r>
            <a:endParaRPr lang="en-US" sz="1600" dirty="0" smtClean="0"/>
          </a:p>
          <a:p>
            <a:pPr marL="342900" indent="-342900">
              <a:buFont typeface="+mj-lt"/>
              <a:buAutoNum type="arabicPeriod"/>
            </a:pPr>
            <a:r>
              <a:rPr lang="en-US" sz="1600" dirty="0" smtClean="0"/>
              <a:t>an MD to demonstrate this compensation in an existing ring. (unless it is already done ?)</a:t>
            </a:r>
          </a:p>
          <a:p>
            <a:pPr marL="342900" indent="-342900">
              <a:buFont typeface="Wingdings" pitchFamily="2" charset="2"/>
              <a:buChar char="Ø"/>
            </a:pPr>
            <a:r>
              <a:rPr lang="en-US" sz="1600" dirty="0" smtClean="0"/>
              <a:t>Advantages:</a:t>
            </a:r>
          </a:p>
          <a:p>
            <a:pPr marL="342900" indent="-342900">
              <a:buFont typeface="+mj-lt"/>
              <a:buAutoNum type="arabicPeriod"/>
            </a:pPr>
            <a:r>
              <a:rPr lang="en-US" sz="1600" dirty="0" smtClean="0"/>
              <a:t>More efficient</a:t>
            </a:r>
          </a:p>
          <a:p>
            <a:pPr marL="342900" indent="-342900">
              <a:buFont typeface="+mj-lt"/>
              <a:buAutoNum type="arabicPeriod"/>
            </a:pPr>
            <a:r>
              <a:rPr lang="en-US" sz="1600" dirty="0" smtClean="0"/>
              <a:t>More compact</a:t>
            </a:r>
          </a:p>
          <a:p>
            <a:pPr marL="342900" indent="-342900">
              <a:buFont typeface="+mj-lt"/>
              <a:buAutoNum type="arabicPeriod"/>
            </a:pPr>
            <a:r>
              <a:rPr lang="en-US" sz="1600" dirty="0" smtClean="0"/>
              <a:t>Less expensive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p:cNvPicPr>
            <a:picLocks noChangeAspect="1" noChangeArrowheads="1"/>
          </p:cNvPicPr>
          <p:nvPr/>
        </p:nvPicPr>
        <p:blipFill>
          <a:blip r:embed="rId2" cstate="print"/>
          <a:srcRect/>
          <a:stretch>
            <a:fillRect/>
          </a:stretch>
        </p:blipFill>
        <p:spPr bwMode="auto">
          <a:xfrm>
            <a:off x="4724400" y="4038600"/>
            <a:ext cx="4194394" cy="2514600"/>
          </a:xfrm>
          <a:prstGeom prst="rect">
            <a:avLst/>
          </a:prstGeom>
          <a:noFill/>
          <a:ln w="9525">
            <a:noFill/>
            <a:miter lim="800000"/>
            <a:headEnd/>
            <a:tailEnd/>
          </a:ln>
          <a:effectLst/>
        </p:spPr>
      </p:pic>
      <p:sp>
        <p:nvSpPr>
          <p:cNvPr id="2" name="Title 1"/>
          <p:cNvSpPr>
            <a:spLocks noGrp="1"/>
          </p:cNvSpPr>
          <p:nvPr>
            <p:ph type="title"/>
          </p:nvPr>
        </p:nvSpPr>
        <p:spPr>
          <a:xfrm>
            <a:off x="0" y="0"/>
            <a:ext cx="9144000" cy="1600200"/>
          </a:xfrm>
        </p:spPr>
        <p:txBody>
          <a:bodyPr>
            <a:normAutofit fontScale="90000"/>
          </a:bodyPr>
          <a:lstStyle/>
          <a:p>
            <a:r>
              <a:rPr lang="en-US" dirty="0" smtClean="0"/>
              <a:t>Alternative solutions 1.2 </a:t>
            </a:r>
            <a:br>
              <a:rPr lang="en-US" dirty="0" smtClean="0"/>
            </a:br>
            <a:r>
              <a:rPr lang="en-US" sz="3200" dirty="0" smtClean="0"/>
              <a:t>(mismatch of </a:t>
            </a:r>
            <a:r>
              <a:rPr lang="en-US" sz="3200" dirty="0" err="1" smtClean="0"/>
              <a:t>rf</a:t>
            </a:r>
            <a:r>
              <a:rPr lang="en-US" sz="3200" dirty="0" smtClean="0"/>
              <a:t> frequency and 1 GHz)</a:t>
            </a:r>
            <a:r>
              <a:rPr lang="en-US" sz="3600" dirty="0" smtClean="0"/>
              <a:t/>
            </a:r>
            <a:br>
              <a:rPr lang="en-US" sz="3600" dirty="0" smtClean="0"/>
            </a:br>
            <a:r>
              <a:rPr lang="en-US" sz="2800" dirty="0" smtClean="0"/>
              <a:t>Bunch phase variation due to second order effects</a:t>
            </a:r>
            <a:endParaRPr lang="en-US" dirty="0"/>
          </a:p>
        </p:txBody>
      </p:sp>
      <p:pic>
        <p:nvPicPr>
          <p:cNvPr id="30722" name="Picture 2"/>
          <p:cNvPicPr>
            <a:picLocks noChangeAspect="1" noChangeArrowheads="1"/>
          </p:cNvPicPr>
          <p:nvPr/>
        </p:nvPicPr>
        <p:blipFill>
          <a:blip r:embed="rId3" cstate="print"/>
          <a:srcRect/>
          <a:stretch>
            <a:fillRect/>
          </a:stretch>
        </p:blipFill>
        <p:spPr bwMode="auto">
          <a:xfrm>
            <a:off x="381000" y="1676400"/>
            <a:ext cx="4059283" cy="377190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4" cstate="print"/>
          <a:srcRect/>
          <a:stretch>
            <a:fillRect/>
          </a:stretch>
        </p:blipFill>
        <p:spPr bwMode="auto">
          <a:xfrm>
            <a:off x="4953000" y="1800225"/>
            <a:ext cx="3962400" cy="2390775"/>
          </a:xfrm>
          <a:prstGeom prst="rect">
            <a:avLst/>
          </a:prstGeom>
          <a:noFill/>
          <a:ln w="9525">
            <a:noFill/>
            <a:miter lim="800000"/>
            <a:headEnd/>
            <a:tailEnd/>
          </a:ln>
          <a:effectLst/>
        </p:spPr>
      </p:pic>
      <p:sp>
        <p:nvSpPr>
          <p:cNvPr id="8" name="TextBox 7"/>
          <p:cNvSpPr txBox="1"/>
          <p:nvPr/>
        </p:nvSpPr>
        <p:spPr>
          <a:xfrm>
            <a:off x="6248400" y="4267200"/>
            <a:ext cx="1152880" cy="338554"/>
          </a:xfrm>
          <a:prstGeom prst="rect">
            <a:avLst/>
          </a:prstGeom>
          <a:noFill/>
        </p:spPr>
        <p:txBody>
          <a:bodyPr wrap="none" rtlCol="0">
            <a:spAutoFit/>
          </a:bodyPr>
          <a:lstStyle/>
          <a:p>
            <a:r>
              <a:rPr lang="en-US" sz="1600" dirty="0" smtClean="0"/>
              <a:t>0.012</a:t>
            </a:r>
            <a:r>
              <a:rPr lang="en-US" sz="1600" baseline="30000" dirty="0" smtClean="0"/>
              <a:t>o</a:t>
            </a:r>
            <a:r>
              <a:rPr lang="en-US" sz="1600" dirty="0" smtClean="0"/>
              <a:t> RMS</a:t>
            </a:r>
            <a:endParaRPr lang="en-US" sz="1600" dirty="0"/>
          </a:p>
        </p:txBody>
      </p:sp>
      <p:sp>
        <p:nvSpPr>
          <p:cNvPr id="9" name="TextBox 8"/>
          <p:cNvSpPr txBox="1"/>
          <p:nvPr/>
        </p:nvSpPr>
        <p:spPr>
          <a:xfrm>
            <a:off x="1219200" y="1981200"/>
            <a:ext cx="1181734" cy="369332"/>
          </a:xfrm>
          <a:prstGeom prst="rect">
            <a:avLst/>
          </a:prstGeom>
          <a:noFill/>
        </p:spPr>
        <p:txBody>
          <a:bodyPr wrap="none" rtlCol="0">
            <a:spAutoFit/>
          </a:bodyPr>
          <a:lstStyle/>
          <a:p>
            <a:r>
              <a:rPr lang="en-US" dirty="0" err="1" smtClean="0"/>
              <a:t>Q</a:t>
            </a:r>
            <a:r>
              <a:rPr lang="en-US" baseline="-25000" dirty="0" err="1" smtClean="0"/>
              <a:t>l</a:t>
            </a:r>
            <a:r>
              <a:rPr lang="en-US" dirty="0" smtClean="0"/>
              <a:t> = 10700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143000"/>
            <a:ext cx="8229600" cy="4525963"/>
          </a:xfrm>
        </p:spPr>
        <p:txBody>
          <a:bodyPr>
            <a:normAutofit fontScale="92500" lnSpcReduction="20000"/>
          </a:bodyPr>
          <a:lstStyle/>
          <a:p>
            <a:r>
              <a:rPr lang="en-US" dirty="0" smtClean="0"/>
              <a:t>Introduction</a:t>
            </a:r>
          </a:p>
          <a:p>
            <a:r>
              <a:rPr lang="en-US" dirty="0" smtClean="0"/>
              <a:t>Beam loading effect</a:t>
            </a:r>
          </a:p>
          <a:p>
            <a:r>
              <a:rPr lang="en-US" dirty="0" smtClean="0"/>
              <a:t>Baseline</a:t>
            </a:r>
          </a:p>
          <a:p>
            <a:r>
              <a:rPr lang="en-US" dirty="0" smtClean="0"/>
              <a:t>1 GHz alternatives</a:t>
            </a:r>
          </a:p>
          <a:p>
            <a:pPr lvl="1"/>
            <a:r>
              <a:rPr lang="en-US" dirty="0" smtClean="0"/>
              <a:t>SC option</a:t>
            </a:r>
          </a:p>
          <a:p>
            <a:pPr lvl="1"/>
            <a:r>
              <a:rPr lang="en-US" dirty="0" smtClean="0"/>
              <a:t>Option with RF frequency mismatch</a:t>
            </a:r>
          </a:p>
          <a:p>
            <a:pPr lvl="1"/>
            <a:r>
              <a:rPr lang="en-US" dirty="0" smtClean="0"/>
              <a:t>Option with strong input power modulations</a:t>
            </a:r>
          </a:p>
          <a:p>
            <a:r>
              <a:rPr lang="en-US" dirty="0" smtClean="0"/>
              <a:t>2 GHz alternatives </a:t>
            </a:r>
            <a:r>
              <a:rPr lang="en-US" sz="3000" dirty="0" smtClean="0"/>
              <a:t>(will not be presented in details due to lack of time)</a:t>
            </a:r>
            <a:endParaRPr lang="en-US" dirty="0" smtClean="0"/>
          </a:p>
          <a:p>
            <a:r>
              <a:rPr lang="en-US" dirty="0" smtClean="0"/>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Alternative solutions 1.3 </a:t>
            </a:r>
            <a:br>
              <a:rPr lang="en-US" dirty="0" smtClean="0"/>
            </a:br>
            <a:r>
              <a:rPr lang="en-US" sz="3600" dirty="0" smtClean="0"/>
              <a:t>(Input RF power modulation at 1 GHz)</a:t>
            </a:r>
            <a:endParaRPr lang="en-US" dirty="0"/>
          </a:p>
        </p:txBody>
      </p:sp>
      <p:sp>
        <p:nvSpPr>
          <p:cNvPr id="4" name="TextBox 3"/>
          <p:cNvSpPr txBox="1"/>
          <p:nvPr/>
        </p:nvSpPr>
        <p:spPr>
          <a:xfrm>
            <a:off x="533400" y="1143000"/>
            <a:ext cx="8001000" cy="1477328"/>
          </a:xfrm>
          <a:prstGeom prst="rect">
            <a:avLst/>
          </a:prstGeom>
          <a:noFill/>
        </p:spPr>
        <p:txBody>
          <a:bodyPr wrap="square" rtlCol="0">
            <a:spAutoFit/>
          </a:bodyPr>
          <a:lstStyle/>
          <a:p>
            <a:pPr marL="342900" indent="-342900">
              <a:buFont typeface="+mj-lt"/>
              <a:buAutoNum type="arabicPeriod"/>
            </a:pPr>
            <a:r>
              <a:rPr lang="en-US" dirty="0" smtClean="0"/>
              <a:t>RF frequency is 1 GHz</a:t>
            </a:r>
          </a:p>
          <a:p>
            <a:pPr marL="342900" indent="-342900">
              <a:buFont typeface="+mj-lt"/>
              <a:buAutoNum type="arabicPeriod"/>
            </a:pPr>
            <a:r>
              <a:rPr lang="en-US" dirty="0" smtClean="0"/>
              <a:t>It is designed in a way that the stored energy is low.</a:t>
            </a:r>
          </a:p>
          <a:p>
            <a:pPr marL="342900" indent="-342900">
              <a:buFont typeface="+mj-lt"/>
              <a:buAutoNum type="arabicPeriod"/>
            </a:pPr>
            <a:r>
              <a:rPr lang="en-US" dirty="0" smtClean="0"/>
              <a:t>The variation of the RF voltage are compensated by the modulation of the input RF power which is matched not to the average beam power but to the peak beam power, like in a </a:t>
            </a:r>
            <a:r>
              <a:rPr lang="en-US" dirty="0" err="1" smtClean="0"/>
              <a:t>linac</a:t>
            </a:r>
            <a:endParaRPr lang="en-US" dirty="0" smtClean="0"/>
          </a:p>
        </p:txBody>
      </p:sp>
      <p:pic>
        <p:nvPicPr>
          <p:cNvPr id="16" name="Picture 55"/>
          <p:cNvPicPr>
            <a:picLocks noChangeAspect="1" noChangeArrowheads="1"/>
          </p:cNvPicPr>
          <p:nvPr/>
        </p:nvPicPr>
        <p:blipFill>
          <a:blip r:embed="rId2" cstate="print"/>
          <a:srcRect/>
          <a:stretch>
            <a:fillRect/>
          </a:stretch>
        </p:blipFill>
        <p:spPr bwMode="auto">
          <a:xfrm>
            <a:off x="304800" y="2667000"/>
            <a:ext cx="4075564" cy="3733800"/>
          </a:xfrm>
          <a:prstGeom prst="rect">
            <a:avLst/>
          </a:prstGeom>
          <a:noFill/>
          <a:ln w="9525">
            <a:noFill/>
            <a:miter lim="800000"/>
            <a:headEnd/>
            <a:tailEnd/>
          </a:ln>
        </p:spPr>
      </p:pic>
      <p:sp>
        <p:nvSpPr>
          <p:cNvPr id="20" name="TextBox 19"/>
          <p:cNvSpPr txBox="1"/>
          <p:nvPr/>
        </p:nvSpPr>
        <p:spPr>
          <a:xfrm>
            <a:off x="4533957" y="2667000"/>
            <a:ext cx="4229043" cy="253916"/>
          </a:xfrm>
          <a:prstGeom prst="rect">
            <a:avLst/>
          </a:prstGeom>
          <a:solidFill>
            <a:srgbClr val="FFFF00"/>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rPr>
              <a:t>AN </a:t>
            </a:r>
            <a:r>
              <a:rPr kumimoji="0" lang="en-US" sz="1050" b="1" i="0" u="none" strike="noStrike" kern="0" cap="none" spc="0" normalizeH="0" baseline="0" noProof="0" dirty="0">
                <a:ln>
                  <a:noFill/>
                </a:ln>
                <a:solidFill>
                  <a:sysClr val="windowText" lastClr="000000"/>
                </a:solidFill>
                <a:effectLst/>
                <a:uLnTx/>
                <a:uFillTx/>
              </a:rPr>
              <a:t>RF CAVITY FOR THE NLC DAMPING </a:t>
            </a:r>
            <a:r>
              <a:rPr kumimoji="0" lang="en-US" sz="1050" b="1" i="0" u="none" strike="noStrike" kern="0" cap="none" spc="0" normalizeH="0" baseline="0" noProof="0" dirty="0" smtClean="0">
                <a:ln>
                  <a:noFill/>
                </a:ln>
                <a:solidFill>
                  <a:sysClr val="windowText" lastClr="000000"/>
                </a:solidFill>
                <a:effectLst/>
                <a:uLnTx/>
                <a:uFillTx/>
              </a:rPr>
              <a:t>RINGS,</a:t>
            </a:r>
            <a:r>
              <a:rPr kumimoji="0" lang="en-US" sz="1050" b="1" i="0" u="none" strike="noStrike" kern="0" cap="none" spc="0" normalizeH="0" noProof="0" dirty="0" smtClean="0">
                <a:ln>
                  <a:noFill/>
                </a:ln>
                <a:solidFill>
                  <a:sysClr val="windowText" lastClr="000000"/>
                </a:solidFill>
                <a:effectLst/>
                <a:uLnTx/>
                <a:uFillTx/>
              </a:rPr>
              <a:t> </a:t>
            </a:r>
            <a:r>
              <a:rPr kumimoji="0" lang="en-US" sz="1050" b="0" i="0" u="none" strike="noStrike" kern="0" cap="none" spc="0" normalizeH="0" baseline="0" noProof="0" dirty="0" smtClean="0">
                <a:ln>
                  <a:noFill/>
                </a:ln>
                <a:solidFill>
                  <a:sysClr val="windowText" lastClr="000000"/>
                </a:solidFill>
                <a:effectLst/>
                <a:uLnTx/>
                <a:uFillTx/>
              </a:rPr>
              <a:t>R.A</a:t>
            </a:r>
            <a:r>
              <a:rPr kumimoji="0" lang="en-US" sz="1050" b="0" i="0" u="none" strike="noStrike" kern="0" cap="none" spc="0" normalizeH="0" baseline="0" noProof="0" dirty="0">
                <a:ln>
                  <a:noFill/>
                </a:ln>
                <a:solidFill>
                  <a:sysClr val="windowText" lastClr="000000"/>
                </a:solidFill>
                <a:effectLst/>
                <a:uLnTx/>
                <a:uFillTx/>
              </a:rPr>
              <a:t>. </a:t>
            </a:r>
            <a:r>
              <a:rPr kumimoji="0" lang="en-US" sz="1050" b="0" i="0" u="none" strike="noStrike" kern="0" cap="none" spc="0" normalizeH="0" baseline="0" noProof="0" dirty="0" err="1">
                <a:ln>
                  <a:noFill/>
                </a:ln>
                <a:solidFill>
                  <a:sysClr val="windowText" lastClr="000000"/>
                </a:solidFill>
                <a:effectLst/>
                <a:uLnTx/>
                <a:uFillTx/>
              </a:rPr>
              <a:t>Rimmer</a:t>
            </a:r>
            <a:r>
              <a:rPr kumimoji="0" lang="en-US" sz="1050" b="0" i="0" u="none" strike="noStrike" kern="0" cap="none" spc="0" normalizeH="0" baseline="0" noProof="0" dirty="0">
                <a:ln>
                  <a:noFill/>
                </a:ln>
                <a:solidFill>
                  <a:sysClr val="windowText" lastClr="000000"/>
                </a:solidFill>
                <a:effectLst/>
                <a:uLnTx/>
                <a:uFillTx/>
              </a:rPr>
              <a:t>, et al., </a:t>
            </a:r>
            <a:r>
              <a:rPr kumimoji="0" lang="en-US" sz="1050" b="0" i="0" u="none" strike="noStrike" kern="0" cap="none" spc="0" normalizeH="0" baseline="0" noProof="0" dirty="0" smtClean="0">
                <a:ln>
                  <a:noFill/>
                </a:ln>
                <a:solidFill>
                  <a:sysClr val="windowText" lastClr="000000"/>
                </a:solidFill>
                <a:effectLst/>
                <a:uLnTx/>
                <a:uFillTx/>
              </a:rPr>
              <a:t>PAC01.</a:t>
            </a:r>
            <a:endParaRPr kumimoji="0" lang="en-US" sz="1050" b="0" i="0" u="none" strike="noStrike" kern="0" cap="none" spc="0" normalizeH="0" baseline="0" noProof="0" dirty="0">
              <a:ln>
                <a:noFill/>
              </a:ln>
              <a:solidFill>
                <a:sysClr val="windowText" lastClr="000000"/>
              </a:solidFill>
              <a:effectLst/>
              <a:uLnTx/>
              <a:uFillTx/>
            </a:endParaRPr>
          </a:p>
        </p:txBody>
      </p:sp>
      <p:graphicFrame>
        <p:nvGraphicFramePr>
          <p:cNvPr id="21" name="Table 20"/>
          <p:cNvGraphicFramePr>
            <a:graphicFrameLocks noGrp="1"/>
          </p:cNvGraphicFramePr>
          <p:nvPr/>
        </p:nvGraphicFramePr>
        <p:xfrm>
          <a:off x="4572000" y="3048000"/>
          <a:ext cx="4191000" cy="1737360"/>
        </p:xfrm>
        <a:graphic>
          <a:graphicData uri="http://schemas.openxmlformats.org/drawingml/2006/table">
            <a:tbl>
              <a:tblPr firstRow="1" bandRow="1">
                <a:tableStyleId>{5C22544A-7EE6-4342-B048-85BDC9FD1C3A}</a:tableStyleId>
              </a:tblPr>
              <a:tblGrid>
                <a:gridCol w="2286000"/>
                <a:gridCol w="914400"/>
                <a:gridCol w="990600"/>
              </a:tblGrid>
              <a:tr h="206829">
                <a:tc gridSpan="2">
                  <a:txBody>
                    <a:bodyPr/>
                    <a:lstStyle/>
                    <a:p>
                      <a:pPr algn="ctr"/>
                      <a:r>
                        <a:rPr lang="en-US" sz="1200" dirty="0" smtClean="0">
                          <a:solidFill>
                            <a:srgbClr val="0000FF"/>
                          </a:solidFill>
                        </a:rPr>
                        <a:t>NLC DR RF cavity parameters</a:t>
                      </a:r>
                      <a:endParaRPr lang="en-US" sz="12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dirty="0">
                        <a:solidFill>
                          <a:srgbClr val="0000FF"/>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rgbClr val="0000FF"/>
                          </a:solidFill>
                        </a:rPr>
                        <a:t>CLIC DR RF</a:t>
                      </a:r>
                      <a:endParaRPr lang="en-US" sz="12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829">
                <a:tc>
                  <a:txBody>
                    <a:bodyPr/>
                    <a:lstStyle/>
                    <a:p>
                      <a:r>
                        <a:rPr lang="en-US" sz="1100" dirty="0" smtClean="0">
                          <a:solidFill>
                            <a:srgbClr val="0000FF"/>
                          </a:solidFill>
                        </a:rPr>
                        <a:t>Frequency: f[GHz]</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rgbClr val="0000FF"/>
                          </a:solidFill>
                        </a:rPr>
                        <a:t>0.714</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dirty="0" smtClean="0">
                          <a:solidFill>
                            <a:srgbClr val="0000FF"/>
                          </a:solidFill>
                        </a:rPr>
                        <a:t>1</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829">
                <a:tc>
                  <a:txBody>
                    <a:bodyPr/>
                    <a:lstStyle/>
                    <a:p>
                      <a:r>
                        <a:rPr lang="en-US" sz="1100" dirty="0" smtClean="0">
                          <a:solidFill>
                            <a:srgbClr val="0000FF"/>
                          </a:solidFill>
                        </a:rPr>
                        <a:t> </a:t>
                      </a:r>
                      <a:r>
                        <a:rPr lang="en-US" sz="1100" dirty="0" err="1" smtClean="0">
                          <a:solidFill>
                            <a:srgbClr val="0000FF"/>
                          </a:solidFill>
                        </a:rPr>
                        <a:t>R</a:t>
                      </a:r>
                      <a:r>
                        <a:rPr lang="en-US" sz="1100" baseline="-25000" dirty="0" err="1" smtClean="0">
                          <a:solidFill>
                            <a:srgbClr val="0000FF"/>
                          </a:solidFill>
                        </a:rPr>
                        <a:t>g</a:t>
                      </a:r>
                      <a:r>
                        <a:rPr lang="en-US" sz="1100" dirty="0" smtClean="0">
                          <a:solidFill>
                            <a:srgbClr val="0000FF"/>
                          </a:solidFill>
                        </a:rPr>
                        <a:t> /Q  [</a:t>
                      </a:r>
                      <a:r>
                        <a:rPr lang="el-GR" sz="1100" dirty="0" smtClean="0">
                          <a:solidFill>
                            <a:srgbClr val="0000FF"/>
                          </a:solidFill>
                        </a:rPr>
                        <a:t>Ω</a:t>
                      </a:r>
                      <a:r>
                        <a:rPr lang="en-US" sz="1100" dirty="0" smtClean="0">
                          <a:solidFill>
                            <a:srgbClr val="0000FF"/>
                          </a:solidFill>
                        </a:rPr>
                        <a:t>] </a:t>
                      </a:r>
                      <a:r>
                        <a:rPr lang="en-US" sz="1100" baseline="0" dirty="0" smtClean="0">
                          <a:solidFill>
                            <a:srgbClr val="0000FF"/>
                          </a:solidFill>
                        </a:rPr>
                        <a:t> (~ f </a:t>
                      </a:r>
                      <a:r>
                        <a:rPr lang="en-US" sz="1100" baseline="30000" dirty="0" smtClean="0">
                          <a:solidFill>
                            <a:srgbClr val="0000FF"/>
                          </a:solidFill>
                        </a:rPr>
                        <a:t>0</a:t>
                      </a:r>
                      <a:r>
                        <a:rPr lang="en-US" sz="1100" baseline="0" dirty="0" smtClean="0">
                          <a:solidFill>
                            <a:srgbClr val="0000FF"/>
                          </a:solidFill>
                        </a:rPr>
                        <a:t>)</a:t>
                      </a:r>
                      <a:endParaRPr lang="en-US" sz="11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rgbClr val="0000FF"/>
                          </a:solidFill>
                        </a:rPr>
                        <a:t>120</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dirty="0" smtClean="0">
                          <a:solidFill>
                            <a:srgbClr val="0000FF"/>
                          </a:solidFill>
                        </a:rPr>
                        <a:t>120</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829">
                <a:tc>
                  <a:txBody>
                    <a:bodyPr/>
                    <a:lstStyle/>
                    <a:p>
                      <a:r>
                        <a:rPr lang="en-US" sz="1100" dirty="0" smtClean="0">
                          <a:solidFill>
                            <a:srgbClr val="0000FF"/>
                          </a:solidFill>
                        </a:rPr>
                        <a:t>Unloaded Q-factor: Q</a:t>
                      </a:r>
                      <a:r>
                        <a:rPr lang="en-US" sz="1100" baseline="-25000" dirty="0" smtClean="0">
                          <a:solidFill>
                            <a:srgbClr val="0000FF"/>
                          </a:solidFill>
                        </a:rPr>
                        <a:t>0</a:t>
                      </a:r>
                      <a:r>
                        <a:rPr lang="en-US" sz="1100" baseline="0" dirty="0" smtClean="0">
                          <a:solidFill>
                            <a:srgbClr val="0000FF"/>
                          </a:solidFill>
                        </a:rPr>
                        <a:t>        (~ f </a:t>
                      </a:r>
                      <a:r>
                        <a:rPr lang="en-US" sz="1100" baseline="30000" dirty="0" smtClean="0">
                          <a:solidFill>
                            <a:srgbClr val="0000FF"/>
                          </a:solidFill>
                        </a:rPr>
                        <a:t>-1/2</a:t>
                      </a:r>
                      <a:r>
                        <a:rPr lang="en-US" sz="1100" baseline="0" dirty="0" smtClean="0">
                          <a:solidFill>
                            <a:srgbClr val="0000FF"/>
                          </a:solidFill>
                        </a:rPr>
                        <a:t>)</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rgbClr val="0000FF"/>
                          </a:solidFill>
                        </a:rPr>
                        <a:t>25000</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dirty="0" smtClean="0">
                          <a:solidFill>
                            <a:srgbClr val="0000FF"/>
                          </a:solidFill>
                        </a:rPr>
                        <a:t>21000</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829">
                <a:tc>
                  <a:txBody>
                    <a:bodyPr/>
                    <a:lstStyle/>
                    <a:p>
                      <a:r>
                        <a:rPr lang="en-US" sz="1100" dirty="0" smtClean="0">
                          <a:solidFill>
                            <a:srgbClr val="0000FF"/>
                          </a:solidFill>
                        </a:rPr>
                        <a:t>Aperture radius: r [mm]       (~ </a:t>
                      </a:r>
                      <a:r>
                        <a:rPr lang="en-US" sz="1100" baseline="0" dirty="0" smtClean="0">
                          <a:solidFill>
                            <a:srgbClr val="0000FF"/>
                          </a:solidFill>
                        </a:rPr>
                        <a:t>f </a:t>
                      </a:r>
                      <a:r>
                        <a:rPr lang="en-US" sz="1100" baseline="30000" dirty="0" smtClean="0">
                          <a:solidFill>
                            <a:srgbClr val="0000FF"/>
                          </a:solidFill>
                        </a:rPr>
                        <a:t>-1</a:t>
                      </a:r>
                      <a:r>
                        <a:rPr lang="en-US" sz="1100" dirty="0" smtClean="0">
                          <a:solidFill>
                            <a:srgbClr val="0000FF"/>
                          </a:solidFill>
                        </a:rPr>
                        <a:t>)</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rgbClr val="0000FF"/>
                          </a:solidFill>
                        </a:rPr>
                        <a:t>31</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dirty="0" smtClean="0">
                          <a:solidFill>
                            <a:srgbClr val="0000FF"/>
                          </a:solidFill>
                        </a:rPr>
                        <a:t>22</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829">
                <a:tc>
                  <a:txBody>
                    <a:bodyPr/>
                    <a:lstStyle/>
                    <a:p>
                      <a:r>
                        <a:rPr lang="en-US" sz="1100" dirty="0" smtClean="0">
                          <a:solidFill>
                            <a:srgbClr val="0000FF"/>
                          </a:solidFill>
                        </a:rPr>
                        <a:t>Gap voltage: V</a:t>
                      </a:r>
                      <a:r>
                        <a:rPr lang="en-US" sz="1100" baseline="-25000" dirty="0" smtClean="0">
                          <a:solidFill>
                            <a:srgbClr val="0000FF"/>
                          </a:solidFill>
                        </a:rPr>
                        <a:t>g</a:t>
                      </a:r>
                      <a:r>
                        <a:rPr lang="en-US" sz="1100" baseline="0" dirty="0" smtClean="0">
                          <a:solidFill>
                            <a:srgbClr val="0000FF"/>
                          </a:solidFill>
                        </a:rPr>
                        <a:t> [MV]  (~ f </a:t>
                      </a:r>
                      <a:r>
                        <a:rPr lang="en-US" sz="1100" baseline="30000" dirty="0" smtClean="0">
                          <a:solidFill>
                            <a:srgbClr val="0000FF"/>
                          </a:solidFill>
                        </a:rPr>
                        <a:t>-1</a:t>
                      </a:r>
                      <a:r>
                        <a:rPr lang="en-US" sz="1100" dirty="0" smtClean="0">
                          <a:solidFill>
                            <a:srgbClr val="0000FF"/>
                          </a:solidFill>
                        </a:rPr>
                        <a:t>)</a:t>
                      </a:r>
                    </a:p>
                    <a:p>
                      <a:r>
                        <a:rPr lang="en-US" sz="1100" dirty="0" smtClean="0">
                          <a:solidFill>
                            <a:srgbClr val="0000FF"/>
                          </a:solidFill>
                        </a:rPr>
                        <a:t>Nominal - </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c>
                  <a:txBody>
                    <a:bodyPr/>
                    <a:lstStyle/>
                    <a:p>
                      <a:r>
                        <a:rPr lang="en-US" sz="1100" dirty="0" smtClean="0">
                          <a:solidFill>
                            <a:srgbClr val="0000FF"/>
                          </a:solidFill>
                        </a:rPr>
                        <a:t>0.5 - </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c>
                  <a:txBody>
                    <a:bodyPr/>
                    <a:lstStyle/>
                    <a:p>
                      <a:r>
                        <a:rPr lang="en-US" sz="1100" dirty="0" smtClean="0">
                          <a:solidFill>
                            <a:srgbClr val="0000FF"/>
                          </a:solidFill>
                        </a:rPr>
                        <a:t>0.35 -</a:t>
                      </a:r>
                      <a:endParaRPr lang="en-US" sz="11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r>
            </a:tbl>
          </a:graphicData>
        </a:graphic>
      </p:graphicFrame>
      <p:sp>
        <p:nvSpPr>
          <p:cNvPr id="22" name="TextBox 21"/>
          <p:cNvSpPr txBox="1"/>
          <p:nvPr/>
        </p:nvSpPr>
        <p:spPr>
          <a:xfrm>
            <a:off x="4953000" y="5029200"/>
            <a:ext cx="3657600" cy="923330"/>
          </a:xfrm>
          <a:prstGeom prst="rect">
            <a:avLst/>
          </a:prstGeom>
          <a:noFill/>
        </p:spPr>
        <p:txBody>
          <a:bodyPr wrap="square" rtlCol="0">
            <a:spAutoFit/>
          </a:bodyPr>
          <a:lstStyle/>
          <a:p>
            <a:r>
              <a:rPr lang="en-US" dirty="0" smtClean="0"/>
              <a:t>The same voltage per cavity and so the same number cavities as for the baseline solution is assumed: 16.</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Alternative solutions 1.3</a:t>
            </a:r>
            <a:r>
              <a:rPr lang="en-US" sz="3600" dirty="0" smtClean="0"/>
              <a:t>(parameter table)</a:t>
            </a:r>
            <a:endParaRPr lang="en-US" dirty="0"/>
          </a:p>
        </p:txBody>
      </p:sp>
      <p:graphicFrame>
        <p:nvGraphicFramePr>
          <p:cNvPr id="13" name="Table 12"/>
          <p:cNvGraphicFramePr>
            <a:graphicFrameLocks noGrp="1"/>
          </p:cNvGraphicFramePr>
          <p:nvPr/>
        </p:nvGraphicFramePr>
        <p:xfrm>
          <a:off x="3276601" y="914400"/>
          <a:ext cx="5333998" cy="4876800"/>
        </p:xfrm>
        <a:graphic>
          <a:graphicData uri="http://schemas.openxmlformats.org/drawingml/2006/table">
            <a:tbl>
              <a:tblPr firstRow="1" bandRow="1">
                <a:tableStyleId>{5C22544A-7EE6-4342-B048-85BDC9FD1C3A}</a:tableStyleId>
              </a:tblPr>
              <a:tblGrid>
                <a:gridCol w="2628201"/>
                <a:gridCol w="1276555"/>
                <a:gridCol w="1429242"/>
              </a:tblGrid>
              <a:tr h="3048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Parameters of CLIC</a:t>
                      </a:r>
                      <a:r>
                        <a:rPr lang="en-US" sz="1400" b="0" baseline="0" dirty="0" smtClean="0">
                          <a:solidFill>
                            <a:srgbClr val="0000FF"/>
                          </a:solidFill>
                        </a:rPr>
                        <a:t> DR</a:t>
                      </a:r>
                      <a:r>
                        <a:rPr lang="en-US" sz="1400" b="0" dirty="0" smtClean="0">
                          <a:solidFill>
                            <a:srgbClr val="0000FF"/>
                          </a:solidFill>
                        </a:rPr>
                        <a:t> </a:t>
                      </a:r>
                      <a:r>
                        <a:rPr lang="en-US" sz="1400" b="0" dirty="0" err="1" smtClean="0">
                          <a:solidFill>
                            <a:srgbClr val="0000FF"/>
                          </a:solidFill>
                        </a:rPr>
                        <a:t>rf</a:t>
                      </a:r>
                      <a:r>
                        <a:rPr lang="en-US" sz="1400" b="0" dirty="0" smtClean="0">
                          <a:solidFill>
                            <a:srgbClr val="0000FF"/>
                          </a:solidFill>
                        </a:rPr>
                        <a:t> system at 1 GHz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Alternative</a:t>
                      </a:r>
                      <a:r>
                        <a:rPr lang="en-US" sz="1400" b="0" baseline="0" dirty="0" smtClean="0">
                          <a:solidFill>
                            <a:srgbClr val="0000FF"/>
                          </a:solidFill>
                        </a:rPr>
                        <a:t> 1.3</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00FF"/>
                          </a:solidFill>
                        </a:rPr>
                        <a:t>Rf</a:t>
                      </a:r>
                      <a:r>
                        <a:rPr lang="en-US" sz="1400" dirty="0" smtClean="0">
                          <a:solidFill>
                            <a:srgbClr val="0000FF"/>
                          </a:solidFill>
                        </a:rPr>
                        <a:t> frequency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1 </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cavities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16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Gap</a:t>
                      </a:r>
                      <a:r>
                        <a:rPr lang="en-US" sz="1400" b="0" baseline="0" dirty="0" smtClean="0">
                          <a:solidFill>
                            <a:srgbClr val="0000FF"/>
                          </a:solidFill>
                        </a:rPr>
                        <a:t> voltage:</a:t>
                      </a:r>
                      <a:r>
                        <a:rPr lang="en-US" sz="1400" b="0" dirty="0" smtClean="0">
                          <a:solidFill>
                            <a:srgbClr val="0000FF"/>
                          </a:solidFill>
                        </a:rPr>
                        <a:t> V</a:t>
                      </a:r>
                      <a:r>
                        <a:rPr lang="en-US" sz="1400" b="0" baseline="-25000" dirty="0" smtClean="0">
                          <a:solidFill>
                            <a:srgbClr val="0000FF"/>
                          </a:solidFill>
                        </a:rPr>
                        <a:t>g  </a:t>
                      </a:r>
                      <a:r>
                        <a:rPr lang="en-US" sz="1400" b="0" dirty="0" smtClean="0">
                          <a:solidFill>
                            <a:srgbClr val="0000FF"/>
                          </a:solidFill>
                        </a:rPr>
                        <a:t>[kV]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baseline="0" dirty="0" smtClean="0">
                          <a:solidFill>
                            <a:srgbClr val="0000FF"/>
                          </a:solidFill>
                        </a:rPr>
                        <a:t>319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rgbClr val="0000FF"/>
                          </a:solidFill>
                        </a:rPr>
                        <a:t>R</a:t>
                      </a:r>
                      <a:r>
                        <a:rPr lang="en-US" sz="1400" baseline="-25000" dirty="0" err="1" smtClean="0">
                          <a:solidFill>
                            <a:srgbClr val="0000FF"/>
                          </a:solidFill>
                        </a:rPr>
                        <a:t>g</a:t>
                      </a:r>
                      <a:r>
                        <a:rPr lang="en-US" sz="1400" b="0" dirty="0" smtClean="0">
                          <a:solidFill>
                            <a:srgbClr val="0000FF"/>
                          </a:solidFill>
                        </a:rPr>
                        <a:t>/Q</a:t>
                      </a:r>
                      <a:r>
                        <a:rPr lang="en-US" sz="1400" baseline="0" dirty="0" smtClean="0">
                          <a:solidFill>
                            <a:srgbClr val="0000FF"/>
                          </a:solidFill>
                        </a:rPr>
                        <a:t> per gap</a:t>
                      </a:r>
                      <a:r>
                        <a:rPr lang="en-US" sz="1400" dirty="0" smtClean="0">
                          <a:solidFill>
                            <a:srgbClr val="0000FF"/>
                          </a:solidFill>
                        </a:rPr>
                        <a:t>: [</a:t>
                      </a:r>
                      <a:r>
                        <a:rPr lang="el-GR" sz="1400" dirty="0" smtClean="0">
                          <a:solidFill>
                            <a:srgbClr val="0000FF"/>
                          </a:solidFill>
                        </a:rPr>
                        <a:t>Ω</a:t>
                      </a:r>
                      <a:r>
                        <a:rPr lang="en-US" sz="1400" dirty="0" smtClean="0">
                          <a:solidFill>
                            <a:srgbClr val="0000FF"/>
                          </a:solidFill>
                        </a:rPr>
                        <a:t>]</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FF0000"/>
                          </a:solidFill>
                        </a:rPr>
                        <a:t>2.1</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Total R/Q: [</a:t>
                      </a:r>
                      <a:r>
                        <a:rPr lang="el-GR" sz="1400" dirty="0" smtClean="0">
                          <a:solidFill>
                            <a:srgbClr val="0000FF"/>
                          </a:solidFill>
                        </a:rPr>
                        <a:t>Ω</a:t>
                      </a:r>
                      <a:r>
                        <a:rPr lang="en-US" sz="1400" b="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1920</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stored</a:t>
                      </a:r>
                      <a:r>
                        <a:rPr lang="en-US" sz="1400" baseline="0" dirty="0" smtClean="0">
                          <a:solidFill>
                            <a:srgbClr val="0000FF"/>
                          </a:solidFill>
                        </a:rPr>
                        <a:t> energy [J]</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61.2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1.1</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Q-factor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21000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wall loss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0.3</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Reflected</a:t>
                      </a:r>
                      <a:r>
                        <a:rPr lang="en-US" sz="1400" baseline="0" dirty="0" smtClean="0">
                          <a:solidFill>
                            <a:srgbClr val="0000FF"/>
                          </a:solidFill>
                        </a:rPr>
                        <a:t> power [MW]</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0.4</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Average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r>
                        <a:rPr lang="en-US" sz="1400" b="0" dirty="0" smtClean="0">
                          <a:solidFill>
                            <a:srgbClr val="0000FF"/>
                          </a:solidFill>
                        </a:rPr>
                        <a:t>           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Peak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a:r>
                        <a:rPr lang="en-US" sz="1400" b="0" dirty="0" smtClean="0">
                          <a:solidFill>
                            <a:srgbClr val="0000FF"/>
                          </a:solidFill>
                        </a:rPr>
                        <a:t>2.6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a:t>
                      </a:r>
                      <a:r>
                        <a:rPr lang="en-US" sz="1400" dirty="0" err="1" smtClean="0">
                          <a:solidFill>
                            <a:srgbClr val="0000FF"/>
                          </a:solidFill>
                        </a:rPr>
                        <a:t>rf</a:t>
                      </a:r>
                      <a:r>
                        <a:rPr lang="en-US" sz="1400" dirty="0" smtClean="0">
                          <a:solidFill>
                            <a:srgbClr val="0000FF"/>
                          </a:solidFill>
                        </a:rPr>
                        <a:t>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3.2+0.6=3.8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mn-lt"/>
                          <a:ea typeface="+mn-ea"/>
                          <a:cs typeface="+mn-cs"/>
                        </a:rPr>
                        <a:t>0.3+0.4+2.6=3.3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klystrons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Required klystron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length of the </a:t>
                      </a:r>
                      <a:r>
                        <a:rPr lang="en-US" sz="1400" dirty="0" err="1" smtClean="0">
                          <a:solidFill>
                            <a:srgbClr val="0000FF"/>
                          </a:solidFill>
                        </a:rPr>
                        <a:t>rf</a:t>
                      </a:r>
                      <a:r>
                        <a:rPr lang="en-US" sz="1400" dirty="0" smtClean="0">
                          <a:solidFill>
                            <a:srgbClr val="0000FF"/>
                          </a:solidFill>
                        </a:rPr>
                        <a:t> system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2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0.5 =</a:t>
                      </a:r>
                      <a:r>
                        <a:rPr kumimoji="0" lang="en-US" sz="1400" b="1" i="0" u="none" strike="noStrike" kern="1200" cap="none" spc="0" normalizeH="0" baseline="0" noProof="0" dirty="0" smtClean="0">
                          <a:ln>
                            <a:noFill/>
                          </a:ln>
                          <a:solidFill>
                            <a:srgbClr val="0000FF"/>
                          </a:solidFill>
                          <a:effectLst/>
                          <a:uLnTx/>
                          <a:uFillTx/>
                          <a:latin typeface="+mn-lt"/>
                          <a:ea typeface="+mn-ea"/>
                          <a:cs typeface="+mn-cs"/>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52400" y="914400"/>
            <a:ext cx="2971800" cy="5016758"/>
          </a:xfrm>
          <a:prstGeom prst="rect">
            <a:avLst/>
          </a:prstGeom>
          <a:noFill/>
        </p:spPr>
        <p:txBody>
          <a:bodyPr wrap="square" rtlCol="0">
            <a:spAutoFit/>
          </a:bodyPr>
          <a:lstStyle/>
          <a:p>
            <a:pPr>
              <a:buFont typeface="Wingdings" pitchFamily="2" charset="2"/>
              <a:buChar char="Ø"/>
            </a:pPr>
            <a:r>
              <a:rPr lang="en-US" sz="1600" dirty="0" smtClean="0"/>
              <a:t>An </a:t>
            </a:r>
            <a:r>
              <a:rPr lang="en-US" sz="1600" dirty="0" err="1" smtClean="0"/>
              <a:t>rf</a:t>
            </a:r>
            <a:r>
              <a:rPr lang="en-US" sz="1600" dirty="0" smtClean="0"/>
              <a:t> system similar to the </a:t>
            </a:r>
            <a:r>
              <a:rPr lang="en-US" sz="1600" dirty="0" err="1" smtClean="0"/>
              <a:t>linac</a:t>
            </a:r>
            <a:r>
              <a:rPr lang="en-US" sz="1600" dirty="0" smtClean="0"/>
              <a:t> </a:t>
            </a:r>
            <a:r>
              <a:rPr lang="en-US" sz="1600" dirty="0" err="1" smtClean="0"/>
              <a:t>rf</a:t>
            </a:r>
            <a:r>
              <a:rPr lang="en-US" sz="1600" dirty="0" smtClean="0"/>
              <a:t> system with repetition rate equivalent to the revolution frequency. </a:t>
            </a:r>
          </a:p>
          <a:p>
            <a:pPr>
              <a:buFont typeface="Wingdings" pitchFamily="2" charset="2"/>
              <a:buChar char="Ø"/>
            </a:pPr>
            <a:r>
              <a:rPr lang="en-US" sz="1600" dirty="0" smtClean="0"/>
              <a:t>Strong input power modulations  are essential</a:t>
            </a:r>
          </a:p>
          <a:p>
            <a:pPr>
              <a:buFont typeface="Wingdings" pitchFamily="2" charset="2"/>
              <a:buChar char="Ø"/>
            </a:pPr>
            <a:r>
              <a:rPr lang="en-US" sz="1600" dirty="0" smtClean="0"/>
              <a:t>This requires an RF power source with larger bandwidth ~1% which is OK.</a:t>
            </a:r>
          </a:p>
          <a:p>
            <a:pPr>
              <a:buFont typeface="Wingdings" pitchFamily="2" charset="2"/>
              <a:buChar char="Ø"/>
            </a:pPr>
            <a:r>
              <a:rPr lang="en-US" sz="1600" dirty="0" smtClean="0"/>
              <a:t>This requires more sophisticated fast feedback and/or feed-forward systems</a:t>
            </a:r>
          </a:p>
          <a:p>
            <a:pPr>
              <a:buFont typeface="Wingdings" pitchFamily="2" charset="2"/>
              <a:buChar char="Ø"/>
            </a:pPr>
            <a:r>
              <a:rPr lang="en-US" sz="1600" dirty="0" smtClean="0"/>
              <a:t>A lots of R&amp;D culminating in building a prototype and testing it in a ring are probably necessary:</a:t>
            </a:r>
          </a:p>
          <a:p>
            <a:pPr marL="342900" indent="-342900">
              <a:buFont typeface="Wingdings" pitchFamily="2" charset="2"/>
              <a:buChar char="Ø"/>
            </a:pPr>
            <a:r>
              <a:rPr lang="en-US" sz="1600" dirty="0" smtClean="0"/>
              <a:t>Advantages:</a:t>
            </a:r>
          </a:p>
          <a:p>
            <a:pPr marL="342900" indent="-342900">
              <a:buFont typeface="+mj-lt"/>
              <a:buAutoNum type="arabicPeriod"/>
            </a:pPr>
            <a:r>
              <a:rPr lang="en-US" sz="1600" dirty="0" smtClean="0"/>
              <a:t>Slightly more efficient</a:t>
            </a:r>
          </a:p>
          <a:p>
            <a:pPr marL="342900" indent="-342900">
              <a:buFont typeface="+mj-lt"/>
              <a:buAutoNum type="arabicPeriod"/>
            </a:pPr>
            <a:r>
              <a:rPr lang="en-US" sz="1600" b="1" dirty="0" smtClean="0"/>
              <a:t>More compact</a:t>
            </a:r>
          </a:p>
          <a:p>
            <a:pPr marL="342900" indent="-342900">
              <a:buFont typeface="+mj-lt"/>
              <a:buAutoNum type="arabicPeriod"/>
            </a:pPr>
            <a:r>
              <a:rPr lang="en-US" sz="1600" dirty="0" smtClean="0"/>
              <a:t>Maybe less expensive </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mtClean="0"/>
              <a:t>Alternative solutions 1.3 </a:t>
            </a:r>
            <a:r>
              <a:rPr lang="en-US" sz="3600" smtClean="0"/>
              <a:t>(transients)</a:t>
            </a:r>
            <a:endParaRPr lang="en-US" dirty="0"/>
          </a:p>
        </p:txBody>
      </p:sp>
      <p:pic>
        <p:nvPicPr>
          <p:cNvPr id="23555" name="Picture 3"/>
          <p:cNvPicPr>
            <a:picLocks noChangeAspect="1" noChangeArrowheads="1"/>
          </p:cNvPicPr>
          <p:nvPr/>
        </p:nvPicPr>
        <p:blipFill>
          <a:blip r:embed="rId2" cstate="print"/>
          <a:srcRect/>
          <a:stretch>
            <a:fillRect/>
          </a:stretch>
        </p:blipFill>
        <p:spPr bwMode="auto">
          <a:xfrm>
            <a:off x="0" y="762001"/>
            <a:ext cx="2895600" cy="1756468"/>
          </a:xfrm>
          <a:prstGeom prst="rect">
            <a:avLst/>
          </a:prstGeom>
          <a:noFill/>
          <a:ln w="9525">
            <a:noFill/>
            <a:miter lim="800000"/>
            <a:headEnd/>
            <a:tailEnd/>
          </a:ln>
          <a:effectLst/>
        </p:spPr>
      </p:pic>
      <p:pic>
        <p:nvPicPr>
          <p:cNvPr id="23556" name="Picture 4"/>
          <p:cNvPicPr>
            <a:picLocks noChangeAspect="1" noChangeArrowheads="1"/>
          </p:cNvPicPr>
          <p:nvPr/>
        </p:nvPicPr>
        <p:blipFill>
          <a:blip r:embed="rId3" cstate="print"/>
          <a:srcRect/>
          <a:stretch>
            <a:fillRect/>
          </a:stretch>
        </p:blipFill>
        <p:spPr bwMode="auto">
          <a:xfrm>
            <a:off x="-1" y="2286000"/>
            <a:ext cx="2899955" cy="2819400"/>
          </a:xfrm>
          <a:prstGeom prst="rect">
            <a:avLst/>
          </a:prstGeom>
          <a:noFill/>
          <a:ln w="9525">
            <a:noFill/>
            <a:miter lim="800000"/>
            <a:headEnd/>
            <a:tailEnd/>
          </a:ln>
          <a:effectLst/>
        </p:spPr>
      </p:pic>
      <p:pic>
        <p:nvPicPr>
          <p:cNvPr id="23557" name="Picture 5"/>
          <p:cNvPicPr>
            <a:picLocks noChangeAspect="1" noChangeArrowheads="1"/>
          </p:cNvPicPr>
          <p:nvPr/>
        </p:nvPicPr>
        <p:blipFill>
          <a:blip r:embed="rId4" cstate="print"/>
          <a:srcRect/>
          <a:stretch>
            <a:fillRect/>
          </a:stretch>
        </p:blipFill>
        <p:spPr bwMode="auto">
          <a:xfrm>
            <a:off x="0" y="5029200"/>
            <a:ext cx="2819400" cy="1624533"/>
          </a:xfrm>
          <a:prstGeom prst="rect">
            <a:avLst/>
          </a:prstGeom>
          <a:noFill/>
          <a:ln w="9525">
            <a:noFill/>
            <a:miter lim="800000"/>
            <a:headEnd/>
            <a:tailEnd/>
          </a:ln>
          <a:effectLst/>
        </p:spPr>
      </p:pic>
      <p:sp>
        <p:nvSpPr>
          <p:cNvPr id="9" name="TextBox 8"/>
          <p:cNvSpPr txBox="1"/>
          <p:nvPr/>
        </p:nvSpPr>
        <p:spPr>
          <a:xfrm>
            <a:off x="381000" y="914400"/>
            <a:ext cx="1752600" cy="830997"/>
          </a:xfrm>
          <a:prstGeom prst="rect">
            <a:avLst/>
          </a:prstGeom>
          <a:noFill/>
        </p:spPr>
        <p:txBody>
          <a:bodyPr wrap="square" rtlCol="0">
            <a:spAutoFit/>
          </a:bodyPr>
          <a:lstStyle/>
          <a:p>
            <a:r>
              <a:rPr lang="en-US" sz="1200" dirty="0" smtClean="0"/>
              <a:t>Matched to average beam power. </a:t>
            </a:r>
            <a:r>
              <a:rPr lang="en-US" sz="1200" dirty="0" err="1" smtClean="0"/>
              <a:t>Q</a:t>
            </a:r>
            <a:r>
              <a:rPr lang="en-US" sz="1200" baseline="-25000" dirty="0" err="1" smtClean="0"/>
              <a:t>l</a:t>
            </a:r>
            <a:r>
              <a:rPr lang="en-US" sz="1200" dirty="0" smtClean="0"/>
              <a:t> = 5570</a:t>
            </a:r>
          </a:p>
          <a:p>
            <a:r>
              <a:rPr lang="en-US" sz="1200" dirty="0" smtClean="0"/>
              <a:t>No input power modulations.</a:t>
            </a:r>
            <a:endParaRPr lang="en-US" sz="1200" dirty="0"/>
          </a:p>
        </p:txBody>
      </p:sp>
      <p:sp>
        <p:nvSpPr>
          <p:cNvPr id="10" name="TextBox 9"/>
          <p:cNvSpPr txBox="1"/>
          <p:nvPr/>
        </p:nvSpPr>
        <p:spPr>
          <a:xfrm>
            <a:off x="1371600" y="4343400"/>
            <a:ext cx="1064715" cy="369332"/>
          </a:xfrm>
          <a:prstGeom prst="rect">
            <a:avLst/>
          </a:prstGeom>
          <a:noFill/>
        </p:spPr>
        <p:txBody>
          <a:bodyPr wrap="none" rtlCol="0">
            <a:spAutoFit/>
          </a:bodyPr>
          <a:lstStyle/>
          <a:p>
            <a:r>
              <a:rPr lang="en-US" dirty="0" err="1" smtClean="0"/>
              <a:t>Q</a:t>
            </a:r>
            <a:r>
              <a:rPr lang="en-US" baseline="-25000" dirty="0" err="1" smtClean="0"/>
              <a:t>l</a:t>
            </a:r>
            <a:r>
              <a:rPr lang="en-US" dirty="0" smtClean="0"/>
              <a:t> = 5570</a:t>
            </a:r>
            <a:endParaRPr lang="en-US" dirty="0"/>
          </a:p>
        </p:txBody>
      </p:sp>
      <p:pic>
        <p:nvPicPr>
          <p:cNvPr id="23558" name="Picture 6"/>
          <p:cNvPicPr>
            <a:picLocks noChangeAspect="1" noChangeArrowheads="1"/>
          </p:cNvPicPr>
          <p:nvPr/>
        </p:nvPicPr>
        <p:blipFill>
          <a:blip r:embed="rId5" cstate="print"/>
          <a:srcRect/>
          <a:stretch>
            <a:fillRect/>
          </a:stretch>
        </p:blipFill>
        <p:spPr bwMode="auto">
          <a:xfrm>
            <a:off x="2819400" y="762000"/>
            <a:ext cx="2767012" cy="1743915"/>
          </a:xfrm>
          <a:prstGeom prst="rect">
            <a:avLst/>
          </a:prstGeom>
          <a:noFill/>
          <a:ln w="9525">
            <a:noFill/>
            <a:miter lim="800000"/>
            <a:headEnd/>
            <a:tailEnd/>
          </a:ln>
          <a:effectLst/>
        </p:spPr>
      </p:pic>
      <p:sp>
        <p:nvSpPr>
          <p:cNvPr id="12" name="TextBox 11"/>
          <p:cNvSpPr txBox="1"/>
          <p:nvPr/>
        </p:nvSpPr>
        <p:spPr>
          <a:xfrm>
            <a:off x="5334000" y="990600"/>
            <a:ext cx="1143000" cy="1200329"/>
          </a:xfrm>
          <a:prstGeom prst="rect">
            <a:avLst/>
          </a:prstGeom>
          <a:noFill/>
        </p:spPr>
        <p:txBody>
          <a:bodyPr wrap="square" rtlCol="0">
            <a:spAutoFit/>
          </a:bodyPr>
          <a:lstStyle/>
          <a:p>
            <a:r>
              <a:rPr lang="en-US" sz="1200" dirty="0" smtClean="0"/>
              <a:t>Matched to peak beam power. </a:t>
            </a:r>
          </a:p>
          <a:p>
            <a:r>
              <a:rPr lang="en-US" sz="1200" dirty="0" err="1" smtClean="0"/>
              <a:t>Q</a:t>
            </a:r>
            <a:r>
              <a:rPr lang="en-US" sz="1200" baseline="-25000" dirty="0" err="1" smtClean="0"/>
              <a:t>l</a:t>
            </a:r>
            <a:r>
              <a:rPr lang="en-US" sz="1200" dirty="0" smtClean="0"/>
              <a:t> = 2080</a:t>
            </a:r>
          </a:p>
          <a:p>
            <a:r>
              <a:rPr lang="en-US" sz="1200" dirty="0" smtClean="0"/>
              <a:t>Input power modulations.</a:t>
            </a:r>
            <a:endParaRPr lang="en-US" sz="1200" dirty="0"/>
          </a:p>
        </p:txBody>
      </p:sp>
      <p:pic>
        <p:nvPicPr>
          <p:cNvPr id="23559" name="Picture 7"/>
          <p:cNvPicPr>
            <a:picLocks noChangeAspect="1" noChangeArrowheads="1"/>
          </p:cNvPicPr>
          <p:nvPr/>
        </p:nvPicPr>
        <p:blipFill>
          <a:blip r:embed="rId6" cstate="print"/>
          <a:srcRect/>
          <a:stretch>
            <a:fillRect/>
          </a:stretch>
        </p:blipFill>
        <p:spPr bwMode="auto">
          <a:xfrm>
            <a:off x="2820625" y="2286000"/>
            <a:ext cx="2741975" cy="2761702"/>
          </a:xfrm>
          <a:prstGeom prst="rect">
            <a:avLst/>
          </a:prstGeom>
          <a:noFill/>
          <a:ln w="9525">
            <a:noFill/>
            <a:miter lim="800000"/>
            <a:headEnd/>
            <a:tailEnd/>
          </a:ln>
          <a:effectLst/>
        </p:spPr>
      </p:pic>
      <p:sp>
        <p:nvSpPr>
          <p:cNvPr id="14" name="TextBox 13"/>
          <p:cNvSpPr txBox="1"/>
          <p:nvPr/>
        </p:nvSpPr>
        <p:spPr>
          <a:xfrm>
            <a:off x="3200400" y="2514600"/>
            <a:ext cx="1064715" cy="369332"/>
          </a:xfrm>
          <a:prstGeom prst="rect">
            <a:avLst/>
          </a:prstGeom>
          <a:noFill/>
        </p:spPr>
        <p:txBody>
          <a:bodyPr wrap="none" rtlCol="0">
            <a:spAutoFit/>
          </a:bodyPr>
          <a:lstStyle/>
          <a:p>
            <a:r>
              <a:rPr lang="en-US" dirty="0" err="1" smtClean="0"/>
              <a:t>Q</a:t>
            </a:r>
            <a:r>
              <a:rPr lang="en-US" baseline="-25000" dirty="0" err="1" smtClean="0"/>
              <a:t>l</a:t>
            </a:r>
            <a:r>
              <a:rPr lang="en-US" dirty="0" smtClean="0"/>
              <a:t> = 2080</a:t>
            </a:r>
            <a:endParaRPr lang="en-US" dirty="0"/>
          </a:p>
        </p:txBody>
      </p:sp>
      <p:sp>
        <p:nvSpPr>
          <p:cNvPr id="15" name="TextBox 14"/>
          <p:cNvSpPr txBox="1"/>
          <p:nvPr/>
        </p:nvSpPr>
        <p:spPr>
          <a:xfrm>
            <a:off x="685800" y="685800"/>
            <a:ext cx="1676400" cy="276999"/>
          </a:xfrm>
          <a:prstGeom prst="rect">
            <a:avLst/>
          </a:prstGeom>
          <a:noFill/>
        </p:spPr>
        <p:txBody>
          <a:bodyPr wrap="square" rtlCol="0">
            <a:spAutoFit/>
          </a:bodyPr>
          <a:lstStyle/>
          <a:p>
            <a:r>
              <a:rPr lang="en-US" sz="1200" dirty="0" smtClean="0"/>
              <a:t>Klystron bandwidth: 0</a:t>
            </a:r>
            <a:endParaRPr lang="en-US" sz="1200" dirty="0"/>
          </a:p>
        </p:txBody>
      </p:sp>
      <p:sp>
        <p:nvSpPr>
          <p:cNvPr id="16" name="TextBox 15"/>
          <p:cNvSpPr txBox="1"/>
          <p:nvPr/>
        </p:nvSpPr>
        <p:spPr>
          <a:xfrm>
            <a:off x="3429000" y="685800"/>
            <a:ext cx="1828800" cy="276999"/>
          </a:xfrm>
          <a:prstGeom prst="rect">
            <a:avLst/>
          </a:prstGeom>
          <a:noFill/>
        </p:spPr>
        <p:txBody>
          <a:bodyPr wrap="square" rtlCol="0">
            <a:spAutoFit/>
          </a:bodyPr>
          <a:lstStyle/>
          <a:p>
            <a:r>
              <a:rPr lang="en-US" sz="1200" dirty="0" smtClean="0"/>
              <a:t>Klystron bandwidth: ∞</a:t>
            </a:r>
            <a:endParaRPr lang="en-US" sz="1200" dirty="0"/>
          </a:p>
        </p:txBody>
      </p:sp>
      <p:pic>
        <p:nvPicPr>
          <p:cNvPr id="23561" name="Picture 9"/>
          <p:cNvPicPr>
            <a:picLocks noChangeAspect="1" noChangeArrowheads="1"/>
          </p:cNvPicPr>
          <p:nvPr/>
        </p:nvPicPr>
        <p:blipFill>
          <a:blip r:embed="rId7" cstate="print"/>
          <a:srcRect/>
          <a:stretch>
            <a:fillRect/>
          </a:stretch>
        </p:blipFill>
        <p:spPr bwMode="auto">
          <a:xfrm>
            <a:off x="2743200" y="4953000"/>
            <a:ext cx="2895599" cy="1802714"/>
          </a:xfrm>
          <a:prstGeom prst="rect">
            <a:avLst/>
          </a:prstGeom>
          <a:noFill/>
          <a:ln w="9525">
            <a:noFill/>
            <a:miter lim="800000"/>
            <a:headEnd/>
            <a:tailEnd/>
          </a:ln>
          <a:effectLst/>
        </p:spPr>
      </p:pic>
      <p:sp>
        <p:nvSpPr>
          <p:cNvPr id="21" name="Oval 20"/>
          <p:cNvSpPr/>
          <p:nvPr/>
        </p:nvSpPr>
        <p:spPr>
          <a:xfrm>
            <a:off x="2971800" y="48768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62" name="Picture 10"/>
          <p:cNvPicPr>
            <a:picLocks noChangeAspect="1" noChangeArrowheads="1"/>
          </p:cNvPicPr>
          <p:nvPr/>
        </p:nvPicPr>
        <p:blipFill>
          <a:blip r:embed="rId8" cstate="print"/>
          <a:srcRect/>
          <a:stretch>
            <a:fillRect/>
          </a:stretch>
        </p:blipFill>
        <p:spPr bwMode="auto">
          <a:xfrm>
            <a:off x="6096000" y="762000"/>
            <a:ext cx="2743200" cy="1676400"/>
          </a:xfrm>
          <a:prstGeom prst="rect">
            <a:avLst/>
          </a:prstGeom>
          <a:noFill/>
          <a:ln w="9525">
            <a:noFill/>
            <a:miter lim="800000"/>
            <a:headEnd/>
            <a:tailEnd/>
          </a:ln>
          <a:effectLst/>
        </p:spPr>
      </p:pic>
      <p:sp>
        <p:nvSpPr>
          <p:cNvPr id="23" name="TextBox 22"/>
          <p:cNvSpPr txBox="1"/>
          <p:nvPr/>
        </p:nvSpPr>
        <p:spPr>
          <a:xfrm>
            <a:off x="6477000" y="685800"/>
            <a:ext cx="1828800" cy="276999"/>
          </a:xfrm>
          <a:prstGeom prst="rect">
            <a:avLst/>
          </a:prstGeom>
          <a:noFill/>
        </p:spPr>
        <p:txBody>
          <a:bodyPr wrap="square" rtlCol="0">
            <a:spAutoFit/>
          </a:bodyPr>
          <a:lstStyle/>
          <a:p>
            <a:r>
              <a:rPr lang="en-US" sz="1200" dirty="0" smtClean="0"/>
              <a:t>Klystron bandwidth: 1%</a:t>
            </a:r>
            <a:endParaRPr lang="en-US" sz="1200" dirty="0"/>
          </a:p>
        </p:txBody>
      </p:sp>
      <p:pic>
        <p:nvPicPr>
          <p:cNvPr id="23563" name="Picture 11"/>
          <p:cNvPicPr>
            <a:picLocks noChangeAspect="1" noChangeArrowheads="1"/>
          </p:cNvPicPr>
          <p:nvPr/>
        </p:nvPicPr>
        <p:blipFill>
          <a:blip r:embed="rId9" cstate="print"/>
          <a:srcRect/>
          <a:stretch>
            <a:fillRect/>
          </a:stretch>
        </p:blipFill>
        <p:spPr bwMode="auto">
          <a:xfrm>
            <a:off x="6009971" y="2285999"/>
            <a:ext cx="2829229" cy="2743201"/>
          </a:xfrm>
          <a:prstGeom prst="rect">
            <a:avLst/>
          </a:prstGeom>
          <a:noFill/>
          <a:ln w="9525">
            <a:noFill/>
            <a:miter lim="800000"/>
            <a:headEnd/>
            <a:tailEnd/>
          </a:ln>
          <a:effectLst/>
        </p:spPr>
      </p:pic>
      <p:pic>
        <p:nvPicPr>
          <p:cNvPr id="23564" name="Picture 12"/>
          <p:cNvPicPr>
            <a:picLocks noChangeAspect="1" noChangeArrowheads="1"/>
          </p:cNvPicPr>
          <p:nvPr/>
        </p:nvPicPr>
        <p:blipFill>
          <a:blip r:embed="rId10" cstate="print"/>
          <a:srcRect/>
          <a:stretch>
            <a:fillRect/>
          </a:stretch>
        </p:blipFill>
        <p:spPr bwMode="auto">
          <a:xfrm>
            <a:off x="5985594" y="4953000"/>
            <a:ext cx="2853606" cy="1676400"/>
          </a:xfrm>
          <a:prstGeom prst="rect">
            <a:avLst/>
          </a:prstGeom>
          <a:noFill/>
          <a:ln w="9525">
            <a:noFill/>
            <a:miter lim="800000"/>
            <a:headEnd/>
            <a:tailEnd/>
          </a:ln>
          <a:effectLst/>
        </p:spPr>
      </p:pic>
      <p:sp>
        <p:nvSpPr>
          <p:cNvPr id="26" name="Oval 25"/>
          <p:cNvSpPr/>
          <p:nvPr/>
        </p:nvSpPr>
        <p:spPr>
          <a:xfrm>
            <a:off x="6172200" y="48768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24600" y="2514600"/>
            <a:ext cx="1064715" cy="369332"/>
          </a:xfrm>
          <a:prstGeom prst="rect">
            <a:avLst/>
          </a:prstGeom>
          <a:noFill/>
        </p:spPr>
        <p:txBody>
          <a:bodyPr wrap="none" rtlCol="0">
            <a:spAutoFit/>
          </a:bodyPr>
          <a:lstStyle/>
          <a:p>
            <a:r>
              <a:rPr lang="en-US" dirty="0" err="1" smtClean="0"/>
              <a:t>Q</a:t>
            </a:r>
            <a:r>
              <a:rPr lang="en-US" baseline="-25000" dirty="0" err="1" smtClean="0"/>
              <a:t>l</a:t>
            </a:r>
            <a:r>
              <a:rPr lang="en-US" dirty="0" smtClean="0"/>
              <a:t> = 2080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sz="6600" u="sng" dirty="0" smtClean="0"/>
              <a:t>2 GHz alternatives</a:t>
            </a:r>
            <a:r>
              <a:rPr lang="en-US" sz="6600" dirty="0" smtClean="0"/>
              <a:t/>
            </a:r>
            <a:br>
              <a:rPr lang="en-US" sz="6600" dirty="0" smtClean="0"/>
            </a:br>
            <a:r>
              <a:rPr lang="en-US" sz="6600" dirty="0" smtClean="0"/>
              <a:t>Huge advantage for all these alternatives is  </a:t>
            </a:r>
            <a:br>
              <a:rPr lang="en-US" sz="6600" dirty="0" smtClean="0"/>
            </a:br>
            <a:r>
              <a:rPr lang="en-US" sz="6600" b="1" dirty="0" smtClean="0"/>
              <a:t>no train interleaving after the DR</a:t>
            </a:r>
            <a:endParaRPr lang="en-US" sz="66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Summary 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4654487"/>
              </p:ext>
            </p:extLst>
          </p:nvPr>
        </p:nvGraphicFramePr>
        <p:xfrm>
          <a:off x="457200" y="838200"/>
          <a:ext cx="8305800" cy="4297680"/>
        </p:xfrm>
        <a:graphic>
          <a:graphicData uri="http://schemas.openxmlformats.org/drawingml/2006/table">
            <a:tbl>
              <a:tblPr firstRow="1" bandRow="1">
                <a:tableStyleId>{5940675A-B579-460E-94D1-54222C63F5DA}</a:tableStyleId>
              </a:tblPr>
              <a:tblGrid>
                <a:gridCol w="2768600"/>
                <a:gridCol w="2587477"/>
                <a:gridCol w="2949723"/>
              </a:tblGrid>
              <a:tr h="370840">
                <a:tc>
                  <a:txBody>
                    <a:bodyPr/>
                    <a:lstStyle/>
                    <a:p>
                      <a:endParaRPr lang="en-US" dirty="0"/>
                    </a:p>
                  </a:txBody>
                  <a:tcPr/>
                </a:tc>
                <a:tc>
                  <a:txBody>
                    <a:bodyPr/>
                    <a:lstStyle/>
                    <a:p>
                      <a:r>
                        <a:rPr lang="en-US" dirty="0" smtClean="0"/>
                        <a:t>1 GHz</a:t>
                      </a:r>
                      <a:endParaRPr lang="en-US" dirty="0"/>
                    </a:p>
                  </a:txBody>
                  <a:tcPr/>
                </a:tc>
                <a:tc>
                  <a:txBody>
                    <a:bodyPr/>
                    <a:lstStyle/>
                    <a:p>
                      <a:r>
                        <a:rPr lang="en-US" dirty="0" smtClean="0"/>
                        <a:t>2 GHz, </a:t>
                      </a:r>
                    </a:p>
                    <a:p>
                      <a:r>
                        <a:rPr lang="en-US" b="1" dirty="0" smtClean="0">
                          <a:solidFill>
                            <a:srgbClr val="0000FF"/>
                          </a:solidFill>
                        </a:rPr>
                        <a:t>no train</a:t>
                      </a:r>
                      <a:r>
                        <a:rPr lang="en-US" b="1" baseline="0" dirty="0" smtClean="0">
                          <a:solidFill>
                            <a:srgbClr val="0000FF"/>
                          </a:solidFill>
                        </a:rPr>
                        <a:t> interleaving after DR</a:t>
                      </a:r>
                      <a:endParaRPr lang="en-US" b="1" dirty="0">
                        <a:solidFill>
                          <a:srgbClr val="0000FF"/>
                        </a:solidFill>
                      </a:endParaRPr>
                    </a:p>
                  </a:txBody>
                  <a:tcPr/>
                </a:tc>
              </a:tr>
              <a:tr h="370840">
                <a:tc>
                  <a:txBody>
                    <a:bodyPr/>
                    <a:lstStyle/>
                    <a:p>
                      <a:r>
                        <a:rPr lang="en-US" dirty="0" smtClean="0"/>
                        <a:t>Classical RF system based on the NC ARES-type cavities</a:t>
                      </a:r>
                      <a:endParaRPr lang="en-US" dirty="0"/>
                    </a:p>
                  </a:txBody>
                  <a:tcPr/>
                </a:tc>
                <a:tc>
                  <a:txBody>
                    <a:bodyPr/>
                    <a:lstStyle/>
                    <a:p>
                      <a:r>
                        <a:rPr lang="en-US" dirty="0" smtClean="0"/>
                        <a:t>Baseline</a:t>
                      </a:r>
                    </a:p>
                    <a:p>
                      <a:r>
                        <a:rPr lang="en-US" dirty="0" smtClean="0"/>
                        <a:t>P</a:t>
                      </a:r>
                      <a:r>
                        <a:rPr lang="en-US" baseline="-25000" dirty="0" smtClean="0"/>
                        <a:t>RF</a:t>
                      </a:r>
                      <a:r>
                        <a:rPr lang="en-US" dirty="0" smtClean="0"/>
                        <a:t> = 3.8 MW;</a:t>
                      </a:r>
                      <a:r>
                        <a:rPr lang="en-US" baseline="0" dirty="0" smtClean="0"/>
                        <a:t>  </a:t>
                      </a:r>
                      <a:r>
                        <a:rPr lang="en-US" dirty="0" smtClean="0"/>
                        <a:t>L = 32 m;</a:t>
                      </a:r>
                    </a:p>
                    <a:p>
                      <a:r>
                        <a:rPr lang="en-US" dirty="0" smtClean="0"/>
                        <a:t>Cavity design: OK</a:t>
                      </a:r>
                      <a:endParaRPr lang="en-US" dirty="0"/>
                    </a:p>
                  </a:txBody>
                  <a:tcPr>
                    <a:solidFill>
                      <a:schemeClr val="accent5">
                        <a:lumMod val="20000"/>
                        <a:lumOff val="80000"/>
                      </a:schemeClr>
                    </a:solidFill>
                  </a:tcPr>
                </a:tc>
                <a:tc>
                  <a:txBody>
                    <a:bodyPr/>
                    <a:lstStyle/>
                    <a:p>
                      <a:r>
                        <a:rPr lang="en-US" dirty="0" smtClean="0"/>
                        <a:t>Alternative 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
                      </a:r>
                      <a:r>
                        <a:rPr lang="en-US" baseline="-25000" dirty="0" smtClean="0"/>
                        <a:t>RF</a:t>
                      </a:r>
                      <a:r>
                        <a:rPr lang="en-US" dirty="0" smtClean="0"/>
                        <a:t> = </a:t>
                      </a:r>
                      <a:r>
                        <a:rPr lang="en-US" dirty="0" smtClean="0">
                          <a:solidFill>
                            <a:srgbClr val="FF0000"/>
                          </a:solidFill>
                        </a:rPr>
                        <a:t>5.9</a:t>
                      </a:r>
                      <a:r>
                        <a:rPr lang="en-US" dirty="0" smtClean="0"/>
                        <a:t> MW;</a:t>
                      </a:r>
                      <a:r>
                        <a:rPr lang="en-US" baseline="0" dirty="0" smtClean="0"/>
                        <a:t>  </a:t>
                      </a:r>
                      <a:r>
                        <a:rPr lang="en-US" dirty="0" smtClean="0"/>
                        <a:t>L = </a:t>
                      </a:r>
                      <a:r>
                        <a:rPr lang="en-US" dirty="0" smtClean="0">
                          <a:solidFill>
                            <a:srgbClr val="FF0000"/>
                          </a:solidFill>
                        </a:rPr>
                        <a:t>48</a:t>
                      </a:r>
                      <a:r>
                        <a:rPr lang="en-US" dirty="0" smtClean="0"/>
                        <a:t> 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Cavity design: </a:t>
                      </a:r>
                      <a:r>
                        <a:rPr lang="en-US" dirty="0" smtClean="0">
                          <a:solidFill>
                            <a:srgbClr val="FF0000"/>
                          </a:solidFill>
                        </a:rPr>
                        <a:t>ok?</a:t>
                      </a:r>
                    </a:p>
                  </a:txBody>
                  <a:tcPr/>
                </a:tc>
              </a:tr>
              <a:tr h="370840">
                <a:tc>
                  <a:txBody>
                    <a:bodyPr/>
                    <a:lstStyle/>
                    <a:p>
                      <a:r>
                        <a:rPr lang="en-US" dirty="0" smtClean="0"/>
                        <a:t>Classical RF system based on the SCC cavities</a:t>
                      </a:r>
                      <a:endParaRPr lang="en-US" dirty="0"/>
                    </a:p>
                  </a:txBody>
                  <a:tcPr/>
                </a:tc>
                <a:tc>
                  <a:txBody>
                    <a:bodyPr/>
                    <a:lstStyle/>
                    <a:p>
                      <a:r>
                        <a:rPr lang="en-US" dirty="0" smtClean="0"/>
                        <a:t>Alternative 1.1</a:t>
                      </a:r>
                    </a:p>
                    <a:p>
                      <a:r>
                        <a:rPr lang="en-US" dirty="0" smtClean="0"/>
                        <a:t>P</a:t>
                      </a:r>
                      <a:r>
                        <a:rPr lang="en-US" baseline="-25000" dirty="0" smtClean="0"/>
                        <a:t>RF</a:t>
                      </a:r>
                      <a:r>
                        <a:rPr lang="en-US" dirty="0" smtClean="0"/>
                        <a:t> = </a:t>
                      </a:r>
                      <a:r>
                        <a:rPr lang="en-US" b="1" dirty="0" smtClean="0">
                          <a:solidFill>
                            <a:srgbClr val="0000FF"/>
                          </a:solidFill>
                        </a:rPr>
                        <a:t>0.6</a:t>
                      </a:r>
                      <a:r>
                        <a:rPr lang="en-US" dirty="0" smtClean="0"/>
                        <a:t> MW;</a:t>
                      </a:r>
                      <a:r>
                        <a:rPr lang="en-US" baseline="0" dirty="0" smtClean="0"/>
                        <a:t>  </a:t>
                      </a:r>
                      <a:r>
                        <a:rPr lang="en-US" dirty="0" smtClean="0"/>
                        <a:t>L = </a:t>
                      </a:r>
                      <a:r>
                        <a:rPr lang="en-US" dirty="0" smtClean="0">
                          <a:solidFill>
                            <a:srgbClr val="FF0000"/>
                          </a:solidFill>
                        </a:rPr>
                        <a:t>108</a:t>
                      </a:r>
                      <a:r>
                        <a:rPr lang="en-US" dirty="0" smtClean="0"/>
                        <a:t> 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Cavity design: </a:t>
                      </a:r>
                      <a:r>
                        <a:rPr lang="en-US" b="1" dirty="0" smtClean="0">
                          <a:solidFill>
                            <a:srgbClr val="FF0000"/>
                          </a:solidFill>
                        </a:rPr>
                        <a:t>ok?</a:t>
                      </a:r>
                    </a:p>
                  </a:txBody>
                  <a:tcPr/>
                </a:tc>
                <a:tc>
                  <a:txBody>
                    <a:bodyPr/>
                    <a:lstStyle/>
                    <a:p>
                      <a:r>
                        <a:rPr lang="en-US" dirty="0" smtClean="0"/>
                        <a:t>Alternative 2.1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
                      </a:r>
                      <a:r>
                        <a:rPr lang="en-US" baseline="-25000" dirty="0" smtClean="0"/>
                        <a:t>RF</a:t>
                      </a:r>
                      <a:r>
                        <a:rPr lang="en-US" dirty="0" smtClean="0"/>
                        <a:t> = </a:t>
                      </a:r>
                      <a:r>
                        <a:rPr lang="en-US" b="1" dirty="0" smtClean="0">
                          <a:solidFill>
                            <a:srgbClr val="0000FF"/>
                          </a:solidFill>
                        </a:rPr>
                        <a:t>0.6</a:t>
                      </a:r>
                      <a:r>
                        <a:rPr lang="en-US" dirty="0" smtClean="0"/>
                        <a:t> MW;</a:t>
                      </a:r>
                      <a:r>
                        <a:rPr lang="en-US" baseline="0" dirty="0" smtClean="0"/>
                        <a:t>  </a:t>
                      </a:r>
                      <a:r>
                        <a:rPr lang="en-US" dirty="0" smtClean="0"/>
                        <a:t>L = </a:t>
                      </a:r>
                      <a:r>
                        <a:rPr lang="en-US" b="1" dirty="0" smtClean="0">
                          <a:solidFill>
                            <a:srgbClr val="FF0000"/>
                          </a:solidFill>
                        </a:rPr>
                        <a:t>800</a:t>
                      </a:r>
                      <a:r>
                        <a:rPr lang="en-US" dirty="0" smtClean="0"/>
                        <a:t> 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Cavity design: </a:t>
                      </a:r>
                      <a:r>
                        <a:rPr lang="en-US" b="1" dirty="0" smtClean="0">
                          <a:solidFill>
                            <a:srgbClr val="FF0000"/>
                          </a:solidFill>
                        </a:rPr>
                        <a:t>NOT OK</a:t>
                      </a:r>
                      <a:endParaRPr lang="en-US" dirty="0" smtClean="0"/>
                    </a:p>
                  </a:txBody>
                  <a:tcPr/>
                </a:tc>
              </a:tr>
              <a:tr h="370840">
                <a:tc>
                  <a:txBody>
                    <a:bodyPr/>
                    <a:lstStyle/>
                    <a:p>
                      <a:r>
                        <a:rPr lang="en-US" dirty="0" smtClean="0"/>
                        <a:t>RF system with </a:t>
                      </a:r>
                      <a:r>
                        <a:rPr lang="en-US" dirty="0" smtClean="0"/>
                        <a:t>RF-to-bunch</a:t>
                      </a:r>
                      <a:r>
                        <a:rPr lang="en-US" baseline="0" dirty="0" smtClean="0"/>
                        <a:t> </a:t>
                      </a:r>
                      <a:r>
                        <a:rPr lang="en-US" baseline="0" dirty="0" smtClean="0"/>
                        <a:t>frequency mismatch</a:t>
                      </a:r>
                      <a:endParaRPr lang="en-US" dirty="0"/>
                    </a:p>
                  </a:txBody>
                  <a:tcPr>
                    <a:solidFill>
                      <a:srgbClr val="FFFF99"/>
                    </a:solidFill>
                  </a:tcPr>
                </a:tc>
                <a:tc>
                  <a:txBody>
                    <a:bodyPr/>
                    <a:lstStyle/>
                    <a:p>
                      <a:r>
                        <a:rPr lang="en-US" dirty="0" smtClean="0"/>
                        <a:t>Alternative 1.2</a:t>
                      </a:r>
                    </a:p>
                    <a:p>
                      <a:r>
                        <a:rPr lang="en-US" dirty="0" smtClean="0"/>
                        <a:t>P</a:t>
                      </a:r>
                      <a:r>
                        <a:rPr lang="en-US" baseline="-25000" dirty="0" smtClean="0"/>
                        <a:t>RF</a:t>
                      </a:r>
                      <a:r>
                        <a:rPr lang="en-US" dirty="0" smtClean="0"/>
                        <a:t> = </a:t>
                      </a:r>
                      <a:r>
                        <a:rPr lang="en-US" b="1" dirty="0" smtClean="0">
                          <a:solidFill>
                            <a:srgbClr val="0000FF"/>
                          </a:solidFill>
                        </a:rPr>
                        <a:t>1.3</a:t>
                      </a:r>
                      <a:r>
                        <a:rPr lang="en-US" dirty="0" smtClean="0"/>
                        <a:t> MW;</a:t>
                      </a:r>
                      <a:r>
                        <a:rPr lang="en-US" baseline="0" dirty="0" smtClean="0"/>
                        <a:t>  </a:t>
                      </a:r>
                      <a:r>
                        <a:rPr lang="en-US" dirty="0" smtClean="0"/>
                        <a:t>L = </a:t>
                      </a:r>
                      <a:r>
                        <a:rPr lang="en-US" b="1" dirty="0" smtClean="0">
                          <a:solidFill>
                            <a:srgbClr val="0000FF"/>
                          </a:solidFill>
                        </a:rPr>
                        <a:t>16</a:t>
                      </a:r>
                      <a:r>
                        <a:rPr lang="en-US" dirty="0" smtClean="0"/>
                        <a:t> m;</a:t>
                      </a:r>
                    </a:p>
                    <a:p>
                      <a:r>
                        <a:rPr lang="en-US" dirty="0" smtClean="0"/>
                        <a:t>Cavity design: </a:t>
                      </a:r>
                      <a:r>
                        <a:rPr lang="en-US" b="1" dirty="0" smtClean="0">
                          <a:solidFill>
                            <a:srgbClr val="0000FF"/>
                          </a:solidFill>
                        </a:rPr>
                        <a:t>OK </a:t>
                      </a:r>
                      <a:endParaRPr lang="en-US" dirty="0" smtClean="0"/>
                    </a:p>
                  </a:txBody>
                  <a:tcPr>
                    <a:solidFill>
                      <a:srgbClr val="FFFF99"/>
                    </a:solidFill>
                  </a:tcPr>
                </a:tc>
                <a:tc>
                  <a:txBody>
                    <a:bodyPr/>
                    <a:lstStyle/>
                    <a:p>
                      <a:r>
                        <a:rPr lang="en-US" dirty="0" smtClean="0"/>
                        <a:t>Alternative 2.2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
                      </a:r>
                      <a:r>
                        <a:rPr lang="en-US" baseline="-25000" dirty="0" smtClean="0"/>
                        <a:t>RF</a:t>
                      </a:r>
                      <a:r>
                        <a:rPr lang="en-US" dirty="0" smtClean="0"/>
                        <a:t> = </a:t>
                      </a:r>
                      <a:r>
                        <a:rPr lang="en-US" dirty="0" smtClean="0">
                          <a:solidFill>
                            <a:srgbClr val="0000FF"/>
                          </a:solidFill>
                        </a:rPr>
                        <a:t>2.1</a:t>
                      </a:r>
                      <a:r>
                        <a:rPr lang="en-US" dirty="0" smtClean="0"/>
                        <a:t> MW;</a:t>
                      </a:r>
                      <a:r>
                        <a:rPr lang="en-US" baseline="0" dirty="0" smtClean="0"/>
                        <a:t>  </a:t>
                      </a:r>
                      <a:r>
                        <a:rPr lang="en-US" dirty="0" smtClean="0"/>
                        <a:t>L = </a:t>
                      </a:r>
                      <a:r>
                        <a:rPr lang="en-US" dirty="0" smtClean="0">
                          <a:solidFill>
                            <a:srgbClr val="0000FF"/>
                          </a:solidFill>
                        </a:rPr>
                        <a:t>24</a:t>
                      </a:r>
                      <a:r>
                        <a:rPr lang="en-US" dirty="0" smtClean="0"/>
                        <a:t> 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Cavity design: </a:t>
                      </a:r>
                      <a:r>
                        <a:rPr lang="en-US" b="0" dirty="0" smtClean="0">
                          <a:solidFill>
                            <a:schemeClr val="tx1"/>
                          </a:solidFill>
                        </a:rPr>
                        <a:t>OK</a:t>
                      </a:r>
                    </a:p>
                  </a:txBody>
                  <a:tcPr>
                    <a:solidFill>
                      <a:srgbClr val="FFFF99"/>
                    </a:solidFill>
                  </a:tcPr>
                </a:tc>
              </a:tr>
              <a:tr h="370840">
                <a:tc>
                  <a:txBody>
                    <a:bodyPr/>
                    <a:lstStyle/>
                    <a:p>
                      <a:r>
                        <a:rPr lang="en-US" dirty="0" smtClean="0"/>
                        <a:t>“A-la-</a:t>
                      </a:r>
                      <a:r>
                        <a:rPr lang="en-US" dirty="0" err="1" smtClean="0"/>
                        <a:t>linac</a:t>
                      </a:r>
                      <a:r>
                        <a:rPr lang="en-US" dirty="0" smtClean="0"/>
                        <a:t>” RF system with strong input power modulations</a:t>
                      </a:r>
                      <a:endParaRPr lang="en-US" dirty="0"/>
                    </a:p>
                  </a:txBody>
                  <a:tcPr/>
                </a:tc>
                <a:tc>
                  <a:txBody>
                    <a:bodyPr/>
                    <a:lstStyle/>
                    <a:p>
                      <a:r>
                        <a:rPr lang="en-US" dirty="0" smtClean="0"/>
                        <a:t>Alternative 1.3</a:t>
                      </a:r>
                    </a:p>
                    <a:p>
                      <a:r>
                        <a:rPr lang="en-US" dirty="0" smtClean="0"/>
                        <a:t>P</a:t>
                      </a:r>
                      <a:r>
                        <a:rPr lang="en-US" baseline="-25000" dirty="0" smtClean="0"/>
                        <a:t>RF</a:t>
                      </a:r>
                      <a:r>
                        <a:rPr lang="en-US" dirty="0" smtClean="0"/>
                        <a:t> = </a:t>
                      </a:r>
                      <a:r>
                        <a:rPr lang="en-US" dirty="0" smtClean="0">
                          <a:solidFill>
                            <a:srgbClr val="0000FF"/>
                          </a:solidFill>
                        </a:rPr>
                        <a:t>3.3</a:t>
                      </a:r>
                      <a:r>
                        <a:rPr lang="en-US" dirty="0" smtClean="0"/>
                        <a:t> MW;</a:t>
                      </a:r>
                      <a:r>
                        <a:rPr lang="en-US" baseline="0" dirty="0" smtClean="0"/>
                        <a:t>  </a:t>
                      </a:r>
                      <a:r>
                        <a:rPr lang="en-US" dirty="0" smtClean="0"/>
                        <a:t>L = </a:t>
                      </a:r>
                      <a:r>
                        <a:rPr lang="en-US" b="1" dirty="0" smtClean="0">
                          <a:solidFill>
                            <a:srgbClr val="0000FF"/>
                          </a:solidFill>
                        </a:rPr>
                        <a:t>8</a:t>
                      </a:r>
                      <a:r>
                        <a:rPr lang="en-US" dirty="0" smtClean="0"/>
                        <a:t> 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Cavity design: </a:t>
                      </a:r>
                      <a:r>
                        <a:rPr lang="en-US" b="1" dirty="0" smtClean="0">
                          <a:solidFill>
                            <a:srgbClr val="0000FF"/>
                          </a:solidFill>
                        </a:rPr>
                        <a:t>OK</a:t>
                      </a:r>
                    </a:p>
                  </a:txBody>
                  <a:tcPr/>
                </a:tc>
                <a:tc>
                  <a:txBody>
                    <a:bodyPr/>
                    <a:lstStyle/>
                    <a:p>
                      <a:r>
                        <a:rPr lang="en-US" dirty="0" smtClean="0"/>
                        <a:t>Alternative 2.3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
                      </a:r>
                      <a:r>
                        <a:rPr lang="en-US" baseline="-25000" dirty="0" smtClean="0"/>
                        <a:t>RF</a:t>
                      </a:r>
                      <a:r>
                        <a:rPr lang="en-US" dirty="0" smtClean="0"/>
                        <a:t> = </a:t>
                      </a:r>
                      <a:r>
                        <a:rPr lang="en-US" dirty="0" smtClean="0">
                          <a:solidFill>
                            <a:srgbClr val="FF0000"/>
                          </a:solidFill>
                        </a:rPr>
                        <a:t>5.8</a:t>
                      </a:r>
                      <a:r>
                        <a:rPr lang="en-US" dirty="0" smtClean="0"/>
                        <a:t> MW;</a:t>
                      </a:r>
                      <a:r>
                        <a:rPr lang="en-US" baseline="0" dirty="0" smtClean="0"/>
                        <a:t>  </a:t>
                      </a:r>
                      <a:r>
                        <a:rPr lang="en-US" dirty="0" smtClean="0"/>
                        <a:t>L = </a:t>
                      </a:r>
                      <a:r>
                        <a:rPr lang="en-US" b="1" dirty="0" smtClean="0">
                          <a:solidFill>
                            <a:srgbClr val="0000FF"/>
                          </a:solidFill>
                        </a:rPr>
                        <a:t>12</a:t>
                      </a:r>
                      <a:r>
                        <a:rPr lang="en-US" dirty="0" smtClean="0"/>
                        <a:t> 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Cavity design: </a:t>
                      </a:r>
                      <a:r>
                        <a:rPr lang="en-US" b="1" dirty="0" smtClean="0">
                          <a:solidFill>
                            <a:srgbClr val="0000FF"/>
                          </a:solidFill>
                        </a:rPr>
                        <a:t>OK</a:t>
                      </a:r>
                    </a:p>
                  </a:txBody>
                  <a:tcPr/>
                </a:tc>
              </a:tr>
            </a:tbl>
          </a:graphicData>
        </a:graphic>
      </p:graphicFrame>
      <p:sp>
        <p:nvSpPr>
          <p:cNvPr id="5" name="TextBox 4"/>
          <p:cNvSpPr txBox="1"/>
          <p:nvPr/>
        </p:nvSpPr>
        <p:spPr>
          <a:xfrm>
            <a:off x="457200" y="5333999"/>
            <a:ext cx="8305800" cy="923330"/>
          </a:xfrm>
          <a:prstGeom prst="rect">
            <a:avLst/>
          </a:prstGeom>
          <a:noFill/>
        </p:spPr>
        <p:txBody>
          <a:bodyPr wrap="square" rtlCol="0">
            <a:spAutoFit/>
          </a:bodyPr>
          <a:lstStyle/>
          <a:p>
            <a:pPr>
              <a:buFont typeface="Wingdings" pitchFamily="2" charset="2"/>
              <a:buChar char="q"/>
            </a:pPr>
            <a:r>
              <a:rPr lang="en-US" dirty="0" smtClean="0"/>
              <a:t> Baseline solution is safe</a:t>
            </a:r>
          </a:p>
          <a:p>
            <a:pPr>
              <a:buFont typeface="Wingdings" pitchFamily="2" charset="2"/>
              <a:buChar char="q"/>
            </a:pPr>
            <a:r>
              <a:rPr lang="en-US" dirty="0" smtClean="0"/>
              <a:t> Alternative with </a:t>
            </a:r>
            <a:r>
              <a:rPr lang="en-US" dirty="0" smtClean="0"/>
              <a:t>an RF-to-bunch </a:t>
            </a:r>
            <a:r>
              <a:rPr lang="en-US" dirty="0" smtClean="0"/>
              <a:t>frequency mismatch is very attractive both at 1 GHz and 2 </a:t>
            </a:r>
            <a:r>
              <a:rPr lang="en-US" smtClean="0"/>
              <a:t>GHz</a:t>
            </a:r>
            <a:r>
              <a:rPr lang="en-US" smtClean="0"/>
              <a:t>.</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Spare slides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Synchrotron motion</a:t>
            </a:r>
            <a:endParaRPr lang="en-US" dirty="0"/>
          </a:p>
        </p:txBody>
      </p:sp>
      <p:graphicFrame>
        <p:nvGraphicFramePr>
          <p:cNvPr id="1027" name="Object 2"/>
          <p:cNvGraphicFramePr>
            <a:graphicFrameLocks noChangeAspect="1"/>
          </p:cNvGraphicFramePr>
          <p:nvPr/>
        </p:nvGraphicFramePr>
        <p:xfrm>
          <a:off x="533400" y="1371600"/>
          <a:ext cx="7924800" cy="708025"/>
        </p:xfrm>
        <a:graphic>
          <a:graphicData uri="http://schemas.openxmlformats.org/presentationml/2006/ole">
            <mc:AlternateContent xmlns:mc="http://schemas.openxmlformats.org/markup-compatibility/2006">
              <mc:Choice xmlns:v="urn:schemas-microsoft-com:vml" Requires="v">
                <p:oleObj spid="_x0000_s30770" name="Equation" r:id="rId3" imgW="5486400" imgH="482400" progId="Equation.3">
                  <p:embed/>
                </p:oleObj>
              </mc:Choice>
              <mc:Fallback>
                <p:oleObj name="Equation" r:id="rId3" imgW="548640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792480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2"/>
          <p:cNvGraphicFramePr>
            <a:graphicFrameLocks noChangeAspect="1"/>
          </p:cNvGraphicFramePr>
          <p:nvPr/>
        </p:nvGraphicFramePr>
        <p:xfrm>
          <a:off x="533400" y="4419600"/>
          <a:ext cx="7077075" cy="1601787"/>
        </p:xfrm>
        <a:graphic>
          <a:graphicData uri="http://schemas.openxmlformats.org/presentationml/2006/ole">
            <mc:AlternateContent xmlns:mc="http://schemas.openxmlformats.org/markup-compatibility/2006">
              <mc:Choice xmlns:v="urn:schemas-microsoft-com:vml" Requires="v">
                <p:oleObj spid="_x0000_s30771" name="Equation" r:id="rId5" imgW="5473440" imgH="1091880" progId="Equation.3">
                  <p:embed/>
                </p:oleObj>
              </mc:Choice>
              <mc:Fallback>
                <p:oleObj name="Equation" r:id="rId5" imgW="5473440" imgH="1091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419600"/>
                        <a:ext cx="7077075" cy="160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81000" y="990600"/>
            <a:ext cx="5444504" cy="369332"/>
          </a:xfrm>
          <a:prstGeom prst="rect">
            <a:avLst/>
          </a:prstGeom>
          <a:noFill/>
        </p:spPr>
        <p:txBody>
          <a:bodyPr wrap="none" rtlCol="0">
            <a:spAutoFit/>
          </a:bodyPr>
          <a:lstStyle/>
          <a:p>
            <a:r>
              <a:rPr lang="en-US" dirty="0" smtClean="0"/>
              <a:t>Hamiltonian equations for longitudinal beam dynamics :</a:t>
            </a:r>
            <a:endParaRPr lang="en-US" dirty="0"/>
          </a:p>
        </p:txBody>
      </p:sp>
      <p:graphicFrame>
        <p:nvGraphicFramePr>
          <p:cNvPr id="1029" name="Object 5"/>
          <p:cNvGraphicFramePr>
            <a:graphicFrameLocks noChangeAspect="1"/>
          </p:cNvGraphicFramePr>
          <p:nvPr/>
        </p:nvGraphicFramePr>
        <p:xfrm>
          <a:off x="5426075" y="2141538"/>
          <a:ext cx="2625725" cy="1803400"/>
        </p:xfrm>
        <a:graphic>
          <a:graphicData uri="http://schemas.openxmlformats.org/presentationml/2006/ole">
            <mc:AlternateContent xmlns:mc="http://schemas.openxmlformats.org/markup-compatibility/2006">
              <mc:Choice xmlns:v="urn:schemas-microsoft-com:vml" Requires="v">
                <p:oleObj spid="_x0000_s30772" name="Equation" r:id="rId7" imgW="2031840" imgH="1231560" progId="Equation.3">
                  <p:embed/>
                </p:oleObj>
              </mc:Choice>
              <mc:Fallback>
                <p:oleObj name="Equation" r:id="rId7" imgW="2031840" imgH="12315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6075" y="2141538"/>
                        <a:ext cx="2625725"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81000" y="2133600"/>
            <a:ext cx="5486400" cy="369332"/>
          </a:xfrm>
          <a:prstGeom prst="rect">
            <a:avLst/>
          </a:prstGeom>
          <a:noFill/>
        </p:spPr>
        <p:txBody>
          <a:bodyPr wrap="square" rtlCol="0">
            <a:spAutoFit/>
          </a:bodyPr>
          <a:lstStyle/>
          <a:p>
            <a:r>
              <a:rPr lang="en-US" dirty="0" err="1" smtClean="0"/>
              <a:t>Separatrix</a:t>
            </a:r>
            <a:r>
              <a:rPr lang="en-US" dirty="0" smtClean="0"/>
              <a:t> , Bucket length 2</a:t>
            </a:r>
            <a:r>
              <a:rPr lang="el-GR" dirty="0" smtClean="0">
                <a:solidFill>
                  <a:prstClr val="black"/>
                </a:solidFill>
              </a:rPr>
              <a:t>Δ</a:t>
            </a:r>
            <a:r>
              <a:rPr lang="en-US" dirty="0" smtClean="0">
                <a:solidFill>
                  <a:prstClr val="black"/>
                </a:solidFill>
              </a:rPr>
              <a:t>Z</a:t>
            </a:r>
            <a:r>
              <a:rPr lang="en-US" dirty="0" smtClean="0"/>
              <a:t> and Bucket height </a:t>
            </a:r>
            <a:r>
              <a:rPr lang="el-GR" dirty="0" smtClean="0">
                <a:solidFill>
                  <a:prstClr val="black"/>
                </a:solidFill>
              </a:rPr>
              <a:t>Δ</a:t>
            </a:r>
            <a:r>
              <a:rPr lang="en-US" dirty="0" smtClean="0">
                <a:solidFill>
                  <a:prstClr val="black"/>
                </a:solidFill>
              </a:rPr>
              <a:t>E</a:t>
            </a:r>
            <a:r>
              <a:rPr lang="en-US" dirty="0" smtClean="0"/>
              <a:t> :</a:t>
            </a:r>
            <a:endParaRPr lang="en-US" dirty="0"/>
          </a:p>
        </p:txBody>
      </p:sp>
      <p:grpSp>
        <p:nvGrpSpPr>
          <p:cNvPr id="3" name="Group 24"/>
          <p:cNvGrpSpPr/>
          <p:nvPr/>
        </p:nvGrpSpPr>
        <p:grpSpPr>
          <a:xfrm>
            <a:off x="533400" y="2590800"/>
            <a:ext cx="2669438" cy="1371600"/>
            <a:chOff x="381000" y="3048000"/>
            <a:chExt cx="2669438" cy="1371600"/>
          </a:xfrm>
        </p:grpSpPr>
        <p:grpSp>
          <p:nvGrpSpPr>
            <p:cNvPr id="4" name="Group 41"/>
            <p:cNvGrpSpPr/>
            <p:nvPr/>
          </p:nvGrpSpPr>
          <p:grpSpPr>
            <a:xfrm>
              <a:off x="381000" y="3048000"/>
              <a:ext cx="2669438" cy="1371600"/>
              <a:chOff x="378562" y="3352800"/>
              <a:chExt cx="2669438" cy="1371600"/>
            </a:xfrm>
          </p:grpSpPr>
          <p:sp>
            <p:nvSpPr>
              <p:cNvPr id="28" name="Oval 27"/>
              <p:cNvSpPr/>
              <p:nvPr/>
            </p:nvSpPr>
            <p:spPr>
              <a:xfrm>
                <a:off x="990600" y="3352800"/>
                <a:ext cx="20574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sp>
            <p:nvSpPr>
              <p:cNvPr id="29" name="Oval 28"/>
              <p:cNvSpPr/>
              <p:nvPr/>
            </p:nvSpPr>
            <p:spPr>
              <a:xfrm>
                <a:off x="1371600" y="3657600"/>
                <a:ext cx="129540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cxnSp>
            <p:nvCxnSpPr>
              <p:cNvPr id="30" name="Straight Arrow Connector 29"/>
              <p:cNvCxnSpPr/>
              <p:nvPr/>
            </p:nvCxnSpPr>
            <p:spPr>
              <a:xfrm rot="5400000" flipH="1" flipV="1">
                <a:off x="1791494" y="3618706"/>
                <a:ext cx="533400" cy="1588"/>
              </a:xfrm>
              <a:prstGeom prst="straightConnector1">
                <a:avLst/>
              </a:prstGeom>
              <a:ln>
                <a:solidFill>
                  <a:schemeClr val="tx1"/>
                </a:solidFill>
                <a:headEnd type="diamon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8" idx="6"/>
              </p:cNvCxnSpPr>
              <p:nvPr/>
            </p:nvCxnSpPr>
            <p:spPr>
              <a:xfrm>
                <a:off x="2057400" y="3886200"/>
                <a:ext cx="990600" cy="1588"/>
              </a:xfrm>
              <a:prstGeom prst="straightConnector1">
                <a:avLst/>
              </a:prstGeom>
              <a:ln>
                <a:solidFill>
                  <a:schemeClr val="tx1"/>
                </a:solidFill>
                <a:headEnd type="diamon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054962" y="4648200"/>
                <a:ext cx="612038" cy="158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635862" y="43053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247900" y="43053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273912" y="3105150"/>
                <a:ext cx="0" cy="156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238250" y="2876550"/>
                <a:ext cx="0" cy="156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647275" y="3769887"/>
                <a:ext cx="228600" cy="4026"/>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07362" y="4278868"/>
                <a:ext cx="380232" cy="369332"/>
              </a:xfrm>
              <a:prstGeom prst="rect">
                <a:avLst/>
              </a:prstGeom>
              <a:noFill/>
            </p:spPr>
            <p:txBody>
              <a:bodyPr wrap="none" rtlCol="0">
                <a:spAutoFit/>
              </a:bodyPr>
              <a:lstStyle/>
              <a:p>
                <a:pPr eaLnBrk="1" fontAlgn="auto" hangingPunct="1">
                  <a:spcBef>
                    <a:spcPts val="0"/>
                  </a:spcBef>
                  <a:spcAft>
                    <a:spcPts val="0"/>
                  </a:spcAft>
                  <a:buClrTx/>
                  <a:buSzTx/>
                </a:pPr>
                <a:r>
                  <a:rPr lang="el-GR" sz="1800" i="0" dirty="0" smtClean="0">
                    <a:solidFill>
                      <a:prstClr val="black"/>
                    </a:solidFill>
                    <a:latin typeface="Calibri"/>
                  </a:rPr>
                  <a:t>σ</a:t>
                </a:r>
                <a:r>
                  <a:rPr lang="en-US" sz="1800" i="0" baseline="-25000" dirty="0" smtClean="0">
                    <a:solidFill>
                      <a:prstClr val="black"/>
                    </a:solidFill>
                    <a:latin typeface="Calibri"/>
                  </a:rPr>
                  <a:t>Z</a:t>
                </a:r>
                <a:endParaRPr lang="en-US" sz="1800" i="0" baseline="-25000" dirty="0">
                  <a:solidFill>
                    <a:prstClr val="black"/>
                  </a:solidFill>
                  <a:latin typeface="Calibri"/>
                </a:endParaRPr>
              </a:p>
            </p:txBody>
          </p:sp>
          <p:sp>
            <p:nvSpPr>
              <p:cNvPr id="39" name="TextBox 38"/>
              <p:cNvSpPr txBox="1"/>
              <p:nvPr/>
            </p:nvSpPr>
            <p:spPr>
              <a:xfrm>
                <a:off x="378562" y="3581400"/>
                <a:ext cx="383438" cy="369332"/>
              </a:xfrm>
              <a:prstGeom prst="rect">
                <a:avLst/>
              </a:prstGeom>
              <a:noFill/>
            </p:spPr>
            <p:txBody>
              <a:bodyPr wrap="none" rtlCol="0">
                <a:spAutoFit/>
              </a:bodyPr>
              <a:lstStyle/>
              <a:p>
                <a:pPr eaLnBrk="1" fontAlgn="auto" hangingPunct="1">
                  <a:spcBef>
                    <a:spcPts val="0"/>
                  </a:spcBef>
                  <a:spcAft>
                    <a:spcPts val="0"/>
                  </a:spcAft>
                  <a:buClrTx/>
                  <a:buSzTx/>
                </a:pPr>
                <a:r>
                  <a:rPr lang="el-GR" sz="1800" i="0" dirty="0" smtClean="0">
                    <a:solidFill>
                      <a:prstClr val="black"/>
                    </a:solidFill>
                    <a:latin typeface="Calibri"/>
                  </a:rPr>
                  <a:t>σ</a:t>
                </a:r>
                <a:r>
                  <a:rPr lang="en-US" sz="1800" i="0" baseline="-25000" dirty="0" smtClean="0">
                    <a:solidFill>
                      <a:prstClr val="black"/>
                    </a:solidFill>
                    <a:latin typeface="Calibri"/>
                  </a:rPr>
                  <a:t>E</a:t>
                </a:r>
                <a:endParaRPr lang="en-US" sz="1800" i="0" baseline="-25000" dirty="0">
                  <a:solidFill>
                    <a:prstClr val="black"/>
                  </a:solidFill>
                  <a:latin typeface="Calibri"/>
                </a:endParaRPr>
              </a:p>
            </p:txBody>
          </p:sp>
          <p:sp>
            <p:nvSpPr>
              <p:cNvPr id="40" name="TextBox 39"/>
              <p:cNvSpPr txBox="1"/>
              <p:nvPr/>
            </p:nvSpPr>
            <p:spPr>
              <a:xfrm>
                <a:off x="2623652" y="3581400"/>
                <a:ext cx="421910" cy="369332"/>
              </a:xfrm>
              <a:prstGeom prst="rect">
                <a:avLst/>
              </a:prstGeom>
              <a:noFill/>
            </p:spPr>
            <p:txBody>
              <a:bodyPr wrap="none" rtlCol="0">
                <a:spAutoFit/>
              </a:bodyPr>
              <a:lstStyle/>
              <a:p>
                <a:pPr eaLnBrk="1" fontAlgn="auto" hangingPunct="1">
                  <a:spcBef>
                    <a:spcPts val="0"/>
                  </a:spcBef>
                  <a:spcAft>
                    <a:spcPts val="0"/>
                  </a:spcAft>
                  <a:buClrTx/>
                  <a:buSzTx/>
                </a:pPr>
                <a:r>
                  <a:rPr lang="el-GR" sz="1800" i="0" dirty="0" smtClean="0">
                    <a:solidFill>
                      <a:prstClr val="black"/>
                    </a:solidFill>
                    <a:latin typeface="Calibri"/>
                  </a:rPr>
                  <a:t>Δ</a:t>
                </a:r>
                <a:r>
                  <a:rPr lang="en-US" sz="1800" i="0" dirty="0" smtClean="0">
                    <a:solidFill>
                      <a:prstClr val="black"/>
                    </a:solidFill>
                    <a:latin typeface="Calibri"/>
                  </a:rPr>
                  <a:t>Z</a:t>
                </a:r>
                <a:endParaRPr lang="en-US" sz="1800" i="0" dirty="0">
                  <a:solidFill>
                    <a:prstClr val="black"/>
                  </a:solidFill>
                  <a:latin typeface="Calibri"/>
                </a:endParaRPr>
              </a:p>
            </p:txBody>
          </p:sp>
        </p:grpSp>
        <p:sp>
          <p:nvSpPr>
            <p:cNvPr id="27" name="TextBox 26"/>
            <p:cNvSpPr txBox="1"/>
            <p:nvPr/>
          </p:nvSpPr>
          <p:spPr>
            <a:xfrm>
              <a:off x="2057400" y="3048000"/>
              <a:ext cx="426720" cy="369332"/>
            </a:xfrm>
            <a:prstGeom prst="rect">
              <a:avLst/>
            </a:prstGeom>
            <a:noFill/>
          </p:spPr>
          <p:txBody>
            <a:bodyPr wrap="none" rtlCol="0">
              <a:spAutoFit/>
            </a:bodyPr>
            <a:lstStyle/>
            <a:p>
              <a:pPr eaLnBrk="1" fontAlgn="auto" hangingPunct="1">
                <a:spcBef>
                  <a:spcPts val="0"/>
                </a:spcBef>
                <a:spcAft>
                  <a:spcPts val="0"/>
                </a:spcAft>
                <a:buClrTx/>
                <a:buSzTx/>
              </a:pPr>
              <a:r>
                <a:rPr lang="el-GR" sz="1800" i="0" dirty="0" smtClean="0">
                  <a:solidFill>
                    <a:prstClr val="black"/>
                  </a:solidFill>
                  <a:latin typeface="Calibri"/>
                </a:rPr>
                <a:t>Δ</a:t>
              </a:r>
              <a:r>
                <a:rPr lang="en-US" sz="1800" i="0" dirty="0" smtClean="0">
                  <a:solidFill>
                    <a:prstClr val="black"/>
                  </a:solidFill>
                  <a:latin typeface="Calibri"/>
                </a:rPr>
                <a:t>E</a:t>
              </a:r>
              <a:endParaRPr lang="en-US" sz="1800" i="0" dirty="0">
                <a:solidFill>
                  <a:prstClr val="black"/>
                </a:solidFill>
                <a:latin typeface="Calibri"/>
              </a:endParaRPr>
            </a:p>
          </p:txBody>
        </p:sp>
      </p:grpSp>
      <p:sp>
        <p:nvSpPr>
          <p:cNvPr id="41" name="TextBox 40"/>
          <p:cNvSpPr txBox="1"/>
          <p:nvPr/>
        </p:nvSpPr>
        <p:spPr>
          <a:xfrm>
            <a:off x="381000" y="4038600"/>
            <a:ext cx="4866140" cy="369332"/>
          </a:xfrm>
          <a:prstGeom prst="rect">
            <a:avLst/>
          </a:prstGeom>
          <a:noFill/>
        </p:spPr>
        <p:txBody>
          <a:bodyPr wrap="none" rtlCol="0">
            <a:spAutoFit/>
          </a:bodyPr>
          <a:lstStyle/>
          <a:p>
            <a:r>
              <a:rPr lang="en-US" dirty="0" smtClean="0"/>
              <a:t>Small amplitude synchrotron oscillation (</a:t>
            </a:r>
            <a:r>
              <a:rPr lang="el-GR" dirty="0" smtClean="0">
                <a:solidFill>
                  <a:prstClr val="black"/>
                </a:solidFill>
              </a:rPr>
              <a:t>σ</a:t>
            </a:r>
            <a:r>
              <a:rPr lang="en-US" baseline="-25000" dirty="0" smtClean="0">
                <a:solidFill>
                  <a:prstClr val="black"/>
                </a:solidFill>
              </a:rPr>
              <a:t>E</a:t>
            </a:r>
            <a:r>
              <a:rPr lang="en-US" dirty="0" smtClean="0"/>
              <a:t>&lt;&lt; </a:t>
            </a:r>
            <a:r>
              <a:rPr lang="el-GR" dirty="0" smtClean="0">
                <a:solidFill>
                  <a:prstClr val="black"/>
                </a:solidFill>
              </a:rPr>
              <a:t>Δ</a:t>
            </a:r>
            <a:r>
              <a:rPr lang="en-US" dirty="0" smtClean="0">
                <a:solidFill>
                  <a:prstClr val="black"/>
                </a:solidFill>
              </a:rPr>
              <a:t>E)</a:t>
            </a:r>
            <a:r>
              <a:rPr lang="en-US"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l="13119" t="46476" r="13661" b="21806"/>
          <a:stretch>
            <a:fillRect/>
          </a:stretch>
        </p:blipFill>
        <p:spPr bwMode="auto">
          <a:xfrm>
            <a:off x="2362200" y="1676400"/>
            <a:ext cx="6477000" cy="12954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rmAutofit fontScale="90000"/>
          </a:bodyPr>
          <a:lstStyle/>
          <a:p>
            <a:r>
              <a:rPr lang="en-US" dirty="0" smtClean="0"/>
              <a:t>Alternative solutions 1.1 </a:t>
            </a:r>
            <a:br>
              <a:rPr lang="en-US" dirty="0" smtClean="0"/>
            </a:br>
            <a:r>
              <a:rPr lang="en-US" sz="3600" dirty="0" smtClean="0"/>
              <a:t>(superconducting cavity at 1 GHz)</a:t>
            </a:r>
            <a:endParaRPr lang="en-US" dirty="0"/>
          </a:p>
        </p:txBody>
      </p:sp>
      <p:sp>
        <p:nvSpPr>
          <p:cNvPr id="15" name="TextBox 14"/>
          <p:cNvSpPr txBox="1"/>
          <p:nvPr/>
        </p:nvSpPr>
        <p:spPr>
          <a:xfrm>
            <a:off x="228600" y="1143000"/>
            <a:ext cx="8305800" cy="338554"/>
          </a:xfrm>
          <a:prstGeom prst="rect">
            <a:avLst/>
          </a:prstGeom>
          <a:noFill/>
        </p:spPr>
        <p:txBody>
          <a:bodyPr wrap="square" rtlCol="0">
            <a:spAutoFit/>
          </a:bodyPr>
          <a:lstStyle/>
          <a:p>
            <a:pPr marL="342900" indent="-342900"/>
            <a:r>
              <a:rPr lang="en-US" sz="1600" b="1" dirty="0" smtClean="0"/>
              <a:t>Elliptical cavity</a:t>
            </a:r>
            <a:r>
              <a:rPr lang="en-US" sz="1600" dirty="0" smtClean="0"/>
              <a:t> at 1 GHz with reduced R/Q from </a:t>
            </a:r>
            <a:r>
              <a:rPr lang="en-US" sz="1600" b="1" dirty="0" smtClean="0"/>
              <a:t>46.5 to 0.94 </a:t>
            </a:r>
            <a:r>
              <a:rPr lang="el-GR" sz="1600" b="1" dirty="0" smtClean="0"/>
              <a:t>Ω</a:t>
            </a:r>
            <a:r>
              <a:rPr lang="en-US" sz="1600" b="1" dirty="0" smtClean="0"/>
              <a:t>. </a:t>
            </a:r>
            <a:r>
              <a:rPr lang="en-US" sz="1600" dirty="0" smtClean="0"/>
              <a:t> </a:t>
            </a:r>
          </a:p>
        </p:txBody>
      </p:sp>
      <p:pic>
        <p:nvPicPr>
          <p:cNvPr id="22529" name="Picture 1"/>
          <p:cNvPicPr>
            <a:picLocks noChangeAspect="1" noChangeArrowheads="1"/>
          </p:cNvPicPr>
          <p:nvPr/>
        </p:nvPicPr>
        <p:blipFill>
          <a:blip r:embed="rId3" cstate="print"/>
          <a:srcRect/>
          <a:stretch>
            <a:fillRect/>
          </a:stretch>
        </p:blipFill>
        <p:spPr bwMode="auto">
          <a:xfrm>
            <a:off x="381000" y="1447800"/>
            <a:ext cx="1752600" cy="1572044"/>
          </a:xfrm>
          <a:prstGeom prst="rect">
            <a:avLst/>
          </a:prstGeom>
          <a:noFill/>
          <a:ln w="9525">
            <a:noFill/>
            <a:miter lim="800000"/>
            <a:headEnd/>
            <a:tailEnd/>
          </a:ln>
        </p:spPr>
      </p:pic>
      <p:graphicFrame>
        <p:nvGraphicFramePr>
          <p:cNvPr id="5" name="Table 4"/>
          <p:cNvGraphicFramePr>
            <a:graphicFrameLocks noGrp="1"/>
          </p:cNvGraphicFramePr>
          <p:nvPr/>
        </p:nvGraphicFramePr>
        <p:xfrm>
          <a:off x="381000" y="2895600"/>
          <a:ext cx="2667000" cy="3657600"/>
        </p:xfrm>
        <a:graphic>
          <a:graphicData uri="http://schemas.openxmlformats.org/drawingml/2006/table">
            <a:tbl>
              <a:tblPr firstRow="1" bandRow="1">
                <a:tableStyleId>{5C22544A-7EE6-4342-B048-85BDC9FD1C3A}</a:tableStyleId>
              </a:tblPr>
              <a:tblGrid>
                <a:gridCol w="889000"/>
                <a:gridCol w="889000"/>
                <a:gridCol w="889000"/>
              </a:tblGrid>
              <a:tr h="177800">
                <a:tc>
                  <a:txBody>
                    <a:bodyPr/>
                    <a:lstStyle/>
                    <a:p>
                      <a:r>
                        <a:rPr lang="en-US" sz="1400" dirty="0" err="1" smtClean="0"/>
                        <a:t>R</a:t>
                      </a:r>
                      <a:r>
                        <a:rPr lang="en-US" sz="1400" baseline="-25000" dirty="0" err="1" smtClean="0"/>
                        <a:t>bp</a:t>
                      </a:r>
                      <a:r>
                        <a:rPr lang="en-US" sz="1400" dirty="0" smtClean="0"/>
                        <a:t>[mm]</a:t>
                      </a:r>
                      <a:endParaRPr lang="en-US" sz="1400" baseline="-25000" dirty="0"/>
                    </a:p>
                  </a:txBody>
                  <a:tcPr/>
                </a:tc>
                <a:tc>
                  <a:txBody>
                    <a:bodyPr/>
                    <a:lstStyle/>
                    <a:p>
                      <a:r>
                        <a:rPr lang="en-US" sz="1400" dirty="0" smtClean="0"/>
                        <a:t>R/Q [</a:t>
                      </a:r>
                      <a:r>
                        <a:rPr lang="el-GR" sz="1400" dirty="0" smtClean="0"/>
                        <a:t>Ω</a:t>
                      </a:r>
                      <a:r>
                        <a:rPr lang="en-US" sz="1400" dirty="0" smtClean="0"/>
                        <a:t>]</a:t>
                      </a:r>
                      <a:endParaRPr lang="en-US" sz="1400" dirty="0"/>
                    </a:p>
                  </a:txBody>
                  <a:tcPr/>
                </a:tc>
                <a:tc>
                  <a:txBody>
                    <a:bodyPr/>
                    <a:lstStyle/>
                    <a:p>
                      <a:r>
                        <a:rPr lang="en-US" sz="1400" dirty="0" smtClean="0"/>
                        <a:t>f</a:t>
                      </a:r>
                      <a:r>
                        <a:rPr lang="en-US" sz="1400" baseline="-25000" dirty="0" smtClean="0"/>
                        <a:t>1</a:t>
                      </a:r>
                      <a:r>
                        <a:rPr lang="en-US" sz="1400" dirty="0" smtClean="0"/>
                        <a:t> [GHz]</a:t>
                      </a:r>
                      <a:endParaRPr lang="en-US" sz="1400" dirty="0"/>
                    </a:p>
                  </a:txBody>
                  <a:tcPr/>
                </a:tc>
              </a:tr>
              <a:tr h="177800">
                <a:tc>
                  <a:txBody>
                    <a:bodyPr/>
                    <a:lstStyle/>
                    <a:p>
                      <a:r>
                        <a:rPr lang="en-US" sz="1400" dirty="0" smtClean="0"/>
                        <a:t>60</a:t>
                      </a:r>
                      <a:endParaRPr lang="en-US" sz="1400" dirty="0"/>
                    </a:p>
                  </a:txBody>
                  <a:tcPr>
                    <a:solidFill>
                      <a:srgbClr val="FFFF99"/>
                    </a:solidFill>
                  </a:tcPr>
                </a:tc>
                <a:tc>
                  <a:txBody>
                    <a:bodyPr/>
                    <a:lstStyle/>
                    <a:p>
                      <a:r>
                        <a:rPr lang="en-US" sz="1400" b="1" dirty="0" smtClean="0"/>
                        <a:t>42.5</a:t>
                      </a:r>
                      <a:endParaRPr lang="en-US" sz="1400" b="1" dirty="0"/>
                    </a:p>
                  </a:txBody>
                  <a:tcPr>
                    <a:solidFill>
                      <a:srgbClr val="FFFF99"/>
                    </a:solidFill>
                  </a:tcPr>
                </a:tc>
                <a:tc>
                  <a:txBody>
                    <a:bodyPr/>
                    <a:lstStyle/>
                    <a:p>
                      <a:r>
                        <a:rPr lang="en-US" sz="1400" dirty="0" smtClean="0"/>
                        <a:t>1.17</a:t>
                      </a:r>
                      <a:endParaRPr lang="en-US" sz="1400" dirty="0"/>
                    </a:p>
                  </a:txBody>
                  <a:tcPr>
                    <a:solidFill>
                      <a:srgbClr val="FFFF99"/>
                    </a:solidFill>
                  </a:tcPr>
                </a:tc>
              </a:tr>
              <a:tr h="177800">
                <a:tc>
                  <a:txBody>
                    <a:bodyPr/>
                    <a:lstStyle/>
                    <a:p>
                      <a:r>
                        <a:rPr lang="en-US" sz="1400" dirty="0" smtClean="0"/>
                        <a:t>70</a:t>
                      </a:r>
                      <a:endParaRPr lang="en-US" sz="1400" dirty="0"/>
                    </a:p>
                  </a:txBody>
                  <a:tcPr/>
                </a:tc>
                <a:tc>
                  <a:txBody>
                    <a:bodyPr/>
                    <a:lstStyle/>
                    <a:p>
                      <a:r>
                        <a:rPr lang="en-US" sz="1400" dirty="0" smtClean="0"/>
                        <a:t>33</a:t>
                      </a:r>
                      <a:endParaRPr lang="en-US" sz="1400" dirty="0"/>
                    </a:p>
                  </a:txBody>
                  <a:tcPr/>
                </a:tc>
                <a:tc>
                  <a:txBody>
                    <a:bodyPr/>
                    <a:lstStyle/>
                    <a:p>
                      <a:r>
                        <a:rPr lang="en-US" sz="1400" dirty="0" smtClean="0"/>
                        <a:t>1.08</a:t>
                      </a:r>
                      <a:endParaRPr lang="en-US" sz="1400" dirty="0"/>
                    </a:p>
                  </a:txBody>
                  <a:tcPr/>
                </a:tc>
              </a:tr>
              <a:tr h="177800">
                <a:tc>
                  <a:txBody>
                    <a:bodyPr/>
                    <a:lstStyle/>
                    <a:p>
                      <a:r>
                        <a:rPr lang="en-US" sz="1400" dirty="0" smtClean="0"/>
                        <a:t>80</a:t>
                      </a:r>
                      <a:endParaRPr lang="en-US" sz="1400" dirty="0"/>
                    </a:p>
                  </a:txBody>
                  <a:tcPr/>
                </a:tc>
                <a:tc>
                  <a:txBody>
                    <a:bodyPr/>
                    <a:lstStyle/>
                    <a:p>
                      <a:r>
                        <a:rPr lang="en-US" sz="1400" dirty="0" smtClean="0"/>
                        <a:t>22.5</a:t>
                      </a:r>
                      <a:endParaRPr lang="en-US" sz="1400" dirty="0"/>
                    </a:p>
                  </a:txBody>
                  <a:tcPr/>
                </a:tc>
                <a:tc>
                  <a:txBody>
                    <a:bodyPr/>
                    <a:lstStyle/>
                    <a:p>
                      <a:r>
                        <a:rPr lang="en-US" sz="1400" dirty="0" smtClean="0"/>
                        <a:t>1.00</a:t>
                      </a:r>
                      <a:endParaRPr lang="en-US" sz="1400" dirty="0"/>
                    </a:p>
                  </a:txBody>
                  <a:tcPr/>
                </a:tc>
              </a:tr>
              <a:tr h="177800">
                <a:tc>
                  <a:txBody>
                    <a:bodyPr/>
                    <a:lstStyle/>
                    <a:p>
                      <a:r>
                        <a:rPr lang="en-US" sz="1400" dirty="0" smtClean="0"/>
                        <a:t>90</a:t>
                      </a:r>
                      <a:endParaRPr lang="en-US" sz="1400" dirty="0"/>
                    </a:p>
                  </a:txBody>
                  <a:tcPr/>
                </a:tc>
                <a:tc>
                  <a:txBody>
                    <a:bodyPr/>
                    <a:lstStyle/>
                    <a:p>
                      <a:r>
                        <a:rPr lang="en-US" sz="1400" dirty="0" smtClean="0"/>
                        <a:t>13.8</a:t>
                      </a:r>
                      <a:endParaRPr lang="en-US" sz="1400" dirty="0"/>
                    </a:p>
                  </a:txBody>
                  <a:tcPr/>
                </a:tc>
                <a:tc>
                  <a:txBody>
                    <a:bodyPr/>
                    <a:lstStyle/>
                    <a:p>
                      <a:r>
                        <a:rPr lang="en-US" sz="1400" dirty="0" smtClean="0"/>
                        <a:t>0.91</a:t>
                      </a:r>
                      <a:endParaRPr lang="en-US" sz="1400" dirty="0"/>
                    </a:p>
                  </a:txBody>
                  <a:tcPr/>
                </a:tc>
              </a:tr>
              <a:tr h="177800">
                <a:tc>
                  <a:txBody>
                    <a:bodyPr/>
                    <a:lstStyle/>
                    <a:p>
                      <a:r>
                        <a:rPr lang="en-US" sz="1400" dirty="0" smtClean="0"/>
                        <a:t>100</a:t>
                      </a:r>
                      <a:endParaRPr lang="en-US" sz="1400" dirty="0"/>
                    </a:p>
                  </a:txBody>
                  <a:tcPr/>
                </a:tc>
                <a:tc>
                  <a:txBody>
                    <a:bodyPr/>
                    <a:lstStyle/>
                    <a:p>
                      <a:r>
                        <a:rPr lang="en-US" sz="1400" dirty="0" smtClean="0"/>
                        <a:t>6.3</a:t>
                      </a:r>
                      <a:endParaRPr lang="en-US" sz="1400" dirty="0"/>
                    </a:p>
                  </a:txBody>
                  <a:tcPr/>
                </a:tc>
                <a:tc>
                  <a:txBody>
                    <a:bodyPr/>
                    <a:lstStyle/>
                    <a:p>
                      <a:r>
                        <a:rPr lang="en-US" sz="1400" dirty="0" smtClean="0"/>
                        <a:t>0.84</a:t>
                      </a:r>
                      <a:endParaRPr lang="en-US" sz="1400" dirty="0"/>
                    </a:p>
                  </a:txBody>
                  <a:tcPr/>
                </a:tc>
              </a:tr>
              <a:tr h="177800">
                <a:tc>
                  <a:txBody>
                    <a:bodyPr/>
                    <a:lstStyle/>
                    <a:p>
                      <a:r>
                        <a:rPr lang="en-US" sz="1400" dirty="0" smtClean="0"/>
                        <a:t>105</a:t>
                      </a:r>
                      <a:endParaRPr lang="en-US" sz="1400" dirty="0"/>
                    </a:p>
                  </a:txBody>
                  <a:tcPr/>
                </a:tc>
                <a:tc>
                  <a:txBody>
                    <a:bodyPr/>
                    <a:lstStyle/>
                    <a:p>
                      <a:r>
                        <a:rPr lang="en-US" sz="1400" dirty="0" smtClean="0"/>
                        <a:t>2.84</a:t>
                      </a:r>
                      <a:endParaRPr lang="en-US" sz="1400" dirty="0"/>
                    </a:p>
                  </a:txBody>
                  <a:tcPr/>
                </a:tc>
                <a:tc>
                  <a:txBody>
                    <a:bodyPr/>
                    <a:lstStyle/>
                    <a:p>
                      <a:r>
                        <a:rPr lang="en-US" sz="1400" dirty="0" smtClean="0"/>
                        <a:t>0.81</a:t>
                      </a:r>
                      <a:endParaRPr lang="en-US" sz="1400" dirty="0"/>
                    </a:p>
                  </a:txBody>
                  <a:tcPr/>
                </a:tc>
              </a:tr>
              <a:tr h="177800">
                <a:tc>
                  <a:txBody>
                    <a:bodyPr/>
                    <a:lstStyle/>
                    <a:p>
                      <a:r>
                        <a:rPr lang="en-US" sz="1400" dirty="0" smtClean="0"/>
                        <a:t>106</a:t>
                      </a:r>
                      <a:endParaRPr lang="en-US" sz="1400" dirty="0"/>
                    </a:p>
                  </a:txBody>
                  <a:tcPr/>
                </a:tc>
                <a:tc>
                  <a:txBody>
                    <a:bodyPr/>
                    <a:lstStyle/>
                    <a:p>
                      <a:r>
                        <a:rPr lang="en-US" sz="1400" dirty="0" smtClean="0"/>
                        <a:t>2.47</a:t>
                      </a:r>
                      <a:endParaRPr lang="en-US" sz="1400" dirty="0"/>
                    </a:p>
                  </a:txBody>
                  <a:tcPr/>
                </a:tc>
                <a:tc>
                  <a:txBody>
                    <a:bodyPr/>
                    <a:lstStyle/>
                    <a:p>
                      <a:r>
                        <a:rPr lang="en-US" sz="1400" dirty="0" smtClean="0"/>
                        <a:t> </a:t>
                      </a:r>
                      <a:endParaRPr lang="en-US" sz="1400" dirty="0"/>
                    </a:p>
                  </a:txBody>
                  <a:tcPr/>
                </a:tc>
              </a:tr>
              <a:tr h="177800">
                <a:tc>
                  <a:txBody>
                    <a:bodyPr/>
                    <a:lstStyle/>
                    <a:p>
                      <a:r>
                        <a:rPr lang="en-US" sz="1400" dirty="0" smtClean="0"/>
                        <a:t>107</a:t>
                      </a:r>
                      <a:endParaRPr lang="en-US" sz="1400" dirty="0"/>
                    </a:p>
                  </a:txBody>
                  <a:tcPr>
                    <a:solidFill>
                      <a:schemeClr val="accent6">
                        <a:lumMod val="20000"/>
                        <a:lumOff val="80000"/>
                      </a:schemeClr>
                    </a:solidFill>
                  </a:tcPr>
                </a:tc>
                <a:tc>
                  <a:txBody>
                    <a:bodyPr/>
                    <a:lstStyle/>
                    <a:p>
                      <a:r>
                        <a:rPr lang="en-US" sz="1400" b="0" dirty="0" smtClean="0"/>
                        <a:t>1.80</a:t>
                      </a:r>
                      <a:endParaRPr lang="en-US" sz="1400" b="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r>
              <a:tr h="177800">
                <a:tc>
                  <a:txBody>
                    <a:bodyPr/>
                    <a:lstStyle/>
                    <a:p>
                      <a:r>
                        <a:rPr lang="en-US" sz="1400" dirty="0" smtClean="0"/>
                        <a:t>108</a:t>
                      </a:r>
                      <a:endParaRPr lang="en-US" sz="1400" dirty="0"/>
                    </a:p>
                  </a:txBody>
                  <a:tcPr/>
                </a:tc>
                <a:tc>
                  <a:txBody>
                    <a:bodyPr/>
                    <a:lstStyle/>
                    <a:p>
                      <a:r>
                        <a:rPr lang="en-US" sz="1400" b="1" dirty="0" smtClean="0"/>
                        <a:t>1.13</a:t>
                      </a:r>
                      <a:endParaRPr lang="en-US" sz="1400" b="1" dirty="0"/>
                    </a:p>
                  </a:txBody>
                  <a:tcPr/>
                </a:tc>
                <a:tc>
                  <a:txBody>
                    <a:bodyPr/>
                    <a:lstStyle/>
                    <a:p>
                      <a:endParaRPr lang="en-US" sz="1400" dirty="0"/>
                    </a:p>
                  </a:txBody>
                  <a:tcPr/>
                </a:tc>
              </a:tr>
              <a:tr h="177800">
                <a:tc>
                  <a:txBody>
                    <a:bodyPr/>
                    <a:lstStyle/>
                    <a:p>
                      <a:r>
                        <a:rPr lang="en-US" sz="1400" dirty="0" smtClean="0"/>
                        <a:t>109</a:t>
                      </a:r>
                      <a:endParaRPr lang="en-US" sz="1400" dirty="0"/>
                    </a:p>
                  </a:txBody>
                  <a:tcPr/>
                </a:tc>
                <a:tc>
                  <a:txBody>
                    <a:bodyPr/>
                    <a:lstStyle/>
                    <a:p>
                      <a:r>
                        <a:rPr lang="en-US" sz="1400" b="1" dirty="0" smtClean="0"/>
                        <a:t>0.59</a:t>
                      </a:r>
                      <a:endParaRPr lang="en-US" sz="1400" b="1" dirty="0"/>
                    </a:p>
                  </a:txBody>
                  <a:tcPr/>
                </a:tc>
                <a:tc>
                  <a:txBody>
                    <a:bodyPr/>
                    <a:lstStyle/>
                    <a:p>
                      <a:endParaRPr lang="en-US" sz="1400" dirty="0"/>
                    </a:p>
                  </a:txBody>
                  <a:tcPr/>
                </a:tc>
              </a:tr>
              <a:tr h="177800">
                <a:tc>
                  <a:txBody>
                    <a:bodyPr/>
                    <a:lstStyle/>
                    <a:p>
                      <a:r>
                        <a:rPr lang="en-US" sz="1400" dirty="0" smtClean="0"/>
                        <a:t>110</a:t>
                      </a:r>
                      <a:endParaRPr lang="en-US" sz="1400" dirty="0"/>
                    </a:p>
                  </a:txBody>
                  <a:tcPr/>
                </a:tc>
                <a:tc>
                  <a:txBody>
                    <a:bodyPr/>
                    <a:lstStyle/>
                    <a:p>
                      <a:r>
                        <a:rPr lang="en-US" sz="1400" dirty="0" smtClean="0"/>
                        <a:t>0.16</a:t>
                      </a:r>
                      <a:endParaRPr lang="en-US" sz="1400" dirty="0"/>
                    </a:p>
                  </a:txBody>
                  <a:tcPr/>
                </a:tc>
                <a:tc>
                  <a:txBody>
                    <a:bodyPr/>
                    <a:lstStyle/>
                    <a:p>
                      <a:r>
                        <a:rPr lang="en-US" sz="1400" dirty="0" smtClean="0"/>
                        <a:t>0.79</a:t>
                      </a:r>
                      <a:endParaRPr lang="en-US" sz="1400" dirty="0"/>
                    </a:p>
                  </a:txBody>
                  <a:tcPr/>
                </a:tc>
              </a:tr>
            </a:tbl>
          </a:graphicData>
        </a:graphic>
      </p:graphicFrame>
      <p:sp>
        <p:nvSpPr>
          <p:cNvPr id="8" name="Curved Left Arrow 7"/>
          <p:cNvSpPr/>
          <p:nvPr/>
        </p:nvSpPr>
        <p:spPr>
          <a:xfrm rot="10800000">
            <a:off x="152400" y="2438400"/>
            <a:ext cx="228600" cy="91135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Up Arrow 8"/>
          <p:cNvSpPr/>
          <p:nvPr/>
        </p:nvSpPr>
        <p:spPr>
          <a:xfrm>
            <a:off x="3048000" y="2895600"/>
            <a:ext cx="381000" cy="312420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8"/>
          <p:cNvGrpSpPr/>
          <p:nvPr/>
        </p:nvGrpSpPr>
        <p:grpSpPr>
          <a:xfrm>
            <a:off x="3352800" y="3048000"/>
            <a:ext cx="4191000" cy="3048000"/>
            <a:chOff x="4343400" y="3124200"/>
            <a:chExt cx="4191000" cy="3048000"/>
          </a:xfrm>
        </p:grpSpPr>
        <p:pic>
          <p:nvPicPr>
            <p:cNvPr id="22531" name="Picture 3"/>
            <p:cNvPicPr>
              <a:picLocks noChangeAspect="1" noChangeArrowheads="1"/>
            </p:cNvPicPr>
            <p:nvPr/>
          </p:nvPicPr>
          <p:blipFill>
            <a:blip r:embed="rId4" cstate="print"/>
            <a:srcRect/>
            <a:stretch>
              <a:fillRect/>
            </a:stretch>
          </p:blipFill>
          <p:spPr bwMode="auto">
            <a:xfrm>
              <a:off x="4343400" y="3276600"/>
              <a:ext cx="4191000" cy="2895600"/>
            </a:xfrm>
            <a:prstGeom prst="rect">
              <a:avLst/>
            </a:prstGeom>
            <a:noFill/>
            <a:ln w="9525">
              <a:noFill/>
              <a:miter lim="800000"/>
              <a:headEnd/>
              <a:tailEnd/>
            </a:ln>
            <a:effectLst/>
          </p:spPr>
        </p:pic>
        <p:cxnSp>
          <p:nvCxnSpPr>
            <p:cNvPr id="12" name="Straight Connector 11"/>
            <p:cNvCxnSpPr/>
            <p:nvPr/>
          </p:nvCxnSpPr>
          <p:spPr>
            <a:xfrm rot="5400000">
              <a:off x="4000500" y="4457700"/>
              <a:ext cx="2667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248399" y="4495800"/>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5334000" y="3200400"/>
              <a:ext cx="22860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7162800" y="3100387"/>
            <a:ext cx="1981200" cy="2769989"/>
          </a:xfrm>
          <a:prstGeom prst="rect">
            <a:avLst/>
          </a:prstGeom>
          <a:noFill/>
        </p:spPr>
        <p:txBody>
          <a:bodyPr wrap="square" rtlCol="0">
            <a:spAutoFit/>
          </a:bodyPr>
          <a:lstStyle/>
          <a:p>
            <a:pPr marL="342900" indent="-342900" algn="ctr"/>
            <a:r>
              <a:rPr lang="en-US" sz="1600" dirty="0" smtClean="0"/>
              <a:t>Issues:</a:t>
            </a:r>
          </a:p>
          <a:p>
            <a:pPr marL="342900" indent="-342900">
              <a:buFont typeface="+mj-lt"/>
              <a:buAutoNum type="arabicPeriod"/>
            </a:pPr>
            <a:r>
              <a:rPr lang="en-US" sz="1600" dirty="0" smtClean="0"/>
              <a:t>Longer cavity</a:t>
            </a:r>
          </a:p>
          <a:p>
            <a:pPr marL="342900" indent="-342900">
              <a:buFont typeface="+mj-lt"/>
              <a:buAutoNum type="arabicPeriod"/>
            </a:pPr>
            <a:r>
              <a:rPr lang="en-US" sz="1600" dirty="0" smtClean="0"/>
              <a:t>More sensitive to the dimensional errors</a:t>
            </a:r>
          </a:p>
          <a:p>
            <a:pPr marL="342900" indent="-342900">
              <a:buFont typeface="+mj-lt"/>
              <a:buAutoNum type="arabicPeriod"/>
            </a:pPr>
            <a:r>
              <a:rPr lang="en-US" sz="1600" dirty="0" smtClean="0"/>
              <a:t>Dipole mode frequency is lower than the fundamental (SOM-damping)</a:t>
            </a:r>
          </a:p>
          <a:p>
            <a:pPr marL="342900" indent="-342900">
              <a:buFont typeface="+mj-lt"/>
              <a:buAutoNum type="arabicPeriod"/>
            </a:pPr>
            <a:endParaRPr lang="en-US" sz="1400" dirty="0" smtClean="0"/>
          </a:p>
        </p:txBody>
      </p:sp>
      <p:sp>
        <p:nvSpPr>
          <p:cNvPr id="31" name="TextBox 30"/>
          <p:cNvSpPr txBox="1"/>
          <p:nvPr/>
        </p:nvSpPr>
        <p:spPr>
          <a:xfrm>
            <a:off x="3276600" y="6172200"/>
            <a:ext cx="5729004" cy="369332"/>
          </a:xfrm>
          <a:prstGeom prst="rect">
            <a:avLst/>
          </a:prstGeom>
          <a:solidFill>
            <a:srgbClr val="FF0000"/>
          </a:solidFill>
        </p:spPr>
        <p:txBody>
          <a:bodyPr wrap="none" rtlCol="0">
            <a:spAutoFit/>
          </a:bodyPr>
          <a:lstStyle/>
          <a:p>
            <a:r>
              <a:rPr lang="en-US" dirty="0" smtClean="0"/>
              <a:t>All these </a:t>
            </a:r>
            <a:r>
              <a:rPr lang="en-US" b="1" dirty="0" smtClean="0"/>
              <a:t>may</a:t>
            </a:r>
            <a:r>
              <a:rPr lang="en-US" dirty="0" smtClean="0"/>
              <a:t> make this solution unusable in practice, </a:t>
            </a:r>
            <a:r>
              <a:rPr lang="en-US" dirty="0" err="1" smtClean="0"/>
              <a:t>t.b.s</a:t>
            </a:r>
            <a:r>
              <a:rPr lang="en-US"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t>Alternative solution 2.0 </a:t>
            </a:r>
            <a:r>
              <a:rPr lang="en-US" sz="2800" dirty="0" smtClean="0"/>
              <a:t>(basic parameter chose)</a:t>
            </a:r>
            <a:endParaRPr lang="en-US" sz="3600" dirty="0"/>
          </a:p>
        </p:txBody>
      </p:sp>
      <p:sp>
        <p:nvSpPr>
          <p:cNvPr id="51" name="TextBox 50"/>
          <p:cNvSpPr txBox="1"/>
          <p:nvPr/>
        </p:nvSpPr>
        <p:spPr>
          <a:xfrm>
            <a:off x="609600" y="838200"/>
            <a:ext cx="7772400" cy="1754326"/>
          </a:xfrm>
          <a:prstGeom prst="rect">
            <a:avLst/>
          </a:prstGeom>
          <a:noFill/>
        </p:spPr>
        <p:txBody>
          <a:bodyPr wrap="square" rtlCol="0">
            <a:spAutoFit/>
          </a:bodyPr>
          <a:lstStyle/>
          <a:p>
            <a:pPr marL="342900" indent="-342900">
              <a:buFont typeface="+mj-lt"/>
              <a:buAutoNum type="arabicPeriod"/>
            </a:pPr>
            <a:r>
              <a:rPr lang="en-US" dirty="0" smtClean="0"/>
              <a:t>RF frequency is 2 GHz</a:t>
            </a:r>
          </a:p>
          <a:p>
            <a:pPr marL="342900" indent="-342900">
              <a:buFont typeface="+mj-lt"/>
              <a:buAutoNum type="arabicPeriod"/>
            </a:pPr>
            <a:r>
              <a:rPr lang="en-US" dirty="0" smtClean="0"/>
              <a:t>It is designed in a way that the stored energy is so high that the RF voltage variation is kept small to minimize the transient effect on the </a:t>
            </a:r>
            <a:r>
              <a:rPr lang="en-US" b="1" dirty="0" smtClean="0"/>
              <a:t>beam phase </a:t>
            </a:r>
            <a:r>
              <a:rPr lang="en-US" dirty="0" smtClean="0"/>
              <a:t>to be below the specifications</a:t>
            </a:r>
          </a:p>
          <a:p>
            <a:pPr marL="342900" indent="-342900">
              <a:buFont typeface="+mj-lt"/>
              <a:buAutoNum type="arabicPeriod"/>
            </a:pPr>
            <a:r>
              <a:rPr lang="en-US" dirty="0" smtClean="0"/>
              <a:t>ARES-type cavity developed for the KEK B-factory RF system is used after scaling to 2 GHz and some modifications</a:t>
            </a:r>
            <a:endParaRPr lang="en-US" dirty="0"/>
          </a:p>
        </p:txBody>
      </p:sp>
      <p:sp>
        <p:nvSpPr>
          <p:cNvPr id="24" name="TextBox 23"/>
          <p:cNvSpPr txBox="1"/>
          <p:nvPr/>
        </p:nvSpPr>
        <p:spPr>
          <a:xfrm>
            <a:off x="914633" y="2667000"/>
            <a:ext cx="4737707" cy="3970318"/>
          </a:xfrm>
          <a:prstGeom prst="rect">
            <a:avLst/>
          </a:prstGeom>
          <a:noFill/>
        </p:spPr>
        <p:txBody>
          <a:bodyPr wrap="none" rtlCol="0">
            <a:spAutoFit/>
          </a:bodyPr>
          <a:lstStyle/>
          <a:p>
            <a:pPr algn="ctr"/>
            <a:r>
              <a:rPr lang="en-US" b="1" dirty="0" smtClean="0"/>
              <a:t>Alternative 2.0</a:t>
            </a:r>
          </a:p>
          <a:p>
            <a:pPr>
              <a:buFont typeface="Wingdings" pitchFamily="2" charset="2"/>
              <a:buChar char="Ø"/>
            </a:pPr>
            <a:r>
              <a:rPr lang="el-GR" dirty="0" smtClean="0"/>
              <a:t>δ</a:t>
            </a:r>
            <a:r>
              <a:rPr lang="en-US" dirty="0" err="1" smtClean="0"/>
              <a:t>φ</a:t>
            </a:r>
            <a:r>
              <a:rPr lang="en-US" baseline="-25000" dirty="0" err="1" smtClean="0"/>
              <a:t>b</a:t>
            </a:r>
            <a:r>
              <a:rPr lang="en-US" dirty="0" smtClean="0"/>
              <a:t>  = 0.2 degree at 2 GHz RMS correspond to </a:t>
            </a:r>
          </a:p>
          <a:p>
            <a:r>
              <a:rPr lang="en-US" dirty="0" smtClean="0"/>
              <a:t>               0.6 degree peak-to-peak variation</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 </a:t>
            </a:r>
            <a:r>
              <a:rPr lang="el-GR" dirty="0" smtClean="0"/>
              <a:t>δ</a:t>
            </a:r>
            <a:r>
              <a:rPr lang="en-US" dirty="0" err="1" smtClean="0"/>
              <a:t>φ</a:t>
            </a:r>
            <a:r>
              <a:rPr lang="en-US" baseline="-25000" dirty="0" err="1" smtClean="0"/>
              <a:t>b</a:t>
            </a:r>
            <a:r>
              <a:rPr lang="en-US" dirty="0" smtClean="0"/>
              <a:t> </a:t>
            </a:r>
            <a:r>
              <a:rPr lang="en-US" dirty="0" err="1" smtClean="0"/>
              <a:t>cosφ</a:t>
            </a:r>
            <a:r>
              <a:rPr lang="en-US" dirty="0" smtClean="0"/>
              <a:t> </a:t>
            </a:r>
            <a:r>
              <a:rPr lang="en-US" dirty="0" err="1" smtClean="0"/>
              <a:t>sinφ</a:t>
            </a:r>
            <a:r>
              <a:rPr lang="en-US" dirty="0" smtClean="0"/>
              <a:t> = 0.43 %</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U/U = 2</a:t>
            </a: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 0.86 %</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U = </a:t>
            </a:r>
            <a:r>
              <a:rPr lang="en-US" dirty="0" err="1" smtClean="0"/>
              <a:t>N</a:t>
            </a:r>
            <a:r>
              <a:rPr lang="en-US" baseline="-25000" dirty="0" err="1" smtClean="0"/>
              <a:t>b</a:t>
            </a:r>
            <a:r>
              <a:rPr lang="en-US" dirty="0" err="1" smtClean="0"/>
              <a:t>N</a:t>
            </a:r>
            <a:r>
              <a:rPr lang="en-US" baseline="-25000" dirty="0" err="1" smtClean="0"/>
              <a:t>e</a:t>
            </a:r>
            <a:r>
              <a:rPr lang="en-US" dirty="0" err="1" smtClean="0"/>
              <a:t>eV</a:t>
            </a:r>
            <a:r>
              <a:rPr lang="en-US" baseline="-25000" dirty="0" err="1" smtClean="0"/>
              <a:t>A</a:t>
            </a:r>
            <a:r>
              <a:rPr lang="en-US" dirty="0" smtClean="0"/>
              <a:t>(1-N</a:t>
            </a:r>
            <a:r>
              <a:rPr lang="en-US" baseline="-25000" dirty="0" smtClean="0"/>
              <a:t>b</a:t>
            </a:r>
            <a:r>
              <a:rPr lang="en-US" dirty="0" smtClean="0"/>
              <a:t>/h)/N</a:t>
            </a:r>
            <a:r>
              <a:rPr lang="en-US" baseline="-25000" dirty="0" smtClean="0"/>
              <a:t>T</a:t>
            </a:r>
            <a:r>
              <a:rPr lang="en-US" dirty="0" smtClean="0"/>
              <a:t> = 0.725 J</a:t>
            </a:r>
          </a:p>
          <a:p>
            <a:pPr>
              <a:buFont typeface="Wingdings" pitchFamily="2" charset="2"/>
              <a:buChar char="Ø"/>
            </a:pPr>
            <a:endParaRPr lang="en-US" dirty="0" smtClean="0"/>
          </a:p>
          <a:p>
            <a:pPr>
              <a:buFont typeface="Wingdings" pitchFamily="2" charset="2"/>
              <a:buChar char="Ø"/>
            </a:pPr>
            <a:r>
              <a:rPr lang="en-US" dirty="0" smtClean="0"/>
              <a:t>U = </a:t>
            </a:r>
            <a:r>
              <a:rPr lang="el-GR" dirty="0" smtClean="0"/>
              <a:t>δ</a:t>
            </a:r>
            <a:r>
              <a:rPr lang="en-US" dirty="0" smtClean="0"/>
              <a:t>U/(</a:t>
            </a:r>
            <a:r>
              <a:rPr lang="el-GR" dirty="0" smtClean="0"/>
              <a:t>δ</a:t>
            </a:r>
            <a:r>
              <a:rPr lang="en-US" dirty="0" smtClean="0"/>
              <a:t>U/U) = 0.725 / 0.0086 = 84.3 J; </a:t>
            </a:r>
          </a:p>
          <a:p>
            <a:pPr>
              <a:buFont typeface="Wingdings" pitchFamily="2" charset="2"/>
              <a:buChar char="Ø"/>
            </a:pPr>
            <a:endParaRPr lang="en-US" dirty="0" smtClean="0"/>
          </a:p>
          <a:p>
            <a:pPr>
              <a:buFont typeface="Wingdings" pitchFamily="2" charset="2"/>
              <a:buChar char="Ø"/>
            </a:pPr>
            <a:r>
              <a:rPr lang="en-US" dirty="0" smtClean="0"/>
              <a:t>R/Q = V</a:t>
            </a:r>
            <a:r>
              <a:rPr lang="en-US" baseline="-25000" dirty="0" smtClean="0"/>
              <a:t>C</a:t>
            </a:r>
            <a:r>
              <a:rPr lang="en-US" baseline="30000" dirty="0" smtClean="0"/>
              <a:t>2</a:t>
            </a:r>
            <a:r>
              <a:rPr lang="en-US" dirty="0" smtClean="0"/>
              <a:t>/2</a:t>
            </a:r>
            <a:r>
              <a:rPr lang="el-GR" dirty="0" smtClean="0"/>
              <a:t>ω</a:t>
            </a:r>
            <a:r>
              <a:rPr lang="en-US" dirty="0" smtClean="0"/>
              <a:t>U = 9.6 </a:t>
            </a:r>
            <a:r>
              <a:rPr lang="el-GR" dirty="0" smtClean="0"/>
              <a:t>Ω</a:t>
            </a:r>
            <a:endParaRPr lang="en-US" dirty="0" smtClean="0"/>
          </a:p>
          <a:p>
            <a:endParaRPr lang="en-US" dirty="0" smtClean="0"/>
          </a:p>
        </p:txBody>
      </p:sp>
      <p:sp>
        <p:nvSpPr>
          <p:cNvPr id="5" name="TextBox 4"/>
          <p:cNvSpPr txBox="1"/>
          <p:nvPr/>
        </p:nvSpPr>
        <p:spPr>
          <a:xfrm>
            <a:off x="6096000" y="2659082"/>
            <a:ext cx="2600228" cy="3970318"/>
          </a:xfrm>
          <a:prstGeom prst="rect">
            <a:avLst/>
          </a:prstGeom>
          <a:noFill/>
        </p:spPr>
        <p:txBody>
          <a:bodyPr wrap="square" rtlCol="0">
            <a:spAutoFit/>
          </a:bodyPr>
          <a:lstStyle/>
          <a:p>
            <a:pPr algn="ctr"/>
            <a:r>
              <a:rPr lang="en-US" b="1" dirty="0" smtClean="0">
                <a:solidFill>
                  <a:schemeClr val="bg1">
                    <a:lumMod val="50000"/>
                  </a:schemeClr>
                </a:solidFill>
              </a:rPr>
              <a:t>Baseline</a:t>
            </a:r>
          </a:p>
          <a:p>
            <a:pPr>
              <a:buFont typeface="Wingdings" pitchFamily="2" charset="2"/>
              <a:buChar char="Ø"/>
            </a:pPr>
            <a:r>
              <a:rPr lang="el-GR" dirty="0" smtClean="0">
                <a:solidFill>
                  <a:schemeClr val="bg1">
                    <a:lumMod val="50000"/>
                  </a:schemeClr>
                </a:solidFill>
              </a:rPr>
              <a:t>δ</a:t>
            </a:r>
            <a:r>
              <a:rPr lang="en-US" dirty="0" err="1" smtClean="0">
                <a:solidFill>
                  <a:schemeClr val="bg1">
                    <a:lumMod val="50000"/>
                  </a:schemeClr>
                </a:solidFill>
              </a:rPr>
              <a:t>φ</a:t>
            </a:r>
            <a:r>
              <a:rPr lang="en-US" baseline="-25000" dirty="0" err="1" smtClean="0">
                <a:solidFill>
                  <a:schemeClr val="bg1">
                    <a:lumMod val="50000"/>
                  </a:schemeClr>
                </a:solidFill>
              </a:rPr>
              <a:t>b</a:t>
            </a:r>
            <a:r>
              <a:rPr lang="en-US" dirty="0" smtClean="0">
                <a:solidFill>
                  <a:schemeClr val="bg1">
                    <a:lumMod val="50000"/>
                  </a:schemeClr>
                </a:solidFill>
              </a:rPr>
              <a:t>  = 0.1 degree RMS 0.3 degree peak-to-peak</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l-GR" dirty="0" smtClean="0">
                <a:solidFill>
                  <a:schemeClr val="bg1">
                    <a:lumMod val="50000"/>
                  </a:schemeClr>
                </a:solidFill>
              </a:rPr>
              <a:t>δ</a:t>
            </a:r>
            <a:r>
              <a:rPr lang="en-US" dirty="0" smtClean="0">
                <a:solidFill>
                  <a:schemeClr val="bg1">
                    <a:lumMod val="50000"/>
                  </a:schemeClr>
                </a:solidFill>
              </a:rPr>
              <a:t>V</a:t>
            </a:r>
            <a:r>
              <a:rPr lang="en-US" baseline="-25000" dirty="0" smtClean="0">
                <a:solidFill>
                  <a:schemeClr val="bg1">
                    <a:lumMod val="50000"/>
                  </a:schemeClr>
                </a:solidFill>
              </a:rPr>
              <a:t>C</a:t>
            </a:r>
            <a:r>
              <a:rPr lang="en-US" dirty="0" smtClean="0">
                <a:solidFill>
                  <a:schemeClr val="bg1">
                    <a:lumMod val="50000"/>
                  </a:schemeClr>
                </a:solidFill>
              </a:rPr>
              <a:t>/V</a:t>
            </a:r>
            <a:r>
              <a:rPr lang="en-US" baseline="-25000" dirty="0" smtClean="0">
                <a:solidFill>
                  <a:schemeClr val="bg1">
                    <a:lumMod val="50000"/>
                  </a:schemeClr>
                </a:solidFill>
              </a:rPr>
              <a:t>C</a:t>
            </a:r>
            <a:r>
              <a:rPr lang="en-US" dirty="0" smtClean="0">
                <a:solidFill>
                  <a:schemeClr val="bg1">
                    <a:lumMod val="50000"/>
                  </a:schemeClr>
                </a:solidFill>
              </a:rPr>
              <a:t> = 0.26 %</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l-GR" dirty="0" smtClean="0">
                <a:solidFill>
                  <a:schemeClr val="bg1">
                    <a:lumMod val="50000"/>
                  </a:schemeClr>
                </a:solidFill>
              </a:rPr>
              <a:t>δ</a:t>
            </a:r>
            <a:r>
              <a:rPr lang="en-US" dirty="0" smtClean="0">
                <a:solidFill>
                  <a:schemeClr val="bg1">
                    <a:lumMod val="50000"/>
                  </a:schemeClr>
                </a:solidFill>
              </a:rPr>
              <a:t>U/U = 0.52 %</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l-GR" dirty="0" smtClean="0">
                <a:solidFill>
                  <a:schemeClr val="bg1">
                    <a:lumMod val="50000"/>
                  </a:schemeClr>
                </a:solidFill>
              </a:rPr>
              <a:t>δ</a:t>
            </a:r>
            <a:r>
              <a:rPr lang="en-US" dirty="0" smtClean="0">
                <a:solidFill>
                  <a:schemeClr val="bg1">
                    <a:lumMod val="50000"/>
                  </a:schemeClr>
                </a:solidFill>
              </a:rPr>
              <a:t>U = 0.318 J</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n-US" dirty="0" smtClean="0">
                <a:solidFill>
                  <a:schemeClr val="bg1">
                    <a:lumMod val="50000"/>
                  </a:schemeClr>
                </a:solidFill>
              </a:rPr>
              <a:t>U = 61.2 J; </a:t>
            </a:r>
          </a:p>
          <a:p>
            <a:pPr>
              <a:buFont typeface="Wingdings" pitchFamily="2" charset="2"/>
              <a:buChar char="Ø"/>
            </a:pPr>
            <a:endParaRPr lang="en-US" dirty="0" smtClean="0">
              <a:solidFill>
                <a:schemeClr val="bg1">
                  <a:lumMod val="50000"/>
                </a:schemeClr>
              </a:solidFill>
            </a:endParaRPr>
          </a:p>
          <a:p>
            <a:pPr>
              <a:buFont typeface="Wingdings" pitchFamily="2" charset="2"/>
              <a:buChar char="Ø"/>
            </a:pPr>
            <a:r>
              <a:rPr lang="en-US" dirty="0" smtClean="0">
                <a:solidFill>
                  <a:schemeClr val="bg1">
                    <a:lumMod val="50000"/>
                  </a:schemeClr>
                </a:solidFill>
              </a:rPr>
              <a:t>R/Q  = 33.8 </a:t>
            </a:r>
            <a:r>
              <a:rPr lang="el-GR" dirty="0" smtClean="0">
                <a:solidFill>
                  <a:schemeClr val="bg1">
                    <a:lumMod val="50000"/>
                  </a:schemeClr>
                </a:solidFill>
              </a:rPr>
              <a:t>Ω</a:t>
            </a:r>
            <a:endParaRPr lang="en-US" dirty="0" smtClean="0">
              <a:solidFill>
                <a:schemeClr val="bg1">
                  <a:lumMod val="50000"/>
                </a:schemeClr>
              </a:solidFill>
            </a:endParaRP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3200" dirty="0" smtClean="0">
                <a:solidFill>
                  <a:prstClr val="black"/>
                </a:solidFill>
              </a:rPr>
              <a:t>Alternative solution 2.0 </a:t>
            </a:r>
            <a:r>
              <a:rPr lang="en-US" sz="3600" dirty="0" smtClean="0"/>
              <a:t>(cavity parameter chose)</a:t>
            </a:r>
            <a:endParaRPr lang="en-US" dirty="0"/>
          </a:p>
        </p:txBody>
      </p:sp>
      <p:graphicFrame>
        <p:nvGraphicFramePr>
          <p:cNvPr id="12" name="Table 11"/>
          <p:cNvGraphicFramePr>
            <a:graphicFrameLocks noGrp="1"/>
          </p:cNvGraphicFramePr>
          <p:nvPr/>
        </p:nvGraphicFramePr>
        <p:xfrm>
          <a:off x="380998" y="3505200"/>
          <a:ext cx="7772401" cy="1950720"/>
        </p:xfrm>
        <a:graphic>
          <a:graphicData uri="http://schemas.openxmlformats.org/drawingml/2006/table">
            <a:tbl>
              <a:tblPr firstRow="1" bandRow="1">
                <a:tableStyleId>{5C22544A-7EE6-4342-B048-85BDC9FD1C3A}</a:tableStyleId>
              </a:tblPr>
              <a:tblGrid>
                <a:gridCol w="2537927"/>
                <a:gridCol w="1031033"/>
                <a:gridCol w="1189653"/>
                <a:gridCol w="1999996"/>
                <a:gridCol w="1013792"/>
              </a:tblGrid>
              <a:tr h="206829">
                <a:tc>
                  <a:txBody>
                    <a:bodyPr/>
                    <a:lstStyle/>
                    <a:p>
                      <a:r>
                        <a:rPr lang="en-US" sz="1400" dirty="0" smtClean="0">
                          <a:solidFill>
                            <a:srgbClr val="0000FF"/>
                          </a:solidFill>
                        </a:rPr>
                        <a:t>Frequency: f[GHz]</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0.509</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smtClean="0">
                          <a:solidFill>
                            <a:srgbClr val="0000FF"/>
                          </a:solidFill>
                        </a:rPr>
                        <a:t>2</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1</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829">
                <a:tc>
                  <a:txBody>
                    <a:bodyPr/>
                    <a:lstStyle/>
                    <a:p>
                      <a:r>
                        <a:rPr lang="en-US" sz="1400" dirty="0" smtClean="0">
                          <a:solidFill>
                            <a:srgbClr val="0000FF"/>
                          </a:solidFill>
                        </a:rPr>
                        <a:t>Normalized</a:t>
                      </a:r>
                      <a:r>
                        <a:rPr lang="en-US" sz="1400" baseline="0" dirty="0" smtClean="0">
                          <a:solidFill>
                            <a:srgbClr val="0000FF"/>
                          </a:solidFill>
                        </a:rPr>
                        <a:t> s</a:t>
                      </a:r>
                      <a:r>
                        <a:rPr lang="en-US" sz="1400" dirty="0" smtClean="0">
                          <a:solidFill>
                            <a:srgbClr val="0000FF"/>
                          </a:solidFill>
                        </a:rPr>
                        <a:t>hunt</a:t>
                      </a:r>
                      <a:r>
                        <a:rPr lang="en-US" sz="1400" baseline="0" dirty="0" smtClean="0">
                          <a:solidFill>
                            <a:srgbClr val="0000FF"/>
                          </a:solidFill>
                        </a:rPr>
                        <a:t> impedance (circuit)</a:t>
                      </a:r>
                      <a:r>
                        <a:rPr lang="en-US" sz="1400" dirty="0" smtClean="0">
                          <a:solidFill>
                            <a:srgbClr val="0000FF"/>
                          </a:solidFill>
                        </a:rPr>
                        <a:t>: </a:t>
                      </a:r>
                      <a:r>
                        <a:rPr lang="en-US" sz="1400" dirty="0" err="1" smtClean="0">
                          <a:solidFill>
                            <a:srgbClr val="0000FF"/>
                          </a:solidFill>
                        </a:rPr>
                        <a:t>R</a:t>
                      </a:r>
                      <a:r>
                        <a:rPr lang="en-US" sz="1400" baseline="-25000" dirty="0" err="1" smtClean="0">
                          <a:solidFill>
                            <a:srgbClr val="0000FF"/>
                          </a:solidFill>
                        </a:rPr>
                        <a:t>g</a:t>
                      </a:r>
                      <a:r>
                        <a:rPr lang="en-US" sz="1400" dirty="0" smtClean="0">
                          <a:solidFill>
                            <a:srgbClr val="0000FF"/>
                          </a:solidFill>
                        </a:rPr>
                        <a:t>/Q [</a:t>
                      </a:r>
                      <a:r>
                        <a:rPr lang="el-GR" sz="1400" dirty="0" smtClean="0">
                          <a:solidFill>
                            <a:srgbClr val="0000FF"/>
                          </a:solidFill>
                        </a:rPr>
                        <a:t>Ω</a:t>
                      </a:r>
                      <a:r>
                        <a:rPr lang="en-US" sz="1400" dirty="0" smtClean="0">
                          <a:solidFill>
                            <a:srgbClr val="0000FF"/>
                          </a:solidFill>
                        </a:rPr>
                        <a:t>] (~f</a:t>
                      </a:r>
                      <a:r>
                        <a:rPr lang="en-US" sz="1400" baseline="30000" dirty="0" smtClean="0">
                          <a:solidFill>
                            <a:srgbClr val="0000FF"/>
                          </a:solidFill>
                        </a:rPr>
                        <a:t>0</a:t>
                      </a:r>
                      <a:r>
                        <a:rPr lang="en-US" sz="140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7.4</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smtClean="0">
                          <a:solidFill>
                            <a:srgbClr val="0000FF"/>
                          </a:solidFill>
                        </a:rPr>
                        <a:t>7.4</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0000FF"/>
                          </a:solidFill>
                        </a:rPr>
                        <a:t>(~f</a:t>
                      </a:r>
                      <a:r>
                        <a:rPr lang="en-US" sz="1400" baseline="30000" dirty="0" smtClean="0">
                          <a:solidFill>
                            <a:srgbClr val="0000FF"/>
                          </a:solidFill>
                        </a:rPr>
                        <a:t>-3</a:t>
                      </a:r>
                      <a:r>
                        <a:rPr lang="en-US" sz="1400" dirty="0" smtClean="0">
                          <a:solidFill>
                            <a:srgbClr val="0000FF"/>
                          </a:solidFill>
                        </a:rPr>
                        <a:t>) x 1/64</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solidFill>
                            <a:srgbClr val="0000FF"/>
                          </a:solidFill>
                        </a:rPr>
                        <a:t>0.116</a:t>
                      </a:r>
                      <a:endParaRPr lang="en-US" sz="18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829">
                <a:tc>
                  <a:txBody>
                    <a:bodyPr/>
                    <a:lstStyle/>
                    <a:p>
                      <a:r>
                        <a:rPr lang="en-US" sz="1400" dirty="0" smtClean="0">
                          <a:solidFill>
                            <a:srgbClr val="0000FF"/>
                          </a:solidFill>
                        </a:rPr>
                        <a:t>Unloaded Q-factor: Q (~f</a:t>
                      </a:r>
                      <a:r>
                        <a:rPr lang="en-US" sz="1400" baseline="30000" dirty="0" smtClean="0">
                          <a:solidFill>
                            <a:srgbClr val="0000FF"/>
                          </a:solidFill>
                        </a:rPr>
                        <a:t>-1/2</a:t>
                      </a:r>
                      <a:r>
                        <a:rPr lang="en-US" sz="1400" dirty="0" smtClean="0">
                          <a:solidFill>
                            <a:srgbClr val="0000FF"/>
                          </a:solidFill>
                        </a:rPr>
                        <a:t>)</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110000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smtClean="0">
                          <a:solidFill>
                            <a:srgbClr val="0000FF"/>
                          </a:solidFill>
                        </a:rPr>
                        <a:t>55000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(~f</a:t>
                      </a:r>
                      <a:r>
                        <a:rPr lang="en-US" sz="1400" baseline="30000" dirty="0" smtClean="0">
                          <a:solidFill>
                            <a:srgbClr val="0000FF"/>
                          </a:solidFill>
                        </a:rPr>
                        <a:t>1</a:t>
                      </a:r>
                      <a:r>
                        <a:rPr lang="en-US" sz="1400" dirty="0" smtClean="0">
                          <a:solidFill>
                            <a:srgbClr val="0000FF"/>
                          </a:solidFill>
                        </a:rPr>
                        <a:t>) x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220000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829">
                <a:tc>
                  <a:txBody>
                    <a:bodyPr/>
                    <a:lstStyle/>
                    <a:p>
                      <a:r>
                        <a:rPr lang="en-US" sz="1400" dirty="0" smtClean="0">
                          <a:solidFill>
                            <a:srgbClr val="0000FF"/>
                          </a:solidFill>
                        </a:rPr>
                        <a:t>Aperture radius: r [mm]</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80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smtClean="0">
                          <a:solidFill>
                            <a:srgbClr val="0000FF"/>
                          </a:solidFill>
                        </a:rPr>
                        <a:t>20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20</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6829">
                <a:tc>
                  <a:txBody>
                    <a:bodyPr/>
                    <a:lstStyle/>
                    <a:p>
                      <a:r>
                        <a:rPr lang="en-US" sz="1400" dirty="0" smtClean="0">
                          <a:solidFill>
                            <a:srgbClr val="0000FF"/>
                          </a:solidFill>
                        </a:rPr>
                        <a:t>Gap voltage range: V</a:t>
                      </a:r>
                      <a:r>
                        <a:rPr lang="en-US" sz="1400" baseline="-25000" dirty="0" smtClean="0">
                          <a:solidFill>
                            <a:srgbClr val="0000FF"/>
                          </a:solidFill>
                        </a:rPr>
                        <a:t>g</a:t>
                      </a:r>
                      <a:r>
                        <a:rPr lang="en-US" sz="1400" baseline="0" dirty="0" smtClean="0">
                          <a:solidFill>
                            <a:srgbClr val="0000FF"/>
                          </a:solidFill>
                        </a:rPr>
                        <a:t> [kV]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0000FF"/>
                          </a:solidFill>
                        </a:rPr>
                        <a:t>Nominal – Maximum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500 – 866</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400" dirty="0" smtClean="0">
                          <a:solidFill>
                            <a:srgbClr val="0000FF"/>
                          </a:solidFill>
                        </a:rPr>
                        <a:t>125 – 216</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0000FF"/>
                          </a:solidFill>
                        </a:rPr>
                        <a:t>same</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00FF"/>
                          </a:solidFill>
                        </a:rPr>
                        <a:t>125 – 216</a:t>
                      </a:r>
                    </a:p>
                    <a:p>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Box 12"/>
          <p:cNvSpPr txBox="1"/>
          <p:nvPr/>
        </p:nvSpPr>
        <p:spPr>
          <a:xfrm>
            <a:off x="762000" y="762000"/>
            <a:ext cx="3143296" cy="369332"/>
          </a:xfrm>
          <a:prstGeom prst="rect">
            <a:avLst/>
          </a:prstGeom>
          <a:noFill/>
        </p:spPr>
        <p:txBody>
          <a:bodyPr wrap="none" rtlCol="0">
            <a:spAutoFit/>
          </a:bodyPr>
          <a:lstStyle/>
          <a:p>
            <a:r>
              <a:rPr lang="en-US" dirty="0" smtClean="0"/>
              <a:t>Cavity scaling from 0.5 to 2 GHz</a:t>
            </a:r>
            <a:endParaRPr lang="en-US" dirty="0"/>
          </a:p>
        </p:txBody>
      </p:sp>
      <p:grpSp>
        <p:nvGrpSpPr>
          <p:cNvPr id="3" name="Group 17"/>
          <p:cNvGrpSpPr/>
          <p:nvPr/>
        </p:nvGrpSpPr>
        <p:grpSpPr>
          <a:xfrm>
            <a:off x="381000" y="1219200"/>
            <a:ext cx="2133600" cy="1447800"/>
            <a:chOff x="304800" y="1371600"/>
            <a:chExt cx="2133600" cy="1447800"/>
          </a:xfrm>
        </p:grpSpPr>
        <p:sp>
          <p:nvSpPr>
            <p:cNvPr id="16" name="Oval 15"/>
            <p:cNvSpPr/>
            <p:nvPr/>
          </p:nvSpPr>
          <p:spPr>
            <a:xfrm>
              <a:off x="1371600"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04800" y="1371600"/>
              <a:ext cx="1066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 Cavity</a:t>
              </a:r>
            </a:p>
            <a:p>
              <a:pPr algn="ctr"/>
              <a:endParaRPr lang="en-US" dirty="0" smtClean="0"/>
            </a:p>
            <a:p>
              <a:pPr algn="ctr"/>
              <a:r>
                <a:rPr lang="en-US" dirty="0" smtClean="0"/>
                <a:t> TE015</a:t>
              </a:r>
              <a:endParaRPr lang="en-US" dirty="0"/>
            </a:p>
          </p:txBody>
        </p:sp>
        <p:sp>
          <p:nvSpPr>
            <p:cNvPr id="17" name="Oval 16"/>
            <p:cNvSpPr/>
            <p:nvPr/>
          </p:nvSpPr>
          <p:spPr>
            <a:xfrm>
              <a:off x="18288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a:t>
              </a:r>
              <a:endParaRPr lang="en-US" dirty="0"/>
            </a:p>
          </p:txBody>
        </p:sp>
      </p:grpSp>
      <p:sp>
        <p:nvSpPr>
          <p:cNvPr id="19" name="Right Arrow 18"/>
          <p:cNvSpPr/>
          <p:nvPr/>
        </p:nvSpPr>
        <p:spPr>
          <a:xfrm>
            <a:off x="1828800" y="1447800"/>
            <a:ext cx="1371600" cy="533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0.5 – 2 GHz</a:t>
            </a:r>
            <a:endParaRPr lang="en-US" dirty="0">
              <a:solidFill>
                <a:sysClr val="windowText" lastClr="000000"/>
              </a:solidFill>
            </a:endParaRPr>
          </a:p>
        </p:txBody>
      </p:sp>
      <p:grpSp>
        <p:nvGrpSpPr>
          <p:cNvPr id="4" name="Group 20"/>
          <p:cNvGrpSpPr/>
          <p:nvPr/>
        </p:nvGrpSpPr>
        <p:grpSpPr>
          <a:xfrm>
            <a:off x="3276600" y="2133600"/>
            <a:ext cx="685800" cy="457200"/>
            <a:chOff x="304800" y="1371600"/>
            <a:chExt cx="2133600" cy="1447800"/>
          </a:xfrm>
        </p:grpSpPr>
        <p:sp>
          <p:nvSpPr>
            <p:cNvPr id="22" name="Oval 21"/>
            <p:cNvSpPr/>
            <p:nvPr/>
          </p:nvSpPr>
          <p:spPr>
            <a:xfrm>
              <a:off x="1371600"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04800" y="1371600"/>
              <a:ext cx="1066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TE 015</a:t>
              </a:r>
              <a:endParaRPr lang="en-US" sz="800" dirty="0"/>
            </a:p>
          </p:txBody>
        </p:sp>
        <p:sp>
          <p:nvSpPr>
            <p:cNvPr id="24" name="Oval 23"/>
            <p:cNvSpPr/>
            <p:nvPr/>
          </p:nvSpPr>
          <p:spPr>
            <a:xfrm>
              <a:off x="18288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p:nvSpPr>
        <p:spPr>
          <a:xfrm>
            <a:off x="381000" y="2743200"/>
            <a:ext cx="4114800" cy="584775"/>
          </a:xfrm>
          <a:prstGeom prst="rect">
            <a:avLst/>
          </a:prstGeom>
          <a:solidFill>
            <a:srgbClr val="FFFF00"/>
          </a:solidFill>
          <a:ln>
            <a:solidFill>
              <a:schemeClr val="accent1">
                <a:shade val="50000"/>
              </a:schemeClr>
            </a:solidFill>
          </a:ln>
        </p:spPr>
        <p:txBody>
          <a:bodyPr wrap="square" rtlCol="0">
            <a:spAutoFit/>
          </a:bodyPr>
          <a:lstStyle/>
          <a:p>
            <a:r>
              <a:rPr lang="en-US" sz="1600" i="0" dirty="0" smtClean="0">
                <a:solidFill>
                  <a:prstClr val="black"/>
                </a:solidFill>
                <a:latin typeface="Calibri"/>
              </a:rPr>
              <a:t>Scaling </a:t>
            </a:r>
            <a:r>
              <a:rPr lang="en-US" sz="1600" dirty="0" smtClean="0">
                <a:solidFill>
                  <a:prstClr val="black"/>
                </a:solidFill>
              </a:rPr>
              <a:t>V</a:t>
            </a:r>
            <a:r>
              <a:rPr lang="en-US" sz="1600" baseline="-25000" dirty="0" smtClean="0">
                <a:solidFill>
                  <a:prstClr val="black"/>
                </a:solidFill>
              </a:rPr>
              <a:t>g</a:t>
            </a:r>
            <a:r>
              <a:rPr lang="en-US" sz="1600" i="0" dirty="0" smtClean="0">
                <a:solidFill>
                  <a:prstClr val="black"/>
                </a:solidFill>
                <a:latin typeface="Calibri"/>
              </a:rPr>
              <a:t> to keep EM field amplitude co</a:t>
            </a:r>
            <a:r>
              <a:rPr lang="en-US" sz="1600" dirty="0" smtClean="0">
                <a:solidFill>
                  <a:prstClr val="black"/>
                </a:solidFill>
              </a:rPr>
              <a:t>nstant :  V</a:t>
            </a:r>
            <a:r>
              <a:rPr lang="en-US" sz="1600" baseline="-25000" dirty="0" smtClean="0">
                <a:solidFill>
                  <a:prstClr val="black"/>
                </a:solidFill>
              </a:rPr>
              <a:t>g</a:t>
            </a:r>
            <a:r>
              <a:rPr lang="en-US" sz="1600" dirty="0" smtClean="0">
                <a:solidFill>
                  <a:prstClr val="black"/>
                </a:solidFill>
              </a:rPr>
              <a:t> ~ f </a:t>
            </a:r>
            <a:r>
              <a:rPr lang="en-US" sz="1600" baseline="30000" dirty="0" smtClean="0">
                <a:solidFill>
                  <a:prstClr val="black"/>
                </a:solidFill>
              </a:rPr>
              <a:t>-1</a:t>
            </a:r>
            <a:endParaRPr lang="en-US" sz="1600" i="0" baseline="30000" dirty="0">
              <a:solidFill>
                <a:prstClr val="black"/>
              </a:solidFill>
              <a:latin typeface="Calibri"/>
            </a:endParaRPr>
          </a:p>
        </p:txBody>
      </p:sp>
      <p:sp>
        <p:nvSpPr>
          <p:cNvPr id="26" name="TextBox 25"/>
          <p:cNvSpPr txBox="1"/>
          <p:nvPr/>
        </p:nvSpPr>
        <p:spPr>
          <a:xfrm>
            <a:off x="4495800" y="762000"/>
            <a:ext cx="3967433" cy="369332"/>
          </a:xfrm>
          <a:prstGeom prst="rect">
            <a:avLst/>
          </a:prstGeom>
          <a:noFill/>
        </p:spPr>
        <p:txBody>
          <a:bodyPr wrap="none" rtlCol="0">
            <a:spAutoFit/>
          </a:bodyPr>
          <a:lstStyle/>
          <a:p>
            <a:r>
              <a:rPr lang="en-US" dirty="0" smtClean="0"/>
              <a:t>2 GHz cavity modification to reduce R/Q</a:t>
            </a:r>
            <a:endParaRPr lang="en-US" dirty="0"/>
          </a:p>
        </p:txBody>
      </p:sp>
      <p:sp>
        <p:nvSpPr>
          <p:cNvPr id="27" name="Right Arrow 26"/>
          <p:cNvSpPr/>
          <p:nvPr/>
        </p:nvSpPr>
        <p:spPr>
          <a:xfrm>
            <a:off x="4038600" y="1447800"/>
            <a:ext cx="1371600" cy="533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 </a:t>
            </a:r>
            <a:endParaRPr lang="en-US" dirty="0">
              <a:solidFill>
                <a:sysClr val="windowText" lastClr="000000"/>
              </a:solidFill>
            </a:endParaRPr>
          </a:p>
        </p:txBody>
      </p:sp>
      <p:grpSp>
        <p:nvGrpSpPr>
          <p:cNvPr id="5" name="Group 27"/>
          <p:cNvGrpSpPr/>
          <p:nvPr/>
        </p:nvGrpSpPr>
        <p:grpSpPr>
          <a:xfrm>
            <a:off x="5486400" y="1219200"/>
            <a:ext cx="1676400" cy="1371600"/>
            <a:chOff x="-690880" y="213360"/>
            <a:chExt cx="3129280" cy="2606040"/>
          </a:xfrm>
        </p:grpSpPr>
        <p:sp>
          <p:nvSpPr>
            <p:cNvPr id="29" name="Oval 28"/>
            <p:cNvSpPr/>
            <p:nvPr/>
          </p:nvSpPr>
          <p:spPr>
            <a:xfrm>
              <a:off x="1371600" y="228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90880" y="213360"/>
              <a:ext cx="2062480" cy="2606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 Cavity</a:t>
              </a:r>
            </a:p>
            <a:p>
              <a:pPr algn="ctr"/>
              <a:r>
                <a:rPr lang="en-US" dirty="0" smtClean="0"/>
                <a:t>  </a:t>
              </a:r>
            </a:p>
            <a:p>
              <a:pPr algn="ctr"/>
              <a:r>
                <a:rPr lang="en-US" dirty="0" smtClean="0"/>
                <a:t>TE~0 2 10 </a:t>
              </a:r>
              <a:endParaRPr lang="en-US" dirty="0"/>
            </a:p>
          </p:txBody>
        </p:sp>
        <p:sp>
          <p:nvSpPr>
            <p:cNvPr id="31" name="Oval 30"/>
            <p:cNvSpPr/>
            <p:nvPr/>
          </p:nvSpPr>
          <p:spPr>
            <a:xfrm>
              <a:off x="1828800" y="2209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5715000" y="2971800"/>
            <a:ext cx="838200" cy="338554"/>
          </a:xfrm>
          <a:prstGeom prst="rect">
            <a:avLst/>
          </a:prstGeom>
          <a:solidFill>
            <a:srgbClr val="FFFF00"/>
          </a:solidFill>
          <a:ln>
            <a:solidFill>
              <a:schemeClr val="accent1">
                <a:shade val="50000"/>
              </a:schemeClr>
            </a:solidFill>
          </a:ln>
        </p:spPr>
        <p:txBody>
          <a:bodyPr wrap="square" rtlCol="0">
            <a:spAutoFit/>
          </a:bodyPr>
          <a:lstStyle/>
          <a:p>
            <a:r>
              <a:rPr lang="en-US" sz="1400" dirty="0" smtClean="0">
                <a:solidFill>
                  <a:prstClr val="black"/>
                </a:solidFill>
              </a:rPr>
              <a:t> </a:t>
            </a:r>
            <a:r>
              <a:rPr lang="en-US" sz="1600" dirty="0" smtClean="0">
                <a:solidFill>
                  <a:prstClr val="black"/>
                </a:solidFill>
              </a:rPr>
              <a:t>V</a:t>
            </a:r>
            <a:r>
              <a:rPr lang="en-US" sz="1600" baseline="-25000" dirty="0" smtClean="0">
                <a:solidFill>
                  <a:prstClr val="black"/>
                </a:solidFill>
              </a:rPr>
              <a:t>g</a:t>
            </a:r>
            <a:r>
              <a:rPr lang="en-US" sz="1600" dirty="0" smtClean="0">
                <a:solidFill>
                  <a:prstClr val="black"/>
                </a:solidFill>
              </a:rPr>
              <a:t> ~ f </a:t>
            </a:r>
            <a:r>
              <a:rPr lang="en-US" sz="1600" baseline="30000" dirty="0" smtClean="0">
                <a:solidFill>
                  <a:prstClr val="black"/>
                </a:solidFill>
              </a:rPr>
              <a:t>0</a:t>
            </a:r>
            <a:endParaRPr lang="en-US" sz="1600" i="0" baseline="30000" dirty="0">
              <a:solidFill>
                <a:prstClr val="black"/>
              </a:solidFill>
              <a:latin typeface="Calibri"/>
            </a:endParaRPr>
          </a:p>
        </p:txBody>
      </p:sp>
      <p:sp>
        <p:nvSpPr>
          <p:cNvPr id="33" name="TextBox 32"/>
          <p:cNvSpPr txBox="1"/>
          <p:nvPr/>
        </p:nvSpPr>
        <p:spPr>
          <a:xfrm>
            <a:off x="6858000" y="1143000"/>
            <a:ext cx="1752600" cy="1077218"/>
          </a:xfrm>
          <a:prstGeom prst="rect">
            <a:avLst/>
          </a:prstGeom>
          <a:solidFill>
            <a:srgbClr val="FFFF00"/>
          </a:solidFill>
        </p:spPr>
        <p:txBody>
          <a:bodyPr wrap="square" rtlCol="0">
            <a:spAutoFit/>
          </a:bodyPr>
          <a:lstStyle/>
          <a:p>
            <a:pPr eaLnBrk="1" fontAlgn="auto" hangingPunct="1">
              <a:spcBef>
                <a:spcPts val="0"/>
              </a:spcBef>
              <a:spcAft>
                <a:spcPts val="0"/>
              </a:spcAft>
              <a:buClrTx/>
              <a:buSzTx/>
            </a:pPr>
            <a:r>
              <a:rPr lang="en-US" sz="1600" dirty="0" smtClean="0">
                <a:solidFill>
                  <a:prstClr val="black"/>
                </a:solidFill>
                <a:latin typeface="Calibri"/>
              </a:rPr>
              <a:t>R/Q</a:t>
            </a:r>
            <a:r>
              <a:rPr lang="en-US" sz="1600" i="0" dirty="0" smtClean="0">
                <a:solidFill>
                  <a:prstClr val="black"/>
                </a:solidFill>
                <a:latin typeface="Calibri"/>
              </a:rPr>
              <a:t>=V</a:t>
            </a:r>
            <a:r>
              <a:rPr lang="en-US" sz="1600" i="0" baseline="30000" dirty="0" smtClean="0">
                <a:solidFill>
                  <a:prstClr val="black"/>
                </a:solidFill>
                <a:latin typeface="Calibri"/>
              </a:rPr>
              <a:t>2</a:t>
            </a:r>
            <a:r>
              <a:rPr lang="en-US" sz="1600" i="0" dirty="0" smtClean="0">
                <a:solidFill>
                  <a:prstClr val="black"/>
                </a:solidFill>
                <a:latin typeface="Calibri"/>
              </a:rPr>
              <a:t>/2</a:t>
            </a:r>
            <a:r>
              <a:rPr lang="el-GR" sz="1600" i="0" dirty="0" smtClean="0">
                <a:solidFill>
                  <a:prstClr val="black"/>
                </a:solidFill>
                <a:latin typeface="Calibri"/>
              </a:rPr>
              <a:t>ω</a:t>
            </a:r>
            <a:r>
              <a:rPr lang="en-US" sz="1600" i="0" dirty="0" smtClean="0">
                <a:solidFill>
                  <a:prstClr val="black"/>
                </a:solidFill>
                <a:latin typeface="Calibri"/>
              </a:rPr>
              <a:t>(</a:t>
            </a:r>
            <a:r>
              <a:rPr lang="en-US" sz="1600" i="0" dirty="0" err="1" smtClean="0">
                <a:solidFill>
                  <a:prstClr val="black"/>
                </a:solidFill>
                <a:latin typeface="Calibri"/>
              </a:rPr>
              <a:t>U</a:t>
            </a:r>
            <a:r>
              <a:rPr lang="en-US" sz="1600" i="0" baseline="-25000" dirty="0" err="1" smtClean="0">
                <a:solidFill>
                  <a:prstClr val="black"/>
                </a:solidFill>
                <a:latin typeface="Calibri"/>
              </a:rPr>
              <a:t>a</a:t>
            </a:r>
            <a:r>
              <a:rPr lang="en-US" sz="1600" i="0" dirty="0" err="1" smtClean="0">
                <a:solidFill>
                  <a:prstClr val="black"/>
                </a:solidFill>
                <a:latin typeface="Calibri"/>
              </a:rPr>
              <a:t>+U</a:t>
            </a:r>
            <a:r>
              <a:rPr lang="en-US" sz="1600" i="0" baseline="-25000" dirty="0" err="1" smtClean="0">
                <a:solidFill>
                  <a:prstClr val="black"/>
                </a:solidFill>
                <a:latin typeface="Calibri"/>
              </a:rPr>
              <a:t>s</a:t>
            </a:r>
            <a:r>
              <a:rPr lang="en-US" sz="1600" i="0" dirty="0" smtClean="0">
                <a:solidFill>
                  <a:prstClr val="black"/>
                </a:solidFill>
                <a:latin typeface="Calibri"/>
              </a:rPr>
              <a:t>)</a:t>
            </a:r>
          </a:p>
          <a:p>
            <a:pPr eaLnBrk="1" fontAlgn="auto" hangingPunct="1">
              <a:spcBef>
                <a:spcPts val="0"/>
              </a:spcBef>
              <a:spcAft>
                <a:spcPts val="0"/>
              </a:spcAft>
              <a:buClrTx/>
              <a:buSzTx/>
            </a:pPr>
            <a:r>
              <a:rPr lang="en-US" sz="1600" i="0" dirty="0" smtClean="0">
                <a:solidFill>
                  <a:prstClr val="black"/>
                </a:solidFill>
                <a:latin typeface="Calibri"/>
              </a:rPr>
              <a:t>in ARES U</a:t>
            </a:r>
            <a:r>
              <a:rPr lang="en-US" sz="1600" i="0" baseline="-25000" dirty="0" smtClean="0">
                <a:solidFill>
                  <a:prstClr val="black"/>
                </a:solidFill>
                <a:latin typeface="Calibri"/>
              </a:rPr>
              <a:t>s</a:t>
            </a:r>
            <a:r>
              <a:rPr lang="en-US" sz="1600" i="0" dirty="0" smtClean="0">
                <a:solidFill>
                  <a:prstClr val="black"/>
                </a:solidFill>
                <a:latin typeface="Calibri"/>
              </a:rPr>
              <a:t>=9U</a:t>
            </a:r>
            <a:r>
              <a:rPr lang="en-US" sz="1600" i="0" baseline="-25000" dirty="0" smtClean="0">
                <a:solidFill>
                  <a:prstClr val="black"/>
                </a:solidFill>
                <a:latin typeface="Calibri"/>
              </a:rPr>
              <a:t>a</a:t>
            </a:r>
          </a:p>
          <a:p>
            <a:r>
              <a:rPr lang="en-US" sz="1600" b="1" dirty="0" smtClean="0">
                <a:solidFill>
                  <a:prstClr val="black"/>
                </a:solidFill>
              </a:rPr>
              <a:t>     R/Q ~</a:t>
            </a:r>
            <a:r>
              <a:rPr lang="el-GR" sz="1600" b="1" dirty="0" smtClean="0">
                <a:solidFill>
                  <a:prstClr val="black"/>
                </a:solidFill>
              </a:rPr>
              <a:t> </a:t>
            </a:r>
            <a:r>
              <a:rPr lang="en-US" sz="1600" b="1" dirty="0" smtClean="0">
                <a:solidFill>
                  <a:prstClr val="black"/>
                </a:solidFill>
              </a:rPr>
              <a:t>1/f</a:t>
            </a:r>
            <a:r>
              <a:rPr lang="en-US" sz="1600" b="1" baseline="30000" dirty="0" smtClean="0">
                <a:solidFill>
                  <a:prstClr val="black"/>
                </a:solidFill>
              </a:rPr>
              <a:t>3</a:t>
            </a:r>
            <a:r>
              <a:rPr lang="en-US" sz="1600" b="1" dirty="0" smtClean="0">
                <a:solidFill>
                  <a:prstClr val="black"/>
                </a:solidFill>
              </a:rPr>
              <a:t> </a:t>
            </a:r>
          </a:p>
          <a:p>
            <a:r>
              <a:rPr lang="en-US" sz="1600" b="1" dirty="0" smtClean="0">
                <a:solidFill>
                  <a:prstClr val="black"/>
                </a:solidFill>
              </a:rPr>
              <a:t>     Q ~ v/s ~</a:t>
            </a:r>
            <a:r>
              <a:rPr lang="el-GR" sz="1600" b="1" dirty="0" smtClean="0">
                <a:solidFill>
                  <a:prstClr val="black"/>
                </a:solidFill>
              </a:rPr>
              <a:t> </a:t>
            </a:r>
            <a:r>
              <a:rPr lang="en-US" sz="1600" b="1" dirty="0" smtClean="0">
                <a:solidFill>
                  <a:prstClr val="black"/>
                </a:solidFill>
              </a:rPr>
              <a:t>f</a:t>
            </a:r>
            <a:endParaRPr lang="en-US" sz="1600" b="1" i="0" baseline="30000" dirty="0" smtClean="0">
              <a:solidFill>
                <a:prstClr val="black"/>
              </a:solidFill>
              <a:latin typeface="Calibri"/>
            </a:endParaRPr>
          </a:p>
        </p:txBody>
      </p:sp>
      <p:sp>
        <p:nvSpPr>
          <p:cNvPr id="34" name="TextBox 33"/>
          <p:cNvSpPr txBox="1"/>
          <p:nvPr/>
        </p:nvSpPr>
        <p:spPr>
          <a:xfrm>
            <a:off x="304800" y="5638800"/>
            <a:ext cx="8534400" cy="646331"/>
          </a:xfrm>
          <a:prstGeom prst="rect">
            <a:avLst/>
          </a:prstGeom>
          <a:noFill/>
        </p:spPr>
        <p:txBody>
          <a:bodyPr wrap="square" rtlCol="0">
            <a:spAutoFit/>
          </a:bodyPr>
          <a:lstStyle/>
          <a:p>
            <a:r>
              <a:rPr lang="en-US" dirty="0" smtClean="0"/>
              <a:t>In our case, an intermediate modification of the cavity is chosen to have comfortable voltage per cavity </a:t>
            </a:r>
            <a:r>
              <a:rPr lang="en-US" dirty="0" smtClean="0">
                <a:solidFill>
                  <a:prstClr val="black"/>
                </a:solidFill>
              </a:rPr>
              <a:t>V</a:t>
            </a:r>
            <a:r>
              <a:rPr lang="en-US" baseline="-25000" dirty="0" smtClean="0">
                <a:solidFill>
                  <a:prstClr val="black"/>
                </a:solidFill>
              </a:rPr>
              <a:t>g</a:t>
            </a:r>
            <a:r>
              <a:rPr lang="en-US" dirty="0" smtClean="0">
                <a:solidFill>
                  <a:prstClr val="black"/>
                </a:solidFill>
              </a:rPr>
              <a:t> = 4500 kV / 24 = </a:t>
            </a:r>
            <a:r>
              <a:rPr lang="en-US" b="1" dirty="0" smtClean="0">
                <a:solidFill>
                  <a:prstClr val="black"/>
                </a:solidFill>
              </a:rPr>
              <a:t>188 kV </a:t>
            </a:r>
            <a:r>
              <a:rPr lang="en-US" dirty="0" smtClean="0"/>
              <a:t>and the reduced </a:t>
            </a:r>
            <a:r>
              <a:rPr lang="en-US" dirty="0" err="1" smtClean="0"/>
              <a:t>R</a:t>
            </a:r>
            <a:r>
              <a:rPr lang="en-US" baseline="-25000" dirty="0" err="1" smtClean="0">
                <a:solidFill>
                  <a:prstClr val="black"/>
                </a:solidFill>
              </a:rPr>
              <a:t>g</a:t>
            </a:r>
            <a:r>
              <a:rPr lang="en-US" dirty="0" smtClean="0"/>
              <a:t>/Q = 9.6 </a:t>
            </a:r>
            <a:r>
              <a:rPr lang="el-GR" dirty="0" smtClean="0"/>
              <a:t>Ω</a:t>
            </a:r>
            <a:r>
              <a:rPr lang="en-US" dirty="0" smtClean="0"/>
              <a:t> / 24 = </a:t>
            </a:r>
            <a:r>
              <a:rPr lang="en-US" b="1" dirty="0" smtClean="0"/>
              <a:t>0.4 </a:t>
            </a:r>
            <a:r>
              <a:rPr lang="el-GR" b="1" dirty="0" smtClean="0"/>
              <a:t>Ω</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 DR RF </a:t>
            </a:r>
            <a:r>
              <a:rPr lang="en-US" dirty="0" smtClean="0"/>
              <a:t>system design </a:t>
            </a:r>
            <a:r>
              <a:rPr lang="en-US" dirty="0" smtClean="0"/>
              <a:t>evolution</a:t>
            </a:r>
            <a:endParaRPr lang="en-US" dirty="0"/>
          </a:p>
        </p:txBody>
      </p:sp>
      <p:sp>
        <p:nvSpPr>
          <p:cNvPr id="3" name="Content Placeholder 2"/>
          <p:cNvSpPr>
            <a:spLocks noGrp="1"/>
          </p:cNvSpPr>
          <p:nvPr>
            <p:ph idx="1"/>
          </p:nvPr>
        </p:nvSpPr>
        <p:spPr>
          <a:xfrm>
            <a:off x="457200" y="990600"/>
            <a:ext cx="8229600" cy="4953000"/>
          </a:xfrm>
        </p:spPr>
        <p:txBody>
          <a:bodyPr>
            <a:normAutofit fontScale="92500" lnSpcReduction="20000"/>
          </a:bodyPr>
          <a:lstStyle/>
          <a:p>
            <a:r>
              <a:rPr lang="en-US" sz="1800" dirty="0" smtClean="0"/>
              <a:t>2008, </a:t>
            </a:r>
          </a:p>
          <a:p>
            <a:pPr lvl="1"/>
            <a:r>
              <a:rPr lang="en-US" sz="1800" dirty="0" smtClean="0"/>
              <a:t>CLIC08, (Oct. 2008), 2 GHz RF system issues were raised for the first time, recommendations were given, 1 GHz was proposed as possible alternative.</a:t>
            </a:r>
          </a:p>
          <a:p>
            <a:r>
              <a:rPr lang="en-US" sz="1800" dirty="0" smtClean="0"/>
              <a:t>2009, </a:t>
            </a:r>
          </a:p>
          <a:p>
            <a:pPr lvl="1"/>
            <a:r>
              <a:rPr lang="en-US" sz="1800" dirty="0" smtClean="0"/>
              <a:t>ACE (May 2009), Issues were presented to ACE and partially addressed. ACE recommended to develop concept for RF system.</a:t>
            </a:r>
          </a:p>
          <a:p>
            <a:r>
              <a:rPr lang="en-US" sz="1800" dirty="0" smtClean="0"/>
              <a:t>2010, </a:t>
            </a:r>
          </a:p>
          <a:p>
            <a:pPr lvl="1"/>
            <a:r>
              <a:rPr lang="en-US" sz="1800" dirty="0" smtClean="0"/>
              <a:t>ACE (Feb. 2010), progress was reported. </a:t>
            </a:r>
          </a:p>
          <a:p>
            <a:pPr lvl="1"/>
            <a:r>
              <a:rPr lang="en-US" sz="1800" dirty="0" smtClean="0"/>
              <a:t>CLIC meting (March 2010) 1 GHz RF system with 2 bunch trains adopted for CLIC baseline</a:t>
            </a:r>
          </a:p>
          <a:p>
            <a:pPr lvl="1"/>
            <a:r>
              <a:rPr lang="en-US" sz="1800" dirty="0" smtClean="0"/>
              <a:t>Real work on the DR RF system conceptual design started</a:t>
            </a:r>
          </a:p>
          <a:p>
            <a:pPr lvl="1"/>
            <a:r>
              <a:rPr lang="en-US" sz="1800" dirty="0" smtClean="0"/>
              <a:t>IWLC (Oct. 2010),  new DR parameters were presented (more favorable for RF system), several options for conceptual design of 2 GHz RF system were presented</a:t>
            </a:r>
          </a:p>
          <a:p>
            <a:r>
              <a:rPr lang="en-US" sz="1800" dirty="0" smtClean="0"/>
              <a:t> 2011,</a:t>
            </a:r>
          </a:p>
          <a:p>
            <a:pPr lvl="1"/>
            <a:r>
              <a:rPr lang="en-US" sz="1800" dirty="0" smtClean="0"/>
              <a:t>New parameter set for the DR: even more favorable for RF</a:t>
            </a:r>
          </a:p>
          <a:p>
            <a:pPr lvl="1"/>
            <a:r>
              <a:rPr lang="en-US" sz="1800" dirty="0" smtClean="0"/>
              <a:t>Conceptual design for the baseline at 1 GHz and several alternatives at 1 and 2 GHz are proposed for the CDR.  </a:t>
            </a:r>
            <a:endParaRPr lang="en-US" sz="1800" dirty="0" smtClean="0"/>
          </a:p>
          <a:p>
            <a:pPr lvl="1"/>
            <a:r>
              <a:rPr lang="en-US" sz="1800" dirty="0" smtClean="0"/>
              <a:t>Baseline published in </a:t>
            </a:r>
            <a:r>
              <a:rPr lang="en-US" sz="1800" i="1" dirty="0" smtClean="0"/>
              <a:t>CLIC CDR</a:t>
            </a:r>
            <a:r>
              <a:rPr lang="en-US" sz="1800" dirty="0" smtClean="0"/>
              <a:t>, alternatives </a:t>
            </a:r>
            <a:r>
              <a:rPr lang="en-US" sz="1800" dirty="0"/>
              <a:t>in </a:t>
            </a:r>
            <a:r>
              <a:rPr lang="en-US" sz="1800" i="1" dirty="0" smtClean="0"/>
              <a:t>CLIC-Note-879</a:t>
            </a:r>
            <a:endParaRPr lang="en-US" sz="1100" i="1" dirty="0" smtClean="0"/>
          </a:p>
          <a:p>
            <a:pPr>
              <a:buNone/>
            </a:pPr>
            <a:endParaRPr lang="en-US" sz="700" dirty="0" smtClean="0"/>
          </a:p>
          <a:p>
            <a:r>
              <a:rPr lang="en-US" sz="1900" dirty="0"/>
              <a:t> </a:t>
            </a:r>
            <a:r>
              <a:rPr lang="en-US" sz="1700" dirty="0" smtClean="0"/>
              <a:t>Basically, nothing happened since CDR is published</a:t>
            </a:r>
            <a:endParaRPr lang="en-US" sz="1700" dirty="0"/>
          </a:p>
          <a:p>
            <a:endParaRPr lang="en-US" sz="22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solidFill>
                  <a:prstClr val="black"/>
                </a:solidFill>
              </a:rPr>
              <a:t>Alternative solution 2.0 </a:t>
            </a:r>
            <a:r>
              <a:rPr lang="en-US" sz="2800" dirty="0" smtClean="0"/>
              <a:t>(final parameter table)</a:t>
            </a:r>
            <a:endParaRPr lang="en-US" dirty="0"/>
          </a:p>
        </p:txBody>
      </p:sp>
      <p:graphicFrame>
        <p:nvGraphicFramePr>
          <p:cNvPr id="13" name="Table 12"/>
          <p:cNvGraphicFramePr>
            <a:graphicFrameLocks noGrp="1"/>
          </p:cNvGraphicFramePr>
          <p:nvPr/>
        </p:nvGraphicFramePr>
        <p:xfrm>
          <a:off x="2743200" y="838200"/>
          <a:ext cx="5867401" cy="4267200"/>
        </p:xfrm>
        <a:graphic>
          <a:graphicData uri="http://schemas.openxmlformats.org/drawingml/2006/table">
            <a:tbl>
              <a:tblPr firstRow="1" bandRow="1">
                <a:tableStyleId>{5C22544A-7EE6-4342-B048-85BDC9FD1C3A}</a:tableStyleId>
              </a:tblPr>
              <a:tblGrid>
                <a:gridCol w="3268980"/>
                <a:gridCol w="1303020"/>
                <a:gridCol w="1295401"/>
              </a:tblGrid>
              <a:tr h="3048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Parameters of CLIC</a:t>
                      </a:r>
                      <a:r>
                        <a:rPr lang="en-US" sz="1400" b="0" baseline="0" dirty="0" smtClean="0">
                          <a:solidFill>
                            <a:srgbClr val="0000FF"/>
                          </a:solidFill>
                        </a:rPr>
                        <a:t> DR</a:t>
                      </a:r>
                      <a:r>
                        <a:rPr lang="en-US" sz="1400" b="0" dirty="0" smtClean="0">
                          <a:solidFill>
                            <a:srgbClr val="0000FF"/>
                          </a:solidFill>
                        </a:rPr>
                        <a:t> </a:t>
                      </a:r>
                      <a:r>
                        <a:rPr lang="en-US" sz="1400" b="0" dirty="0" err="1" smtClean="0">
                          <a:solidFill>
                            <a:srgbClr val="0000FF"/>
                          </a:solidFill>
                        </a:rPr>
                        <a:t>rf</a:t>
                      </a:r>
                      <a:r>
                        <a:rPr lang="en-US" sz="1400" b="0" dirty="0" smtClean="0">
                          <a:solidFill>
                            <a:srgbClr val="0000FF"/>
                          </a:solidFill>
                        </a:rPr>
                        <a:t> system at 2 GHz alternative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Baseline pars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00FF"/>
                          </a:solidFill>
                        </a:rPr>
                        <a:t>Rf</a:t>
                      </a:r>
                      <a:r>
                        <a:rPr lang="en-US" sz="1400" dirty="0" smtClean="0">
                          <a:solidFill>
                            <a:srgbClr val="0000FF"/>
                          </a:solidFill>
                        </a:rPr>
                        <a:t> frequency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stored</a:t>
                      </a:r>
                      <a:r>
                        <a:rPr lang="en-US" sz="1400" baseline="0" dirty="0" smtClean="0">
                          <a:solidFill>
                            <a:srgbClr val="0000FF"/>
                          </a:solidFill>
                        </a:rPr>
                        <a:t> energy [J]</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84.3</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61.2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Total R/Q: [</a:t>
                      </a:r>
                      <a:r>
                        <a:rPr lang="el-GR" sz="1400" dirty="0" smtClean="0">
                          <a:solidFill>
                            <a:srgbClr val="0000FF"/>
                          </a:solidFill>
                        </a:rPr>
                        <a:t>Ω</a:t>
                      </a:r>
                      <a:r>
                        <a:rPr lang="en-US" sz="1400" b="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9.6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0000FF"/>
                          </a:solidFill>
                        </a:rPr>
                        <a:t>Cavity voltage:</a:t>
                      </a:r>
                      <a:r>
                        <a:rPr lang="en-US" sz="1400" b="0" dirty="0" smtClean="0">
                          <a:solidFill>
                            <a:srgbClr val="0000FF"/>
                          </a:solidFill>
                        </a:rPr>
                        <a:t> V</a:t>
                      </a:r>
                      <a:r>
                        <a:rPr lang="en-US" sz="1400" b="0" baseline="-25000" dirty="0" smtClean="0">
                          <a:solidFill>
                            <a:srgbClr val="0000FF"/>
                          </a:solidFill>
                        </a:rPr>
                        <a:t>g  </a:t>
                      </a:r>
                      <a:r>
                        <a:rPr lang="en-US" sz="1400" b="0" dirty="0" smtClean="0">
                          <a:solidFill>
                            <a:srgbClr val="0000FF"/>
                          </a:solidFill>
                        </a:rPr>
                        <a:t>[kV]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188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319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cavities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24</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rgbClr val="0000FF"/>
                          </a:solidFill>
                        </a:rPr>
                        <a:t>R</a:t>
                      </a:r>
                      <a:r>
                        <a:rPr lang="en-US" sz="1400" baseline="-25000" dirty="0" err="1" smtClean="0">
                          <a:solidFill>
                            <a:srgbClr val="0000FF"/>
                          </a:solidFill>
                        </a:rPr>
                        <a:t>g</a:t>
                      </a:r>
                      <a:r>
                        <a:rPr lang="en-US" sz="1400" b="0" dirty="0" smtClean="0">
                          <a:solidFill>
                            <a:srgbClr val="0000FF"/>
                          </a:solidFill>
                        </a:rPr>
                        <a:t>/Q</a:t>
                      </a:r>
                      <a:r>
                        <a:rPr lang="en-US" sz="1400" baseline="0" dirty="0" smtClean="0">
                          <a:solidFill>
                            <a:srgbClr val="0000FF"/>
                          </a:solidFill>
                        </a:rPr>
                        <a:t>  per Cavity</a:t>
                      </a:r>
                      <a:r>
                        <a:rPr lang="en-US" sz="1400" dirty="0" smtClean="0">
                          <a:solidFill>
                            <a:srgbClr val="0000FF"/>
                          </a:solidFill>
                        </a:rPr>
                        <a:t>: [</a:t>
                      </a:r>
                      <a:r>
                        <a:rPr lang="el-GR" sz="1400" dirty="0" smtClean="0">
                          <a:solidFill>
                            <a:srgbClr val="0000FF"/>
                          </a:solidFill>
                        </a:rPr>
                        <a:t>Ω</a:t>
                      </a:r>
                      <a:r>
                        <a:rPr lang="en-US" sz="1400" dirty="0" smtClean="0">
                          <a:solidFill>
                            <a:srgbClr val="0000FF"/>
                          </a:solidFill>
                        </a:rPr>
                        <a:t>]</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FF0000"/>
                          </a:solidFill>
                        </a:rPr>
                        <a:t>0.4</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FF0000"/>
                          </a:solidFill>
                        </a:rPr>
                        <a:t>2.1</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Q-factor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wall loss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0000FF"/>
                          </a:solidFill>
                        </a:rPr>
                        <a:t>5.3</a:t>
                      </a:r>
                      <a:endParaRPr lang="en-US" sz="14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Average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a:t>
                      </a:r>
                      <a:r>
                        <a:rPr lang="en-US" sz="1400" dirty="0" err="1" smtClean="0">
                          <a:solidFill>
                            <a:srgbClr val="0000FF"/>
                          </a:solidFill>
                        </a:rPr>
                        <a:t>rf</a:t>
                      </a:r>
                      <a:r>
                        <a:rPr lang="en-US" sz="1400" dirty="0" smtClean="0">
                          <a:solidFill>
                            <a:srgbClr val="0000FF"/>
                          </a:solidFill>
                        </a:rPr>
                        <a:t>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mn-lt"/>
                          <a:ea typeface="+mn-ea"/>
                          <a:cs typeface="+mn-cs"/>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klystrons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Required klystron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length of the </a:t>
                      </a:r>
                      <a:r>
                        <a:rPr lang="en-US" sz="1400" dirty="0" err="1" smtClean="0">
                          <a:solidFill>
                            <a:srgbClr val="0000FF"/>
                          </a:solidFill>
                        </a:rPr>
                        <a:t>rf</a:t>
                      </a:r>
                      <a:r>
                        <a:rPr lang="en-US" sz="1400" dirty="0" smtClean="0">
                          <a:solidFill>
                            <a:srgbClr val="0000FF"/>
                          </a:solidFill>
                        </a:rPr>
                        <a:t> system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24 x 2 = </a:t>
                      </a:r>
                      <a:r>
                        <a:rPr kumimoji="0" lang="en-US" sz="1400" b="1" i="0" u="none" strike="noStrike" kern="1200" cap="none" spc="0" normalizeH="0" baseline="0" noProof="0" dirty="0" smtClean="0">
                          <a:ln>
                            <a:noFill/>
                          </a:ln>
                          <a:solidFill>
                            <a:srgbClr val="0000FF"/>
                          </a:solidFill>
                          <a:effectLst/>
                          <a:uLnTx/>
                          <a:uFillTx/>
                          <a:latin typeface="+mn-lt"/>
                          <a:ea typeface="+mn-ea"/>
                          <a:cs typeface="+mn-cs"/>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2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304801" y="838200"/>
            <a:ext cx="2362200" cy="3970318"/>
          </a:xfrm>
          <a:prstGeom prst="rect">
            <a:avLst/>
          </a:prstGeom>
          <a:noFill/>
        </p:spPr>
        <p:txBody>
          <a:bodyPr wrap="square" rtlCol="0">
            <a:spAutoFit/>
          </a:bodyPr>
          <a:lstStyle/>
          <a:p>
            <a:pPr>
              <a:buFont typeface="Wingdings" pitchFamily="2" charset="2"/>
              <a:buChar char="Ø"/>
            </a:pPr>
            <a:r>
              <a:rPr lang="en-US" dirty="0" smtClean="0"/>
              <a:t>Classical </a:t>
            </a:r>
            <a:r>
              <a:rPr lang="en-US" dirty="0" err="1" smtClean="0"/>
              <a:t>rf</a:t>
            </a:r>
            <a:r>
              <a:rPr lang="en-US" dirty="0" smtClean="0"/>
              <a:t> system similar to 1 GHz baseline</a:t>
            </a:r>
          </a:p>
          <a:p>
            <a:pPr>
              <a:buFont typeface="Wingdings" pitchFamily="2" charset="2"/>
              <a:buChar char="Ø"/>
            </a:pPr>
            <a:r>
              <a:rPr lang="en-US" dirty="0" smtClean="0"/>
              <a:t>No showstoppers</a:t>
            </a:r>
          </a:p>
          <a:p>
            <a:pPr>
              <a:buFont typeface="Wingdings" pitchFamily="2" charset="2"/>
              <a:buChar char="Ø"/>
            </a:pPr>
            <a:r>
              <a:rPr lang="en-US" dirty="0" smtClean="0"/>
              <a:t>Few issues remains:</a:t>
            </a:r>
          </a:p>
          <a:p>
            <a:pPr marL="342900" indent="-342900">
              <a:buFont typeface="+mj-lt"/>
              <a:buAutoNum type="arabicPeriod"/>
            </a:pPr>
            <a:r>
              <a:rPr lang="en-US" dirty="0" smtClean="0"/>
              <a:t>RF design of the low R/Q = 0.4 </a:t>
            </a:r>
            <a:r>
              <a:rPr lang="el-GR" dirty="0" smtClean="0"/>
              <a:t>Ω</a:t>
            </a:r>
            <a:r>
              <a:rPr lang="en-US" dirty="0" smtClean="0"/>
              <a:t>  cavity of ARES-type</a:t>
            </a:r>
          </a:p>
          <a:p>
            <a:pPr marL="342900" indent="-342900">
              <a:buFont typeface="+mj-lt"/>
              <a:buAutoNum type="arabicPeriod"/>
            </a:pPr>
            <a:r>
              <a:rPr lang="en-US" dirty="0" smtClean="0"/>
              <a:t>Total </a:t>
            </a:r>
            <a:r>
              <a:rPr lang="en-US" dirty="0" err="1" smtClean="0"/>
              <a:t>rf</a:t>
            </a:r>
            <a:r>
              <a:rPr lang="en-US" dirty="0" smtClean="0"/>
              <a:t> power is </a:t>
            </a:r>
            <a:r>
              <a:rPr lang="en-US" b="1" dirty="0" smtClean="0"/>
              <a:t>1.5</a:t>
            </a:r>
            <a:r>
              <a:rPr lang="en-US" dirty="0" smtClean="0"/>
              <a:t> times higher than in the Baseline</a:t>
            </a:r>
          </a:p>
          <a:p>
            <a:pPr marL="342900" indent="-342900">
              <a:buFont typeface="+mj-lt"/>
              <a:buAutoNum type="arabicPeriod"/>
            </a:pPr>
            <a:r>
              <a:rPr lang="en-US" dirty="0" smtClean="0"/>
              <a:t>Total length is </a:t>
            </a:r>
            <a:r>
              <a:rPr lang="en-US" b="1" dirty="0" smtClean="0"/>
              <a:t>1.5</a:t>
            </a:r>
            <a:r>
              <a:rPr lang="en-US" dirty="0" smtClean="0"/>
              <a:t> times bigger</a:t>
            </a:r>
          </a:p>
          <a:p>
            <a:pPr>
              <a:buFont typeface="Wingdings" pitchFamily="2" charset="2"/>
              <a:buChar char="Ø"/>
            </a:pPr>
            <a:r>
              <a:rPr lang="en-US" dirty="0" smtClean="0"/>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Alternative solutions 2.1 </a:t>
            </a:r>
            <a:br>
              <a:rPr lang="en-US" dirty="0" smtClean="0"/>
            </a:br>
            <a:r>
              <a:rPr lang="en-US" sz="3600" dirty="0" smtClean="0"/>
              <a:t>(superconducting cavity at 2 GHz)</a:t>
            </a:r>
            <a:endParaRPr lang="en-US" dirty="0"/>
          </a:p>
        </p:txBody>
      </p:sp>
      <p:sp>
        <p:nvSpPr>
          <p:cNvPr id="15" name="TextBox 14"/>
          <p:cNvSpPr txBox="1"/>
          <p:nvPr/>
        </p:nvSpPr>
        <p:spPr>
          <a:xfrm>
            <a:off x="228600" y="1371600"/>
            <a:ext cx="2971800" cy="4770537"/>
          </a:xfrm>
          <a:prstGeom prst="rect">
            <a:avLst/>
          </a:prstGeom>
          <a:noFill/>
        </p:spPr>
        <p:txBody>
          <a:bodyPr wrap="square" rtlCol="0">
            <a:spAutoFit/>
          </a:bodyPr>
          <a:lstStyle/>
          <a:p>
            <a:pPr marL="342900" indent="-342900"/>
            <a:r>
              <a:rPr lang="en-US" sz="1600" b="1" dirty="0" smtClean="0"/>
              <a:t>Elliptical cavity</a:t>
            </a:r>
            <a:r>
              <a:rPr lang="en-US" sz="1600" dirty="0" smtClean="0"/>
              <a:t>. Must be scaled and modified to reduce R/Q. This is done in two steps similar to ARES-type cavity scaling and modification:</a:t>
            </a:r>
          </a:p>
          <a:p>
            <a:pPr marL="342900" indent="-342900">
              <a:buAutoNum type="arabicPeriod"/>
            </a:pPr>
            <a:r>
              <a:rPr lang="en-US" sz="1600" dirty="0" smtClean="0"/>
              <a:t>Scaling by frequency ratio and keeping the same EM field amplitude: V~1/f, U~1/f</a:t>
            </a:r>
            <a:r>
              <a:rPr lang="en-US" sz="1600" baseline="30000" dirty="0" smtClean="0"/>
              <a:t>3</a:t>
            </a:r>
            <a:r>
              <a:rPr lang="en-US" sz="1600" dirty="0" smtClean="0"/>
              <a:t>.</a:t>
            </a:r>
          </a:p>
          <a:p>
            <a:pPr marL="342900" indent="-342900">
              <a:buAutoNum type="arabicPeriod"/>
            </a:pPr>
            <a:r>
              <a:rPr lang="en-US" sz="1600" dirty="0" smtClean="0"/>
              <a:t>Increasing aperture to reduce the R/Q from </a:t>
            </a:r>
            <a:r>
              <a:rPr lang="en-US" sz="1600" b="1" dirty="0" smtClean="0"/>
              <a:t>46.5 to 0.024 </a:t>
            </a:r>
            <a:r>
              <a:rPr lang="el-GR" sz="1600" b="1" dirty="0" smtClean="0"/>
              <a:t>Ω</a:t>
            </a:r>
            <a:r>
              <a:rPr lang="en-US" sz="1600" dirty="0" smtClean="0"/>
              <a:t> but assuming that the stored energy is constant.   This is the main issue for this alternative. It is not obvious that the solution exists …</a:t>
            </a:r>
          </a:p>
          <a:p>
            <a:pPr marL="342900" indent="-342900">
              <a:buAutoNum type="arabicPeriod"/>
            </a:pPr>
            <a:r>
              <a:rPr lang="en-US" sz="1600" dirty="0" smtClean="0"/>
              <a:t>Total length of the system is </a:t>
            </a:r>
            <a:r>
              <a:rPr lang="en-US" sz="1600" b="1" dirty="0" smtClean="0"/>
              <a:t>HUGE</a:t>
            </a:r>
            <a:r>
              <a:rPr lang="en-US" sz="1600" dirty="0" smtClean="0"/>
              <a:t>. Here multiple cell cavity could be considered.   </a:t>
            </a:r>
            <a:endParaRPr lang="en-US" sz="1600" dirty="0"/>
          </a:p>
        </p:txBody>
      </p:sp>
      <p:graphicFrame>
        <p:nvGraphicFramePr>
          <p:cNvPr id="10" name="Table 9"/>
          <p:cNvGraphicFramePr>
            <a:graphicFrameLocks noGrp="1"/>
          </p:cNvGraphicFramePr>
          <p:nvPr/>
        </p:nvGraphicFramePr>
        <p:xfrm>
          <a:off x="3352800" y="1371600"/>
          <a:ext cx="5374641" cy="4663440"/>
        </p:xfrm>
        <a:graphic>
          <a:graphicData uri="http://schemas.openxmlformats.org/drawingml/2006/table">
            <a:tbl>
              <a:tblPr firstRow="1" bandRow="1">
                <a:tableStyleId>{5C22544A-7EE6-4342-B048-85BDC9FD1C3A}</a:tableStyleId>
              </a:tblPr>
              <a:tblGrid>
                <a:gridCol w="2971799"/>
                <a:gridCol w="1107441"/>
                <a:gridCol w="1295401"/>
              </a:tblGrid>
              <a:tr h="3048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Parameters of CLIC</a:t>
                      </a:r>
                      <a:r>
                        <a:rPr lang="en-US" sz="1400" b="0" baseline="0" dirty="0" smtClean="0">
                          <a:solidFill>
                            <a:srgbClr val="0000FF"/>
                          </a:solidFill>
                        </a:rPr>
                        <a:t> DR</a:t>
                      </a:r>
                      <a:r>
                        <a:rPr lang="en-US" sz="1400" b="0" dirty="0" smtClean="0">
                          <a:solidFill>
                            <a:srgbClr val="0000FF"/>
                          </a:solidFill>
                        </a:rPr>
                        <a:t> </a:t>
                      </a:r>
                      <a:r>
                        <a:rPr lang="en-US" sz="1400" b="0" dirty="0" err="1" smtClean="0">
                          <a:solidFill>
                            <a:srgbClr val="0000FF"/>
                          </a:solidFill>
                        </a:rPr>
                        <a:t>rf</a:t>
                      </a:r>
                      <a:r>
                        <a:rPr lang="en-US" sz="1400" b="0" dirty="0" smtClean="0">
                          <a:solidFill>
                            <a:srgbClr val="0000FF"/>
                          </a:solidFill>
                        </a:rPr>
                        <a:t> system at 1 GHz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Alternative</a:t>
                      </a:r>
                      <a:r>
                        <a:rPr lang="en-US" sz="1400" b="0" baseline="0" dirty="0" smtClean="0">
                          <a:solidFill>
                            <a:srgbClr val="0000FF"/>
                          </a:solidFill>
                        </a:rPr>
                        <a:t> 2.1</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00FF"/>
                          </a:solidFill>
                        </a:rPr>
                        <a:t>Rf</a:t>
                      </a:r>
                      <a:r>
                        <a:rPr lang="en-US" sz="1400" dirty="0" smtClean="0">
                          <a:solidFill>
                            <a:srgbClr val="0000FF"/>
                          </a:solidFill>
                        </a:rPr>
                        <a:t> frequency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stored</a:t>
                      </a:r>
                      <a:r>
                        <a:rPr lang="en-US" sz="1400" baseline="0" dirty="0" smtClean="0">
                          <a:solidFill>
                            <a:srgbClr val="0000FF"/>
                          </a:solidFill>
                        </a:rPr>
                        <a:t> energy [J]</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61.2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84.3</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Stored energy per cavity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0.21</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cavities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rgbClr val="FF0000"/>
                          </a:solidFill>
                        </a:rPr>
                        <a:t>400</a:t>
                      </a:r>
                      <a:endParaRPr 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Total R/Q: [</a:t>
                      </a:r>
                      <a:r>
                        <a:rPr lang="el-GR" sz="1400" dirty="0" smtClean="0">
                          <a:solidFill>
                            <a:srgbClr val="0000FF"/>
                          </a:solidFill>
                        </a:rPr>
                        <a:t>Ω</a:t>
                      </a:r>
                      <a:r>
                        <a:rPr lang="en-US" sz="1400" b="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9.6</a:t>
                      </a:r>
                      <a:endParaRPr kumimoji="0" lang="en-US" sz="1400" b="0" i="0" u="none" strike="noStrike" kern="1200" cap="none" spc="0" normalizeH="0" baseline="0" noProof="0" dirty="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rgbClr val="0000FF"/>
                          </a:solidFill>
                        </a:rPr>
                        <a:t>R</a:t>
                      </a:r>
                      <a:r>
                        <a:rPr lang="en-US" sz="1400" baseline="-25000" dirty="0" err="1" smtClean="0">
                          <a:solidFill>
                            <a:srgbClr val="0000FF"/>
                          </a:solidFill>
                        </a:rPr>
                        <a:t>g</a:t>
                      </a:r>
                      <a:r>
                        <a:rPr lang="en-US" sz="1400" b="0" dirty="0" smtClean="0">
                          <a:solidFill>
                            <a:srgbClr val="0000FF"/>
                          </a:solidFill>
                        </a:rPr>
                        <a:t>/Q</a:t>
                      </a:r>
                      <a:r>
                        <a:rPr lang="en-US" sz="1400" baseline="0" dirty="0" smtClean="0">
                          <a:solidFill>
                            <a:srgbClr val="0000FF"/>
                          </a:solidFill>
                        </a:rPr>
                        <a:t> per gap</a:t>
                      </a:r>
                      <a:r>
                        <a:rPr lang="en-US" sz="1400" dirty="0" smtClean="0">
                          <a:solidFill>
                            <a:srgbClr val="0000FF"/>
                          </a:solidFill>
                        </a:rPr>
                        <a:t>: [</a:t>
                      </a:r>
                      <a:r>
                        <a:rPr lang="el-GR" sz="1400" dirty="0" smtClean="0">
                          <a:solidFill>
                            <a:srgbClr val="0000FF"/>
                          </a:solidFill>
                        </a:rPr>
                        <a:t>Ω</a:t>
                      </a:r>
                      <a:r>
                        <a:rPr lang="en-US" sz="1400" dirty="0" smtClean="0">
                          <a:solidFill>
                            <a:srgbClr val="0000FF"/>
                          </a:solidFill>
                        </a:rPr>
                        <a:t>]</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FF0000"/>
                          </a:solidFill>
                        </a:rPr>
                        <a:t>2.1</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mn-lt"/>
                          <a:ea typeface="+mn-ea"/>
                          <a:cs typeface="+mn-cs"/>
                        </a:rPr>
                        <a:t>0.024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Gap</a:t>
                      </a:r>
                      <a:r>
                        <a:rPr lang="en-US" sz="1400" b="0" baseline="0" dirty="0" smtClean="0">
                          <a:solidFill>
                            <a:srgbClr val="0000FF"/>
                          </a:solidFill>
                        </a:rPr>
                        <a:t> voltage:</a:t>
                      </a:r>
                      <a:r>
                        <a:rPr lang="en-US" sz="1400" b="0" dirty="0" smtClean="0">
                          <a:solidFill>
                            <a:srgbClr val="0000FF"/>
                          </a:solidFill>
                        </a:rPr>
                        <a:t> V</a:t>
                      </a:r>
                      <a:r>
                        <a:rPr lang="en-US" sz="1400" b="0" baseline="-25000" dirty="0" smtClean="0">
                          <a:solidFill>
                            <a:srgbClr val="0000FF"/>
                          </a:solidFill>
                        </a:rPr>
                        <a:t>g  </a:t>
                      </a:r>
                      <a:r>
                        <a:rPr lang="en-US" sz="1400" b="0" dirty="0" smtClean="0">
                          <a:solidFill>
                            <a:srgbClr val="0000FF"/>
                          </a:solidFill>
                        </a:rPr>
                        <a:t>[kV]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319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11.3</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Q-factor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1e9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wall loss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Average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a:t>
                      </a:r>
                      <a:r>
                        <a:rPr lang="en-US" sz="1400" dirty="0" err="1" smtClean="0">
                          <a:solidFill>
                            <a:srgbClr val="0000FF"/>
                          </a:solidFill>
                        </a:rPr>
                        <a:t>rf</a:t>
                      </a:r>
                      <a:r>
                        <a:rPr lang="en-US" sz="1400" dirty="0" smtClean="0">
                          <a:solidFill>
                            <a:srgbClr val="0000FF"/>
                          </a:solidFill>
                        </a:rPr>
                        <a:t>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klystrons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Required klystron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0.06 (IOT?)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length of the </a:t>
                      </a:r>
                      <a:r>
                        <a:rPr lang="en-US" sz="1400" dirty="0" err="1" smtClean="0">
                          <a:solidFill>
                            <a:srgbClr val="0000FF"/>
                          </a:solidFill>
                        </a:rPr>
                        <a:t>rf</a:t>
                      </a:r>
                      <a:r>
                        <a:rPr lang="en-US" sz="1400" dirty="0" smtClean="0">
                          <a:solidFill>
                            <a:srgbClr val="0000FF"/>
                          </a:solidFill>
                        </a:rPr>
                        <a:t> system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2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400 x 2 = </a:t>
                      </a:r>
                      <a:r>
                        <a:rPr kumimoji="0" lang="en-US" sz="1600" b="1" i="0" u="none" strike="noStrike" kern="1200" cap="none" spc="0" normalizeH="0" baseline="0" noProof="0" dirty="0" smtClean="0">
                          <a:ln>
                            <a:noFill/>
                          </a:ln>
                          <a:solidFill>
                            <a:srgbClr val="FF0000"/>
                          </a:solidFill>
                          <a:effectLst/>
                          <a:uLnTx/>
                          <a:uFillTx/>
                          <a:latin typeface="+mn-lt"/>
                          <a:ea typeface="+mn-ea"/>
                          <a:cs typeface="+mn-cs"/>
                        </a:rPr>
                        <a:t>800</a:t>
                      </a:r>
                      <a:endParaRPr kumimoji="0" lang="en-US" sz="1400" b="1" i="0" u="none" strike="noStrike" kern="1200" cap="none" spc="0" normalizeH="0" baseline="0" noProof="0" dirty="0" smtClean="0">
                        <a:ln>
                          <a:noFill/>
                        </a:ln>
                        <a:solidFill>
                          <a:srgbClr val="FF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fontScale="90000"/>
          </a:bodyPr>
          <a:lstStyle/>
          <a:p>
            <a:r>
              <a:rPr lang="en-US" dirty="0" smtClean="0"/>
              <a:t>Alternative solutions 2.2 </a:t>
            </a:r>
            <a:br>
              <a:rPr lang="en-US" dirty="0" smtClean="0"/>
            </a:br>
            <a:r>
              <a:rPr lang="en-US" sz="3600" dirty="0" smtClean="0"/>
              <a:t>(mismatch of </a:t>
            </a:r>
            <a:r>
              <a:rPr lang="en-US" sz="3600" dirty="0" err="1" smtClean="0"/>
              <a:t>rf</a:t>
            </a:r>
            <a:r>
              <a:rPr lang="en-US" sz="3600" dirty="0" smtClean="0"/>
              <a:t> frequency and 2 GHz)</a:t>
            </a:r>
            <a:br>
              <a:rPr lang="en-US" sz="3600" dirty="0" smtClean="0"/>
            </a:br>
            <a:r>
              <a:rPr lang="en-US" sz="3100" dirty="0" smtClean="0"/>
              <a:t>Basic parameters chose based on the bunch length specs</a:t>
            </a:r>
            <a:endParaRPr lang="en-US" dirty="0"/>
          </a:p>
        </p:txBody>
      </p:sp>
      <p:sp>
        <p:nvSpPr>
          <p:cNvPr id="5" name="TextBox 4"/>
          <p:cNvSpPr txBox="1"/>
          <p:nvPr/>
        </p:nvSpPr>
        <p:spPr>
          <a:xfrm>
            <a:off x="609600" y="1981200"/>
            <a:ext cx="7719164" cy="3416320"/>
          </a:xfrm>
          <a:prstGeom prst="rect">
            <a:avLst/>
          </a:prstGeom>
          <a:noFill/>
        </p:spPr>
        <p:txBody>
          <a:bodyPr wrap="none" rtlCol="0">
            <a:spAutoFit/>
          </a:bodyPr>
          <a:lstStyle/>
          <a:p>
            <a:pPr>
              <a:buFont typeface="Wingdings" pitchFamily="2" charset="2"/>
              <a:buChar char="Ø"/>
            </a:pPr>
            <a:r>
              <a:rPr lang="el-GR" dirty="0" smtClean="0"/>
              <a:t>δσ</a:t>
            </a:r>
            <a:r>
              <a:rPr lang="en-US" baseline="-25000" dirty="0" smtClean="0"/>
              <a:t>Z</a:t>
            </a:r>
            <a:r>
              <a:rPr lang="en-US" dirty="0" smtClean="0"/>
              <a:t>/</a:t>
            </a:r>
            <a:r>
              <a:rPr lang="el-GR" dirty="0" smtClean="0"/>
              <a:t>σ</a:t>
            </a:r>
            <a:r>
              <a:rPr lang="en-US" baseline="-25000" dirty="0" smtClean="0"/>
              <a:t>Z</a:t>
            </a:r>
            <a:r>
              <a:rPr lang="en-US" dirty="0" smtClean="0"/>
              <a:t>  = 2% RMS correspond to 6% degree peak-to-peak variation</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 -2</a:t>
            </a:r>
            <a:r>
              <a:rPr lang="el-GR" dirty="0" smtClean="0"/>
              <a:t>δσ</a:t>
            </a:r>
            <a:r>
              <a:rPr lang="en-US" baseline="-25000" dirty="0" smtClean="0"/>
              <a:t>Z</a:t>
            </a:r>
            <a:r>
              <a:rPr lang="en-US" dirty="0" smtClean="0"/>
              <a:t>/</a:t>
            </a:r>
            <a:r>
              <a:rPr lang="el-GR" dirty="0" smtClean="0"/>
              <a:t>σ</a:t>
            </a:r>
            <a:r>
              <a:rPr lang="en-US" baseline="-25000" dirty="0" smtClean="0"/>
              <a:t>Z</a:t>
            </a:r>
            <a:r>
              <a:rPr lang="en-US" dirty="0" smtClean="0"/>
              <a:t> sin</a:t>
            </a:r>
            <a:r>
              <a:rPr lang="en-US" baseline="30000" dirty="0" smtClean="0"/>
              <a:t>2</a:t>
            </a:r>
            <a:r>
              <a:rPr lang="en-US" dirty="0" smtClean="0"/>
              <a:t>φ = 2·6% ·sin</a:t>
            </a:r>
            <a:r>
              <a:rPr lang="en-US" baseline="30000" dirty="0" smtClean="0"/>
              <a:t>2</a:t>
            </a:r>
            <a:r>
              <a:rPr lang="en-US" dirty="0" smtClean="0"/>
              <a:t>27.8</a:t>
            </a:r>
            <a:r>
              <a:rPr lang="en-US" baseline="30000" dirty="0" smtClean="0"/>
              <a:t>o</a:t>
            </a:r>
            <a:r>
              <a:rPr lang="en-US" dirty="0" smtClean="0"/>
              <a:t> = 2.6 %</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U/U = 2</a:t>
            </a: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 5.2 %</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U = </a:t>
            </a:r>
            <a:r>
              <a:rPr lang="en-US" dirty="0" err="1" smtClean="0"/>
              <a:t>N</a:t>
            </a:r>
            <a:r>
              <a:rPr lang="en-US" baseline="-25000" dirty="0" err="1" smtClean="0"/>
              <a:t>b</a:t>
            </a:r>
            <a:r>
              <a:rPr lang="en-US" dirty="0" err="1" smtClean="0"/>
              <a:t>N</a:t>
            </a:r>
            <a:r>
              <a:rPr lang="en-US" baseline="-25000" dirty="0" err="1" smtClean="0"/>
              <a:t>e</a:t>
            </a:r>
            <a:r>
              <a:rPr lang="en-US" dirty="0" err="1" smtClean="0"/>
              <a:t>eV</a:t>
            </a:r>
            <a:r>
              <a:rPr lang="en-US" baseline="-25000" dirty="0" err="1" smtClean="0"/>
              <a:t>A</a:t>
            </a:r>
            <a:r>
              <a:rPr lang="en-US" dirty="0" smtClean="0"/>
              <a:t>(1-N</a:t>
            </a:r>
            <a:r>
              <a:rPr lang="en-US" baseline="-25000" dirty="0" smtClean="0"/>
              <a:t>b</a:t>
            </a:r>
            <a:r>
              <a:rPr lang="en-US" dirty="0" smtClean="0"/>
              <a:t>/h)/N</a:t>
            </a:r>
            <a:r>
              <a:rPr lang="en-US" baseline="-25000" dirty="0" smtClean="0"/>
              <a:t>T</a:t>
            </a:r>
            <a:r>
              <a:rPr lang="en-US" dirty="0" smtClean="0"/>
              <a:t> = 312·4.1e9·1.6e-19·3.98e6·(1-312/2850)/1 = 0.725 J</a:t>
            </a:r>
          </a:p>
          <a:p>
            <a:pPr>
              <a:buFont typeface="Wingdings" pitchFamily="2" charset="2"/>
              <a:buChar char="Ø"/>
            </a:pPr>
            <a:endParaRPr lang="en-US" dirty="0" smtClean="0"/>
          </a:p>
          <a:p>
            <a:pPr>
              <a:buFont typeface="Wingdings" pitchFamily="2" charset="2"/>
              <a:buChar char="Ø"/>
            </a:pPr>
            <a:r>
              <a:rPr lang="en-US" dirty="0" smtClean="0"/>
              <a:t>U = </a:t>
            </a:r>
            <a:r>
              <a:rPr lang="el-GR" dirty="0" smtClean="0"/>
              <a:t>δ</a:t>
            </a:r>
            <a:r>
              <a:rPr lang="en-US" dirty="0" smtClean="0"/>
              <a:t>U/(</a:t>
            </a:r>
            <a:r>
              <a:rPr lang="el-GR" dirty="0" smtClean="0"/>
              <a:t>δ</a:t>
            </a:r>
            <a:r>
              <a:rPr lang="en-US" dirty="0" smtClean="0"/>
              <a:t>U/U) = 0.725 / 0.052 = 14 J; </a:t>
            </a:r>
          </a:p>
          <a:p>
            <a:pPr>
              <a:buFont typeface="Wingdings" pitchFamily="2" charset="2"/>
              <a:buChar char="Ø"/>
            </a:pPr>
            <a:endParaRPr lang="en-US" dirty="0" smtClean="0"/>
          </a:p>
          <a:p>
            <a:pPr>
              <a:buFont typeface="Wingdings" pitchFamily="2" charset="2"/>
              <a:buChar char="Ø"/>
            </a:pPr>
            <a:r>
              <a:rPr lang="en-US" dirty="0" smtClean="0"/>
              <a:t>R/Q = V</a:t>
            </a:r>
            <a:r>
              <a:rPr lang="en-US" baseline="-25000" dirty="0" smtClean="0"/>
              <a:t>C</a:t>
            </a:r>
            <a:r>
              <a:rPr lang="en-US" baseline="30000" dirty="0" smtClean="0"/>
              <a:t>2</a:t>
            </a:r>
            <a:r>
              <a:rPr lang="en-US" dirty="0" smtClean="0"/>
              <a:t>/2</a:t>
            </a:r>
            <a:r>
              <a:rPr lang="el-GR" dirty="0" smtClean="0"/>
              <a:t>ω</a:t>
            </a:r>
            <a:r>
              <a:rPr lang="en-US" dirty="0" smtClean="0"/>
              <a:t>U = 58 </a:t>
            </a:r>
            <a:r>
              <a:rPr lang="el-GR" dirty="0" smtClean="0"/>
              <a:t>Ω</a:t>
            </a:r>
            <a:endParaRPr lang="en-US" dirty="0" smtClean="0"/>
          </a:p>
          <a:p>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Alternative solutions 2.2</a:t>
            </a:r>
            <a:r>
              <a:rPr lang="en-US" sz="3600" dirty="0" smtClean="0"/>
              <a:t>(parameter table)</a:t>
            </a:r>
            <a:endParaRPr lang="en-US" dirty="0"/>
          </a:p>
        </p:txBody>
      </p:sp>
      <p:graphicFrame>
        <p:nvGraphicFramePr>
          <p:cNvPr id="13" name="Table 12"/>
          <p:cNvGraphicFramePr>
            <a:graphicFrameLocks noGrp="1"/>
          </p:cNvGraphicFramePr>
          <p:nvPr/>
        </p:nvGraphicFramePr>
        <p:xfrm>
          <a:off x="2743200" y="838200"/>
          <a:ext cx="5980432" cy="5699760"/>
        </p:xfrm>
        <a:graphic>
          <a:graphicData uri="http://schemas.openxmlformats.org/drawingml/2006/table">
            <a:tbl>
              <a:tblPr firstRow="1" bandRow="1">
                <a:tableStyleId>{5C22544A-7EE6-4342-B048-85BDC9FD1C3A}</a:tableStyleId>
              </a:tblPr>
              <a:tblGrid>
                <a:gridCol w="3268980"/>
                <a:gridCol w="1416051"/>
                <a:gridCol w="1295401"/>
              </a:tblGrid>
              <a:tr h="3048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Parameters of CLIC</a:t>
                      </a:r>
                      <a:r>
                        <a:rPr lang="en-US" sz="1400" b="0" baseline="0" dirty="0" smtClean="0">
                          <a:solidFill>
                            <a:srgbClr val="0000FF"/>
                          </a:solidFill>
                        </a:rPr>
                        <a:t> DR</a:t>
                      </a:r>
                      <a:r>
                        <a:rPr lang="en-US" sz="1400" b="0" dirty="0" smtClean="0">
                          <a:solidFill>
                            <a:srgbClr val="0000FF"/>
                          </a:solidFill>
                        </a:rPr>
                        <a:t> </a:t>
                      </a:r>
                      <a:r>
                        <a:rPr lang="en-US" sz="1400" b="0" dirty="0" err="1" smtClean="0">
                          <a:solidFill>
                            <a:srgbClr val="0000FF"/>
                          </a:solidFill>
                        </a:rPr>
                        <a:t>rf</a:t>
                      </a:r>
                      <a:r>
                        <a:rPr lang="en-US" sz="1400" b="0" dirty="0" smtClean="0">
                          <a:solidFill>
                            <a:srgbClr val="0000FF"/>
                          </a:solidFill>
                        </a:rPr>
                        <a:t> system at 1 GHz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Alternative</a:t>
                      </a:r>
                      <a:r>
                        <a:rPr lang="en-US" sz="1400" b="0" baseline="0" dirty="0" smtClean="0">
                          <a:solidFill>
                            <a:srgbClr val="0000FF"/>
                          </a:solidFill>
                        </a:rPr>
                        <a:t> 2.2</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00FF"/>
                          </a:solidFill>
                        </a:rPr>
                        <a:t>Rf</a:t>
                      </a:r>
                      <a:r>
                        <a:rPr lang="en-US" sz="1400" dirty="0" smtClean="0">
                          <a:solidFill>
                            <a:srgbClr val="0000FF"/>
                          </a:solidFill>
                        </a:rPr>
                        <a:t> frequency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 </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stored</a:t>
                      </a:r>
                      <a:r>
                        <a:rPr lang="en-US" sz="1400" baseline="0" dirty="0" smtClean="0">
                          <a:solidFill>
                            <a:srgbClr val="0000FF"/>
                          </a:solidFill>
                        </a:rPr>
                        <a:t> energy [J]</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61.2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14</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Total R/Q: [</a:t>
                      </a:r>
                      <a:r>
                        <a:rPr lang="el-GR" sz="1400" dirty="0" smtClean="0">
                          <a:solidFill>
                            <a:srgbClr val="0000FF"/>
                          </a:solidFill>
                        </a:rPr>
                        <a:t>Ω</a:t>
                      </a:r>
                      <a:r>
                        <a:rPr lang="en-US" sz="1400" b="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58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Gap</a:t>
                      </a:r>
                      <a:r>
                        <a:rPr lang="en-US" sz="1400" b="0" baseline="0" dirty="0" smtClean="0">
                          <a:solidFill>
                            <a:srgbClr val="0000FF"/>
                          </a:solidFill>
                        </a:rPr>
                        <a:t> voltage:</a:t>
                      </a:r>
                      <a:r>
                        <a:rPr lang="en-US" sz="1400" b="0" dirty="0" smtClean="0">
                          <a:solidFill>
                            <a:srgbClr val="0000FF"/>
                          </a:solidFill>
                        </a:rPr>
                        <a:t> V</a:t>
                      </a:r>
                      <a:r>
                        <a:rPr lang="en-US" sz="1400" b="0" baseline="-25000" dirty="0" smtClean="0">
                          <a:solidFill>
                            <a:srgbClr val="0000FF"/>
                          </a:solidFill>
                        </a:rPr>
                        <a:t>g  </a:t>
                      </a:r>
                      <a:r>
                        <a:rPr lang="en-US" sz="1400" b="0" dirty="0" smtClean="0">
                          <a:solidFill>
                            <a:srgbClr val="0000FF"/>
                          </a:solidFill>
                        </a:rPr>
                        <a:t>[kV]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319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188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cavities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24</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rgbClr val="0000FF"/>
                          </a:solidFill>
                        </a:rPr>
                        <a:t>R</a:t>
                      </a:r>
                      <a:r>
                        <a:rPr lang="en-US" sz="1400" baseline="-25000" dirty="0" err="1" smtClean="0">
                          <a:solidFill>
                            <a:srgbClr val="0000FF"/>
                          </a:solidFill>
                        </a:rPr>
                        <a:t>g</a:t>
                      </a:r>
                      <a:r>
                        <a:rPr lang="en-US" sz="1400" b="0" dirty="0" smtClean="0">
                          <a:solidFill>
                            <a:srgbClr val="0000FF"/>
                          </a:solidFill>
                        </a:rPr>
                        <a:t>/Q</a:t>
                      </a:r>
                      <a:r>
                        <a:rPr lang="en-US" sz="1400" baseline="0" dirty="0" smtClean="0">
                          <a:solidFill>
                            <a:srgbClr val="0000FF"/>
                          </a:solidFill>
                        </a:rPr>
                        <a:t> per gap</a:t>
                      </a:r>
                      <a:r>
                        <a:rPr lang="en-US" sz="1400" dirty="0" smtClean="0">
                          <a:solidFill>
                            <a:srgbClr val="0000FF"/>
                          </a:solidFill>
                        </a:rPr>
                        <a:t>: [</a:t>
                      </a:r>
                      <a:r>
                        <a:rPr lang="el-GR" sz="1400" dirty="0" smtClean="0">
                          <a:solidFill>
                            <a:srgbClr val="0000FF"/>
                          </a:solidFill>
                        </a:rPr>
                        <a:t>Ω</a:t>
                      </a:r>
                      <a:r>
                        <a:rPr lang="en-US" sz="1400" dirty="0" smtClean="0">
                          <a:solidFill>
                            <a:srgbClr val="0000FF"/>
                          </a:solidFill>
                        </a:rPr>
                        <a:t>]</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FF0000"/>
                          </a:solidFill>
                        </a:rPr>
                        <a:t>2.1</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Q-factor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wall loss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~1.5</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Average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0" dirty="0" smtClean="0">
                          <a:solidFill>
                            <a:srgbClr val="0000FF"/>
                          </a:solidFill>
                        </a:rPr>
                        <a:t>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a:t>
                      </a:r>
                      <a:r>
                        <a:rPr lang="en-US" sz="1400" dirty="0" err="1" smtClean="0">
                          <a:solidFill>
                            <a:srgbClr val="0000FF"/>
                          </a:solidFill>
                        </a:rPr>
                        <a:t>rf</a:t>
                      </a:r>
                      <a:r>
                        <a:rPr lang="en-US" sz="1400" dirty="0" smtClean="0">
                          <a:solidFill>
                            <a:srgbClr val="0000FF"/>
                          </a:solidFill>
                        </a:rPr>
                        <a:t>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mn-lt"/>
                          <a:ea typeface="+mn-ea"/>
                          <a:cs typeface="+mn-cs"/>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klystrons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Required klystron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length of the </a:t>
                      </a:r>
                      <a:r>
                        <a:rPr lang="en-US" sz="1400" dirty="0" err="1" smtClean="0">
                          <a:solidFill>
                            <a:srgbClr val="0000FF"/>
                          </a:solidFill>
                        </a:rPr>
                        <a:t>rf</a:t>
                      </a:r>
                      <a:r>
                        <a:rPr lang="en-US" sz="1400" dirty="0" smtClean="0">
                          <a:solidFill>
                            <a:srgbClr val="0000FF"/>
                          </a:solidFill>
                        </a:rPr>
                        <a:t> system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2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24 x 1 =</a:t>
                      </a:r>
                      <a:r>
                        <a:rPr kumimoji="0" lang="en-US" sz="1400" b="1" i="0" u="none" strike="noStrike" kern="1200" cap="none" spc="0" normalizeH="0" baseline="0" noProof="0" dirty="0" smtClean="0">
                          <a:ln>
                            <a:noFill/>
                          </a:ln>
                          <a:solidFill>
                            <a:srgbClr val="0000FF"/>
                          </a:solidFill>
                          <a:effectLst/>
                          <a:uLnTx/>
                          <a:uFillTx/>
                          <a:latin typeface="+mn-lt"/>
                          <a:ea typeface="+mn-ea"/>
                          <a:cs typeface="+mn-cs"/>
                        </a:rPr>
                        <a:t>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Bunch phase modulation p-p [deg]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uncompensated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0.3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Relative</a:t>
                      </a:r>
                      <a:r>
                        <a:rPr lang="en-US" sz="1400" baseline="0" dirty="0" smtClean="0">
                          <a:solidFill>
                            <a:srgbClr val="0000FF"/>
                          </a:solidFill>
                        </a:rPr>
                        <a:t> f</a:t>
                      </a:r>
                      <a:r>
                        <a:rPr lang="en-US" sz="1400" dirty="0" smtClean="0">
                          <a:solidFill>
                            <a:srgbClr val="0000FF"/>
                          </a:solidFill>
                        </a:rPr>
                        <a:t>requency mismatch </a:t>
                      </a:r>
                      <a:r>
                        <a:rPr lang="el-GR" sz="1400" dirty="0" smtClean="0">
                          <a:solidFill>
                            <a:srgbClr val="0000FF"/>
                          </a:solidFill>
                        </a:rPr>
                        <a:t>δ</a:t>
                      </a:r>
                      <a:r>
                        <a:rPr lang="en-US" sz="1400" dirty="0" smtClean="0">
                          <a:solidFill>
                            <a:srgbClr val="0000FF"/>
                          </a:solidFill>
                        </a:rPr>
                        <a:t>f/(1GHz)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3e-5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Corresponding MRP (</a:t>
                      </a:r>
                      <a:r>
                        <a:rPr lang="el-GR" sz="1400" dirty="0" smtClean="0">
                          <a:solidFill>
                            <a:srgbClr val="0000FF"/>
                          </a:solidFill>
                        </a:rPr>
                        <a:t>ρ</a:t>
                      </a:r>
                      <a:r>
                        <a:rPr lang="en-US" sz="1400" dirty="0" smtClean="0">
                          <a:solidFill>
                            <a:srgbClr val="0000FF"/>
                          </a:solidFill>
                        </a:rPr>
                        <a:t>=50m) shift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FF"/>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52400" y="914400"/>
            <a:ext cx="2590800" cy="5078313"/>
          </a:xfrm>
          <a:prstGeom prst="rect">
            <a:avLst/>
          </a:prstGeom>
          <a:noFill/>
        </p:spPr>
        <p:txBody>
          <a:bodyPr wrap="square" rtlCol="0">
            <a:spAutoFit/>
          </a:bodyPr>
          <a:lstStyle/>
          <a:p>
            <a:pPr>
              <a:buFont typeface="Wingdings" pitchFamily="2" charset="2"/>
              <a:buChar char="Ø"/>
            </a:pPr>
            <a:r>
              <a:rPr lang="en-US" sz="1600" dirty="0" smtClean="0"/>
              <a:t>Classical </a:t>
            </a:r>
            <a:r>
              <a:rPr lang="en-US" sz="1600" dirty="0" err="1" smtClean="0"/>
              <a:t>rf</a:t>
            </a:r>
            <a:r>
              <a:rPr lang="en-US" sz="1600" dirty="0" smtClean="0"/>
              <a:t> system with one exception: the </a:t>
            </a:r>
            <a:r>
              <a:rPr lang="en-US" sz="1600" dirty="0" err="1" smtClean="0"/>
              <a:t>rf</a:t>
            </a:r>
            <a:r>
              <a:rPr lang="en-US" sz="1600" dirty="0" smtClean="0"/>
              <a:t> frequency is slightly reduced to correct the bunch spacing to be exactly 1 ns. </a:t>
            </a:r>
          </a:p>
          <a:p>
            <a:pPr>
              <a:buFont typeface="Wingdings" pitchFamily="2" charset="2"/>
              <a:buChar char="Ø"/>
            </a:pPr>
            <a:r>
              <a:rPr lang="en-US" sz="1600" dirty="0" smtClean="0"/>
              <a:t>This frequency mismatch is bunch intensity dependent</a:t>
            </a:r>
          </a:p>
          <a:p>
            <a:pPr>
              <a:buFont typeface="Wingdings" pitchFamily="2" charset="2"/>
              <a:buChar char="Ø"/>
            </a:pPr>
            <a:r>
              <a:rPr lang="en-US" sz="1600" dirty="0" smtClean="0"/>
              <a:t>Remaining R&amp;D:</a:t>
            </a:r>
          </a:p>
          <a:p>
            <a:pPr marL="342900" indent="-342900">
              <a:buFont typeface="+mj-lt"/>
              <a:buAutoNum type="arabicPeriod"/>
            </a:pPr>
            <a:r>
              <a:rPr lang="en-US" sz="1600" dirty="0" smtClean="0"/>
              <a:t> the cavity redesign ARES-type (minor) </a:t>
            </a:r>
          </a:p>
          <a:p>
            <a:pPr marL="342900" indent="-342900">
              <a:buFont typeface="+mj-lt"/>
              <a:buAutoNum type="arabicPeriod"/>
            </a:pPr>
            <a:r>
              <a:rPr lang="en-US" sz="1600" dirty="0" smtClean="0"/>
              <a:t>an MD to demonstrate this compensation in an existing ring. (unless it is already done ?)</a:t>
            </a:r>
          </a:p>
          <a:p>
            <a:pPr marL="342900" indent="-342900">
              <a:buFont typeface="Wingdings" pitchFamily="2" charset="2"/>
              <a:buChar char="Ø"/>
            </a:pPr>
            <a:r>
              <a:rPr lang="en-US" sz="1600" dirty="0" smtClean="0"/>
              <a:t>Advantages:</a:t>
            </a:r>
          </a:p>
          <a:p>
            <a:pPr marL="342900" indent="-342900">
              <a:buFont typeface="+mj-lt"/>
              <a:buAutoNum type="arabicPeriod"/>
            </a:pPr>
            <a:r>
              <a:rPr lang="en-US" sz="1600" dirty="0" smtClean="0"/>
              <a:t>More efficient</a:t>
            </a:r>
          </a:p>
          <a:p>
            <a:pPr marL="342900" indent="-342900">
              <a:buFont typeface="+mj-lt"/>
              <a:buAutoNum type="arabicPeriod"/>
            </a:pPr>
            <a:r>
              <a:rPr lang="en-US" sz="1600" dirty="0" smtClean="0"/>
              <a:t>More compact</a:t>
            </a:r>
          </a:p>
          <a:p>
            <a:pPr marL="342900" indent="-342900">
              <a:buFont typeface="+mj-lt"/>
              <a:buAutoNum type="arabicPeriod"/>
            </a:pPr>
            <a:r>
              <a:rPr lang="en-US" sz="1600" dirty="0" smtClean="0"/>
              <a:t>Less expensive </a:t>
            </a:r>
          </a:p>
          <a:p>
            <a:pPr marL="342900" indent="-342900">
              <a:buFont typeface="+mj-lt"/>
              <a:buAutoNum type="arabicPeriod"/>
            </a:pPr>
            <a:r>
              <a:rPr lang="en-US" b="1" dirty="0" smtClean="0"/>
              <a:t>No train interleaving after DR</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Alternative solutions 2.3</a:t>
            </a:r>
            <a:r>
              <a:rPr lang="en-US" sz="3600" dirty="0" smtClean="0"/>
              <a:t>(parameter table)</a:t>
            </a:r>
            <a:endParaRPr lang="en-US" dirty="0"/>
          </a:p>
        </p:txBody>
      </p:sp>
      <p:graphicFrame>
        <p:nvGraphicFramePr>
          <p:cNvPr id="13" name="Table 12"/>
          <p:cNvGraphicFramePr>
            <a:graphicFrameLocks noGrp="1"/>
          </p:cNvGraphicFramePr>
          <p:nvPr/>
        </p:nvGraphicFramePr>
        <p:xfrm>
          <a:off x="3276600" y="914400"/>
          <a:ext cx="5412188" cy="4876800"/>
        </p:xfrm>
        <a:graphic>
          <a:graphicData uri="http://schemas.openxmlformats.org/drawingml/2006/table">
            <a:tbl>
              <a:tblPr firstRow="1" bandRow="1">
                <a:tableStyleId>{5C22544A-7EE6-4342-B048-85BDC9FD1C3A}</a:tableStyleId>
              </a:tblPr>
              <a:tblGrid>
                <a:gridCol w="2744304"/>
                <a:gridCol w="1218096"/>
                <a:gridCol w="1449788"/>
              </a:tblGrid>
              <a:tr h="3048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Parameters of CLIC</a:t>
                      </a:r>
                      <a:r>
                        <a:rPr lang="en-US" sz="1400" b="0" baseline="0" dirty="0" smtClean="0">
                          <a:solidFill>
                            <a:srgbClr val="0000FF"/>
                          </a:solidFill>
                        </a:rPr>
                        <a:t> DR</a:t>
                      </a:r>
                      <a:r>
                        <a:rPr lang="en-US" sz="1400" b="0" dirty="0" smtClean="0">
                          <a:solidFill>
                            <a:srgbClr val="0000FF"/>
                          </a:solidFill>
                        </a:rPr>
                        <a:t> </a:t>
                      </a:r>
                      <a:r>
                        <a:rPr lang="en-US" sz="1400" b="0" dirty="0" err="1" smtClean="0">
                          <a:solidFill>
                            <a:srgbClr val="0000FF"/>
                          </a:solidFill>
                        </a:rPr>
                        <a:t>rf</a:t>
                      </a:r>
                      <a:r>
                        <a:rPr lang="en-US" sz="1400" b="0" dirty="0" smtClean="0">
                          <a:solidFill>
                            <a:srgbClr val="0000FF"/>
                          </a:solidFill>
                        </a:rPr>
                        <a:t> system at 1 GHz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Alternative</a:t>
                      </a:r>
                      <a:r>
                        <a:rPr lang="en-US" sz="1400" b="0" baseline="0" dirty="0" smtClean="0">
                          <a:solidFill>
                            <a:srgbClr val="0000FF"/>
                          </a:solidFill>
                        </a:rPr>
                        <a:t> 1.3</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00FF"/>
                          </a:solidFill>
                        </a:rPr>
                        <a:t>Rf</a:t>
                      </a:r>
                      <a:r>
                        <a:rPr lang="en-US" sz="1400" dirty="0" smtClean="0">
                          <a:solidFill>
                            <a:srgbClr val="0000FF"/>
                          </a:solidFill>
                        </a:rPr>
                        <a:t> frequency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 </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2 </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cavities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24</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Gap</a:t>
                      </a:r>
                      <a:r>
                        <a:rPr lang="en-US" sz="1400" b="0" baseline="0" dirty="0" smtClean="0">
                          <a:solidFill>
                            <a:srgbClr val="0000FF"/>
                          </a:solidFill>
                        </a:rPr>
                        <a:t> voltage:</a:t>
                      </a:r>
                      <a:r>
                        <a:rPr lang="en-US" sz="1400" b="0" dirty="0" smtClean="0">
                          <a:solidFill>
                            <a:srgbClr val="0000FF"/>
                          </a:solidFill>
                        </a:rPr>
                        <a:t> V</a:t>
                      </a:r>
                      <a:r>
                        <a:rPr lang="en-US" sz="1400" b="0" baseline="-25000" dirty="0" smtClean="0">
                          <a:solidFill>
                            <a:srgbClr val="0000FF"/>
                          </a:solidFill>
                        </a:rPr>
                        <a:t>g  </a:t>
                      </a:r>
                      <a:r>
                        <a:rPr lang="en-US" sz="1400" b="0" dirty="0" smtClean="0">
                          <a:solidFill>
                            <a:srgbClr val="0000FF"/>
                          </a:solidFill>
                        </a:rPr>
                        <a:t>[kV]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319</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baseline="0" dirty="0" smtClean="0">
                          <a:solidFill>
                            <a:srgbClr val="0000FF"/>
                          </a:solidFill>
                        </a:rPr>
                        <a:t>188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rgbClr val="0000FF"/>
                          </a:solidFill>
                        </a:rPr>
                        <a:t>R</a:t>
                      </a:r>
                      <a:r>
                        <a:rPr lang="en-US" sz="1400" baseline="-25000" dirty="0" err="1" smtClean="0">
                          <a:solidFill>
                            <a:srgbClr val="0000FF"/>
                          </a:solidFill>
                        </a:rPr>
                        <a:t>g</a:t>
                      </a:r>
                      <a:r>
                        <a:rPr lang="en-US" sz="1400" b="0" dirty="0" smtClean="0">
                          <a:solidFill>
                            <a:srgbClr val="0000FF"/>
                          </a:solidFill>
                        </a:rPr>
                        <a:t>/Q</a:t>
                      </a:r>
                      <a:r>
                        <a:rPr lang="en-US" sz="1400" baseline="0" dirty="0" smtClean="0">
                          <a:solidFill>
                            <a:srgbClr val="0000FF"/>
                          </a:solidFill>
                        </a:rPr>
                        <a:t> per gap</a:t>
                      </a:r>
                      <a:r>
                        <a:rPr lang="en-US" sz="1400" dirty="0" smtClean="0">
                          <a:solidFill>
                            <a:srgbClr val="0000FF"/>
                          </a:solidFill>
                        </a:rPr>
                        <a:t>: [</a:t>
                      </a:r>
                      <a:r>
                        <a:rPr lang="el-GR" sz="1400" dirty="0" smtClean="0">
                          <a:solidFill>
                            <a:srgbClr val="0000FF"/>
                          </a:solidFill>
                        </a:rPr>
                        <a:t>Ω</a:t>
                      </a:r>
                      <a:r>
                        <a:rPr lang="en-US" sz="1400" dirty="0" smtClean="0">
                          <a:solidFill>
                            <a:srgbClr val="0000FF"/>
                          </a:solidFill>
                        </a:rPr>
                        <a:t>]</a:t>
                      </a:r>
                      <a:endParaRPr lang="en-US" sz="1400" b="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FF0000"/>
                          </a:solidFill>
                        </a:rPr>
                        <a:t>2.1</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Total R/Q: [</a:t>
                      </a:r>
                      <a:r>
                        <a:rPr lang="el-GR" sz="1400" dirty="0" smtClean="0">
                          <a:solidFill>
                            <a:srgbClr val="0000FF"/>
                          </a:solidFill>
                        </a:rPr>
                        <a:t>Ω</a:t>
                      </a:r>
                      <a:r>
                        <a:rPr lang="en-US" sz="1400" b="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33.8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2880</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stored</a:t>
                      </a:r>
                      <a:r>
                        <a:rPr lang="en-US" sz="1400" baseline="0" dirty="0" smtClean="0">
                          <a:solidFill>
                            <a:srgbClr val="0000FF"/>
                          </a:solidFill>
                        </a:rPr>
                        <a:t> energy [J]</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61.2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0.28</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Q-factor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wall loss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3.2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0.2</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Reflected</a:t>
                      </a:r>
                      <a:r>
                        <a:rPr lang="en-US" sz="1400" baseline="0" dirty="0" smtClean="0">
                          <a:solidFill>
                            <a:srgbClr val="0000FF"/>
                          </a:solidFill>
                        </a:rPr>
                        <a:t> power [MW]</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0.4</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Average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r>
                        <a:rPr lang="en-US" sz="1400" b="0" dirty="0" smtClean="0">
                          <a:solidFill>
                            <a:srgbClr val="0000FF"/>
                          </a:solidFill>
                        </a:rPr>
                        <a:t>           0.6</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94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Peak beam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a:r>
                        <a:rPr lang="en-US" sz="1400" b="1" dirty="0" smtClean="0">
                          <a:solidFill>
                            <a:srgbClr val="FF0000"/>
                          </a:solidFill>
                        </a:rPr>
                        <a:t>5.2</a:t>
                      </a: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a:t>
                      </a:r>
                      <a:r>
                        <a:rPr lang="en-US" sz="1400" dirty="0" err="1" smtClean="0">
                          <a:solidFill>
                            <a:srgbClr val="0000FF"/>
                          </a:solidFill>
                        </a:rPr>
                        <a:t>rf</a:t>
                      </a:r>
                      <a:r>
                        <a:rPr lang="en-US" sz="1400" dirty="0" smtClean="0">
                          <a:solidFill>
                            <a:srgbClr val="0000FF"/>
                          </a:solidFill>
                        </a:rPr>
                        <a:t>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3.2+0.6=3.8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mn-lt"/>
                          <a:ea typeface="+mn-ea"/>
                          <a:cs typeface="+mn-cs"/>
                        </a:rPr>
                        <a:t>0.2+0.4+5.2=5.8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 of klystrons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Required klystron power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&gt;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length of the </a:t>
                      </a:r>
                      <a:r>
                        <a:rPr lang="en-US" sz="1400" dirty="0" err="1" smtClean="0">
                          <a:solidFill>
                            <a:srgbClr val="0000FF"/>
                          </a:solidFill>
                        </a:rPr>
                        <a:t>rf</a:t>
                      </a:r>
                      <a:r>
                        <a:rPr lang="en-US" sz="1400" dirty="0" smtClean="0">
                          <a:solidFill>
                            <a:srgbClr val="0000FF"/>
                          </a:solidFill>
                        </a:rPr>
                        <a:t> system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 x 2 =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24 x 0.5 =</a:t>
                      </a:r>
                      <a:r>
                        <a:rPr kumimoji="0" lang="en-US" sz="1400" b="1" i="0" u="none" strike="noStrike" kern="1200" cap="none" spc="0" normalizeH="0" baseline="0" noProof="0" dirty="0" smtClean="0">
                          <a:ln>
                            <a:noFill/>
                          </a:ln>
                          <a:solidFill>
                            <a:srgbClr val="0000FF"/>
                          </a:solidFill>
                          <a:effectLst/>
                          <a:uLnTx/>
                          <a:uFillTx/>
                          <a:latin typeface="+mn-lt"/>
                          <a:ea typeface="+mn-ea"/>
                          <a:cs typeface="+mn-cs"/>
                        </a:rPr>
                        <a:t>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52400" y="914400"/>
            <a:ext cx="2971800" cy="5262979"/>
          </a:xfrm>
          <a:prstGeom prst="rect">
            <a:avLst/>
          </a:prstGeom>
          <a:noFill/>
        </p:spPr>
        <p:txBody>
          <a:bodyPr wrap="square" rtlCol="0">
            <a:spAutoFit/>
          </a:bodyPr>
          <a:lstStyle/>
          <a:p>
            <a:pPr>
              <a:buFont typeface="Wingdings" pitchFamily="2" charset="2"/>
              <a:buChar char="Ø"/>
            </a:pPr>
            <a:r>
              <a:rPr lang="en-US" sz="1600" dirty="0" smtClean="0"/>
              <a:t>An </a:t>
            </a:r>
            <a:r>
              <a:rPr lang="en-US" sz="1600" dirty="0" err="1" smtClean="0"/>
              <a:t>rf</a:t>
            </a:r>
            <a:r>
              <a:rPr lang="en-US" sz="1600" dirty="0" smtClean="0"/>
              <a:t> system similar to the </a:t>
            </a:r>
            <a:r>
              <a:rPr lang="en-US" sz="1600" dirty="0" err="1" smtClean="0"/>
              <a:t>linac</a:t>
            </a:r>
            <a:r>
              <a:rPr lang="en-US" sz="1600" dirty="0" smtClean="0"/>
              <a:t> </a:t>
            </a:r>
            <a:r>
              <a:rPr lang="en-US" sz="1600" dirty="0" err="1" smtClean="0"/>
              <a:t>rf</a:t>
            </a:r>
            <a:r>
              <a:rPr lang="en-US" sz="1600" dirty="0" smtClean="0"/>
              <a:t> system with repetition rate equivalent to the revolution frequency. </a:t>
            </a:r>
          </a:p>
          <a:p>
            <a:pPr>
              <a:buFont typeface="Wingdings" pitchFamily="2" charset="2"/>
              <a:buChar char="Ø"/>
            </a:pPr>
            <a:r>
              <a:rPr lang="en-US" sz="1600" dirty="0" smtClean="0"/>
              <a:t>Strong input power modulations  are essential</a:t>
            </a:r>
          </a:p>
          <a:p>
            <a:pPr>
              <a:buFont typeface="Wingdings" pitchFamily="2" charset="2"/>
              <a:buChar char="Ø"/>
            </a:pPr>
            <a:r>
              <a:rPr lang="en-US" sz="1600" dirty="0" smtClean="0"/>
              <a:t>This requires an </a:t>
            </a:r>
            <a:r>
              <a:rPr lang="en-US" sz="1600" dirty="0" err="1" smtClean="0"/>
              <a:t>rf</a:t>
            </a:r>
            <a:r>
              <a:rPr lang="en-US" sz="1600" dirty="0" smtClean="0"/>
              <a:t> power source with larger bandwidth ~1%, which is OK.</a:t>
            </a:r>
          </a:p>
          <a:p>
            <a:pPr>
              <a:buFont typeface="Wingdings" pitchFamily="2" charset="2"/>
              <a:buChar char="Ø"/>
            </a:pPr>
            <a:r>
              <a:rPr lang="en-US" sz="1600" dirty="0" smtClean="0"/>
              <a:t>This requires more sophisticated fast feedback and/or feed-forward systems</a:t>
            </a:r>
          </a:p>
          <a:p>
            <a:pPr>
              <a:buFont typeface="Wingdings" pitchFamily="2" charset="2"/>
              <a:buChar char="Ø"/>
            </a:pPr>
            <a:r>
              <a:rPr lang="en-US" sz="1600" dirty="0" smtClean="0"/>
              <a:t>A lots of R&amp;D culminating in building a prototype and testing it in a ring are probably necessary:</a:t>
            </a:r>
          </a:p>
          <a:p>
            <a:pPr marL="342900" indent="-342900">
              <a:buFont typeface="Wingdings" pitchFamily="2" charset="2"/>
              <a:buChar char="Ø"/>
            </a:pPr>
            <a:r>
              <a:rPr lang="en-US" sz="1600" dirty="0" smtClean="0"/>
              <a:t>Advantages:</a:t>
            </a:r>
          </a:p>
          <a:p>
            <a:pPr marL="342900" indent="-342900">
              <a:buFont typeface="+mj-lt"/>
              <a:buAutoNum type="arabicPeriod"/>
            </a:pPr>
            <a:r>
              <a:rPr lang="en-US" sz="1600" b="1" dirty="0" smtClean="0"/>
              <a:t>More compact</a:t>
            </a:r>
          </a:p>
          <a:p>
            <a:pPr marL="342900" indent="-342900">
              <a:buFont typeface="+mj-lt"/>
              <a:buAutoNum type="arabicPeriod"/>
            </a:pPr>
            <a:r>
              <a:rPr lang="en-US" sz="1600" dirty="0" smtClean="0"/>
              <a:t>Maybe less expensive</a:t>
            </a:r>
          </a:p>
          <a:p>
            <a:pPr marL="342900" indent="-342900">
              <a:buFont typeface="+mj-lt"/>
              <a:buAutoNum type="arabicPeriod"/>
            </a:pPr>
            <a:r>
              <a:rPr lang="en-US" sz="1600" b="1" dirty="0" smtClean="0"/>
              <a:t>No train interleaving after DR </a:t>
            </a:r>
            <a:endParaRPr lang="en-US" sz="16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9" name="Picture 9"/>
          <p:cNvPicPr>
            <a:picLocks noChangeAspect="1" noChangeArrowheads="1"/>
          </p:cNvPicPr>
          <p:nvPr/>
        </p:nvPicPr>
        <p:blipFill>
          <a:blip r:embed="rId2" cstate="print"/>
          <a:srcRect/>
          <a:stretch>
            <a:fillRect/>
          </a:stretch>
        </p:blipFill>
        <p:spPr bwMode="auto">
          <a:xfrm>
            <a:off x="0" y="838200"/>
            <a:ext cx="3043741" cy="1676399"/>
          </a:xfrm>
          <a:prstGeom prst="rect">
            <a:avLst/>
          </a:prstGeom>
          <a:noFill/>
          <a:ln w="9525">
            <a:noFill/>
            <a:miter lim="800000"/>
            <a:headEnd/>
            <a:tailEnd/>
          </a:ln>
          <a:effectLst/>
        </p:spPr>
      </p:pic>
      <p:pic>
        <p:nvPicPr>
          <p:cNvPr id="30728" name="Picture 8"/>
          <p:cNvPicPr>
            <a:picLocks noChangeAspect="1" noChangeArrowheads="1"/>
          </p:cNvPicPr>
          <p:nvPr/>
        </p:nvPicPr>
        <p:blipFill>
          <a:blip r:embed="rId3" cstate="print"/>
          <a:srcRect/>
          <a:stretch>
            <a:fillRect/>
          </a:stretch>
        </p:blipFill>
        <p:spPr bwMode="auto">
          <a:xfrm>
            <a:off x="0" y="2286000"/>
            <a:ext cx="2962275" cy="2789586"/>
          </a:xfrm>
          <a:prstGeom prst="rect">
            <a:avLst/>
          </a:prstGeom>
          <a:noFill/>
          <a:ln w="9525">
            <a:noFill/>
            <a:miter lim="800000"/>
            <a:headEnd/>
            <a:tailEnd/>
          </a:ln>
          <a:effectLst/>
        </p:spPr>
      </p:pic>
      <p:pic>
        <p:nvPicPr>
          <p:cNvPr id="30725" name="Picture 5"/>
          <p:cNvPicPr>
            <a:picLocks noChangeAspect="1" noChangeArrowheads="1"/>
          </p:cNvPicPr>
          <p:nvPr/>
        </p:nvPicPr>
        <p:blipFill>
          <a:blip r:embed="rId4" cstate="print"/>
          <a:srcRect/>
          <a:stretch>
            <a:fillRect/>
          </a:stretch>
        </p:blipFill>
        <p:spPr bwMode="auto">
          <a:xfrm>
            <a:off x="2838450" y="2286000"/>
            <a:ext cx="2876550" cy="266700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5" cstate="print"/>
          <a:srcRect/>
          <a:stretch>
            <a:fillRect/>
          </a:stretch>
        </p:blipFill>
        <p:spPr bwMode="auto">
          <a:xfrm>
            <a:off x="5943600" y="2201526"/>
            <a:ext cx="2895599" cy="2751474"/>
          </a:xfrm>
          <a:prstGeom prst="rect">
            <a:avLst/>
          </a:prstGeom>
          <a:noFill/>
          <a:ln w="9525">
            <a:noFill/>
            <a:miter lim="800000"/>
            <a:headEnd/>
            <a:tailEnd/>
          </a:ln>
          <a:effectLst/>
        </p:spPr>
      </p:pic>
      <p:pic>
        <p:nvPicPr>
          <p:cNvPr id="30722" name="Picture 2"/>
          <p:cNvPicPr>
            <a:picLocks noChangeAspect="1" noChangeArrowheads="1"/>
          </p:cNvPicPr>
          <p:nvPr/>
        </p:nvPicPr>
        <p:blipFill>
          <a:blip r:embed="rId6" cstate="print"/>
          <a:srcRect/>
          <a:stretch>
            <a:fillRect/>
          </a:stretch>
        </p:blipFill>
        <p:spPr bwMode="auto">
          <a:xfrm>
            <a:off x="5943600" y="4953000"/>
            <a:ext cx="2910215" cy="1503719"/>
          </a:xfrm>
          <a:prstGeom prst="rect">
            <a:avLst/>
          </a:prstGeom>
          <a:noFill/>
          <a:ln w="9525">
            <a:noFill/>
            <a:miter lim="800000"/>
            <a:headEnd/>
            <a:tailEnd/>
          </a:ln>
          <a:effectLst/>
        </p:spPr>
      </p:pic>
      <p:sp>
        <p:nvSpPr>
          <p:cNvPr id="2" name="Title 1"/>
          <p:cNvSpPr>
            <a:spLocks noGrp="1"/>
          </p:cNvSpPr>
          <p:nvPr>
            <p:ph type="title"/>
          </p:nvPr>
        </p:nvSpPr>
        <p:spPr>
          <a:xfrm>
            <a:off x="457200" y="0"/>
            <a:ext cx="8229600" cy="762000"/>
          </a:xfrm>
        </p:spPr>
        <p:txBody>
          <a:bodyPr>
            <a:normAutofit/>
          </a:bodyPr>
          <a:lstStyle/>
          <a:p>
            <a:r>
              <a:rPr lang="en-US" dirty="0" smtClean="0"/>
              <a:t>Alternative solutions 2.3 </a:t>
            </a:r>
            <a:r>
              <a:rPr lang="en-US" sz="3600" dirty="0" smtClean="0"/>
              <a:t>(transients)</a:t>
            </a:r>
            <a:endParaRPr lang="en-US" dirty="0"/>
          </a:p>
        </p:txBody>
      </p:sp>
      <p:sp>
        <p:nvSpPr>
          <p:cNvPr id="9" name="TextBox 8"/>
          <p:cNvSpPr txBox="1"/>
          <p:nvPr/>
        </p:nvSpPr>
        <p:spPr>
          <a:xfrm>
            <a:off x="381000" y="914400"/>
            <a:ext cx="1752600" cy="830997"/>
          </a:xfrm>
          <a:prstGeom prst="rect">
            <a:avLst/>
          </a:prstGeom>
          <a:noFill/>
        </p:spPr>
        <p:txBody>
          <a:bodyPr wrap="square" rtlCol="0">
            <a:spAutoFit/>
          </a:bodyPr>
          <a:lstStyle/>
          <a:p>
            <a:r>
              <a:rPr lang="en-US" sz="1200" dirty="0" smtClean="0"/>
              <a:t>Matched to average beam power. </a:t>
            </a:r>
            <a:r>
              <a:rPr lang="en-US" sz="1200" dirty="0" err="1" smtClean="0"/>
              <a:t>Q</a:t>
            </a:r>
            <a:r>
              <a:rPr lang="en-US" sz="1200" baseline="-25000" dirty="0" err="1" smtClean="0"/>
              <a:t>l</a:t>
            </a:r>
            <a:r>
              <a:rPr lang="en-US" sz="1200" dirty="0" smtClean="0"/>
              <a:t> = 3720</a:t>
            </a:r>
          </a:p>
          <a:p>
            <a:r>
              <a:rPr lang="en-US" sz="1200" dirty="0" smtClean="0"/>
              <a:t>No input power modulations.</a:t>
            </a:r>
            <a:endParaRPr lang="en-US" sz="1200" dirty="0"/>
          </a:p>
        </p:txBody>
      </p:sp>
      <p:sp>
        <p:nvSpPr>
          <p:cNvPr id="10" name="TextBox 9"/>
          <p:cNvSpPr txBox="1"/>
          <p:nvPr/>
        </p:nvSpPr>
        <p:spPr>
          <a:xfrm>
            <a:off x="1371600" y="2514600"/>
            <a:ext cx="1064715" cy="369332"/>
          </a:xfrm>
          <a:prstGeom prst="rect">
            <a:avLst/>
          </a:prstGeom>
          <a:noFill/>
        </p:spPr>
        <p:txBody>
          <a:bodyPr wrap="none" rtlCol="0">
            <a:spAutoFit/>
          </a:bodyPr>
          <a:lstStyle/>
          <a:p>
            <a:r>
              <a:rPr lang="en-US" dirty="0" err="1" smtClean="0"/>
              <a:t>Q</a:t>
            </a:r>
            <a:r>
              <a:rPr lang="en-US" baseline="-25000" dirty="0" err="1" smtClean="0"/>
              <a:t>l</a:t>
            </a:r>
            <a:r>
              <a:rPr lang="en-US" dirty="0" smtClean="0"/>
              <a:t> = 3720</a:t>
            </a:r>
            <a:endParaRPr lang="en-US" dirty="0"/>
          </a:p>
        </p:txBody>
      </p:sp>
      <p:sp>
        <p:nvSpPr>
          <p:cNvPr id="12" name="TextBox 11"/>
          <p:cNvSpPr txBox="1"/>
          <p:nvPr/>
        </p:nvSpPr>
        <p:spPr>
          <a:xfrm>
            <a:off x="5334000" y="990600"/>
            <a:ext cx="1143000" cy="1200329"/>
          </a:xfrm>
          <a:prstGeom prst="rect">
            <a:avLst/>
          </a:prstGeom>
          <a:noFill/>
        </p:spPr>
        <p:txBody>
          <a:bodyPr wrap="square" rtlCol="0">
            <a:spAutoFit/>
          </a:bodyPr>
          <a:lstStyle/>
          <a:p>
            <a:r>
              <a:rPr lang="en-US" sz="1200" dirty="0" smtClean="0"/>
              <a:t>Matched to peak beam power. </a:t>
            </a:r>
          </a:p>
          <a:p>
            <a:r>
              <a:rPr lang="en-US" sz="1200" dirty="0" err="1" smtClean="0"/>
              <a:t>Q</a:t>
            </a:r>
            <a:r>
              <a:rPr lang="en-US" sz="1200" baseline="-25000" dirty="0" err="1" smtClean="0"/>
              <a:t>l</a:t>
            </a:r>
            <a:r>
              <a:rPr lang="en-US" sz="1200" dirty="0" smtClean="0"/>
              <a:t> = 729</a:t>
            </a:r>
          </a:p>
          <a:p>
            <a:r>
              <a:rPr lang="en-US" sz="1200" dirty="0" smtClean="0"/>
              <a:t>Input power modulations.</a:t>
            </a:r>
            <a:endParaRPr lang="en-US" sz="1200" dirty="0"/>
          </a:p>
        </p:txBody>
      </p:sp>
      <p:sp>
        <p:nvSpPr>
          <p:cNvPr id="14" name="TextBox 13"/>
          <p:cNvSpPr txBox="1"/>
          <p:nvPr/>
        </p:nvSpPr>
        <p:spPr>
          <a:xfrm>
            <a:off x="3810000" y="2971800"/>
            <a:ext cx="947695" cy="369332"/>
          </a:xfrm>
          <a:prstGeom prst="rect">
            <a:avLst/>
          </a:prstGeom>
          <a:noFill/>
        </p:spPr>
        <p:txBody>
          <a:bodyPr wrap="none" rtlCol="0">
            <a:spAutoFit/>
          </a:bodyPr>
          <a:lstStyle/>
          <a:p>
            <a:r>
              <a:rPr lang="en-US" dirty="0" err="1" smtClean="0"/>
              <a:t>Q</a:t>
            </a:r>
            <a:r>
              <a:rPr lang="en-US" baseline="-25000" dirty="0" err="1" smtClean="0"/>
              <a:t>l</a:t>
            </a:r>
            <a:r>
              <a:rPr lang="en-US" dirty="0" smtClean="0"/>
              <a:t> = 729</a:t>
            </a:r>
            <a:endParaRPr lang="en-US" dirty="0"/>
          </a:p>
        </p:txBody>
      </p:sp>
      <p:sp>
        <p:nvSpPr>
          <p:cNvPr id="15" name="TextBox 14"/>
          <p:cNvSpPr txBox="1"/>
          <p:nvPr/>
        </p:nvSpPr>
        <p:spPr>
          <a:xfrm>
            <a:off x="685800" y="685800"/>
            <a:ext cx="1676400" cy="276999"/>
          </a:xfrm>
          <a:prstGeom prst="rect">
            <a:avLst/>
          </a:prstGeom>
          <a:noFill/>
        </p:spPr>
        <p:txBody>
          <a:bodyPr wrap="square" rtlCol="0">
            <a:spAutoFit/>
          </a:bodyPr>
          <a:lstStyle/>
          <a:p>
            <a:r>
              <a:rPr lang="en-US" sz="1200" dirty="0" smtClean="0"/>
              <a:t>Klystron bandwidth: 0</a:t>
            </a:r>
            <a:endParaRPr lang="en-US" sz="1200" dirty="0"/>
          </a:p>
        </p:txBody>
      </p:sp>
      <p:sp>
        <p:nvSpPr>
          <p:cNvPr id="16" name="TextBox 15"/>
          <p:cNvSpPr txBox="1"/>
          <p:nvPr/>
        </p:nvSpPr>
        <p:spPr>
          <a:xfrm>
            <a:off x="3429000" y="685800"/>
            <a:ext cx="1828800" cy="276999"/>
          </a:xfrm>
          <a:prstGeom prst="rect">
            <a:avLst/>
          </a:prstGeom>
          <a:noFill/>
        </p:spPr>
        <p:txBody>
          <a:bodyPr wrap="square" rtlCol="0">
            <a:spAutoFit/>
          </a:bodyPr>
          <a:lstStyle/>
          <a:p>
            <a:r>
              <a:rPr lang="en-US" sz="1200" dirty="0" smtClean="0"/>
              <a:t>Klystron bandwidth: ∞</a:t>
            </a:r>
            <a:endParaRPr lang="en-US" sz="1200" dirty="0"/>
          </a:p>
        </p:txBody>
      </p:sp>
      <p:sp>
        <p:nvSpPr>
          <p:cNvPr id="23" name="TextBox 22"/>
          <p:cNvSpPr txBox="1"/>
          <p:nvPr/>
        </p:nvSpPr>
        <p:spPr>
          <a:xfrm>
            <a:off x="6477000" y="685800"/>
            <a:ext cx="1828800" cy="276999"/>
          </a:xfrm>
          <a:prstGeom prst="rect">
            <a:avLst/>
          </a:prstGeom>
          <a:noFill/>
        </p:spPr>
        <p:txBody>
          <a:bodyPr wrap="square" rtlCol="0">
            <a:spAutoFit/>
          </a:bodyPr>
          <a:lstStyle/>
          <a:p>
            <a:r>
              <a:rPr lang="en-US" sz="1200" dirty="0" smtClean="0"/>
              <a:t>Klystron bandwidth: 1%</a:t>
            </a:r>
            <a:endParaRPr lang="en-US" sz="1200" dirty="0"/>
          </a:p>
        </p:txBody>
      </p:sp>
      <p:sp>
        <p:nvSpPr>
          <p:cNvPr id="27" name="TextBox 26"/>
          <p:cNvSpPr txBox="1"/>
          <p:nvPr/>
        </p:nvSpPr>
        <p:spPr>
          <a:xfrm>
            <a:off x="6934200" y="2895600"/>
            <a:ext cx="947695" cy="369332"/>
          </a:xfrm>
          <a:prstGeom prst="rect">
            <a:avLst/>
          </a:prstGeom>
          <a:noFill/>
        </p:spPr>
        <p:txBody>
          <a:bodyPr wrap="none" rtlCol="0">
            <a:spAutoFit/>
          </a:bodyPr>
          <a:lstStyle/>
          <a:p>
            <a:r>
              <a:rPr lang="en-US" dirty="0" err="1" smtClean="0"/>
              <a:t>Q</a:t>
            </a:r>
            <a:r>
              <a:rPr lang="en-US" baseline="-25000" dirty="0" err="1" smtClean="0"/>
              <a:t>l</a:t>
            </a:r>
            <a:r>
              <a:rPr lang="en-US" dirty="0" smtClean="0"/>
              <a:t> = 729</a:t>
            </a:r>
            <a:endParaRPr lang="en-US" dirty="0"/>
          </a:p>
        </p:txBody>
      </p:sp>
      <p:pic>
        <p:nvPicPr>
          <p:cNvPr id="30723" name="Picture 3"/>
          <p:cNvPicPr>
            <a:picLocks noChangeAspect="1" noChangeArrowheads="1"/>
          </p:cNvPicPr>
          <p:nvPr/>
        </p:nvPicPr>
        <p:blipFill>
          <a:blip r:embed="rId7" cstate="print"/>
          <a:srcRect/>
          <a:stretch>
            <a:fillRect/>
          </a:stretch>
        </p:blipFill>
        <p:spPr bwMode="auto">
          <a:xfrm>
            <a:off x="6049439" y="914400"/>
            <a:ext cx="2713561" cy="1476375"/>
          </a:xfrm>
          <a:prstGeom prst="rect">
            <a:avLst/>
          </a:prstGeom>
          <a:noFill/>
          <a:ln w="9525">
            <a:noFill/>
            <a:miter lim="800000"/>
            <a:headEnd/>
            <a:tailEnd/>
          </a:ln>
          <a:effectLst/>
        </p:spPr>
      </p:pic>
      <p:pic>
        <p:nvPicPr>
          <p:cNvPr id="30726" name="Picture 6"/>
          <p:cNvPicPr>
            <a:picLocks noChangeAspect="1" noChangeArrowheads="1"/>
          </p:cNvPicPr>
          <p:nvPr/>
        </p:nvPicPr>
        <p:blipFill>
          <a:blip r:embed="rId8" cstate="print"/>
          <a:srcRect/>
          <a:stretch>
            <a:fillRect/>
          </a:stretch>
        </p:blipFill>
        <p:spPr bwMode="auto">
          <a:xfrm>
            <a:off x="2782364" y="838201"/>
            <a:ext cx="2856436" cy="1676400"/>
          </a:xfrm>
          <a:prstGeom prst="rect">
            <a:avLst/>
          </a:prstGeom>
          <a:noFill/>
          <a:ln w="9525">
            <a:noFill/>
            <a:miter lim="800000"/>
            <a:headEnd/>
            <a:tailEnd/>
          </a:ln>
          <a:effectLst/>
        </p:spPr>
      </p:pic>
      <p:pic>
        <p:nvPicPr>
          <p:cNvPr id="30727" name="Picture 7"/>
          <p:cNvPicPr>
            <a:picLocks noChangeAspect="1" noChangeArrowheads="1"/>
          </p:cNvPicPr>
          <p:nvPr/>
        </p:nvPicPr>
        <p:blipFill>
          <a:blip r:embed="rId9" cstate="print"/>
          <a:srcRect/>
          <a:stretch>
            <a:fillRect/>
          </a:stretch>
        </p:blipFill>
        <p:spPr bwMode="auto">
          <a:xfrm>
            <a:off x="2743200" y="4933950"/>
            <a:ext cx="2971800" cy="1760421"/>
          </a:xfrm>
          <a:prstGeom prst="rect">
            <a:avLst/>
          </a:prstGeom>
          <a:noFill/>
          <a:ln w="9525">
            <a:noFill/>
            <a:miter lim="800000"/>
            <a:headEnd/>
            <a:tailEnd/>
          </a:ln>
          <a:effectLst/>
        </p:spPr>
      </p:pic>
      <p:pic>
        <p:nvPicPr>
          <p:cNvPr id="30730" name="Picture 10"/>
          <p:cNvPicPr>
            <a:picLocks noChangeAspect="1" noChangeArrowheads="1"/>
          </p:cNvPicPr>
          <p:nvPr/>
        </p:nvPicPr>
        <p:blipFill>
          <a:blip r:embed="rId10" cstate="print"/>
          <a:srcRect/>
          <a:stretch>
            <a:fillRect/>
          </a:stretch>
        </p:blipFill>
        <p:spPr bwMode="auto">
          <a:xfrm>
            <a:off x="76200" y="5029200"/>
            <a:ext cx="2895599" cy="1756351"/>
          </a:xfrm>
          <a:prstGeom prst="rect">
            <a:avLst/>
          </a:prstGeom>
          <a:noFill/>
          <a:ln w="9525">
            <a:noFill/>
            <a:miter lim="800000"/>
            <a:headEnd/>
            <a:tailEnd/>
          </a:ln>
          <a:effectLst/>
        </p:spPr>
      </p:pic>
      <p:sp>
        <p:nvSpPr>
          <p:cNvPr id="31" name="TextBox 30"/>
          <p:cNvSpPr txBox="1"/>
          <p:nvPr/>
        </p:nvSpPr>
        <p:spPr>
          <a:xfrm>
            <a:off x="1371600" y="5715000"/>
            <a:ext cx="1676400" cy="276999"/>
          </a:xfrm>
          <a:prstGeom prst="rect">
            <a:avLst/>
          </a:prstGeom>
          <a:noFill/>
        </p:spPr>
        <p:txBody>
          <a:bodyPr wrap="square" rtlCol="0">
            <a:spAutoFit/>
          </a:bodyPr>
          <a:lstStyle/>
          <a:p>
            <a:r>
              <a:rPr lang="en-US" sz="1200" dirty="0" smtClean="0"/>
              <a:t>Imaginary !!!</a:t>
            </a:r>
            <a:endParaRPr 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 klystron power supply </a:t>
            </a:r>
            <a:endParaRPr lang="en-US" dirty="0"/>
          </a:p>
        </p:txBody>
      </p:sp>
      <p:pic>
        <p:nvPicPr>
          <p:cNvPr id="107522" name="Picture 2"/>
          <p:cNvPicPr>
            <a:picLocks noChangeAspect="1" noChangeArrowheads="1"/>
          </p:cNvPicPr>
          <p:nvPr/>
        </p:nvPicPr>
        <p:blipFill>
          <a:blip r:embed="rId2" cstate="print"/>
          <a:srcRect/>
          <a:stretch>
            <a:fillRect/>
          </a:stretch>
        </p:blipFill>
        <p:spPr bwMode="auto">
          <a:xfrm rot="16200000">
            <a:off x="895344" y="-99474"/>
            <a:ext cx="4322248" cy="6112931"/>
          </a:xfrm>
          <a:prstGeom prst="rect">
            <a:avLst/>
          </a:prstGeom>
          <a:noFill/>
          <a:ln w="9525">
            <a:noFill/>
            <a:miter lim="800000"/>
            <a:headEnd/>
            <a:tailEnd/>
          </a:ln>
        </p:spPr>
      </p:pic>
      <p:sp>
        <p:nvSpPr>
          <p:cNvPr id="4" name="TextBox 3"/>
          <p:cNvSpPr txBox="1"/>
          <p:nvPr/>
        </p:nvSpPr>
        <p:spPr>
          <a:xfrm>
            <a:off x="1159934" y="795868"/>
            <a:ext cx="3355406" cy="400110"/>
          </a:xfrm>
          <a:prstGeom prst="rect">
            <a:avLst/>
          </a:prstGeom>
          <a:noFill/>
        </p:spPr>
        <p:txBody>
          <a:bodyPr wrap="none" rtlCol="0">
            <a:spAutoFit/>
          </a:bodyPr>
          <a:lstStyle/>
          <a:p>
            <a:pPr eaLnBrk="0" fontAlgn="base" hangingPunct="0">
              <a:spcBef>
                <a:spcPct val="20000"/>
              </a:spcBef>
              <a:spcAft>
                <a:spcPct val="0"/>
              </a:spcAft>
              <a:buClr>
                <a:srgbClr val="FF3300"/>
              </a:buClr>
              <a:buSzPct val="90000"/>
            </a:pPr>
            <a:r>
              <a:rPr lang="en-US" sz="2000" dirty="0" smtClean="0">
                <a:solidFill>
                  <a:srgbClr val="0000FF"/>
                </a:solidFill>
              </a:rPr>
              <a:t>LEP klystron power supply</a:t>
            </a:r>
            <a:endParaRPr lang="en-US" sz="2000" dirty="0">
              <a:solidFill>
                <a:srgbClr val="0000FF"/>
              </a:solidFill>
            </a:endParaRPr>
          </a:p>
        </p:txBody>
      </p:sp>
      <p:cxnSp>
        <p:nvCxnSpPr>
          <p:cNvPr id="8" name="Straight Arrow Connector 7"/>
          <p:cNvCxnSpPr/>
          <p:nvPr/>
        </p:nvCxnSpPr>
        <p:spPr bwMode="auto">
          <a:xfrm>
            <a:off x="457200" y="5765800"/>
            <a:ext cx="914400" cy="914400"/>
          </a:xfrm>
          <a:prstGeom prst="straightConnector1">
            <a:avLst/>
          </a:prstGeom>
          <a:noFill/>
          <a:ln w="9525" cap="flat" cmpd="sng" algn="ctr">
            <a:noFill/>
            <a:prstDash val="solid"/>
            <a:round/>
            <a:headEnd type="none" w="med" len="med"/>
            <a:tailEnd type="arrow"/>
          </a:ln>
          <a:effectLst/>
        </p:spPr>
      </p:cxnSp>
      <p:grpSp>
        <p:nvGrpSpPr>
          <p:cNvPr id="3" name="Group 42"/>
          <p:cNvGrpSpPr/>
          <p:nvPr/>
        </p:nvGrpSpPr>
        <p:grpSpPr>
          <a:xfrm>
            <a:off x="372533" y="4622800"/>
            <a:ext cx="1888067" cy="1642533"/>
            <a:chOff x="372533" y="4622800"/>
            <a:chExt cx="1888067" cy="1642533"/>
          </a:xfrm>
        </p:grpSpPr>
        <p:sp>
          <p:nvSpPr>
            <p:cNvPr id="6" name="TextBox 5"/>
            <p:cNvSpPr txBox="1"/>
            <p:nvPr/>
          </p:nvSpPr>
          <p:spPr>
            <a:xfrm>
              <a:off x="389467" y="4622800"/>
              <a:ext cx="1505540" cy="338554"/>
            </a:xfrm>
            <a:prstGeom prst="rect">
              <a:avLst/>
            </a:prstGeom>
            <a:noFill/>
          </p:spPr>
          <p:txBody>
            <a:bodyPr wrap="none" rtlCol="0">
              <a:spAutoFit/>
            </a:bodyPr>
            <a:lstStyle/>
            <a:p>
              <a:pPr eaLnBrk="0" fontAlgn="base" hangingPunct="0">
                <a:spcBef>
                  <a:spcPct val="20000"/>
                </a:spcBef>
                <a:spcAft>
                  <a:spcPct val="0"/>
                </a:spcAft>
                <a:buClr>
                  <a:srgbClr val="FF3300"/>
                </a:buClr>
                <a:buSzPct val="90000"/>
              </a:pPr>
              <a:r>
                <a:rPr lang="en-US" sz="1600" dirty="0" smtClean="0">
                  <a:solidFill>
                    <a:srgbClr val="0000FF"/>
                  </a:solidFill>
                </a:rPr>
                <a:t>3 phases main</a:t>
              </a:r>
              <a:endParaRPr lang="en-US" sz="1600" dirty="0">
                <a:solidFill>
                  <a:srgbClr val="0000FF"/>
                </a:solidFill>
              </a:endParaRPr>
            </a:p>
          </p:txBody>
        </p:sp>
        <p:cxnSp>
          <p:nvCxnSpPr>
            <p:cNvPr id="10" name="Straight Arrow Connector 9"/>
            <p:cNvCxnSpPr/>
            <p:nvPr/>
          </p:nvCxnSpPr>
          <p:spPr bwMode="auto">
            <a:xfrm>
              <a:off x="372533" y="5630333"/>
              <a:ext cx="1888067" cy="1588"/>
            </a:xfrm>
            <a:prstGeom prst="straightConnector1">
              <a:avLst/>
            </a:prstGeom>
            <a:no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5400000" flipH="1" flipV="1">
              <a:off x="-58473" y="5681133"/>
              <a:ext cx="1167606" cy="794"/>
            </a:xfrm>
            <a:prstGeom prst="straightConnector1">
              <a:avLst/>
            </a:prstGeom>
            <a:noFill/>
            <a:ln w="9525" cap="flat" cmpd="sng" algn="ctr">
              <a:solidFill>
                <a:schemeClr val="tx1"/>
              </a:solidFill>
              <a:prstDash val="solid"/>
              <a:round/>
              <a:headEnd type="none" w="med" len="med"/>
              <a:tailEnd type="arrow"/>
            </a:ln>
            <a:effectLst/>
          </p:spPr>
        </p:cxnSp>
        <p:sp>
          <p:nvSpPr>
            <p:cNvPr id="22" name="Arc 21"/>
            <p:cNvSpPr/>
            <p:nvPr/>
          </p:nvSpPr>
          <p:spPr bwMode="auto">
            <a:xfrm>
              <a:off x="541867" y="5198534"/>
              <a:ext cx="465666" cy="914400"/>
            </a:xfrm>
            <a:prstGeom prst="arc">
              <a:avLst>
                <a:gd name="adj1" fmla="val 11215355"/>
                <a:gd name="adj2" fmla="val 114554"/>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23" name="Arc 22"/>
            <p:cNvSpPr/>
            <p:nvPr/>
          </p:nvSpPr>
          <p:spPr bwMode="auto">
            <a:xfrm rot="10800000">
              <a:off x="1007534" y="5156200"/>
              <a:ext cx="465666" cy="914400"/>
            </a:xfrm>
            <a:prstGeom prst="arc">
              <a:avLst>
                <a:gd name="adj1" fmla="val 11215355"/>
                <a:gd name="adj2" fmla="val 114554"/>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24" name="Arc 23"/>
            <p:cNvSpPr/>
            <p:nvPr/>
          </p:nvSpPr>
          <p:spPr bwMode="auto">
            <a:xfrm>
              <a:off x="1473200" y="5207001"/>
              <a:ext cx="465666" cy="914400"/>
            </a:xfrm>
            <a:prstGeom prst="arc">
              <a:avLst>
                <a:gd name="adj1" fmla="val 11215355"/>
                <a:gd name="adj2" fmla="val 114554"/>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grpSp>
      <p:grpSp>
        <p:nvGrpSpPr>
          <p:cNvPr id="5" name="Group 41"/>
          <p:cNvGrpSpPr/>
          <p:nvPr/>
        </p:nvGrpSpPr>
        <p:grpSpPr>
          <a:xfrm>
            <a:off x="2895600" y="4605863"/>
            <a:ext cx="2728632" cy="1634070"/>
            <a:chOff x="2599267" y="4614330"/>
            <a:chExt cx="2728632" cy="1634070"/>
          </a:xfrm>
        </p:grpSpPr>
        <p:sp>
          <p:nvSpPr>
            <p:cNvPr id="25" name="TextBox 24"/>
            <p:cNvSpPr txBox="1"/>
            <p:nvPr/>
          </p:nvSpPr>
          <p:spPr>
            <a:xfrm>
              <a:off x="2599267" y="4614330"/>
              <a:ext cx="2728632" cy="338554"/>
            </a:xfrm>
            <a:prstGeom prst="rect">
              <a:avLst/>
            </a:prstGeom>
            <a:noFill/>
          </p:spPr>
          <p:txBody>
            <a:bodyPr wrap="none" rtlCol="0">
              <a:spAutoFit/>
            </a:bodyPr>
            <a:lstStyle/>
            <a:p>
              <a:pPr eaLnBrk="0" fontAlgn="base" hangingPunct="0">
                <a:spcBef>
                  <a:spcPct val="20000"/>
                </a:spcBef>
                <a:spcAft>
                  <a:spcPct val="0"/>
                </a:spcAft>
                <a:buClr>
                  <a:srgbClr val="FF3300"/>
                </a:buClr>
                <a:buSzPct val="90000"/>
              </a:pPr>
              <a:r>
                <a:rPr lang="en-US" sz="1600" dirty="0" smtClean="0">
                  <a:solidFill>
                    <a:srgbClr val="0000FF"/>
                  </a:solidFill>
                </a:rPr>
                <a:t>12 phases – 600 Hz ripples</a:t>
              </a:r>
              <a:endParaRPr lang="en-US" sz="1600" dirty="0">
                <a:solidFill>
                  <a:srgbClr val="0000FF"/>
                </a:solidFill>
              </a:endParaRPr>
            </a:p>
          </p:txBody>
        </p:sp>
        <p:cxnSp>
          <p:nvCxnSpPr>
            <p:cNvPr id="26" name="Straight Arrow Connector 25"/>
            <p:cNvCxnSpPr/>
            <p:nvPr/>
          </p:nvCxnSpPr>
          <p:spPr bwMode="auto">
            <a:xfrm>
              <a:off x="2683933" y="5621867"/>
              <a:ext cx="2133600" cy="1588"/>
            </a:xfrm>
            <a:prstGeom prst="straightConnector1">
              <a:avLst/>
            </a:prstGeom>
            <a:no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rot="5400000" flipH="1" flipV="1">
              <a:off x="2168260" y="5664200"/>
              <a:ext cx="1167606" cy="794"/>
            </a:xfrm>
            <a:prstGeom prst="straightConnector1">
              <a:avLst/>
            </a:prstGeom>
            <a:noFill/>
            <a:ln w="9525" cap="flat" cmpd="sng" algn="ctr">
              <a:solidFill>
                <a:schemeClr val="tx1"/>
              </a:solidFill>
              <a:prstDash val="solid"/>
              <a:round/>
              <a:headEnd type="none" w="med" len="med"/>
              <a:tailEnd type="arrow"/>
            </a:ln>
            <a:effectLst/>
          </p:spPr>
        </p:cxnSp>
        <p:sp>
          <p:nvSpPr>
            <p:cNvPr id="29" name="Arc 28"/>
            <p:cNvSpPr/>
            <p:nvPr/>
          </p:nvSpPr>
          <p:spPr bwMode="auto">
            <a:xfrm>
              <a:off x="2675467" y="5164668"/>
              <a:ext cx="465666" cy="914400"/>
            </a:xfrm>
            <a:prstGeom prst="arc">
              <a:avLst>
                <a:gd name="adj1" fmla="val 14756869"/>
                <a:gd name="adj2" fmla="val 1758404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30" name="Arc 29"/>
            <p:cNvSpPr/>
            <p:nvPr/>
          </p:nvSpPr>
          <p:spPr bwMode="auto">
            <a:xfrm>
              <a:off x="2971806" y="5164662"/>
              <a:ext cx="465666" cy="914400"/>
            </a:xfrm>
            <a:prstGeom prst="arc">
              <a:avLst>
                <a:gd name="adj1" fmla="val 14756869"/>
                <a:gd name="adj2" fmla="val 1758404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31" name="Arc 30"/>
            <p:cNvSpPr/>
            <p:nvPr/>
          </p:nvSpPr>
          <p:spPr bwMode="auto">
            <a:xfrm>
              <a:off x="3276601" y="5164668"/>
              <a:ext cx="465666" cy="914400"/>
            </a:xfrm>
            <a:prstGeom prst="arc">
              <a:avLst>
                <a:gd name="adj1" fmla="val 14756869"/>
                <a:gd name="adj2" fmla="val 1758404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32" name="Arc 31"/>
            <p:cNvSpPr/>
            <p:nvPr/>
          </p:nvSpPr>
          <p:spPr bwMode="auto">
            <a:xfrm>
              <a:off x="3572933" y="5164668"/>
              <a:ext cx="465666" cy="914400"/>
            </a:xfrm>
            <a:prstGeom prst="arc">
              <a:avLst>
                <a:gd name="adj1" fmla="val 14756869"/>
                <a:gd name="adj2" fmla="val 1758404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33" name="Arc 32"/>
            <p:cNvSpPr/>
            <p:nvPr/>
          </p:nvSpPr>
          <p:spPr bwMode="auto">
            <a:xfrm>
              <a:off x="3877733" y="5164668"/>
              <a:ext cx="465666" cy="914400"/>
            </a:xfrm>
            <a:prstGeom prst="arc">
              <a:avLst>
                <a:gd name="adj1" fmla="val 14756869"/>
                <a:gd name="adj2" fmla="val 1758404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34" name="Arc 33"/>
            <p:cNvSpPr/>
            <p:nvPr/>
          </p:nvSpPr>
          <p:spPr bwMode="auto">
            <a:xfrm>
              <a:off x="4182533" y="5173136"/>
              <a:ext cx="465666" cy="914400"/>
            </a:xfrm>
            <a:prstGeom prst="arc">
              <a:avLst>
                <a:gd name="adj1" fmla="val 14756869"/>
                <a:gd name="adj2" fmla="val 1758404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cxnSp>
          <p:nvCxnSpPr>
            <p:cNvPr id="37" name="Straight Connector 36"/>
            <p:cNvCxnSpPr/>
            <p:nvPr/>
          </p:nvCxnSpPr>
          <p:spPr bwMode="auto">
            <a:xfrm>
              <a:off x="2641600" y="5291667"/>
              <a:ext cx="2302933" cy="8466"/>
            </a:xfrm>
            <a:prstGeom prst="line">
              <a:avLst/>
            </a:prstGeom>
            <a:noFill/>
            <a:ln w="9525" cap="flat" cmpd="sng" algn="ctr">
              <a:solidFill>
                <a:schemeClr val="tx1"/>
              </a:solidFill>
              <a:prstDash val="dash"/>
              <a:round/>
              <a:headEnd type="none" w="med" len="med"/>
              <a:tailEnd type="none" w="med" len="med"/>
            </a:ln>
            <a:effectLst/>
          </p:spPr>
        </p:cxnSp>
        <p:cxnSp>
          <p:nvCxnSpPr>
            <p:cNvPr id="40" name="Straight Connector 39"/>
            <p:cNvCxnSpPr/>
            <p:nvPr/>
          </p:nvCxnSpPr>
          <p:spPr bwMode="auto">
            <a:xfrm>
              <a:off x="2641600" y="5156200"/>
              <a:ext cx="2302933" cy="8466"/>
            </a:xfrm>
            <a:prstGeom prst="line">
              <a:avLst/>
            </a:prstGeom>
            <a:noFill/>
            <a:ln w="9525" cap="flat" cmpd="sng" algn="ctr">
              <a:solidFill>
                <a:schemeClr val="tx1"/>
              </a:solidFill>
              <a:prstDash val="dash"/>
              <a:round/>
              <a:headEnd type="none" w="med" len="med"/>
              <a:tailEnd type="none" w="med" len="med"/>
            </a:ln>
            <a:effectLst/>
          </p:spPr>
        </p:cxnSp>
        <p:sp>
          <p:nvSpPr>
            <p:cNvPr id="41" name="TextBox 40"/>
            <p:cNvSpPr txBox="1"/>
            <p:nvPr/>
          </p:nvSpPr>
          <p:spPr>
            <a:xfrm>
              <a:off x="4622799" y="5063067"/>
              <a:ext cx="478016" cy="338554"/>
            </a:xfrm>
            <a:prstGeom prst="rect">
              <a:avLst/>
            </a:prstGeom>
            <a:noFill/>
          </p:spPr>
          <p:txBody>
            <a:bodyPr wrap="none" rtlCol="0">
              <a:spAutoFit/>
            </a:bodyPr>
            <a:lstStyle/>
            <a:p>
              <a:pPr eaLnBrk="0" fontAlgn="base" hangingPunct="0">
                <a:spcBef>
                  <a:spcPct val="20000"/>
                </a:spcBef>
                <a:spcAft>
                  <a:spcPct val="0"/>
                </a:spcAft>
                <a:buClr>
                  <a:srgbClr val="FF3300"/>
                </a:buClr>
                <a:buSzPct val="90000"/>
              </a:pPr>
              <a:r>
                <a:rPr lang="en-US" sz="1600" dirty="0" smtClean="0">
                  <a:solidFill>
                    <a:srgbClr val="000000"/>
                  </a:solidFill>
                </a:rPr>
                <a:t>4%</a:t>
              </a:r>
              <a:endParaRPr lang="en-US" sz="1600" dirty="0">
                <a:solidFill>
                  <a:srgbClr val="000000"/>
                </a:solidFill>
              </a:endParaRPr>
            </a:p>
          </p:txBody>
        </p:sp>
      </p:grpSp>
      <p:sp>
        <p:nvSpPr>
          <p:cNvPr id="44" name="Right Arrow 43"/>
          <p:cNvSpPr/>
          <p:nvPr/>
        </p:nvSpPr>
        <p:spPr bwMode="auto">
          <a:xfrm>
            <a:off x="2472266" y="5520266"/>
            <a:ext cx="355600" cy="211667"/>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45" name="Right Arrow 44"/>
          <p:cNvSpPr/>
          <p:nvPr/>
        </p:nvSpPr>
        <p:spPr bwMode="auto">
          <a:xfrm>
            <a:off x="5418666" y="5520266"/>
            <a:ext cx="355600" cy="211667"/>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cxnSp>
        <p:nvCxnSpPr>
          <p:cNvPr id="46" name="Straight Arrow Connector 45"/>
          <p:cNvCxnSpPr/>
          <p:nvPr/>
        </p:nvCxnSpPr>
        <p:spPr bwMode="auto">
          <a:xfrm>
            <a:off x="5960533" y="5621867"/>
            <a:ext cx="2133600" cy="1588"/>
          </a:xfrm>
          <a:prstGeom prst="straightConnector1">
            <a:avLst/>
          </a:prstGeom>
          <a:no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rot="5400000" flipH="1" flipV="1">
            <a:off x="5271296" y="5414435"/>
            <a:ext cx="1684072" cy="792"/>
          </a:xfrm>
          <a:prstGeom prst="straightConnector1">
            <a:avLst/>
          </a:prstGeom>
          <a:noFill/>
          <a:ln w="9525" cap="flat" cmpd="sng" algn="ctr">
            <a:solidFill>
              <a:schemeClr val="tx1"/>
            </a:solidFill>
            <a:prstDash val="solid"/>
            <a:round/>
            <a:headEnd type="none" w="med" len="med"/>
            <a:tailEnd type="arrow"/>
          </a:ln>
          <a:effectLst/>
        </p:spPr>
      </p:cxnSp>
      <p:sp>
        <p:nvSpPr>
          <p:cNvPr id="50" name="TextBox 49"/>
          <p:cNvSpPr txBox="1"/>
          <p:nvPr/>
        </p:nvSpPr>
        <p:spPr>
          <a:xfrm>
            <a:off x="6815666" y="4495798"/>
            <a:ext cx="710451" cy="338554"/>
          </a:xfrm>
          <a:prstGeom prst="rect">
            <a:avLst/>
          </a:prstGeom>
          <a:noFill/>
        </p:spPr>
        <p:txBody>
          <a:bodyPr wrap="none" rtlCol="0">
            <a:spAutoFit/>
          </a:bodyPr>
          <a:lstStyle/>
          <a:p>
            <a:pPr eaLnBrk="0" fontAlgn="base" hangingPunct="0">
              <a:spcBef>
                <a:spcPct val="20000"/>
              </a:spcBef>
              <a:spcAft>
                <a:spcPct val="0"/>
              </a:spcAft>
              <a:buClr>
                <a:srgbClr val="FF3300"/>
              </a:buClr>
              <a:buSzPct val="90000"/>
            </a:pPr>
            <a:r>
              <a:rPr lang="en-US" sz="1600" dirty="0" smtClean="0">
                <a:solidFill>
                  <a:srgbClr val="0000FF"/>
                </a:solidFill>
              </a:rPr>
              <a:t>filter</a:t>
            </a:r>
            <a:endParaRPr lang="en-US" sz="1600" dirty="0">
              <a:solidFill>
                <a:srgbClr val="0000FF"/>
              </a:solidFill>
            </a:endParaRPr>
          </a:p>
        </p:txBody>
      </p:sp>
      <p:sp>
        <p:nvSpPr>
          <p:cNvPr id="51" name="Freeform 50"/>
          <p:cNvSpPr/>
          <p:nvPr/>
        </p:nvSpPr>
        <p:spPr bwMode="auto">
          <a:xfrm>
            <a:off x="6121400" y="4917723"/>
            <a:ext cx="872067" cy="18344"/>
          </a:xfrm>
          <a:custGeom>
            <a:avLst/>
            <a:gdLst>
              <a:gd name="connsiteX0" fmla="*/ 0 w 872067"/>
              <a:gd name="connsiteY0" fmla="*/ 18344 h 18344"/>
              <a:gd name="connsiteX1" fmla="*/ 872067 w 872067"/>
              <a:gd name="connsiteY1" fmla="*/ 18344 h 18344"/>
            </a:gdLst>
            <a:ahLst/>
            <a:cxnLst>
              <a:cxn ang="0">
                <a:pos x="connsiteX0" y="connsiteY0"/>
              </a:cxn>
              <a:cxn ang="0">
                <a:pos x="connsiteX1" y="connsiteY1"/>
              </a:cxn>
            </a:cxnLst>
            <a:rect l="l" t="t" r="r" b="b"/>
            <a:pathLst>
              <a:path w="872067" h="18344">
                <a:moveTo>
                  <a:pt x="0" y="18344"/>
                </a:moveTo>
                <a:cubicBezTo>
                  <a:pt x="339372" y="9172"/>
                  <a:pt x="678745" y="0"/>
                  <a:pt x="872067" y="18344"/>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52" name="Freeform 51"/>
          <p:cNvSpPr/>
          <p:nvPr/>
        </p:nvSpPr>
        <p:spPr bwMode="auto">
          <a:xfrm>
            <a:off x="6096000" y="4916311"/>
            <a:ext cx="2129366" cy="1168400"/>
          </a:xfrm>
          <a:custGeom>
            <a:avLst/>
            <a:gdLst>
              <a:gd name="connsiteX0" fmla="*/ 0 w 2129366"/>
              <a:gd name="connsiteY0" fmla="*/ 11289 h 1168400"/>
              <a:gd name="connsiteX1" fmla="*/ 516467 w 2129366"/>
              <a:gd name="connsiteY1" fmla="*/ 11289 h 1168400"/>
              <a:gd name="connsiteX2" fmla="*/ 872067 w 2129366"/>
              <a:gd name="connsiteY2" fmla="*/ 79022 h 1168400"/>
              <a:gd name="connsiteX3" fmla="*/ 1049867 w 2129366"/>
              <a:gd name="connsiteY3" fmla="*/ 206022 h 1168400"/>
              <a:gd name="connsiteX4" fmla="*/ 1972733 w 2129366"/>
              <a:gd name="connsiteY4" fmla="*/ 1027289 h 1168400"/>
              <a:gd name="connsiteX5" fmla="*/ 1989667 w 2129366"/>
              <a:gd name="connsiteY5" fmla="*/ 1052689 h 1168400"/>
              <a:gd name="connsiteX6" fmla="*/ 1998133 w 2129366"/>
              <a:gd name="connsiteY6" fmla="*/ 1052689 h 1168400"/>
              <a:gd name="connsiteX7" fmla="*/ 1998133 w 2129366"/>
              <a:gd name="connsiteY7" fmla="*/ 1069622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9366" h="1168400">
                <a:moveTo>
                  <a:pt x="0" y="11289"/>
                </a:moveTo>
                <a:cubicBezTo>
                  <a:pt x="185561" y="5644"/>
                  <a:pt x="371123" y="0"/>
                  <a:pt x="516467" y="11289"/>
                </a:cubicBezTo>
                <a:cubicBezTo>
                  <a:pt x="661812" y="22578"/>
                  <a:pt x="783167" y="46567"/>
                  <a:pt x="872067" y="79022"/>
                </a:cubicBezTo>
                <a:cubicBezTo>
                  <a:pt x="960967" y="111477"/>
                  <a:pt x="866423" y="47978"/>
                  <a:pt x="1049867" y="206022"/>
                </a:cubicBezTo>
                <a:cubicBezTo>
                  <a:pt x="1233311" y="364067"/>
                  <a:pt x="1816100" y="886178"/>
                  <a:pt x="1972733" y="1027289"/>
                </a:cubicBezTo>
                <a:cubicBezTo>
                  <a:pt x="2129366" y="1168400"/>
                  <a:pt x="1985434" y="1048456"/>
                  <a:pt x="1989667" y="1052689"/>
                </a:cubicBezTo>
                <a:cubicBezTo>
                  <a:pt x="1993900" y="1056922"/>
                  <a:pt x="1996722" y="1049867"/>
                  <a:pt x="1998133" y="1052689"/>
                </a:cubicBezTo>
                <a:cubicBezTo>
                  <a:pt x="1999544" y="1055511"/>
                  <a:pt x="1998838" y="1062566"/>
                  <a:pt x="1998133" y="1069622"/>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53" name="TextBox 52"/>
          <p:cNvSpPr txBox="1"/>
          <p:nvPr/>
        </p:nvSpPr>
        <p:spPr>
          <a:xfrm>
            <a:off x="1955801" y="5664200"/>
            <a:ext cx="232756" cy="307777"/>
          </a:xfrm>
          <a:prstGeom prst="rect">
            <a:avLst/>
          </a:prstGeom>
          <a:noFill/>
        </p:spPr>
        <p:txBody>
          <a:bodyPr wrap="none" rtlCol="0">
            <a:spAutoFit/>
          </a:bodyPr>
          <a:lstStyle/>
          <a:p>
            <a:pPr eaLnBrk="0" fontAlgn="base" hangingPunct="0">
              <a:spcBef>
                <a:spcPct val="20000"/>
              </a:spcBef>
              <a:spcAft>
                <a:spcPct val="0"/>
              </a:spcAft>
              <a:buClr>
                <a:srgbClr val="FF3300"/>
              </a:buClr>
              <a:buSzPct val="90000"/>
            </a:pPr>
            <a:r>
              <a:rPr lang="en-US" sz="1400" b="1" dirty="0" smtClean="0">
                <a:solidFill>
                  <a:srgbClr val="000000"/>
                </a:solidFill>
                <a:latin typeface="CATIA Symbols" pitchFamily="82" charset="0"/>
              </a:rPr>
              <a:t>t</a:t>
            </a:r>
            <a:endParaRPr lang="en-US" sz="1400" b="1" dirty="0">
              <a:solidFill>
                <a:srgbClr val="000000"/>
              </a:solidFill>
              <a:latin typeface="CATIA Symbols" pitchFamily="82" charset="0"/>
            </a:endParaRPr>
          </a:p>
        </p:txBody>
      </p:sp>
      <p:sp>
        <p:nvSpPr>
          <p:cNvPr id="54" name="TextBox 53"/>
          <p:cNvSpPr txBox="1"/>
          <p:nvPr/>
        </p:nvSpPr>
        <p:spPr>
          <a:xfrm>
            <a:off x="4851401" y="5621868"/>
            <a:ext cx="232756" cy="316244"/>
          </a:xfrm>
          <a:prstGeom prst="rect">
            <a:avLst/>
          </a:prstGeom>
          <a:noFill/>
        </p:spPr>
        <p:txBody>
          <a:bodyPr wrap="square" rtlCol="0">
            <a:spAutoFit/>
          </a:bodyPr>
          <a:lstStyle/>
          <a:p>
            <a:pPr eaLnBrk="0" fontAlgn="base" hangingPunct="0">
              <a:spcBef>
                <a:spcPct val="20000"/>
              </a:spcBef>
              <a:spcAft>
                <a:spcPct val="0"/>
              </a:spcAft>
              <a:buClr>
                <a:srgbClr val="FF3300"/>
              </a:buClr>
              <a:buSzPct val="90000"/>
            </a:pPr>
            <a:r>
              <a:rPr lang="en-US" sz="1400" b="1" dirty="0" smtClean="0">
                <a:solidFill>
                  <a:srgbClr val="000000"/>
                </a:solidFill>
                <a:latin typeface="CATIA Symbols" pitchFamily="82" charset="0"/>
              </a:rPr>
              <a:t>t</a:t>
            </a:r>
            <a:endParaRPr lang="en-US" sz="1400" b="1" dirty="0">
              <a:solidFill>
                <a:srgbClr val="000000"/>
              </a:solidFill>
              <a:latin typeface="CATIA Symbols" pitchFamily="82" charset="0"/>
            </a:endParaRPr>
          </a:p>
        </p:txBody>
      </p:sp>
      <p:sp>
        <p:nvSpPr>
          <p:cNvPr id="55" name="TextBox 54"/>
          <p:cNvSpPr txBox="1"/>
          <p:nvPr/>
        </p:nvSpPr>
        <p:spPr>
          <a:xfrm>
            <a:off x="7831668" y="5350933"/>
            <a:ext cx="232756" cy="307777"/>
          </a:xfrm>
          <a:prstGeom prst="rect">
            <a:avLst/>
          </a:prstGeom>
          <a:noFill/>
        </p:spPr>
        <p:txBody>
          <a:bodyPr wrap="none" rtlCol="0">
            <a:spAutoFit/>
          </a:bodyPr>
          <a:lstStyle/>
          <a:p>
            <a:pPr eaLnBrk="0" fontAlgn="base" hangingPunct="0">
              <a:spcBef>
                <a:spcPct val="20000"/>
              </a:spcBef>
              <a:spcAft>
                <a:spcPct val="0"/>
              </a:spcAft>
              <a:buClr>
                <a:srgbClr val="FF3300"/>
              </a:buClr>
              <a:buSzPct val="90000"/>
            </a:pPr>
            <a:r>
              <a:rPr lang="en-US" sz="1400" b="1" dirty="0" smtClean="0">
                <a:solidFill>
                  <a:srgbClr val="000000"/>
                </a:solidFill>
                <a:latin typeface="CATIA Symbols" pitchFamily="82" charset="0"/>
              </a:rPr>
              <a:t>f</a:t>
            </a:r>
            <a:endParaRPr lang="en-US" sz="1400" b="1" dirty="0">
              <a:solidFill>
                <a:srgbClr val="000000"/>
              </a:solidFill>
              <a:latin typeface="CATIA Symbols" pitchFamily="82" charset="0"/>
            </a:endParaRPr>
          </a:p>
        </p:txBody>
      </p:sp>
      <p:cxnSp>
        <p:nvCxnSpPr>
          <p:cNvPr id="56" name="Straight Connector 55"/>
          <p:cNvCxnSpPr/>
          <p:nvPr/>
        </p:nvCxnSpPr>
        <p:spPr bwMode="auto">
          <a:xfrm rot="5400000" flipH="1" flipV="1">
            <a:off x="6714067" y="5410199"/>
            <a:ext cx="1693335" cy="4"/>
          </a:xfrm>
          <a:prstGeom prst="line">
            <a:avLst/>
          </a:prstGeom>
          <a:noFill/>
          <a:ln w="9525" cap="flat" cmpd="sng" algn="ctr">
            <a:solidFill>
              <a:schemeClr val="tx1"/>
            </a:solidFill>
            <a:prstDash val="dash"/>
            <a:round/>
            <a:headEnd type="none" w="med" len="med"/>
            <a:tailEnd type="none" w="med" len="med"/>
          </a:ln>
          <a:effectLst/>
        </p:spPr>
      </p:cxnSp>
      <p:sp>
        <p:nvSpPr>
          <p:cNvPr id="60" name="TextBox 59"/>
          <p:cNvSpPr txBox="1"/>
          <p:nvPr/>
        </p:nvSpPr>
        <p:spPr>
          <a:xfrm>
            <a:off x="6688665" y="5638799"/>
            <a:ext cx="888385" cy="634020"/>
          </a:xfrm>
          <a:prstGeom prst="rect">
            <a:avLst/>
          </a:prstGeom>
          <a:noFill/>
        </p:spPr>
        <p:txBody>
          <a:bodyPr wrap="none" rtlCol="0">
            <a:spAutoFit/>
          </a:bodyPr>
          <a:lstStyle/>
          <a:p>
            <a:pPr eaLnBrk="0" fontAlgn="base" hangingPunct="0">
              <a:spcBef>
                <a:spcPct val="20000"/>
              </a:spcBef>
              <a:spcAft>
                <a:spcPct val="0"/>
              </a:spcAft>
              <a:buClr>
                <a:srgbClr val="FF3300"/>
              </a:buClr>
              <a:buSzPct val="90000"/>
            </a:pPr>
            <a:r>
              <a:rPr lang="en-US" sz="1600" dirty="0" smtClean="0">
                <a:solidFill>
                  <a:srgbClr val="000000"/>
                </a:solidFill>
              </a:rPr>
              <a:t>600 Hz</a:t>
            </a:r>
          </a:p>
          <a:p>
            <a:pPr eaLnBrk="0" fontAlgn="base" hangingPunct="0">
              <a:spcBef>
                <a:spcPct val="20000"/>
              </a:spcBef>
              <a:spcAft>
                <a:spcPct val="0"/>
              </a:spcAft>
              <a:buClr>
                <a:srgbClr val="FF3300"/>
              </a:buClr>
              <a:buSzPct val="90000"/>
            </a:pPr>
            <a:r>
              <a:rPr lang="en-US" sz="1600" dirty="0" smtClean="0">
                <a:solidFill>
                  <a:srgbClr val="000000"/>
                </a:solidFill>
              </a:rPr>
              <a:t>-40 dB</a:t>
            </a:r>
            <a:endParaRPr lang="en-US" sz="1600" dirty="0">
              <a:solidFill>
                <a:srgbClr val="000000"/>
              </a:solidFill>
            </a:endParaRPr>
          </a:p>
        </p:txBody>
      </p:sp>
      <p:sp>
        <p:nvSpPr>
          <p:cNvPr id="61" name="TextBox 60"/>
          <p:cNvSpPr txBox="1"/>
          <p:nvPr/>
        </p:nvSpPr>
        <p:spPr>
          <a:xfrm>
            <a:off x="6739466" y="3462865"/>
            <a:ext cx="2404534" cy="917174"/>
          </a:xfrm>
          <a:prstGeom prst="rect">
            <a:avLst/>
          </a:prstGeom>
          <a:solidFill>
            <a:srgbClr val="FFFE98"/>
          </a:solidFill>
        </p:spPr>
        <p:txBody>
          <a:bodyPr wrap="square" rtlCol="0">
            <a:spAutoFit/>
          </a:bodyPr>
          <a:lstStyle/>
          <a:p>
            <a:pPr eaLnBrk="0" fontAlgn="base" hangingPunct="0">
              <a:spcBef>
                <a:spcPct val="20000"/>
              </a:spcBef>
              <a:spcAft>
                <a:spcPct val="0"/>
              </a:spcAft>
              <a:buClr>
                <a:srgbClr val="FF3300"/>
              </a:buClr>
              <a:buSzPct val="90000"/>
            </a:pPr>
            <a:r>
              <a:rPr lang="en-US" sz="1600" dirty="0" smtClean="0">
                <a:solidFill>
                  <a:srgbClr val="0000FF"/>
                </a:solidFill>
              </a:rPr>
              <a:t>Filter reduce 600 Hz ripples down to </a:t>
            </a:r>
          </a:p>
          <a:p>
            <a:pPr eaLnBrk="0" fontAlgn="base" hangingPunct="0">
              <a:spcBef>
                <a:spcPct val="20000"/>
              </a:spcBef>
              <a:spcAft>
                <a:spcPct val="0"/>
              </a:spcAft>
              <a:buClr>
                <a:srgbClr val="FF3300"/>
              </a:buClr>
              <a:buSzPct val="90000"/>
            </a:pPr>
            <a:r>
              <a:rPr lang="en-US" sz="1600" dirty="0" smtClean="0">
                <a:solidFill>
                  <a:srgbClr val="0000FF"/>
                </a:solidFill>
              </a:rPr>
              <a:t>0.04*0.0045 = </a:t>
            </a:r>
            <a:r>
              <a:rPr lang="en-US" b="1" dirty="0" smtClean="0">
                <a:solidFill>
                  <a:srgbClr val="0000FF"/>
                </a:solidFill>
              </a:rPr>
              <a:t>2*10</a:t>
            </a:r>
            <a:r>
              <a:rPr lang="en-US" b="1" baseline="30000" dirty="0" smtClean="0">
                <a:solidFill>
                  <a:srgbClr val="0000FF"/>
                </a:solidFill>
              </a:rPr>
              <a:t>-4</a:t>
            </a:r>
          </a:p>
        </p:txBody>
      </p:sp>
      <p:sp>
        <p:nvSpPr>
          <p:cNvPr id="62" name="TextBox 61"/>
          <p:cNvSpPr txBox="1"/>
          <p:nvPr/>
        </p:nvSpPr>
        <p:spPr>
          <a:xfrm>
            <a:off x="6062135" y="1862666"/>
            <a:ext cx="3081865" cy="1434239"/>
          </a:xfrm>
          <a:prstGeom prst="rect">
            <a:avLst/>
          </a:prstGeom>
          <a:solidFill>
            <a:srgbClr val="FFFE98"/>
          </a:solidFill>
        </p:spPr>
        <p:txBody>
          <a:bodyPr wrap="square" rtlCol="0">
            <a:spAutoFit/>
          </a:bodyPr>
          <a:lstStyle/>
          <a:p>
            <a:pPr eaLnBrk="0" fontAlgn="base" hangingPunct="0">
              <a:spcBef>
                <a:spcPct val="20000"/>
              </a:spcBef>
              <a:spcAft>
                <a:spcPct val="0"/>
              </a:spcAft>
              <a:buClr>
                <a:srgbClr val="FF3300"/>
              </a:buClr>
              <a:buSzPct val="90000"/>
            </a:pPr>
            <a:r>
              <a:rPr lang="en-US" sz="1600" dirty="0" smtClean="0">
                <a:solidFill>
                  <a:srgbClr val="0000FF"/>
                </a:solidFill>
              </a:rPr>
              <a:t>Feedback stabilizes high voltage at lower frequencies to the level of </a:t>
            </a:r>
            <a:r>
              <a:rPr lang="en-US" sz="2000" b="1" dirty="0" smtClean="0">
                <a:solidFill>
                  <a:srgbClr val="0000FF"/>
                </a:solidFill>
              </a:rPr>
              <a:t>1-0.1%. </a:t>
            </a:r>
            <a:endParaRPr lang="en-US" sz="1600" b="1" dirty="0" smtClean="0">
              <a:solidFill>
                <a:srgbClr val="0000FF"/>
              </a:solidFill>
            </a:endParaRPr>
          </a:p>
          <a:p>
            <a:pPr eaLnBrk="0" fontAlgn="base" hangingPunct="0">
              <a:spcBef>
                <a:spcPct val="20000"/>
              </a:spcBef>
              <a:spcAft>
                <a:spcPct val="0"/>
              </a:spcAft>
              <a:buClr>
                <a:srgbClr val="FF3300"/>
              </a:buClr>
              <a:buSzPct val="90000"/>
            </a:pPr>
            <a:r>
              <a:rPr lang="en-US" sz="1600" dirty="0" smtClean="0">
                <a:solidFill>
                  <a:srgbClr val="0000FF"/>
                </a:solidFill>
              </a:rPr>
              <a:t>Limited mainly by the HV measurement accuracy</a:t>
            </a:r>
          </a:p>
        </p:txBody>
      </p:sp>
      <p:cxnSp>
        <p:nvCxnSpPr>
          <p:cNvPr id="63" name="Straight Arrow Connector 22"/>
          <p:cNvCxnSpPr>
            <a:cxnSpLocks noChangeShapeType="1"/>
            <a:stCxn id="61" idx="2"/>
          </p:cNvCxnSpPr>
          <p:nvPr/>
        </p:nvCxnSpPr>
        <p:spPr bwMode="auto">
          <a:xfrm rot="5400000">
            <a:off x="7202286" y="4738486"/>
            <a:ext cx="1097894" cy="381000"/>
          </a:xfrm>
          <a:prstGeom prst="straightConnector1">
            <a:avLst/>
          </a:prstGeom>
          <a:noFill/>
          <a:ln w="38100" algn="ctr">
            <a:solidFill>
              <a:schemeClr val="tx1"/>
            </a:solidFill>
            <a:round/>
            <a:headEnd/>
            <a:tailEnd type="arrow" w="med" len="med"/>
          </a:ln>
        </p:spPr>
      </p:cxnSp>
      <p:cxnSp>
        <p:nvCxnSpPr>
          <p:cNvPr id="67" name="Straight Arrow Connector 22"/>
          <p:cNvCxnSpPr>
            <a:cxnSpLocks noChangeShapeType="1"/>
            <a:endCxn id="52" idx="1"/>
          </p:cNvCxnSpPr>
          <p:nvPr/>
        </p:nvCxnSpPr>
        <p:spPr bwMode="auto">
          <a:xfrm rot="16200000" flipH="1">
            <a:off x="5770035" y="4085167"/>
            <a:ext cx="1676397" cy="8467"/>
          </a:xfrm>
          <a:prstGeom prst="straightConnector1">
            <a:avLst/>
          </a:prstGeom>
          <a:noFill/>
          <a:ln w="38100" algn="ctr">
            <a:solidFill>
              <a:schemeClr val="tx1"/>
            </a:solidFill>
            <a:round/>
            <a:headEnd/>
            <a:tailEnd type="arrow" w="med" len="med"/>
          </a:ln>
        </p:spPr>
      </p:cxnSp>
      <p:sp>
        <p:nvSpPr>
          <p:cNvPr id="78" name="TextBox 77"/>
          <p:cNvSpPr txBox="1"/>
          <p:nvPr/>
        </p:nvSpPr>
        <p:spPr>
          <a:xfrm>
            <a:off x="6206067" y="728133"/>
            <a:ext cx="2751667" cy="707886"/>
          </a:xfrm>
          <a:prstGeom prst="rect">
            <a:avLst/>
          </a:prstGeom>
          <a:noFill/>
          <a:ln>
            <a:solidFill>
              <a:schemeClr val="tx1"/>
            </a:solidFill>
          </a:ln>
        </p:spPr>
        <p:txBody>
          <a:bodyPr wrap="square" rtlCol="0">
            <a:spAutoFit/>
          </a:bodyPr>
          <a:lstStyle/>
          <a:p>
            <a:pPr eaLnBrk="0" fontAlgn="base" hangingPunct="0">
              <a:spcBef>
                <a:spcPct val="20000"/>
              </a:spcBef>
              <a:spcAft>
                <a:spcPct val="0"/>
              </a:spcAft>
              <a:buClr>
                <a:srgbClr val="FF3300"/>
              </a:buClr>
              <a:buSzPct val="90000"/>
            </a:pPr>
            <a:r>
              <a:rPr lang="en-US" sz="2000" i="1" dirty="0" smtClean="0">
                <a:solidFill>
                  <a:srgbClr val="0000FF"/>
                </a:solidFill>
              </a:rPr>
              <a:t>Information provided by D. Siemaszko</a:t>
            </a:r>
            <a:endParaRPr lang="en-US" sz="2000" i="1" dirty="0">
              <a:solidFill>
                <a:srgbClr val="0000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0" dirty="0" smtClean="0"/>
              <a:t>Klystron amplitude and phase stability</a:t>
            </a:r>
            <a:endParaRPr lang="en-US" sz="2000" dirty="0"/>
          </a:p>
        </p:txBody>
      </p:sp>
      <p:pic>
        <p:nvPicPr>
          <p:cNvPr id="12291" name="Picture 3" descr="amplitude and phase stability_Page_01.png"/>
          <p:cNvPicPr>
            <a:picLocks noChangeAspect="1"/>
          </p:cNvPicPr>
          <p:nvPr/>
        </p:nvPicPr>
        <p:blipFill>
          <a:blip r:embed="rId2" cstate="print"/>
          <a:srcRect t="9100" b="45502"/>
          <a:stretch>
            <a:fillRect/>
          </a:stretch>
        </p:blipFill>
        <p:spPr bwMode="auto">
          <a:xfrm>
            <a:off x="107950" y="827088"/>
            <a:ext cx="5327650" cy="3113087"/>
          </a:xfrm>
          <a:prstGeom prst="rect">
            <a:avLst/>
          </a:prstGeom>
          <a:noFill/>
          <a:ln w="9525">
            <a:noFill/>
            <a:miter lim="800000"/>
            <a:headEnd/>
            <a:tailEnd/>
          </a:ln>
        </p:spPr>
      </p:pic>
      <p:pic>
        <p:nvPicPr>
          <p:cNvPr id="12292" name="Picture 4" descr="amplitude and phase stability_Page_03.png"/>
          <p:cNvPicPr>
            <a:picLocks noChangeAspect="1"/>
          </p:cNvPicPr>
          <p:nvPr/>
        </p:nvPicPr>
        <p:blipFill>
          <a:blip r:embed="rId3" cstate="print"/>
          <a:srcRect l="49725" t="56931" r="4124" b="16296"/>
          <a:stretch>
            <a:fillRect/>
          </a:stretch>
        </p:blipFill>
        <p:spPr bwMode="auto">
          <a:xfrm>
            <a:off x="1030288" y="3875088"/>
            <a:ext cx="3479800" cy="2613025"/>
          </a:xfrm>
          <a:prstGeom prst="rect">
            <a:avLst/>
          </a:prstGeom>
          <a:noFill/>
          <a:ln w="9525">
            <a:noFill/>
            <a:miter lim="800000"/>
            <a:headEnd/>
            <a:tailEnd/>
          </a:ln>
        </p:spPr>
      </p:pic>
      <p:sp>
        <p:nvSpPr>
          <p:cNvPr id="12293" name="TextBox 5"/>
          <p:cNvSpPr txBox="1">
            <a:spLocks noChangeArrowheads="1"/>
          </p:cNvSpPr>
          <p:nvPr/>
        </p:nvSpPr>
        <p:spPr bwMode="auto">
          <a:xfrm>
            <a:off x="5123972" y="2191604"/>
            <a:ext cx="4020028" cy="4210383"/>
          </a:xfrm>
          <a:prstGeom prst="rect">
            <a:avLst/>
          </a:prstGeom>
          <a:noFill/>
          <a:ln w="9525">
            <a:noFill/>
            <a:miter lim="800000"/>
            <a:headEnd/>
            <a:tailEnd/>
          </a:ln>
        </p:spPr>
        <p:txBody>
          <a:bodyPr wrap="square">
            <a:spAutoFit/>
          </a:bodyPr>
          <a:lstStyle/>
          <a:p>
            <a:pPr eaLnBrk="0" fontAlgn="base" hangingPunct="0">
              <a:spcBef>
                <a:spcPct val="20000"/>
              </a:spcBef>
              <a:spcAft>
                <a:spcPct val="0"/>
              </a:spcAft>
              <a:buClr>
                <a:srgbClr val="FF3300"/>
              </a:buClr>
              <a:buSzPct val="90000"/>
            </a:pPr>
            <a:r>
              <a:rPr lang="en-US" sz="1600" dirty="0">
                <a:solidFill>
                  <a:srgbClr val="000000"/>
                </a:solidFill>
              </a:rPr>
              <a:t>Beam voltage ~60 kV</a:t>
            </a:r>
          </a:p>
          <a:p>
            <a:pPr eaLnBrk="0" fontAlgn="base" hangingPunct="0">
              <a:spcBef>
                <a:spcPct val="20000"/>
              </a:spcBef>
              <a:spcAft>
                <a:spcPct val="0"/>
              </a:spcAft>
              <a:buClr>
                <a:srgbClr val="FF3300"/>
              </a:buClr>
              <a:buSzPct val="90000"/>
            </a:pPr>
            <a:r>
              <a:rPr lang="en-US" sz="1600" dirty="0" smtClean="0">
                <a:solidFill>
                  <a:srgbClr val="000000"/>
                </a:solidFill>
              </a:rPr>
              <a:t>Low frequency </a:t>
            </a:r>
            <a:endParaRPr lang="en-US" sz="1600" dirty="0">
              <a:solidFill>
                <a:srgbClr val="000000"/>
              </a:solidFill>
            </a:endParaRPr>
          </a:p>
          <a:p>
            <a:pPr eaLnBrk="0" fontAlgn="base" hangingPunct="0">
              <a:spcBef>
                <a:spcPct val="20000"/>
              </a:spcBef>
              <a:spcAft>
                <a:spcPct val="0"/>
              </a:spcAft>
              <a:buClr>
                <a:srgbClr val="FF3300"/>
              </a:buClr>
              <a:buSzPct val="90000"/>
            </a:pPr>
            <a:r>
              <a:rPr lang="en-US" sz="1600" dirty="0" smtClean="0">
                <a:solidFill>
                  <a:srgbClr val="000000"/>
                </a:solidFill>
              </a:rPr>
              <a:t>high </a:t>
            </a:r>
            <a:r>
              <a:rPr lang="en-US" sz="1600" dirty="0">
                <a:solidFill>
                  <a:srgbClr val="000000"/>
                </a:solidFill>
              </a:rPr>
              <a:t>voltage </a:t>
            </a:r>
            <a:r>
              <a:rPr lang="en-US" sz="1600" dirty="0" smtClean="0">
                <a:solidFill>
                  <a:srgbClr val="000000"/>
                </a:solidFill>
              </a:rPr>
              <a:t>stability: 0.1 % </a:t>
            </a:r>
          </a:p>
          <a:p>
            <a:pPr eaLnBrk="0" fontAlgn="base" hangingPunct="0">
              <a:spcBef>
                <a:spcPct val="20000"/>
              </a:spcBef>
              <a:spcAft>
                <a:spcPct val="0"/>
              </a:spcAft>
              <a:buClr>
                <a:srgbClr val="FF3300"/>
              </a:buClr>
              <a:buSzPct val="90000"/>
            </a:pPr>
            <a:r>
              <a:rPr lang="en-US" sz="1400" dirty="0" smtClean="0">
                <a:solidFill>
                  <a:srgbClr val="000000"/>
                </a:solidFill>
              </a:rPr>
              <a:t>(0.3 % achieved in Tristan (KEK) DC power supply for 1MW CW klystron, PAC87)</a:t>
            </a:r>
          </a:p>
          <a:p>
            <a:pPr eaLnBrk="0" fontAlgn="base" hangingPunct="0">
              <a:spcBef>
                <a:spcPct val="20000"/>
              </a:spcBef>
              <a:spcAft>
                <a:spcPct val="0"/>
              </a:spcAft>
              <a:buClr>
                <a:srgbClr val="FF3300"/>
              </a:buClr>
              <a:buSzPct val="90000"/>
            </a:pPr>
            <a:r>
              <a:rPr lang="en-US" sz="1600" dirty="0" smtClean="0">
                <a:solidFill>
                  <a:srgbClr val="000000"/>
                </a:solidFill>
              </a:rPr>
              <a:t>-&gt; 60V -&gt; </a:t>
            </a:r>
            <a:r>
              <a:rPr lang="en-US" sz="1600" dirty="0">
                <a:solidFill>
                  <a:srgbClr val="000000"/>
                </a:solidFill>
              </a:rPr>
              <a:t>1.2 kW </a:t>
            </a:r>
            <a:r>
              <a:rPr lang="en-US" sz="1600" dirty="0" err="1" smtClean="0">
                <a:solidFill>
                  <a:srgbClr val="000000"/>
                </a:solidFill>
              </a:rPr>
              <a:t>rf</a:t>
            </a:r>
            <a:r>
              <a:rPr lang="en-US" sz="1600" dirty="0" smtClean="0">
                <a:solidFill>
                  <a:srgbClr val="000000"/>
                </a:solidFill>
              </a:rPr>
              <a:t> output </a:t>
            </a:r>
            <a:r>
              <a:rPr lang="en-US" sz="1600" dirty="0">
                <a:solidFill>
                  <a:srgbClr val="000000"/>
                </a:solidFill>
              </a:rPr>
              <a:t>power stability</a:t>
            </a:r>
          </a:p>
          <a:p>
            <a:pPr eaLnBrk="0" fontAlgn="base" hangingPunct="0">
              <a:spcBef>
                <a:spcPct val="20000"/>
              </a:spcBef>
              <a:spcAft>
                <a:spcPct val="0"/>
              </a:spcAft>
              <a:buClr>
                <a:srgbClr val="FF3300"/>
              </a:buClr>
              <a:buSzPct val="90000"/>
            </a:pPr>
            <a:r>
              <a:rPr lang="en-US" sz="1600" dirty="0">
                <a:solidFill>
                  <a:srgbClr val="000000"/>
                </a:solidFill>
              </a:rPr>
              <a:t>~ </a:t>
            </a:r>
            <a:r>
              <a:rPr lang="en-US" sz="1600" dirty="0" smtClean="0">
                <a:solidFill>
                  <a:srgbClr val="000000"/>
                </a:solidFill>
              </a:rPr>
              <a:t>0.3 </a:t>
            </a:r>
            <a:r>
              <a:rPr lang="en-US" sz="1600" dirty="0">
                <a:solidFill>
                  <a:srgbClr val="000000"/>
                </a:solidFill>
              </a:rPr>
              <a:t>%</a:t>
            </a:r>
            <a:r>
              <a:rPr lang="en-US" sz="1600" dirty="0" smtClean="0">
                <a:solidFill>
                  <a:srgbClr val="000000"/>
                </a:solidFill>
              </a:rPr>
              <a:t> </a:t>
            </a:r>
            <a:r>
              <a:rPr lang="en-US" sz="1600" dirty="0">
                <a:solidFill>
                  <a:srgbClr val="000000"/>
                </a:solidFill>
              </a:rPr>
              <a:t>power stability</a:t>
            </a:r>
          </a:p>
          <a:p>
            <a:pPr eaLnBrk="0" fontAlgn="base" hangingPunct="0">
              <a:spcBef>
                <a:spcPct val="20000"/>
              </a:spcBef>
              <a:spcAft>
                <a:spcPct val="0"/>
              </a:spcAft>
              <a:buClr>
                <a:srgbClr val="FF3300"/>
              </a:buClr>
              <a:buSzPct val="90000"/>
            </a:pPr>
            <a:r>
              <a:rPr lang="en-US" sz="1600" dirty="0">
                <a:solidFill>
                  <a:srgbClr val="FF0000"/>
                </a:solidFill>
              </a:rPr>
              <a:t>~ </a:t>
            </a:r>
            <a:r>
              <a:rPr lang="en-US" sz="1600" dirty="0" smtClean="0">
                <a:solidFill>
                  <a:srgbClr val="FF0000"/>
                </a:solidFill>
              </a:rPr>
              <a:t>0.15 % </a:t>
            </a:r>
            <a:r>
              <a:rPr lang="en-US" sz="1600" dirty="0">
                <a:solidFill>
                  <a:srgbClr val="FF0000"/>
                </a:solidFill>
              </a:rPr>
              <a:t>amplitude </a:t>
            </a:r>
            <a:r>
              <a:rPr lang="en-US" sz="1600" dirty="0" smtClean="0">
                <a:solidFill>
                  <a:srgbClr val="FF0000"/>
                </a:solidFill>
              </a:rPr>
              <a:t>stability</a:t>
            </a:r>
          </a:p>
          <a:p>
            <a:pPr eaLnBrk="0" fontAlgn="base" hangingPunct="0">
              <a:spcBef>
                <a:spcPct val="20000"/>
              </a:spcBef>
              <a:spcAft>
                <a:spcPct val="0"/>
              </a:spcAft>
              <a:buClr>
                <a:srgbClr val="FF3300"/>
              </a:buClr>
              <a:buSzPct val="90000"/>
            </a:pPr>
            <a:r>
              <a:rPr lang="en-US" sz="1600" dirty="0" smtClean="0">
                <a:solidFill>
                  <a:srgbClr val="FF0000"/>
                </a:solidFill>
              </a:rPr>
              <a:t>Or</a:t>
            </a:r>
          </a:p>
          <a:p>
            <a:pPr eaLnBrk="0" fontAlgn="base" hangingPunct="0">
              <a:spcBef>
                <a:spcPct val="20000"/>
              </a:spcBef>
              <a:spcAft>
                <a:spcPct val="0"/>
              </a:spcAft>
              <a:buClr>
                <a:srgbClr val="FF3300"/>
              </a:buClr>
              <a:buSzPct val="90000"/>
            </a:pPr>
            <a:r>
              <a:rPr lang="en-US" sz="1600" dirty="0" smtClean="0">
                <a:solidFill>
                  <a:srgbClr val="FF0000"/>
                </a:solidFill>
              </a:rPr>
              <a:t>~ 1.2 degree phase stability</a:t>
            </a:r>
            <a:endParaRPr lang="en-US" sz="1600" dirty="0">
              <a:solidFill>
                <a:srgbClr val="FF0000"/>
              </a:solidFill>
            </a:endParaRPr>
          </a:p>
          <a:p>
            <a:pPr eaLnBrk="0" fontAlgn="base" hangingPunct="0">
              <a:spcBef>
                <a:spcPct val="20000"/>
              </a:spcBef>
              <a:spcAft>
                <a:spcPct val="0"/>
              </a:spcAft>
              <a:buClr>
                <a:srgbClr val="FF3300"/>
              </a:buClr>
              <a:buSzPct val="90000"/>
            </a:pPr>
            <a:endParaRPr lang="en-US" sz="1600" dirty="0" smtClean="0">
              <a:solidFill>
                <a:srgbClr val="000000"/>
              </a:solidFill>
            </a:endParaRPr>
          </a:p>
          <a:p>
            <a:pPr eaLnBrk="0" fontAlgn="base" hangingPunct="0">
              <a:spcBef>
                <a:spcPct val="20000"/>
              </a:spcBef>
              <a:spcAft>
                <a:spcPct val="0"/>
              </a:spcAft>
              <a:buClr>
                <a:srgbClr val="FF3300"/>
              </a:buClr>
              <a:buSzPct val="90000"/>
            </a:pPr>
            <a:r>
              <a:rPr lang="en-US" sz="1600" dirty="0" smtClean="0">
                <a:solidFill>
                  <a:srgbClr val="0000FF"/>
                </a:solidFill>
              </a:rPr>
              <a:t>This is not sufficient (see RTML specs). Slow RF feedback loop around the klystron is necessary</a:t>
            </a:r>
            <a:endParaRPr lang="en-US" sz="1600" dirty="0">
              <a:solidFill>
                <a:srgbClr val="0000FF"/>
              </a:solidFill>
            </a:endParaRPr>
          </a:p>
        </p:txBody>
      </p:sp>
      <p:cxnSp>
        <p:nvCxnSpPr>
          <p:cNvPr id="7" name="Straight Connector 6"/>
          <p:cNvCxnSpPr/>
          <p:nvPr/>
        </p:nvCxnSpPr>
        <p:spPr bwMode="auto">
          <a:xfrm flipV="1">
            <a:off x="2980266" y="5029200"/>
            <a:ext cx="1447801" cy="8467"/>
          </a:xfrm>
          <a:prstGeom prst="line">
            <a:avLst/>
          </a:prstGeom>
          <a:noFill/>
          <a:ln w="25400" cap="flat" cmpd="sng" algn="ctr">
            <a:solidFill>
              <a:srgbClr val="FF0000"/>
            </a:solidFill>
            <a:prstDash val="solid"/>
            <a:round/>
            <a:headEnd type="none" w="med" len="med"/>
            <a:tailEnd type="none" w="med" len="med"/>
          </a:ln>
          <a:effectLst/>
        </p:spPr>
      </p:cxnSp>
      <p:cxnSp>
        <p:nvCxnSpPr>
          <p:cNvPr id="13" name="Straight Arrow Connector 12"/>
          <p:cNvCxnSpPr/>
          <p:nvPr/>
        </p:nvCxnSpPr>
        <p:spPr bwMode="auto">
          <a:xfrm rot="5400000" flipH="1" flipV="1">
            <a:off x="4161368" y="3975098"/>
            <a:ext cx="1320800" cy="787404"/>
          </a:xfrm>
          <a:prstGeom prst="straightConnector1">
            <a:avLst/>
          </a:prstGeom>
          <a:noFill/>
          <a:ln w="25400" cap="flat" cmpd="sng" algn="ctr">
            <a:solidFill>
              <a:srgbClr val="FF0000"/>
            </a:solidFill>
            <a:prstDash val="solid"/>
            <a:round/>
            <a:headEnd type="none" w="med" len="med"/>
            <a:tailEnd type="arrow"/>
          </a:ln>
          <a:effec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Klystron bandwidth</a:t>
            </a:r>
            <a:endParaRPr lang="en-US" dirty="0"/>
          </a:p>
        </p:txBody>
      </p:sp>
      <p:sp>
        <p:nvSpPr>
          <p:cNvPr id="10243" name="TextBox 4"/>
          <p:cNvSpPr txBox="1">
            <a:spLocks noChangeArrowheads="1"/>
          </p:cNvSpPr>
          <p:nvPr/>
        </p:nvSpPr>
        <p:spPr bwMode="auto">
          <a:xfrm>
            <a:off x="444500" y="857250"/>
            <a:ext cx="8380413" cy="2344738"/>
          </a:xfrm>
          <a:prstGeom prst="rect">
            <a:avLst/>
          </a:prstGeom>
          <a:solidFill>
            <a:schemeClr val="accent1"/>
          </a:solidFill>
          <a:ln w="9525">
            <a:noFill/>
            <a:miter lim="800000"/>
            <a:headEnd/>
            <a:tailEnd/>
          </a:ln>
        </p:spPr>
        <p:txBody>
          <a:bodyPr>
            <a:spAutoFit/>
          </a:bodyPr>
          <a:lstStyle/>
          <a:p>
            <a:pPr eaLnBrk="0" fontAlgn="base" hangingPunct="0">
              <a:spcBef>
                <a:spcPct val="20000"/>
              </a:spcBef>
              <a:spcAft>
                <a:spcPct val="0"/>
              </a:spcAft>
              <a:buClr>
                <a:srgbClr val="FF3300"/>
              </a:buClr>
              <a:buSzPct val="90000"/>
            </a:pPr>
            <a:r>
              <a:rPr lang="en-US" sz="1200">
                <a:solidFill>
                  <a:srgbClr val="000000"/>
                </a:solidFill>
                <a:hlinkClick r:id="rId2"/>
              </a:rPr>
              <a:t>NLC DR RF system:</a:t>
            </a:r>
          </a:p>
          <a:p>
            <a:pPr eaLnBrk="0" fontAlgn="base" hangingPunct="0">
              <a:spcBef>
                <a:spcPct val="20000"/>
              </a:spcBef>
              <a:spcAft>
                <a:spcPct val="0"/>
              </a:spcAft>
              <a:buClr>
                <a:srgbClr val="FF3300"/>
              </a:buClr>
              <a:buSzPct val="90000"/>
            </a:pPr>
            <a:r>
              <a:rPr lang="en-US" sz="1200">
                <a:solidFill>
                  <a:srgbClr val="000000"/>
                </a:solidFill>
                <a:hlinkClick r:id="rId2"/>
              </a:rPr>
              <a:t>http://www-project.slac.stanford.edu/lc/local/Reviews/cd1%20nov98/RF%20HighPwr_Schwarz.pdf</a:t>
            </a:r>
            <a:endParaRPr lang="en-US" sz="1200">
              <a:solidFill>
                <a:srgbClr val="000000"/>
              </a:solidFill>
            </a:endParaRPr>
          </a:p>
          <a:p>
            <a:pPr eaLnBrk="0" fontAlgn="base" hangingPunct="0">
              <a:spcBef>
                <a:spcPct val="20000"/>
              </a:spcBef>
              <a:spcAft>
                <a:spcPct val="0"/>
              </a:spcAft>
              <a:buClr>
                <a:srgbClr val="FF3300"/>
              </a:buClr>
              <a:buSzPct val="90000"/>
            </a:pPr>
            <a:r>
              <a:rPr lang="en-US" sz="1200" b="1">
                <a:solidFill>
                  <a:srgbClr val="0000FF"/>
                </a:solidFill>
              </a:rPr>
              <a:t>Klystron</a:t>
            </a:r>
          </a:p>
          <a:p>
            <a:pPr eaLnBrk="0" fontAlgn="base" hangingPunct="0">
              <a:spcBef>
                <a:spcPct val="20000"/>
              </a:spcBef>
              <a:spcAft>
                <a:spcPct val="0"/>
              </a:spcAft>
              <a:buClr>
                <a:srgbClr val="FF3300"/>
              </a:buClr>
              <a:buSzPct val="90000"/>
              <a:buFont typeface="Arial" charset="0"/>
              <a:buChar char="•"/>
            </a:pPr>
            <a:r>
              <a:rPr lang="en-US" sz="1200">
                <a:solidFill>
                  <a:srgbClr val="0000FF"/>
                </a:solidFill>
              </a:rPr>
              <a:t>High power CW klystrons of 1 MW output power and -3 MHz 1 dB bandwidth at 700 MHz were developed by industry for APT.</a:t>
            </a:r>
          </a:p>
          <a:p>
            <a:pPr eaLnBrk="0" fontAlgn="base" hangingPunct="0">
              <a:spcBef>
                <a:spcPct val="20000"/>
              </a:spcBef>
              <a:spcAft>
                <a:spcPct val="0"/>
              </a:spcAft>
              <a:buClr>
                <a:srgbClr val="FF3300"/>
              </a:buClr>
              <a:buSzPct val="90000"/>
              <a:buFont typeface="Arial" charset="0"/>
              <a:buChar char="•"/>
            </a:pPr>
            <a:r>
              <a:rPr lang="en-US" sz="1200">
                <a:solidFill>
                  <a:srgbClr val="0000FF"/>
                </a:solidFill>
              </a:rPr>
              <a:t>New requirement for Damping Ring klystron is order of magnitude wider bandwidth: 65 nano-seconds gap in between bunch trains cause variations in accelerating field level during bunch train, resulting in bunch extraction phase variation. This effect can be counteracted by a fast direct feedback loop with about 30 MHz bandwidth.</a:t>
            </a:r>
          </a:p>
          <a:p>
            <a:pPr eaLnBrk="0" fontAlgn="base" hangingPunct="0">
              <a:spcBef>
                <a:spcPct val="20000"/>
              </a:spcBef>
              <a:spcAft>
                <a:spcPct val="0"/>
              </a:spcAft>
              <a:buClr>
                <a:srgbClr val="FF3300"/>
              </a:buClr>
              <a:buSzPct val="90000"/>
              <a:buFont typeface="Arial" charset="0"/>
              <a:buChar char="•"/>
            </a:pPr>
            <a:r>
              <a:rPr lang="en-US" sz="1200">
                <a:solidFill>
                  <a:srgbClr val="0000FF"/>
                </a:solidFill>
              </a:rPr>
              <a:t>A klystron bandwidth of 20 - 30 MHz is within technical know-how for a 1 MW hiqh power klvstron but will result in lower efficiency.</a:t>
            </a:r>
          </a:p>
          <a:p>
            <a:pPr eaLnBrk="0" fontAlgn="base" hangingPunct="0">
              <a:spcBef>
                <a:spcPct val="20000"/>
              </a:spcBef>
              <a:spcAft>
                <a:spcPct val="0"/>
              </a:spcAft>
              <a:buClr>
                <a:srgbClr val="FF3300"/>
              </a:buClr>
              <a:buSzPct val="90000"/>
            </a:pPr>
            <a:r>
              <a:rPr lang="en-US" sz="1200" i="1">
                <a:solidFill>
                  <a:srgbClr val="000000"/>
                </a:solidFill>
              </a:rPr>
              <a:t>Klystron Dept. Microwave Engineering,  H. Schwarz, 1998</a:t>
            </a:r>
            <a:endParaRPr lang="en-US" sz="1200">
              <a:solidFill>
                <a:srgbClr val="000000"/>
              </a:solidFill>
            </a:endParaRPr>
          </a:p>
        </p:txBody>
      </p:sp>
      <p:sp>
        <p:nvSpPr>
          <p:cNvPr id="10244" name="TextBox 5"/>
          <p:cNvSpPr txBox="1">
            <a:spLocks noChangeArrowheads="1"/>
          </p:cNvSpPr>
          <p:nvPr/>
        </p:nvSpPr>
        <p:spPr bwMode="auto">
          <a:xfrm>
            <a:off x="439738" y="3355975"/>
            <a:ext cx="8342312" cy="1581150"/>
          </a:xfrm>
          <a:prstGeom prst="rect">
            <a:avLst/>
          </a:prstGeom>
          <a:solidFill>
            <a:schemeClr val="accent1"/>
          </a:solidFill>
          <a:ln w="9525">
            <a:noFill/>
            <a:miter lim="800000"/>
            <a:headEnd/>
            <a:tailEnd/>
          </a:ln>
        </p:spPr>
        <p:txBody>
          <a:bodyPr>
            <a:spAutoFit/>
          </a:bodyPr>
          <a:lstStyle/>
          <a:p>
            <a:pPr eaLnBrk="0" fontAlgn="base" hangingPunct="0">
              <a:spcBef>
                <a:spcPct val="20000"/>
              </a:spcBef>
              <a:spcAft>
                <a:spcPct val="0"/>
              </a:spcAft>
              <a:buClr>
                <a:srgbClr val="FF3300"/>
              </a:buClr>
              <a:buSzPct val="90000"/>
            </a:pPr>
            <a:r>
              <a:rPr lang="en-US" sz="1100" b="1" dirty="0">
                <a:solidFill>
                  <a:srgbClr val="0000FF"/>
                </a:solidFill>
              </a:rPr>
              <a:t>http://ieeexplore.ieee.org/stamp/stamp.jsp?arnumber=01476034</a:t>
            </a:r>
          </a:p>
          <a:p>
            <a:pPr eaLnBrk="0" fontAlgn="base" hangingPunct="0">
              <a:spcBef>
                <a:spcPct val="20000"/>
              </a:spcBef>
              <a:spcAft>
                <a:spcPct val="0"/>
              </a:spcAft>
              <a:buClr>
                <a:srgbClr val="FF3300"/>
              </a:buClr>
              <a:buSzPct val="90000"/>
            </a:pPr>
            <a:endParaRPr lang="en-US" sz="1100" b="1" dirty="0">
              <a:solidFill>
                <a:srgbClr val="0000FF"/>
              </a:solidFill>
            </a:endParaRPr>
          </a:p>
          <a:p>
            <a:pPr eaLnBrk="0" fontAlgn="base" hangingPunct="0">
              <a:spcBef>
                <a:spcPct val="20000"/>
              </a:spcBef>
              <a:spcAft>
                <a:spcPct val="0"/>
              </a:spcAft>
              <a:buClr>
                <a:srgbClr val="FF3300"/>
              </a:buClr>
              <a:buSzPct val="90000"/>
            </a:pPr>
            <a:r>
              <a:rPr lang="en-US" sz="1100" b="1" dirty="0" smtClean="0">
                <a:solidFill>
                  <a:srgbClr val="0000FF"/>
                </a:solidFill>
              </a:rPr>
              <a:t>A </a:t>
            </a:r>
            <a:r>
              <a:rPr lang="en-US" sz="1100" b="1" dirty="0">
                <a:solidFill>
                  <a:srgbClr val="0000FF"/>
                </a:solidFill>
              </a:rPr>
              <a:t>BROADBAND 500 KW CW KLYSTRON AT S-BAND, </a:t>
            </a:r>
          </a:p>
          <a:p>
            <a:pPr eaLnBrk="0" fontAlgn="base" hangingPunct="0">
              <a:spcBef>
                <a:spcPct val="20000"/>
              </a:spcBef>
              <a:spcAft>
                <a:spcPct val="0"/>
              </a:spcAft>
              <a:buClr>
                <a:srgbClr val="FF3300"/>
              </a:buClr>
              <a:buSzPct val="90000"/>
            </a:pPr>
            <a:r>
              <a:rPr lang="en-US" sz="1100" b="1" dirty="0">
                <a:solidFill>
                  <a:srgbClr val="0000FF"/>
                </a:solidFill>
              </a:rPr>
              <a:t>Robert H. </a:t>
            </a:r>
            <a:r>
              <a:rPr lang="en-US" sz="1100" b="1" dirty="0" err="1">
                <a:solidFill>
                  <a:srgbClr val="0000FF"/>
                </a:solidFill>
              </a:rPr>
              <a:t>Giebeler</a:t>
            </a:r>
            <a:r>
              <a:rPr lang="en-US" sz="1100" b="1" dirty="0">
                <a:solidFill>
                  <a:srgbClr val="0000FF"/>
                </a:solidFill>
              </a:rPr>
              <a:t> and Jerry Nishida, Varian Associates, Palo Alto, Calif. 1969</a:t>
            </a:r>
            <a:endParaRPr lang="en-US" sz="1100" dirty="0">
              <a:solidFill>
                <a:srgbClr val="0000FF"/>
              </a:solidFill>
            </a:endParaRPr>
          </a:p>
          <a:p>
            <a:pPr eaLnBrk="0" fontAlgn="base" hangingPunct="0">
              <a:spcBef>
                <a:spcPct val="20000"/>
              </a:spcBef>
              <a:spcAft>
                <a:spcPct val="0"/>
              </a:spcAft>
              <a:buClr>
                <a:srgbClr val="FF3300"/>
              </a:buClr>
              <a:buSzPct val="90000"/>
            </a:pPr>
            <a:r>
              <a:rPr lang="en-US" sz="1100" dirty="0">
                <a:solidFill>
                  <a:srgbClr val="0000FF"/>
                </a:solidFill>
              </a:rPr>
              <a:t>klystron amplifier designed for installation ‘on the 210 foot steerable antenna. This paper will describe the development of a 500 kilowatt CW S-band at the JPL/NASA deep space instrumentation facility a€ Goldstone, California. This tube is an improved version of the 450 kilowatt unit developed in 1967. Its features include 1-1/2 percent instantaneous bandwidth, 58 dB nominal gain and </a:t>
            </a:r>
            <a:r>
              <a:rPr lang="en-US" sz="1100" b="1" dirty="0">
                <a:solidFill>
                  <a:srgbClr val="0000FF"/>
                </a:solidFill>
              </a:rPr>
              <a:t>53 percent nominal efficiency. </a:t>
            </a:r>
          </a:p>
        </p:txBody>
      </p:sp>
      <p:sp>
        <p:nvSpPr>
          <p:cNvPr id="10245" name="TextBox 6"/>
          <p:cNvSpPr txBox="1">
            <a:spLocks noChangeArrowheads="1"/>
          </p:cNvSpPr>
          <p:nvPr/>
        </p:nvSpPr>
        <p:spPr bwMode="auto">
          <a:xfrm>
            <a:off x="462722" y="5034573"/>
            <a:ext cx="8320135" cy="400110"/>
          </a:xfrm>
          <a:prstGeom prst="rect">
            <a:avLst/>
          </a:prstGeom>
          <a:noFill/>
          <a:ln w="9525">
            <a:noFill/>
            <a:miter lim="800000"/>
            <a:headEnd/>
            <a:tailEnd/>
          </a:ln>
        </p:spPr>
        <p:txBody>
          <a:bodyPr wrap="square">
            <a:spAutoFit/>
          </a:bodyPr>
          <a:lstStyle/>
          <a:p>
            <a:pPr eaLnBrk="0" fontAlgn="base" hangingPunct="0">
              <a:spcBef>
                <a:spcPct val="20000"/>
              </a:spcBef>
              <a:spcAft>
                <a:spcPct val="0"/>
              </a:spcAft>
              <a:buClr>
                <a:srgbClr val="FF3300"/>
              </a:buClr>
              <a:buSzPct val="90000"/>
              <a:buFont typeface="Arial" pitchFamily="34" charset="0"/>
              <a:buChar char="•"/>
            </a:pPr>
            <a:r>
              <a:rPr lang="en-US" sz="2000" dirty="0" smtClean="0">
                <a:solidFill>
                  <a:srgbClr val="FF0000"/>
                </a:solidFill>
              </a:rPr>
              <a:t> Few percent </a:t>
            </a:r>
            <a:r>
              <a:rPr lang="en-US" sz="2000" dirty="0">
                <a:solidFill>
                  <a:srgbClr val="FF0000"/>
                </a:solidFill>
              </a:rPr>
              <a:t>bandwidth is feasible for </a:t>
            </a:r>
            <a:r>
              <a:rPr lang="en-US" sz="2000" dirty="0" smtClean="0">
                <a:solidFill>
                  <a:srgbClr val="FF0000"/>
                </a:solidFill>
              </a:rPr>
              <a:t>0.5 MW </a:t>
            </a:r>
            <a:r>
              <a:rPr lang="en-US" sz="2000" dirty="0">
                <a:solidFill>
                  <a:srgbClr val="FF0000"/>
                </a:solidFill>
              </a:rPr>
              <a:t>CW </a:t>
            </a:r>
            <a:r>
              <a:rPr lang="en-US" sz="2000" dirty="0" smtClean="0">
                <a:solidFill>
                  <a:srgbClr val="FF0000"/>
                </a:solidFill>
              </a:rPr>
              <a:t>klystron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Impedance estimate in DR, PDR</a:t>
            </a:r>
            <a:endParaRPr lang="en-US" dirty="0"/>
          </a:p>
        </p:txBody>
      </p:sp>
      <p:graphicFrame>
        <p:nvGraphicFramePr>
          <p:cNvPr id="7" name="Table 6"/>
          <p:cNvGraphicFramePr>
            <a:graphicFrameLocks noGrp="1"/>
          </p:cNvGraphicFramePr>
          <p:nvPr/>
        </p:nvGraphicFramePr>
        <p:xfrm>
          <a:off x="508000" y="906463"/>
          <a:ext cx="8241093" cy="3980688"/>
        </p:xfrm>
        <a:graphic>
          <a:graphicData uri="http://schemas.openxmlformats.org/drawingml/2006/table">
            <a:tbl>
              <a:tblPr firstRow="1" bandRow="1">
                <a:tableStyleId>{5C22544A-7EE6-4342-B048-85BDC9FD1C3A}</a:tableStyleId>
              </a:tblPr>
              <a:tblGrid>
                <a:gridCol w="4292600"/>
                <a:gridCol w="931333"/>
                <a:gridCol w="753534"/>
                <a:gridCol w="736600"/>
                <a:gridCol w="762000"/>
                <a:gridCol w="765026"/>
              </a:tblGrid>
              <a:tr h="30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Calculated RF cavity parameters</a:t>
                      </a:r>
                      <a:r>
                        <a:rPr lang="en-US" sz="1400" baseline="0" dirty="0" smtClean="0">
                          <a:solidFill>
                            <a:srgbClr val="0000FF"/>
                          </a:solidFill>
                        </a:rPr>
                        <a:t> HOM</a:t>
                      </a:r>
                      <a:endParaRPr lang="en-US" sz="1400" dirty="0" smtClean="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NLC DR</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dirty="0" smtClean="0">
                          <a:solidFill>
                            <a:srgbClr val="0000FF"/>
                          </a:solidFill>
                        </a:rPr>
                        <a:t>CLIC DR </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mn-lt"/>
                          <a:ea typeface="+mn-ea"/>
                          <a:cs typeface="+mn-cs"/>
                        </a:rPr>
                        <a:t>CLIC PDR </a:t>
                      </a:r>
                      <a:endParaRPr kumimoji="0" lang="en-US" sz="1400" b="1" i="0" u="none" strike="noStrike" kern="1200" cap="none" spc="0" normalizeH="0" baseline="0" noProof="0" dirty="0">
                        <a:ln>
                          <a:noFill/>
                        </a:ln>
                        <a:solidFill>
                          <a:srgbClr val="0000FF"/>
                        </a:solidFill>
                        <a:effectLst/>
                        <a:uLnTx/>
                        <a:uFillTx/>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0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Frequency: f[GHz]</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0.714</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1</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rgbClr val="0000FF"/>
                          </a:solidFill>
                        </a:rPr>
                        <a:t>2</a:t>
                      </a:r>
                      <a:endParaRPr lang="en-US" sz="1400" b="1"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1</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rgbClr val="0000FF"/>
                          </a:solidFill>
                        </a:rPr>
                        <a:t>2</a:t>
                      </a:r>
                      <a:endParaRPr lang="en-US" sz="1400" b="1"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848">
                <a:tc>
                  <a:txBody>
                    <a:bodyPr/>
                    <a:lstStyle/>
                    <a:p>
                      <a:r>
                        <a:rPr lang="en-US" sz="1400" dirty="0" smtClean="0">
                          <a:solidFill>
                            <a:srgbClr val="0000FF"/>
                          </a:solidFill>
                        </a:rPr>
                        <a:t>Number</a:t>
                      </a:r>
                      <a:r>
                        <a:rPr lang="en-US" sz="1400" baseline="0" dirty="0" smtClean="0">
                          <a:solidFill>
                            <a:srgbClr val="0000FF"/>
                          </a:solidFill>
                        </a:rPr>
                        <a:t> of cavities</a:t>
                      </a:r>
                      <a:r>
                        <a:rPr lang="en-US" sz="1400" dirty="0" smtClean="0">
                          <a:solidFill>
                            <a:srgbClr val="0000FF"/>
                          </a:solidFill>
                        </a:rPr>
                        <a:t>: N = </a:t>
                      </a:r>
                      <a:r>
                        <a:rPr lang="en-US" sz="1400" dirty="0" err="1" smtClean="0">
                          <a:solidFill>
                            <a:srgbClr val="0000FF"/>
                          </a:solidFill>
                        </a:rPr>
                        <a:t>V</a:t>
                      </a:r>
                      <a:r>
                        <a:rPr lang="en-US" sz="1400" baseline="-25000" dirty="0" err="1" smtClean="0">
                          <a:solidFill>
                            <a:srgbClr val="0000FF"/>
                          </a:solidFill>
                        </a:rPr>
                        <a:t>rf</a:t>
                      </a:r>
                      <a:r>
                        <a:rPr lang="en-US" sz="1400" dirty="0" smtClean="0">
                          <a:solidFill>
                            <a:srgbClr val="0000FF"/>
                          </a:solidFill>
                        </a:rPr>
                        <a:t>/V</a:t>
                      </a:r>
                      <a:r>
                        <a:rPr lang="en-US" sz="1400" baseline="-25000" dirty="0" smtClean="0">
                          <a:solidFill>
                            <a:srgbClr val="0000FF"/>
                          </a:solidFill>
                        </a:rPr>
                        <a:t>g</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2 </a:t>
                      </a:r>
                      <a:r>
                        <a:rPr lang="en-US" sz="1400" dirty="0" smtClean="0">
                          <a:solidFill>
                            <a:srgbClr val="00B050"/>
                          </a:solidFill>
                        </a:rPr>
                        <a:t>(3)</a:t>
                      </a:r>
                      <a:endParaRPr lang="en-US" sz="1400" dirty="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16</a:t>
                      </a:r>
                      <a:endParaRPr lang="en-US" sz="1400" dirty="0" smtClean="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20</a:t>
                      </a:r>
                      <a:endParaRPr lang="en-US" sz="1400" b="1" dirty="0" smtClean="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40</a:t>
                      </a:r>
                      <a:endParaRPr lang="en-US" sz="1400" dirty="0" smtClean="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48</a:t>
                      </a:r>
                      <a:endParaRPr lang="en-US" sz="1400" b="1" dirty="0" smtClean="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Total </a:t>
                      </a:r>
                      <a:r>
                        <a:rPr lang="en-US" sz="1400" baseline="0" dirty="0" smtClean="0">
                          <a:solidFill>
                            <a:srgbClr val="0000FF"/>
                          </a:solidFill>
                        </a:rPr>
                        <a:t>HOM loss factor: k</a:t>
                      </a:r>
                      <a:r>
                        <a:rPr lang="en-US" sz="1400" baseline="30000" dirty="0" smtClean="0">
                          <a:solidFill>
                            <a:srgbClr val="0000FF"/>
                          </a:solidFill>
                        </a:rPr>
                        <a:t>||</a:t>
                      </a:r>
                      <a:r>
                        <a:rPr lang="en-US" sz="1400" baseline="-25000" dirty="0" smtClean="0">
                          <a:solidFill>
                            <a:srgbClr val="0000FF"/>
                          </a:solidFill>
                        </a:rPr>
                        <a:t>l</a:t>
                      </a:r>
                      <a:r>
                        <a:rPr lang="en-US" sz="1400" baseline="0" dirty="0" smtClean="0">
                          <a:solidFill>
                            <a:srgbClr val="0000FF"/>
                          </a:solidFill>
                        </a:rPr>
                        <a:t> </a:t>
                      </a:r>
                      <a:r>
                        <a:rPr lang="en-US" sz="1400" dirty="0" smtClean="0">
                          <a:solidFill>
                            <a:srgbClr val="0000FF"/>
                          </a:solidFill>
                        </a:rPr>
                        <a:t>* N </a:t>
                      </a:r>
                      <a:r>
                        <a:rPr lang="en-US" sz="1400" baseline="0" dirty="0" smtClean="0">
                          <a:solidFill>
                            <a:srgbClr val="0000FF"/>
                          </a:solidFill>
                        </a:rPr>
                        <a:t>[V/</a:t>
                      </a:r>
                      <a:r>
                        <a:rPr lang="en-US" sz="1400" baseline="0" dirty="0" err="1" smtClean="0">
                          <a:solidFill>
                            <a:srgbClr val="0000FF"/>
                          </a:solidFill>
                        </a:rPr>
                        <a:t>pC</a:t>
                      </a:r>
                      <a:r>
                        <a:rPr lang="en-US" sz="1400" baseline="0" dirty="0" smtClean="0">
                          <a:solidFill>
                            <a:srgbClr val="0000FF"/>
                          </a:solidFill>
                        </a:rPr>
                        <a:t>]</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2.2</a:t>
                      </a:r>
                      <a:endParaRPr lang="en-US" sz="1400" dirty="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24.6</a:t>
                      </a:r>
                      <a:endParaRPr lang="en-US" sz="1400" dirty="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61.6</a:t>
                      </a:r>
                      <a:endParaRPr lang="en-US" sz="1400" b="1" dirty="0" smtClean="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61.6</a:t>
                      </a:r>
                      <a:endParaRPr lang="en-US" sz="1400" dirty="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148</a:t>
                      </a:r>
                      <a:endParaRPr lang="en-US" sz="1400" b="1" dirty="0" smtClean="0">
                        <a:solidFill>
                          <a:srgbClr val="00B05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848">
                <a:tc>
                  <a:txBody>
                    <a:bodyPr/>
                    <a:lstStyle/>
                    <a:p>
                      <a:r>
                        <a:rPr lang="en-US" sz="1400" baseline="0" dirty="0" smtClean="0">
                          <a:solidFill>
                            <a:srgbClr val="0000FF"/>
                          </a:solidFill>
                        </a:rPr>
                        <a:t>Long. HOM energy loss per turn per bunch </a:t>
                      </a:r>
                      <a:r>
                        <a:rPr lang="en-US" sz="1400" dirty="0" smtClean="0">
                          <a:solidFill>
                            <a:srgbClr val="0000FF"/>
                          </a:solidFill>
                        </a:rPr>
                        <a:t>[</a:t>
                      </a:r>
                      <a:r>
                        <a:rPr lang="en-US" sz="1400" dirty="0" err="1" smtClean="0">
                          <a:solidFill>
                            <a:srgbClr val="0000FF"/>
                          </a:solidFill>
                        </a:rPr>
                        <a:t>μJ</a:t>
                      </a:r>
                      <a:r>
                        <a:rPr lang="en-US" sz="1400" dirty="0" smtClean="0">
                          <a:solidFill>
                            <a:srgbClr val="0000FF"/>
                          </a:solidFill>
                        </a:rPr>
                        <a:t>]: </a:t>
                      </a:r>
                    </a:p>
                    <a:p>
                      <a:r>
                        <a:rPr lang="en-US" sz="1400" dirty="0" smtClean="0">
                          <a:solidFill>
                            <a:srgbClr val="0000FF"/>
                          </a:solidFill>
                        </a:rPr>
                        <a:t>ΔU = </a:t>
                      </a:r>
                      <a:r>
                        <a:rPr lang="en-US" sz="1400" baseline="0" dirty="0" smtClean="0">
                          <a:solidFill>
                            <a:srgbClr val="0000FF"/>
                          </a:solidFill>
                        </a:rPr>
                        <a:t>k</a:t>
                      </a:r>
                      <a:r>
                        <a:rPr lang="en-US" sz="1400" baseline="30000" dirty="0" smtClean="0">
                          <a:solidFill>
                            <a:srgbClr val="0000FF"/>
                          </a:solidFill>
                        </a:rPr>
                        <a:t>||</a:t>
                      </a:r>
                      <a:r>
                        <a:rPr lang="en-US" sz="1400" baseline="-25000" dirty="0" smtClean="0">
                          <a:solidFill>
                            <a:srgbClr val="0000FF"/>
                          </a:solidFill>
                        </a:rPr>
                        <a:t>l</a:t>
                      </a:r>
                      <a:r>
                        <a:rPr lang="en-US" sz="1400" baseline="0" dirty="0" smtClean="0">
                          <a:solidFill>
                            <a:srgbClr val="0000FF"/>
                          </a:solidFill>
                        </a:rPr>
                        <a:t> </a:t>
                      </a:r>
                      <a:r>
                        <a:rPr lang="en-US" sz="1400" dirty="0" smtClean="0">
                          <a:solidFill>
                            <a:srgbClr val="0000FF"/>
                          </a:solidFill>
                        </a:rPr>
                        <a:t> * N * eN</a:t>
                      </a:r>
                      <a:r>
                        <a:rPr lang="en-US" sz="1400" baseline="-25000" dirty="0" smtClean="0">
                          <a:solidFill>
                            <a:srgbClr val="0000FF"/>
                          </a:solidFill>
                        </a:rPr>
                        <a:t>e</a:t>
                      </a:r>
                      <a:r>
                        <a:rPr lang="en-US" sz="1400" baseline="30000" dirty="0" smtClean="0">
                          <a:solidFill>
                            <a:srgbClr val="0000FF"/>
                          </a:solidFill>
                        </a:rPr>
                        <a:t>2</a:t>
                      </a:r>
                      <a:endParaRPr lang="en-US" sz="1400" baseline="300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2.8</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aseline="0" dirty="0" smtClean="0">
                          <a:solidFill>
                            <a:srgbClr val="0000FF"/>
                          </a:solidFill>
                        </a:rPr>
                        <a:t>10</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baseline="0" dirty="0" smtClean="0">
                          <a:solidFill>
                            <a:srgbClr val="0000FF"/>
                          </a:solidFill>
                        </a:rPr>
                        <a:t>25</a:t>
                      </a:r>
                      <a:endParaRPr lang="en-US" sz="1400" b="1"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32</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rgbClr val="0000FF"/>
                          </a:solidFill>
                        </a:rPr>
                        <a:t>77</a:t>
                      </a:r>
                      <a:endParaRPr lang="en-US" sz="1400" b="1"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848">
                <a:tc>
                  <a:txBody>
                    <a:bodyPr/>
                    <a:lstStyle/>
                    <a:p>
                      <a:r>
                        <a:rPr lang="en-US" sz="1400" dirty="0" smtClean="0">
                          <a:solidFill>
                            <a:srgbClr val="FF3300"/>
                          </a:solidFill>
                        </a:rPr>
                        <a:t>Incoherent</a:t>
                      </a:r>
                      <a:r>
                        <a:rPr lang="en-US" sz="1400" baseline="0" dirty="0" smtClean="0">
                          <a:solidFill>
                            <a:srgbClr val="FF3300"/>
                          </a:solidFill>
                        </a:rPr>
                        <a:t> long. HOM loss power</a:t>
                      </a:r>
                      <a:r>
                        <a:rPr lang="en-US" sz="1400" dirty="0" smtClean="0">
                          <a:solidFill>
                            <a:srgbClr val="FF3300"/>
                          </a:solidFill>
                        </a:rPr>
                        <a:t> </a:t>
                      </a:r>
                      <a:r>
                        <a:rPr lang="en-US" sz="1400" baseline="0" dirty="0" smtClean="0">
                          <a:solidFill>
                            <a:srgbClr val="FF3300"/>
                          </a:solidFill>
                        </a:rPr>
                        <a:t>[kW]</a:t>
                      </a:r>
                      <a:r>
                        <a:rPr lang="en-US" sz="1400" dirty="0" smtClean="0">
                          <a:solidFill>
                            <a:srgbClr val="FF3300"/>
                          </a:solidFill>
                        </a:rPr>
                        <a:t>:</a:t>
                      </a:r>
                      <a:r>
                        <a:rPr lang="en-US" sz="1400" baseline="0" dirty="0" smtClean="0">
                          <a:solidFill>
                            <a:srgbClr val="FF3300"/>
                          </a:solidFill>
                        </a:rPr>
                        <a:t> </a:t>
                      </a:r>
                    </a:p>
                    <a:p>
                      <a:r>
                        <a:rPr lang="en-US" sz="1400" baseline="0" dirty="0" smtClean="0">
                          <a:solidFill>
                            <a:srgbClr val="FF3300"/>
                          </a:solidFill>
                        </a:rPr>
                        <a:t>P</a:t>
                      </a:r>
                      <a:r>
                        <a:rPr lang="en-US" sz="1400" baseline="30000" dirty="0" smtClean="0">
                          <a:solidFill>
                            <a:srgbClr val="FF3300"/>
                          </a:solidFill>
                        </a:rPr>
                        <a:t>||</a:t>
                      </a:r>
                      <a:r>
                        <a:rPr lang="en-US" sz="1400" baseline="-25000" dirty="0" err="1" smtClean="0">
                          <a:solidFill>
                            <a:srgbClr val="FF3300"/>
                          </a:solidFill>
                        </a:rPr>
                        <a:t>incoh</a:t>
                      </a:r>
                      <a:r>
                        <a:rPr lang="en-US" sz="1400" dirty="0" smtClean="0">
                          <a:solidFill>
                            <a:srgbClr val="FF3300"/>
                          </a:solidFill>
                        </a:rPr>
                        <a:t>= ΔU * </a:t>
                      </a:r>
                      <a:r>
                        <a:rPr lang="en-US" sz="1400" dirty="0" err="1" smtClean="0">
                          <a:solidFill>
                            <a:srgbClr val="FF3300"/>
                          </a:solidFill>
                        </a:rPr>
                        <a:t>N</a:t>
                      </a:r>
                      <a:r>
                        <a:rPr lang="en-US" sz="1400" baseline="-25000" dirty="0" err="1" smtClean="0">
                          <a:solidFill>
                            <a:srgbClr val="FF3300"/>
                          </a:solidFill>
                        </a:rPr>
                        <a:t>b</a:t>
                      </a:r>
                      <a:r>
                        <a:rPr lang="en-US" sz="1400" baseline="0" dirty="0" err="1" smtClean="0">
                          <a:solidFill>
                            <a:srgbClr val="FF3300"/>
                          </a:solidFill>
                        </a:rPr>
                        <a:t>f</a:t>
                      </a:r>
                      <a:r>
                        <a:rPr lang="en-US" sz="1400" baseline="0" dirty="0" smtClean="0">
                          <a:solidFill>
                            <a:srgbClr val="FF3300"/>
                          </a:solidFill>
                        </a:rPr>
                        <a:t>/h</a:t>
                      </a:r>
                      <a:endParaRPr lang="en-US" sz="1400" baseline="-25000" dirty="0">
                        <a:solidFill>
                          <a:srgbClr val="FF33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c>
                  <a:txBody>
                    <a:bodyPr/>
                    <a:lstStyle/>
                    <a:p>
                      <a:r>
                        <a:rPr lang="en-US" sz="1400" dirty="0" smtClean="0">
                          <a:solidFill>
                            <a:srgbClr val="FF3300"/>
                          </a:solidFill>
                        </a:rPr>
                        <a:t>2</a:t>
                      </a:r>
                      <a:endParaRPr lang="en-US" sz="1400" dirty="0">
                        <a:solidFill>
                          <a:srgbClr val="FF33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c>
                  <a:txBody>
                    <a:bodyPr/>
                    <a:lstStyle/>
                    <a:p>
                      <a:r>
                        <a:rPr lang="en-US" sz="1400" dirty="0" smtClean="0">
                          <a:solidFill>
                            <a:srgbClr val="FF3300"/>
                          </a:solidFill>
                        </a:rPr>
                        <a:t>2.2</a:t>
                      </a:r>
                      <a:endParaRPr lang="en-US" sz="1400" dirty="0">
                        <a:solidFill>
                          <a:srgbClr val="FF33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c>
                  <a:txBody>
                    <a:bodyPr/>
                    <a:lstStyle/>
                    <a:p>
                      <a:r>
                        <a:rPr lang="en-US" sz="1400" b="1" dirty="0" smtClean="0">
                          <a:solidFill>
                            <a:srgbClr val="FF3300"/>
                          </a:solidFill>
                        </a:rPr>
                        <a:t>5.6</a:t>
                      </a:r>
                      <a:endParaRPr lang="en-US" sz="1400" b="1" dirty="0">
                        <a:solidFill>
                          <a:srgbClr val="FF33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c>
                  <a:txBody>
                    <a:bodyPr/>
                    <a:lstStyle/>
                    <a:p>
                      <a:r>
                        <a:rPr lang="en-US" sz="1400" dirty="0" smtClean="0">
                          <a:solidFill>
                            <a:srgbClr val="FF3300"/>
                          </a:solidFill>
                        </a:rPr>
                        <a:t>7.7</a:t>
                      </a:r>
                      <a:endParaRPr lang="en-US" sz="1400" dirty="0">
                        <a:solidFill>
                          <a:srgbClr val="FF33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c>
                  <a:txBody>
                    <a:bodyPr/>
                    <a:lstStyle/>
                    <a:p>
                      <a:r>
                        <a:rPr lang="en-US" sz="1400" b="1" dirty="0" smtClean="0">
                          <a:solidFill>
                            <a:srgbClr val="FF3300"/>
                          </a:solidFill>
                        </a:rPr>
                        <a:t>19</a:t>
                      </a:r>
                      <a:endParaRPr lang="en-US" sz="1400" b="1" dirty="0">
                        <a:solidFill>
                          <a:srgbClr val="FF33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r>
              <a:tr h="307848">
                <a:tc>
                  <a:txBody>
                    <a:bodyPr/>
                    <a:lstStyle/>
                    <a:p>
                      <a:r>
                        <a:rPr lang="en-US" sz="1400" dirty="0" smtClean="0">
                          <a:solidFill>
                            <a:srgbClr val="FF3300"/>
                          </a:solidFill>
                        </a:rPr>
                        <a:t>Coherent</a:t>
                      </a:r>
                      <a:r>
                        <a:rPr lang="en-US" sz="1400" baseline="0" dirty="0" smtClean="0">
                          <a:solidFill>
                            <a:srgbClr val="FF3300"/>
                          </a:solidFill>
                        </a:rPr>
                        <a:t> long. HOM loss power</a:t>
                      </a:r>
                      <a:r>
                        <a:rPr lang="en-US" sz="1400" dirty="0" smtClean="0">
                          <a:solidFill>
                            <a:srgbClr val="FF3300"/>
                          </a:solidFill>
                        </a:rPr>
                        <a:t> </a:t>
                      </a:r>
                      <a:r>
                        <a:rPr lang="en-US" sz="1400" baseline="0" dirty="0" smtClean="0">
                          <a:solidFill>
                            <a:srgbClr val="FF3300"/>
                          </a:solidFill>
                        </a:rPr>
                        <a:t>[kW]</a:t>
                      </a:r>
                      <a:r>
                        <a:rPr lang="en-US" sz="1400" dirty="0" smtClean="0">
                          <a:solidFill>
                            <a:srgbClr val="FF3300"/>
                          </a:solidFill>
                        </a:rPr>
                        <a:t>:</a:t>
                      </a:r>
                      <a:r>
                        <a:rPr lang="en-US" sz="1400" baseline="0" dirty="0" smtClean="0">
                          <a:solidFill>
                            <a:srgbClr val="FF3300"/>
                          </a:solidFill>
                        </a:rPr>
                        <a:t> </a:t>
                      </a:r>
                    </a:p>
                    <a:p>
                      <a:r>
                        <a:rPr lang="en-US" sz="1400" baseline="0" dirty="0" smtClean="0">
                          <a:solidFill>
                            <a:srgbClr val="FF3300"/>
                          </a:solidFill>
                        </a:rPr>
                        <a:t>P</a:t>
                      </a:r>
                      <a:r>
                        <a:rPr lang="en-US" sz="1400" baseline="30000" dirty="0" smtClean="0">
                          <a:solidFill>
                            <a:srgbClr val="FF3300"/>
                          </a:solidFill>
                        </a:rPr>
                        <a:t>||</a:t>
                      </a:r>
                      <a:r>
                        <a:rPr lang="en-US" sz="1400" baseline="-25000" dirty="0" err="1" smtClean="0">
                          <a:solidFill>
                            <a:srgbClr val="FF3300"/>
                          </a:solidFill>
                        </a:rPr>
                        <a:t>coh</a:t>
                      </a:r>
                      <a:r>
                        <a:rPr lang="en-US" sz="1400" dirty="0" smtClean="0">
                          <a:solidFill>
                            <a:srgbClr val="FF3300"/>
                          </a:solidFill>
                        </a:rPr>
                        <a:t>~ </a:t>
                      </a:r>
                      <a:r>
                        <a:rPr lang="en-US" sz="1400" baseline="0" dirty="0" smtClean="0">
                          <a:solidFill>
                            <a:srgbClr val="FF3300"/>
                          </a:solidFill>
                        </a:rPr>
                        <a:t>P</a:t>
                      </a:r>
                      <a:r>
                        <a:rPr lang="en-US" sz="1400" baseline="30000" dirty="0" smtClean="0">
                          <a:solidFill>
                            <a:srgbClr val="FF3300"/>
                          </a:solidFill>
                        </a:rPr>
                        <a:t>||</a:t>
                      </a:r>
                      <a:r>
                        <a:rPr lang="en-US" sz="1400" baseline="-25000" dirty="0" err="1" smtClean="0">
                          <a:solidFill>
                            <a:srgbClr val="FF3300"/>
                          </a:solidFill>
                        </a:rPr>
                        <a:t>incoh</a:t>
                      </a:r>
                      <a:r>
                        <a:rPr lang="en-US" sz="1400" baseline="0" dirty="0" smtClean="0">
                          <a:solidFill>
                            <a:srgbClr val="FF3300"/>
                          </a:solidFill>
                        </a:rPr>
                        <a:t>*</a:t>
                      </a:r>
                      <a:r>
                        <a:rPr lang="en-US" sz="1400" dirty="0" smtClean="0">
                          <a:solidFill>
                            <a:srgbClr val="FF3300"/>
                          </a:solidFill>
                        </a:rPr>
                        <a:t>Q</a:t>
                      </a:r>
                      <a:r>
                        <a:rPr lang="en-US" sz="1400" baseline="-25000" dirty="0" smtClean="0">
                          <a:solidFill>
                            <a:srgbClr val="FF3300"/>
                          </a:solidFill>
                        </a:rPr>
                        <a:t>HOM</a:t>
                      </a:r>
                      <a:r>
                        <a:rPr lang="en-US" sz="1400" baseline="0" dirty="0" smtClean="0">
                          <a:solidFill>
                            <a:srgbClr val="FF3300"/>
                          </a:solidFill>
                        </a:rPr>
                        <a:t> *f/</a:t>
                      </a:r>
                      <a:r>
                        <a:rPr lang="en-US" sz="1400" baseline="0" dirty="0" err="1" smtClean="0">
                          <a:solidFill>
                            <a:srgbClr val="FF3300"/>
                          </a:solidFill>
                        </a:rPr>
                        <a:t>f</a:t>
                      </a:r>
                      <a:r>
                        <a:rPr lang="en-US" sz="1400" baseline="-25000" dirty="0" err="1" smtClean="0">
                          <a:solidFill>
                            <a:srgbClr val="FF3300"/>
                          </a:solidFill>
                        </a:rPr>
                        <a:t>HOM</a:t>
                      </a:r>
                      <a:endParaRPr lang="en-US" sz="1400" baseline="0" dirty="0" smtClean="0">
                        <a:solidFill>
                          <a:srgbClr val="FF3300"/>
                        </a:solidFill>
                      </a:endParaRPr>
                    </a:p>
                    <a:p>
                      <a:r>
                        <a:rPr lang="en-US" sz="1400" baseline="0" dirty="0" smtClean="0">
                          <a:solidFill>
                            <a:srgbClr val="FF3300"/>
                          </a:solidFill>
                        </a:rPr>
                        <a:t>(</a:t>
                      </a:r>
                      <a:r>
                        <a:rPr lang="en-US" sz="1050" baseline="0" dirty="0" smtClean="0">
                          <a:solidFill>
                            <a:srgbClr val="FF3300"/>
                          </a:solidFill>
                        </a:rPr>
                        <a:t>if the mode frequency </a:t>
                      </a:r>
                      <a:r>
                        <a:rPr lang="en-US" sz="1050" baseline="0" dirty="0" err="1" smtClean="0">
                          <a:solidFill>
                            <a:srgbClr val="FF3300"/>
                          </a:solidFill>
                        </a:rPr>
                        <a:t>f</a:t>
                      </a:r>
                      <a:r>
                        <a:rPr lang="en-US" sz="1050" baseline="-25000" dirty="0" err="1" smtClean="0">
                          <a:solidFill>
                            <a:srgbClr val="FF3300"/>
                          </a:solidFill>
                        </a:rPr>
                        <a:t>HOM</a:t>
                      </a:r>
                      <a:r>
                        <a:rPr lang="en-US" sz="1050" baseline="0" dirty="0" smtClean="0">
                          <a:solidFill>
                            <a:srgbClr val="FF3300"/>
                          </a:solidFill>
                        </a:rPr>
                        <a:t> is a harmonic of 2 GHz) </a:t>
                      </a:r>
                      <a:endParaRPr lang="en-US" sz="1400" baseline="-25000" dirty="0">
                        <a:solidFill>
                          <a:srgbClr val="FF33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3300"/>
                          </a:solidFill>
                        </a:rPr>
                        <a:t>Careful</a:t>
                      </a:r>
                      <a:r>
                        <a:rPr lang="en-US" sz="1400" baseline="0" dirty="0" smtClean="0">
                          <a:solidFill>
                            <a:srgbClr val="FF3300"/>
                          </a:solidFill>
                        </a:rPr>
                        <a:t> </a:t>
                      </a:r>
                      <a:r>
                        <a:rPr lang="en-US" sz="1400" dirty="0" smtClean="0">
                          <a:solidFill>
                            <a:srgbClr val="FF3300"/>
                          </a:solidFill>
                        </a:rPr>
                        <a:t>Design of</a:t>
                      </a:r>
                      <a:r>
                        <a:rPr lang="en-US" sz="1400" baseline="0" dirty="0" smtClean="0">
                          <a:solidFill>
                            <a:srgbClr val="FF3300"/>
                          </a:solidFill>
                        </a:rPr>
                        <a:t> HOM damping </a:t>
                      </a:r>
                      <a:r>
                        <a:rPr lang="en-US" sz="1400" dirty="0" smtClean="0">
                          <a:solidFill>
                            <a:srgbClr val="FF3300"/>
                          </a:solidFill>
                        </a:rPr>
                        <a:t>is</a:t>
                      </a:r>
                      <a:r>
                        <a:rPr lang="en-US" sz="1400" baseline="0" dirty="0" smtClean="0">
                          <a:solidFill>
                            <a:srgbClr val="FF3300"/>
                          </a:solidFill>
                        </a:rPr>
                        <a:t> </a:t>
                      </a:r>
                      <a:r>
                        <a:rPr lang="en-US" sz="1400" dirty="0" smtClean="0">
                          <a:solidFill>
                            <a:srgbClr val="FF3300"/>
                          </a:solidFill>
                        </a:rPr>
                        <a:t>needed</a:t>
                      </a:r>
                      <a:r>
                        <a:rPr lang="en-US" sz="1400" baseline="0" dirty="0" smtClean="0">
                          <a:solidFill>
                            <a:srgbClr val="FF3300"/>
                          </a:solidFill>
                        </a:rPr>
                        <a:t> </a:t>
                      </a:r>
                      <a:endParaRPr lang="en-US" sz="1400" dirty="0">
                        <a:solidFill>
                          <a:srgbClr val="FF3300"/>
                        </a:solidFill>
                      </a:endParaRPr>
                    </a:p>
                  </a:txBody>
                  <a:tcPr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9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7848">
                <a:tc>
                  <a:txBody>
                    <a:bodyPr/>
                    <a:lstStyle/>
                    <a:p>
                      <a:r>
                        <a:rPr lang="en-US" sz="1400" dirty="0" smtClean="0">
                          <a:solidFill>
                            <a:srgbClr val="0000FF"/>
                          </a:solidFill>
                        </a:rPr>
                        <a:t>Total </a:t>
                      </a:r>
                      <a:r>
                        <a:rPr lang="en-US" sz="1400" baseline="0" dirty="0" smtClean="0">
                          <a:solidFill>
                            <a:srgbClr val="0000FF"/>
                          </a:solidFill>
                        </a:rPr>
                        <a:t>HOM kick factor: </a:t>
                      </a:r>
                      <a:r>
                        <a:rPr lang="en-US" sz="1400" baseline="0" dirty="0" err="1" smtClean="0">
                          <a:solidFill>
                            <a:srgbClr val="0000FF"/>
                          </a:solidFill>
                        </a:rPr>
                        <a:t>k</a:t>
                      </a:r>
                      <a:r>
                        <a:rPr lang="en-US" sz="1400" baseline="30000" dirty="0" err="1" smtClean="0">
                          <a:solidFill>
                            <a:srgbClr val="0000FF"/>
                          </a:solidFill>
                        </a:rPr>
                        <a:t>T</a:t>
                      </a:r>
                      <a:r>
                        <a:rPr lang="en-US" sz="1400" baseline="-25000" dirty="0" err="1" smtClean="0">
                          <a:solidFill>
                            <a:srgbClr val="0000FF"/>
                          </a:solidFill>
                        </a:rPr>
                        <a:t>t</a:t>
                      </a:r>
                      <a:r>
                        <a:rPr lang="en-US" sz="1400" baseline="0" dirty="0" smtClean="0">
                          <a:solidFill>
                            <a:srgbClr val="0000FF"/>
                          </a:solidFill>
                        </a:rPr>
                        <a:t> * N [V/</a:t>
                      </a:r>
                      <a:r>
                        <a:rPr lang="en-US" sz="1400" baseline="0" dirty="0" err="1" smtClean="0">
                          <a:solidFill>
                            <a:srgbClr val="0000FF"/>
                          </a:solidFill>
                        </a:rPr>
                        <a:t>pC</a:t>
                      </a:r>
                      <a:r>
                        <a:rPr lang="en-US" sz="1400" baseline="0" dirty="0" smtClean="0">
                          <a:solidFill>
                            <a:srgbClr val="0000FF"/>
                          </a:solidFill>
                        </a:rPr>
                        <a:t>/m] </a:t>
                      </a:r>
                      <a:endParaRPr lang="en-US" sz="1400" baseline="300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78.8</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1240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rgbClr val="0000FF"/>
                          </a:solidFill>
                        </a:rPr>
                        <a:t>6160</a:t>
                      </a:r>
                      <a:endParaRPr lang="en-US" sz="1400" b="1"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3100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rgbClr val="0000FF"/>
                          </a:solidFill>
                        </a:rPr>
                        <a:t>14800</a:t>
                      </a:r>
                      <a:endParaRPr lang="en-US" sz="1400" b="1"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848">
                <a:tc>
                  <a:txBody>
                    <a:bodyPr/>
                    <a:lstStyle/>
                    <a:p>
                      <a:r>
                        <a:rPr lang="en-US" sz="1400" baseline="0" dirty="0" smtClean="0">
                          <a:solidFill>
                            <a:srgbClr val="0000FF"/>
                          </a:solidFill>
                        </a:rPr>
                        <a:t>Tran. HOM energy loss per turn per bunch </a:t>
                      </a:r>
                      <a:r>
                        <a:rPr lang="en-US" sz="1400" dirty="0" smtClean="0">
                          <a:solidFill>
                            <a:srgbClr val="0000FF"/>
                          </a:solidFill>
                        </a:rPr>
                        <a:t>[</a:t>
                      </a:r>
                      <a:r>
                        <a:rPr lang="en-US" sz="1400" dirty="0" err="1" smtClean="0">
                          <a:solidFill>
                            <a:srgbClr val="0000FF"/>
                          </a:solidFill>
                        </a:rPr>
                        <a:t>μJ</a:t>
                      </a:r>
                      <a:r>
                        <a:rPr lang="en-US" sz="1400" dirty="0" smtClean="0">
                          <a:solidFill>
                            <a:srgbClr val="0000FF"/>
                          </a:solidFill>
                        </a:rPr>
                        <a:t>]: </a:t>
                      </a:r>
                    </a:p>
                    <a:p>
                      <a:r>
                        <a:rPr lang="en-US" sz="1400" dirty="0" smtClean="0">
                          <a:solidFill>
                            <a:srgbClr val="0000FF"/>
                          </a:solidFill>
                        </a:rPr>
                        <a:t>ΔU = </a:t>
                      </a:r>
                      <a:r>
                        <a:rPr lang="en-US" sz="1400" baseline="0" dirty="0" err="1" smtClean="0">
                          <a:solidFill>
                            <a:srgbClr val="0000FF"/>
                          </a:solidFill>
                        </a:rPr>
                        <a:t>k</a:t>
                      </a:r>
                      <a:r>
                        <a:rPr lang="en-US" sz="1400" baseline="30000" dirty="0" err="1" smtClean="0">
                          <a:solidFill>
                            <a:srgbClr val="0000FF"/>
                          </a:solidFill>
                        </a:rPr>
                        <a:t>T</a:t>
                      </a:r>
                      <a:r>
                        <a:rPr lang="en-US" sz="1400" baseline="-25000" dirty="0" err="1" smtClean="0">
                          <a:solidFill>
                            <a:srgbClr val="0000FF"/>
                          </a:solidFill>
                        </a:rPr>
                        <a:t>t</a:t>
                      </a:r>
                      <a:r>
                        <a:rPr lang="en-US" sz="1400" baseline="0" dirty="0" smtClean="0">
                          <a:solidFill>
                            <a:srgbClr val="0000FF"/>
                          </a:solidFill>
                        </a:rPr>
                        <a:t> </a:t>
                      </a:r>
                      <a:r>
                        <a:rPr lang="en-US" sz="1400" dirty="0" smtClean="0">
                          <a:solidFill>
                            <a:srgbClr val="0000FF"/>
                          </a:solidFill>
                        </a:rPr>
                        <a:t> * 2</a:t>
                      </a:r>
                      <a:r>
                        <a:rPr lang="el-GR" sz="1400" dirty="0" smtClean="0">
                          <a:solidFill>
                            <a:srgbClr val="0000FF"/>
                          </a:solidFill>
                        </a:rPr>
                        <a:t>π</a:t>
                      </a:r>
                      <a:r>
                        <a:rPr lang="en-US" sz="1400" dirty="0" smtClean="0">
                          <a:solidFill>
                            <a:srgbClr val="0000FF"/>
                          </a:solidFill>
                        </a:rPr>
                        <a:t>f/c * N *</a:t>
                      </a:r>
                      <a:r>
                        <a:rPr lang="en-US" sz="1400" baseline="0" dirty="0" smtClean="0">
                          <a:solidFill>
                            <a:srgbClr val="0000FF"/>
                          </a:solidFill>
                        </a:rPr>
                        <a:t> </a:t>
                      </a:r>
                      <a:r>
                        <a:rPr lang="en-US" sz="1400" dirty="0" smtClean="0">
                          <a:solidFill>
                            <a:srgbClr val="0000FF"/>
                          </a:solidFill>
                        </a:rPr>
                        <a:t>eN</a:t>
                      </a:r>
                      <a:r>
                        <a:rPr lang="en-US" sz="1400" baseline="-25000" dirty="0" smtClean="0">
                          <a:solidFill>
                            <a:srgbClr val="0000FF"/>
                          </a:solidFill>
                        </a:rPr>
                        <a:t>e</a:t>
                      </a:r>
                      <a:r>
                        <a:rPr lang="en-US" sz="1400" baseline="30000" dirty="0" smtClean="0">
                          <a:solidFill>
                            <a:srgbClr val="0000FF"/>
                          </a:solidFill>
                        </a:rPr>
                        <a:t>2 </a:t>
                      </a:r>
                      <a:r>
                        <a:rPr lang="en-US" sz="1400" dirty="0" smtClean="0">
                          <a:solidFill>
                            <a:srgbClr val="0000FF"/>
                          </a:solidFill>
                        </a:rPr>
                        <a:t>* d</a:t>
                      </a:r>
                      <a:r>
                        <a:rPr lang="en-US" sz="1400" baseline="30000" dirty="0" smtClean="0">
                          <a:solidFill>
                            <a:srgbClr val="0000FF"/>
                          </a:solidFill>
                        </a:rPr>
                        <a:t>2</a:t>
                      </a:r>
                      <a:r>
                        <a:rPr lang="en-US" sz="1400" baseline="0" dirty="0" smtClean="0">
                          <a:solidFill>
                            <a:srgbClr val="0000FF"/>
                          </a:solidFill>
                        </a:rPr>
                        <a:t> </a:t>
                      </a:r>
                    </a:p>
                    <a:p>
                      <a:r>
                        <a:rPr lang="en-US" sz="1400" baseline="0" dirty="0" smtClean="0">
                          <a:solidFill>
                            <a:srgbClr val="0000FF"/>
                          </a:solidFill>
                        </a:rPr>
                        <a:t>(d – orbit deviation , 10mm assumed)</a:t>
                      </a:r>
                      <a:endParaRPr lang="en-US" sz="1400" baseline="300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00FF"/>
                          </a:solidFill>
                        </a:rPr>
                        <a:t>0.15</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rgbClr val="0000FF"/>
                          </a:solidFill>
                        </a:rPr>
                        <a:t>10.5</a:t>
                      </a:r>
                      <a:endParaRPr lang="en-US" sz="1400" b="1"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rgbClr val="0000FF"/>
                          </a:solidFill>
                        </a:rPr>
                        <a:t>32</a:t>
                      </a:r>
                      <a:endParaRPr lang="en-US" sz="1400" b="1"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Tran. HOM loss</a:t>
                      </a:r>
                      <a:r>
                        <a:rPr lang="en-US" sz="1400" baseline="0" dirty="0" smtClean="0">
                          <a:solidFill>
                            <a:srgbClr val="0000FF"/>
                          </a:solidFill>
                        </a:rPr>
                        <a:t> power is not an issue:  &lt; [kW]</a:t>
                      </a:r>
                      <a:endParaRPr lang="en-US" sz="1400" dirty="0">
                        <a:solidFill>
                          <a:srgbClr val="0000FF"/>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 </a:t>
                      </a:r>
                      <a:endParaRPr lang="en-US" sz="1400" dirty="0">
                        <a:solidFill>
                          <a:srgbClr val="FF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 </a:t>
                      </a:r>
                      <a:endParaRPr lang="en-US" sz="1400" dirty="0">
                        <a:solidFill>
                          <a:srgbClr val="FF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 </a:t>
                      </a:r>
                      <a:endParaRPr lang="en-US" sz="1400" dirty="0">
                        <a:solidFill>
                          <a:srgbClr val="FF0000"/>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bwMode="auto">
          <a:xfrm>
            <a:off x="6477000" y="813915"/>
            <a:ext cx="713434" cy="418011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Clr>
                <a:srgbClr val="FF3300"/>
              </a:buClr>
              <a:buSzPct val="90000"/>
            </a:pPr>
            <a:endParaRPr lang="en-US" sz="2000" i="1" smtClean="0">
              <a:solidFill>
                <a:srgbClr val="0000FF"/>
              </a:solidFill>
            </a:endParaRPr>
          </a:p>
        </p:txBody>
      </p:sp>
      <p:sp>
        <p:nvSpPr>
          <p:cNvPr id="5" name="Right Arrow 4"/>
          <p:cNvSpPr/>
          <p:nvPr/>
        </p:nvSpPr>
        <p:spPr bwMode="auto">
          <a:xfrm rot="1642625">
            <a:off x="6278278" y="6001997"/>
            <a:ext cx="1768363" cy="340418"/>
          </a:xfrm>
          <a:prstGeom prst="rightArrow">
            <a:avLst>
              <a:gd name="adj1" fmla="val 54331"/>
              <a:gd name="adj2" fmla="val 72578"/>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3300"/>
              </a:buClr>
              <a:buSzPct val="90000"/>
              <a:buFontTx/>
              <a:buNone/>
              <a:tabLst/>
            </a:pPr>
            <a:endParaRPr kumimoji="0" lang="en-US" sz="2000" b="0" i="1" u="none" strike="noStrike" cap="none" normalizeH="0" baseline="0" smtClean="0">
              <a:ln>
                <a:noFill/>
              </a:ln>
              <a:solidFill>
                <a:srgbClr val="0000FF"/>
              </a:solidFill>
              <a:effectLst/>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CLIC DR parameters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35117902"/>
              </p:ext>
            </p:extLst>
          </p:nvPr>
        </p:nvGraphicFramePr>
        <p:xfrm>
          <a:off x="381000" y="762000"/>
          <a:ext cx="4751360" cy="5486400"/>
        </p:xfrm>
        <a:graphic>
          <a:graphicData uri="http://schemas.openxmlformats.org/drawingml/2006/table">
            <a:tbl>
              <a:tblPr firstRow="1" bandRow="1">
                <a:tableStyleId>{5C22544A-7EE6-4342-B048-85BDC9FD1C3A}</a:tableStyleId>
              </a:tblPr>
              <a:tblGrid>
                <a:gridCol w="3065535"/>
                <a:gridCol w="830090"/>
                <a:gridCol w="855735"/>
              </a:tblGrid>
              <a:tr h="245993">
                <a:tc gridSpan="3">
                  <a:txBody>
                    <a:bodyPr/>
                    <a:lstStyle/>
                    <a:p>
                      <a:pPr algn="ctr"/>
                      <a:r>
                        <a:rPr lang="en-US" sz="1400" dirty="0" smtClean="0">
                          <a:solidFill>
                            <a:srgbClr val="0000FF"/>
                          </a:solidFill>
                        </a:rPr>
                        <a:t>                               </a:t>
                      </a:r>
                      <a:r>
                        <a:rPr lang="en-US" sz="1400" baseline="0" dirty="0" smtClean="0">
                          <a:solidFill>
                            <a:srgbClr val="0000FF"/>
                          </a:solidFill>
                        </a:rPr>
                        <a:t>   </a:t>
                      </a:r>
                      <a:r>
                        <a:rPr lang="en-US" sz="1400" dirty="0" smtClean="0">
                          <a:solidFill>
                            <a:srgbClr val="0000FF"/>
                          </a:solidFill>
                        </a:rPr>
                        <a:t> CLIC DR</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r>
              <a:tr h="24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RF</a:t>
                      </a:r>
                      <a:r>
                        <a:rPr lang="en-US" sz="1400" baseline="0" dirty="0" smtClean="0">
                          <a:solidFill>
                            <a:srgbClr val="0000FF"/>
                          </a:solidFill>
                        </a:rPr>
                        <a:t> frequency: f [GHz]</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C00000"/>
                          </a:solidFill>
                        </a:rPr>
                        <a:t>1</a:t>
                      </a:r>
                      <a:endParaRPr lang="en-US" sz="1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C00000"/>
                          </a:solidFill>
                        </a:rPr>
                        <a:t>2</a:t>
                      </a:r>
                      <a:endParaRPr lang="en-US" sz="1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993">
                <a:tc>
                  <a:txBody>
                    <a:bodyPr/>
                    <a:lstStyle/>
                    <a:p>
                      <a:r>
                        <a:rPr lang="en-US" sz="1400" dirty="0" smtClean="0">
                          <a:solidFill>
                            <a:srgbClr val="0000FF"/>
                          </a:solidFill>
                        </a:rPr>
                        <a:t>Circumference: C [m]</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dirty="0" smtClean="0">
                          <a:solidFill>
                            <a:srgbClr val="0000FF"/>
                          </a:solidFill>
                        </a:rPr>
                        <a:t>427.5</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245993">
                <a:tc>
                  <a:txBody>
                    <a:bodyPr/>
                    <a:lstStyle/>
                    <a:p>
                      <a:r>
                        <a:rPr lang="en-US" sz="1400" dirty="0" smtClean="0">
                          <a:solidFill>
                            <a:srgbClr val="0000FF"/>
                          </a:solidFill>
                        </a:rPr>
                        <a:t>Energy : E [</a:t>
                      </a:r>
                      <a:r>
                        <a:rPr lang="en-US" sz="1400" dirty="0" err="1" smtClean="0">
                          <a:solidFill>
                            <a:srgbClr val="0000FF"/>
                          </a:solidFill>
                        </a:rPr>
                        <a:t>GeV</a:t>
                      </a:r>
                      <a:r>
                        <a:rPr lang="en-US" sz="1400" dirty="0" smtClean="0">
                          <a:solidFill>
                            <a:srgbClr val="0000FF"/>
                          </a:solidFill>
                        </a:rPr>
                        <a:t>]</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dirty="0" smtClean="0">
                          <a:solidFill>
                            <a:srgbClr val="0000FF"/>
                          </a:solidFill>
                        </a:rPr>
                        <a:t>2.86</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245993">
                <a:tc>
                  <a:txBody>
                    <a:bodyPr/>
                    <a:lstStyle/>
                    <a:p>
                      <a:r>
                        <a:rPr lang="en-US" sz="1400" dirty="0" smtClean="0">
                          <a:solidFill>
                            <a:srgbClr val="0000FF"/>
                          </a:solidFill>
                        </a:rPr>
                        <a:t>Momentum compaction: </a:t>
                      </a:r>
                      <a:r>
                        <a:rPr lang="el-GR" sz="1400" dirty="0" smtClean="0">
                          <a:solidFill>
                            <a:srgbClr val="0000FF"/>
                          </a:solidFill>
                        </a:rPr>
                        <a:t>α</a:t>
                      </a:r>
                      <a:r>
                        <a:rPr lang="en-US" sz="1400" baseline="-25000" dirty="0" smtClean="0">
                          <a:solidFill>
                            <a:srgbClr val="0000FF"/>
                          </a:solidFill>
                        </a:rPr>
                        <a:t>p</a:t>
                      </a:r>
                      <a:endParaRPr lang="en-US" sz="1400" baseline="-25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1" dirty="0" smtClean="0">
                          <a:solidFill>
                            <a:srgbClr val="0000FF"/>
                          </a:solidFill>
                        </a:rPr>
                        <a:t>1.28 x 10</a:t>
                      </a:r>
                      <a:r>
                        <a:rPr lang="en-US" sz="1400" b="1" baseline="30000" dirty="0" smtClean="0">
                          <a:solidFill>
                            <a:srgbClr val="0000FF"/>
                          </a:solidFill>
                        </a:rPr>
                        <a:t>-4</a:t>
                      </a:r>
                      <a:endParaRPr lang="en-US" sz="1400" b="1"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245993">
                <a:tc>
                  <a:txBody>
                    <a:bodyPr/>
                    <a:lstStyle/>
                    <a:p>
                      <a:r>
                        <a:rPr lang="en-US" sz="1400" dirty="0" smtClean="0">
                          <a:solidFill>
                            <a:srgbClr val="0000FF"/>
                          </a:solidFill>
                        </a:rPr>
                        <a:t>Bunch population:</a:t>
                      </a:r>
                      <a:r>
                        <a:rPr lang="en-US" sz="1400" baseline="0" dirty="0" smtClean="0">
                          <a:solidFill>
                            <a:srgbClr val="0000FF"/>
                          </a:solidFill>
                        </a:rPr>
                        <a:t> N</a:t>
                      </a:r>
                      <a:r>
                        <a:rPr lang="en-US" sz="1400" baseline="-25000" dirty="0" smtClean="0">
                          <a:solidFill>
                            <a:srgbClr val="0000FF"/>
                          </a:solidFill>
                        </a:rPr>
                        <a:t>e</a:t>
                      </a:r>
                      <a:r>
                        <a:rPr lang="en-US" sz="1400" baseline="0" dirty="0" smtClean="0">
                          <a:solidFill>
                            <a:srgbClr val="0000FF"/>
                          </a:solidFill>
                        </a:rPr>
                        <a:t> </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4.1 x 10</a:t>
                      </a:r>
                      <a:r>
                        <a:rPr lang="en-US" sz="1400" baseline="30000" dirty="0" smtClean="0">
                          <a:solidFill>
                            <a:srgbClr val="0000FF"/>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245993">
                <a:tc>
                  <a:txBody>
                    <a:bodyPr/>
                    <a:lstStyle/>
                    <a:p>
                      <a:r>
                        <a:rPr lang="en-US" sz="1400" dirty="0" smtClean="0">
                          <a:solidFill>
                            <a:srgbClr val="0000FF"/>
                          </a:solidFill>
                        </a:rPr>
                        <a:t>Number</a:t>
                      </a:r>
                      <a:r>
                        <a:rPr lang="en-US" sz="1400" baseline="0" dirty="0" smtClean="0">
                          <a:solidFill>
                            <a:srgbClr val="0000FF"/>
                          </a:solidFill>
                        </a:rPr>
                        <a:t> of bunches: N</a:t>
                      </a:r>
                      <a:r>
                        <a:rPr lang="en-US" sz="1400" baseline="-25000" dirty="0" smtClean="0">
                          <a:solidFill>
                            <a:srgbClr val="0000FF"/>
                          </a:solidFill>
                        </a:rPr>
                        <a:t>B</a:t>
                      </a:r>
                      <a:endParaRPr lang="en-US" sz="1400" baseline="-25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24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Number</a:t>
                      </a:r>
                      <a:r>
                        <a:rPr lang="en-US" sz="1400" baseline="0" dirty="0" smtClean="0">
                          <a:solidFill>
                            <a:srgbClr val="0000FF"/>
                          </a:solidFill>
                        </a:rPr>
                        <a:t> of trains: N</a:t>
                      </a:r>
                      <a:r>
                        <a:rPr lang="en-US" sz="1400" baseline="-25000" dirty="0" smtClean="0">
                          <a:solidFill>
                            <a:srgbClr val="0000FF"/>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Energy loss per turn: </a:t>
                      </a:r>
                      <a:r>
                        <a:rPr lang="en-US" sz="1400" dirty="0" err="1" smtClean="0">
                          <a:solidFill>
                            <a:srgbClr val="0000FF"/>
                          </a:solidFill>
                        </a:rPr>
                        <a:t>eV</a:t>
                      </a:r>
                      <a:r>
                        <a:rPr lang="en-US" sz="1400" baseline="-25000" dirty="0" err="1" smtClean="0">
                          <a:solidFill>
                            <a:srgbClr val="0000FF"/>
                          </a:solidFill>
                        </a:rPr>
                        <a:t>A</a:t>
                      </a:r>
                      <a:r>
                        <a:rPr lang="en-US" sz="1400" baseline="0" dirty="0" smtClean="0">
                          <a:solidFill>
                            <a:srgbClr val="0000FF"/>
                          </a:solidFill>
                        </a:rPr>
                        <a:t> [</a:t>
                      </a:r>
                      <a:r>
                        <a:rPr lang="en-US" sz="1400" baseline="0" dirty="0" err="1" smtClean="0">
                          <a:solidFill>
                            <a:srgbClr val="0000FF"/>
                          </a:solidFill>
                        </a:rPr>
                        <a:t>M</a:t>
                      </a:r>
                      <a:r>
                        <a:rPr lang="en-US" sz="1400" dirty="0" err="1" smtClean="0">
                          <a:solidFill>
                            <a:srgbClr val="0000FF"/>
                          </a:solidFill>
                        </a:rPr>
                        <a:t>eV</a:t>
                      </a:r>
                      <a:r>
                        <a:rPr lang="en-US" sz="1400" dirty="0" smtClean="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1" dirty="0" smtClean="0">
                          <a:solidFill>
                            <a:srgbClr val="0000FF"/>
                          </a:solidFill>
                        </a:rPr>
                        <a:t>3.98</a:t>
                      </a:r>
                      <a:endParaRPr lang="en-US" sz="14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24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Energy spread in the bunch:</a:t>
                      </a:r>
                      <a:r>
                        <a:rPr lang="en-US" sz="1400" baseline="0" dirty="0" smtClean="0">
                          <a:solidFill>
                            <a:srgbClr val="0000FF"/>
                          </a:solidFill>
                        </a:rPr>
                        <a:t> </a:t>
                      </a:r>
                      <a:r>
                        <a:rPr lang="el-GR" sz="1400" baseline="0" dirty="0" smtClean="0">
                          <a:solidFill>
                            <a:srgbClr val="0000FF"/>
                          </a:solidFill>
                        </a:rPr>
                        <a:t>σ</a:t>
                      </a:r>
                      <a:r>
                        <a:rPr lang="en-US" sz="1400" baseline="-25000" dirty="0" smtClean="0">
                          <a:solidFill>
                            <a:srgbClr val="0000FF"/>
                          </a:solidFill>
                        </a:rPr>
                        <a:t>E</a:t>
                      </a:r>
                      <a:r>
                        <a:rPr lang="en-US" sz="1400" baseline="0" dirty="0" smtClean="0">
                          <a:solidFill>
                            <a:srgbClr val="0000FF"/>
                          </a:solidFill>
                        </a:rPr>
                        <a:t>/E [%</a:t>
                      </a:r>
                      <a:r>
                        <a:rPr lang="en-US" sz="1400" dirty="0" smtClean="0">
                          <a:solidFill>
                            <a:srgbClr val="0000FF"/>
                          </a:solidFill>
                        </a:rPr>
                        <a:t>]</a:t>
                      </a:r>
                      <a:endParaRPr lang="en-US" sz="1400" baseline="-250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dirty="0" smtClean="0">
                          <a:solidFill>
                            <a:srgbClr val="0000FF"/>
                          </a:solidFill>
                        </a:rPr>
                        <a:t>0.12</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24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Bunch length:</a:t>
                      </a:r>
                      <a:r>
                        <a:rPr lang="en-US" sz="1400" baseline="0" dirty="0" smtClean="0">
                          <a:solidFill>
                            <a:srgbClr val="0000FF"/>
                          </a:solidFill>
                        </a:rPr>
                        <a:t> </a:t>
                      </a:r>
                      <a:r>
                        <a:rPr lang="el-GR" sz="1400" baseline="0" dirty="0" smtClean="0">
                          <a:solidFill>
                            <a:srgbClr val="0000FF"/>
                          </a:solidFill>
                        </a:rPr>
                        <a:t>σ</a:t>
                      </a:r>
                      <a:r>
                        <a:rPr lang="en-US" sz="1400" baseline="-25000" dirty="0" smtClean="0">
                          <a:solidFill>
                            <a:srgbClr val="0000FF"/>
                          </a:solidFill>
                        </a:rPr>
                        <a:t>Z</a:t>
                      </a:r>
                      <a:r>
                        <a:rPr lang="en-US" sz="1400" baseline="0" dirty="0" smtClean="0">
                          <a:solidFill>
                            <a:srgbClr val="0000FF"/>
                          </a:solidFill>
                        </a:rPr>
                        <a:t> [mm</a:t>
                      </a:r>
                      <a:r>
                        <a:rPr lang="en-US" sz="1400" dirty="0" smtClean="0">
                          <a:solidFill>
                            <a:srgbClr val="0000FF"/>
                          </a:solidFill>
                        </a:rPr>
                        <a:t>]</a:t>
                      </a:r>
                      <a:endParaRPr lang="en-US" sz="1400" baseline="-250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RF voltage: V</a:t>
                      </a:r>
                      <a:r>
                        <a:rPr kumimoji="0" lang="en-US" sz="1400" b="0" i="0" u="none" strike="noStrike" kern="1200" cap="none" spc="0" normalizeH="0" baseline="-25000" noProof="0" dirty="0" smtClean="0">
                          <a:ln>
                            <a:noFill/>
                          </a:ln>
                          <a:solidFill>
                            <a:srgbClr val="0000FF"/>
                          </a:solidFill>
                          <a:effectLst/>
                          <a:uLnTx/>
                          <a:uFillTx/>
                          <a:latin typeface="+mn-lt"/>
                          <a:ea typeface="+mn-ea"/>
                          <a:cs typeface="+mn-cs"/>
                        </a:rPr>
                        <a:t>C</a:t>
                      </a:r>
                      <a:r>
                        <a:rPr kumimoji="0" lang="en-US" sz="1400" b="0" i="0" u="none" strike="noStrike" kern="1200" cap="none" spc="0" normalizeH="0" baseline="0" noProof="0" dirty="0" smtClean="0">
                          <a:ln>
                            <a:noFill/>
                          </a:ln>
                          <a:solidFill>
                            <a:srgbClr val="0000FF"/>
                          </a:solidFill>
                          <a:effectLst/>
                          <a:uLnTx/>
                          <a:uFillTx/>
                          <a:latin typeface="+mn-lt"/>
                          <a:ea typeface="+mn-ea"/>
                          <a:cs typeface="+mn-cs"/>
                        </a:rPr>
                        <a:t> [MV]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mn-lt"/>
                          <a:ea typeface="+mn-ea"/>
                          <a:cs typeface="+mn-cs"/>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mn-lt"/>
                          <a:ea typeface="+mn-ea"/>
                          <a:cs typeface="+mn-cs"/>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99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mn-lt"/>
                          <a:ea typeface="+mn-ea"/>
                          <a:cs typeface="+mn-cs"/>
                        </a:rPr>
                        <a:t>Calculated RF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r>
              <a:tr h="24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Harmonic</a:t>
                      </a:r>
                      <a:r>
                        <a:rPr lang="en-US" sz="1400" baseline="0" dirty="0" smtClean="0">
                          <a:solidFill>
                            <a:srgbClr val="0000FF"/>
                          </a:solidFill>
                        </a:rPr>
                        <a:t> number</a:t>
                      </a:r>
                      <a:r>
                        <a:rPr lang="en-US" sz="1400" dirty="0" smtClean="0">
                          <a:solidFill>
                            <a:srgbClr val="0000FF"/>
                          </a:solidFill>
                        </a:rPr>
                        <a:t>: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0000FF"/>
                          </a:solidFill>
                        </a:rPr>
                        <a:t>1426</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0000FF"/>
                          </a:solidFill>
                        </a:rPr>
                        <a:t>2852</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Synchronous</a:t>
                      </a:r>
                      <a:r>
                        <a:rPr lang="en-US" sz="1400" baseline="0" dirty="0" smtClean="0">
                          <a:solidFill>
                            <a:srgbClr val="0000FF"/>
                          </a:solidFill>
                        </a:rPr>
                        <a:t> phase</a:t>
                      </a:r>
                      <a:r>
                        <a:rPr lang="en-US" sz="1400" dirty="0" smtClean="0">
                          <a:solidFill>
                            <a:srgbClr val="0000FF"/>
                          </a:solidFill>
                        </a:rPr>
                        <a:t> : </a:t>
                      </a:r>
                      <a:r>
                        <a:rPr lang="el-GR" sz="1400" dirty="0" smtClean="0">
                          <a:solidFill>
                            <a:srgbClr val="0000FF"/>
                          </a:solidFill>
                        </a:rPr>
                        <a:t>φ</a:t>
                      </a:r>
                      <a:r>
                        <a:rPr lang="en-US" sz="1400" dirty="0" smtClean="0">
                          <a:solidFill>
                            <a:srgbClr val="0000FF"/>
                          </a:solidFill>
                        </a:rPr>
                        <a:t> [</a:t>
                      </a:r>
                      <a:r>
                        <a:rPr lang="en-US" sz="1400" baseline="30000" dirty="0" smtClean="0">
                          <a:solidFill>
                            <a:srgbClr val="0000FF"/>
                          </a:solidFill>
                        </a:rPr>
                        <a:t>o</a:t>
                      </a:r>
                      <a:r>
                        <a:rPr lang="en-US" sz="1400" dirty="0" smtClean="0">
                          <a:solidFill>
                            <a:srgbClr val="0000FF"/>
                          </a:solidFill>
                        </a:rPr>
                        <a:t>] (0</a:t>
                      </a:r>
                      <a:r>
                        <a:rPr lang="en-US" sz="1400" baseline="30000" dirty="0" smtClean="0">
                          <a:solidFill>
                            <a:srgbClr val="0000FF"/>
                          </a:solidFill>
                        </a:rPr>
                        <a:t>o</a:t>
                      </a:r>
                      <a:r>
                        <a:rPr lang="en-US" sz="1400" baseline="0" dirty="0" smtClean="0">
                          <a:solidFill>
                            <a:srgbClr val="0000FF"/>
                          </a:solidFill>
                        </a:rPr>
                        <a:t> on</a:t>
                      </a:r>
                      <a:r>
                        <a:rPr lang="en-US" sz="1400" dirty="0" smtClean="0">
                          <a:solidFill>
                            <a:srgbClr val="0000FF"/>
                          </a:solidFill>
                        </a:rPr>
                        <a:t> crest)</a:t>
                      </a:r>
                      <a:endParaRPr lang="en-US" sz="1400" dirty="0" smtClean="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0000FF"/>
                          </a:solidFill>
                        </a:rPr>
                        <a:t>38.7</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0000FF"/>
                          </a:solidFill>
                        </a:rPr>
                        <a:t>27.8</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Synchrotron frequency: </a:t>
                      </a:r>
                      <a:r>
                        <a:rPr lang="en-US" sz="1400" b="0" dirty="0" err="1" smtClean="0">
                          <a:solidFill>
                            <a:srgbClr val="0000FF"/>
                          </a:solidFill>
                        </a:rPr>
                        <a:t>f</a:t>
                      </a:r>
                      <a:r>
                        <a:rPr lang="en-US" sz="1400" b="0" baseline="-25000" dirty="0" err="1" smtClean="0">
                          <a:solidFill>
                            <a:srgbClr val="0000FF"/>
                          </a:solidFill>
                        </a:rPr>
                        <a:t>s</a:t>
                      </a:r>
                      <a:r>
                        <a:rPr lang="en-US" sz="1400" b="0" baseline="-25000" dirty="0" smtClean="0">
                          <a:solidFill>
                            <a:srgbClr val="0000FF"/>
                          </a:solidFill>
                        </a:rPr>
                        <a:t> </a:t>
                      </a:r>
                      <a:r>
                        <a:rPr lang="en-US" sz="1400" b="0" dirty="0" smtClean="0">
                          <a:solidFill>
                            <a:srgbClr val="0000FF"/>
                          </a:solidFill>
                        </a:rPr>
                        <a:t>[kHz]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4.58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Energy</a:t>
                      </a:r>
                      <a:r>
                        <a:rPr lang="en-US" sz="1400" baseline="0" dirty="0" smtClean="0">
                          <a:solidFill>
                            <a:srgbClr val="0000FF"/>
                          </a:solidFill>
                        </a:rPr>
                        <a:t> acceptance</a:t>
                      </a:r>
                      <a:r>
                        <a:rPr lang="en-US" sz="1400" dirty="0" smtClean="0">
                          <a:solidFill>
                            <a:srgbClr val="0000FF"/>
                          </a:solidFill>
                        </a:rPr>
                        <a:t>: </a:t>
                      </a:r>
                      <a:r>
                        <a:rPr lang="el-GR" sz="1400" b="0" dirty="0" smtClean="0">
                          <a:solidFill>
                            <a:srgbClr val="0000FF"/>
                          </a:solidFill>
                        </a:rPr>
                        <a:t>Δ</a:t>
                      </a:r>
                      <a:r>
                        <a:rPr lang="en-US" sz="1400" b="0" dirty="0" smtClean="0">
                          <a:solidFill>
                            <a:srgbClr val="0000FF"/>
                          </a:solidFill>
                        </a:rPr>
                        <a:t>E/E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0000FF"/>
                          </a:solidFill>
                        </a:rPr>
                        <a:t>2.34</a:t>
                      </a:r>
                      <a:endParaRPr lang="en-US" sz="1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rgbClr val="0000FF"/>
                          </a:solidFill>
                        </a:rPr>
                        <a:t>1.01</a:t>
                      </a:r>
                      <a:endParaRPr lang="en-US" sz="14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FF"/>
                          </a:solidFill>
                        </a:rPr>
                        <a:t>Bucket</a:t>
                      </a:r>
                      <a:r>
                        <a:rPr lang="en-US" sz="1400" b="0" baseline="0" dirty="0" smtClean="0">
                          <a:solidFill>
                            <a:srgbClr val="0000FF"/>
                          </a:solidFill>
                        </a:rPr>
                        <a:t> length 2</a:t>
                      </a:r>
                      <a:r>
                        <a:rPr lang="el-GR" sz="1400" b="0" dirty="0" smtClean="0">
                          <a:solidFill>
                            <a:srgbClr val="0000FF"/>
                          </a:solidFill>
                        </a:rPr>
                        <a:t>Δ</a:t>
                      </a:r>
                      <a:r>
                        <a:rPr lang="en-US" sz="1400" b="0" dirty="0" smtClean="0">
                          <a:solidFill>
                            <a:srgbClr val="0000FF"/>
                          </a:solidFill>
                        </a:rPr>
                        <a:t>Z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mn-lt"/>
                          <a:ea typeface="+mn-ea"/>
                          <a:cs typeface="+mn-cs"/>
                        </a:rPr>
                        <a:t>35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5486400" y="762000"/>
            <a:ext cx="3429000" cy="646331"/>
          </a:xfrm>
          <a:prstGeom prst="rect">
            <a:avLst/>
          </a:prstGeom>
          <a:noFill/>
        </p:spPr>
        <p:txBody>
          <a:bodyPr wrap="square" rtlCol="0">
            <a:spAutoFit/>
          </a:bodyPr>
          <a:lstStyle/>
          <a:p>
            <a:r>
              <a:rPr lang="en-US" dirty="0" smtClean="0"/>
              <a:t>F. Antoniou and Y. Papaphilippou</a:t>
            </a:r>
          </a:p>
          <a:p>
            <a:r>
              <a:rPr lang="en-US" dirty="0" smtClean="0"/>
              <a:t>Last update on 18 Jan. 2011</a:t>
            </a:r>
          </a:p>
        </p:txBody>
      </p:sp>
      <p:sp>
        <p:nvSpPr>
          <p:cNvPr id="6" name="TextBox 5"/>
          <p:cNvSpPr txBox="1"/>
          <p:nvPr/>
        </p:nvSpPr>
        <p:spPr>
          <a:xfrm>
            <a:off x="5486400" y="5334000"/>
            <a:ext cx="3429000" cy="923330"/>
          </a:xfrm>
          <a:prstGeom prst="rect">
            <a:avLst/>
          </a:prstGeom>
          <a:noFill/>
        </p:spPr>
        <p:txBody>
          <a:bodyPr wrap="square" rtlCol="0">
            <a:spAutoFit/>
          </a:bodyPr>
          <a:lstStyle/>
          <a:p>
            <a:r>
              <a:rPr lang="en-US" dirty="0" smtClean="0"/>
              <a:t>Synchrotron motion: small amplitude harmonic oscillation in longitudinal phase space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Specifications from RTML</a:t>
            </a:r>
            <a:endParaRPr lang="en-US" dirty="0"/>
          </a:p>
        </p:txBody>
      </p:sp>
      <p:sp>
        <p:nvSpPr>
          <p:cNvPr id="9" name="TextBox 8"/>
          <p:cNvSpPr txBox="1"/>
          <p:nvPr/>
        </p:nvSpPr>
        <p:spPr>
          <a:xfrm>
            <a:off x="457200" y="1066800"/>
            <a:ext cx="8266614" cy="369332"/>
          </a:xfrm>
          <a:prstGeom prst="rect">
            <a:avLst/>
          </a:prstGeom>
          <a:noFill/>
        </p:spPr>
        <p:txBody>
          <a:bodyPr wrap="square" rtlCol="0">
            <a:spAutoFit/>
          </a:bodyPr>
          <a:lstStyle/>
          <a:p>
            <a:r>
              <a:rPr lang="en-US" dirty="0" smtClean="0"/>
              <a:t>Specification on the bunch-to-bunch spacing variation along the train:</a:t>
            </a:r>
          </a:p>
        </p:txBody>
      </p:sp>
      <p:sp>
        <p:nvSpPr>
          <p:cNvPr id="10" name="TextBox 9"/>
          <p:cNvSpPr txBox="1"/>
          <p:nvPr/>
        </p:nvSpPr>
        <p:spPr>
          <a:xfrm>
            <a:off x="426975" y="2362200"/>
            <a:ext cx="8259825" cy="369332"/>
          </a:xfrm>
          <a:prstGeom prst="rect">
            <a:avLst/>
          </a:prstGeom>
          <a:noFill/>
        </p:spPr>
        <p:txBody>
          <a:bodyPr wrap="none" rtlCol="0">
            <a:spAutoFit/>
          </a:bodyPr>
          <a:lstStyle/>
          <a:p>
            <a:r>
              <a:rPr lang="en-US" dirty="0" smtClean="0"/>
              <a:t>Specification on the bunch-to-bunch variation of the bunch length (</a:t>
            </a:r>
            <a:r>
              <a:rPr lang="el-GR" dirty="0" smtClean="0"/>
              <a:t>σ</a:t>
            </a:r>
            <a:r>
              <a:rPr lang="en-US" baseline="-25000" dirty="0" smtClean="0"/>
              <a:t>Z</a:t>
            </a:r>
            <a:r>
              <a:rPr lang="en-US" dirty="0" smtClean="0"/>
              <a:t>) along the train:</a:t>
            </a:r>
            <a:endParaRPr lang="en-US" dirty="0"/>
          </a:p>
        </p:txBody>
      </p:sp>
      <p:sp>
        <p:nvSpPr>
          <p:cNvPr id="11" name="TextBox 10"/>
          <p:cNvSpPr txBox="1"/>
          <p:nvPr/>
        </p:nvSpPr>
        <p:spPr>
          <a:xfrm>
            <a:off x="533400" y="1524000"/>
            <a:ext cx="5183535" cy="369332"/>
          </a:xfrm>
          <a:prstGeom prst="rect">
            <a:avLst/>
          </a:prstGeom>
          <a:solidFill>
            <a:srgbClr val="FFFF00"/>
          </a:solidFill>
          <a:ln w="25400">
            <a:solidFill>
              <a:srgbClr val="FF0000"/>
            </a:solidFill>
          </a:ln>
        </p:spPr>
        <p:txBody>
          <a:bodyPr wrap="none" rtlCol="0">
            <a:spAutoFit/>
          </a:bodyPr>
          <a:lstStyle/>
          <a:p>
            <a:r>
              <a:rPr lang="en-US" b="1" dirty="0" smtClean="0"/>
              <a:t>0.1 degree at 1 GHz </a:t>
            </a:r>
            <a:r>
              <a:rPr lang="en-US" dirty="0" smtClean="0"/>
              <a:t>corresponds to 280 </a:t>
            </a:r>
            <a:r>
              <a:rPr lang="en-US" dirty="0" err="1" smtClean="0"/>
              <a:t>fs</a:t>
            </a:r>
            <a:r>
              <a:rPr lang="en-US" dirty="0" smtClean="0"/>
              <a:t>; or 84 </a:t>
            </a:r>
            <a:r>
              <a:rPr lang="el-GR" dirty="0" smtClean="0"/>
              <a:t>μ</a:t>
            </a:r>
            <a:r>
              <a:rPr lang="en-US" dirty="0" smtClean="0"/>
              <a:t>m; </a:t>
            </a:r>
            <a:endParaRPr lang="en-US" dirty="0"/>
          </a:p>
        </p:txBody>
      </p:sp>
      <p:sp>
        <p:nvSpPr>
          <p:cNvPr id="12" name="TextBox 11"/>
          <p:cNvSpPr txBox="1"/>
          <p:nvPr/>
        </p:nvSpPr>
        <p:spPr>
          <a:xfrm>
            <a:off x="533400" y="2819400"/>
            <a:ext cx="1771639" cy="369332"/>
          </a:xfrm>
          <a:prstGeom prst="rect">
            <a:avLst/>
          </a:prstGeom>
          <a:solidFill>
            <a:srgbClr val="FFFF00"/>
          </a:solidFill>
          <a:ln w="25400">
            <a:solidFill>
              <a:srgbClr val="FF0000"/>
            </a:solidFill>
          </a:ln>
        </p:spPr>
        <p:txBody>
          <a:bodyPr wrap="none" rtlCol="0">
            <a:spAutoFit/>
          </a:bodyPr>
          <a:lstStyle/>
          <a:p>
            <a:r>
              <a:rPr lang="en-US" b="1" dirty="0" smtClean="0"/>
              <a:t>RMS{</a:t>
            </a:r>
            <a:r>
              <a:rPr lang="el-GR" b="1" dirty="0" smtClean="0"/>
              <a:t>σ</a:t>
            </a:r>
            <a:r>
              <a:rPr lang="en-US" b="1" baseline="-25000" dirty="0" smtClean="0"/>
              <a:t>Z</a:t>
            </a:r>
            <a:r>
              <a:rPr lang="en-US" b="1" dirty="0" smtClean="0"/>
              <a:t>}/</a:t>
            </a:r>
            <a:r>
              <a:rPr lang="el-GR" b="1" dirty="0" smtClean="0"/>
              <a:t>σ</a:t>
            </a:r>
            <a:r>
              <a:rPr lang="en-US" b="1" baseline="-25000" dirty="0" smtClean="0"/>
              <a:t>Z </a:t>
            </a:r>
            <a:r>
              <a:rPr lang="en-US" b="1" dirty="0" smtClean="0"/>
              <a:t>&lt; 2%</a:t>
            </a:r>
            <a:endParaRPr lang="en-US" b="1" dirty="0"/>
          </a:p>
        </p:txBody>
      </p:sp>
      <p:sp>
        <p:nvSpPr>
          <p:cNvPr id="13" name="TextBox 12"/>
          <p:cNvSpPr txBox="1"/>
          <p:nvPr/>
        </p:nvSpPr>
        <p:spPr>
          <a:xfrm>
            <a:off x="453081" y="4924961"/>
            <a:ext cx="8229600" cy="1323439"/>
          </a:xfrm>
          <a:prstGeom prst="rect">
            <a:avLst/>
          </a:prstGeom>
          <a:solidFill>
            <a:schemeClr val="tx2">
              <a:lumMod val="20000"/>
              <a:lumOff val="80000"/>
            </a:schemeClr>
          </a:solidFill>
        </p:spPr>
        <p:txBody>
          <a:bodyPr wrap="square" rtlCol="0">
            <a:spAutoFit/>
          </a:bodyPr>
          <a:lstStyle/>
          <a:p>
            <a:r>
              <a:rPr lang="en-US" sz="1600" dirty="0" smtClean="0"/>
              <a:t>N.B. At the equilibrium, mean energy and the energy spread are the same for all bunches. Only the bunch spacing and the bunch length are significantly affected by the beam loading transient within each revolution period. It is the scope of this presentation to address this effect.</a:t>
            </a:r>
          </a:p>
          <a:p>
            <a:r>
              <a:rPr lang="en-US" sz="1600" dirty="0" smtClean="0"/>
              <a:t>Slow (compared to the revolution period) variations are </a:t>
            </a:r>
            <a:r>
              <a:rPr lang="en-US" sz="1600" b="1" dirty="0" smtClean="0"/>
              <a:t>outside</a:t>
            </a:r>
            <a:r>
              <a:rPr lang="en-US" sz="1600" dirty="0" smtClean="0"/>
              <a:t> of the scope of this presentation.  Slow feedback system </a:t>
            </a:r>
            <a:r>
              <a:rPr lang="en-US" sz="1600" dirty="0" smtClean="0"/>
              <a:t>should</a:t>
            </a:r>
            <a:r>
              <a:rPr lang="en-US" sz="1600" dirty="0" smtClean="0"/>
              <a:t> </a:t>
            </a:r>
            <a:r>
              <a:rPr lang="en-US" sz="1600" dirty="0" smtClean="0"/>
              <a:t>take care of this.</a:t>
            </a:r>
            <a:endParaRPr lang="en-US" sz="1600" dirty="0"/>
          </a:p>
        </p:txBody>
      </p:sp>
      <p:sp>
        <p:nvSpPr>
          <p:cNvPr id="3" name="TextBox 2"/>
          <p:cNvSpPr txBox="1"/>
          <p:nvPr/>
        </p:nvSpPr>
        <p:spPr>
          <a:xfrm>
            <a:off x="457200" y="3505200"/>
            <a:ext cx="8225481" cy="646331"/>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These are very tight specs for the DR RF system itself to meet </a:t>
            </a:r>
          </a:p>
          <a:p>
            <a:pPr marL="285750" indent="-285750">
              <a:buFont typeface="Arial" panose="020B0604020202020204" pitchFamily="34" charset="0"/>
              <a:buChar char="•"/>
            </a:pPr>
            <a:r>
              <a:rPr lang="en-GB" dirty="0" smtClean="0"/>
              <a:t>It is also a challenge for beam diagnostics in the DR to measure it. Isn’t it?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Beam loading effect (1/3)</a:t>
            </a:r>
            <a:endParaRPr lang="en-US" dirty="0"/>
          </a:p>
        </p:txBody>
      </p:sp>
      <p:cxnSp>
        <p:nvCxnSpPr>
          <p:cNvPr id="5" name="Straight Arrow Connector 4"/>
          <p:cNvCxnSpPr/>
          <p:nvPr/>
        </p:nvCxnSpPr>
        <p:spPr>
          <a:xfrm rot="5400000" flipH="1" flipV="1">
            <a:off x="115094" y="1637506"/>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33400" y="1905000"/>
            <a:ext cx="3733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200400" y="19050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0" y="1905000"/>
            <a:ext cx="380232" cy="369332"/>
          </a:xfrm>
          <a:prstGeom prst="rect">
            <a:avLst/>
          </a:prstGeom>
          <a:noFill/>
        </p:spPr>
        <p:txBody>
          <a:bodyPr wrap="none" rtlCol="0">
            <a:spAutoFit/>
          </a:bodyPr>
          <a:lstStyle/>
          <a:p>
            <a:pPr eaLnBrk="1" fontAlgn="auto" hangingPunct="1">
              <a:spcBef>
                <a:spcPts val="0"/>
              </a:spcBef>
              <a:spcAft>
                <a:spcPts val="0"/>
              </a:spcAft>
              <a:buClrTx/>
              <a:buSzTx/>
            </a:pPr>
            <a:r>
              <a:rPr lang="en-US" sz="1800" i="0" dirty="0" smtClean="0">
                <a:solidFill>
                  <a:prstClr val="black"/>
                </a:solidFill>
                <a:latin typeface="Calibri"/>
              </a:rPr>
              <a:t>T</a:t>
            </a:r>
            <a:r>
              <a:rPr lang="en-US" baseline="-25000" dirty="0" smtClean="0">
                <a:solidFill>
                  <a:prstClr val="black"/>
                </a:solidFill>
                <a:latin typeface="Calibri"/>
              </a:rPr>
              <a:t>R</a:t>
            </a:r>
            <a:endParaRPr lang="en-US" sz="1800" i="0" baseline="-25000" dirty="0">
              <a:solidFill>
                <a:prstClr val="black"/>
              </a:solidFill>
              <a:latin typeface="Calibri"/>
            </a:endParaRPr>
          </a:p>
        </p:txBody>
      </p:sp>
      <p:sp>
        <p:nvSpPr>
          <p:cNvPr id="9" name="TextBox 8"/>
          <p:cNvSpPr txBox="1"/>
          <p:nvPr/>
        </p:nvSpPr>
        <p:spPr>
          <a:xfrm>
            <a:off x="3657600" y="1916668"/>
            <a:ext cx="457200" cy="369332"/>
          </a:xfrm>
          <a:prstGeom prst="rect">
            <a:avLst/>
          </a:prstGeom>
          <a:noFill/>
        </p:spPr>
        <p:txBody>
          <a:bodyPr wrap="square" rtlCol="0">
            <a:spAutoFit/>
          </a:bodyPr>
          <a:lstStyle/>
          <a:p>
            <a:pPr eaLnBrk="1" fontAlgn="auto" hangingPunct="1">
              <a:spcBef>
                <a:spcPts val="0"/>
              </a:spcBef>
              <a:spcAft>
                <a:spcPts val="0"/>
              </a:spcAft>
              <a:buClrTx/>
              <a:buSzTx/>
            </a:pPr>
            <a:r>
              <a:rPr lang="en-US" sz="1800" i="0" dirty="0" smtClean="0">
                <a:solidFill>
                  <a:prstClr val="black"/>
                </a:solidFill>
                <a:latin typeface="Calibri"/>
              </a:rPr>
              <a:t>t</a:t>
            </a:r>
            <a:endParaRPr lang="en-US" sz="1800" i="0" baseline="-25000" dirty="0">
              <a:solidFill>
                <a:prstClr val="black"/>
              </a:solidFill>
              <a:latin typeface="Calibri"/>
            </a:endParaRPr>
          </a:p>
        </p:txBody>
      </p:sp>
      <p:sp>
        <p:nvSpPr>
          <p:cNvPr id="10" name="Rectangle 9"/>
          <p:cNvSpPr/>
          <p:nvPr/>
        </p:nvSpPr>
        <p:spPr>
          <a:xfrm>
            <a:off x="533400" y="16002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cxnSp>
        <p:nvCxnSpPr>
          <p:cNvPr id="11" name="Straight Connector 10"/>
          <p:cNvCxnSpPr/>
          <p:nvPr/>
        </p:nvCxnSpPr>
        <p:spPr>
          <a:xfrm rot="5400000">
            <a:off x="952500" y="17907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1916668"/>
            <a:ext cx="380232" cy="369332"/>
          </a:xfrm>
          <a:prstGeom prst="rect">
            <a:avLst/>
          </a:prstGeom>
          <a:noFill/>
        </p:spPr>
        <p:txBody>
          <a:bodyPr wrap="none" rtlCol="0">
            <a:spAutoFit/>
          </a:bodyPr>
          <a:lstStyle/>
          <a:p>
            <a:r>
              <a:rPr lang="en-US" dirty="0" smtClean="0">
                <a:solidFill>
                  <a:prstClr val="black"/>
                </a:solidFill>
                <a:latin typeface="Calibri"/>
              </a:rPr>
              <a:t>T</a:t>
            </a:r>
            <a:r>
              <a:rPr lang="en-US" baseline="-25000" dirty="0" smtClean="0">
                <a:solidFill>
                  <a:prstClr val="black"/>
                </a:solidFill>
              </a:rPr>
              <a:t>B</a:t>
            </a:r>
            <a:endParaRPr lang="en-US" sz="1800" i="0" baseline="-25000" dirty="0">
              <a:solidFill>
                <a:prstClr val="black"/>
              </a:solidFill>
              <a:latin typeface="Calibri"/>
            </a:endParaRPr>
          </a:p>
        </p:txBody>
      </p:sp>
      <p:sp>
        <p:nvSpPr>
          <p:cNvPr id="13" name="TextBox 12"/>
          <p:cNvSpPr txBox="1"/>
          <p:nvPr/>
        </p:nvSpPr>
        <p:spPr>
          <a:xfrm>
            <a:off x="228600" y="1447800"/>
            <a:ext cx="325730" cy="369332"/>
          </a:xfrm>
          <a:prstGeom prst="rect">
            <a:avLst/>
          </a:prstGeom>
          <a:noFill/>
        </p:spPr>
        <p:txBody>
          <a:bodyPr wrap="none" rtlCol="0">
            <a:spAutoFit/>
          </a:bodyPr>
          <a:lstStyle/>
          <a:p>
            <a:pPr eaLnBrk="1" fontAlgn="auto" hangingPunct="1">
              <a:spcBef>
                <a:spcPts val="0"/>
              </a:spcBef>
              <a:spcAft>
                <a:spcPts val="0"/>
              </a:spcAft>
              <a:buClrTx/>
              <a:buSzTx/>
            </a:pPr>
            <a:r>
              <a:rPr lang="en-US" sz="1800" i="0" dirty="0" smtClean="0">
                <a:solidFill>
                  <a:prstClr val="black"/>
                </a:solidFill>
                <a:latin typeface="Calibri"/>
              </a:rPr>
              <a:t>I</a:t>
            </a:r>
            <a:r>
              <a:rPr lang="en-US" baseline="-25000" dirty="0" smtClean="0">
                <a:solidFill>
                  <a:prstClr val="black"/>
                </a:solidFill>
                <a:latin typeface="Calibri"/>
              </a:rPr>
              <a:t>B</a:t>
            </a:r>
            <a:endParaRPr lang="en-US" sz="1800" i="0" baseline="-25000" dirty="0">
              <a:solidFill>
                <a:prstClr val="black"/>
              </a:solidFill>
              <a:latin typeface="Calibri"/>
            </a:endParaRPr>
          </a:p>
        </p:txBody>
      </p:sp>
      <p:sp>
        <p:nvSpPr>
          <p:cNvPr id="14" name="Rectangle 13"/>
          <p:cNvSpPr/>
          <p:nvPr/>
        </p:nvSpPr>
        <p:spPr>
          <a:xfrm>
            <a:off x="3276600" y="16002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sp>
        <p:nvSpPr>
          <p:cNvPr id="15" name="Rectangle 14"/>
          <p:cNvSpPr/>
          <p:nvPr/>
        </p:nvSpPr>
        <p:spPr>
          <a:xfrm>
            <a:off x="533400" y="1752600"/>
            <a:ext cx="609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sp>
        <p:nvSpPr>
          <p:cNvPr id="16" name="Rectangle 15"/>
          <p:cNvSpPr/>
          <p:nvPr/>
        </p:nvSpPr>
        <p:spPr>
          <a:xfrm>
            <a:off x="1905000" y="1752600"/>
            <a:ext cx="609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sp>
        <p:nvSpPr>
          <p:cNvPr id="17" name="Rectangle 16"/>
          <p:cNvSpPr/>
          <p:nvPr/>
        </p:nvSpPr>
        <p:spPr>
          <a:xfrm>
            <a:off x="3276600" y="1752600"/>
            <a:ext cx="609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sp>
        <p:nvSpPr>
          <p:cNvPr id="18" name="TextBox 17"/>
          <p:cNvSpPr txBox="1"/>
          <p:nvPr/>
        </p:nvSpPr>
        <p:spPr>
          <a:xfrm>
            <a:off x="685800" y="990600"/>
            <a:ext cx="1147750" cy="369332"/>
          </a:xfrm>
          <a:prstGeom prst="rect">
            <a:avLst/>
          </a:prstGeom>
          <a:noFill/>
          <a:ln>
            <a:solidFill>
              <a:schemeClr val="accent1">
                <a:shade val="50000"/>
              </a:schemeClr>
            </a:solidFill>
          </a:ln>
        </p:spPr>
        <p:txBody>
          <a:bodyPr wrap="none" rtlCol="0">
            <a:spAutoFit/>
          </a:bodyPr>
          <a:lstStyle/>
          <a:p>
            <a:pPr eaLnBrk="1" fontAlgn="auto" hangingPunct="1">
              <a:spcBef>
                <a:spcPts val="0"/>
              </a:spcBef>
              <a:spcAft>
                <a:spcPts val="0"/>
              </a:spcAft>
              <a:buClrTx/>
              <a:buSzTx/>
            </a:pPr>
            <a:r>
              <a:rPr lang="en-US" sz="1800" i="0" dirty="0" smtClean="0">
                <a:solidFill>
                  <a:prstClr val="black"/>
                </a:solidFill>
                <a:latin typeface="Calibri"/>
              </a:rPr>
              <a:t>2GHz case</a:t>
            </a:r>
            <a:endParaRPr lang="en-US" sz="1800" i="0" baseline="-25000" dirty="0">
              <a:solidFill>
                <a:prstClr val="black"/>
              </a:solidFill>
              <a:latin typeface="Calibri"/>
            </a:endParaRPr>
          </a:p>
        </p:txBody>
      </p:sp>
      <p:cxnSp>
        <p:nvCxnSpPr>
          <p:cNvPr id="19" name="Straight Arrow Connector 18"/>
          <p:cNvCxnSpPr>
            <a:endCxn id="10" idx="0"/>
          </p:cNvCxnSpPr>
          <p:nvPr/>
        </p:nvCxnSpPr>
        <p:spPr>
          <a:xfrm rot="5400000">
            <a:off x="723900" y="148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9800" y="990600"/>
            <a:ext cx="1147750" cy="369332"/>
          </a:xfrm>
          <a:prstGeom prst="rect">
            <a:avLst/>
          </a:prstGeom>
          <a:noFill/>
          <a:ln>
            <a:solidFill>
              <a:schemeClr val="accent1">
                <a:shade val="50000"/>
              </a:schemeClr>
            </a:solidFill>
          </a:ln>
        </p:spPr>
        <p:txBody>
          <a:bodyPr wrap="none" rtlCol="0">
            <a:spAutoFit/>
          </a:bodyPr>
          <a:lstStyle/>
          <a:p>
            <a:pPr eaLnBrk="1" fontAlgn="auto" hangingPunct="1">
              <a:spcBef>
                <a:spcPts val="0"/>
              </a:spcBef>
              <a:spcAft>
                <a:spcPts val="0"/>
              </a:spcAft>
              <a:buClrTx/>
              <a:buSzTx/>
            </a:pPr>
            <a:r>
              <a:rPr lang="en-US" sz="1800" i="0" dirty="0" smtClean="0">
                <a:solidFill>
                  <a:prstClr val="black"/>
                </a:solidFill>
                <a:latin typeface="Calibri"/>
              </a:rPr>
              <a:t>1GHz case</a:t>
            </a:r>
            <a:endParaRPr lang="en-US" sz="1800" i="0" baseline="-25000" dirty="0">
              <a:solidFill>
                <a:prstClr val="black"/>
              </a:solidFill>
              <a:latin typeface="Calibri"/>
            </a:endParaRPr>
          </a:p>
        </p:txBody>
      </p:sp>
      <p:cxnSp>
        <p:nvCxnSpPr>
          <p:cNvPr id="21" name="Straight Arrow Connector 20"/>
          <p:cNvCxnSpPr>
            <a:endCxn id="15" idx="3"/>
          </p:cNvCxnSpPr>
          <p:nvPr/>
        </p:nvCxnSpPr>
        <p:spPr>
          <a:xfrm rot="10800000" flipV="1">
            <a:off x="1143000" y="1295400"/>
            <a:ext cx="10668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6" idx="0"/>
          </p:cNvCxnSpPr>
          <p:nvPr/>
        </p:nvCxnSpPr>
        <p:spPr>
          <a:xfrm rot="5400000">
            <a:off x="2095500" y="1485900"/>
            <a:ext cx="381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685006" y="3657600"/>
            <a:ext cx="24376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7200" y="4724400"/>
            <a:ext cx="3733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019300" y="3619500"/>
            <a:ext cx="251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14300" y="3619500"/>
            <a:ext cx="25146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7288" y="2514600"/>
            <a:ext cx="395814" cy="369332"/>
          </a:xfrm>
          <a:prstGeom prst="rect">
            <a:avLst/>
          </a:prstGeom>
          <a:noFill/>
        </p:spPr>
        <p:txBody>
          <a:bodyPr wrap="none" rtlCol="0">
            <a:spAutoFit/>
          </a:bodyPr>
          <a:lstStyle/>
          <a:p>
            <a:pPr eaLnBrk="1" fontAlgn="auto" hangingPunct="1">
              <a:spcBef>
                <a:spcPts val="0"/>
              </a:spcBef>
              <a:spcAft>
                <a:spcPts val="0"/>
              </a:spcAft>
              <a:buClrTx/>
              <a:buSzTx/>
            </a:pPr>
            <a:r>
              <a:rPr lang="en-US" sz="1800" i="0" dirty="0" smtClean="0">
                <a:solidFill>
                  <a:prstClr val="black"/>
                </a:solidFill>
                <a:latin typeface="Calibri"/>
              </a:rPr>
              <a:t>V</a:t>
            </a:r>
            <a:r>
              <a:rPr lang="en-US" sz="1800" i="0" baseline="-25000" dirty="0" smtClean="0">
                <a:solidFill>
                  <a:prstClr val="black"/>
                </a:solidFill>
                <a:latin typeface="Calibri"/>
              </a:rPr>
              <a:t>C</a:t>
            </a:r>
            <a:endParaRPr lang="en-US" sz="1800" i="0" baseline="-25000" dirty="0">
              <a:solidFill>
                <a:prstClr val="black"/>
              </a:solidFill>
              <a:latin typeface="Calibri"/>
            </a:endParaRPr>
          </a:p>
        </p:txBody>
      </p:sp>
      <p:sp>
        <p:nvSpPr>
          <p:cNvPr id="28" name="TextBox 27"/>
          <p:cNvSpPr txBox="1"/>
          <p:nvPr/>
        </p:nvSpPr>
        <p:spPr>
          <a:xfrm>
            <a:off x="1447800" y="2514600"/>
            <a:ext cx="1147750" cy="369332"/>
          </a:xfrm>
          <a:prstGeom prst="rect">
            <a:avLst/>
          </a:prstGeom>
          <a:noFill/>
          <a:ln>
            <a:solidFill>
              <a:schemeClr val="accent1">
                <a:shade val="50000"/>
              </a:schemeClr>
            </a:solidFill>
          </a:ln>
        </p:spPr>
        <p:txBody>
          <a:bodyPr wrap="none" rtlCol="0">
            <a:spAutoFit/>
          </a:bodyPr>
          <a:lstStyle/>
          <a:p>
            <a:pPr eaLnBrk="1" fontAlgn="auto" hangingPunct="1">
              <a:spcBef>
                <a:spcPts val="0"/>
              </a:spcBef>
              <a:spcAft>
                <a:spcPts val="0"/>
              </a:spcAft>
              <a:buClrTx/>
              <a:buSzTx/>
            </a:pPr>
            <a:r>
              <a:rPr lang="en-US" dirty="0" smtClean="0">
                <a:solidFill>
                  <a:prstClr val="black"/>
                </a:solidFill>
                <a:latin typeface="Calibri"/>
              </a:rPr>
              <a:t>1</a:t>
            </a:r>
            <a:r>
              <a:rPr lang="en-US" sz="1800" i="0" dirty="0" smtClean="0">
                <a:solidFill>
                  <a:prstClr val="black"/>
                </a:solidFill>
                <a:latin typeface="Calibri"/>
              </a:rPr>
              <a:t>GHz case</a:t>
            </a:r>
            <a:endParaRPr lang="en-US" sz="1800" i="0" baseline="-25000" dirty="0">
              <a:solidFill>
                <a:prstClr val="black"/>
              </a:solidFill>
              <a:latin typeface="Calibri"/>
            </a:endParaRPr>
          </a:p>
        </p:txBody>
      </p:sp>
      <p:cxnSp>
        <p:nvCxnSpPr>
          <p:cNvPr id="29" name="Straight Connector 28"/>
          <p:cNvCxnSpPr/>
          <p:nvPr/>
        </p:nvCxnSpPr>
        <p:spPr>
          <a:xfrm>
            <a:off x="533400" y="3048000"/>
            <a:ext cx="6096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76600" y="3048000"/>
            <a:ext cx="6096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457201" y="3048000"/>
            <a:ext cx="3276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457201" y="3276600"/>
            <a:ext cx="3276599"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200" y="2971800"/>
            <a:ext cx="516039" cy="369332"/>
          </a:xfrm>
          <a:prstGeom prst="rect">
            <a:avLst/>
          </a:prstGeom>
          <a:noFill/>
        </p:spPr>
        <p:txBody>
          <a:bodyPr wrap="none" rtlCol="0">
            <a:spAutoFit/>
          </a:bodyPr>
          <a:lstStyle/>
          <a:p>
            <a:r>
              <a:rPr lang="el-GR" sz="1800" i="0" dirty="0" smtClean="0">
                <a:solidFill>
                  <a:prstClr val="black"/>
                </a:solidFill>
                <a:latin typeface="Calibri"/>
              </a:rPr>
              <a:t>δ</a:t>
            </a:r>
            <a:r>
              <a:rPr lang="en-US" sz="1800" i="0" dirty="0" smtClean="0">
                <a:solidFill>
                  <a:prstClr val="black"/>
                </a:solidFill>
                <a:latin typeface="Calibri"/>
              </a:rPr>
              <a:t>V</a:t>
            </a:r>
            <a:r>
              <a:rPr lang="en-US" baseline="-25000" dirty="0" smtClean="0">
                <a:solidFill>
                  <a:prstClr val="black"/>
                </a:solidFill>
              </a:rPr>
              <a:t>C</a:t>
            </a:r>
            <a:endParaRPr lang="en-US" sz="1800" i="0" baseline="-25000" dirty="0">
              <a:solidFill>
                <a:prstClr val="black"/>
              </a:solidFill>
              <a:latin typeface="Calibri"/>
            </a:endParaRPr>
          </a:p>
        </p:txBody>
      </p:sp>
      <p:cxnSp>
        <p:nvCxnSpPr>
          <p:cNvPr id="34" name="Straight Connector 33"/>
          <p:cNvCxnSpPr/>
          <p:nvPr/>
        </p:nvCxnSpPr>
        <p:spPr>
          <a:xfrm flipV="1">
            <a:off x="1143000" y="3048000"/>
            <a:ext cx="7620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05000" y="3048000"/>
            <a:ext cx="6096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514600" y="3048000"/>
            <a:ext cx="7620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14555" y="3581400"/>
            <a:ext cx="395045" cy="369332"/>
          </a:xfrm>
          <a:prstGeom prst="rect">
            <a:avLst/>
          </a:prstGeom>
          <a:noFill/>
        </p:spPr>
        <p:txBody>
          <a:bodyPr wrap="none" rtlCol="0">
            <a:spAutoFit/>
          </a:bodyPr>
          <a:lstStyle/>
          <a:p>
            <a:pPr eaLnBrk="1" fontAlgn="auto" hangingPunct="1">
              <a:spcBef>
                <a:spcPts val="0"/>
              </a:spcBef>
              <a:spcAft>
                <a:spcPts val="0"/>
              </a:spcAft>
              <a:buClrTx/>
              <a:buSzTx/>
            </a:pPr>
            <a:r>
              <a:rPr lang="en-US" sz="1800" i="0" dirty="0" smtClean="0">
                <a:solidFill>
                  <a:prstClr val="black"/>
                </a:solidFill>
                <a:latin typeface="Calibri"/>
              </a:rPr>
              <a:t>V</a:t>
            </a:r>
            <a:r>
              <a:rPr lang="en-US" baseline="-25000" dirty="0" smtClean="0">
                <a:solidFill>
                  <a:prstClr val="black"/>
                </a:solidFill>
                <a:latin typeface="Calibri"/>
              </a:rPr>
              <a:t>A</a:t>
            </a:r>
            <a:endParaRPr lang="en-US" sz="1800" i="0" baseline="-25000" dirty="0">
              <a:solidFill>
                <a:prstClr val="black"/>
              </a:solidFill>
              <a:latin typeface="Calibri"/>
            </a:endParaRPr>
          </a:p>
        </p:txBody>
      </p:sp>
      <p:cxnSp>
        <p:nvCxnSpPr>
          <p:cNvPr id="47" name="Straight Connector 46"/>
          <p:cNvCxnSpPr/>
          <p:nvPr/>
        </p:nvCxnSpPr>
        <p:spPr>
          <a:xfrm rot="10800000">
            <a:off x="533402" y="3733800"/>
            <a:ext cx="335279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24400" y="990600"/>
            <a:ext cx="3429000" cy="923330"/>
          </a:xfrm>
          <a:prstGeom prst="rect">
            <a:avLst/>
          </a:prstGeom>
          <a:noFill/>
        </p:spPr>
        <p:txBody>
          <a:bodyPr wrap="square" rtlCol="0">
            <a:spAutoFit/>
          </a:bodyPr>
          <a:lstStyle/>
          <a:p>
            <a:r>
              <a:rPr lang="en-US" dirty="0" smtClean="0"/>
              <a:t>Variation of the stored energy and </a:t>
            </a:r>
            <a:r>
              <a:rPr lang="en-US" dirty="0" err="1" smtClean="0"/>
              <a:t>rf</a:t>
            </a:r>
            <a:r>
              <a:rPr lang="en-US" dirty="0" smtClean="0"/>
              <a:t> voltage due to beam loading  (</a:t>
            </a: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&lt;&lt; 1):</a:t>
            </a:r>
            <a:endParaRPr lang="en-US" dirty="0"/>
          </a:p>
        </p:txBody>
      </p:sp>
      <p:graphicFrame>
        <p:nvGraphicFramePr>
          <p:cNvPr id="52" name="Object 51"/>
          <p:cNvGraphicFramePr>
            <a:graphicFrameLocks noChangeAspect="1"/>
          </p:cNvGraphicFramePr>
          <p:nvPr/>
        </p:nvGraphicFramePr>
        <p:xfrm>
          <a:off x="4800600" y="1981200"/>
          <a:ext cx="2900363" cy="3049587"/>
        </p:xfrm>
        <a:graphic>
          <a:graphicData uri="http://schemas.openxmlformats.org/presentationml/2006/ole">
            <mc:AlternateContent xmlns:mc="http://schemas.openxmlformats.org/markup-compatibility/2006">
              <mc:Choice xmlns:v="urn:schemas-microsoft-com:vml" Requires="v">
                <p:oleObj spid="_x0000_s4132" name="Equation" r:id="rId3" imgW="1739880" imgH="1828800" progId="Equation.3">
                  <p:embed/>
                </p:oleObj>
              </mc:Choice>
              <mc:Fallback>
                <p:oleObj name="Equation" r:id="rId3" imgW="1739880" imgH="1828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2900363" cy="304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2255837" y="5562600"/>
          <a:ext cx="4678363" cy="804862"/>
        </p:xfrm>
        <a:graphic>
          <a:graphicData uri="http://schemas.openxmlformats.org/presentationml/2006/ole">
            <mc:AlternateContent xmlns:mc="http://schemas.openxmlformats.org/markup-compatibility/2006">
              <mc:Choice xmlns:v="urn:schemas-microsoft-com:vml" Requires="v">
                <p:oleObj spid="_x0000_s4133" name="Equation" r:id="rId5" imgW="2806560" imgH="482400" progId="Equation.3">
                  <p:embed/>
                </p:oleObj>
              </mc:Choice>
              <mc:Fallback>
                <p:oleObj name="Equation" r:id="rId5" imgW="2806560" imgH="4824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5837" y="5562600"/>
                        <a:ext cx="4678363" cy="804862"/>
                      </a:xfrm>
                      <a:prstGeom prst="rect">
                        <a:avLst/>
                      </a:prstGeom>
                      <a:solidFill>
                        <a:srgbClr val="FFFF99"/>
                      </a:solidFill>
                    </p:spPr>
                  </p:pic>
                </p:oleObj>
              </mc:Fallback>
            </mc:AlternateContent>
          </a:graphicData>
        </a:graphic>
      </p:graphicFrame>
      <p:sp>
        <p:nvSpPr>
          <p:cNvPr id="54" name="TextBox 53"/>
          <p:cNvSpPr txBox="1"/>
          <p:nvPr/>
        </p:nvSpPr>
        <p:spPr>
          <a:xfrm>
            <a:off x="381000" y="5181600"/>
            <a:ext cx="8512971" cy="369332"/>
          </a:xfrm>
          <a:prstGeom prst="rect">
            <a:avLst/>
          </a:prstGeom>
          <a:noFill/>
        </p:spPr>
        <p:txBody>
          <a:bodyPr wrap="none" rtlCol="0">
            <a:spAutoFit/>
          </a:bodyPr>
          <a:lstStyle/>
          <a:p>
            <a:r>
              <a:rPr lang="en-US" dirty="0" smtClean="0"/>
              <a:t>Condition to keep RF voltage variation small in an RF system with constant input </a:t>
            </a:r>
            <a:r>
              <a:rPr lang="en-US" dirty="0" err="1" smtClean="0"/>
              <a:t>rf</a:t>
            </a:r>
            <a:r>
              <a:rPr lang="en-US" dirty="0" smtClean="0"/>
              <a:t> power: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Beam loading effect (2/3)</a:t>
            </a:r>
            <a:endParaRPr lang="en-US" dirty="0"/>
          </a:p>
        </p:txBody>
      </p:sp>
      <p:sp>
        <p:nvSpPr>
          <p:cNvPr id="51" name="TextBox 50"/>
          <p:cNvSpPr txBox="1"/>
          <p:nvPr/>
        </p:nvSpPr>
        <p:spPr>
          <a:xfrm>
            <a:off x="4724400" y="990600"/>
            <a:ext cx="3581400" cy="646331"/>
          </a:xfrm>
          <a:prstGeom prst="rect">
            <a:avLst/>
          </a:prstGeom>
          <a:noFill/>
        </p:spPr>
        <p:txBody>
          <a:bodyPr wrap="square" rtlCol="0">
            <a:spAutoFit/>
          </a:bodyPr>
          <a:lstStyle/>
          <a:p>
            <a:r>
              <a:rPr lang="en-US" dirty="0" smtClean="0"/>
              <a:t>Variation of the bunch phase due to </a:t>
            </a:r>
            <a:r>
              <a:rPr lang="en-US" dirty="0" err="1" smtClean="0"/>
              <a:t>rf</a:t>
            </a:r>
            <a:r>
              <a:rPr lang="en-US" dirty="0" smtClean="0"/>
              <a:t> voltage variation  (</a:t>
            </a: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&lt;&lt; 1):</a:t>
            </a:r>
            <a:endParaRPr lang="en-US" dirty="0"/>
          </a:p>
        </p:txBody>
      </p:sp>
      <p:cxnSp>
        <p:nvCxnSpPr>
          <p:cNvPr id="40" name="Straight Arrow Connector 39"/>
          <p:cNvCxnSpPr/>
          <p:nvPr/>
        </p:nvCxnSpPr>
        <p:spPr>
          <a:xfrm rot="5400000" flipH="1" flipV="1">
            <a:off x="-1371600" y="2971800"/>
            <a:ext cx="3810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57200" y="4724400"/>
            <a:ext cx="426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200400" y="1600200"/>
            <a:ext cx="395814" cy="369332"/>
          </a:xfrm>
          <a:prstGeom prst="rect">
            <a:avLst/>
          </a:prstGeom>
          <a:noFill/>
        </p:spPr>
        <p:txBody>
          <a:bodyPr wrap="square" rtlCol="0">
            <a:spAutoFit/>
          </a:bodyPr>
          <a:lstStyle/>
          <a:p>
            <a:pPr eaLnBrk="1" fontAlgn="auto" hangingPunct="1">
              <a:spcBef>
                <a:spcPts val="0"/>
              </a:spcBef>
              <a:spcAft>
                <a:spcPts val="0"/>
              </a:spcAft>
              <a:buClrTx/>
              <a:buSzTx/>
            </a:pPr>
            <a:r>
              <a:rPr lang="en-US" sz="1800" i="0" dirty="0" smtClean="0">
                <a:solidFill>
                  <a:prstClr val="black"/>
                </a:solidFill>
                <a:latin typeface="Calibri"/>
              </a:rPr>
              <a:t>V</a:t>
            </a:r>
            <a:r>
              <a:rPr lang="en-US" sz="1800" i="0" baseline="-25000" dirty="0" smtClean="0">
                <a:solidFill>
                  <a:prstClr val="black"/>
                </a:solidFill>
                <a:latin typeface="Calibri"/>
              </a:rPr>
              <a:t>C</a:t>
            </a:r>
            <a:endParaRPr lang="en-US" sz="1800" i="0" baseline="-25000" dirty="0">
              <a:solidFill>
                <a:prstClr val="black"/>
              </a:solidFill>
              <a:latin typeface="Calibri"/>
            </a:endParaRPr>
          </a:p>
        </p:txBody>
      </p:sp>
      <p:sp>
        <p:nvSpPr>
          <p:cNvPr id="43" name="TextBox 42"/>
          <p:cNvSpPr txBox="1"/>
          <p:nvPr/>
        </p:nvSpPr>
        <p:spPr>
          <a:xfrm>
            <a:off x="2989161" y="1916668"/>
            <a:ext cx="516039" cy="369332"/>
          </a:xfrm>
          <a:prstGeom prst="rect">
            <a:avLst/>
          </a:prstGeom>
          <a:noFill/>
        </p:spPr>
        <p:txBody>
          <a:bodyPr wrap="square" rtlCol="0">
            <a:spAutoFit/>
          </a:bodyPr>
          <a:lstStyle/>
          <a:p>
            <a:r>
              <a:rPr lang="el-GR" sz="1800" i="0" dirty="0" smtClean="0">
                <a:solidFill>
                  <a:prstClr val="black"/>
                </a:solidFill>
                <a:latin typeface="Calibri"/>
              </a:rPr>
              <a:t>δ</a:t>
            </a:r>
            <a:r>
              <a:rPr lang="en-US" sz="1800" i="0" dirty="0" smtClean="0">
                <a:solidFill>
                  <a:prstClr val="black"/>
                </a:solidFill>
                <a:latin typeface="Calibri"/>
              </a:rPr>
              <a:t>V</a:t>
            </a:r>
            <a:r>
              <a:rPr lang="en-US" baseline="-25000" dirty="0" smtClean="0">
                <a:solidFill>
                  <a:prstClr val="black"/>
                </a:solidFill>
              </a:rPr>
              <a:t>C</a:t>
            </a:r>
            <a:endParaRPr lang="en-US" sz="1800" i="0" baseline="-25000" dirty="0">
              <a:solidFill>
                <a:prstClr val="black"/>
              </a:solidFill>
              <a:latin typeface="Calibri"/>
            </a:endParaRPr>
          </a:p>
        </p:txBody>
      </p:sp>
      <p:sp>
        <p:nvSpPr>
          <p:cNvPr id="54" name="TextBox 53"/>
          <p:cNvSpPr txBox="1"/>
          <p:nvPr/>
        </p:nvSpPr>
        <p:spPr>
          <a:xfrm>
            <a:off x="3962400" y="4419600"/>
            <a:ext cx="762000" cy="369332"/>
          </a:xfrm>
          <a:prstGeom prst="rect">
            <a:avLst/>
          </a:prstGeom>
          <a:noFill/>
        </p:spPr>
        <p:txBody>
          <a:bodyPr wrap="square" rtlCol="0">
            <a:spAutoFit/>
          </a:bodyPr>
          <a:lstStyle/>
          <a:p>
            <a:pPr eaLnBrk="1" fontAlgn="auto" hangingPunct="1">
              <a:spcBef>
                <a:spcPts val="0"/>
              </a:spcBef>
              <a:spcAft>
                <a:spcPts val="0"/>
              </a:spcAft>
              <a:buClrTx/>
              <a:buSzTx/>
            </a:pPr>
            <a:r>
              <a:rPr lang="en-US" sz="1800" i="0" dirty="0" smtClean="0">
                <a:solidFill>
                  <a:prstClr val="black"/>
                </a:solidFill>
                <a:latin typeface="Calibri"/>
              </a:rPr>
              <a:t>Re{V}</a:t>
            </a:r>
            <a:endParaRPr lang="en-US" sz="1800" i="0" baseline="-25000" dirty="0">
              <a:solidFill>
                <a:prstClr val="black"/>
              </a:solidFill>
              <a:latin typeface="Calibri"/>
            </a:endParaRPr>
          </a:p>
        </p:txBody>
      </p:sp>
      <p:sp>
        <p:nvSpPr>
          <p:cNvPr id="55" name="TextBox 54"/>
          <p:cNvSpPr txBox="1"/>
          <p:nvPr/>
        </p:nvSpPr>
        <p:spPr>
          <a:xfrm>
            <a:off x="457200" y="1143000"/>
            <a:ext cx="762000" cy="369332"/>
          </a:xfrm>
          <a:prstGeom prst="rect">
            <a:avLst/>
          </a:prstGeom>
          <a:noFill/>
        </p:spPr>
        <p:txBody>
          <a:bodyPr wrap="square" rtlCol="0">
            <a:spAutoFit/>
          </a:bodyPr>
          <a:lstStyle/>
          <a:p>
            <a:pPr eaLnBrk="1" fontAlgn="auto" hangingPunct="1">
              <a:spcBef>
                <a:spcPts val="0"/>
              </a:spcBef>
              <a:spcAft>
                <a:spcPts val="0"/>
              </a:spcAft>
              <a:buClrTx/>
              <a:buSzTx/>
            </a:pPr>
            <a:r>
              <a:rPr lang="en-US" dirty="0" err="1" smtClean="0">
                <a:solidFill>
                  <a:prstClr val="black"/>
                </a:solidFill>
                <a:latin typeface="Calibri"/>
              </a:rPr>
              <a:t>Im</a:t>
            </a:r>
            <a:r>
              <a:rPr lang="en-US" sz="1800" i="0" dirty="0" smtClean="0">
                <a:solidFill>
                  <a:prstClr val="black"/>
                </a:solidFill>
                <a:latin typeface="Calibri"/>
              </a:rPr>
              <a:t>{V}</a:t>
            </a:r>
            <a:endParaRPr lang="en-US" sz="1800" i="0" baseline="-25000" dirty="0">
              <a:solidFill>
                <a:prstClr val="black"/>
              </a:solidFill>
              <a:latin typeface="Calibri"/>
            </a:endParaRPr>
          </a:p>
        </p:txBody>
      </p:sp>
      <p:cxnSp>
        <p:nvCxnSpPr>
          <p:cNvPr id="56" name="Straight Arrow Connector 55"/>
          <p:cNvCxnSpPr/>
          <p:nvPr/>
        </p:nvCxnSpPr>
        <p:spPr>
          <a:xfrm rot="5400000" flipH="1" flipV="1">
            <a:off x="381000" y="1905000"/>
            <a:ext cx="2971800" cy="2667000"/>
          </a:xfrm>
          <a:prstGeom prst="straightConnector1">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1371602" y="3048000"/>
            <a:ext cx="3657598" cy="2"/>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971800" y="4724400"/>
            <a:ext cx="395814" cy="369332"/>
          </a:xfrm>
          <a:prstGeom prst="rect">
            <a:avLst/>
          </a:prstGeom>
          <a:noFill/>
        </p:spPr>
        <p:txBody>
          <a:bodyPr wrap="square" rtlCol="0">
            <a:spAutoFit/>
          </a:bodyPr>
          <a:lstStyle/>
          <a:p>
            <a:pPr eaLnBrk="1" fontAlgn="auto" hangingPunct="1">
              <a:spcBef>
                <a:spcPts val="0"/>
              </a:spcBef>
              <a:spcAft>
                <a:spcPts val="0"/>
              </a:spcAft>
              <a:buClrTx/>
              <a:buSzTx/>
            </a:pPr>
            <a:r>
              <a:rPr lang="en-US" sz="1800" i="0" dirty="0" smtClean="0">
                <a:solidFill>
                  <a:prstClr val="black"/>
                </a:solidFill>
                <a:latin typeface="Calibri"/>
              </a:rPr>
              <a:t>V</a:t>
            </a:r>
            <a:r>
              <a:rPr lang="en-US" sz="1800" i="0" baseline="-25000" dirty="0" smtClean="0">
                <a:solidFill>
                  <a:prstClr val="black"/>
                </a:solidFill>
                <a:latin typeface="Calibri"/>
              </a:rPr>
              <a:t>A</a:t>
            </a:r>
            <a:endParaRPr lang="en-US" sz="1800" i="0" baseline="-25000" dirty="0">
              <a:solidFill>
                <a:prstClr val="black"/>
              </a:solidFill>
              <a:latin typeface="Calibri"/>
            </a:endParaRPr>
          </a:p>
        </p:txBody>
      </p:sp>
      <p:sp>
        <p:nvSpPr>
          <p:cNvPr id="64" name="Arc 63"/>
          <p:cNvSpPr/>
          <p:nvPr/>
        </p:nvSpPr>
        <p:spPr>
          <a:xfrm>
            <a:off x="76200" y="4267200"/>
            <a:ext cx="914400" cy="914400"/>
          </a:xfrm>
          <a:prstGeom prst="arc">
            <a:avLst>
              <a:gd name="adj1" fmla="val 18766822"/>
              <a:gd name="adj2" fmla="val 0"/>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p:cNvSpPr txBox="1"/>
          <p:nvPr/>
        </p:nvSpPr>
        <p:spPr>
          <a:xfrm>
            <a:off x="914400" y="4343400"/>
            <a:ext cx="395814" cy="369332"/>
          </a:xfrm>
          <a:prstGeom prst="rect">
            <a:avLst/>
          </a:prstGeom>
          <a:noFill/>
        </p:spPr>
        <p:txBody>
          <a:bodyPr wrap="square" rtlCol="0">
            <a:spAutoFit/>
          </a:bodyPr>
          <a:lstStyle/>
          <a:p>
            <a:pPr eaLnBrk="1" fontAlgn="auto" hangingPunct="1">
              <a:spcBef>
                <a:spcPts val="0"/>
              </a:spcBef>
              <a:spcAft>
                <a:spcPts val="0"/>
              </a:spcAft>
              <a:buClrTx/>
              <a:buSzTx/>
            </a:pPr>
            <a:r>
              <a:rPr lang="en-US" dirty="0" smtClean="0">
                <a:solidFill>
                  <a:prstClr val="black"/>
                </a:solidFill>
                <a:latin typeface="Calibri"/>
              </a:rPr>
              <a:t>φ</a:t>
            </a:r>
            <a:endParaRPr lang="en-US" sz="1800" i="0" baseline="-25000" dirty="0">
              <a:solidFill>
                <a:prstClr val="black"/>
              </a:solidFill>
              <a:latin typeface="Calibri"/>
            </a:endParaRPr>
          </a:p>
        </p:txBody>
      </p:sp>
      <p:cxnSp>
        <p:nvCxnSpPr>
          <p:cNvPr id="67" name="Straight Arrow Connector 66"/>
          <p:cNvCxnSpPr/>
          <p:nvPr/>
        </p:nvCxnSpPr>
        <p:spPr>
          <a:xfrm rot="10800000">
            <a:off x="2133600" y="1752600"/>
            <a:ext cx="1066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667000" y="1371600"/>
            <a:ext cx="516039" cy="369332"/>
          </a:xfrm>
          <a:prstGeom prst="rect">
            <a:avLst/>
          </a:prstGeom>
          <a:noFill/>
        </p:spPr>
        <p:txBody>
          <a:bodyPr wrap="square" rtlCol="0">
            <a:spAutoFit/>
          </a:bodyPr>
          <a:lstStyle/>
          <a:p>
            <a:r>
              <a:rPr lang="el-GR" sz="1800" i="0" dirty="0" smtClean="0">
                <a:solidFill>
                  <a:srgbClr val="FF0000"/>
                </a:solidFill>
                <a:latin typeface="Calibri"/>
              </a:rPr>
              <a:t>δ</a:t>
            </a:r>
            <a:r>
              <a:rPr lang="en-US" sz="1800" i="0" dirty="0" smtClean="0">
                <a:solidFill>
                  <a:srgbClr val="FF0000"/>
                </a:solidFill>
                <a:latin typeface="Calibri"/>
              </a:rPr>
              <a:t>V</a:t>
            </a:r>
            <a:r>
              <a:rPr lang="en-US" baseline="-25000" dirty="0" smtClean="0">
                <a:solidFill>
                  <a:srgbClr val="FF0000"/>
                </a:solidFill>
              </a:rPr>
              <a:t>B</a:t>
            </a:r>
            <a:endParaRPr lang="en-US" sz="1800" i="0" baseline="-25000" dirty="0">
              <a:solidFill>
                <a:srgbClr val="FF0000"/>
              </a:solidFill>
              <a:latin typeface="Calibri"/>
            </a:endParaRPr>
          </a:p>
        </p:txBody>
      </p:sp>
      <p:cxnSp>
        <p:nvCxnSpPr>
          <p:cNvPr id="73" name="Straight Arrow Connector 72"/>
          <p:cNvCxnSpPr/>
          <p:nvPr/>
        </p:nvCxnSpPr>
        <p:spPr>
          <a:xfrm rot="5400000" flipH="1" flipV="1">
            <a:off x="-152400" y="2438400"/>
            <a:ext cx="2971800" cy="1600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533400" y="2743200"/>
            <a:ext cx="2667000" cy="19812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8" name="Arc 77"/>
          <p:cNvSpPr/>
          <p:nvPr/>
        </p:nvSpPr>
        <p:spPr>
          <a:xfrm>
            <a:off x="762000" y="2590800"/>
            <a:ext cx="1905000" cy="1524000"/>
          </a:xfrm>
          <a:prstGeom prst="arc">
            <a:avLst>
              <a:gd name="adj1" fmla="val 18766822"/>
              <a:gd name="adj2" fmla="val 20835091"/>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p:cNvSpPr/>
          <p:nvPr/>
        </p:nvSpPr>
        <p:spPr>
          <a:xfrm>
            <a:off x="381000" y="2209800"/>
            <a:ext cx="1981200" cy="1828800"/>
          </a:xfrm>
          <a:prstGeom prst="arc">
            <a:avLst>
              <a:gd name="adj1" fmla="val 17990730"/>
              <a:gd name="adj2" fmla="val 20204609"/>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1676400" y="2514600"/>
            <a:ext cx="609600" cy="369332"/>
          </a:xfrm>
          <a:prstGeom prst="rect">
            <a:avLst/>
          </a:prstGeom>
          <a:noFill/>
        </p:spPr>
        <p:txBody>
          <a:bodyPr wrap="square" rtlCol="0">
            <a:spAutoFit/>
          </a:bodyPr>
          <a:lstStyle/>
          <a:p>
            <a:r>
              <a:rPr lang="el-GR" sz="1800" i="0" dirty="0" smtClean="0">
                <a:solidFill>
                  <a:prstClr val="black"/>
                </a:solidFill>
                <a:latin typeface="Calibri"/>
              </a:rPr>
              <a:t>δφ</a:t>
            </a:r>
            <a:r>
              <a:rPr lang="en-US" baseline="-25000" dirty="0" smtClean="0">
                <a:solidFill>
                  <a:prstClr val="black"/>
                </a:solidFill>
              </a:rPr>
              <a:t>1</a:t>
            </a:r>
            <a:endParaRPr lang="en-US" sz="1800" i="0" baseline="-25000" dirty="0">
              <a:solidFill>
                <a:prstClr val="black"/>
              </a:solidFill>
              <a:latin typeface="Calibri"/>
            </a:endParaRPr>
          </a:p>
        </p:txBody>
      </p:sp>
      <p:sp>
        <p:nvSpPr>
          <p:cNvPr id="81" name="TextBox 80"/>
          <p:cNvSpPr txBox="1"/>
          <p:nvPr/>
        </p:nvSpPr>
        <p:spPr>
          <a:xfrm>
            <a:off x="2057400" y="2819400"/>
            <a:ext cx="609600" cy="369332"/>
          </a:xfrm>
          <a:prstGeom prst="rect">
            <a:avLst/>
          </a:prstGeom>
          <a:noFill/>
        </p:spPr>
        <p:txBody>
          <a:bodyPr wrap="square" rtlCol="0">
            <a:spAutoFit/>
          </a:bodyPr>
          <a:lstStyle/>
          <a:p>
            <a:r>
              <a:rPr lang="el-GR" sz="1800" i="0" dirty="0" smtClean="0">
                <a:solidFill>
                  <a:prstClr val="black"/>
                </a:solidFill>
                <a:latin typeface="Calibri"/>
              </a:rPr>
              <a:t>δφ</a:t>
            </a:r>
            <a:r>
              <a:rPr lang="en-US" baseline="-25000" dirty="0" smtClean="0">
                <a:solidFill>
                  <a:prstClr val="black"/>
                </a:solidFill>
              </a:rPr>
              <a:t>2</a:t>
            </a:r>
            <a:endParaRPr lang="en-US" sz="1800" i="0" baseline="-25000" dirty="0">
              <a:solidFill>
                <a:prstClr val="black"/>
              </a:solidFill>
              <a:latin typeface="Calibri"/>
            </a:endParaRPr>
          </a:p>
        </p:txBody>
      </p:sp>
      <p:cxnSp>
        <p:nvCxnSpPr>
          <p:cNvPr id="82" name="Straight Arrow Connector 81"/>
          <p:cNvCxnSpPr/>
          <p:nvPr/>
        </p:nvCxnSpPr>
        <p:spPr>
          <a:xfrm rot="5400000">
            <a:off x="2727067" y="1844933"/>
            <a:ext cx="489466"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133600" y="1752600"/>
            <a:ext cx="6096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362200" y="1752600"/>
            <a:ext cx="685800" cy="369332"/>
          </a:xfrm>
          <a:prstGeom prst="rect">
            <a:avLst/>
          </a:prstGeom>
          <a:noFill/>
        </p:spPr>
        <p:txBody>
          <a:bodyPr wrap="square" rtlCol="0">
            <a:spAutoFit/>
          </a:bodyPr>
          <a:lstStyle/>
          <a:p>
            <a:r>
              <a:rPr lang="el-GR" sz="1800" i="0" dirty="0" smtClean="0">
                <a:solidFill>
                  <a:prstClr val="black"/>
                </a:solidFill>
                <a:latin typeface="Calibri"/>
              </a:rPr>
              <a:t>δ</a:t>
            </a:r>
            <a:r>
              <a:rPr lang="en-US" sz="1800" i="0" dirty="0" smtClean="0">
                <a:solidFill>
                  <a:prstClr val="black"/>
                </a:solidFill>
                <a:latin typeface="Calibri"/>
              </a:rPr>
              <a:t>V</a:t>
            </a:r>
            <a:r>
              <a:rPr lang="en-US" baseline="-25000" dirty="0" smtClean="0">
                <a:solidFill>
                  <a:prstClr val="black"/>
                </a:solidFill>
              </a:rPr>
              <a:t>1</a:t>
            </a:r>
            <a:endParaRPr lang="en-US" sz="1800" i="0" baseline="-25000" dirty="0">
              <a:solidFill>
                <a:prstClr val="black"/>
              </a:solidFill>
              <a:latin typeface="Calibri"/>
            </a:endParaRPr>
          </a:p>
        </p:txBody>
      </p:sp>
      <p:cxnSp>
        <p:nvCxnSpPr>
          <p:cNvPr id="90" name="Straight Arrow Connector 89"/>
          <p:cNvCxnSpPr/>
          <p:nvPr/>
        </p:nvCxnSpPr>
        <p:spPr>
          <a:xfrm rot="16200000" flipH="1">
            <a:off x="2743200" y="2286000"/>
            <a:ext cx="4572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514600" y="2362200"/>
            <a:ext cx="685800" cy="369332"/>
          </a:xfrm>
          <a:prstGeom prst="rect">
            <a:avLst/>
          </a:prstGeom>
          <a:noFill/>
        </p:spPr>
        <p:txBody>
          <a:bodyPr wrap="square" rtlCol="0">
            <a:spAutoFit/>
          </a:bodyPr>
          <a:lstStyle/>
          <a:p>
            <a:r>
              <a:rPr lang="el-GR" sz="1800" i="0" dirty="0" smtClean="0">
                <a:solidFill>
                  <a:prstClr val="black"/>
                </a:solidFill>
                <a:latin typeface="Calibri"/>
              </a:rPr>
              <a:t>δ</a:t>
            </a:r>
            <a:r>
              <a:rPr lang="en-US" sz="1800" i="0" dirty="0" smtClean="0">
                <a:solidFill>
                  <a:prstClr val="black"/>
                </a:solidFill>
                <a:latin typeface="Calibri"/>
              </a:rPr>
              <a:t>V</a:t>
            </a:r>
            <a:r>
              <a:rPr lang="en-US" baseline="-25000" dirty="0" smtClean="0">
                <a:solidFill>
                  <a:prstClr val="black"/>
                </a:solidFill>
              </a:rPr>
              <a:t>2</a:t>
            </a:r>
            <a:endParaRPr lang="en-US" sz="1800" i="0" baseline="-25000" dirty="0">
              <a:solidFill>
                <a:prstClr val="black"/>
              </a:solidFill>
              <a:latin typeface="Calibri"/>
            </a:endParaRPr>
          </a:p>
        </p:txBody>
      </p:sp>
      <p:graphicFrame>
        <p:nvGraphicFramePr>
          <p:cNvPr id="5123" name="Object 3"/>
          <p:cNvGraphicFramePr>
            <a:graphicFrameLocks noChangeAspect="1"/>
          </p:cNvGraphicFramePr>
          <p:nvPr/>
        </p:nvGraphicFramePr>
        <p:xfrm>
          <a:off x="5105400" y="1676400"/>
          <a:ext cx="2668587" cy="3409950"/>
        </p:xfrm>
        <a:graphic>
          <a:graphicData uri="http://schemas.openxmlformats.org/presentationml/2006/ole">
            <mc:AlternateContent xmlns:mc="http://schemas.openxmlformats.org/markup-compatibility/2006">
              <mc:Choice xmlns:v="urn:schemas-microsoft-com:vml" Requires="v">
                <p:oleObj spid="_x0000_s5139" name="Equation" r:id="rId3" imgW="1600200" imgH="2044440" progId="Equation.3">
                  <p:embed/>
                </p:oleObj>
              </mc:Choice>
              <mc:Fallback>
                <p:oleObj name="Equation" r:id="rId3" imgW="1600200" imgH="20444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76400"/>
                        <a:ext cx="2668587" cy="340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28"/>
          <p:cNvSpPr/>
          <p:nvPr/>
        </p:nvSpPr>
        <p:spPr>
          <a:xfrm>
            <a:off x="5029200" y="3505200"/>
            <a:ext cx="28956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Beam loading effect (3/3)</a:t>
            </a:r>
            <a:endParaRPr lang="en-US" dirty="0"/>
          </a:p>
        </p:txBody>
      </p:sp>
      <p:sp>
        <p:nvSpPr>
          <p:cNvPr id="51" name="TextBox 50"/>
          <p:cNvSpPr txBox="1"/>
          <p:nvPr/>
        </p:nvSpPr>
        <p:spPr>
          <a:xfrm>
            <a:off x="4648200" y="990600"/>
            <a:ext cx="3505200" cy="646331"/>
          </a:xfrm>
          <a:prstGeom prst="rect">
            <a:avLst/>
          </a:prstGeom>
          <a:noFill/>
        </p:spPr>
        <p:txBody>
          <a:bodyPr wrap="square" rtlCol="0">
            <a:spAutoFit/>
          </a:bodyPr>
          <a:lstStyle/>
          <a:p>
            <a:r>
              <a:rPr lang="en-US" dirty="0" smtClean="0"/>
              <a:t>Variation of the bunch length due to </a:t>
            </a:r>
            <a:r>
              <a:rPr lang="en-US" dirty="0" err="1" smtClean="0"/>
              <a:t>rf</a:t>
            </a:r>
            <a:r>
              <a:rPr lang="en-US" dirty="0" smtClean="0"/>
              <a:t> voltage variation  (</a:t>
            </a:r>
            <a:r>
              <a:rPr lang="el-GR" dirty="0" smtClean="0">
                <a:solidFill>
                  <a:prstClr val="black"/>
                </a:solidFill>
              </a:rPr>
              <a:t>σ</a:t>
            </a:r>
            <a:r>
              <a:rPr lang="en-US" baseline="-25000" dirty="0" smtClean="0">
                <a:solidFill>
                  <a:prstClr val="black"/>
                </a:solidFill>
              </a:rPr>
              <a:t>E</a:t>
            </a:r>
            <a:r>
              <a:rPr lang="en-US" dirty="0" smtClean="0"/>
              <a:t>&lt;&lt; </a:t>
            </a:r>
            <a:r>
              <a:rPr lang="el-GR" dirty="0" smtClean="0">
                <a:solidFill>
                  <a:prstClr val="black"/>
                </a:solidFill>
              </a:rPr>
              <a:t>Δ</a:t>
            </a:r>
            <a:r>
              <a:rPr lang="en-US" dirty="0" smtClean="0">
                <a:solidFill>
                  <a:prstClr val="black"/>
                </a:solidFill>
              </a:rPr>
              <a:t>E</a:t>
            </a:r>
            <a:r>
              <a:rPr lang="en-US" dirty="0" smtClean="0"/>
              <a:t>):</a:t>
            </a:r>
            <a:endParaRPr lang="en-US" dirty="0"/>
          </a:p>
        </p:txBody>
      </p:sp>
      <p:graphicFrame>
        <p:nvGraphicFramePr>
          <p:cNvPr id="52" name="Object 51"/>
          <p:cNvGraphicFramePr>
            <a:graphicFrameLocks noChangeAspect="1"/>
          </p:cNvGraphicFramePr>
          <p:nvPr/>
        </p:nvGraphicFramePr>
        <p:xfrm>
          <a:off x="4724400" y="1485900"/>
          <a:ext cx="3833813" cy="2628900"/>
        </p:xfrm>
        <a:graphic>
          <a:graphicData uri="http://schemas.openxmlformats.org/presentationml/2006/ole">
            <mc:AlternateContent xmlns:mc="http://schemas.openxmlformats.org/markup-compatibility/2006">
              <mc:Choice xmlns:v="urn:schemas-microsoft-com:vml" Requires="v">
                <p:oleObj spid="_x0000_s6162" name="Equation" r:id="rId3" imgW="2298600" imgH="1574640" progId="Equation.3">
                  <p:embed/>
                </p:oleObj>
              </mc:Choice>
              <mc:Fallback>
                <p:oleObj name="Equation" r:id="rId3" imgW="2298600" imgH="1574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85900"/>
                        <a:ext cx="3833813" cy="262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 name="Group 41"/>
          <p:cNvGrpSpPr/>
          <p:nvPr/>
        </p:nvGrpSpPr>
        <p:grpSpPr>
          <a:xfrm>
            <a:off x="304800" y="1295398"/>
            <a:ext cx="3111167" cy="2057401"/>
            <a:chOff x="311826" y="3352800"/>
            <a:chExt cx="2724760" cy="1543051"/>
          </a:xfrm>
        </p:grpSpPr>
        <p:sp>
          <p:nvSpPr>
            <p:cNvPr id="32" name="Oval 31"/>
            <p:cNvSpPr/>
            <p:nvPr/>
          </p:nvSpPr>
          <p:spPr>
            <a:xfrm>
              <a:off x="979186" y="3352800"/>
              <a:ext cx="2057400" cy="102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sp>
          <p:nvSpPr>
            <p:cNvPr id="33" name="Oval 32"/>
            <p:cNvSpPr/>
            <p:nvPr/>
          </p:nvSpPr>
          <p:spPr>
            <a:xfrm>
              <a:off x="1418920" y="3638550"/>
              <a:ext cx="129540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cxnSp>
          <p:nvCxnSpPr>
            <p:cNvPr id="34" name="Straight Arrow Connector 33"/>
            <p:cNvCxnSpPr/>
            <p:nvPr/>
          </p:nvCxnSpPr>
          <p:spPr>
            <a:xfrm rot="5400000" flipH="1" flipV="1">
              <a:off x="1781055" y="3618706"/>
              <a:ext cx="533400" cy="1588"/>
            </a:xfrm>
            <a:prstGeom prst="straightConnector1">
              <a:avLst/>
            </a:prstGeom>
            <a:ln>
              <a:solidFill>
                <a:schemeClr val="tx1"/>
              </a:solidFill>
              <a:headEnd type="diamon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2" idx="6"/>
            </p:cNvCxnSpPr>
            <p:nvPr/>
          </p:nvCxnSpPr>
          <p:spPr>
            <a:xfrm>
              <a:off x="2046961" y="3867150"/>
              <a:ext cx="989625" cy="1191"/>
            </a:xfrm>
            <a:prstGeom prst="straightConnector1">
              <a:avLst/>
            </a:prstGeom>
            <a:ln>
              <a:solidFill>
                <a:schemeClr val="tx1"/>
              </a:solidFill>
              <a:headEnd type="diamon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046961" y="4667250"/>
              <a:ext cx="667360" cy="1191"/>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542136" y="4391026"/>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295221" y="43053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273912" y="3086100"/>
              <a:ext cx="0" cy="156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265910" y="2857500"/>
              <a:ext cx="0" cy="156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533218" y="3750837"/>
              <a:ext cx="228600" cy="4026"/>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180433" y="4381500"/>
              <a:ext cx="380232" cy="369332"/>
            </a:xfrm>
            <a:prstGeom prst="rect">
              <a:avLst/>
            </a:prstGeom>
            <a:noFill/>
          </p:spPr>
          <p:txBody>
            <a:bodyPr wrap="none" rtlCol="0">
              <a:spAutoFit/>
            </a:bodyPr>
            <a:lstStyle/>
            <a:p>
              <a:pPr eaLnBrk="1" fontAlgn="auto" hangingPunct="1">
                <a:spcBef>
                  <a:spcPts val="0"/>
                </a:spcBef>
                <a:spcAft>
                  <a:spcPts val="0"/>
                </a:spcAft>
                <a:buClrTx/>
                <a:buSzTx/>
              </a:pPr>
              <a:r>
                <a:rPr lang="el-GR" sz="1800" i="0" dirty="0" smtClean="0">
                  <a:solidFill>
                    <a:prstClr val="black"/>
                  </a:solidFill>
                  <a:latin typeface="Calibri"/>
                </a:rPr>
                <a:t>σ</a:t>
              </a:r>
              <a:r>
                <a:rPr lang="en-US" sz="1800" i="0" baseline="-25000" dirty="0" smtClean="0">
                  <a:solidFill>
                    <a:prstClr val="black"/>
                  </a:solidFill>
                  <a:latin typeface="Calibri"/>
                </a:rPr>
                <a:t>Z</a:t>
              </a:r>
              <a:endParaRPr lang="en-US" sz="1800" i="0" baseline="-25000" dirty="0">
                <a:solidFill>
                  <a:prstClr val="black"/>
                </a:solidFill>
                <a:latin typeface="Calibri"/>
              </a:endParaRPr>
            </a:p>
          </p:txBody>
        </p:sp>
        <p:sp>
          <p:nvSpPr>
            <p:cNvPr id="47" name="TextBox 46"/>
            <p:cNvSpPr txBox="1"/>
            <p:nvPr/>
          </p:nvSpPr>
          <p:spPr>
            <a:xfrm>
              <a:off x="311826" y="3581402"/>
              <a:ext cx="383438" cy="369332"/>
            </a:xfrm>
            <a:prstGeom prst="rect">
              <a:avLst/>
            </a:prstGeom>
            <a:noFill/>
          </p:spPr>
          <p:txBody>
            <a:bodyPr wrap="none" rtlCol="0">
              <a:spAutoFit/>
            </a:bodyPr>
            <a:lstStyle/>
            <a:p>
              <a:pPr eaLnBrk="1" fontAlgn="auto" hangingPunct="1">
                <a:spcBef>
                  <a:spcPts val="0"/>
                </a:spcBef>
                <a:spcAft>
                  <a:spcPts val="0"/>
                </a:spcAft>
                <a:buClrTx/>
                <a:buSzTx/>
              </a:pPr>
              <a:r>
                <a:rPr lang="el-GR" sz="1800" i="0" dirty="0" smtClean="0">
                  <a:solidFill>
                    <a:prstClr val="black"/>
                  </a:solidFill>
                  <a:latin typeface="Calibri"/>
                </a:rPr>
                <a:t>σ</a:t>
              </a:r>
              <a:r>
                <a:rPr lang="en-US" sz="1800" i="0" baseline="-25000" dirty="0" smtClean="0">
                  <a:solidFill>
                    <a:prstClr val="black"/>
                  </a:solidFill>
                  <a:latin typeface="Calibri"/>
                </a:rPr>
                <a:t>E</a:t>
              </a:r>
              <a:endParaRPr lang="en-US" sz="1800" i="0" baseline="-25000" dirty="0">
                <a:solidFill>
                  <a:prstClr val="black"/>
                </a:solidFill>
                <a:latin typeface="Calibri"/>
              </a:endParaRPr>
            </a:p>
          </p:txBody>
        </p:sp>
      </p:grpSp>
      <p:sp>
        <p:nvSpPr>
          <p:cNvPr id="49" name="Oval 48"/>
          <p:cNvSpPr/>
          <p:nvPr/>
        </p:nvSpPr>
        <p:spPr>
          <a:xfrm>
            <a:off x="838200" y="1447800"/>
            <a:ext cx="2895600" cy="1066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sp>
        <p:nvSpPr>
          <p:cNvPr id="53" name="Oval 52"/>
          <p:cNvSpPr/>
          <p:nvPr/>
        </p:nvSpPr>
        <p:spPr>
          <a:xfrm>
            <a:off x="1143000" y="1676400"/>
            <a:ext cx="2209800" cy="609600"/>
          </a:xfrm>
          <a:prstGeom prst="ellipse">
            <a:avLst/>
          </a:prstGeom>
          <a:solidFill>
            <a:srgbClr val="92D050">
              <a:alpha val="44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SzTx/>
            </a:pPr>
            <a:endParaRPr lang="en-US" sz="1800" i="0">
              <a:solidFill>
                <a:prstClr val="white"/>
              </a:solidFill>
            </a:endParaRPr>
          </a:p>
        </p:txBody>
      </p:sp>
      <p:cxnSp>
        <p:nvCxnSpPr>
          <p:cNvPr id="61" name="Straight Connector 60"/>
          <p:cNvCxnSpPr/>
          <p:nvPr/>
        </p:nvCxnSpPr>
        <p:spPr>
          <a:xfrm rot="5400000">
            <a:off x="2667000" y="26670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286000" y="3276600"/>
            <a:ext cx="1066800" cy="158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359361" y="3200400"/>
            <a:ext cx="917239" cy="553998"/>
          </a:xfrm>
          <a:prstGeom prst="rect">
            <a:avLst/>
          </a:prstGeom>
          <a:noFill/>
        </p:spPr>
        <p:txBody>
          <a:bodyPr wrap="none" rtlCol="0">
            <a:spAutoFit/>
          </a:bodyPr>
          <a:lstStyle/>
          <a:p>
            <a:r>
              <a:rPr lang="el-GR" dirty="0" smtClean="0">
                <a:solidFill>
                  <a:prstClr val="black"/>
                </a:solidFill>
              </a:rPr>
              <a:t>σ</a:t>
            </a:r>
            <a:r>
              <a:rPr lang="en-US" baseline="-25000" dirty="0" smtClean="0">
                <a:solidFill>
                  <a:prstClr val="black"/>
                </a:solidFill>
              </a:rPr>
              <a:t>Z</a:t>
            </a:r>
            <a:r>
              <a:rPr lang="el-GR" dirty="0" smtClean="0">
                <a:solidFill>
                  <a:prstClr val="black"/>
                </a:solidFill>
              </a:rPr>
              <a:t> </a:t>
            </a:r>
            <a:r>
              <a:rPr lang="en-US" dirty="0" smtClean="0">
                <a:solidFill>
                  <a:prstClr val="black"/>
                </a:solidFill>
              </a:rPr>
              <a:t>+ </a:t>
            </a:r>
            <a:r>
              <a:rPr lang="el-GR" dirty="0" smtClean="0">
                <a:solidFill>
                  <a:prstClr val="black"/>
                </a:solidFill>
              </a:rPr>
              <a:t>δσ</a:t>
            </a:r>
            <a:r>
              <a:rPr lang="en-US" baseline="-25000" dirty="0" smtClean="0">
                <a:solidFill>
                  <a:prstClr val="black"/>
                </a:solidFill>
              </a:rPr>
              <a:t>Z</a:t>
            </a:r>
          </a:p>
          <a:p>
            <a:endParaRPr lang="en-US" baseline="-25000" dirty="0">
              <a:solidFill>
                <a:prstClr val="black"/>
              </a:solidFill>
            </a:endParaRPr>
          </a:p>
        </p:txBody>
      </p:sp>
      <p:sp>
        <p:nvSpPr>
          <p:cNvPr id="23" name="Rectangle 22"/>
          <p:cNvSpPr/>
          <p:nvPr/>
        </p:nvSpPr>
        <p:spPr>
          <a:xfrm>
            <a:off x="4495800" y="3276600"/>
            <a:ext cx="2667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Baseline solution </a:t>
            </a:r>
            <a:r>
              <a:rPr lang="en-US" sz="3600" dirty="0" smtClean="0"/>
              <a:t>(basic parameter chose)</a:t>
            </a:r>
            <a:endParaRPr lang="en-US" dirty="0"/>
          </a:p>
        </p:txBody>
      </p:sp>
      <p:sp>
        <p:nvSpPr>
          <p:cNvPr id="51" name="TextBox 50"/>
          <p:cNvSpPr txBox="1"/>
          <p:nvPr/>
        </p:nvSpPr>
        <p:spPr>
          <a:xfrm>
            <a:off x="609600" y="838200"/>
            <a:ext cx="7772400" cy="1754326"/>
          </a:xfrm>
          <a:prstGeom prst="rect">
            <a:avLst/>
          </a:prstGeom>
          <a:noFill/>
        </p:spPr>
        <p:txBody>
          <a:bodyPr wrap="square" rtlCol="0">
            <a:spAutoFit/>
          </a:bodyPr>
          <a:lstStyle/>
          <a:p>
            <a:pPr marL="342900" indent="-342900">
              <a:buFont typeface="+mj-lt"/>
              <a:buAutoNum type="arabicPeriod"/>
            </a:pPr>
            <a:r>
              <a:rPr lang="en-US" dirty="0" smtClean="0"/>
              <a:t>RF frequency is 1 GHz</a:t>
            </a:r>
          </a:p>
          <a:p>
            <a:pPr marL="342900" indent="-342900">
              <a:buFont typeface="+mj-lt"/>
              <a:buAutoNum type="arabicPeriod"/>
            </a:pPr>
            <a:r>
              <a:rPr lang="en-US" dirty="0" smtClean="0"/>
              <a:t>It is designed in a way that the stored energy is so high that the RF voltage variation is kept small to minimize the transient effect on the beam phase to be below the specifications</a:t>
            </a:r>
          </a:p>
          <a:p>
            <a:pPr marL="342900" indent="-342900">
              <a:buFont typeface="+mj-lt"/>
              <a:buAutoNum type="arabicPeriod"/>
            </a:pPr>
            <a:r>
              <a:rPr lang="en-US" dirty="0" smtClean="0"/>
              <a:t>ARES-type cavity developed for the KEK B-factory RF system is used after </a:t>
            </a:r>
            <a:r>
              <a:rPr lang="en-US" dirty="0" smtClean="0"/>
              <a:t>scaling from 0.5 </a:t>
            </a:r>
            <a:r>
              <a:rPr lang="en-US" dirty="0" smtClean="0"/>
              <a:t>to 1 GHz and some modifications</a:t>
            </a:r>
            <a:endParaRPr lang="en-US" dirty="0"/>
          </a:p>
        </p:txBody>
      </p:sp>
      <p:sp>
        <p:nvSpPr>
          <p:cNvPr id="24" name="TextBox 23"/>
          <p:cNvSpPr txBox="1"/>
          <p:nvPr/>
        </p:nvSpPr>
        <p:spPr>
          <a:xfrm>
            <a:off x="609600" y="2743200"/>
            <a:ext cx="7067832" cy="3416320"/>
          </a:xfrm>
          <a:prstGeom prst="rect">
            <a:avLst/>
          </a:prstGeom>
          <a:noFill/>
        </p:spPr>
        <p:txBody>
          <a:bodyPr wrap="none" rtlCol="0">
            <a:spAutoFit/>
          </a:bodyPr>
          <a:lstStyle/>
          <a:p>
            <a:pPr>
              <a:buFont typeface="Wingdings" pitchFamily="2" charset="2"/>
              <a:buChar char="Ø"/>
            </a:pPr>
            <a:r>
              <a:rPr lang="el-GR" dirty="0" smtClean="0"/>
              <a:t>δ</a:t>
            </a:r>
            <a:r>
              <a:rPr lang="en-US" dirty="0" err="1" smtClean="0"/>
              <a:t>φ</a:t>
            </a:r>
            <a:r>
              <a:rPr lang="en-US" baseline="-25000" dirty="0" err="1" smtClean="0"/>
              <a:t>b</a:t>
            </a:r>
            <a:r>
              <a:rPr lang="en-US" dirty="0" smtClean="0"/>
              <a:t>  = 0.1 degree RMS correspond to 0.3 degree peak-to-peak variation</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 </a:t>
            </a:r>
            <a:r>
              <a:rPr lang="el-GR" dirty="0" smtClean="0"/>
              <a:t>δ</a:t>
            </a:r>
            <a:r>
              <a:rPr lang="en-US" dirty="0" err="1" smtClean="0"/>
              <a:t>φ</a:t>
            </a:r>
            <a:r>
              <a:rPr lang="en-US" baseline="-25000" dirty="0" err="1" smtClean="0"/>
              <a:t>b</a:t>
            </a:r>
            <a:r>
              <a:rPr lang="en-US" dirty="0" smtClean="0"/>
              <a:t> </a:t>
            </a:r>
            <a:r>
              <a:rPr lang="en-US" dirty="0" err="1" smtClean="0"/>
              <a:t>cosφ</a:t>
            </a:r>
            <a:r>
              <a:rPr lang="en-US" dirty="0" smtClean="0"/>
              <a:t> </a:t>
            </a:r>
            <a:r>
              <a:rPr lang="en-US" dirty="0" err="1" smtClean="0"/>
              <a:t>sinφ</a:t>
            </a:r>
            <a:r>
              <a:rPr lang="en-US" dirty="0" smtClean="0"/>
              <a:t> = 0.26 %</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U/U = 2</a:t>
            </a:r>
            <a:r>
              <a:rPr lang="el-GR" dirty="0" smtClean="0"/>
              <a:t>δ</a:t>
            </a:r>
            <a:r>
              <a:rPr lang="en-US" dirty="0" smtClean="0"/>
              <a:t>V</a:t>
            </a:r>
            <a:r>
              <a:rPr lang="en-US" baseline="-25000" dirty="0" smtClean="0"/>
              <a:t>C</a:t>
            </a:r>
            <a:r>
              <a:rPr lang="en-US" dirty="0" smtClean="0"/>
              <a:t>/V</a:t>
            </a:r>
            <a:r>
              <a:rPr lang="en-US" baseline="-25000" dirty="0" smtClean="0"/>
              <a:t>C</a:t>
            </a:r>
            <a:r>
              <a:rPr lang="en-US" dirty="0" smtClean="0"/>
              <a:t> = 0.52 %</a:t>
            </a:r>
          </a:p>
          <a:p>
            <a:pPr>
              <a:buFont typeface="Wingdings" pitchFamily="2" charset="2"/>
              <a:buChar char="Ø"/>
            </a:pPr>
            <a:endParaRPr lang="en-US" dirty="0" smtClean="0"/>
          </a:p>
          <a:p>
            <a:pPr>
              <a:buFont typeface="Wingdings" pitchFamily="2" charset="2"/>
              <a:buChar char="Ø"/>
            </a:pPr>
            <a:r>
              <a:rPr lang="el-GR" dirty="0" smtClean="0"/>
              <a:t>δ</a:t>
            </a:r>
            <a:r>
              <a:rPr lang="en-US" dirty="0" smtClean="0"/>
              <a:t>U = </a:t>
            </a:r>
            <a:r>
              <a:rPr lang="en-US" dirty="0" err="1" smtClean="0"/>
              <a:t>N</a:t>
            </a:r>
            <a:r>
              <a:rPr lang="en-US" baseline="-25000" dirty="0" err="1" smtClean="0"/>
              <a:t>b</a:t>
            </a:r>
            <a:r>
              <a:rPr lang="en-US" dirty="0" err="1" smtClean="0"/>
              <a:t>N</a:t>
            </a:r>
            <a:r>
              <a:rPr lang="en-US" baseline="-25000" dirty="0" err="1" smtClean="0"/>
              <a:t>e</a:t>
            </a:r>
            <a:r>
              <a:rPr lang="en-US" dirty="0" err="1" smtClean="0"/>
              <a:t>eV</a:t>
            </a:r>
            <a:r>
              <a:rPr lang="en-US" baseline="-25000" dirty="0" err="1" smtClean="0"/>
              <a:t>A</a:t>
            </a:r>
            <a:r>
              <a:rPr lang="en-US" dirty="0" smtClean="0"/>
              <a:t>(1-N</a:t>
            </a:r>
            <a:r>
              <a:rPr lang="en-US" baseline="-25000" dirty="0" smtClean="0"/>
              <a:t>b</a:t>
            </a:r>
            <a:r>
              <a:rPr lang="en-US" dirty="0" smtClean="0"/>
              <a:t>/h)/N</a:t>
            </a:r>
            <a:r>
              <a:rPr lang="en-US" baseline="-25000" dirty="0" smtClean="0"/>
              <a:t>T</a:t>
            </a:r>
            <a:r>
              <a:rPr lang="en-US" dirty="0" smtClean="0"/>
              <a:t> = 0.318 J</a:t>
            </a:r>
          </a:p>
          <a:p>
            <a:pPr>
              <a:buFont typeface="Wingdings" pitchFamily="2" charset="2"/>
              <a:buChar char="Ø"/>
            </a:pPr>
            <a:endParaRPr lang="en-US" dirty="0" smtClean="0"/>
          </a:p>
          <a:p>
            <a:pPr>
              <a:buFont typeface="Wingdings" pitchFamily="2" charset="2"/>
              <a:buChar char="Ø"/>
            </a:pPr>
            <a:r>
              <a:rPr lang="en-US" dirty="0" smtClean="0"/>
              <a:t>U = </a:t>
            </a:r>
            <a:r>
              <a:rPr lang="el-GR" dirty="0" smtClean="0"/>
              <a:t>δ</a:t>
            </a:r>
            <a:r>
              <a:rPr lang="en-US" dirty="0" smtClean="0"/>
              <a:t>U/(</a:t>
            </a:r>
            <a:r>
              <a:rPr lang="el-GR" dirty="0" smtClean="0"/>
              <a:t>δ</a:t>
            </a:r>
            <a:r>
              <a:rPr lang="en-US" dirty="0" smtClean="0"/>
              <a:t>U/U) = 0.318 / 0.0052 = 61.2 J; </a:t>
            </a:r>
          </a:p>
          <a:p>
            <a:pPr>
              <a:buFont typeface="Wingdings" pitchFamily="2" charset="2"/>
              <a:buChar char="Ø"/>
            </a:pPr>
            <a:endParaRPr lang="en-US" dirty="0" smtClean="0"/>
          </a:p>
          <a:p>
            <a:pPr>
              <a:buFont typeface="Wingdings" pitchFamily="2" charset="2"/>
              <a:buChar char="Ø"/>
            </a:pPr>
            <a:r>
              <a:rPr lang="en-US" dirty="0" smtClean="0"/>
              <a:t>R/Q = V</a:t>
            </a:r>
            <a:r>
              <a:rPr lang="en-US" baseline="-25000" dirty="0" smtClean="0"/>
              <a:t>C</a:t>
            </a:r>
            <a:r>
              <a:rPr lang="en-US" baseline="30000" dirty="0" smtClean="0"/>
              <a:t>2</a:t>
            </a:r>
            <a:r>
              <a:rPr lang="en-US" dirty="0" smtClean="0"/>
              <a:t>/2</a:t>
            </a:r>
            <a:r>
              <a:rPr lang="el-GR" dirty="0" smtClean="0"/>
              <a:t>ω</a:t>
            </a:r>
            <a:r>
              <a:rPr lang="en-US" dirty="0" smtClean="0"/>
              <a:t>U = 33.8 </a:t>
            </a:r>
            <a:r>
              <a:rPr lang="el-GR" dirty="0" smtClean="0"/>
              <a:t>Ω</a:t>
            </a:r>
            <a:endParaRPr lang="en-US" dirty="0" smtClean="0"/>
          </a:p>
          <a:p>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bllinec">
  <a:themeElements>
    <a:clrScheme name="Dblline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Dblline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3300"/>
          </a:buClr>
          <a:buSzPct val="90000"/>
          <a:buFontTx/>
          <a:buNone/>
          <a:tabLst/>
          <a:defRPr kumimoji="0" lang="en-US" sz="2000" b="0" i="1"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3300"/>
          </a:buClr>
          <a:buSzPct val="90000"/>
          <a:buFontTx/>
          <a:buNone/>
          <a:tabLst/>
          <a:defRPr kumimoji="0" lang="en-US" sz="2000" b="0" i="1"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Dblline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blline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blline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bllinec">
  <a:themeElements>
    <a:clrScheme name="Dblline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Dblline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3300"/>
          </a:buClr>
          <a:buSzPct val="90000"/>
          <a:buFontTx/>
          <a:buNone/>
          <a:tabLst/>
          <a:defRPr kumimoji="0" lang="en-US" sz="2000" b="0" i="1"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3300"/>
          </a:buClr>
          <a:buSzPct val="90000"/>
          <a:buFontTx/>
          <a:buNone/>
          <a:tabLst/>
          <a:defRPr kumimoji="0" lang="en-US" sz="2000" b="0" i="1"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Dblline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blline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blline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bllinec">
  <a:themeElements>
    <a:clrScheme name="Dblline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Dblline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3300"/>
          </a:buClr>
          <a:buSzPct val="90000"/>
          <a:buFontTx/>
          <a:buNone/>
          <a:tabLst/>
          <a:defRPr kumimoji="0" lang="en-US" sz="2000" b="0" i="1"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3300"/>
          </a:buClr>
          <a:buSzPct val="90000"/>
          <a:buFontTx/>
          <a:buNone/>
          <a:tabLst/>
          <a:defRPr kumimoji="0" lang="en-US" sz="2000" b="0" i="1"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Dblline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blline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blline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10447</TotalTime>
  <Words>4916</Words>
  <Application>Microsoft Office PowerPoint</Application>
  <PresentationFormat>On-screen Show (4:3)</PresentationFormat>
  <Paragraphs>997</Paragraphs>
  <Slides>39</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44" baseType="lpstr">
      <vt:lpstr>Office Theme</vt:lpstr>
      <vt:lpstr>1_Dbllinec</vt:lpstr>
      <vt:lpstr>2_Dbllinec</vt:lpstr>
      <vt:lpstr>3_Dbllinec</vt:lpstr>
      <vt:lpstr>Equation</vt:lpstr>
      <vt:lpstr>CLIC DR RF system Baseline and Alternatives</vt:lpstr>
      <vt:lpstr>Outline</vt:lpstr>
      <vt:lpstr>CLIC DR RF system design evolution</vt:lpstr>
      <vt:lpstr>CLIC DR parameters</vt:lpstr>
      <vt:lpstr>Specifications from RTML</vt:lpstr>
      <vt:lpstr>Beam loading effect (1/3)</vt:lpstr>
      <vt:lpstr>Beam loading effect (2/3)</vt:lpstr>
      <vt:lpstr>Beam loading effect (3/3)</vt:lpstr>
      <vt:lpstr>Baseline solution (basic parameter chose)</vt:lpstr>
      <vt:lpstr>Baseline solution (cavity parameter chose)</vt:lpstr>
      <vt:lpstr>Baseline solution (cavity parameter chose)</vt:lpstr>
      <vt:lpstr>Baseline solution (final parameter table)</vt:lpstr>
      <vt:lpstr>Alternative solutions (motivations)</vt:lpstr>
      <vt:lpstr>Alternative solutions 1.1  (superconducting cavity at 1 GHz)</vt:lpstr>
      <vt:lpstr>Alternative solutions 1.1  (superconducting cavity at 1 GHz)</vt:lpstr>
      <vt:lpstr>Alternative solutions 1.2  (mismatch of rf frequency and 1 GHz)</vt:lpstr>
      <vt:lpstr>Alternative solutions 1.2  (mismatch of rf frequency and 1 GHz) Basic parameters chose based on the bunch length specs</vt:lpstr>
      <vt:lpstr>Alternative solutions 1.2(parameter table)</vt:lpstr>
      <vt:lpstr>Alternative solutions 1.2  (mismatch of rf frequency and 1 GHz) Bunch phase variation due to second order effects</vt:lpstr>
      <vt:lpstr>Alternative solutions 1.3  (Input RF power modulation at 1 GHz)</vt:lpstr>
      <vt:lpstr>Alternative solutions 1.3(parameter table)</vt:lpstr>
      <vt:lpstr>Alternative solutions 1.3 (transients)</vt:lpstr>
      <vt:lpstr>2 GHz alternatives Huge advantage for all these alternatives is   no train interleaving after the DR</vt:lpstr>
      <vt:lpstr>Summary table</vt:lpstr>
      <vt:lpstr>Spare slides</vt:lpstr>
      <vt:lpstr>Synchrotron motion</vt:lpstr>
      <vt:lpstr>Alternative solutions 1.1  (superconducting cavity at 1 GHz)</vt:lpstr>
      <vt:lpstr>Alternative solution 2.0 (basic parameter chose)</vt:lpstr>
      <vt:lpstr>Alternative solution 2.0 (cavity parameter chose)</vt:lpstr>
      <vt:lpstr>Alternative solution 2.0 (final parameter table)</vt:lpstr>
      <vt:lpstr>Alternative solutions 2.1  (superconducting cavity at 2 GHz)</vt:lpstr>
      <vt:lpstr>Alternative solutions 2.2  (mismatch of rf frequency and 2 GHz) Basic parameters chose based on the bunch length specs</vt:lpstr>
      <vt:lpstr>Alternative solutions 2.2(parameter table)</vt:lpstr>
      <vt:lpstr>Alternative solutions 2.3(parameter table)</vt:lpstr>
      <vt:lpstr>Alternative solutions 2.3 (transients)</vt:lpstr>
      <vt:lpstr>CW klystron power supply </vt:lpstr>
      <vt:lpstr>Klystron amplitude and phase stability</vt:lpstr>
      <vt:lpstr>Klystron bandwidth</vt:lpstr>
      <vt:lpstr>Impedance estimate in DR, PDR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 DR RF system status for the ACE and CDR full version</dc:title>
  <dc:creator/>
  <cp:lastModifiedBy>Alexej Grudiev</cp:lastModifiedBy>
  <cp:revision>724</cp:revision>
  <dcterms:created xsi:type="dcterms:W3CDTF">2006-08-16T00:00:00Z</dcterms:created>
  <dcterms:modified xsi:type="dcterms:W3CDTF">2014-09-15T11:56:53Z</dcterms:modified>
</cp:coreProperties>
</file>