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94" r:id="rId4"/>
    <p:sldId id="306" r:id="rId5"/>
    <p:sldId id="295" r:id="rId6"/>
    <p:sldId id="296" r:id="rId7"/>
    <p:sldId id="297" r:id="rId8"/>
    <p:sldId id="298" r:id="rId9"/>
    <p:sldId id="310" r:id="rId10"/>
    <p:sldId id="311" r:id="rId11"/>
    <p:sldId id="303" r:id="rId12"/>
    <p:sldId id="301" r:id="rId13"/>
    <p:sldId id="300" r:id="rId14"/>
    <p:sldId id="302" r:id="rId15"/>
    <p:sldId id="305" r:id="rId16"/>
    <p:sldId id="308" r:id="rId17"/>
    <p:sldId id="312" r:id="rId18"/>
    <p:sldId id="293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FF3300"/>
    <a:srgbClr val="18FA73"/>
    <a:srgbClr val="003366"/>
    <a:srgbClr val="FF00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7236D-9D29-4A9A-BF71-1FB2C7B35DDA}" type="datetimeFigureOut">
              <a:rPr lang="zh-CN" altLang="en-US" smtClean="0"/>
              <a:pPr/>
              <a:t>2014/9/18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78EBC-C5A5-450F-B25B-F7D3F4EDEE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5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78EBC-C5A5-450F-B25B-F7D3F4EDEEAA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126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78EBC-C5A5-450F-B25B-F7D3F4EDEEAA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691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78EBC-C5A5-450F-B25B-F7D3F4EDEEAA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483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9.emf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in_03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72009" y="2852935"/>
            <a:ext cx="8892479" cy="374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23889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Injection scheme for ultimate storage ring with double RF </a:t>
            </a:r>
            <a:r>
              <a:rPr lang="en-US" altLang="zh-CN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system</a:t>
            </a:r>
            <a:endParaRPr lang="zh-CN" altLang="en-US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Bocheng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Jiang</a:t>
            </a:r>
          </a:p>
          <a:p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SSRF AP group</a:t>
            </a:r>
          </a:p>
          <a:p>
            <a:r>
              <a:rPr lang="en-US" altLang="zh-CN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SINAP. CAS</a:t>
            </a:r>
          </a:p>
          <a:p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2014.9.18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979998" y="16417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l-GR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RING 2014</a:t>
            </a:r>
            <a:endParaRPr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" y="16417"/>
            <a:ext cx="1932686" cy="1072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Twin RF buckets generation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5796136" y="1772816"/>
                <a:ext cx="2874801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‘Knot’ should apart from synchrotron phase.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altLang="zh-CN" b="0" dirty="0" smtClean="0"/>
              </a:p>
              <a:p>
                <a:endParaRPr lang="en-US" altLang="zh-CN" b="0" i="0" dirty="0" smtClean="0">
                  <a:latin typeface="Cambria Math" panose="02040503050406030204" pitchFamily="18" charset="0"/>
                </a:endParaRPr>
              </a:p>
              <a:p>
                <a:endParaRPr lang="en-US" altLang="zh-CN" dirty="0">
                  <a:latin typeface="Cambria Math" panose="02040503050406030204" pitchFamily="18" charset="0"/>
                </a:endParaRPr>
              </a:p>
              <a:p>
                <a:endParaRPr lang="en-US" altLang="zh-CN" b="0" i="0" dirty="0" smtClean="0">
                  <a:latin typeface="Cambria Math" panose="02040503050406030204" pitchFamily="18" charset="0"/>
                </a:endParaRPr>
              </a:p>
              <a:p>
                <a:endParaRPr lang="en-US" altLang="zh-CN" dirty="0">
                  <a:latin typeface="Cambria Math" panose="02040503050406030204" pitchFamily="18" charset="0"/>
                </a:endParaRPr>
              </a:p>
              <a:p>
                <a:endParaRPr lang="en-US" altLang="zh-CN" b="0" i="0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CN" dirty="0" smtClean="0"/>
                  <a:t> &gt; 2*RMS</a:t>
                </a:r>
                <a:r>
                  <a:rPr lang="en-US" altLang="zh-CN" dirty="0" smtClean="0">
                    <a:solidFill>
                      <a:srgbClr val="0000FF"/>
                    </a:solidFill>
                  </a:rPr>
                  <a:t>(stored bunch length)+2*RF phase jitter</a:t>
                </a:r>
                <a:endParaRPr lang="en-US" altLang="zh-CN" dirty="0">
                  <a:solidFill>
                    <a:srgbClr val="0000FF"/>
                  </a:solidFill>
                </a:endParaRPr>
              </a:p>
              <a:p>
                <a:r>
                  <a:rPr lang="en-US" altLang="zh-CN" dirty="0" smtClean="0"/>
                  <a:t>(2*RMS = 95% of particles are pushed ahead)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1772816"/>
                <a:ext cx="2874801" cy="3139321"/>
              </a:xfrm>
              <a:prstGeom prst="rect">
                <a:avLst/>
              </a:prstGeom>
              <a:blipFill rotWithShape="0">
                <a:blip r:embed="rId2"/>
                <a:stretch>
                  <a:fillRect l="-1911" t="-1165" b="-21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611560" y="599203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Step ‘magenta’ is crucial</a:t>
            </a:r>
            <a:r>
              <a:rPr lang="en-US" altLang="zh-CN" dirty="0"/>
              <a:t>.</a:t>
            </a: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Forward process new RF buckets are created</a:t>
            </a:r>
            <a:r>
              <a:rPr lang="en-US" altLang="zh-CN" dirty="0" smtClean="0">
                <a:solidFill>
                  <a:srgbClr val="0000FF"/>
                </a:solidFill>
              </a:rPr>
              <a:t>.</a:t>
            </a: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00B050"/>
                </a:solidFill>
              </a:rPr>
              <a:t>Backward process, inject bunch is dumped to main RF bucket.</a:t>
            </a:r>
            <a:endParaRPr lang="zh-CN" altLang="en-US" dirty="0">
              <a:solidFill>
                <a:srgbClr val="00B050"/>
              </a:solidFill>
            </a:endParaRPr>
          </a:p>
        </p:txBody>
      </p:sp>
      <p:pic>
        <p:nvPicPr>
          <p:cNvPr id="18" name="图片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4972582" cy="30625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组合 24"/>
          <p:cNvGrpSpPr/>
          <p:nvPr/>
        </p:nvGrpSpPr>
        <p:grpSpPr>
          <a:xfrm>
            <a:off x="35495" y="1679980"/>
            <a:ext cx="5544617" cy="3575813"/>
            <a:chOff x="35495" y="1679980"/>
            <a:chExt cx="5544617" cy="3575813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4"/>
            <a:srcRect l="3519" r="6170"/>
            <a:stretch/>
          </p:blipFill>
          <p:spPr>
            <a:xfrm>
              <a:off x="35495" y="1679980"/>
              <a:ext cx="5544617" cy="3575813"/>
            </a:xfrm>
            <a:prstGeom prst="rect">
              <a:avLst/>
            </a:prstGeom>
          </p:spPr>
        </p:pic>
        <p:sp>
          <p:nvSpPr>
            <p:cNvPr id="24" name="下箭头 23"/>
            <p:cNvSpPr/>
            <p:nvPr/>
          </p:nvSpPr>
          <p:spPr>
            <a:xfrm>
              <a:off x="2555776" y="3804141"/>
              <a:ext cx="144016" cy="488955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椭圆 25"/>
          <p:cNvSpPr/>
          <p:nvPr/>
        </p:nvSpPr>
        <p:spPr>
          <a:xfrm>
            <a:off x="1907704" y="3488833"/>
            <a:ext cx="288032" cy="144016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35494" y="1679979"/>
            <a:ext cx="5544617" cy="3575813"/>
            <a:chOff x="35494" y="1679979"/>
            <a:chExt cx="5544617" cy="3575813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5"/>
            <a:srcRect l="3519" r="6170"/>
            <a:stretch/>
          </p:blipFill>
          <p:spPr>
            <a:xfrm>
              <a:off x="35494" y="1679979"/>
              <a:ext cx="5544617" cy="3575813"/>
            </a:xfrm>
            <a:prstGeom prst="rect">
              <a:avLst/>
            </a:prstGeom>
          </p:spPr>
        </p:pic>
        <p:sp>
          <p:nvSpPr>
            <p:cNvPr id="28" name="下箭头 27"/>
            <p:cNvSpPr/>
            <p:nvPr/>
          </p:nvSpPr>
          <p:spPr>
            <a:xfrm flipV="1">
              <a:off x="2699792" y="2132854"/>
              <a:ext cx="216024" cy="648073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椭圆 28"/>
          <p:cNvSpPr/>
          <p:nvPr/>
        </p:nvSpPr>
        <p:spPr>
          <a:xfrm>
            <a:off x="2339752" y="3488833"/>
            <a:ext cx="360040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4427984" y="3534551"/>
            <a:ext cx="180020" cy="9829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361155" y="5292270"/>
                <a:ext cx="2533258" cy="3765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zh-CN" altLang="zh-CN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zh-CN" altLang="zh-CN" i="1" ker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e>
                    </m:acc>
                    <m:r>
                      <a:rPr lang="en-US" altLang="zh-CN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𝑠𝑡</m:t>
                    </m:r>
                    <m:r>
                      <a:rPr lang="en-US" altLang="zh-CN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zh-CN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altLang="zh-CN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zh-CN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CN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altLang="zh-CN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</a:t>
                </a:r>
                <a:endParaRPr lang="zh-CN" altLang="zh-CN" sz="1600" kern="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155" y="5292270"/>
                <a:ext cx="2533258" cy="376513"/>
              </a:xfrm>
              <a:prstGeom prst="rect">
                <a:avLst/>
              </a:prstGeom>
              <a:blipFill rotWithShape="0">
                <a:blip r:embed="rId6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894413" y="5275078"/>
                <a:ext cx="4197175" cy="4597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r>
                      <a:rPr lang="en-US" altLang="zh-CN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zh-CN" altLang="zh-CN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zh-CN" altLang="zh-CN" i="1" ker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zh-CN" altLang="zh-CN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𝑠𝑡</m:t>
                        </m:r>
                      </m:e>
                    </m:d>
                    <m:r>
                      <a:rPr lang="en-US" altLang="zh-CN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d>
                      <m:dPr>
                        <m:ctrlPr>
                          <a:rPr lang="zh-CN" altLang="zh-CN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2(</m:t>
                        </m:r>
                        <m:sSub>
                          <m:sSubPr>
                            <m:ctrlPr>
                              <a:rPr lang="zh-CN" altLang="zh-CN" i="1" ker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CN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zh-CN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i="1" ker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zh-CN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altLang="zh-CN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zh-CN" altLang="zh-CN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+∆</m:t>
                    </m:r>
                    <m:r>
                      <a:rPr lang="en-US" altLang="zh-CN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altLang="zh-CN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i="1" kern="0" dirty="0">
                    <a:latin typeface="Times New Roman" panose="02020603050405020304" pitchFamily="18" charset="0"/>
                  </a:rPr>
                  <a:t>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413" y="5275078"/>
                <a:ext cx="4197175" cy="459741"/>
              </a:xfrm>
              <a:prstGeom prst="rect">
                <a:avLst/>
              </a:prstGeom>
              <a:blipFill rotWithShape="0">
                <a:blip r:embed="rId7"/>
                <a:stretch>
                  <a:fillRect r="-291" b="-65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280" y="2276872"/>
            <a:ext cx="2773144" cy="1462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073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29" grpId="1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8244408" y="4869160"/>
            <a:ext cx="50405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B</a:t>
            </a:r>
            <a:r>
              <a:rPr lang="en-US" altLang="zh-CN" dirty="0" smtClean="0"/>
              <a:t>eam dynamics</a:t>
            </a: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10" y="1097970"/>
            <a:ext cx="4919107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1346087" y="4283804"/>
            <a:ext cx="3063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acceptance evolution.</a:t>
            </a:r>
            <a:endParaRPr lang="zh-CN" altLang="zh-CN" sz="1600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1043608" y="3573016"/>
            <a:ext cx="1440160" cy="1076072"/>
          </a:xfrm>
          <a:prstGeom prst="straightConnector1">
            <a:avLst/>
          </a:prstGeom>
          <a:ln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52123" y="4649088"/>
            <a:ext cx="84123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Energy acceptance 0.67%</a:t>
            </a:r>
          </a:p>
          <a:p>
            <a:endParaRPr lang="en-US" altLang="zh-CN" sz="1600" dirty="0"/>
          </a:p>
          <a:p>
            <a:r>
              <a:rPr lang="en-US" altLang="zh-CN" sz="1600" dirty="0" smtClean="0"/>
              <a:t>Quantum lifetime &gt;10Hours</a:t>
            </a:r>
          </a:p>
          <a:p>
            <a:r>
              <a:rPr lang="en-US" altLang="zh-CN" sz="1600" dirty="0" err="1" smtClean="0"/>
              <a:t>Touschek</a:t>
            </a:r>
            <a:r>
              <a:rPr lang="en-US" altLang="zh-CN" sz="1600" dirty="0" smtClean="0"/>
              <a:t> lifetime ~ 5 min</a:t>
            </a:r>
          </a:p>
          <a:p>
            <a:endParaRPr lang="en-US" altLang="zh-CN" sz="1600" dirty="0"/>
          </a:p>
          <a:p>
            <a:r>
              <a:rPr lang="en-US" altLang="zh-CN" sz="1600" dirty="0" smtClean="0"/>
              <a:t>Assume the step takes 1 second,</a:t>
            </a:r>
          </a:p>
          <a:p>
            <a:r>
              <a:rPr lang="en-US" altLang="zh-CN" sz="1600" dirty="0" smtClean="0"/>
              <a:t>0.5% charge lost. Will captured by the created bucket, will be swap-out when injection occur, appears like an injection efficiency drop. 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859651" y="1124744"/>
            <a:ext cx="4283968" cy="3024336"/>
            <a:chOff x="4937472" y="1439550"/>
            <a:chExt cx="3869986" cy="254705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/>
            <a:srcRect l="3519" r="6170"/>
            <a:stretch/>
          </p:blipFill>
          <p:spPr>
            <a:xfrm>
              <a:off x="4937472" y="1439550"/>
              <a:ext cx="3869986" cy="2547054"/>
            </a:xfrm>
            <a:prstGeom prst="rect">
              <a:avLst/>
            </a:prstGeom>
          </p:spPr>
        </p:pic>
        <p:sp>
          <p:nvSpPr>
            <p:cNvPr id="3" name="椭圆 2"/>
            <p:cNvSpPr/>
            <p:nvPr/>
          </p:nvSpPr>
          <p:spPr>
            <a:xfrm>
              <a:off x="6300192" y="2754802"/>
              <a:ext cx="216024" cy="134138"/>
            </a:xfrm>
            <a:prstGeom prst="ellipse">
              <a:avLst/>
            </a:prstGeom>
            <a:pattFill prst="pct25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046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Beam dynamics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017561"/>
              </p:ext>
            </p:extLst>
          </p:nvPr>
        </p:nvGraphicFramePr>
        <p:xfrm>
          <a:off x="251521" y="2132856"/>
          <a:ext cx="4851592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4965"/>
                <a:gridCol w="2596627"/>
              </a:tblGrid>
              <a:tr h="1041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Lattice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7BA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E</a:t>
                      </a:r>
                      <a:r>
                        <a:rPr lang="en-US" sz="1600" kern="0" baseline="-25000">
                          <a:effectLst/>
                        </a:rPr>
                        <a:t>0</a:t>
                      </a:r>
                      <a:r>
                        <a:rPr lang="en-US" sz="1600" kern="0">
                          <a:effectLst/>
                        </a:rPr>
                        <a:t> (GeV)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3.0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C (m)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432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ν</a:t>
                      </a:r>
                      <a:r>
                        <a:rPr lang="en-US" sz="1600" kern="0" baseline="-25000">
                          <a:effectLst/>
                        </a:rPr>
                        <a:t>x/y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47.19/12.13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Vrf (MV)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1.5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Emittance (pm)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205pm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Transverse coupling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10%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Damping time (x,y,z) (ms)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11.1,19.7,16.2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Bunch charge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0.4mA/bunch  (3.6e9 electrons)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Slip factor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2.2e-4 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Energy spread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0.08%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U</a:t>
                      </a:r>
                      <a:r>
                        <a:rPr lang="en-US" sz="1600" kern="0" baseline="-25000">
                          <a:effectLst/>
                        </a:rPr>
                        <a:t>0</a:t>
                      </a:r>
                      <a:r>
                        <a:rPr lang="en-US" sz="1600" kern="0">
                          <a:effectLst/>
                        </a:rPr>
                        <a:t> (MeV)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0.438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Bunch length (mm)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4.9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Main RF frequency (MHz) 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250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8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2</a:t>
                      </a:r>
                      <a:r>
                        <a:rPr lang="en-US" sz="1600" kern="0" baseline="30000" dirty="0">
                          <a:effectLst/>
                        </a:rPr>
                        <a:t>nd</a:t>
                      </a:r>
                      <a:r>
                        <a:rPr lang="en-US" sz="1600" kern="0" dirty="0">
                          <a:effectLst/>
                        </a:rPr>
                        <a:t> RF frequency (MHz)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500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907704" y="1621939"/>
            <a:ext cx="6571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parameters of SSRF-UR (preliminary</a:t>
            </a:r>
            <a:r>
              <a:rPr lang="en-US" altLang="zh-CN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for beam dynamic study</a:t>
            </a:r>
            <a:endParaRPr lang="zh-CN" altLang="zh-CN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图片 5" descr="C:\Users\jiangbocheng\Desktop\USR\SSRF-II\SSRF-II twiss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4" t="4482" r="7308" b="8462"/>
          <a:stretch/>
        </p:blipFill>
        <p:spPr bwMode="auto">
          <a:xfrm>
            <a:off x="5220072" y="2564904"/>
            <a:ext cx="3672408" cy="2952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矩形 6"/>
          <p:cNvSpPr/>
          <p:nvPr/>
        </p:nvSpPr>
        <p:spPr>
          <a:xfrm>
            <a:off x="5220072" y="5589240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0" dirty="0" err="1">
                <a:latin typeface="Times New Roman" panose="02020603050405020304" pitchFamily="18" charset="0"/>
              </a:rPr>
              <a:t>Twiss</a:t>
            </a:r>
            <a:r>
              <a:rPr lang="en-US" altLang="zh-CN" kern="0" dirty="0">
                <a:latin typeface="Times New Roman" panose="02020603050405020304" pitchFamily="18" charset="0"/>
              </a:rPr>
              <a:t> parameters of a quarter of SSRF-UR (preliminary)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93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Beam dynamics</a:t>
            </a:r>
            <a:endParaRPr lang="zh-CN" altLang="en-US" dirty="0"/>
          </a:p>
        </p:txBody>
      </p:sp>
      <p:pic>
        <p:nvPicPr>
          <p:cNvPr id="6" name="图片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40037"/>
            <a:ext cx="4072756" cy="280113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81427" y="4834075"/>
                <a:ext cx="4572000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altLang="zh-CN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Tracking of longitudinal motion at dumping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zh-CN" altLang="zh-CN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𝑠𝑡</m:t>
                        </m:r>
                      </m:e>
                    </m:d>
                    <m:r>
                      <a:rPr lang="en-US" altLang="zh-CN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=0.85</m:t>
                    </m:r>
                    <m:r>
                      <a:rPr lang="en-US" altLang="zh-CN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altLang="zh-CN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1.5</m:t>
                    </m:r>
                    <m:r>
                      <a:rPr lang="en-US" altLang="zh-CN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𝑀𝑉</m:t>
                    </m:r>
                  </m:oMath>
                </a14:m>
                <a:r>
                  <a:rPr lang="en-US" altLang="zh-CN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a:rPr lang="en-US" altLang="zh-CN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zh-CN" altLang="zh-CN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st</m:t>
                        </m:r>
                      </m:e>
                    </m:d>
                    <m:r>
                      <a:rPr lang="en-US" altLang="zh-CN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=0.4</m:t>
                    </m:r>
                    <m:r>
                      <a:rPr lang="en-US" altLang="zh-CN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altLang="zh-CN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1.5</m:t>
                    </m:r>
                    <m:r>
                      <a:rPr lang="en-US" altLang="zh-CN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𝑀𝑉</m:t>
                    </m:r>
                  </m:oMath>
                </a14:m>
                <a:r>
                  <a:rPr lang="en-US" altLang="zh-CN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600" kern="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27" y="4834075"/>
                <a:ext cx="4572000" cy="923330"/>
              </a:xfrm>
              <a:prstGeom prst="rect">
                <a:avLst/>
              </a:prstGeom>
              <a:blipFill rotWithShape="0">
                <a:blip r:embed="rId4"/>
                <a:stretch>
                  <a:fillRect t="-3974" b="-92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5260052" y="4887622"/>
            <a:ext cx="34267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0" dirty="0">
                <a:latin typeface="Times New Roman" panose="02020603050405020304" pitchFamily="18" charset="0"/>
              </a:rPr>
              <a:t>Tracking of transverse motion of injected bunch(snapshot at maximum dispersion point)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11024" y="5805264"/>
                <a:ext cx="812195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kern="0" dirty="0" smtClean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zh-CN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altLang="zh-CN" kern="0" dirty="0">
                    <a:latin typeface="Times New Roman" panose="02020603050405020304" pitchFamily="18" charset="0"/>
                  </a:rPr>
                  <a:t>=12 </a:t>
                </a:r>
                <a:r>
                  <a:rPr lang="en-US" altLang="zh-CN" kern="0" dirty="0" smtClean="0">
                    <a:latin typeface="Times New Roman" panose="02020603050405020304" pitchFamily="18" charset="0"/>
                  </a:rPr>
                  <a:t>degree = </a:t>
                </a:r>
                <a:r>
                  <a:rPr lang="en-US" altLang="zh-CN" dirty="0" smtClean="0"/>
                  <a:t>1.96 </a:t>
                </a:r>
                <a:r>
                  <a:rPr lang="en-US" altLang="zh-CN" dirty="0"/>
                  <a:t>times the RMS bunch </a:t>
                </a:r>
                <a:r>
                  <a:rPr lang="en-US" altLang="zh-CN" dirty="0" smtClean="0"/>
                  <a:t>length + plus </a:t>
                </a:r>
                <a:r>
                  <a:rPr lang="en-US" altLang="zh-CN" dirty="0"/>
                  <a:t>0.5 degree phase jitter for both RF systems as a safety </a:t>
                </a:r>
                <a:r>
                  <a:rPr lang="en-US" altLang="zh-CN" dirty="0" smtClean="0"/>
                  <a:t>margin</a:t>
                </a:r>
                <a:r>
                  <a:rPr lang="zh-CN" altLang="en-US" dirty="0" smtClean="0"/>
                  <a:t>。</a:t>
                </a:r>
                <a:r>
                  <a:rPr lang="en-US" altLang="zh-CN" kern="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kern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smaller</m:t>
                    </m:r>
                    <m:r>
                      <a:rPr lang="en-US" altLang="zh-CN" b="0" i="0" kern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zh-CN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altLang="zh-CN" dirty="0" smtClean="0"/>
                  <a:t>, smaller longitudinal oscillation amplitude. However </a:t>
                </a:r>
                <a14:m>
                  <m:oMath xmlns:m="http://schemas.openxmlformats.org/officeDocument/2006/math">
                    <m:r>
                      <a:rPr lang="en-US" altLang="zh-CN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zh-CN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should large enough not to split stored beam.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24" y="5805264"/>
                <a:ext cx="8121951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676" t="-3947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1191142" y="1695556"/>
            <a:ext cx="7046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Longitudinal and transverse oscillation of injected bunch at dumping step.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5" y="2274552"/>
            <a:ext cx="4031469" cy="232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3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Beam dynamics</a:t>
            </a: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4" y="1916832"/>
            <a:ext cx="4427984" cy="3081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832"/>
            <a:ext cx="4536504" cy="34329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6"/>
          <p:cNvSpPr/>
          <p:nvPr/>
        </p:nvSpPr>
        <p:spPr>
          <a:xfrm>
            <a:off x="668367" y="5866239"/>
            <a:ext cx="3903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0" dirty="0">
                <a:latin typeface="Times New Roman" panose="02020603050405020304" pitchFamily="18" charset="0"/>
              </a:rPr>
              <a:t>Bunch length evolution of stored bunch.</a:t>
            </a:r>
            <a:endParaRPr lang="zh-CN" altLang="en-US" dirty="0"/>
          </a:p>
        </p:txBody>
      </p:sp>
      <p:sp>
        <p:nvSpPr>
          <p:cNvPr id="3" name="右大括号 2"/>
          <p:cNvSpPr/>
          <p:nvPr/>
        </p:nvSpPr>
        <p:spPr>
          <a:xfrm>
            <a:off x="5220072" y="3115153"/>
            <a:ext cx="288032" cy="1203759"/>
          </a:xfrm>
          <a:prstGeom prst="rightBrace">
            <a:avLst>
              <a:gd name="adj1" fmla="val 8333"/>
              <a:gd name="adj2" fmla="val 520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456946" y="3585656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~20%</a:t>
            </a:r>
            <a:endParaRPr lang="zh-CN" altLang="en-US" dirty="0"/>
          </a:p>
        </p:txBody>
      </p:sp>
      <p:sp>
        <p:nvSpPr>
          <p:cNvPr id="9" name="右大括号 8"/>
          <p:cNvSpPr/>
          <p:nvPr/>
        </p:nvSpPr>
        <p:spPr>
          <a:xfrm>
            <a:off x="6769276" y="2708920"/>
            <a:ext cx="429744" cy="1008112"/>
          </a:xfrm>
          <a:prstGeom prst="rightBrace">
            <a:avLst>
              <a:gd name="adj1" fmla="val 8333"/>
              <a:gd name="adj2" fmla="val 744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291385" y="1666868"/>
            <a:ext cx="2359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Bunch length evolution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755576" y="6335816"/>
            <a:ext cx="3756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Solution: Gating the light at injection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845" y="5232436"/>
            <a:ext cx="4158606" cy="117568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364088" y="1606909"/>
            <a:ext cx="2880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IBS induce </a:t>
            </a:r>
            <a:r>
              <a:rPr lang="en-US" altLang="zh-CN" dirty="0" err="1" smtClean="0"/>
              <a:t>emittance</a:t>
            </a:r>
            <a:r>
              <a:rPr lang="en-US" altLang="zh-CN" dirty="0" smtClean="0"/>
              <a:t> growth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185685" y="2273956"/>
            <a:ext cx="1129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ZAP result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941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Beam dynamics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5580112" y="3356992"/>
                <a:ext cx="2078518" cy="657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altLang="zh-CN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φ</m:t>
                      </m:r>
                      <m:r>
                        <a:rPr lang="en-US" altLang="zh-CN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f>
                        <m:fPr>
                          <m:ctrlPr>
                            <a:rPr lang="zh-CN" altLang="zh-CN" i="1" ker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i="1" ker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altLang="zh-CN" i="1" ker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zh-CN" altLang="zh-CN" i="1" ker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ker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i="1" ker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zh-CN" altLang="zh-CN" i="1" ker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i="1" ker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ker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i="1" ker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altLang="zh-CN" i="1" ker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den>
                      </m:f>
                      <m:sSub>
                        <m:sSubPr>
                          <m:ctrlPr>
                            <a:rPr lang="zh-CN" altLang="zh-CN" i="1" ker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 ker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CN" i="1" ker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𝑟𝑓</m:t>
                          </m:r>
                        </m:sub>
                      </m:sSub>
                      <m:r>
                        <a:rPr lang="en-US" altLang="zh-CN" i="1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altLang="zh-CN" i="1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zh-CN" altLang="zh-CN" sz="1600" kern="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356992"/>
                <a:ext cx="2078518" cy="6576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860032" y="4091086"/>
                <a:ext cx="4104456" cy="2205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kern="0" dirty="0">
                    <a:latin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CN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altLang="zh-CN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en-US" altLang="zh-CN" kern="0" dirty="0">
                    <a:latin typeface="Times New Roman" panose="02020603050405020304" pitchFamily="18" charset="0"/>
                  </a:rPr>
                  <a:t> is the phase shift between the head and tail bunches,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kern="0" dirty="0">
                    <a:latin typeface="Times New Roman" panose="02020603050405020304" pitchFamily="18" charset="0"/>
                  </a:rPr>
                  <a:t> is the RF voltage,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kern="0" dirty="0">
                    <a:latin typeface="Times New Roman" panose="02020603050405020304" pitchFamily="18" charset="0"/>
                  </a:rPr>
                  <a:t> is the shunt impedance of the cavity, </a:t>
                </a:r>
                <a:r>
                  <a:rPr lang="en-US" altLang="zh-CN" i="1" kern="0" dirty="0">
                    <a:latin typeface="Times New Roman" panose="02020603050405020304" pitchFamily="18" charset="0"/>
                  </a:rPr>
                  <a:t>Q</a:t>
                </a:r>
                <a:r>
                  <a:rPr lang="en-US" altLang="zh-CN" kern="0" dirty="0">
                    <a:latin typeface="Times New Roman" panose="02020603050405020304" pitchFamily="18" charset="0"/>
                  </a:rPr>
                  <a:t> is quality factor, and </a:t>
                </a:r>
                <a14:m>
                  <m:oMath xmlns:m="http://schemas.openxmlformats.org/officeDocument/2006/math">
                    <m:r>
                      <a:rPr lang="en-US" altLang="zh-CN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zh-CN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altLang="zh-CN" kern="0" dirty="0">
                    <a:latin typeface="Times New Roman" panose="02020603050405020304" pitchFamily="18" charset="0"/>
                  </a:rPr>
                  <a:t> is the time of the empty gap. The formula is valid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≪</m:t>
                    </m:r>
                    <m:sSub>
                      <m:sSubPr>
                        <m:ctrlPr>
                          <a:rPr lang="zh-CN" altLang="zh-CN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CN" kern="0" dirty="0">
                    <a:latin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kern="0" dirty="0">
                    <a:latin typeface="Times New Roman" panose="02020603050405020304" pitchFamily="18" charset="0"/>
                  </a:rPr>
                  <a:t> is the revolutionary period,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  <m:sub>
                        <m:r>
                          <a:rPr lang="en-US" altLang="zh-CN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CN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num>
                      <m:den>
                        <m:sSub>
                          <m:sSubPr>
                            <m:ctrlPr>
                              <a:rPr lang="zh-CN" altLang="zh-CN" i="1" ker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CN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kern="0" dirty="0">
                    <a:latin typeface="Times New Roman" panose="02020603050405020304" pitchFamily="18" charset="0"/>
                  </a:rPr>
                  <a:t>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091086"/>
                <a:ext cx="4104456" cy="2205732"/>
              </a:xfrm>
              <a:prstGeom prst="rect">
                <a:avLst/>
              </a:prstGeom>
              <a:blipFill rotWithShape="0">
                <a:blip r:embed="rId4"/>
                <a:stretch>
                  <a:fillRect l="-1187" t="-1381" r="-40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01642" y="5362139"/>
                <a:ext cx="4572000" cy="93467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zh-CN" i="1" kern="0" dirty="0" smtClean="0">
                    <a:latin typeface="Times New Roman" panose="02020603050405020304" pitchFamily="18" charset="0"/>
                  </a:rPr>
                  <a:t>Q=1.7x10</a:t>
                </a:r>
                <a:r>
                  <a:rPr lang="en-US" altLang="zh-CN" i="1" kern="0" baseline="30000" dirty="0">
                    <a:latin typeface="Times New Roman" panose="02020603050405020304" pitchFamily="18" charset="0"/>
                  </a:rPr>
                  <a:t>5</a:t>
                </a:r>
                <a:r>
                  <a:rPr lang="en-US" altLang="zh-CN" kern="0" dirty="0">
                    <a:latin typeface="Times New Roman" panose="02020603050405020304" pitchFamily="18" charset="0"/>
                  </a:rPr>
                  <a:t>, </a:t>
                </a:r>
                <a:r>
                  <a:rPr lang="en-US" altLang="zh-CN" i="1" kern="0" dirty="0" err="1">
                    <a:latin typeface="Times New Roman" panose="02020603050405020304" pitchFamily="18" charset="0"/>
                  </a:rPr>
                  <a:t>R</a:t>
                </a:r>
                <a:r>
                  <a:rPr lang="en-US" altLang="zh-CN" i="1" kern="0" baseline="-25000" dirty="0" err="1">
                    <a:latin typeface="Times New Roman" panose="02020603050405020304" pitchFamily="18" charset="0"/>
                  </a:rPr>
                  <a:t>s</a:t>
                </a:r>
                <a:r>
                  <a:rPr lang="en-US" altLang="zh-CN" i="1" kern="0" dirty="0">
                    <a:latin typeface="Times New Roman" panose="02020603050405020304" pitchFamily="18" charset="0"/>
                  </a:rPr>
                  <a:t>/Q=90. </a:t>
                </a:r>
                <a:endParaRPr lang="en-US" altLang="zh-CN" i="1" kern="0" dirty="0" smtClean="0">
                  <a:latin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altLang="zh-CN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φ</m:t>
                      </m:r>
                      <m:r>
                        <a:rPr lang="en-US" altLang="zh-CN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f>
                        <m:fPr>
                          <m:ctrlPr>
                            <a:rPr lang="zh-CN" altLang="zh-CN" i="1" ker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i="1" ker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altLang="zh-CN" i="1" ker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zh-CN" altLang="zh-CN" i="1" ker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ker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i="1" ker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zh-CN" altLang="zh-CN" i="1" ker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i="1" ker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ker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i="1" ker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altLang="zh-CN" i="1" ker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den>
                      </m:f>
                      <m:sSub>
                        <m:sSubPr>
                          <m:ctrlPr>
                            <a:rPr lang="zh-CN" altLang="zh-CN" i="1" ker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 ker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CN" i="1" ker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𝑟𝑓</m:t>
                          </m:r>
                        </m:sub>
                      </m:sSub>
                      <m:r>
                        <a:rPr lang="en-US" altLang="zh-CN" i="1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altLang="zh-CN" i="1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altLang="zh-CN" i="1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≈0.004=</m:t>
                      </m:r>
                      <m:sSup>
                        <m:sSupPr>
                          <m:ctrlPr>
                            <a:rPr lang="zh-CN" altLang="zh-CN" i="1" ker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i="1" ker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0.23</m:t>
                          </m:r>
                        </m:e>
                        <m:sup>
                          <m:r>
                            <a:rPr lang="en-US" altLang="zh-CN" i="1" ker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°</m:t>
                          </m:r>
                        </m:sup>
                      </m:sSup>
                      <m:r>
                        <a:rPr lang="en-US" altLang="zh-CN" b="0" i="1" kern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≪12</m:t>
                      </m:r>
                      <m:r>
                        <a:rPr lang="en-US" altLang="zh-CN" i="1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42" y="5362139"/>
                <a:ext cx="4572000" cy="934679"/>
              </a:xfrm>
              <a:prstGeom prst="rect">
                <a:avLst/>
              </a:prstGeom>
              <a:blipFill rotWithShape="0">
                <a:blip r:embed="rId5"/>
                <a:stretch>
                  <a:fillRect l="-1067" t="-39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44" y="1844824"/>
            <a:ext cx="4599096" cy="201622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1243" y="4221087"/>
            <a:ext cx="4599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 typical filling patter for SSRF (500-bunch train +220 empty buckets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004048" y="1844824"/>
            <a:ext cx="37951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Asymmetric filling pattern results transient beam loading, which will cause phase shift between bunch train head and tail. The effect can be evaluated by following formula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121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Beam dynamics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154" y="5391300"/>
            <a:ext cx="8229600" cy="1329011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10s of RF </a:t>
            </a:r>
            <a:r>
              <a:rPr lang="en-US" altLang="zh-CN" sz="2000" dirty="0"/>
              <a:t>modulation time </a:t>
            </a:r>
            <a:r>
              <a:rPr lang="en-US" altLang="zh-CN" sz="2000" dirty="0" smtClean="0"/>
              <a:t>long enough for RF adjustment and longer enough for beam to catch up synchrotron phase</a:t>
            </a:r>
            <a:endParaRPr lang="zh-CN" altLang="en-US" sz="2000" dirty="0"/>
          </a:p>
          <a:p>
            <a:r>
              <a:rPr lang="en-US" altLang="zh-CN" sz="2000" dirty="0" smtClean="0"/>
              <a:t>+20s extra RF modulation time, Injection duty ratio is acceptable.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457200" y="1980091"/>
            <a:ext cx="8250105" cy="1232885"/>
            <a:chOff x="457200" y="1476035"/>
            <a:chExt cx="8250105" cy="1232885"/>
          </a:xfrm>
        </p:grpSpPr>
        <p:grpSp>
          <p:nvGrpSpPr>
            <p:cNvPr id="10" name="组合 9"/>
            <p:cNvGrpSpPr/>
            <p:nvPr/>
          </p:nvGrpSpPr>
          <p:grpSpPr>
            <a:xfrm>
              <a:off x="457200" y="1476035"/>
              <a:ext cx="4538313" cy="1232885"/>
              <a:chOff x="457200" y="1449212"/>
              <a:chExt cx="4538313" cy="1232885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457200" y="1988840"/>
                <a:ext cx="3394720" cy="288032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1475656" y="2312765"/>
                <a:ext cx="8242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00B050"/>
                    </a:solidFill>
                  </a:rPr>
                  <a:t> ~ 15m</a:t>
                </a:r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3851920" y="1988840"/>
                <a:ext cx="288032" cy="28803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190408" y="1587934"/>
                <a:ext cx="22592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solidFill>
                      <a:srgbClr val="00B050"/>
                    </a:solidFill>
                  </a:rPr>
                  <a:t>One cycle of injection </a:t>
                </a:r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3442396" y="1449212"/>
                <a:ext cx="15531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FF3300"/>
                    </a:solidFill>
                  </a:rPr>
                  <a:t>RF modulation</a:t>
                </a:r>
                <a:endParaRPr lang="zh-CN" altLang="en-US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3640456" y="2262502"/>
                <a:ext cx="7296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FF3300"/>
                    </a:solidFill>
                  </a:rPr>
                  <a:t> ~ 20s</a:t>
                </a:r>
                <a:endParaRPr lang="zh-CN" altLang="en-US" dirty="0">
                  <a:solidFill>
                    <a:srgbClr val="FF3300"/>
                  </a:solidFill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168992" y="1476035"/>
              <a:ext cx="4538313" cy="1232885"/>
              <a:chOff x="457200" y="1449212"/>
              <a:chExt cx="4538313" cy="1232885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457200" y="1988840"/>
                <a:ext cx="3394720" cy="288032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1475656" y="2312765"/>
                <a:ext cx="8242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00B050"/>
                    </a:solidFill>
                  </a:rPr>
                  <a:t> ~ 15m</a:t>
                </a:r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841607" y="1988840"/>
                <a:ext cx="179396" cy="28803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190408" y="1587934"/>
                <a:ext cx="22592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solidFill>
                      <a:srgbClr val="00B050"/>
                    </a:solidFill>
                  </a:rPr>
                  <a:t>One cycle of injection </a:t>
                </a:r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3442396" y="1449212"/>
                <a:ext cx="15531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FF3300"/>
                    </a:solidFill>
                  </a:rPr>
                  <a:t>RF modulation</a:t>
                </a:r>
                <a:endParaRPr lang="zh-CN" altLang="en-US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3640456" y="2262502"/>
                <a:ext cx="7296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FF3300"/>
                    </a:solidFill>
                  </a:rPr>
                  <a:t> ~ 10s</a:t>
                </a:r>
                <a:endParaRPr lang="zh-CN" altLang="en-US" dirty="0">
                  <a:solidFill>
                    <a:srgbClr val="FF3300"/>
                  </a:solidFill>
                </a:endParaRPr>
              </a:p>
            </p:txBody>
          </p:sp>
        </p:grpSp>
      </p:grpSp>
      <p:sp>
        <p:nvSpPr>
          <p:cNvPr id="19" name="文本框 18"/>
          <p:cNvSpPr txBox="1"/>
          <p:nvPr/>
        </p:nvSpPr>
        <p:spPr>
          <a:xfrm>
            <a:off x="433718" y="1713588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 injection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38251" y="3491716"/>
            <a:ext cx="1849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 up injection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369833" y="3717032"/>
            <a:ext cx="7377017" cy="1657140"/>
            <a:chOff x="369833" y="4672119"/>
            <a:chExt cx="7377017" cy="1657140"/>
          </a:xfrm>
        </p:grpSpPr>
        <p:grpSp>
          <p:nvGrpSpPr>
            <p:cNvPr id="38" name="组合 37"/>
            <p:cNvGrpSpPr/>
            <p:nvPr/>
          </p:nvGrpSpPr>
          <p:grpSpPr>
            <a:xfrm>
              <a:off x="369833" y="4674930"/>
              <a:ext cx="4003743" cy="1654329"/>
              <a:chOff x="369833" y="4674930"/>
              <a:chExt cx="4003743" cy="1654329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3439093" y="5355269"/>
                <a:ext cx="288032" cy="28803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369833" y="5355268"/>
                <a:ext cx="2545983" cy="28803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908713" y="5584427"/>
                <a:ext cx="8242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~ 10m</a:t>
                </a:r>
                <a:endParaRPr lang="zh-CN" alt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2915816" y="5355269"/>
                <a:ext cx="288032" cy="28803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1071459" y="4859596"/>
                <a:ext cx="7491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Decay</a:t>
                </a:r>
                <a:endParaRPr lang="zh-CN" alt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2586835" y="4674930"/>
                <a:ext cx="15531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FF0000"/>
                    </a:solidFill>
                  </a:rPr>
                  <a:t>RF modulation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2618177" y="5939988"/>
                <a:ext cx="7296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FF0000"/>
                    </a:solidFill>
                  </a:rPr>
                  <a:t> ~ 10s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3209307" y="5355268"/>
                <a:ext cx="240309" cy="288033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2959118" y="5709281"/>
                <a:ext cx="7296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00B050"/>
                    </a:solidFill>
                  </a:rPr>
                  <a:t> ~ 10s</a:t>
                </a:r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2688178" y="4954328"/>
                <a:ext cx="16853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00B050"/>
                    </a:solidFill>
                  </a:rPr>
                  <a:t>Top up injection</a:t>
                </a:r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3282234" y="5959927"/>
                <a:ext cx="7296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FF0000"/>
                    </a:solidFill>
                  </a:rPr>
                  <a:t> ~ 10s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3743107" y="4672119"/>
              <a:ext cx="4003743" cy="1654329"/>
              <a:chOff x="369833" y="4674930"/>
              <a:chExt cx="4003743" cy="1654329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3439093" y="5355269"/>
                <a:ext cx="288032" cy="28803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369833" y="5355268"/>
                <a:ext cx="2545983" cy="28803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908713" y="5584427"/>
                <a:ext cx="8242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~ 10m</a:t>
                </a:r>
                <a:endParaRPr lang="zh-CN" alt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2915816" y="5355269"/>
                <a:ext cx="288032" cy="28803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071459" y="4859596"/>
                <a:ext cx="7491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Decay</a:t>
                </a:r>
                <a:endParaRPr lang="zh-CN" alt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2586835" y="4674930"/>
                <a:ext cx="15531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FF0000"/>
                    </a:solidFill>
                  </a:rPr>
                  <a:t>RF modulation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2618177" y="5939988"/>
                <a:ext cx="7296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FF0000"/>
                    </a:solidFill>
                  </a:rPr>
                  <a:t> ~ 10s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3209307" y="5355268"/>
                <a:ext cx="240309" cy="288033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2959118" y="5709281"/>
                <a:ext cx="7296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00B050"/>
                    </a:solidFill>
                  </a:rPr>
                  <a:t> ~ 10s</a:t>
                </a:r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2688178" y="4954328"/>
                <a:ext cx="16853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00B050"/>
                    </a:solidFill>
                  </a:rPr>
                  <a:t>Top up injection</a:t>
                </a:r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3282234" y="5959927"/>
                <a:ext cx="7296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FF0000"/>
                    </a:solidFill>
                  </a:rPr>
                  <a:t> ~ 10s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212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 alternative choice on axis injection scheme.</a:t>
            </a:r>
          </a:p>
          <a:p>
            <a:r>
              <a:rPr lang="en-US" altLang="zh-CN" dirty="0" smtClean="0"/>
              <a:t>All the perturbations are acceptable expect IBS</a:t>
            </a:r>
          </a:p>
          <a:p>
            <a:r>
              <a:rPr lang="en-US" altLang="zh-CN" dirty="0" smtClean="0"/>
              <a:t>RF voltage change duration around 10s, which is not a large cost comparing to several minutes of decay time for top </a:t>
            </a:r>
            <a:r>
              <a:rPr lang="en-US" altLang="zh-CN" smtClean="0"/>
              <a:t>up injection.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6662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zh-CN" sz="9600" b="1" dirty="0" smtClean="0">
                <a:solidFill>
                  <a:srgbClr val="FF0000"/>
                </a:solidFill>
                <a:latin typeface="Informal Roman" panose="030604020304060B0204" pitchFamily="66" charset="0"/>
              </a:rPr>
              <a:t>Thanks </a:t>
            </a:r>
            <a:r>
              <a:rPr lang="en-US" altLang="zh-CN" sz="9600" b="1" smtClean="0">
                <a:solidFill>
                  <a:srgbClr val="FF0000"/>
                </a:solidFill>
                <a:latin typeface="Informal Roman" panose="030604020304060B0204" pitchFamily="66" charset="0"/>
              </a:rPr>
              <a:t>for </a:t>
            </a:r>
            <a:r>
              <a:rPr lang="en-US" altLang="zh-CN" sz="9600" b="1" smtClean="0">
                <a:solidFill>
                  <a:srgbClr val="FF0000"/>
                </a:solidFill>
                <a:latin typeface="Informal Roman" panose="030604020304060B0204" pitchFamily="66" charset="0"/>
              </a:rPr>
              <a:t>Attentions!</a:t>
            </a:r>
            <a:endParaRPr lang="zh-CN" altLang="en-US" sz="9600" b="1" dirty="0">
              <a:solidFill>
                <a:srgbClr val="FF0000"/>
              </a:solidFill>
              <a:latin typeface="Informal Roman" panose="030604020304060B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altLang="zh-CN" dirty="0" smtClean="0"/>
              <a:t>USR dynamic aperture</a:t>
            </a:r>
          </a:p>
          <a:p>
            <a:pPr marL="571500" indent="-571500">
              <a:buFont typeface="+mj-lt"/>
              <a:buAutoNum type="romanUcPeriod"/>
            </a:pPr>
            <a:r>
              <a:rPr lang="en-US" altLang="zh-CN" dirty="0" smtClean="0"/>
              <a:t>Overview of injection scheme</a:t>
            </a:r>
          </a:p>
          <a:p>
            <a:pPr marL="571500" indent="-571500">
              <a:buFont typeface="+mj-lt"/>
              <a:buAutoNum type="romanUcPeriod"/>
            </a:pPr>
            <a:endParaRPr lang="en-US" altLang="zh-CN" dirty="0" smtClean="0"/>
          </a:p>
          <a:p>
            <a:pPr marL="571500" indent="-571500">
              <a:buFont typeface="+mj-lt"/>
              <a:buAutoNum type="romanUcPeriod"/>
            </a:pPr>
            <a:r>
              <a:rPr lang="en-US" altLang="zh-CN" dirty="0" smtClean="0"/>
              <a:t>Twin RF buckets generation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altLang="zh-CN" dirty="0" smtClean="0"/>
              <a:t>Injection beam dynamics</a:t>
            </a:r>
          </a:p>
          <a:p>
            <a:pPr marL="571500" indent="-571500">
              <a:buFont typeface="+mj-lt"/>
              <a:buAutoNum type="romanUcPeriod"/>
            </a:pPr>
            <a:r>
              <a:rPr lang="en-US" altLang="zh-CN" dirty="0" smtClean="0"/>
              <a:t>Conclusions</a:t>
            </a:r>
            <a:endParaRPr lang="en-US" altLang="zh-CN" dirty="0"/>
          </a:p>
          <a:p>
            <a:pPr marL="571500" indent="-571500">
              <a:buFont typeface="+mj-lt"/>
              <a:buAutoNum type="romanUcPeriod"/>
            </a:pP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270" y="1417638"/>
            <a:ext cx="3619263" cy="205815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USR DA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3743512" y="1826310"/>
            <a:ext cx="1692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ALS-II</a:t>
            </a:r>
          </a:p>
          <a:p>
            <a:r>
              <a:rPr lang="en-US" altLang="zh-CN" dirty="0"/>
              <a:t>H. </a:t>
            </a:r>
            <a:r>
              <a:rPr lang="en-US" altLang="zh-CN" dirty="0" err="1"/>
              <a:t>Tarawneh</a:t>
            </a:r>
            <a:r>
              <a:rPr lang="en-US" altLang="zh-CN" dirty="0"/>
              <a:t>, C. </a:t>
            </a:r>
            <a:r>
              <a:rPr lang="en-US" altLang="zh-CN" dirty="0" err="1"/>
              <a:t>Steier</a:t>
            </a:r>
            <a:r>
              <a:rPr lang="en-US" altLang="zh-CN" dirty="0"/>
              <a:t>, R. Falcone, D. Robin</a:t>
            </a:r>
            <a:r>
              <a:rPr lang="en-US" altLang="zh-CN" dirty="0" smtClean="0"/>
              <a:t>, et al.</a:t>
            </a:r>
            <a:endParaRPr lang="zh-CN" altLang="en-US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3743523" y="5013176"/>
            <a:ext cx="1404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Spring-8 II</a:t>
            </a:r>
          </a:p>
          <a:p>
            <a:r>
              <a:rPr lang="en-US" altLang="zh-CN" dirty="0"/>
              <a:t>Y. </a:t>
            </a:r>
            <a:r>
              <a:rPr lang="en-US" altLang="zh-CN" dirty="0" err="1"/>
              <a:t>Shimosaki</a:t>
            </a:r>
            <a:r>
              <a:rPr lang="en-US" altLang="zh-CN" dirty="0"/>
              <a:t>, K. </a:t>
            </a:r>
            <a:r>
              <a:rPr lang="en-US" altLang="zh-CN" dirty="0" err="1"/>
              <a:t>Soutome</a:t>
            </a:r>
            <a:r>
              <a:rPr lang="en-US" altLang="zh-CN" dirty="0"/>
              <a:t>, J. </a:t>
            </a:r>
            <a:r>
              <a:rPr lang="en-US" altLang="zh-CN" dirty="0" err="1" smtClean="0"/>
              <a:t>Schimizu</a:t>
            </a:r>
            <a:r>
              <a:rPr lang="en-US" altLang="zh-CN" dirty="0" smtClean="0"/>
              <a:t>, et al. IPAC 11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940152" y="3356992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APS MBA lattice</a:t>
            </a:r>
          </a:p>
          <a:p>
            <a:r>
              <a:rPr lang="en-US" altLang="zh-CN" dirty="0" err="1"/>
              <a:t>Yipeng</a:t>
            </a:r>
            <a:r>
              <a:rPr lang="en-US" altLang="zh-CN" dirty="0"/>
              <a:t> Sun, Michael </a:t>
            </a:r>
            <a:r>
              <a:rPr lang="en-US" altLang="zh-CN" dirty="0" smtClean="0"/>
              <a:t>Borland, PAC 13</a:t>
            </a:r>
            <a:endParaRPr lang="en-US" altLang="zh-CN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689" y="4221088"/>
            <a:ext cx="3003111" cy="177498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190" y="1239208"/>
            <a:ext cx="3214322" cy="24402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906" y="3910514"/>
            <a:ext cx="3185067" cy="294748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300192" y="5962054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Beijing Advance photon source</a:t>
            </a:r>
          </a:p>
          <a:p>
            <a:r>
              <a:rPr lang="en-US" altLang="zh-CN" dirty="0" smtClean="0"/>
              <a:t>Xu gang, et al.</a:t>
            </a:r>
            <a:endParaRPr lang="en-US" altLang="zh-CN" b="1" dirty="0"/>
          </a:p>
        </p:txBody>
      </p:sp>
      <p:grpSp>
        <p:nvGrpSpPr>
          <p:cNvPr id="11" name="组合 10"/>
          <p:cNvGrpSpPr/>
          <p:nvPr/>
        </p:nvGrpSpPr>
        <p:grpSpPr>
          <a:xfrm>
            <a:off x="2850841" y="2679168"/>
            <a:ext cx="3679058" cy="2759294"/>
            <a:chOff x="2850841" y="2679168"/>
            <a:chExt cx="3679058" cy="275929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0841" y="2679168"/>
              <a:ext cx="3679058" cy="2759294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3588241" y="3029735"/>
              <a:ext cx="19607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SSRF-UR, S. Q. </a:t>
              </a:r>
              <a:r>
                <a:rPr lang="en-US" altLang="zh-CN" dirty="0" err="1" smtClean="0"/>
                <a:t>Tian</a:t>
              </a:r>
              <a:endParaRPr lang="en-US" altLang="zh-CN" dirty="0" smtClean="0"/>
            </a:p>
            <a:p>
              <a:r>
                <a:rPr lang="en-US" altLang="zh-CN" dirty="0" smtClean="0"/>
                <a:t>To be optimized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4831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下弧形箭头 12"/>
          <p:cNvSpPr/>
          <p:nvPr/>
        </p:nvSpPr>
        <p:spPr>
          <a:xfrm rot="879296" flipV="1">
            <a:off x="2992946" y="4564116"/>
            <a:ext cx="6053005" cy="1553457"/>
          </a:xfrm>
          <a:prstGeom prst="curvedUp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下弧形箭头 7"/>
          <p:cNvSpPr/>
          <p:nvPr/>
        </p:nvSpPr>
        <p:spPr>
          <a:xfrm rot="19698835">
            <a:off x="2349670" y="1585830"/>
            <a:ext cx="5244353" cy="1840082"/>
          </a:xfrm>
          <a:prstGeom prst="curvedUp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USR DA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17639"/>
            <a:ext cx="2808312" cy="243782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35896" y="1620887"/>
            <a:ext cx="14401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Cancelation resonance driving term up to 4</a:t>
            </a:r>
            <a:r>
              <a:rPr lang="en-US" altLang="zh-CN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order</a:t>
            </a:r>
          </a:p>
          <a:p>
            <a:r>
              <a:rPr lang="en-US" altLang="zh-CN" b="1" dirty="0" err="1" smtClean="0"/>
              <a:t>Yunhai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Cai</a:t>
            </a:r>
            <a:r>
              <a:rPr lang="en-US" altLang="zh-CN" b="1" dirty="0" smtClean="0"/>
              <a:t>, et al.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076055" y="2980680"/>
            <a:ext cx="38164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Split Magnet TME (SM-TME) cell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b="1" dirty="0"/>
          </a:p>
          <a:p>
            <a:r>
              <a:rPr lang="en-US" altLang="zh-CN" b="1" dirty="0"/>
              <a:t> A. </a:t>
            </a:r>
            <a:r>
              <a:rPr lang="en-US" altLang="zh-CN" b="1" dirty="0" err="1"/>
              <a:t>Bogomyagkov</a:t>
            </a:r>
            <a:r>
              <a:rPr lang="en-US" altLang="zh-CN" b="1" dirty="0"/>
              <a:t> ,</a:t>
            </a:r>
            <a:endParaRPr lang="zh-CN" altLang="en-US" b="1" dirty="0"/>
          </a:p>
          <a:p>
            <a:r>
              <a:rPr lang="en-US" altLang="zh-CN" b="1" dirty="0"/>
              <a:t> E. </a:t>
            </a:r>
            <a:r>
              <a:rPr lang="en-US" altLang="zh-CN" b="1" dirty="0" err="1"/>
              <a:t>Levichev</a:t>
            </a:r>
            <a:r>
              <a:rPr lang="en-US" altLang="zh-CN" b="1" dirty="0"/>
              <a:t> , P. </a:t>
            </a:r>
            <a:r>
              <a:rPr lang="en-US" altLang="zh-CN" b="1" dirty="0" err="1"/>
              <a:t>Piminov</a:t>
            </a:r>
            <a:r>
              <a:rPr lang="en-US" altLang="zh-CN" b="1" dirty="0"/>
              <a:t> </a:t>
            </a: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620886"/>
            <a:ext cx="3496613" cy="1359794"/>
          </a:xfrm>
          <a:prstGeom prst="rect">
            <a:avLst/>
          </a:prstGeom>
        </p:spPr>
      </p:pic>
      <p:pic>
        <p:nvPicPr>
          <p:cNvPr id="9" name="Picture 27" descr="EPU200模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72" y="3995266"/>
            <a:ext cx="3072361" cy="246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6875" y="4346079"/>
            <a:ext cx="4609925" cy="173834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846700" y="6084428"/>
            <a:ext cx="936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IDs</a:t>
            </a:r>
            <a:endParaRPr lang="en-US" altLang="zh-CN" b="1" dirty="0"/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381638" y="6270714"/>
            <a:ext cx="4305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Alignment and Field errors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88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711383" y="1652357"/>
            <a:ext cx="6372844" cy="487298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Injection schemes</a:t>
            </a:r>
            <a:endParaRPr lang="zh-CN" altLang="en-US" dirty="0"/>
          </a:p>
        </p:txBody>
      </p:sp>
      <p:grpSp>
        <p:nvGrpSpPr>
          <p:cNvPr id="30" name="组合 29"/>
          <p:cNvGrpSpPr/>
          <p:nvPr/>
        </p:nvGrpSpPr>
        <p:grpSpPr>
          <a:xfrm>
            <a:off x="61866" y="1835532"/>
            <a:ext cx="2636304" cy="4666255"/>
            <a:chOff x="61865" y="1835532"/>
            <a:chExt cx="2865954" cy="4647490"/>
          </a:xfrm>
        </p:grpSpPr>
        <p:sp>
          <p:nvSpPr>
            <p:cNvPr id="8" name="矩形 7"/>
            <p:cNvSpPr/>
            <p:nvPr/>
          </p:nvSpPr>
          <p:spPr>
            <a:xfrm>
              <a:off x="1619672" y="2276872"/>
              <a:ext cx="443200" cy="20882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051720" y="4365104"/>
              <a:ext cx="0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619672" y="4339398"/>
              <a:ext cx="0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1547664" y="4643844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3mm</a:t>
              </a:r>
              <a:endParaRPr lang="zh-CN" altLang="en-US" dirty="0"/>
            </a:p>
          </p:txBody>
        </p:sp>
        <p:sp>
          <p:nvSpPr>
            <p:cNvPr id="13" name="椭圆 12"/>
            <p:cNvSpPr/>
            <p:nvPr/>
          </p:nvSpPr>
          <p:spPr>
            <a:xfrm flipV="1">
              <a:off x="2195736" y="2951233"/>
              <a:ext cx="204872" cy="45719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058700" y="2155278"/>
              <a:ext cx="869119" cy="643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Stored beam</a:t>
              </a:r>
              <a:endParaRPr lang="zh-CN" altLang="en-US" dirty="0"/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2267744" y="2996952"/>
              <a:ext cx="0" cy="21602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1962984" y="4379919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1</a:t>
              </a:r>
              <a:r>
                <a:rPr lang="en-US" altLang="zh-CN" dirty="0" smtClean="0"/>
                <a:t>mm</a:t>
              </a:r>
              <a:endParaRPr lang="zh-CN" altLang="en-US" dirty="0"/>
            </a:p>
          </p:txBody>
        </p:sp>
        <p:sp>
          <p:nvSpPr>
            <p:cNvPr id="22" name="椭圆 21"/>
            <p:cNvSpPr/>
            <p:nvPr/>
          </p:nvSpPr>
          <p:spPr>
            <a:xfrm rot="344602" flipV="1">
              <a:off x="122352" y="3013460"/>
              <a:ext cx="339664" cy="12750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331640" y="1835532"/>
              <a:ext cx="9098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Septum</a:t>
              </a:r>
              <a:endParaRPr lang="zh-CN" altLang="en-US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1865" y="2563996"/>
              <a:ext cx="15286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Injected beam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05985" y="4734293"/>
              <a:ext cx="1106925" cy="3678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~5~9mm</a:t>
              </a:r>
              <a:endParaRPr lang="zh-CN" altLang="en-US" dirty="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88241" y="5563405"/>
              <a:ext cx="2284781" cy="919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Local bump injection, DA&gt;~10mm</a:t>
              </a:r>
              <a:endParaRPr lang="zh-CN" altLang="en-US" dirty="0"/>
            </a:p>
          </p:txBody>
        </p:sp>
      </p:grpSp>
      <p:sp>
        <p:nvSpPr>
          <p:cNvPr id="33" name="矩形 32"/>
          <p:cNvSpPr/>
          <p:nvPr/>
        </p:nvSpPr>
        <p:spPr>
          <a:xfrm>
            <a:off x="3680397" y="4727510"/>
            <a:ext cx="19691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 IV</a:t>
            </a:r>
          </a:p>
          <a:p>
            <a:r>
              <a:rPr lang="en-US" altLang="zh-CN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C. </a:t>
            </a:r>
            <a:r>
              <a:rPr lang="en-US" altLang="zh-CN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Leemann</a:t>
            </a:r>
            <a:r>
              <a:rPr lang="en-US" altLang="zh-CN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PR-STAB,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15, 050705 (2012)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251520" y="3149352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4716016" y="6156012"/>
            <a:ext cx="2871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Pulsed </a:t>
            </a:r>
            <a:r>
              <a:rPr lang="en-US" altLang="zh-CN" dirty="0" err="1" smtClean="0"/>
              <a:t>Multipole</a:t>
            </a:r>
            <a:r>
              <a:rPr lang="en-US" altLang="zh-CN" dirty="0" smtClean="0"/>
              <a:t>, DA&gt;~5mm</a:t>
            </a:r>
            <a:endParaRPr lang="zh-CN" altLang="en-US" dirty="0"/>
          </a:p>
        </p:txBody>
      </p:sp>
      <p:sp>
        <p:nvSpPr>
          <p:cNvPr id="37" name="矩形 36"/>
          <p:cNvSpPr/>
          <p:nvPr/>
        </p:nvSpPr>
        <p:spPr>
          <a:xfrm>
            <a:off x="6937922" y="4727510"/>
            <a:ext cx="19691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Sirius</a:t>
            </a:r>
          </a:p>
          <a:p>
            <a:r>
              <a:rPr lang="en-US" altLang="zh-CN" dirty="0" smtClean="0"/>
              <a:t>Sirius Detailed </a:t>
            </a:r>
            <a:r>
              <a:rPr lang="en-US" altLang="zh-CN" dirty="0"/>
              <a:t>Design </a:t>
            </a:r>
            <a:r>
              <a:rPr lang="en-US" altLang="zh-CN" dirty="0" smtClean="0"/>
              <a:t>Report, 2014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173769"/>
            <a:ext cx="3034312" cy="246631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2140395"/>
            <a:ext cx="2992282" cy="251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1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709512"/>
            <a:ext cx="4736131" cy="320450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Injection schemes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26093" y="5661248"/>
            <a:ext cx="39850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TEM mode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Kicker off axis injection</a:t>
            </a:r>
          </a:p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 ~2mm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71625" y="4785612"/>
            <a:ext cx="1347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T. Nakamura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253510" y="5401753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97029" y="5805074"/>
            <a:ext cx="1762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axis injection</a:t>
            </a:r>
          </a:p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&lt; ~2mm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702849"/>
            <a:ext cx="4637208" cy="350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3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altLang="zh-CN" dirty="0"/>
              <a:t>Injection schemes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23908"/>
            <a:ext cx="6048672" cy="456272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83768" y="6211669"/>
            <a:ext cx="35958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inject without swap out</a:t>
            </a:r>
          </a:p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&lt; ~2mm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04248" y="1772816"/>
            <a:ext cx="1728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zh-CN" dirty="0">
                <a:latin typeface="Calibri" panose="020F0502020204030204" pitchFamily="34" charset="0"/>
              </a:rPr>
              <a:t>M. Aiba, M. Böge, Á. Saá Hernández</a:t>
            </a:r>
            <a:r>
              <a:rPr lang="pt-BR" altLang="zh-CN" dirty="0" smtClean="0">
                <a:latin typeface="Calibri" panose="020F0502020204030204" pitchFamily="34" charset="0"/>
              </a:rPr>
              <a:t>, et al.</a:t>
            </a:r>
          </a:p>
          <a:p>
            <a:r>
              <a:rPr lang="pt-BR" altLang="zh-CN" dirty="0" smtClean="0">
                <a:latin typeface="Calibri" panose="020F0502020204030204" pitchFamily="34" charset="0"/>
              </a:rPr>
              <a:t>IPAC14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731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Twin RF buckets generation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43808" y="5229200"/>
            <a:ext cx="471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RF system:  250MHz</a:t>
            </a:r>
            <a:r>
              <a:rPr lang="zh-CN" altLang="en-US" dirty="0" smtClean="0"/>
              <a:t>（</a:t>
            </a:r>
            <a:r>
              <a:rPr lang="en-US" altLang="zh-CN" dirty="0" err="1" smtClean="0"/>
              <a:t>V</a:t>
            </a:r>
            <a:r>
              <a:rPr lang="en-US" altLang="zh-CN" baseline="-25000" dirty="0" err="1" smtClean="0"/>
              <a:t>m</a:t>
            </a:r>
            <a:r>
              <a:rPr lang="zh-CN" altLang="en-US" dirty="0" smtClean="0"/>
              <a:t>）</a:t>
            </a:r>
            <a:r>
              <a:rPr lang="en-US" altLang="zh-CN" dirty="0" smtClean="0"/>
              <a:t>  +  500MHz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V</a:t>
            </a:r>
            <a:r>
              <a:rPr lang="en-US" altLang="zh-CN" baseline="-25000" dirty="0" smtClean="0"/>
              <a:t>2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en-US" altLang="zh-CN" dirty="0" smtClean="0"/>
              <a:t>Voltage of both systems modulated.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5425410"/>
                  </p:ext>
                </p:extLst>
              </p:nvPr>
            </p:nvGraphicFramePr>
            <p:xfrm>
              <a:off x="107504" y="5875531"/>
              <a:ext cx="8856984" cy="67767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68152"/>
                    <a:gridCol w="504056"/>
                    <a:gridCol w="388286"/>
                    <a:gridCol w="482239"/>
                    <a:gridCol w="482239"/>
                    <a:gridCol w="482239"/>
                    <a:gridCol w="482239"/>
                    <a:gridCol w="482239"/>
                    <a:gridCol w="482239"/>
                    <a:gridCol w="529008"/>
                    <a:gridCol w="529008"/>
                    <a:gridCol w="529008"/>
                    <a:gridCol w="529008"/>
                    <a:gridCol w="529008"/>
                    <a:gridCol w="529008"/>
                    <a:gridCol w="529008"/>
                  </a:tblGrid>
                  <a:tr h="225893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effectLst/>
                            </a:rPr>
                            <a:t>step</a:t>
                          </a:r>
                          <a:endParaRPr lang="zh-CN" sz="140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1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2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3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4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5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6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7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8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9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10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11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12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13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14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15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25893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1400" i="1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V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i="1" kern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CN" sz="1400" i="1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st</m:t>
                                    </m:r>
                                  </m:e>
                                </m:d>
                                <m:r>
                                  <a:rPr lang="en-US" sz="1400" kern="0"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zh-CN" sz="1400" i="1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V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4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sub>
                                </m:sSub>
                                <m:r>
                                  <a:rPr lang="en-US" sz="1400" kern="0">
                                    <a:effectLst/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zh-CN" sz="140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0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0.1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0.2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0.3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0.4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0.5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0.6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0.7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0.8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0.9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1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1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1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1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1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25893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1400" i="1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V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4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sub>
                                </m:sSub>
                                <m:r>
                                  <a:rPr lang="en-US" sz="1400" ker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kern="0">
                                    <a:effectLst/>
                                    <a:latin typeface="Cambria Math" panose="02040503050406030204" pitchFamily="18" charset="0"/>
                                  </a:rPr>
                                  <m:t>st</m:t>
                                </m:r>
                                <m:r>
                                  <a:rPr lang="en-US" sz="1400" kern="0">
                                    <a:effectLst/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sSub>
                                  <m:sSubPr>
                                    <m:ctrlPr>
                                      <a:rPr lang="zh-CN" sz="1400" i="1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V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4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sub>
                                </m:sSub>
                                <m:r>
                                  <a:rPr lang="en-US" sz="1400" kern="0">
                                    <a:effectLst/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zh-CN" sz="140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1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1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0.95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0.9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0.85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0.8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0.75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0.7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0.6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0.5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0.4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0.3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0.2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0.1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effectLst/>
                            </a:rPr>
                            <a:t>0</a:t>
                          </a:r>
                          <a:endParaRPr lang="zh-CN" sz="140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5425410"/>
                  </p:ext>
                </p:extLst>
              </p:nvPr>
            </p:nvGraphicFramePr>
            <p:xfrm>
              <a:off x="107504" y="5875531"/>
              <a:ext cx="8856984" cy="67767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68152"/>
                    <a:gridCol w="504056"/>
                    <a:gridCol w="388286"/>
                    <a:gridCol w="482239"/>
                    <a:gridCol w="482239"/>
                    <a:gridCol w="482239"/>
                    <a:gridCol w="482239"/>
                    <a:gridCol w="482239"/>
                    <a:gridCol w="482239"/>
                    <a:gridCol w="529008"/>
                    <a:gridCol w="529008"/>
                    <a:gridCol w="529008"/>
                    <a:gridCol w="529008"/>
                    <a:gridCol w="529008"/>
                    <a:gridCol w="529008"/>
                    <a:gridCol w="529008"/>
                  </a:tblGrid>
                  <a:tr h="225893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effectLst/>
                            </a:rPr>
                            <a:t>step</a:t>
                          </a:r>
                          <a:endParaRPr lang="zh-CN" sz="140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1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2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3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4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5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6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7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8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9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10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11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12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13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14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15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2589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444" t="-124324" r="-548000" b="-1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0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0.1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0.2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0.3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0.4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0.5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0.6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0.7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0.8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0.9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1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1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1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1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1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2589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444" t="-218421" r="-548000" b="-3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1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1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0.95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0.9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0.85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0.8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0.75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0.7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0.6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0.5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0.4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0.3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0.2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</a:rPr>
                            <a:t>0.1</a:t>
                          </a:r>
                          <a:endParaRPr lang="zh-CN" sz="14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effectLst/>
                            </a:rPr>
                            <a:t>0</a:t>
                          </a:r>
                          <a:endParaRPr lang="zh-CN" sz="140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198" y="1417638"/>
            <a:ext cx="6355603" cy="369230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040224" y="1415224"/>
            <a:ext cx="775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Movie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922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Twin RF buckets generation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614" y="1916832"/>
            <a:ext cx="6448772" cy="374642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79712" y="5839289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Longitudinal acceptance evolution. </a:t>
            </a:r>
            <a:r>
              <a:rPr lang="en-US" altLang="zh-CN" dirty="0" smtClean="0">
                <a:solidFill>
                  <a:srgbClr val="0000FF"/>
                </a:solidFill>
              </a:rPr>
              <a:t>Blue for stored beam</a:t>
            </a:r>
            <a:r>
              <a:rPr lang="en-US" altLang="zh-CN" dirty="0" smtClean="0"/>
              <a:t>, </a:t>
            </a:r>
            <a:r>
              <a:rPr lang="en-US" altLang="zh-CN" dirty="0" smtClean="0">
                <a:solidFill>
                  <a:srgbClr val="00FF00"/>
                </a:solidFill>
              </a:rPr>
              <a:t>green for injection</a:t>
            </a:r>
            <a:r>
              <a:rPr lang="en-US" altLang="zh-CN" dirty="0" smtClean="0">
                <a:solidFill>
                  <a:srgbClr val="00B050"/>
                </a:solidFill>
              </a:rPr>
              <a:t>.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021237" y="1916832"/>
            <a:ext cx="775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Movie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268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2231</TotalTime>
  <Words>894</Words>
  <Application>Microsoft Office PowerPoint</Application>
  <PresentationFormat>全屏显示(4:3)</PresentationFormat>
  <Paragraphs>220</Paragraphs>
  <Slides>18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ＭＳ Ｐゴシック</vt:lpstr>
      <vt:lpstr>华文楷体</vt:lpstr>
      <vt:lpstr>宋体</vt:lpstr>
      <vt:lpstr>Arial</vt:lpstr>
      <vt:lpstr>Calibri</vt:lpstr>
      <vt:lpstr>Cambria Math</vt:lpstr>
      <vt:lpstr>Informal Roman</vt:lpstr>
      <vt:lpstr>Times New Roman</vt:lpstr>
      <vt:lpstr>Office 主题</vt:lpstr>
      <vt:lpstr>Injection scheme for ultimate storage ring with double RF system</vt:lpstr>
      <vt:lpstr>Outline</vt:lpstr>
      <vt:lpstr>USR DA</vt:lpstr>
      <vt:lpstr>USR DA</vt:lpstr>
      <vt:lpstr>Injection schemes</vt:lpstr>
      <vt:lpstr>Injection schemes</vt:lpstr>
      <vt:lpstr>Injection schemes</vt:lpstr>
      <vt:lpstr>Twin RF buckets generation</vt:lpstr>
      <vt:lpstr>Twin RF buckets generation</vt:lpstr>
      <vt:lpstr>Twin RF buckets generation</vt:lpstr>
      <vt:lpstr>Beam dynamics</vt:lpstr>
      <vt:lpstr>Beam dynamics</vt:lpstr>
      <vt:lpstr>Beam dynamics</vt:lpstr>
      <vt:lpstr>Beam dynamics</vt:lpstr>
      <vt:lpstr>Beam dynamics</vt:lpstr>
      <vt:lpstr>Beam dynamics</vt:lpstr>
      <vt:lpstr>Conclusions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progress of  SSRF</dc:title>
  <dc:creator>jiangbc</dc:creator>
  <cp:lastModifiedBy>bocheng jiang</cp:lastModifiedBy>
  <cp:revision>294</cp:revision>
  <dcterms:created xsi:type="dcterms:W3CDTF">2012-06-01T02:33:19Z</dcterms:created>
  <dcterms:modified xsi:type="dcterms:W3CDTF">2014-09-17T19:24:07Z</dcterms:modified>
</cp:coreProperties>
</file>