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83"/>
  </p:notesMasterIdLst>
  <p:sldIdLst>
    <p:sldId id="287" r:id="rId4"/>
    <p:sldId id="392" r:id="rId5"/>
    <p:sldId id="436" r:id="rId6"/>
    <p:sldId id="393" r:id="rId7"/>
    <p:sldId id="357" r:id="rId8"/>
    <p:sldId id="353" r:id="rId9"/>
    <p:sldId id="354" r:id="rId10"/>
    <p:sldId id="355" r:id="rId11"/>
    <p:sldId id="356" r:id="rId12"/>
    <p:sldId id="256" r:id="rId13"/>
    <p:sldId id="257" r:id="rId14"/>
    <p:sldId id="264" r:id="rId15"/>
    <p:sldId id="262" r:id="rId16"/>
    <p:sldId id="265" r:id="rId17"/>
    <p:sldId id="266" r:id="rId18"/>
    <p:sldId id="263" r:id="rId19"/>
    <p:sldId id="261" r:id="rId20"/>
    <p:sldId id="259" r:id="rId21"/>
    <p:sldId id="271" r:id="rId22"/>
    <p:sldId id="260" r:id="rId23"/>
    <p:sldId id="288" r:id="rId24"/>
    <p:sldId id="290" r:id="rId25"/>
    <p:sldId id="351" r:id="rId26"/>
    <p:sldId id="339" r:id="rId27"/>
    <p:sldId id="358" r:id="rId28"/>
    <p:sldId id="359" r:id="rId29"/>
    <p:sldId id="399" r:id="rId30"/>
    <p:sldId id="401" r:id="rId31"/>
    <p:sldId id="400" r:id="rId32"/>
    <p:sldId id="402" r:id="rId33"/>
    <p:sldId id="414" r:id="rId34"/>
    <p:sldId id="417" r:id="rId35"/>
    <p:sldId id="419" r:id="rId36"/>
    <p:sldId id="360" r:id="rId37"/>
    <p:sldId id="361" r:id="rId38"/>
    <p:sldId id="430" r:id="rId39"/>
    <p:sldId id="431" r:id="rId40"/>
    <p:sldId id="366" r:id="rId41"/>
    <p:sldId id="367" r:id="rId42"/>
    <p:sldId id="368" r:id="rId43"/>
    <p:sldId id="376" r:id="rId44"/>
    <p:sldId id="381" r:id="rId45"/>
    <p:sldId id="443" r:id="rId46"/>
    <p:sldId id="444" r:id="rId47"/>
    <p:sldId id="445" r:id="rId48"/>
    <p:sldId id="446" r:id="rId49"/>
    <p:sldId id="447" r:id="rId50"/>
    <p:sldId id="448" r:id="rId51"/>
    <p:sldId id="449" r:id="rId52"/>
    <p:sldId id="450" r:id="rId53"/>
    <p:sldId id="373" r:id="rId54"/>
    <p:sldId id="383" r:id="rId55"/>
    <p:sldId id="374" r:id="rId56"/>
    <p:sldId id="330" r:id="rId57"/>
    <p:sldId id="331" r:id="rId58"/>
    <p:sldId id="332" r:id="rId59"/>
    <p:sldId id="333" r:id="rId60"/>
    <p:sldId id="334" r:id="rId61"/>
    <p:sldId id="335" r:id="rId62"/>
    <p:sldId id="310" r:id="rId63"/>
    <p:sldId id="391" r:id="rId64"/>
    <p:sldId id="390" r:id="rId65"/>
    <p:sldId id="315" r:id="rId66"/>
    <p:sldId id="336" r:id="rId67"/>
    <p:sldId id="337" r:id="rId68"/>
    <p:sldId id="338" r:id="rId69"/>
    <p:sldId id="349" r:id="rId70"/>
    <p:sldId id="350" r:id="rId71"/>
    <p:sldId id="434" r:id="rId72"/>
    <p:sldId id="451" r:id="rId73"/>
    <p:sldId id="452" r:id="rId74"/>
    <p:sldId id="442" r:id="rId75"/>
    <p:sldId id="421" r:id="rId76"/>
    <p:sldId id="441" r:id="rId77"/>
    <p:sldId id="432" r:id="rId78"/>
    <p:sldId id="433" r:id="rId79"/>
    <p:sldId id="454" r:id="rId80"/>
    <p:sldId id="453" r:id="rId81"/>
    <p:sldId id="437" r:id="rId82"/>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it-IT"/>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it-IT"/>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it-IT"/>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75D9543-D87E-4600-B30F-D41A466A45B9}" type="slidenum">
              <a:rPr lang="it-IT"/>
              <a:pPr>
                <a:defRPr/>
              </a:pPr>
              <a:t>‹N›</a:t>
            </a:fld>
            <a:endParaRPr lang="it-IT"/>
          </a:p>
        </p:txBody>
      </p:sp>
    </p:spTree>
    <p:extLst>
      <p:ext uri="{BB962C8B-B14F-4D97-AF65-F5344CB8AC3E}">
        <p14:creationId xmlns:p14="http://schemas.microsoft.com/office/powerpoint/2010/main" val="289562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pPr>
              <a:defRPr/>
            </a:pPr>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pPr>
              <a:defRPr/>
            </a:pPr>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pPr>
              <a:defRPr/>
            </a:pPr>
            <a:fld id="{23836D28-EE4D-4152-B414-5181E2D15CA4}" type="slidenum">
              <a:rPr lang="it-IT" smtClean="0"/>
              <a:pPr>
                <a:defRPr/>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F0EFCE56-7902-4A44-8F33-BA515EE94E65}" type="slidenum">
              <a:rPr lang="it-IT" smtClean="0"/>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E4721401-C0F6-4E32-867F-B1BEBBB58042}" type="slidenum">
              <a:rPr lang="it-IT" smtClean="0"/>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45D445-6D48-4561-ABA2-0C9685C404F4}"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125545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4A5E24-5B5E-4ABE-9886-998780DC4414}"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160101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E1150F8-8B3B-4EB5-A5D2-77B8FF03F065}"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350566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91FA28-00AF-4D8D-BD4E-8005A9E75351}"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4207458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38005A5-F7B4-4A79-8923-16A9BA432AF0}"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645772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0B7496B-B40C-449B-8450-669D2EECF8E2}"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2970161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49974BF-D62D-492C-8584-2CA80031F23E}"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4163245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F45EFC-989D-481E-A42C-6FF1E42E4BCF}"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82218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pPr>
              <a:defRPr/>
            </a:pPr>
            <a:endParaRPr lang="it-IT"/>
          </a:p>
        </p:txBody>
      </p:sp>
      <p:sp>
        <p:nvSpPr>
          <p:cNvPr id="9" name="Segnaposto numero diapositiva 8"/>
          <p:cNvSpPr>
            <a:spLocks noGrp="1"/>
          </p:cNvSpPr>
          <p:nvPr>
            <p:ph type="sldNum" sz="quarter" idx="15"/>
          </p:nvPr>
        </p:nvSpPr>
        <p:spPr/>
        <p:txBody>
          <a:bodyPr rtlCol="0"/>
          <a:lstStyle/>
          <a:p>
            <a:pPr>
              <a:defRPr/>
            </a:pPr>
            <a:fld id="{138DD0F2-714B-4D51-B3FA-F12230804DF9}" type="slidenum">
              <a:rPr lang="it-IT" smtClean="0"/>
              <a:pPr>
                <a:defRPr/>
              </a:pPr>
              <a:t>‹N›</a:t>
            </a:fld>
            <a:endParaRPr lang="it-IT"/>
          </a:p>
        </p:txBody>
      </p:sp>
      <p:sp>
        <p:nvSpPr>
          <p:cNvPr id="10" name="Segnaposto piè di pagina 9"/>
          <p:cNvSpPr>
            <a:spLocks noGrp="1"/>
          </p:cNvSpPr>
          <p:nvPr>
            <p:ph type="ftr" sz="quarter" idx="16"/>
          </p:nvPr>
        </p:nvSpPr>
        <p:spPr/>
        <p:txBody>
          <a:bodyPr rtlCol="0"/>
          <a:lstStyle/>
          <a:p>
            <a:pPr>
              <a:defRPr/>
            </a:pPr>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FB8018-8089-4273-BEA0-164B62CE1EF6}"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961515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F1061C-AD82-4021-8B64-6064F0B73B8B}"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336422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C24678-A178-4356-81C9-DA1E4BA0ECF1}"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688465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22BCD10C-F750-4D4B-9D53-2B4B5E459163}" type="datetimeFigureOut">
              <a:rPr lang="en-US" smtClean="0">
                <a:solidFill>
                  <a:prstClr val="black">
                    <a:tint val="75000"/>
                  </a:prstClr>
                </a:solidFill>
              </a:rPr>
              <a:pPr/>
              <a:t>10/23/2014</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D7535902-65B3-442D-8675-965DF181AB9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40708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22BCD10C-F750-4D4B-9D53-2B4B5E459163}" type="datetimeFigureOut">
              <a:rPr lang="en-US" smtClean="0">
                <a:solidFill>
                  <a:prstClr val="black">
                    <a:tint val="75000"/>
                  </a:prstClr>
                </a:solidFill>
              </a:rPr>
              <a:pPr/>
              <a:t>10/23/2014</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D7535902-65B3-442D-8675-965DF181AB9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215125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2BCD10C-F750-4D4B-9D53-2B4B5E459163}" type="datetimeFigureOut">
              <a:rPr lang="en-US" smtClean="0">
                <a:solidFill>
                  <a:prstClr val="black">
                    <a:tint val="75000"/>
                  </a:prstClr>
                </a:solidFill>
              </a:rPr>
              <a:pPr/>
              <a:t>10/23/2014</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D7535902-65B3-442D-8675-965DF181AB9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166744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22BCD10C-F750-4D4B-9D53-2B4B5E459163}" type="datetimeFigureOut">
              <a:rPr lang="en-US" smtClean="0">
                <a:solidFill>
                  <a:prstClr val="black">
                    <a:tint val="75000"/>
                  </a:prstClr>
                </a:solidFill>
              </a:rPr>
              <a:pPr/>
              <a:t>10/23/2014</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D7535902-65B3-442D-8675-965DF181AB9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530544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22BCD10C-F750-4D4B-9D53-2B4B5E459163}" type="datetimeFigureOut">
              <a:rPr lang="en-US" smtClean="0">
                <a:solidFill>
                  <a:prstClr val="black">
                    <a:tint val="75000"/>
                  </a:prstClr>
                </a:solidFill>
              </a:rPr>
              <a:pPr/>
              <a:t>10/23/2014</a:t>
            </a:fld>
            <a:endParaRPr lang="en-US">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en-US">
              <a:solidFill>
                <a:prstClr val="black">
                  <a:tint val="75000"/>
                </a:prstClr>
              </a:solidFill>
            </a:endParaRPr>
          </a:p>
        </p:txBody>
      </p:sp>
      <p:sp>
        <p:nvSpPr>
          <p:cNvPr id="9" name="Segnaposto numero diapositiva 8"/>
          <p:cNvSpPr>
            <a:spLocks noGrp="1"/>
          </p:cNvSpPr>
          <p:nvPr>
            <p:ph type="sldNum" sz="quarter" idx="12"/>
          </p:nvPr>
        </p:nvSpPr>
        <p:spPr/>
        <p:txBody>
          <a:bodyPr/>
          <a:lstStyle/>
          <a:p>
            <a:fld id="{D7535902-65B3-442D-8675-965DF181AB9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788510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22BCD10C-F750-4D4B-9D53-2B4B5E459163}" type="datetimeFigureOut">
              <a:rPr lang="en-US" smtClean="0">
                <a:solidFill>
                  <a:prstClr val="black">
                    <a:tint val="75000"/>
                  </a:prstClr>
                </a:solidFill>
              </a:rPr>
              <a:pPr/>
              <a:t>10/23/2014</a:t>
            </a:fld>
            <a:endParaRPr lang="en-US">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en-US">
              <a:solidFill>
                <a:prstClr val="black">
                  <a:tint val="75000"/>
                </a:prstClr>
              </a:solidFill>
            </a:endParaRPr>
          </a:p>
        </p:txBody>
      </p:sp>
      <p:sp>
        <p:nvSpPr>
          <p:cNvPr id="5" name="Segnaposto numero diapositiva 4"/>
          <p:cNvSpPr>
            <a:spLocks noGrp="1"/>
          </p:cNvSpPr>
          <p:nvPr>
            <p:ph type="sldNum" sz="quarter" idx="12"/>
          </p:nvPr>
        </p:nvSpPr>
        <p:spPr/>
        <p:txBody>
          <a:bodyPr/>
          <a:lstStyle/>
          <a:p>
            <a:fld id="{D7535902-65B3-442D-8675-965DF181AB9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87318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2BCD10C-F750-4D4B-9D53-2B4B5E459163}" type="datetimeFigureOut">
              <a:rPr lang="en-US" smtClean="0">
                <a:solidFill>
                  <a:prstClr val="black">
                    <a:tint val="75000"/>
                  </a:prstClr>
                </a:solidFill>
              </a:rPr>
              <a:pPr/>
              <a:t>10/23/2014</a:t>
            </a:fld>
            <a:endParaRPr lang="en-US">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en-US">
              <a:solidFill>
                <a:prstClr val="black">
                  <a:tint val="75000"/>
                </a:prstClr>
              </a:solidFill>
            </a:endParaRPr>
          </a:p>
        </p:txBody>
      </p:sp>
      <p:sp>
        <p:nvSpPr>
          <p:cNvPr id="4" name="Segnaposto numero diapositiva 3"/>
          <p:cNvSpPr>
            <a:spLocks noGrp="1"/>
          </p:cNvSpPr>
          <p:nvPr>
            <p:ph type="sldNum" sz="quarter" idx="12"/>
          </p:nvPr>
        </p:nvSpPr>
        <p:spPr/>
        <p:txBody>
          <a:bodyPr/>
          <a:lstStyle/>
          <a:p>
            <a:fld id="{D7535902-65B3-442D-8675-965DF181AB9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47661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pPr>
              <a:defRPr/>
            </a:pPr>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pPr>
              <a:defRPr/>
            </a:pPr>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pPr>
              <a:defRPr/>
            </a:pPr>
            <a:fld id="{E9D086A0-8CE8-4ED6-A53D-273BAC53D9F9}" type="slidenum">
              <a:rPr lang="it-IT" smtClean="0"/>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2BCD10C-F750-4D4B-9D53-2B4B5E459163}" type="datetimeFigureOut">
              <a:rPr lang="en-US" smtClean="0">
                <a:solidFill>
                  <a:prstClr val="black">
                    <a:tint val="75000"/>
                  </a:prstClr>
                </a:solidFill>
              </a:rPr>
              <a:pPr/>
              <a:t>10/23/2014</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D7535902-65B3-442D-8675-965DF181AB9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8271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2BCD10C-F750-4D4B-9D53-2B4B5E459163}" type="datetimeFigureOut">
              <a:rPr lang="en-US" smtClean="0">
                <a:solidFill>
                  <a:prstClr val="black">
                    <a:tint val="75000"/>
                  </a:prstClr>
                </a:solidFill>
              </a:rPr>
              <a:pPr/>
              <a:t>10/23/2014</a:t>
            </a:fld>
            <a:endParaRPr lang="en-US">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en-US">
              <a:solidFill>
                <a:prstClr val="black">
                  <a:tint val="75000"/>
                </a:prstClr>
              </a:solidFill>
            </a:endParaRPr>
          </a:p>
        </p:txBody>
      </p:sp>
      <p:sp>
        <p:nvSpPr>
          <p:cNvPr id="7" name="Segnaposto numero diapositiva 6"/>
          <p:cNvSpPr>
            <a:spLocks noGrp="1"/>
          </p:cNvSpPr>
          <p:nvPr>
            <p:ph type="sldNum" sz="quarter" idx="12"/>
          </p:nvPr>
        </p:nvSpPr>
        <p:spPr/>
        <p:txBody>
          <a:bodyPr/>
          <a:lstStyle/>
          <a:p>
            <a:fld id="{D7535902-65B3-442D-8675-965DF181AB9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9897084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22BCD10C-F750-4D4B-9D53-2B4B5E459163}" type="datetimeFigureOut">
              <a:rPr lang="en-US" smtClean="0">
                <a:solidFill>
                  <a:prstClr val="black">
                    <a:tint val="75000"/>
                  </a:prstClr>
                </a:solidFill>
              </a:rPr>
              <a:pPr/>
              <a:t>10/23/2014</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D7535902-65B3-442D-8675-965DF181AB9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2228603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22BCD10C-F750-4D4B-9D53-2B4B5E459163}" type="datetimeFigureOut">
              <a:rPr lang="en-US" smtClean="0">
                <a:solidFill>
                  <a:prstClr val="black">
                    <a:tint val="75000"/>
                  </a:prstClr>
                </a:solidFill>
              </a:rPr>
              <a:pPr/>
              <a:t>10/23/2014</a:t>
            </a:fld>
            <a:endParaRPr lang="en-US">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en-US">
              <a:solidFill>
                <a:prstClr val="black">
                  <a:tint val="75000"/>
                </a:prstClr>
              </a:solidFill>
            </a:endParaRPr>
          </a:p>
        </p:txBody>
      </p:sp>
      <p:sp>
        <p:nvSpPr>
          <p:cNvPr id="6" name="Segnaposto numero diapositiva 5"/>
          <p:cNvSpPr>
            <a:spLocks noGrp="1"/>
          </p:cNvSpPr>
          <p:nvPr>
            <p:ph type="sldNum" sz="quarter" idx="12"/>
          </p:nvPr>
        </p:nvSpPr>
        <p:spPr/>
        <p:txBody>
          <a:bodyPr/>
          <a:lstStyle/>
          <a:p>
            <a:fld id="{D7535902-65B3-442D-8675-965DF181AB96}"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74746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3F50799D-4AB1-48C5-A43A-E72C961173CA}" type="slidenum">
              <a:rPr lang="it-IT" smtClean="0"/>
              <a:pPr>
                <a:defRPr/>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pPr>
              <a:defRPr/>
            </a:pPr>
            <a:endParaRPr lang="it-IT"/>
          </a:p>
        </p:txBody>
      </p:sp>
      <p:sp>
        <p:nvSpPr>
          <p:cNvPr id="8" name="Segnaposto piè di pagina 7"/>
          <p:cNvSpPr>
            <a:spLocks noGrp="1"/>
          </p:cNvSpPr>
          <p:nvPr>
            <p:ph type="ftr" sz="quarter" idx="11"/>
          </p:nvPr>
        </p:nvSpPr>
        <p:spPr/>
        <p:txBody>
          <a:bodyPr/>
          <a:lstStyle/>
          <a:p>
            <a:pPr>
              <a:defRPr/>
            </a:pPr>
            <a:endParaRPr lang="it-IT"/>
          </a:p>
        </p:txBody>
      </p:sp>
      <p:sp>
        <p:nvSpPr>
          <p:cNvPr id="9" name="Segnaposto numero diapositiva 8"/>
          <p:cNvSpPr>
            <a:spLocks noGrp="1"/>
          </p:cNvSpPr>
          <p:nvPr>
            <p:ph type="sldNum" sz="quarter" idx="12"/>
          </p:nvPr>
        </p:nvSpPr>
        <p:spPr/>
        <p:txBody>
          <a:bodyPr/>
          <a:lstStyle/>
          <a:p>
            <a:pPr>
              <a:defRPr/>
            </a:pPr>
            <a:fld id="{EFC08ECE-7D90-41BE-BC71-EF06F774FB77}" type="slidenum">
              <a:rPr lang="it-IT" smtClean="0"/>
              <a:pPr>
                <a:defRPr/>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pPr>
              <a:defRPr/>
            </a:pPr>
            <a:endParaRPr lang="it-IT"/>
          </a:p>
        </p:txBody>
      </p:sp>
      <p:sp>
        <p:nvSpPr>
          <p:cNvPr id="7" name="Segnaposto numero diapositiva 6"/>
          <p:cNvSpPr>
            <a:spLocks noGrp="1"/>
          </p:cNvSpPr>
          <p:nvPr>
            <p:ph type="sldNum" sz="quarter" idx="11"/>
          </p:nvPr>
        </p:nvSpPr>
        <p:spPr/>
        <p:txBody>
          <a:bodyPr rtlCol="0"/>
          <a:lstStyle/>
          <a:p>
            <a:pPr>
              <a:defRPr/>
            </a:pPr>
            <a:fld id="{A9DC0853-043F-44B3-A1DA-A86D321F04A8}" type="slidenum">
              <a:rPr lang="it-IT" smtClean="0"/>
              <a:pPr>
                <a:defRPr/>
              </a:pPr>
              <a:t>‹N›</a:t>
            </a:fld>
            <a:endParaRPr lang="it-IT"/>
          </a:p>
        </p:txBody>
      </p:sp>
      <p:sp>
        <p:nvSpPr>
          <p:cNvPr id="8" name="Segnaposto piè di pagina 7"/>
          <p:cNvSpPr>
            <a:spLocks noGrp="1"/>
          </p:cNvSpPr>
          <p:nvPr>
            <p:ph type="ftr" sz="quarter" idx="12"/>
          </p:nvPr>
        </p:nvSpPr>
        <p:spPr/>
        <p:txBody>
          <a:bodyPr rtlCol="0"/>
          <a:lstStyle/>
          <a:p>
            <a:pPr>
              <a:defRPr/>
            </a:pP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endParaRPr lang="it-IT"/>
          </a:p>
        </p:txBody>
      </p:sp>
      <p:sp>
        <p:nvSpPr>
          <p:cNvPr id="3" name="Segnaposto piè di pagina 2"/>
          <p:cNvSpPr>
            <a:spLocks noGrp="1"/>
          </p:cNvSpPr>
          <p:nvPr>
            <p:ph type="ftr" sz="quarter" idx="11"/>
          </p:nvPr>
        </p:nvSpPr>
        <p:spPr/>
        <p:txBody>
          <a:bodyPr/>
          <a:lstStyle/>
          <a:p>
            <a:pPr>
              <a:defRPr/>
            </a:pPr>
            <a:endParaRPr lang="it-IT"/>
          </a:p>
        </p:txBody>
      </p:sp>
      <p:sp>
        <p:nvSpPr>
          <p:cNvPr id="4" name="Segnaposto numero diapositiva 3"/>
          <p:cNvSpPr>
            <a:spLocks noGrp="1"/>
          </p:cNvSpPr>
          <p:nvPr>
            <p:ph type="sldNum" sz="quarter" idx="12"/>
          </p:nvPr>
        </p:nvSpPr>
        <p:spPr/>
        <p:txBody>
          <a:bodyPr/>
          <a:lstStyle/>
          <a:p>
            <a:pPr>
              <a:defRPr/>
            </a:pPr>
            <a:fld id="{E4FF73BC-47D5-4D52-AD3B-7DF7E8D03A9D}" type="slidenum">
              <a:rPr lang="it-IT" smtClean="0"/>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pPr>
              <a:defRPr/>
            </a:pPr>
            <a:endParaRPr lang="it-IT"/>
          </a:p>
        </p:txBody>
      </p:sp>
      <p:sp>
        <p:nvSpPr>
          <p:cNvPr id="22" name="Segnaposto numero diapositiva 21"/>
          <p:cNvSpPr>
            <a:spLocks noGrp="1"/>
          </p:cNvSpPr>
          <p:nvPr>
            <p:ph type="sldNum" sz="quarter" idx="15"/>
          </p:nvPr>
        </p:nvSpPr>
        <p:spPr/>
        <p:txBody>
          <a:bodyPr rtlCol="0"/>
          <a:lstStyle/>
          <a:p>
            <a:pPr>
              <a:defRPr/>
            </a:pPr>
            <a:fld id="{5E1CB72F-A9BC-4BB9-A42A-70246C9620D0}" type="slidenum">
              <a:rPr lang="it-IT" smtClean="0"/>
              <a:pPr>
                <a:defRPr/>
              </a:pPr>
              <a:t>‹N›</a:t>
            </a:fld>
            <a:endParaRPr lang="it-IT"/>
          </a:p>
        </p:txBody>
      </p:sp>
      <p:sp>
        <p:nvSpPr>
          <p:cNvPr id="23" name="Segnaposto piè di pagina 22"/>
          <p:cNvSpPr>
            <a:spLocks noGrp="1"/>
          </p:cNvSpPr>
          <p:nvPr>
            <p:ph type="ftr" sz="quarter" idx="16"/>
          </p:nvPr>
        </p:nvSpPr>
        <p:spPr/>
        <p:txBody>
          <a:bodyPr rtlCol="0"/>
          <a:lstStyle/>
          <a:p>
            <a:pPr>
              <a:defRPr/>
            </a:pPr>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pPr>
              <a:defRPr/>
            </a:pPr>
            <a:endParaRPr lang="it-IT"/>
          </a:p>
        </p:txBody>
      </p:sp>
      <p:sp>
        <p:nvSpPr>
          <p:cNvPr id="18" name="Segnaposto numero diapositiva 17"/>
          <p:cNvSpPr>
            <a:spLocks noGrp="1"/>
          </p:cNvSpPr>
          <p:nvPr>
            <p:ph type="sldNum" sz="quarter" idx="11"/>
          </p:nvPr>
        </p:nvSpPr>
        <p:spPr/>
        <p:txBody>
          <a:bodyPr rtlCol="0"/>
          <a:lstStyle/>
          <a:p>
            <a:pPr>
              <a:defRPr/>
            </a:pPr>
            <a:fld id="{319360A0-8FDF-4FCB-AB1A-EFED7B74F4D2}" type="slidenum">
              <a:rPr lang="it-IT" smtClean="0"/>
              <a:pPr>
                <a:defRPr/>
              </a:pPr>
              <a:t>‹N›</a:t>
            </a:fld>
            <a:endParaRPr lang="it-IT"/>
          </a:p>
        </p:txBody>
      </p:sp>
      <p:sp>
        <p:nvSpPr>
          <p:cNvPr id="21" name="Segnaposto piè di pagina 20"/>
          <p:cNvSpPr>
            <a:spLocks noGrp="1"/>
          </p:cNvSpPr>
          <p:nvPr>
            <p:ph type="ftr" sz="quarter" idx="12"/>
          </p:nvPr>
        </p:nvSpPr>
        <p:spPr/>
        <p:txBody>
          <a:bodyPr rtlCol="0"/>
          <a:lstStyle/>
          <a:p>
            <a:pPr>
              <a:defRPr/>
            </a:pPr>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AC9C793E-ACC9-48C9-B839-7BB513A9860D}" type="slidenum">
              <a:rPr lang="it-IT" smtClean="0"/>
              <a:pPr>
                <a:defRPr/>
              </a:pPr>
              <a:t>‹N›</a:t>
            </a:fld>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a:defRPr>
            </a:lvl1pPr>
          </a:lstStyle>
          <a:p>
            <a:pPr eaLnBrk="0" hangingPunct="0">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a:defRPr>
            </a:lvl1pPr>
          </a:lstStyle>
          <a:p>
            <a:pPr eaLnBrk="0" hangingPunct="0">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a:defRPr>
            </a:lvl1pPr>
          </a:lstStyle>
          <a:p>
            <a:pPr eaLnBrk="0" hangingPunct="0">
              <a:defRPr/>
            </a:pPr>
            <a:fld id="{5D0D5C12-2D72-4B30-B954-4AB3584E6E97}" type="slidenum">
              <a:rPr lang="en-US">
                <a:solidFill>
                  <a:srgbClr val="000000"/>
                </a:solidFill>
              </a:rPr>
              <a:pPr eaLnBrk="0" hangingPunct="0">
                <a:defRPr/>
              </a:pPr>
              <a:t>‹N›</a:t>
            </a:fld>
            <a:endParaRPr lang="en-US">
              <a:solidFill>
                <a:srgbClr val="000000"/>
              </a:solidFill>
            </a:endParaRPr>
          </a:p>
        </p:txBody>
      </p:sp>
    </p:spTree>
    <p:extLst>
      <p:ext uri="{BB962C8B-B14F-4D97-AF65-F5344CB8AC3E}">
        <p14:creationId xmlns:p14="http://schemas.microsoft.com/office/powerpoint/2010/main" val="38276163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a:defRPr>
      </a:lvl2pPr>
      <a:lvl3pPr algn="ctr" rtl="0" eaLnBrk="0" fontAlgn="base" hangingPunct="0">
        <a:spcBef>
          <a:spcPct val="0"/>
        </a:spcBef>
        <a:spcAft>
          <a:spcPct val="0"/>
        </a:spcAft>
        <a:defRPr sz="4400">
          <a:solidFill>
            <a:schemeClr val="tx2"/>
          </a:solidFill>
          <a:latin typeface="Times New Roman"/>
        </a:defRPr>
      </a:lvl3pPr>
      <a:lvl4pPr algn="ctr" rtl="0" eaLnBrk="0" fontAlgn="base" hangingPunct="0">
        <a:spcBef>
          <a:spcPct val="0"/>
        </a:spcBef>
        <a:spcAft>
          <a:spcPct val="0"/>
        </a:spcAft>
        <a:defRPr sz="4400">
          <a:solidFill>
            <a:schemeClr val="tx2"/>
          </a:solidFill>
          <a:latin typeface="Times New Roman"/>
        </a:defRPr>
      </a:lvl4pPr>
      <a:lvl5pPr algn="ctr" rtl="0" eaLnBrk="0" fontAlgn="base" hangingPunct="0">
        <a:spcBef>
          <a:spcPct val="0"/>
        </a:spcBef>
        <a:spcAft>
          <a:spcPct val="0"/>
        </a:spcAft>
        <a:defRPr sz="4400">
          <a:solidFill>
            <a:schemeClr val="tx2"/>
          </a:solidFill>
          <a:latin typeface="Times New Roman"/>
        </a:defRPr>
      </a:lvl5pPr>
      <a:lvl6pPr marL="457200" algn="ctr" rtl="0" eaLnBrk="0" fontAlgn="base" hangingPunct="0">
        <a:spcBef>
          <a:spcPct val="0"/>
        </a:spcBef>
        <a:spcAft>
          <a:spcPct val="0"/>
        </a:spcAft>
        <a:defRPr sz="4400">
          <a:solidFill>
            <a:schemeClr val="tx2"/>
          </a:solidFill>
          <a:latin typeface="Times New Roman"/>
        </a:defRPr>
      </a:lvl6pPr>
      <a:lvl7pPr marL="914400" algn="ctr" rtl="0" eaLnBrk="0" fontAlgn="base" hangingPunct="0">
        <a:spcBef>
          <a:spcPct val="0"/>
        </a:spcBef>
        <a:spcAft>
          <a:spcPct val="0"/>
        </a:spcAft>
        <a:defRPr sz="4400">
          <a:solidFill>
            <a:schemeClr val="tx2"/>
          </a:solidFill>
          <a:latin typeface="Times New Roman"/>
        </a:defRPr>
      </a:lvl7pPr>
      <a:lvl8pPr marL="1371600" algn="ctr" rtl="0" eaLnBrk="0" fontAlgn="base" hangingPunct="0">
        <a:spcBef>
          <a:spcPct val="0"/>
        </a:spcBef>
        <a:spcAft>
          <a:spcPct val="0"/>
        </a:spcAft>
        <a:defRPr sz="4400">
          <a:solidFill>
            <a:schemeClr val="tx2"/>
          </a:solidFill>
          <a:latin typeface="Times New Roman"/>
        </a:defRPr>
      </a:lvl8pPr>
      <a:lvl9pPr marL="1828800" algn="ctr" rtl="0" eaLnBrk="0" fontAlgn="base" hangingPunct="0">
        <a:spcBef>
          <a:spcPct val="0"/>
        </a:spcBef>
        <a:spcAft>
          <a:spcPct val="0"/>
        </a:spcAft>
        <a:defRPr sz="4400">
          <a:solidFill>
            <a:schemeClr val="tx2"/>
          </a:solidFill>
          <a:latin typeface="Times New Roman"/>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2BCD10C-F750-4D4B-9D53-2B4B5E459163}" type="datetimeFigureOut">
              <a:rPr lang="en-US" smtClean="0">
                <a:solidFill>
                  <a:prstClr val="black">
                    <a:tint val="75000"/>
                  </a:prstClr>
                </a:solidFill>
                <a:latin typeface="Calibri"/>
              </a:rPr>
              <a:pPr fontAlgn="auto">
                <a:spcBef>
                  <a:spcPts val="0"/>
                </a:spcBef>
                <a:spcAft>
                  <a:spcPts val="0"/>
                </a:spcAft>
              </a:pPr>
              <a:t>10/23/2014</a:t>
            </a:fld>
            <a:endParaRPr lang="en-US">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7535902-65B3-442D-8675-965DF181AB96}" type="slidenum">
              <a:rPr lang="en-US" smtClean="0">
                <a:solidFill>
                  <a:prstClr val="black">
                    <a:tint val="75000"/>
                  </a:prstClr>
                </a:solidFill>
                <a:latin typeface="Calibri"/>
              </a:rPr>
              <a:pPr fontAlgn="auto">
                <a:spcBef>
                  <a:spcPts val="0"/>
                </a:spcBef>
                <a:spcAft>
                  <a:spcPts val="0"/>
                </a:spcAft>
              </a:pPr>
              <a:t>‹N›</a:t>
            </a:fld>
            <a:endParaRPr lang="en-US">
              <a:solidFill>
                <a:prstClr val="black">
                  <a:tint val="75000"/>
                </a:prstClr>
              </a:solidFill>
              <a:latin typeface="Calibri"/>
            </a:endParaRPr>
          </a:p>
        </p:txBody>
      </p:sp>
    </p:spTree>
    <p:extLst>
      <p:ext uri="{BB962C8B-B14F-4D97-AF65-F5344CB8AC3E}">
        <p14:creationId xmlns:p14="http://schemas.microsoft.com/office/powerpoint/2010/main" val="3049032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339752" y="2852936"/>
            <a:ext cx="6264696" cy="1102274"/>
          </a:xfrm>
        </p:spPr>
        <p:txBody>
          <a:bodyPr>
            <a:noAutofit/>
          </a:bodyPr>
          <a:lstStyle/>
          <a:p>
            <a:r>
              <a:rPr lang="it-IT" sz="4000" dirty="0" smtClean="0"/>
              <a:t>L’io e il suo cervello</a:t>
            </a:r>
            <a:endParaRPr lang="it-IT" sz="4000" dirty="0"/>
          </a:p>
        </p:txBody>
      </p:sp>
      <p:sp>
        <p:nvSpPr>
          <p:cNvPr id="3" name="Sottotitolo 2"/>
          <p:cNvSpPr>
            <a:spLocks noGrp="1"/>
          </p:cNvSpPr>
          <p:nvPr>
            <p:ph type="subTitle" idx="1"/>
          </p:nvPr>
        </p:nvSpPr>
        <p:spPr/>
        <p:txBody>
          <a:bodyPr/>
          <a:lstStyle/>
          <a:p>
            <a:pPr algn="r"/>
            <a:r>
              <a:rPr lang="it-IT" dirty="0" smtClean="0"/>
              <a:t>Mauro Ceroni, Università di Pavia</a:t>
            </a:r>
            <a:endParaRPr lang="it-IT" dirty="0"/>
          </a:p>
        </p:txBody>
      </p:sp>
    </p:spTree>
    <p:extLst>
      <p:ext uri="{BB962C8B-B14F-4D97-AF65-F5344CB8AC3E}">
        <p14:creationId xmlns:p14="http://schemas.microsoft.com/office/powerpoint/2010/main" val="3352769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8825" y="0"/>
            <a:ext cx="25447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6300" y="0"/>
            <a:ext cx="20494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200px-Pr_Charcot_DSC094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3425" y="0"/>
            <a:ext cx="5137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ANd9GcRoKXq5Ye5Em98pURsmIzsjYM_H9_keyGNvLz0DIFYVAdl9ewc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623888"/>
            <a:ext cx="8137525" cy="546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als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450" y="625475"/>
            <a:ext cx="6769100"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als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0638" y="833438"/>
            <a:ext cx="6562725"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Camillo_Golgi_(Nobel_19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7888" y="0"/>
            <a:ext cx="4848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black-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450" y="763588"/>
            <a:ext cx="6913563"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5-Purkinje%20neur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golgi_cerebell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466725"/>
            <a:ext cx="6192838" cy="578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Definizione dei termini</a:t>
            </a:r>
            <a:endParaRPr lang="en-US" dirty="0"/>
          </a:p>
        </p:txBody>
      </p:sp>
      <p:sp>
        <p:nvSpPr>
          <p:cNvPr id="3" name="Segnaposto contenuto 2"/>
          <p:cNvSpPr>
            <a:spLocks noGrp="1"/>
          </p:cNvSpPr>
          <p:nvPr>
            <p:ph sz="quarter" idx="1"/>
          </p:nvPr>
        </p:nvSpPr>
        <p:spPr/>
        <p:txBody>
          <a:bodyPr>
            <a:normAutofit lnSpcReduction="10000"/>
          </a:bodyPr>
          <a:lstStyle/>
          <a:p>
            <a:r>
              <a:rPr lang="it-IT" sz="2800" dirty="0"/>
              <a:t>Come si può definire il termine coscienza? E’ immediatamente intuibile da tutti la difficoltà di rispondere compiutamente e chiaramente a questa domanda, non </a:t>
            </a:r>
            <a:r>
              <a:rPr lang="it-IT" sz="2800" dirty="0" err="1"/>
              <a:t>foss’altro</a:t>
            </a:r>
            <a:r>
              <a:rPr lang="it-IT" sz="2800" dirty="0"/>
              <a:t> per il fatto che la coscienza è inesorabilmente coinvolta in questo tentativo, nel tentativo di definire se </a:t>
            </a:r>
            <a:r>
              <a:rPr lang="it-IT" sz="2800" dirty="0" smtClean="0"/>
              <a:t>stessa</a:t>
            </a:r>
          </a:p>
          <a:p>
            <a:r>
              <a:rPr lang="it-IT" sz="2800" dirty="0" smtClean="0"/>
              <a:t>E’ invece facile definire cos’è il cervello: il cervello o emisferi cerebrali rappresenta una parte del contenuto della scatola cranica, del sistema nervoso centrale</a:t>
            </a:r>
            <a:endParaRPr lang="en-US" sz="2800" dirty="0"/>
          </a:p>
        </p:txBody>
      </p:sp>
    </p:spTree>
    <p:extLst>
      <p:ext uri="{BB962C8B-B14F-4D97-AF65-F5344CB8AC3E}">
        <p14:creationId xmlns:p14="http://schemas.microsoft.com/office/powerpoint/2010/main" val="3228561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ANd9GcQukxYsA4OSPPnLN77uYR1nPM4k5e6OBSRliObjr268wkjQ2fT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0738" y="260350"/>
            <a:ext cx="4773612"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Prof. Mauro Ceroni\Desktop\Coscienza\Centri linguaggio.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612" y="880694"/>
            <a:ext cx="6690731" cy="501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323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Prof. Mauro Ceroni\Desktop\Coscienza\imagesCA2OXDH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4368" y="820286"/>
            <a:ext cx="6293976" cy="4570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260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scoperta delle basi neurofisiologiche della vigilanza</a:t>
            </a:r>
            <a:endParaRPr lang="en-US" dirty="0"/>
          </a:p>
        </p:txBody>
      </p:sp>
      <p:sp>
        <p:nvSpPr>
          <p:cNvPr id="3" name="Segnaposto contenuto 2"/>
          <p:cNvSpPr>
            <a:spLocks noGrp="1"/>
          </p:cNvSpPr>
          <p:nvPr>
            <p:ph sz="quarter" idx="1"/>
          </p:nvPr>
        </p:nvSpPr>
        <p:spPr/>
        <p:txBody>
          <a:bodyPr/>
          <a:lstStyle/>
          <a:p>
            <a:r>
              <a:rPr lang="it-IT" dirty="0" smtClean="0"/>
              <a:t>Tale scoperta è stata molto più tardiva rispetto alla gran parte delle localizzazioni funzionali corticali</a:t>
            </a:r>
          </a:p>
          <a:p>
            <a:r>
              <a:rPr lang="it-IT" dirty="0" smtClean="0"/>
              <a:t>La scoperta è un vanto della Fisiologia Italiana ed è legata ai nomi di </a:t>
            </a:r>
            <a:r>
              <a:rPr lang="it-IT" dirty="0" err="1" smtClean="0"/>
              <a:t>Moruzzi</a:t>
            </a:r>
            <a:r>
              <a:rPr lang="it-IT" dirty="0" smtClean="0"/>
              <a:t> e </a:t>
            </a:r>
            <a:r>
              <a:rPr lang="it-IT" dirty="0" err="1" smtClean="0"/>
              <a:t>Mogoun</a:t>
            </a:r>
            <a:r>
              <a:rPr lang="it-IT" dirty="0" smtClean="0"/>
              <a:t> che lavorarono insieme a Chicago nel 1948</a:t>
            </a:r>
          </a:p>
          <a:p>
            <a:r>
              <a:rPr lang="it-IT" dirty="0" smtClean="0"/>
              <a:t>La scoperta fu discretamente casuale: mentre stavano studiando le connessioni corteccia cerebellare e cerebrale, </a:t>
            </a:r>
            <a:r>
              <a:rPr lang="it-IT" dirty="0" err="1" smtClean="0"/>
              <a:t>Moruzzi</a:t>
            </a:r>
            <a:r>
              <a:rPr lang="it-IT" dirty="0" smtClean="0"/>
              <a:t>, convinto che fossero mediate dalla formazione reticolare del tronco, stimolò tale area e ottenne un tracciato EEG desincronizzato</a:t>
            </a:r>
            <a:endParaRPr lang="en-US" dirty="0"/>
          </a:p>
        </p:txBody>
      </p:sp>
    </p:spTree>
    <p:extLst>
      <p:ext uri="{BB962C8B-B14F-4D97-AF65-F5344CB8AC3E}">
        <p14:creationId xmlns:p14="http://schemas.microsoft.com/office/powerpoint/2010/main" val="941337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Prof. Mauro Ceroni\Desktop\Coscienza\FigII2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0288" y="442913"/>
            <a:ext cx="4543425" cy="597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826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 studio «veramente» scientifico dell’uomo</a:t>
            </a:r>
            <a:endParaRPr lang="en-US" dirty="0"/>
          </a:p>
        </p:txBody>
      </p:sp>
      <p:sp>
        <p:nvSpPr>
          <p:cNvPr id="3" name="Segnaposto contenuto 2"/>
          <p:cNvSpPr>
            <a:spLocks noGrp="1"/>
          </p:cNvSpPr>
          <p:nvPr>
            <p:ph sz="quarter" idx="1"/>
          </p:nvPr>
        </p:nvSpPr>
        <p:spPr/>
        <p:txBody>
          <a:bodyPr/>
          <a:lstStyle/>
          <a:p>
            <a:r>
              <a:rPr lang="it-IT" dirty="0" smtClean="0"/>
              <a:t>La prima corrente di questo genere si propone come obbiettivo di studiare l’uomo, la sua psicologia con un metodo scientifico e per questo prescinde da ogni esperienza soggettiva e analizza solo il comportamento: nasce all’inizio del ‘900 il behaviorismo.</a:t>
            </a:r>
          </a:p>
          <a:p>
            <a:r>
              <a:rPr lang="it-IT" dirty="0" smtClean="0"/>
              <a:t>Curiosamente negli stessi anni nasce in campo medico la psichiatria che usa l’analisi fenomenologica, equivalente del metodo clinico, per la comprensione delle malattie psichiatriche; nasce anche la psicanalisi.</a:t>
            </a:r>
            <a:endParaRPr lang="en-US" dirty="0"/>
          </a:p>
        </p:txBody>
      </p:sp>
    </p:spTree>
    <p:extLst>
      <p:ext uri="{BB962C8B-B14F-4D97-AF65-F5344CB8AC3E}">
        <p14:creationId xmlns:p14="http://schemas.microsoft.com/office/powerpoint/2010/main" val="11415283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Lo studio scientifico dell’uomo</a:t>
            </a:r>
            <a:endParaRPr lang="en-US" dirty="0"/>
          </a:p>
        </p:txBody>
      </p:sp>
      <p:sp>
        <p:nvSpPr>
          <p:cNvPr id="3" name="Segnaposto contenuto 2"/>
          <p:cNvSpPr>
            <a:spLocks noGrp="1"/>
          </p:cNvSpPr>
          <p:nvPr>
            <p:ph sz="quarter" idx="1"/>
          </p:nvPr>
        </p:nvSpPr>
        <p:spPr/>
        <p:txBody>
          <a:bodyPr>
            <a:normAutofit/>
          </a:bodyPr>
          <a:lstStyle/>
          <a:p>
            <a:r>
              <a:rPr lang="it-IT" dirty="0" smtClean="0"/>
              <a:t>Il behaviorismo ha avuto grande successo nel determinare il comportamento degli animali, specie quelli usati in laboratorio, ed ha stabilito gli standard sperimentali per lo studio di farmaci e condizionamenti negli animali da esperimento</a:t>
            </a:r>
          </a:p>
          <a:p>
            <a:r>
              <a:rPr lang="it-IT" dirty="0" smtClean="0"/>
              <a:t>Il behaviorismo viene messo in crisi dalle critiche di Chomsky che è un </a:t>
            </a:r>
            <a:r>
              <a:rPr lang="it-IT" dirty="0" err="1" smtClean="0"/>
              <a:t>neurolinguista</a:t>
            </a:r>
            <a:endParaRPr lang="it-IT" dirty="0" smtClean="0"/>
          </a:p>
          <a:p>
            <a:r>
              <a:rPr lang="it-IT" dirty="0"/>
              <a:t>In una revisione critica del libro di </a:t>
            </a:r>
            <a:r>
              <a:rPr lang="it-IT" dirty="0" err="1"/>
              <a:t>Skinner</a:t>
            </a:r>
            <a:r>
              <a:rPr lang="it-IT" dirty="0"/>
              <a:t> sul comportamento verbale dell’uomo, Chomsky mostra che nessun bambino umano potrebbe apprendere la lingua del proprio ambiente familiare e sociale per tentativi ed </a:t>
            </a:r>
            <a:r>
              <a:rPr lang="it-IT" dirty="0" smtClean="0"/>
              <a:t>errori</a:t>
            </a:r>
          </a:p>
          <a:p>
            <a:endParaRPr lang="en-US" dirty="0"/>
          </a:p>
        </p:txBody>
      </p:sp>
    </p:spTree>
    <p:extLst>
      <p:ext uri="{BB962C8B-B14F-4D97-AF65-F5344CB8AC3E}">
        <p14:creationId xmlns:p14="http://schemas.microsoft.com/office/powerpoint/2010/main" val="11134667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Lo studio scientifico dell’uomo</a:t>
            </a:r>
            <a:endParaRPr lang="en-US" dirty="0"/>
          </a:p>
        </p:txBody>
      </p:sp>
      <p:sp>
        <p:nvSpPr>
          <p:cNvPr id="3" name="Segnaposto contenuto 2"/>
          <p:cNvSpPr>
            <a:spLocks noGrp="1"/>
          </p:cNvSpPr>
          <p:nvPr>
            <p:ph sz="quarter" idx="1"/>
          </p:nvPr>
        </p:nvSpPr>
        <p:spPr/>
        <p:txBody>
          <a:bodyPr>
            <a:normAutofit lnSpcReduction="10000"/>
          </a:bodyPr>
          <a:lstStyle/>
          <a:p>
            <a:r>
              <a:rPr lang="it-IT" dirty="0" smtClean="0"/>
              <a:t>Tutti </a:t>
            </a:r>
            <a:r>
              <a:rPr lang="it-IT" dirty="0"/>
              <a:t>i bambini umani percorrono rapidamente una serie di tappe standard, fanno determinati errori per tempi molto brevi e arrivano a combinare le parole in un linguaggio pieno di significati e potenzialmente infinito come possibilità espressiva. Ciò accade perché ogni bambino umano ha una predisposizione, sicuramente anche inscritta nel proprio cervello, che gli rende “facile” l’apprendimento della sintassi del linguaggio, cioè della struttura invariante di base di ogni linguaggio umano, sulla quale poi ogni soggetto costruisce il proprio messaggio semantico, il contenuto del proprio </a:t>
            </a:r>
            <a:r>
              <a:rPr lang="it-IT" dirty="0" smtClean="0"/>
              <a:t>pensiero</a:t>
            </a:r>
            <a:endParaRPr lang="en-US" dirty="0"/>
          </a:p>
          <a:p>
            <a:endParaRPr lang="en-US" dirty="0"/>
          </a:p>
        </p:txBody>
      </p:sp>
    </p:spTree>
    <p:extLst>
      <p:ext uri="{BB962C8B-B14F-4D97-AF65-F5344CB8AC3E}">
        <p14:creationId xmlns:p14="http://schemas.microsoft.com/office/powerpoint/2010/main" val="4004911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Lo studio scientifico dell’uomo</a:t>
            </a:r>
            <a:endParaRPr lang="en-US" dirty="0"/>
          </a:p>
        </p:txBody>
      </p:sp>
      <p:sp>
        <p:nvSpPr>
          <p:cNvPr id="3" name="Segnaposto contenuto 2"/>
          <p:cNvSpPr>
            <a:spLocks noGrp="1"/>
          </p:cNvSpPr>
          <p:nvPr>
            <p:ph sz="quarter" idx="1"/>
          </p:nvPr>
        </p:nvSpPr>
        <p:spPr/>
        <p:txBody>
          <a:bodyPr>
            <a:normAutofit lnSpcReduction="10000"/>
          </a:bodyPr>
          <a:lstStyle/>
          <a:p>
            <a:r>
              <a:rPr lang="it-IT" dirty="0" smtClean="0"/>
              <a:t>Durante tutto il ‘900 e fino ad ora sono stati fatti enormi sforzi per verificare la capacità di cuccioli animali di apprendere e usare il linguaggio</a:t>
            </a:r>
          </a:p>
          <a:p>
            <a:r>
              <a:rPr lang="it-IT" dirty="0" smtClean="0"/>
              <a:t>Poiché risultò ben presto chiaro che la laringe animale non permette la ricchezza di suoni degli umani, si è seguita la strada del linguaggio dei segni dei sordomuti o di altri linguaggi simili</a:t>
            </a:r>
          </a:p>
          <a:p>
            <a:r>
              <a:rPr lang="it-IT" dirty="0" smtClean="0"/>
              <a:t>Si è scoperto così che i cuccioli di scimpanzé analogamente ai bambini di pari età sono in grado di apprendere fino a 200 «parole» e di usarle in modo anche sensato, ma poi non sono in grado di sviluppare la capacità tipicamente umana di combinare le parole in frasi infinite espressive della loro coscienza</a:t>
            </a:r>
            <a:endParaRPr lang="en-US" dirty="0"/>
          </a:p>
        </p:txBody>
      </p:sp>
    </p:spTree>
    <p:extLst>
      <p:ext uri="{BB962C8B-B14F-4D97-AF65-F5344CB8AC3E}">
        <p14:creationId xmlns:p14="http://schemas.microsoft.com/office/powerpoint/2010/main" val="1059542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Lo studio scientifico dell’uomo</a:t>
            </a:r>
            <a:endParaRPr lang="en-US" dirty="0"/>
          </a:p>
        </p:txBody>
      </p:sp>
      <p:sp>
        <p:nvSpPr>
          <p:cNvPr id="3" name="Segnaposto contenuto 2"/>
          <p:cNvSpPr>
            <a:spLocks noGrp="1"/>
          </p:cNvSpPr>
          <p:nvPr>
            <p:ph sz="quarter" idx="1"/>
          </p:nvPr>
        </p:nvSpPr>
        <p:spPr/>
        <p:txBody>
          <a:bodyPr/>
          <a:lstStyle/>
          <a:p>
            <a:r>
              <a:rPr lang="it-IT" dirty="0"/>
              <a:t>Negli anni ‘40-’50 vengono ideati e costruiti i primi computer</a:t>
            </a:r>
          </a:p>
          <a:p>
            <a:r>
              <a:rPr lang="it-IT" dirty="0"/>
              <a:t>Nascono il cognitivismo e il funzionalismo e la ricerca di produrre l’intelligenza artificiale</a:t>
            </a:r>
          </a:p>
          <a:p>
            <a:r>
              <a:rPr lang="it-IT" dirty="0"/>
              <a:t>Del cervello si sa ancora troppo poco perché esso diventi un fattore fondamentale nell’interpretazione del soggetto umano in termini scientifici</a:t>
            </a:r>
          </a:p>
          <a:p>
            <a:r>
              <a:rPr lang="it-IT" dirty="0"/>
              <a:t>Tuttavia esiste una continuità di pensiero positivista che percorre già l’800 e continua nel ‘900 identificandosi col fisicalismo: tutti i fenomeni umani sarebbero riducibili a stati fisici</a:t>
            </a:r>
          </a:p>
          <a:p>
            <a:endParaRPr lang="en-US" dirty="0"/>
          </a:p>
        </p:txBody>
      </p:sp>
    </p:spTree>
    <p:extLst>
      <p:ext uri="{BB962C8B-B14F-4D97-AF65-F5344CB8AC3E}">
        <p14:creationId xmlns:p14="http://schemas.microsoft.com/office/powerpoint/2010/main" val="30496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en-US" dirty="0"/>
          </a:p>
        </p:txBody>
      </p:sp>
      <p:pic>
        <p:nvPicPr>
          <p:cNvPr id="4" name="Segnaposto contenuto 3" descr="http://www.mednat.org/cervello/cervello1.gif"/>
          <p:cNvPicPr>
            <a:picLocks noGrp="1"/>
          </p:cNvPicPr>
          <p:nvPr>
            <p:ph sz="quarter" idx="1"/>
          </p:nvPr>
        </p:nvPicPr>
        <p:blipFill>
          <a:blip r:embed="rId2" cstate="print"/>
          <a:srcRect/>
          <a:stretch>
            <a:fillRect/>
          </a:stretch>
        </p:blipFill>
        <p:spPr bwMode="auto">
          <a:xfrm>
            <a:off x="251520" y="116632"/>
            <a:ext cx="8424936" cy="6624736"/>
          </a:xfrm>
          <a:prstGeom prst="rect">
            <a:avLst/>
          </a:prstGeom>
          <a:noFill/>
          <a:ln w="9525">
            <a:noFill/>
            <a:miter lim="800000"/>
            <a:headEnd/>
            <a:tailEnd/>
          </a:ln>
        </p:spPr>
      </p:pic>
    </p:spTree>
    <p:extLst>
      <p:ext uri="{BB962C8B-B14F-4D97-AF65-F5344CB8AC3E}">
        <p14:creationId xmlns:p14="http://schemas.microsoft.com/office/powerpoint/2010/main" val="3420690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smtClean="0"/>
              <a:t>Intelligenza</a:t>
            </a:r>
            <a:r>
              <a:rPr lang="en-US" dirty="0" smtClean="0"/>
              <a:t> </a:t>
            </a:r>
            <a:r>
              <a:rPr lang="en-US" dirty="0" err="1" smtClean="0"/>
              <a:t>umana</a:t>
            </a:r>
            <a:r>
              <a:rPr lang="en-US" dirty="0" smtClean="0"/>
              <a:t> e del computer</a:t>
            </a:r>
            <a:endParaRPr lang="en-US" dirty="0"/>
          </a:p>
        </p:txBody>
      </p:sp>
      <p:sp>
        <p:nvSpPr>
          <p:cNvPr id="3" name="Segnaposto contenuto 2"/>
          <p:cNvSpPr>
            <a:spLocks noGrp="1"/>
          </p:cNvSpPr>
          <p:nvPr>
            <p:ph sz="quarter" idx="1"/>
          </p:nvPr>
        </p:nvSpPr>
        <p:spPr/>
        <p:txBody>
          <a:bodyPr>
            <a:normAutofit/>
          </a:bodyPr>
          <a:lstStyle/>
          <a:p>
            <a:r>
              <a:rPr lang="it-IT" dirty="0"/>
              <a:t>Nel 1972, pochi anni dopo la nascita del cognitivismo viene pubblicato il libro di </a:t>
            </a:r>
            <a:r>
              <a:rPr lang="it-IT" dirty="0" err="1"/>
              <a:t>Dreyfus</a:t>
            </a:r>
            <a:r>
              <a:rPr lang="it-IT" dirty="0"/>
              <a:t> “</a:t>
            </a:r>
            <a:r>
              <a:rPr lang="it-IT" dirty="0" err="1"/>
              <a:t>What</a:t>
            </a:r>
            <a:r>
              <a:rPr lang="it-IT" dirty="0"/>
              <a:t> </a:t>
            </a:r>
            <a:r>
              <a:rPr lang="it-IT" dirty="0" err="1"/>
              <a:t>computers</a:t>
            </a:r>
            <a:r>
              <a:rPr lang="it-IT" dirty="0"/>
              <a:t> can </a:t>
            </a:r>
            <a:r>
              <a:rPr lang="it-IT" dirty="0" err="1"/>
              <a:t>not</a:t>
            </a:r>
            <a:r>
              <a:rPr lang="it-IT" dirty="0"/>
              <a:t> do: the </a:t>
            </a:r>
            <a:r>
              <a:rPr lang="it-IT" dirty="0" err="1"/>
              <a:t>limits</a:t>
            </a:r>
            <a:r>
              <a:rPr lang="it-IT" dirty="0"/>
              <a:t> of the </a:t>
            </a:r>
            <a:r>
              <a:rPr lang="it-IT" dirty="0" err="1"/>
              <a:t>artificial</a:t>
            </a:r>
            <a:r>
              <a:rPr lang="it-IT" dirty="0"/>
              <a:t> intelligence”, che pone una critica radicale e mai superata all’impresa di costruire una vera intelligenza artificiale e chiarisce le caratteristiche peculiari e inimitabili dell’intelligenza umana. Del resto nessuna scoperta scientifica è mai stata fatta da un computer. Esso resta uno strumento nelle mani dell’intelligenza che lo ha costruito e lo </a:t>
            </a:r>
            <a:r>
              <a:rPr lang="it-IT" dirty="0" smtClean="0"/>
              <a:t>utilizza</a:t>
            </a:r>
            <a:endParaRPr lang="en-US" dirty="0"/>
          </a:p>
          <a:p>
            <a:endParaRPr lang="en-US" dirty="0"/>
          </a:p>
        </p:txBody>
      </p:sp>
    </p:spTree>
    <p:extLst>
      <p:ext uri="{BB962C8B-B14F-4D97-AF65-F5344CB8AC3E}">
        <p14:creationId xmlns:p14="http://schemas.microsoft.com/office/powerpoint/2010/main" val="2923782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smtClean="0"/>
              <a:t>Intelligenza</a:t>
            </a:r>
            <a:r>
              <a:rPr lang="en-US" dirty="0" smtClean="0"/>
              <a:t> </a:t>
            </a:r>
            <a:r>
              <a:rPr lang="en-US" dirty="0" err="1" smtClean="0"/>
              <a:t>umana</a:t>
            </a:r>
            <a:r>
              <a:rPr lang="en-US" dirty="0" smtClean="0"/>
              <a:t> e del computer</a:t>
            </a:r>
            <a:endParaRPr lang="en-US" dirty="0"/>
          </a:p>
        </p:txBody>
      </p:sp>
      <p:sp>
        <p:nvSpPr>
          <p:cNvPr id="3" name="Segnaposto contenuto 2"/>
          <p:cNvSpPr>
            <a:spLocks noGrp="1"/>
          </p:cNvSpPr>
          <p:nvPr>
            <p:ph sz="quarter" idx="1"/>
          </p:nvPr>
        </p:nvSpPr>
        <p:spPr/>
        <p:txBody>
          <a:bodyPr>
            <a:normAutofit/>
          </a:bodyPr>
          <a:lstStyle/>
          <a:p>
            <a:r>
              <a:rPr lang="it-IT" dirty="0"/>
              <a:t>La mente umana quando riconosce oggetti spaziali o temporali non procede numerando una lista di caratteristiche isolabili, neutre, specifiche. Detto in altri termini: </a:t>
            </a:r>
            <a:r>
              <a:rPr lang="it-IT" b="1" dirty="0"/>
              <a:t>la mente non procede da elementi atomici verso la totalità, ma cogliendo le parti nell'ambito di un tutto, le note di una melodia hanno il loro valore in quanto sono percepite come parti di una serie melodica e non viceversa e lo stesso vale per gli elementi di una frase. </a:t>
            </a:r>
            <a:r>
              <a:rPr lang="it-IT" dirty="0"/>
              <a:t>Il significato dei particolari è determinato dalla nostra percezione del </a:t>
            </a:r>
            <a:r>
              <a:rPr lang="it-IT" dirty="0" smtClean="0"/>
              <a:t>tutto</a:t>
            </a:r>
            <a:endParaRPr lang="en-US" dirty="0"/>
          </a:p>
        </p:txBody>
      </p:sp>
    </p:spTree>
    <p:extLst>
      <p:ext uri="{BB962C8B-B14F-4D97-AF65-F5344CB8AC3E}">
        <p14:creationId xmlns:p14="http://schemas.microsoft.com/office/powerpoint/2010/main" val="2227670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smtClean="0"/>
              <a:t>Intelligenza</a:t>
            </a:r>
            <a:r>
              <a:rPr lang="en-US" dirty="0" smtClean="0"/>
              <a:t> </a:t>
            </a:r>
            <a:r>
              <a:rPr lang="en-US" dirty="0" err="1" smtClean="0"/>
              <a:t>umana</a:t>
            </a:r>
            <a:r>
              <a:rPr lang="en-US" dirty="0" smtClean="0"/>
              <a:t> e del computer</a:t>
            </a:r>
            <a:endParaRPr lang="it-IT" dirty="0"/>
          </a:p>
        </p:txBody>
      </p:sp>
      <p:sp>
        <p:nvSpPr>
          <p:cNvPr id="3" name="Segnaposto contenuto 2"/>
          <p:cNvSpPr>
            <a:spLocks noGrp="1"/>
          </p:cNvSpPr>
          <p:nvPr>
            <p:ph sz="quarter" idx="1"/>
          </p:nvPr>
        </p:nvSpPr>
        <p:spPr/>
        <p:txBody>
          <a:bodyPr>
            <a:normAutofit/>
          </a:bodyPr>
          <a:lstStyle/>
          <a:p>
            <a:r>
              <a:rPr lang="it-IT" dirty="0" smtClean="0"/>
              <a:t>Se il paradigma del computer diventa così forte che gli uomini cominciano a pensare a se stessi come se fossero dei dispositivi digitali, fatti sul modello delle macchine dell'intelligenza artificiale allora, dal momento che le macchine non possono essere come gli uomini per i motivi che abbiamo esposto, gli esseri umani possono progressivamente diventare come macchine. </a:t>
            </a:r>
            <a:r>
              <a:rPr lang="it-IT" b="1" dirty="0" smtClean="0"/>
              <a:t>"Il rischio non è l'avvento del computer superintelligente che ci sottometta tutti, ma di esseri umani sottosviluppati intellettualmente"</a:t>
            </a:r>
            <a:endParaRPr lang="en-US" b="1"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err="1" smtClean="0"/>
              <a:t>Intelligenza</a:t>
            </a:r>
            <a:r>
              <a:rPr lang="en-US" dirty="0" smtClean="0"/>
              <a:t> </a:t>
            </a:r>
            <a:r>
              <a:rPr lang="en-US" dirty="0" err="1" smtClean="0"/>
              <a:t>umana</a:t>
            </a:r>
            <a:r>
              <a:rPr lang="en-US" dirty="0" smtClean="0"/>
              <a:t> e del computer</a:t>
            </a:r>
            <a:endParaRPr lang="it-IT" dirty="0"/>
          </a:p>
        </p:txBody>
      </p:sp>
      <p:sp>
        <p:nvSpPr>
          <p:cNvPr id="3" name="Segnaposto contenuto 2"/>
          <p:cNvSpPr>
            <a:spLocks noGrp="1"/>
          </p:cNvSpPr>
          <p:nvPr>
            <p:ph sz="quarter" idx="1"/>
          </p:nvPr>
        </p:nvSpPr>
        <p:spPr/>
        <p:txBody>
          <a:bodyPr>
            <a:normAutofit fontScale="85000" lnSpcReduction="10000"/>
          </a:bodyPr>
          <a:lstStyle/>
          <a:p>
            <a:r>
              <a:rPr lang="it-IT" dirty="0" smtClean="0"/>
              <a:t>Detto in altri termini: i calcolatori non sono in situazione e non hanno un corpo, mentre l'intelligenza degli esseri umani è sempre in situazione ed è condizionata dal fatto che l'uomo ha un corpo, </a:t>
            </a:r>
            <a:r>
              <a:rPr lang="it-IT" b="1" dirty="0" smtClean="0"/>
              <a:t>"Ciò che distingue gli uomini dai computer per quanto progettati in modo intelligente, non è un'anima astratta, universale, immateriale, ma un corpo concreto, specifico, materiale".</a:t>
            </a:r>
            <a:r>
              <a:rPr lang="it-IT" dirty="0" smtClean="0"/>
              <a:t> L'intelligenza umana è sempre in situazione e questo implica uno sfondo originario di credenze, vale a dire il senso comune. Tali credenze non sono oggettivabili e pertanto non possono essere formalizzate né simulate; </a:t>
            </a:r>
            <a:r>
              <a:rPr lang="it-IT" b="1" dirty="0" smtClean="0"/>
              <a:t>l'intelligibilità e il comportamento intelligente devono essere riferiti al senso comune di ciò che noi siamo, il che se vogliamo evitare il regresso all'infinito è, necessariamente, conoscenza che non si può esplicitare</a:t>
            </a:r>
            <a:endParaRPr lang="it-IT"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Lo studio scientifico dell’uomo</a:t>
            </a:r>
            <a:endParaRPr lang="en-US" dirty="0"/>
          </a:p>
        </p:txBody>
      </p:sp>
      <p:sp>
        <p:nvSpPr>
          <p:cNvPr id="3" name="Segnaposto contenuto 2"/>
          <p:cNvSpPr>
            <a:spLocks noGrp="1"/>
          </p:cNvSpPr>
          <p:nvPr>
            <p:ph sz="quarter" idx="1"/>
          </p:nvPr>
        </p:nvSpPr>
        <p:spPr/>
        <p:txBody>
          <a:bodyPr>
            <a:normAutofit lnSpcReduction="10000"/>
          </a:bodyPr>
          <a:lstStyle/>
          <a:p>
            <a:r>
              <a:rPr lang="it-IT" dirty="0" smtClean="0"/>
              <a:t>Negli ultimi 20 anni si è giunti alla </a:t>
            </a:r>
            <a:r>
              <a:rPr lang="it-IT" dirty="0" err="1" smtClean="0"/>
              <a:t>Neurofilosofia</a:t>
            </a:r>
            <a:r>
              <a:rPr lang="it-IT" dirty="0" smtClean="0"/>
              <a:t>: secondo questa corrente l’analisi e la comprensione del funzionamento cerebrale permetterà finalmente di comprendere esaurientemente tutti i fenomeni umani e risolvere tutti i problemi dell’uomo</a:t>
            </a:r>
          </a:p>
          <a:p>
            <a:r>
              <a:rPr lang="it-IT" dirty="0" smtClean="0"/>
              <a:t>Tutte le cosiddette scienze umane si ridurranno alla Neurofisiologia. La Psicologia diventerà una pseudoscienza che verrà soppiantata dalla neurofisiologia. La scienza permetterà di comprendere esaustivamente e analiticamente la realtà come tale anche quella del soggetto umano singolo</a:t>
            </a:r>
            <a:endParaRPr lang="en-US" dirty="0"/>
          </a:p>
        </p:txBody>
      </p:sp>
    </p:spTree>
    <p:extLst>
      <p:ext uri="{BB962C8B-B14F-4D97-AF65-F5344CB8AC3E}">
        <p14:creationId xmlns:p14="http://schemas.microsoft.com/office/powerpoint/2010/main" val="13349927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Lo studio scientifico dell’uomo</a:t>
            </a:r>
            <a:endParaRPr lang="en-US" dirty="0"/>
          </a:p>
        </p:txBody>
      </p:sp>
      <p:sp>
        <p:nvSpPr>
          <p:cNvPr id="3" name="Segnaposto contenuto 2"/>
          <p:cNvSpPr>
            <a:spLocks noGrp="1"/>
          </p:cNvSpPr>
          <p:nvPr>
            <p:ph sz="quarter" idx="1"/>
          </p:nvPr>
        </p:nvSpPr>
        <p:spPr/>
        <p:txBody>
          <a:bodyPr/>
          <a:lstStyle/>
          <a:p>
            <a:r>
              <a:rPr lang="it-IT" dirty="0" smtClean="0"/>
              <a:t>Due tecniche permettono attualmente di analizzare, per lo meno grossolanamente, cosa accade nel cervello quando il soggetto svolge un determinato compito:</a:t>
            </a:r>
          </a:p>
          <a:p>
            <a:pPr lvl="1"/>
            <a:r>
              <a:rPr lang="it-IT" dirty="0" smtClean="0"/>
              <a:t>La risonanza magnetica funzionale (</a:t>
            </a:r>
            <a:r>
              <a:rPr lang="it-IT" dirty="0" err="1" smtClean="0"/>
              <a:t>fNMR</a:t>
            </a:r>
            <a:r>
              <a:rPr lang="it-IT" dirty="0" smtClean="0"/>
              <a:t>) che studia le variazioni di ossigenazione dell’emoglobina e del flusso ematico di aree cerebrali</a:t>
            </a:r>
          </a:p>
          <a:p>
            <a:pPr lvl="1"/>
            <a:r>
              <a:rPr lang="it-IT" dirty="0" smtClean="0"/>
              <a:t>La </a:t>
            </a:r>
            <a:r>
              <a:rPr lang="it-IT" dirty="0" err="1" smtClean="0"/>
              <a:t>Magnetoelettroencefalografia</a:t>
            </a:r>
            <a:r>
              <a:rPr lang="it-IT" dirty="0" smtClean="0"/>
              <a:t> ad alta densità che permette di registrare differenze di potenziale sia tra nuclei centrali e corteccia, sia tra aree corticali vicine</a:t>
            </a:r>
            <a:endParaRPr lang="en-US" dirty="0"/>
          </a:p>
        </p:txBody>
      </p:sp>
    </p:spTree>
    <p:extLst>
      <p:ext uri="{BB962C8B-B14F-4D97-AF65-F5344CB8AC3E}">
        <p14:creationId xmlns:p14="http://schemas.microsoft.com/office/powerpoint/2010/main" val="20142599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fmri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836613"/>
            <a:ext cx="67691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fmri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150" y="692150"/>
            <a:ext cx="5329238"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fMRI</a:t>
            </a:r>
            <a:endParaRPr lang="it-IT" dirty="0"/>
          </a:p>
        </p:txBody>
      </p:sp>
      <p:sp>
        <p:nvSpPr>
          <p:cNvPr id="3" name="Segnaposto contenuto 2"/>
          <p:cNvSpPr>
            <a:spLocks noGrp="1"/>
          </p:cNvSpPr>
          <p:nvPr>
            <p:ph sz="quarter" idx="1"/>
          </p:nvPr>
        </p:nvSpPr>
        <p:spPr/>
        <p:txBody>
          <a:bodyPr>
            <a:normAutofit lnSpcReduction="10000"/>
          </a:bodyPr>
          <a:lstStyle/>
          <a:p>
            <a:r>
              <a:rPr lang="it-IT" dirty="0" smtClean="0"/>
              <a:t>La risonanza magnetica funzionale, o </a:t>
            </a:r>
            <a:r>
              <a:rPr lang="it-IT" dirty="0" err="1" smtClean="0"/>
              <a:t>fMRI</a:t>
            </a:r>
            <a:r>
              <a:rPr lang="it-IT" dirty="0" smtClean="0"/>
              <a:t> (</a:t>
            </a:r>
            <a:r>
              <a:rPr lang="it-IT" i="1" dirty="0" err="1" smtClean="0"/>
              <a:t>Functional</a:t>
            </a:r>
            <a:r>
              <a:rPr lang="it-IT" i="1" dirty="0" smtClean="0"/>
              <a:t> </a:t>
            </a:r>
            <a:r>
              <a:rPr lang="it-IT" i="1" dirty="0" err="1" smtClean="0"/>
              <a:t>Magnetic</a:t>
            </a:r>
            <a:r>
              <a:rPr lang="it-IT" i="1" dirty="0" smtClean="0"/>
              <a:t> </a:t>
            </a:r>
            <a:r>
              <a:rPr lang="it-IT" i="1" dirty="0" err="1" smtClean="0"/>
              <a:t>Resonance</a:t>
            </a:r>
            <a:r>
              <a:rPr lang="it-IT" i="1" dirty="0" smtClean="0"/>
              <a:t> </a:t>
            </a:r>
            <a:r>
              <a:rPr lang="it-IT" i="1" dirty="0" err="1" smtClean="0"/>
              <a:t>Imaging</a:t>
            </a:r>
            <a:r>
              <a:rPr lang="it-IT" dirty="0" smtClean="0"/>
              <a:t>), è una tecnica di </a:t>
            </a:r>
            <a:r>
              <a:rPr lang="it-IT" i="1" dirty="0" err="1" smtClean="0"/>
              <a:t>imaging</a:t>
            </a:r>
            <a:r>
              <a:rPr lang="it-IT" dirty="0" smtClean="0"/>
              <a:t> biomedico che consiste nell'uso dell'</a:t>
            </a:r>
            <a:r>
              <a:rPr lang="it-IT" i="1" dirty="0" err="1" smtClean="0"/>
              <a:t>imaging</a:t>
            </a:r>
            <a:r>
              <a:rPr lang="it-IT" dirty="0" smtClean="0"/>
              <a:t> a risonanza magnetica per valutare la </a:t>
            </a:r>
            <a:r>
              <a:rPr lang="it-IT" i="1" dirty="0" smtClean="0"/>
              <a:t>funzionalità</a:t>
            </a:r>
            <a:r>
              <a:rPr lang="it-IT" dirty="0" smtClean="0"/>
              <a:t> di un organo o un apparato, in maniera complementare all'</a:t>
            </a:r>
            <a:r>
              <a:rPr lang="it-IT" i="1" dirty="0" err="1" smtClean="0"/>
              <a:t>imaging</a:t>
            </a:r>
            <a:r>
              <a:rPr lang="it-IT" i="1" dirty="0" smtClean="0"/>
              <a:t> morfologico</a:t>
            </a:r>
            <a:endParaRPr lang="it-IT" dirty="0" smtClean="0"/>
          </a:p>
          <a:p>
            <a:r>
              <a:rPr lang="it-IT" dirty="0" smtClean="0"/>
              <a:t>Sebbene </a:t>
            </a:r>
            <a:r>
              <a:rPr lang="it-IT" i="1" dirty="0" smtClean="0"/>
              <a:t>risonanza magnetica funzionale</a:t>
            </a:r>
            <a:r>
              <a:rPr lang="it-IT" dirty="0" smtClean="0"/>
              <a:t> sia una terminologia generica, ovvero applicabile a qualsiasi tecnica di </a:t>
            </a:r>
            <a:r>
              <a:rPr lang="it-IT" i="1" dirty="0" err="1" smtClean="0"/>
              <a:t>imaging</a:t>
            </a:r>
            <a:r>
              <a:rPr lang="it-IT" dirty="0" smtClean="0"/>
              <a:t> a risonanza magnetica che dia informazioni aggiuntive rispetto alla semplice morfologia di qualsiasi organo, essa è spesso usata come sinonimo di risonanza magnetica funzionale </a:t>
            </a:r>
            <a:r>
              <a:rPr lang="it-IT" i="1" dirty="0" smtClean="0"/>
              <a:t>dell’encefalo</a:t>
            </a:r>
            <a:endParaRPr lang="it-IT" dirty="0" smtClean="0"/>
          </a:p>
          <a:p>
            <a:endParaRPr lang="it-IT"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fMRI</a:t>
            </a:r>
            <a:endParaRPr lang="it-IT" dirty="0"/>
          </a:p>
        </p:txBody>
      </p:sp>
      <p:sp>
        <p:nvSpPr>
          <p:cNvPr id="3" name="Segnaposto contenuto 2"/>
          <p:cNvSpPr>
            <a:spLocks noGrp="1"/>
          </p:cNvSpPr>
          <p:nvPr>
            <p:ph sz="quarter" idx="1"/>
          </p:nvPr>
        </p:nvSpPr>
        <p:spPr/>
        <p:txBody>
          <a:bodyPr>
            <a:normAutofit fontScale="92500"/>
          </a:bodyPr>
          <a:lstStyle/>
          <a:p>
            <a:r>
              <a:rPr lang="it-IT" dirty="0" smtClean="0"/>
              <a:t>Questa tecnica è in grado di visualizzare la risposta emodinamica (cambiamenti nel contenuto di ossigeno del parenchima e dei capillari) correlata all'attività neuronale del cervello</a:t>
            </a:r>
          </a:p>
          <a:p>
            <a:r>
              <a:rPr lang="it-IT" dirty="0" smtClean="0"/>
              <a:t>L'emoglobina è diamagnetica (respinta da un campo magnetico) quando ossigenata, ma paramagnetica (attratta da un campo magnetico, analogamente al ferro) quando non ossigenata. Questi differenti segnali possono essere rilevati usando un'appropriata sequenza di impulsi RMN, ad esempio il segnale differenziale </a:t>
            </a:r>
            <a:r>
              <a:rPr lang="it-IT" i="1" dirty="0" err="1" smtClean="0"/>
              <a:t>Blood</a:t>
            </a:r>
            <a:r>
              <a:rPr lang="it-IT" i="1" dirty="0" smtClean="0"/>
              <a:t> </a:t>
            </a:r>
            <a:r>
              <a:rPr lang="it-IT" i="1" dirty="0" err="1" smtClean="0"/>
              <a:t>Oxygenation</a:t>
            </a:r>
            <a:r>
              <a:rPr lang="it-IT" i="1" dirty="0" smtClean="0"/>
              <a:t> </a:t>
            </a:r>
            <a:r>
              <a:rPr lang="it-IT" i="1" dirty="0" err="1" smtClean="0"/>
              <a:t>Level</a:t>
            </a:r>
            <a:r>
              <a:rPr lang="it-IT" i="1" dirty="0" smtClean="0"/>
              <a:t> </a:t>
            </a:r>
            <a:r>
              <a:rPr lang="it-IT" i="1" dirty="0" err="1" smtClean="0"/>
              <a:t>Dependent</a:t>
            </a:r>
            <a:r>
              <a:rPr lang="it-IT" dirty="0" smtClean="0"/>
              <a:t> (BOLD). Una minore intensità del BOLD deriva da un aumento della concentrazione di emoglobina non ossigenata e viceversa</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Definizione del termine</a:t>
            </a:r>
            <a:endParaRPr lang="en-US" dirty="0"/>
          </a:p>
        </p:txBody>
      </p:sp>
      <p:sp>
        <p:nvSpPr>
          <p:cNvPr id="3" name="Segnaposto contenuto 2"/>
          <p:cNvSpPr>
            <a:spLocks noGrp="1"/>
          </p:cNvSpPr>
          <p:nvPr>
            <p:ph sz="quarter" idx="1"/>
          </p:nvPr>
        </p:nvSpPr>
        <p:spPr/>
        <p:txBody>
          <a:bodyPr>
            <a:normAutofit/>
          </a:bodyPr>
          <a:lstStyle/>
          <a:p>
            <a:r>
              <a:rPr lang="it-IT" dirty="0"/>
              <a:t>C’è comunque un’esperienza quotidiana che ci permette di cogliere un aspetto basilare </a:t>
            </a:r>
            <a:r>
              <a:rPr lang="it-IT" dirty="0" smtClean="0"/>
              <a:t>della coscienza: </a:t>
            </a:r>
            <a:r>
              <a:rPr lang="it-IT" dirty="0"/>
              <a:t>il sonno. Il sonno, con l’eccezione per lo meno parziale del sogno, rappresenta un tempo di sospensione della coscienza. Durante il sonno ogni evidenza ci assicura che tutto continua ad esistere e a svolgersi, ma per noi è come se nulla accadesse. </a:t>
            </a:r>
            <a:r>
              <a:rPr lang="it-IT" b="1" dirty="0"/>
              <a:t>Pertanto la coscienza è quel fenomeno o capacità per cui noi stessi e le cose sono presenti a noi stessi, cioè noi siamo in grado di renderci conto di noi stessi e delle </a:t>
            </a:r>
            <a:r>
              <a:rPr lang="it-IT" b="1" dirty="0" smtClean="0"/>
              <a:t>cose</a:t>
            </a:r>
            <a:endParaRPr lang="en-US" b="1" dirty="0"/>
          </a:p>
        </p:txBody>
      </p:sp>
    </p:spTree>
    <p:extLst>
      <p:ext uri="{BB962C8B-B14F-4D97-AF65-F5344CB8AC3E}">
        <p14:creationId xmlns:p14="http://schemas.microsoft.com/office/powerpoint/2010/main" val="2085486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fMRI</a:t>
            </a:r>
            <a:endParaRPr lang="it-IT" dirty="0"/>
          </a:p>
        </p:txBody>
      </p:sp>
      <p:sp>
        <p:nvSpPr>
          <p:cNvPr id="3" name="Segnaposto contenuto 2"/>
          <p:cNvSpPr>
            <a:spLocks noGrp="1"/>
          </p:cNvSpPr>
          <p:nvPr>
            <p:ph sz="quarter" idx="1"/>
          </p:nvPr>
        </p:nvSpPr>
        <p:spPr/>
        <p:txBody>
          <a:bodyPr>
            <a:normAutofit lnSpcReduction="10000"/>
          </a:bodyPr>
          <a:lstStyle/>
          <a:p>
            <a:r>
              <a:rPr lang="it-IT" dirty="0" smtClean="0"/>
              <a:t>Mediante analisi con scanner per </a:t>
            </a:r>
            <a:r>
              <a:rPr lang="it-IT" i="1" dirty="0" err="1" smtClean="0"/>
              <a:t>imaging</a:t>
            </a:r>
            <a:r>
              <a:rPr lang="it-IT" dirty="0" smtClean="0"/>
              <a:t> a risonanza magnetica, è possibile stimare le variazioni del BOLD, che possono risultare di segno positivo o negativo in funzione delle variazioni relative dell’estrazione di ossigeno nella regione cerebrale studiata </a:t>
            </a:r>
          </a:p>
          <a:p>
            <a:r>
              <a:rPr lang="it-IT" dirty="0" smtClean="0"/>
              <a:t>E’ noto che, dato l’elevato metabolismo del tessuto nervoso cerebrale, esistono meccanismi fini e potenti di regolazione dell’apporto ematico loco-regionale: l’attivazione cerebrale regionale non determina solo maggior estrazione di O2 dal sangue, ma induce netto incremento del flusso ematico regionale </a:t>
            </a:r>
            <a:endParaRPr lang="it-IT"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fMRI</a:t>
            </a:r>
            <a:endParaRPr lang="it-IT" dirty="0"/>
          </a:p>
        </p:txBody>
      </p:sp>
      <p:sp>
        <p:nvSpPr>
          <p:cNvPr id="3" name="Segnaposto contenuto 2"/>
          <p:cNvSpPr>
            <a:spLocks noGrp="1"/>
          </p:cNvSpPr>
          <p:nvPr>
            <p:ph sz="quarter" idx="1"/>
          </p:nvPr>
        </p:nvSpPr>
        <p:spPr/>
        <p:txBody>
          <a:bodyPr/>
          <a:lstStyle/>
          <a:p>
            <a:r>
              <a:rPr lang="it-IT" dirty="0" smtClean="0"/>
              <a:t>Incrementi del flusso sanguigno cerebrale in proporzioni superiori all'aumento del consumo d'ossigeno, porteranno ad un maggiore segnale BOLD; viceversa, diminuzioni nel flusso, di maggiore entità rispetto alle variazioni del consumo d'ossigeno, causeranno minore intensità del segnale BOLD. Pertanto questa tecnica è in grado di misurare in qualche modo le variazioni regionali del flusso sanguigno, che sono a loro volta espressione del grado di attivazione neuronale di quell’area</a:t>
            </a:r>
            <a:endParaRPr lang="it-IT"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fMRI</a:t>
            </a:r>
            <a:endParaRPr lang="it-IT" dirty="0"/>
          </a:p>
        </p:txBody>
      </p:sp>
      <p:sp>
        <p:nvSpPr>
          <p:cNvPr id="3" name="Segnaposto contenuto 2"/>
          <p:cNvSpPr>
            <a:spLocks noGrp="1"/>
          </p:cNvSpPr>
          <p:nvPr>
            <p:ph sz="quarter" idx="1"/>
          </p:nvPr>
        </p:nvSpPr>
        <p:spPr/>
        <p:txBody>
          <a:bodyPr/>
          <a:lstStyle/>
          <a:p>
            <a:r>
              <a:rPr lang="it-IT" dirty="0" smtClean="0"/>
              <a:t>Ciò che si rileva in modo alquanto indiretto è e resta un correlato metabolico della particolare attività umana in esame in quel particolare soggetto, in quel determinato momento e in quel particolare </a:t>
            </a:r>
            <a:r>
              <a:rPr lang="it-IT" i="1" dirty="0" err="1" smtClean="0"/>
              <a:t>setting</a:t>
            </a:r>
            <a:r>
              <a:rPr lang="it-IT" dirty="0" smtClean="0"/>
              <a:t> sperimentale o comunque situazionale</a:t>
            </a:r>
          </a:p>
          <a:p>
            <a:r>
              <a:rPr lang="it-IT" dirty="0" smtClean="0"/>
              <a:t>Arguire come fanno molti che quanto rileviamo è la causa efficiente dell’attività umana in studio è pura speculazione determinata da un’idea preconcetta circa il soggetto umano</a:t>
            </a:r>
            <a:endParaRPr lang="it-IT"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Ecco un esempio di dati prodotti con </a:t>
            </a:r>
            <a:r>
              <a:rPr lang="it-IT" dirty="0" err="1" smtClean="0"/>
              <a:t>fMRI</a:t>
            </a:r>
            <a:endParaRPr lang="it-IT" dirty="0"/>
          </a:p>
        </p:txBody>
      </p:sp>
      <p:sp>
        <p:nvSpPr>
          <p:cNvPr id="3" name="Segnaposto contenuto 2"/>
          <p:cNvSpPr>
            <a:spLocks noGrp="1"/>
          </p:cNvSpPr>
          <p:nvPr>
            <p:ph sz="quarter" idx="1"/>
          </p:nvPr>
        </p:nvSpPr>
        <p:spPr/>
        <p:txBody>
          <a:bodyPr>
            <a:normAutofit lnSpcReduction="10000"/>
          </a:bodyPr>
          <a:lstStyle/>
          <a:p>
            <a:r>
              <a:rPr lang="it-IT" u="sng" dirty="0" smtClean="0"/>
              <a:t>Title</a:t>
            </a:r>
            <a:r>
              <a:rPr lang="it-IT" dirty="0" smtClean="0"/>
              <a:t>: The </a:t>
            </a:r>
            <a:r>
              <a:rPr lang="it-IT" dirty="0" err="1" smtClean="0"/>
              <a:t>neural</a:t>
            </a:r>
            <a:r>
              <a:rPr lang="it-IT" dirty="0" smtClean="0"/>
              <a:t> </a:t>
            </a:r>
            <a:r>
              <a:rPr lang="it-IT" dirty="0" err="1" smtClean="0"/>
              <a:t>correlates</a:t>
            </a:r>
            <a:r>
              <a:rPr lang="it-IT" dirty="0" smtClean="0"/>
              <a:t> </a:t>
            </a:r>
            <a:r>
              <a:rPr lang="it-IT" dirty="0" err="1" smtClean="0"/>
              <a:t>of</a:t>
            </a:r>
            <a:r>
              <a:rPr lang="it-IT" dirty="0" smtClean="0"/>
              <a:t> </a:t>
            </a:r>
            <a:r>
              <a:rPr lang="it-IT" dirty="0" err="1" smtClean="0"/>
              <a:t>affect</a:t>
            </a:r>
            <a:r>
              <a:rPr lang="it-IT" dirty="0" smtClean="0"/>
              <a:t> </a:t>
            </a:r>
            <a:r>
              <a:rPr lang="it-IT" dirty="0" err="1" smtClean="0"/>
              <a:t>reading</a:t>
            </a:r>
            <a:r>
              <a:rPr lang="it-IT" dirty="0" smtClean="0"/>
              <a:t>: An </a:t>
            </a:r>
            <a:r>
              <a:rPr lang="it-IT" dirty="0" err="1" smtClean="0"/>
              <a:t>fMRI</a:t>
            </a:r>
            <a:r>
              <a:rPr lang="it-IT" dirty="0" smtClean="0"/>
              <a:t> </a:t>
            </a:r>
            <a:r>
              <a:rPr lang="it-IT" dirty="0" err="1" smtClean="0"/>
              <a:t>study</a:t>
            </a:r>
            <a:r>
              <a:rPr lang="it-IT" dirty="0" smtClean="0"/>
              <a:t> on </a:t>
            </a:r>
            <a:r>
              <a:rPr lang="it-IT" dirty="0" err="1" smtClean="0"/>
              <a:t>faces</a:t>
            </a:r>
            <a:r>
              <a:rPr lang="it-IT" dirty="0" smtClean="0"/>
              <a:t> and </a:t>
            </a:r>
            <a:r>
              <a:rPr lang="it-IT" dirty="0" err="1" smtClean="0"/>
              <a:t>gestures</a:t>
            </a:r>
            <a:r>
              <a:rPr lang="it-IT" dirty="0" smtClean="0"/>
              <a:t> </a:t>
            </a:r>
          </a:p>
          <a:p>
            <a:r>
              <a:rPr lang="it-IT" u="sng" dirty="0" err="1" smtClean="0"/>
              <a:t>Authors</a:t>
            </a:r>
            <a:r>
              <a:rPr lang="it-IT" dirty="0" smtClean="0"/>
              <a:t>: D </a:t>
            </a:r>
            <a:r>
              <a:rPr lang="it-IT" dirty="0" err="1" smtClean="0"/>
              <a:t>Prochnowa</a:t>
            </a:r>
            <a:r>
              <a:rPr lang="it-IT" dirty="0" smtClean="0"/>
              <a:t>, B </a:t>
            </a:r>
            <a:r>
              <a:rPr lang="it-IT" dirty="0" err="1" smtClean="0"/>
              <a:t>Höinga</a:t>
            </a:r>
            <a:r>
              <a:rPr lang="it-IT" dirty="0" smtClean="0"/>
              <a:t>, R </a:t>
            </a:r>
            <a:r>
              <a:rPr lang="it-IT" dirty="0" err="1" smtClean="0"/>
              <a:t>Kleiserb</a:t>
            </a:r>
            <a:r>
              <a:rPr lang="it-IT" dirty="0" smtClean="0"/>
              <a:t>, R </a:t>
            </a:r>
            <a:r>
              <a:rPr lang="it-IT" dirty="0" err="1" smtClean="0"/>
              <a:t>Lindenbergc</a:t>
            </a:r>
            <a:r>
              <a:rPr lang="it-IT" dirty="0" smtClean="0"/>
              <a:t>, HJ </a:t>
            </a:r>
            <a:r>
              <a:rPr lang="it-IT" dirty="0" err="1" smtClean="0"/>
              <a:t>Wittsackd</a:t>
            </a:r>
            <a:r>
              <a:rPr lang="it-IT" dirty="0" smtClean="0"/>
              <a:t>, R </a:t>
            </a:r>
            <a:r>
              <a:rPr lang="it-IT" dirty="0" err="1" smtClean="0"/>
              <a:t>Schäfere</a:t>
            </a:r>
            <a:r>
              <a:rPr lang="it-IT" dirty="0" smtClean="0"/>
              <a:t>, M </a:t>
            </a:r>
            <a:r>
              <a:rPr lang="it-IT" dirty="0" err="1" smtClean="0"/>
              <a:t>Franze</a:t>
            </a:r>
            <a:r>
              <a:rPr lang="it-IT" dirty="0" smtClean="0"/>
              <a:t>, RJ </a:t>
            </a:r>
            <a:r>
              <a:rPr lang="it-IT" dirty="0" err="1" smtClean="0"/>
              <a:t>Seitz</a:t>
            </a:r>
            <a:endParaRPr lang="it-IT" dirty="0" smtClean="0"/>
          </a:p>
          <a:p>
            <a:r>
              <a:rPr lang="en-US" u="sng" dirty="0" err="1" smtClean="0"/>
              <a:t>Behavioural</a:t>
            </a:r>
            <a:r>
              <a:rPr lang="en-US" u="sng" dirty="0" smtClean="0"/>
              <a:t> Brain Research</a:t>
            </a:r>
            <a:r>
              <a:rPr lang="en-US" dirty="0" smtClean="0"/>
              <a:t> 237 (2013) 270– 277</a:t>
            </a:r>
          </a:p>
          <a:p>
            <a:r>
              <a:rPr lang="en-US" dirty="0" smtClean="0"/>
              <a:t>In this functional magnetic resonance imaging study </a:t>
            </a:r>
            <a:r>
              <a:rPr lang="en-US" i="1" dirty="0" smtClean="0"/>
              <a:t>15 healthy non-</a:t>
            </a:r>
            <a:r>
              <a:rPr lang="en-US" i="1" dirty="0" err="1" smtClean="0"/>
              <a:t>alexithymic</a:t>
            </a:r>
            <a:r>
              <a:rPr lang="en-US" i="1" dirty="0" smtClean="0"/>
              <a:t> right-handers female </a:t>
            </a:r>
            <a:r>
              <a:rPr lang="en-US" dirty="0" smtClean="0"/>
              <a:t>observed video-clips that showed the dynamic evolution of emotional face expressions and gestures evolving from a neutral to a fully developed expression  </a:t>
            </a:r>
          </a:p>
          <a:p>
            <a:pPr>
              <a:buNone/>
            </a:pPr>
            <a:r>
              <a:rPr lang="it-IT" dirty="0" smtClean="0"/>
              <a:t> </a:t>
            </a:r>
            <a:endParaRPr lang="it-IT" dirty="0"/>
          </a:p>
        </p:txBody>
      </p:sp>
    </p:spTree>
    <p:extLst>
      <p:ext uri="{BB962C8B-B14F-4D97-AF65-F5344CB8AC3E}">
        <p14:creationId xmlns:p14="http://schemas.microsoft.com/office/powerpoint/2010/main" val="4087512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 esempio</a:t>
            </a:r>
            <a:endParaRPr lang="it-IT"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871537" y="2441575"/>
            <a:ext cx="6638925" cy="3190875"/>
          </a:xfrm>
          <a:prstGeom prst="rect">
            <a:avLst/>
          </a:prstGeom>
          <a:noFill/>
          <a:ln w="9525">
            <a:noFill/>
            <a:miter lim="800000"/>
            <a:headEnd/>
            <a:tailEnd/>
          </a:ln>
        </p:spPr>
      </p:pic>
    </p:spTree>
    <p:extLst>
      <p:ext uri="{BB962C8B-B14F-4D97-AF65-F5344CB8AC3E}">
        <p14:creationId xmlns:p14="http://schemas.microsoft.com/office/powerpoint/2010/main" val="17428189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 esempio</a:t>
            </a:r>
            <a:endParaRPr lang="it-IT"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871537" y="2427287"/>
            <a:ext cx="6638925" cy="3219450"/>
          </a:xfrm>
          <a:prstGeom prst="rect">
            <a:avLst/>
          </a:prstGeom>
          <a:noFill/>
          <a:ln w="9525">
            <a:noFill/>
            <a:miter lim="800000"/>
            <a:headEnd/>
            <a:tailEnd/>
          </a:ln>
        </p:spPr>
      </p:pic>
    </p:spTree>
    <p:extLst>
      <p:ext uri="{BB962C8B-B14F-4D97-AF65-F5344CB8AC3E}">
        <p14:creationId xmlns:p14="http://schemas.microsoft.com/office/powerpoint/2010/main" val="3035961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 esempio</a:t>
            </a:r>
            <a:endParaRPr lang="it-IT"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876300" y="2689225"/>
            <a:ext cx="6629400" cy="2695575"/>
          </a:xfrm>
          <a:prstGeom prst="rect">
            <a:avLst/>
          </a:prstGeom>
          <a:noFill/>
          <a:ln w="9525">
            <a:noFill/>
            <a:miter lim="800000"/>
            <a:headEnd/>
            <a:tailEnd/>
          </a:ln>
        </p:spPr>
      </p:pic>
    </p:spTree>
    <p:extLst>
      <p:ext uri="{BB962C8B-B14F-4D97-AF65-F5344CB8AC3E}">
        <p14:creationId xmlns:p14="http://schemas.microsoft.com/office/powerpoint/2010/main" val="410365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 esempio</a:t>
            </a:r>
            <a:endParaRPr lang="it-IT" dirty="0"/>
          </a:p>
        </p:txBody>
      </p:sp>
      <p:sp>
        <p:nvSpPr>
          <p:cNvPr id="3" name="Segnaposto contenuto 2"/>
          <p:cNvSpPr>
            <a:spLocks noGrp="1"/>
          </p:cNvSpPr>
          <p:nvPr>
            <p:ph sz="quarter" idx="1"/>
          </p:nvPr>
        </p:nvSpPr>
        <p:spPr/>
        <p:txBody>
          <a:bodyPr/>
          <a:lstStyle/>
          <a:p>
            <a:r>
              <a:rPr lang="en-US" dirty="0" smtClean="0"/>
              <a:t>For stimulation, silent video clips of faces and gestures were used. The video clips of faces consisted of morphed faces showing emotional facial expressions of anger, sadness, fear, disgust or surprise. </a:t>
            </a:r>
            <a:r>
              <a:rPr lang="en-US" i="1" dirty="0" smtClean="0"/>
              <a:t>The faces were taken from the Averaged </a:t>
            </a:r>
            <a:r>
              <a:rPr lang="en-US" i="1" dirty="0" err="1" smtClean="0"/>
              <a:t>Karolinska</a:t>
            </a:r>
            <a:r>
              <a:rPr lang="en-US" i="1" dirty="0" smtClean="0"/>
              <a:t> Directed Emotional Faces database </a:t>
            </a:r>
            <a:r>
              <a:rPr lang="en-US" dirty="0" smtClean="0"/>
              <a:t>(KDEF)</a:t>
            </a:r>
          </a:p>
        </p:txBody>
      </p:sp>
    </p:spTree>
    <p:extLst>
      <p:ext uri="{BB962C8B-B14F-4D97-AF65-F5344CB8AC3E}">
        <p14:creationId xmlns:p14="http://schemas.microsoft.com/office/powerpoint/2010/main" val="2400793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 esempio</a:t>
            </a:r>
            <a:endParaRPr lang="it-IT" dirty="0"/>
          </a:p>
        </p:txBody>
      </p:sp>
      <p:sp>
        <p:nvSpPr>
          <p:cNvPr id="3" name="Segnaposto contenuto 2"/>
          <p:cNvSpPr>
            <a:spLocks noGrp="1"/>
          </p:cNvSpPr>
          <p:nvPr>
            <p:ph sz="quarter" idx="1"/>
          </p:nvPr>
        </p:nvSpPr>
        <p:spPr/>
        <p:txBody>
          <a:bodyPr>
            <a:normAutofit lnSpcReduction="10000"/>
          </a:bodyPr>
          <a:lstStyle/>
          <a:p>
            <a:r>
              <a:rPr lang="en-US" dirty="0" smtClean="0"/>
              <a:t>In each </a:t>
            </a:r>
            <a:r>
              <a:rPr lang="en-US" i="1" dirty="0" smtClean="0"/>
              <a:t>22.5 s sequence</a:t>
            </a:r>
            <a:r>
              <a:rPr lang="en-US" dirty="0" smtClean="0"/>
              <a:t>, the facial expression changed gradually starting from a neutral expression to the fully developed expression of emotion. It was followed by a scrambled image of the presented emotional expression for 9.5 s (baseline)</a:t>
            </a:r>
          </a:p>
          <a:p>
            <a:r>
              <a:rPr lang="en-US" dirty="0" smtClean="0"/>
              <a:t>The clips of the emblematic gestures showed 9 positive and 9 negative expressions. The videotaped gestures also started from an initial neutral position which lasted 3 s, followed by the evolution of the actual gesture over 3 s. A freeze-image of the fully developed gesture was shown for additional 7 s </a:t>
            </a:r>
            <a:r>
              <a:rPr lang="en-US" i="1" dirty="0" smtClean="0"/>
              <a:t>(13 s)</a:t>
            </a:r>
            <a:endParaRPr lang="it-IT" i="1" dirty="0"/>
          </a:p>
        </p:txBody>
      </p:sp>
    </p:spTree>
    <p:extLst>
      <p:ext uri="{BB962C8B-B14F-4D97-AF65-F5344CB8AC3E}">
        <p14:creationId xmlns:p14="http://schemas.microsoft.com/office/powerpoint/2010/main" val="3620267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 esempio</a:t>
            </a:r>
            <a:endParaRPr lang="it-IT" dirty="0"/>
          </a:p>
        </p:txBody>
      </p:sp>
      <p:sp>
        <p:nvSpPr>
          <p:cNvPr id="3" name="Segnaposto contenuto 2"/>
          <p:cNvSpPr>
            <a:spLocks noGrp="1"/>
          </p:cNvSpPr>
          <p:nvPr>
            <p:ph sz="quarter" idx="1"/>
          </p:nvPr>
        </p:nvSpPr>
        <p:spPr>
          <a:xfrm>
            <a:off x="457200" y="1600200"/>
            <a:ext cx="7643192" cy="4873752"/>
          </a:xfrm>
        </p:spPr>
        <p:txBody>
          <a:bodyPr>
            <a:normAutofit fontScale="92500"/>
          </a:bodyPr>
          <a:lstStyle/>
          <a:p>
            <a:r>
              <a:rPr lang="it-IT" dirty="0" err="1" smtClean="0"/>
              <a:t>Table</a:t>
            </a:r>
            <a:r>
              <a:rPr lang="it-IT" dirty="0" smtClean="0"/>
              <a:t> 1</a:t>
            </a:r>
          </a:p>
          <a:p>
            <a:r>
              <a:rPr lang="it-IT" dirty="0" err="1" smtClean="0"/>
              <a:t>Activations</a:t>
            </a:r>
            <a:r>
              <a:rPr lang="it-IT" dirty="0" smtClean="0"/>
              <a:t> </a:t>
            </a:r>
            <a:r>
              <a:rPr lang="it-IT" dirty="0" err="1" smtClean="0"/>
              <a:t>related</a:t>
            </a:r>
            <a:r>
              <a:rPr lang="it-IT" dirty="0" smtClean="0"/>
              <a:t> </a:t>
            </a:r>
            <a:r>
              <a:rPr lang="it-IT" dirty="0" err="1" smtClean="0"/>
              <a:t>to</a:t>
            </a:r>
            <a:r>
              <a:rPr lang="it-IT" dirty="0" smtClean="0"/>
              <a:t> </a:t>
            </a:r>
            <a:r>
              <a:rPr lang="it-IT" dirty="0" err="1" smtClean="0"/>
              <a:t>observation</a:t>
            </a:r>
            <a:endParaRPr lang="it-IT" dirty="0" smtClean="0"/>
          </a:p>
          <a:p>
            <a:r>
              <a:rPr lang="it-IT" sz="1600" dirty="0" err="1" smtClean="0"/>
              <a:t>Region</a:t>
            </a:r>
            <a:r>
              <a:rPr lang="it-IT" sz="1600" dirty="0" smtClean="0"/>
              <a:t> 	BA 	</a:t>
            </a:r>
            <a:r>
              <a:rPr lang="it-IT" sz="1600" dirty="0" err="1" smtClean="0"/>
              <a:t>Extent</a:t>
            </a:r>
            <a:r>
              <a:rPr lang="it-IT" sz="1600" dirty="0" smtClean="0"/>
              <a:t> (</a:t>
            </a:r>
            <a:r>
              <a:rPr lang="it-IT" sz="1600" dirty="0" err="1" smtClean="0"/>
              <a:t>voxel</a:t>
            </a:r>
            <a:r>
              <a:rPr lang="it-IT" sz="1600" dirty="0" smtClean="0"/>
              <a:t>) 	t (</a:t>
            </a:r>
            <a:r>
              <a:rPr lang="it-IT" sz="1600" dirty="0" err="1" smtClean="0"/>
              <a:t>value</a:t>
            </a:r>
            <a:r>
              <a:rPr lang="it-IT" sz="1600" dirty="0" smtClean="0"/>
              <a:t>) 	</a:t>
            </a:r>
            <a:r>
              <a:rPr lang="it-IT" sz="1600" dirty="0" err="1" smtClean="0"/>
              <a:t>Peak</a:t>
            </a:r>
            <a:r>
              <a:rPr lang="it-IT" sz="1600" dirty="0" smtClean="0"/>
              <a:t> </a:t>
            </a:r>
            <a:r>
              <a:rPr lang="it-IT" sz="1600" dirty="0" err="1" smtClean="0"/>
              <a:t>coordinates</a:t>
            </a:r>
            <a:r>
              <a:rPr lang="it-IT" sz="1600" dirty="0" smtClean="0"/>
              <a:t> x y z</a:t>
            </a:r>
          </a:p>
          <a:p>
            <a:r>
              <a:rPr lang="it-IT" sz="1600" dirty="0" err="1" smtClean="0"/>
              <a:t>Main</a:t>
            </a:r>
            <a:r>
              <a:rPr lang="it-IT" sz="1600" dirty="0" smtClean="0"/>
              <a:t> effect*** </a:t>
            </a:r>
          </a:p>
          <a:p>
            <a:r>
              <a:rPr lang="it-IT" sz="1600" dirty="0" smtClean="0"/>
              <a:t>R ITG 		18 	7174 		6.72 		39 −82 −8 </a:t>
            </a:r>
          </a:p>
          <a:p>
            <a:r>
              <a:rPr lang="it-IT" sz="1600" dirty="0" smtClean="0"/>
              <a:t>L ITG 		37	3582		7.80 		−42 −70 4 </a:t>
            </a:r>
          </a:p>
          <a:p>
            <a:r>
              <a:rPr lang="it-IT" sz="1600" dirty="0" smtClean="0"/>
              <a:t>R IFG 		13	1706 		5.46 		42    26  7 </a:t>
            </a:r>
          </a:p>
          <a:p>
            <a:r>
              <a:rPr lang="it-IT" sz="1600" dirty="0" smtClean="0"/>
              <a:t>L IFG 		15	66 		8.20		 −27 23 10 </a:t>
            </a:r>
          </a:p>
          <a:p>
            <a:r>
              <a:rPr lang="it-IT" sz="1600" dirty="0" smtClean="0"/>
              <a:t>L IFG 		22 	695 		5.66 		−54 14  0 </a:t>
            </a:r>
          </a:p>
          <a:p>
            <a:r>
              <a:rPr lang="it-IT" sz="1600" dirty="0" smtClean="0"/>
              <a:t>R SFG (</a:t>
            </a:r>
            <a:r>
              <a:rPr lang="it-IT" sz="1600" dirty="0" err="1" smtClean="0"/>
              <a:t>pre-SMA</a:t>
            </a:r>
            <a:r>
              <a:rPr lang="it-IT" sz="1600" dirty="0" smtClean="0"/>
              <a:t>) 6 	4187 		6.38 		 9    8    52 </a:t>
            </a:r>
          </a:p>
          <a:p>
            <a:r>
              <a:rPr lang="it-IT" sz="1600" dirty="0" smtClean="0"/>
              <a:t>R </a:t>
            </a:r>
            <a:r>
              <a:rPr lang="it-IT" sz="1600" dirty="0" err="1" smtClean="0"/>
              <a:t>precentral</a:t>
            </a:r>
            <a:r>
              <a:rPr lang="it-IT" sz="1600" dirty="0" smtClean="0"/>
              <a:t> </a:t>
            </a:r>
            <a:r>
              <a:rPr lang="it-IT" sz="1600" dirty="0" err="1" smtClean="0"/>
              <a:t>sulcus</a:t>
            </a:r>
            <a:r>
              <a:rPr lang="it-IT" sz="1600" dirty="0" smtClean="0"/>
              <a:t> 6 	1153 		7.18 		54 −4   40 </a:t>
            </a:r>
          </a:p>
          <a:p>
            <a:r>
              <a:rPr lang="it-IT" sz="1600" dirty="0" smtClean="0"/>
              <a:t>L </a:t>
            </a:r>
            <a:r>
              <a:rPr lang="it-IT" sz="1600" dirty="0" err="1" smtClean="0"/>
              <a:t>precentral</a:t>
            </a:r>
            <a:r>
              <a:rPr lang="it-IT" sz="1600" dirty="0" smtClean="0"/>
              <a:t> gyrus 9	2012		8.00 		−45 8 34 </a:t>
            </a:r>
          </a:p>
          <a:p>
            <a:r>
              <a:rPr lang="it-IT" sz="1600" dirty="0" smtClean="0"/>
              <a:t>L IPL 		40	515		5.47 		−48 −34 40 </a:t>
            </a:r>
          </a:p>
          <a:p>
            <a:r>
              <a:rPr lang="it-IT" sz="1600" dirty="0" smtClean="0"/>
              <a:t>R </a:t>
            </a:r>
            <a:r>
              <a:rPr lang="it-IT" sz="1600" dirty="0" err="1" smtClean="0"/>
              <a:t>thalamus</a:t>
            </a:r>
            <a:r>
              <a:rPr lang="it-IT" sz="1600" dirty="0" smtClean="0"/>
              <a:t> 		516 		6.03 		12 −13 7 </a:t>
            </a:r>
          </a:p>
          <a:p>
            <a:r>
              <a:rPr lang="it-IT" sz="1600" dirty="0" smtClean="0"/>
              <a:t>L </a:t>
            </a:r>
            <a:r>
              <a:rPr lang="it-IT" sz="1600" dirty="0" err="1" smtClean="0"/>
              <a:t>thalamus</a:t>
            </a:r>
            <a:r>
              <a:rPr lang="it-IT" sz="1600" dirty="0" smtClean="0"/>
              <a:t> 		718 		7.07 		−9 −16 16</a:t>
            </a:r>
            <a:endParaRPr lang="it-IT" sz="1600" dirty="0"/>
          </a:p>
        </p:txBody>
      </p:sp>
    </p:spTree>
    <p:extLst>
      <p:ext uri="{BB962C8B-B14F-4D97-AF65-F5344CB8AC3E}">
        <p14:creationId xmlns:p14="http://schemas.microsoft.com/office/powerpoint/2010/main" val="4259362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primo metodo scientifico per lo studio del soggetto umano: il metodo clinico</a:t>
            </a:r>
            <a:endParaRPr lang="en-US" dirty="0"/>
          </a:p>
        </p:txBody>
      </p:sp>
      <p:sp>
        <p:nvSpPr>
          <p:cNvPr id="3" name="Segnaposto contenuto 2"/>
          <p:cNvSpPr>
            <a:spLocks noGrp="1"/>
          </p:cNvSpPr>
          <p:nvPr>
            <p:ph sz="quarter" idx="1"/>
          </p:nvPr>
        </p:nvSpPr>
        <p:spPr/>
        <p:txBody>
          <a:bodyPr/>
          <a:lstStyle/>
          <a:p>
            <a:r>
              <a:rPr lang="it-IT" dirty="0" smtClean="0"/>
              <a:t>Si tratta della scoperta fondamentale che ha fondato la Medicina Occidentale: il metodo clinico</a:t>
            </a:r>
          </a:p>
          <a:p>
            <a:r>
              <a:rPr lang="it-IT" dirty="0" smtClean="0"/>
              <a:t>Occorre sottolineare che la medicina è tratto caratteristico di ogni cultura umana fin dal suo inizio</a:t>
            </a:r>
          </a:p>
          <a:p>
            <a:r>
              <a:rPr lang="it-IT" dirty="0" smtClean="0"/>
              <a:t>Noi non riusciamo neanche a immaginare la rivoluzione portata in campo medico dalla scoperta del metodo clinico</a:t>
            </a:r>
            <a:endParaRPr lang="en-US" dirty="0"/>
          </a:p>
        </p:txBody>
      </p:sp>
    </p:spTree>
    <p:extLst>
      <p:ext uri="{BB962C8B-B14F-4D97-AF65-F5344CB8AC3E}">
        <p14:creationId xmlns:p14="http://schemas.microsoft.com/office/powerpoint/2010/main" val="10734264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 esempio</a:t>
            </a:r>
            <a:endParaRPr lang="it-IT" dirty="0"/>
          </a:p>
        </p:txBody>
      </p:sp>
      <p:sp>
        <p:nvSpPr>
          <p:cNvPr id="3" name="Segnaposto contenuto 2"/>
          <p:cNvSpPr>
            <a:spLocks noGrp="1"/>
          </p:cNvSpPr>
          <p:nvPr>
            <p:ph sz="quarter" idx="1"/>
          </p:nvPr>
        </p:nvSpPr>
        <p:spPr/>
        <p:txBody>
          <a:bodyPr>
            <a:normAutofit fontScale="85000" lnSpcReduction="20000"/>
          </a:bodyPr>
          <a:lstStyle/>
          <a:p>
            <a:r>
              <a:rPr lang="en-US" dirty="0" smtClean="0"/>
              <a:t>In conclusion, our findings support the notion of a widespread cerebral circuit allowing for a formal analysis of the seen expressions of emotion. This seemed to involve spontaneous empathic processing. Furthermore, the ROI-based analysis corroborated our hypothesis of </a:t>
            </a:r>
            <a:r>
              <a:rPr lang="en-US" i="1" dirty="0" smtClean="0"/>
              <a:t>perception and discrimination as two separable but linked circuits with right hemispheric dominance </a:t>
            </a:r>
          </a:p>
          <a:p>
            <a:r>
              <a:rPr lang="en-US" dirty="0" smtClean="0"/>
              <a:t>To the best of our knowledge this is </a:t>
            </a:r>
            <a:r>
              <a:rPr lang="en-US" i="1" dirty="0" smtClean="0"/>
              <a:t>the first study to disentangle the cerebral circuits related to observation of partially evolved face expressions and gestures </a:t>
            </a:r>
            <a:r>
              <a:rPr lang="en-US" dirty="0" smtClean="0"/>
              <a:t>and the subsequent discrimination of these universally employed bodily expressions of emotions </a:t>
            </a:r>
          </a:p>
          <a:p>
            <a:r>
              <a:rPr lang="en-US" dirty="0" smtClean="0"/>
              <a:t>These novel data support the notion that the intuitive understanding of other people is </a:t>
            </a:r>
            <a:r>
              <a:rPr lang="en-US" i="1" dirty="0" smtClean="0"/>
              <a:t>a right hemispheric function </a:t>
            </a:r>
            <a:r>
              <a:rPr lang="en-US" dirty="0" smtClean="0"/>
              <a:t>which is relevant for socially appropriate decisions and, thus, intact social functioning. We believe that this study </a:t>
            </a:r>
            <a:r>
              <a:rPr lang="en-US" i="1" dirty="0" smtClean="0"/>
              <a:t>sheds light on brain systems underlying non-verbal communication in everyday face-to-face situations</a:t>
            </a:r>
            <a:endParaRPr lang="it-IT" i="1" dirty="0"/>
          </a:p>
        </p:txBody>
      </p:sp>
    </p:spTree>
    <p:extLst>
      <p:ext uri="{BB962C8B-B14F-4D97-AF65-F5344CB8AC3E}">
        <p14:creationId xmlns:p14="http://schemas.microsoft.com/office/powerpoint/2010/main" val="11137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Hd-Magneto-EEG</a:t>
            </a:r>
            <a:endParaRPr lang="it-IT" dirty="0"/>
          </a:p>
        </p:txBody>
      </p:sp>
      <p:sp>
        <p:nvSpPr>
          <p:cNvPr id="3" name="Segnaposto contenuto 2"/>
          <p:cNvSpPr>
            <a:spLocks noGrp="1"/>
          </p:cNvSpPr>
          <p:nvPr>
            <p:ph sz="quarter" idx="1"/>
          </p:nvPr>
        </p:nvSpPr>
        <p:spPr/>
        <p:txBody>
          <a:bodyPr>
            <a:normAutofit/>
          </a:bodyPr>
          <a:lstStyle/>
          <a:p>
            <a:r>
              <a:rPr lang="it-IT" dirty="0" smtClean="0"/>
              <a:t>L’Elettroencefalogramma normale (EEG) è una tecnica di registrazione delle onde elettriche (variazioni di potenziale) generate dal cervello con elettrodi di registrazione fissati sullo scalpo. La risoluzione spaziale ha una approssimazione che nell’applicazione clinica </a:t>
            </a:r>
            <a:r>
              <a:rPr lang="it-IT" dirty="0" err="1" smtClean="0"/>
              <a:t>routinaria</a:t>
            </a:r>
            <a:r>
              <a:rPr lang="it-IT" dirty="0" smtClean="0"/>
              <a:t> degli elettrodi può arrivare all’ordine dei centimetri nella localizzazione della sede dell’attività registrata. La registrazione elettrofisiologica allo scalpo scotomizza l’attività bioelettrica di vaste aree (basali, mesiali, </a:t>
            </a:r>
            <a:r>
              <a:rPr lang="it-IT" dirty="0" err="1" smtClean="0"/>
              <a:t>scissurali</a:t>
            </a:r>
            <a:r>
              <a:rPr lang="it-IT" dirty="0" smtClean="0"/>
              <a:t>) della corteccia emisferica</a:t>
            </a:r>
            <a:endParaRPr lang="it-IT"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Hd-Magneto-EEG</a:t>
            </a:r>
            <a:endParaRPr lang="it-IT" dirty="0"/>
          </a:p>
        </p:txBody>
      </p:sp>
      <p:sp>
        <p:nvSpPr>
          <p:cNvPr id="3" name="Segnaposto contenuto 2"/>
          <p:cNvSpPr>
            <a:spLocks noGrp="1"/>
          </p:cNvSpPr>
          <p:nvPr>
            <p:ph sz="quarter" idx="1"/>
          </p:nvPr>
        </p:nvSpPr>
        <p:spPr/>
        <p:txBody>
          <a:bodyPr/>
          <a:lstStyle/>
          <a:p>
            <a:r>
              <a:rPr lang="it-IT" dirty="0" smtClean="0"/>
              <a:t>Tali nette limitazioni della tecnica diagnostica </a:t>
            </a:r>
            <a:r>
              <a:rPr lang="it-IT" dirty="0" err="1" smtClean="0"/>
              <a:t>routinaria</a:t>
            </a:r>
            <a:r>
              <a:rPr lang="it-IT" dirty="0" smtClean="0"/>
              <a:t> dell’EEG sono state in parte ovviate da alcune evoluzioni recenti quali l’EEG ad alta densità (</a:t>
            </a:r>
            <a:r>
              <a:rPr lang="it-IT" dirty="0" err="1" smtClean="0"/>
              <a:t>hd-EEG</a:t>
            </a:r>
            <a:r>
              <a:rPr lang="it-IT" dirty="0" smtClean="0"/>
              <a:t>) (aumenta notevolmente il numero degli elettrodi registranti) e la </a:t>
            </a:r>
            <a:r>
              <a:rPr lang="it-IT" dirty="0" err="1" smtClean="0"/>
              <a:t>magneto-EEG</a:t>
            </a:r>
            <a:r>
              <a:rPr lang="it-IT" dirty="0" smtClean="0"/>
              <a:t> (M-EEG) (che permette di registrare i potenziali che si propagano sulla corteccia)</a:t>
            </a:r>
          </a:p>
          <a:p>
            <a:r>
              <a:rPr lang="it-IT" dirty="0" smtClean="0"/>
              <a:t>In compenso questa tecnica ha una risoluzione temporale molto elevata, nell’ordine dei millisecondi</a:t>
            </a:r>
            <a:endParaRPr lang="it-IT"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Hd-Magneto-EEG</a:t>
            </a:r>
            <a:endParaRPr lang="it-IT" dirty="0"/>
          </a:p>
        </p:txBody>
      </p:sp>
      <p:sp>
        <p:nvSpPr>
          <p:cNvPr id="3" name="Segnaposto contenuto 2"/>
          <p:cNvSpPr>
            <a:spLocks noGrp="1"/>
          </p:cNvSpPr>
          <p:nvPr>
            <p:ph sz="quarter" idx="1"/>
          </p:nvPr>
        </p:nvSpPr>
        <p:spPr/>
        <p:txBody>
          <a:bodyPr>
            <a:normAutofit lnSpcReduction="10000"/>
          </a:bodyPr>
          <a:lstStyle/>
          <a:p>
            <a:r>
              <a:rPr lang="it-IT" dirty="0" smtClean="0"/>
              <a:t>Si possono pertanto studiare e localizzare le variazione delle onde elettriche che si generano durante l’esecuzione di un compito o per uno stimolo sensoriale.</a:t>
            </a:r>
          </a:p>
          <a:p>
            <a:r>
              <a:rPr lang="it-IT" dirty="0" smtClean="0"/>
              <a:t>Tecniche di questo genere vengono già applicate per incrementare le capacità di guida dei caccia supersonici, mediante l’uso di caschi dotati di registratori di attività elettrica cerebrale.</a:t>
            </a:r>
          </a:p>
          <a:p>
            <a:r>
              <a:rPr lang="it-IT" dirty="0" smtClean="0"/>
              <a:t>Vi sono prospettive concrete che tali applicazioni potranno in futuro consentire l’uso di arti meccanici negli amputati guidati dalla volontà del movimento registrata da opportuni elettrodi sullo scalpo</a:t>
            </a:r>
          </a:p>
          <a:p>
            <a:endParaRPr lang="it-IT"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it-IT" dirty="0" smtClean="0">
                <a:cs typeface="Times New Roman" pitchFamily="16" charset="0"/>
              </a:rPr>
              <a:t>Un punto di partenza ragionevole per comprendere la coscienza</a:t>
            </a:r>
            <a:endParaRPr lang="it-IT" dirty="0">
              <a:cs typeface="Times New Roman" pitchFamily="16" charset="0"/>
            </a:endParaRPr>
          </a:p>
        </p:txBody>
      </p:sp>
      <p:sp>
        <p:nvSpPr>
          <p:cNvPr id="36867" name="Rectangle 3"/>
          <p:cNvSpPr>
            <a:spLocks noGrp="1" noChangeArrowheads="1"/>
          </p:cNvSpPr>
          <p:nvPr>
            <p:ph idx="1"/>
          </p:nvPr>
        </p:nvSpPr>
        <p:spPr/>
        <p:txBody>
          <a:bodyPr>
            <a:normAutofit fontScale="92500"/>
          </a:bodyPr>
          <a:lstStyle/>
          <a:p>
            <a:r>
              <a:rPr lang="it-IT" dirty="0">
                <a:cs typeface="Times New Roman" pitchFamily="16" charset="0"/>
              </a:rPr>
              <a:t>Ogni attività umana, ogni stato </a:t>
            </a:r>
            <a:r>
              <a:rPr lang="it-IT" dirty="0" smtClean="0">
                <a:cs typeface="Times New Roman" pitchFamily="16" charset="0"/>
              </a:rPr>
              <a:t>mentale, ogni pensiero, sentimento, gesto, percezione, esperienza ha un correlato </a:t>
            </a:r>
            <a:r>
              <a:rPr lang="it-IT" dirty="0" err="1" smtClean="0">
                <a:cs typeface="Times New Roman" pitchFamily="16" charset="0"/>
              </a:rPr>
              <a:t>anatomo</a:t>
            </a:r>
            <a:r>
              <a:rPr lang="it-IT" dirty="0" smtClean="0">
                <a:cs typeface="Times New Roman" pitchFamily="16" charset="0"/>
              </a:rPr>
              <a:t>-fisiologico </a:t>
            </a:r>
            <a:r>
              <a:rPr lang="it-IT" dirty="0">
                <a:cs typeface="Times New Roman" pitchFamily="16" charset="0"/>
              </a:rPr>
              <a:t>e </a:t>
            </a:r>
            <a:r>
              <a:rPr lang="it-IT" dirty="0" smtClean="0">
                <a:cs typeface="Times New Roman" pitchFamily="16" charset="0"/>
              </a:rPr>
              <a:t>elettrofisiologico cerebrale. Io non esisto separato dal mio corpo, dal mio cervello dentro la dimensione spazio-temporale in cui tutti viviamo. Nulla può accadere in me che non abbia una base neurologica, che non implichi un’attivazione di circuiti nervosi, </a:t>
            </a:r>
            <a:r>
              <a:rPr lang="it-IT" dirty="0">
                <a:cs typeface="Times New Roman" pitchFamily="16" charset="0"/>
              </a:rPr>
              <a:t>ma </a:t>
            </a:r>
            <a:r>
              <a:rPr lang="it-IT" dirty="0" smtClean="0">
                <a:cs typeface="Times New Roman" pitchFamily="16" charset="0"/>
              </a:rPr>
              <a:t>ciò non significa affatto che tutto sia riducibile al mio cervello. </a:t>
            </a:r>
            <a:endParaRPr lang="it-IT" dirty="0" smtClean="0">
              <a:cs typeface="Times New Roman" pitchFamily="16" charset="0"/>
            </a:endParaRPr>
          </a:p>
          <a:p>
            <a:r>
              <a:rPr lang="it-IT" dirty="0" smtClean="0">
                <a:cs typeface="Times New Roman" pitchFamily="16" charset="0"/>
              </a:rPr>
              <a:t>E</a:t>
            </a:r>
            <a:r>
              <a:rPr lang="it-IT" dirty="0" smtClean="0">
                <a:cs typeface="Times New Roman" pitchFamily="16" charset="0"/>
              </a:rPr>
              <a:t>’ </a:t>
            </a:r>
            <a:r>
              <a:rPr lang="it-IT" dirty="0">
                <a:cs typeface="Times New Roman" pitchFamily="16" charset="0"/>
              </a:rPr>
              <a:t>irragionevole ridurre l’esperienza umana, così come ci è dato di farla a tale substrato. Non si può spiegare in modo adeguato l’esperienza che facciamo con l’ipotesi </a:t>
            </a:r>
            <a:r>
              <a:rPr lang="it-IT" dirty="0" smtClean="0">
                <a:cs typeface="Times New Roman" pitchFamily="16" charset="0"/>
              </a:rPr>
              <a:t>riduzionista. Tale riduzione non è un’affermazione scientifica, bensì ideologica</a:t>
            </a:r>
            <a:endParaRPr lang="it-IT" dirty="0"/>
          </a:p>
        </p:txBody>
      </p:sp>
    </p:spTree>
    <p:extLst>
      <p:ext uri="{BB962C8B-B14F-4D97-AF65-F5344CB8AC3E}">
        <p14:creationId xmlns:p14="http://schemas.microsoft.com/office/powerpoint/2010/main" val="25681087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cs typeface="Times New Roman" pitchFamily="16" charset="0"/>
              </a:rPr>
              <a:t>Un punto di partenza ragionevole per comprendere la coscienza</a:t>
            </a:r>
            <a:endParaRPr lang="it-IT" dirty="0"/>
          </a:p>
        </p:txBody>
      </p:sp>
      <p:sp>
        <p:nvSpPr>
          <p:cNvPr id="3" name="Segnaposto contenuto 2"/>
          <p:cNvSpPr>
            <a:spLocks noGrp="1"/>
          </p:cNvSpPr>
          <p:nvPr>
            <p:ph sz="quarter" idx="1"/>
          </p:nvPr>
        </p:nvSpPr>
        <p:spPr/>
        <p:txBody>
          <a:bodyPr/>
          <a:lstStyle/>
          <a:p>
            <a:r>
              <a:rPr lang="it-IT" dirty="0" smtClean="0"/>
              <a:t>Poiché la coscienza riguarda il mio io, la mia soggettività, è sempre anche la mia coscienza (la coscienza altrui è intuita a partire dall’esperienza della mia coscienza), non posso partire dall’esterno per comprenderla, pena la situazione paradossale che possa esistere una conoscenza della mia coscienza esterna a me, migliore della mia esperienza personale</a:t>
            </a:r>
          </a:p>
          <a:p>
            <a:r>
              <a:rPr lang="it-IT" dirty="0" smtClean="0"/>
              <a:t>Se voglio evitare il rischio di essere alienato in opinioni altrui, devo farmi una mia idea personale della mia coscienza, se voglio conoscerla</a:t>
            </a:r>
            <a:endParaRPr lang="it-IT" dirty="0"/>
          </a:p>
        </p:txBody>
      </p:sp>
    </p:spTree>
    <p:extLst>
      <p:ext uri="{BB962C8B-B14F-4D97-AF65-F5344CB8AC3E}">
        <p14:creationId xmlns:p14="http://schemas.microsoft.com/office/powerpoint/2010/main" val="33024196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cs typeface="Times New Roman" pitchFamily="16" charset="0"/>
              </a:rPr>
              <a:t>Un punto di partenza ragionevole per comprendere la coscienza</a:t>
            </a:r>
            <a:endParaRPr lang="it-IT" dirty="0"/>
          </a:p>
        </p:txBody>
      </p:sp>
      <p:sp>
        <p:nvSpPr>
          <p:cNvPr id="3" name="Segnaposto contenuto 2"/>
          <p:cNvSpPr>
            <a:spLocks noGrp="1"/>
          </p:cNvSpPr>
          <p:nvPr>
            <p:ph sz="quarter" idx="1"/>
          </p:nvPr>
        </p:nvSpPr>
        <p:spPr/>
        <p:txBody>
          <a:bodyPr>
            <a:normAutofit lnSpcReduction="10000"/>
          </a:bodyPr>
          <a:lstStyle/>
          <a:p>
            <a:r>
              <a:rPr lang="it-IT" dirty="0" smtClean="0"/>
              <a:t>Pertanto per conoscere cos’è la coscienza dovrò </a:t>
            </a:r>
            <a:r>
              <a:rPr lang="it-IT" b="1" dirty="0" smtClean="0"/>
              <a:t>partire dalla mia esperienza, perché è nell’esperienza che la realtà mi si fa trasparente, viene da me conosciuta</a:t>
            </a:r>
            <a:r>
              <a:rPr lang="it-IT" dirty="0" smtClean="0"/>
              <a:t>, compreso me stesso</a:t>
            </a:r>
          </a:p>
          <a:p>
            <a:r>
              <a:rPr lang="it-IT" dirty="0" smtClean="0"/>
              <a:t>Dovrò dunque riflettere sull’esperienza che ho di me mentre agisco, vivo, penso, sono colpito dalle cose e dagli altri e qui ricercare cosa sia la mia coscienza</a:t>
            </a:r>
          </a:p>
          <a:p>
            <a:r>
              <a:rPr lang="it-IT" dirty="0" smtClean="0"/>
              <a:t>Tuttavia, non basta una raccolta di esperienze e la loro analisi. Dovrò disporre di un criterio che mi permetta di sceverare il vero dal falso, l’essenziale dal secondario, il reale dall’opinione</a:t>
            </a:r>
            <a:endParaRPr lang="it-IT" dirty="0"/>
          </a:p>
        </p:txBody>
      </p:sp>
    </p:spTree>
    <p:extLst>
      <p:ext uri="{BB962C8B-B14F-4D97-AF65-F5344CB8AC3E}">
        <p14:creationId xmlns:p14="http://schemas.microsoft.com/office/powerpoint/2010/main" val="27580886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cs typeface="Times New Roman" pitchFamily="16" charset="0"/>
              </a:rPr>
              <a:t>Un punto di partenza ragionevole per comprendere la coscienza</a:t>
            </a:r>
            <a:endParaRPr lang="it-IT" dirty="0"/>
          </a:p>
        </p:txBody>
      </p:sp>
      <p:sp>
        <p:nvSpPr>
          <p:cNvPr id="3" name="Segnaposto contenuto 2"/>
          <p:cNvSpPr>
            <a:spLocks noGrp="1"/>
          </p:cNvSpPr>
          <p:nvPr>
            <p:ph sz="quarter" idx="1"/>
          </p:nvPr>
        </p:nvSpPr>
        <p:spPr/>
        <p:txBody>
          <a:bodyPr/>
          <a:lstStyle/>
          <a:p>
            <a:r>
              <a:rPr lang="it-IT" dirty="0" smtClean="0"/>
              <a:t>Tale criterio di giudizio dell’esperienza potrebbe essere esterno a me. Ma se così fosse mi sentirei alienato, in balia di altro esterno a me che mi determina e mi conosce più di me</a:t>
            </a:r>
          </a:p>
          <a:p>
            <a:r>
              <a:rPr lang="it-IT" dirty="0" smtClean="0"/>
              <a:t>Perché io non sia alienato occorre che il criterio sia dentro di me, dentro la mia coscienza, dentro il mio io</a:t>
            </a:r>
          </a:p>
          <a:p>
            <a:r>
              <a:rPr lang="it-IT" dirty="0" smtClean="0"/>
              <a:t>Ma allora siamo tutti in balia di un puro soggettivismo, condannati all’insensatezza e all’impossibilità di una conoscenza vera di noi stessi?</a:t>
            </a:r>
          </a:p>
        </p:txBody>
      </p:sp>
    </p:spTree>
    <p:extLst>
      <p:ext uri="{BB962C8B-B14F-4D97-AF65-F5344CB8AC3E}">
        <p14:creationId xmlns:p14="http://schemas.microsoft.com/office/powerpoint/2010/main" val="29659416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cs typeface="Times New Roman" pitchFamily="16" charset="0"/>
              </a:rPr>
              <a:t>Un punto di partenza ragionevole per comprendere la coscienza</a:t>
            </a:r>
            <a:endParaRPr lang="it-IT" dirty="0"/>
          </a:p>
        </p:txBody>
      </p:sp>
      <p:sp>
        <p:nvSpPr>
          <p:cNvPr id="3" name="Segnaposto contenuto 2"/>
          <p:cNvSpPr>
            <a:spLocks noGrp="1"/>
          </p:cNvSpPr>
          <p:nvPr>
            <p:ph sz="quarter" idx="1"/>
          </p:nvPr>
        </p:nvSpPr>
        <p:spPr/>
        <p:txBody>
          <a:bodyPr>
            <a:normAutofit lnSpcReduction="10000"/>
          </a:bodyPr>
          <a:lstStyle/>
          <a:p>
            <a:r>
              <a:rPr lang="it-IT" dirty="0" smtClean="0"/>
              <a:t>La soluzione del problema non è poi così difficile: il criterio ultimo di giudizio è dentro di noi, ma esso non è in balia della nostra voglia del momento, è oggettivo, coincide con la nostra natura, con come siano fatti</a:t>
            </a:r>
          </a:p>
          <a:p>
            <a:r>
              <a:rPr lang="it-IT" dirty="0" smtClean="0"/>
              <a:t>Ciò è svelato in modo molto chiaro dal fatto che ogni bambino di qualunque cultura e di qualunque origine è impressionantemente simile a ciascuno di noi. Noi possiamo viaggiare attraverso la storia e sentire i grandi geni della poesia e della letteratura più vicini a noi rispetto agli uomini della nostra epoca e della nostra cultura</a:t>
            </a:r>
            <a:endParaRPr lang="it-IT" dirty="0"/>
          </a:p>
        </p:txBody>
      </p:sp>
    </p:spTree>
    <p:extLst>
      <p:ext uri="{BB962C8B-B14F-4D97-AF65-F5344CB8AC3E}">
        <p14:creationId xmlns:p14="http://schemas.microsoft.com/office/powerpoint/2010/main" val="19565682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cs typeface="Times New Roman" pitchFamily="16" charset="0"/>
              </a:rPr>
              <a:t>Un punto di partenza ragionevole per comprendere la coscienza</a:t>
            </a:r>
            <a:endParaRPr lang="it-IT" dirty="0"/>
          </a:p>
        </p:txBody>
      </p:sp>
      <p:sp>
        <p:nvSpPr>
          <p:cNvPr id="3" name="Segnaposto contenuto 2"/>
          <p:cNvSpPr>
            <a:spLocks noGrp="1"/>
          </p:cNvSpPr>
          <p:nvPr>
            <p:ph sz="quarter" idx="1"/>
          </p:nvPr>
        </p:nvSpPr>
        <p:spPr/>
        <p:txBody>
          <a:bodyPr/>
          <a:lstStyle/>
          <a:p>
            <a:r>
              <a:rPr lang="it-IT" dirty="0" smtClean="0"/>
              <a:t>Il criterio di giudizio che ogni uomo possiede in quanto appunto è un uomo e non un animale è costituito da quell’insieme di evidenze ultime, non ulteriormente analizzabili, e da quelle esigenze di giustizia, di amore, di verità, di felicità, che costituiscono </a:t>
            </a:r>
            <a:r>
              <a:rPr lang="it-IT" dirty="0" smtClean="0"/>
              <a:t>il </a:t>
            </a:r>
            <a:r>
              <a:rPr lang="it-IT" dirty="0" smtClean="0"/>
              <a:t>nocciolo ultimo dell’io e ci protendono nell’avventura della vita, lanciano nel paragone con il tutto ogni essere umano che nasce sulla terra</a:t>
            </a:r>
            <a:endParaRPr lang="it-IT" dirty="0"/>
          </a:p>
        </p:txBody>
      </p:sp>
    </p:spTree>
    <p:extLst>
      <p:ext uri="{BB962C8B-B14F-4D97-AF65-F5344CB8AC3E}">
        <p14:creationId xmlns:p14="http://schemas.microsoft.com/office/powerpoint/2010/main" val="3292390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Storia</a:t>
            </a:r>
            <a:endParaRPr lang="it-IT" dirty="0"/>
          </a:p>
        </p:txBody>
      </p:sp>
      <p:sp>
        <p:nvSpPr>
          <p:cNvPr id="3" name="Segnaposto contenuto 2"/>
          <p:cNvSpPr>
            <a:spLocks noGrp="1"/>
          </p:cNvSpPr>
          <p:nvPr>
            <p:ph idx="1"/>
          </p:nvPr>
        </p:nvSpPr>
        <p:spPr/>
        <p:txBody>
          <a:bodyPr/>
          <a:lstStyle/>
          <a:p>
            <a:r>
              <a:rPr lang="it-IT" dirty="0" smtClean="0"/>
              <a:t>Il libro “Nascita della Clinica” del filosofo epistemologo francese Michel Foucault ha sottolineato con forza l’incredibile novità e rivoluzione che l’avvento e lo sviluppo della Medicina occidentale hanno costituito nella cultura umana di tutti i tempi</a:t>
            </a:r>
            <a:endParaRPr lang="it-IT" dirty="0"/>
          </a:p>
        </p:txBody>
      </p:sp>
    </p:spTree>
    <p:extLst>
      <p:ext uri="{BB962C8B-B14F-4D97-AF65-F5344CB8AC3E}">
        <p14:creationId xmlns:p14="http://schemas.microsoft.com/office/powerpoint/2010/main" val="29422153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044575"/>
            <a:ext cx="5562600" cy="4768850"/>
          </a:xfrm>
          <a:prstGeom prst="rect">
            <a:avLst/>
          </a:prstGeom>
          <a:noFill/>
          <a:extLst>
            <a:ext uri="{909E8E84-426E-40DD-AFC4-6F175D3DCCD1}">
              <a14:hiddenFill xmlns:a14="http://schemas.microsoft.com/office/drawing/2010/main">
                <a:solidFill>
                  <a:srgbClr val="FFFFFF"/>
                </a:solidFill>
              </a14:hiddenFill>
            </a:ext>
          </a:extLst>
        </p:spPr>
      </p:pic>
      <p:sp>
        <p:nvSpPr>
          <p:cNvPr id="30723" name="Text Box 3"/>
          <p:cNvSpPr txBox="1">
            <a:spLocks noChangeArrowheads="1"/>
          </p:cNvSpPr>
          <p:nvPr/>
        </p:nvSpPr>
        <p:spPr bwMode="auto">
          <a:xfrm>
            <a:off x="0" y="0"/>
            <a:ext cx="8748464"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800" dirty="0">
                <a:latin typeface="Arial" charset="0"/>
              </a:rPr>
              <a:t>"</a:t>
            </a:r>
            <a:r>
              <a:rPr lang="it-IT" sz="1800" dirty="0">
                <a:latin typeface="Arial" charset="0"/>
              </a:rPr>
              <a:t>Il fatto che un fenomeno così fondamentale come lo stato di coscienza derivi dalla sollecitazione di un tessuto nervoso, è una cosa tanto inesplicabile quanto la comparsa del Genio quando Aladino strofina la sua lampada</a:t>
            </a:r>
            <a:r>
              <a:rPr lang="en-GB" sz="1800" dirty="0">
                <a:latin typeface="Arial" charset="0"/>
              </a:rPr>
              <a:t>"</a:t>
            </a:r>
            <a:endParaRPr lang="it-IT" sz="1800" dirty="0">
              <a:latin typeface="Arial" charset="0"/>
            </a:endParaRPr>
          </a:p>
          <a:p>
            <a:pPr algn="r"/>
            <a:r>
              <a:rPr lang="it-IT" sz="1800" i="1" dirty="0">
                <a:latin typeface="Arial" charset="0"/>
              </a:rPr>
              <a:t>T. H. </a:t>
            </a:r>
            <a:r>
              <a:rPr lang="it-IT" sz="1800" i="1" dirty="0" err="1">
                <a:latin typeface="Arial" charset="0"/>
              </a:rPr>
              <a:t>Huxley</a:t>
            </a:r>
            <a:r>
              <a:rPr lang="it-IT" sz="1800" i="1" dirty="0">
                <a:latin typeface="Arial" charset="0"/>
              </a:rPr>
              <a:t>, 1866</a:t>
            </a:r>
            <a:endParaRPr lang="en-US" sz="1800" i="1" dirty="0">
              <a:latin typeface="Arial" charset="0"/>
            </a:endParaRPr>
          </a:p>
        </p:txBody>
      </p:sp>
      <p:sp>
        <p:nvSpPr>
          <p:cNvPr id="30724" name="Text Box 4"/>
          <p:cNvSpPr txBox="1">
            <a:spLocks noChangeArrowheads="1"/>
          </p:cNvSpPr>
          <p:nvPr/>
        </p:nvSpPr>
        <p:spPr bwMode="auto">
          <a:xfrm>
            <a:off x="0" y="5865813"/>
            <a:ext cx="8748464"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800" dirty="0">
                <a:solidFill>
                  <a:schemeClr val="accent2"/>
                </a:solidFill>
                <a:latin typeface="Arial" charset="0"/>
              </a:rPr>
              <a:t>"</a:t>
            </a:r>
            <a:r>
              <a:rPr lang="it-IT" sz="1800" dirty="0">
                <a:latin typeface="Arial" charset="0"/>
              </a:rPr>
              <a:t>Nessuno ha mai fornito una spiegazione accettabile di come l'esperienza della </a:t>
            </a:r>
            <a:r>
              <a:rPr lang="it-IT" sz="1800" dirty="0" err="1">
                <a:latin typeface="Arial" charset="0"/>
              </a:rPr>
              <a:t>rossità</a:t>
            </a:r>
            <a:r>
              <a:rPr lang="it-IT" sz="1800" dirty="0">
                <a:latin typeface="Arial" charset="0"/>
              </a:rPr>
              <a:t> del rosso nasca dall'attività del cervello</a:t>
            </a:r>
            <a:r>
              <a:rPr lang="en-US" sz="1800" dirty="0">
                <a:solidFill>
                  <a:schemeClr val="accent2"/>
                </a:solidFill>
                <a:latin typeface="Arial" charset="0"/>
              </a:rPr>
              <a:t>”</a:t>
            </a:r>
          </a:p>
          <a:p>
            <a:pPr algn="r" eaLnBrk="0" hangingPunct="0"/>
            <a:r>
              <a:rPr lang="en-US" sz="1800" i="1" dirty="0">
                <a:solidFill>
                  <a:schemeClr val="accent2"/>
                </a:solidFill>
                <a:latin typeface="Arial" charset="0"/>
              </a:rPr>
              <a:t>Francis Crick, </a:t>
            </a:r>
            <a:r>
              <a:rPr lang="en-US" sz="1800" i="1" dirty="0" err="1">
                <a:solidFill>
                  <a:schemeClr val="accent2"/>
                </a:solidFill>
                <a:latin typeface="Arial" charset="0"/>
              </a:rPr>
              <a:t>Christof</a:t>
            </a:r>
            <a:r>
              <a:rPr lang="en-US" sz="1800" i="1" dirty="0">
                <a:solidFill>
                  <a:schemeClr val="accent2"/>
                </a:solidFill>
                <a:latin typeface="Arial" charset="0"/>
              </a:rPr>
              <a:t> Koch, Nature neuroscience </a:t>
            </a:r>
            <a:r>
              <a:rPr lang="en-US" sz="1800" i="1" dirty="0" err="1">
                <a:solidFill>
                  <a:schemeClr val="accent2"/>
                </a:solidFill>
                <a:latin typeface="Arial" charset="0"/>
              </a:rPr>
              <a:t>february</a:t>
            </a:r>
            <a:r>
              <a:rPr lang="en-US" sz="1800" i="1" dirty="0">
                <a:solidFill>
                  <a:schemeClr val="accent2"/>
                </a:solidFill>
                <a:latin typeface="Arial" charset="0"/>
              </a:rPr>
              <a:t> </a:t>
            </a:r>
            <a:r>
              <a:rPr lang="en-US" sz="1400" dirty="0">
                <a:solidFill>
                  <a:schemeClr val="accent2"/>
                </a:solidFill>
                <a:latin typeface="Arial" charset="0"/>
              </a:rPr>
              <a:t>2003</a:t>
            </a:r>
          </a:p>
        </p:txBody>
      </p:sp>
    </p:spTree>
    <p:extLst>
      <p:ext uri="{BB962C8B-B14F-4D97-AF65-F5344CB8AC3E}">
        <p14:creationId xmlns:p14="http://schemas.microsoft.com/office/powerpoint/2010/main" val="7591366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it-IT" dirty="0">
                <a:cs typeface="Times New Roman" pitchFamily="16" charset="0"/>
              </a:rPr>
              <a:t>Un punto di partenza ragionevole per comprendere la coscienza</a:t>
            </a:r>
          </a:p>
        </p:txBody>
      </p:sp>
      <p:sp>
        <p:nvSpPr>
          <p:cNvPr id="1027" name="Rectangle 3"/>
          <p:cNvSpPr>
            <a:spLocks noGrp="1" noChangeArrowheads="1"/>
          </p:cNvSpPr>
          <p:nvPr>
            <p:ph idx="1"/>
          </p:nvPr>
        </p:nvSpPr>
        <p:spPr>
          <a:xfrm>
            <a:off x="611560" y="1628800"/>
            <a:ext cx="8066856" cy="4114800"/>
          </a:xfrm>
        </p:spPr>
        <p:txBody>
          <a:bodyPr>
            <a:normAutofit fontScale="70000" lnSpcReduction="20000"/>
          </a:bodyPr>
          <a:lstStyle/>
          <a:p>
            <a:r>
              <a:rPr lang="it-IT" sz="2800" dirty="0" smtClean="0">
                <a:cs typeface="Times New Roman" pitchFamily="16" charset="0"/>
              </a:rPr>
              <a:t>Se dunque mi metto a riflettere sulla mia esperienza usando appieno il criterio di giudizio che mi costituisce nel nocciolo del mio io, scoprirò facilmente che </a:t>
            </a:r>
            <a:r>
              <a:rPr lang="it-IT" sz="2800" b="1" dirty="0" smtClean="0">
                <a:cs typeface="Times New Roman" pitchFamily="16" charset="0"/>
              </a:rPr>
              <a:t>il fenomeno uomo, così come personalmente lo sperimento, è fatto di </a:t>
            </a:r>
            <a:r>
              <a:rPr lang="it-IT" sz="2800" b="1" dirty="0">
                <a:cs typeface="Times New Roman" pitchFamily="16" charset="0"/>
              </a:rPr>
              <a:t>2 ordini di fenomeni con caratteristiche diverse e irriducibili tra loro e che si danno solo insieme </a:t>
            </a:r>
            <a:endParaRPr lang="it-IT" sz="2800" b="1" dirty="0" smtClean="0">
              <a:cs typeface="Times New Roman" pitchFamily="16" charset="0"/>
            </a:endParaRPr>
          </a:p>
          <a:p>
            <a:r>
              <a:rPr lang="it-IT" sz="2800" b="1" dirty="0" smtClean="0">
                <a:cs typeface="Times New Roman" pitchFamily="16" charset="0"/>
              </a:rPr>
              <a:t>Un </a:t>
            </a:r>
            <a:r>
              <a:rPr lang="it-IT" sz="2800" b="1" dirty="0">
                <a:cs typeface="Times New Roman" pitchFamily="16" charset="0"/>
              </a:rPr>
              <a:t>tipo di fenomeni è </a:t>
            </a:r>
            <a:r>
              <a:rPr lang="it-IT" sz="2800" b="1" dirty="0" smtClean="0">
                <a:cs typeface="Times New Roman" pitchFamily="16" charset="0"/>
              </a:rPr>
              <a:t>esteso nello spazio, misurabile</a:t>
            </a:r>
            <a:r>
              <a:rPr lang="it-IT" sz="2800" b="1" dirty="0">
                <a:cs typeface="Times New Roman" pitchFamily="16" charset="0"/>
              </a:rPr>
              <a:t>, divisibile, </a:t>
            </a:r>
            <a:r>
              <a:rPr lang="it-IT" sz="2800" b="1" dirty="0" smtClean="0">
                <a:cs typeface="Times New Roman" pitchFamily="16" charset="0"/>
              </a:rPr>
              <a:t>continuamente mutevole, in divenire, corruttibile</a:t>
            </a:r>
            <a:r>
              <a:rPr lang="it-IT" sz="2800" dirty="0" smtClean="0">
                <a:cs typeface="Times New Roman" pitchFamily="16" charset="0"/>
              </a:rPr>
              <a:t>: possiamo chiamare questo ordine di fenomeni materiale, si tratta della materialità che mi costituisce</a:t>
            </a:r>
            <a:endParaRPr lang="it-IT" sz="2800" dirty="0">
              <a:cs typeface="Times New Roman" pitchFamily="16" charset="0"/>
            </a:endParaRPr>
          </a:p>
          <a:p>
            <a:r>
              <a:rPr lang="it-IT" sz="2800" b="1" dirty="0">
                <a:cs typeface="Times New Roman" pitchFamily="16" charset="0"/>
              </a:rPr>
              <a:t>Un secondo </a:t>
            </a:r>
            <a:r>
              <a:rPr lang="it-IT" sz="2800" b="1" dirty="0" smtClean="0">
                <a:cs typeface="Times New Roman" pitchFamily="16" charset="0"/>
              </a:rPr>
              <a:t>ordine di fenomeni, i concetti, le idee, le verità matematiche, i giudizi di valore, le decisioni , l’io, la coscienza hanno caratteristiche opposte</a:t>
            </a:r>
            <a:r>
              <a:rPr lang="it-IT" sz="2800" dirty="0" smtClean="0">
                <a:cs typeface="Times New Roman" pitchFamily="16" charset="0"/>
              </a:rPr>
              <a:t>, non sono come i fenomeni materiali: si tratta dei fenomeni non materiali che mi costituiscono</a:t>
            </a:r>
            <a:endParaRPr lang="it-IT" sz="2800" dirty="0">
              <a:cs typeface="Times New Roman" pitchFamily="16" charset="0"/>
            </a:endParaRPr>
          </a:p>
          <a:p>
            <a:endParaRPr lang="it-IT" sz="2800" dirty="0"/>
          </a:p>
        </p:txBody>
      </p:sp>
    </p:spTree>
    <p:extLst>
      <p:ext uri="{BB962C8B-B14F-4D97-AF65-F5344CB8AC3E}">
        <p14:creationId xmlns:p14="http://schemas.microsoft.com/office/powerpoint/2010/main" val="41982337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cs typeface="Times New Roman" pitchFamily="16" charset="0"/>
              </a:rPr>
              <a:t>Un punto di partenza ragionevole per comprendere la coscienza</a:t>
            </a:r>
            <a:endParaRPr lang="en-US" dirty="0"/>
          </a:p>
        </p:txBody>
      </p:sp>
      <p:sp>
        <p:nvSpPr>
          <p:cNvPr id="3" name="Segnaposto contenuto 2"/>
          <p:cNvSpPr>
            <a:spLocks noGrp="1"/>
          </p:cNvSpPr>
          <p:nvPr>
            <p:ph sz="quarter" idx="1"/>
          </p:nvPr>
        </p:nvSpPr>
        <p:spPr/>
        <p:txBody>
          <a:bodyPr>
            <a:normAutofit fontScale="92500" lnSpcReduction="10000"/>
          </a:bodyPr>
          <a:lstStyle/>
          <a:p>
            <a:r>
              <a:rPr lang="it-IT" dirty="0" smtClean="0"/>
              <a:t>L’uomo è l’animale meno specializzato, il più debole in singole e precise condizioni ambientali</a:t>
            </a:r>
          </a:p>
          <a:p>
            <a:r>
              <a:rPr lang="it-IT" dirty="0" smtClean="0"/>
              <a:t>L’homo sapiens, a sua volta, paragonato con altre specie umane, con le quali ha anche convissuto (vedi i </a:t>
            </a:r>
            <a:r>
              <a:rPr lang="it-IT" dirty="0" err="1" smtClean="0"/>
              <a:t>Neanderthaliani</a:t>
            </a:r>
            <a:r>
              <a:rPr lang="it-IT" dirty="0" smtClean="0"/>
              <a:t>), è quello meno dotato, meno specializzato</a:t>
            </a:r>
          </a:p>
          <a:p>
            <a:r>
              <a:rPr lang="it-IT" dirty="0" smtClean="0"/>
              <a:t>L’uomo non ha un programma istintuale pronunciato e perfettamente adattato al proprio ambiente, tale da permetterne la sopravvivenza</a:t>
            </a:r>
          </a:p>
          <a:p>
            <a:r>
              <a:rPr lang="it-IT" dirty="0" smtClean="0"/>
              <a:t>L’uomo per sopravvivere e per promuovere la vita propria e della propria specie ha compiuto una rivoluzione incredibile: dalla evoluzione biologica, che lavora in milioni di anni è passato all’evoluzione culturale, che procede con una marcia esponenziale</a:t>
            </a:r>
            <a:endParaRPr lang="en-US" dirty="0"/>
          </a:p>
        </p:txBody>
      </p:sp>
    </p:spTree>
    <p:extLst>
      <p:ext uri="{BB962C8B-B14F-4D97-AF65-F5344CB8AC3E}">
        <p14:creationId xmlns:p14="http://schemas.microsoft.com/office/powerpoint/2010/main" val="36028322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7544" y="381000"/>
            <a:ext cx="8371656" cy="1143000"/>
          </a:xfrm>
        </p:spPr>
        <p:txBody>
          <a:bodyPr>
            <a:normAutofit/>
          </a:bodyPr>
          <a:lstStyle/>
          <a:p>
            <a:r>
              <a:rPr lang="it-IT" dirty="0" smtClean="0">
                <a:cs typeface="Times New Roman" pitchFamily="16" charset="0"/>
              </a:rPr>
              <a:t>Un </a:t>
            </a:r>
            <a:r>
              <a:rPr lang="it-IT" dirty="0">
                <a:cs typeface="Times New Roman" pitchFamily="16" charset="0"/>
              </a:rPr>
              <a:t>punto di partenza ragionevole per comprendere la </a:t>
            </a:r>
            <a:r>
              <a:rPr lang="it-IT" dirty="0" smtClean="0">
                <a:cs typeface="Times New Roman" pitchFamily="16" charset="0"/>
              </a:rPr>
              <a:t>coscienza</a:t>
            </a:r>
            <a:endParaRPr lang="it-IT" dirty="0">
              <a:cs typeface="Times New Roman" pitchFamily="16" charset="0"/>
            </a:endParaRPr>
          </a:p>
        </p:txBody>
      </p:sp>
      <p:sp>
        <p:nvSpPr>
          <p:cNvPr id="35843" name="Rectangle 3"/>
          <p:cNvSpPr>
            <a:spLocks noGrp="1" noChangeArrowheads="1"/>
          </p:cNvSpPr>
          <p:nvPr>
            <p:ph idx="1"/>
          </p:nvPr>
        </p:nvSpPr>
        <p:spPr>
          <a:xfrm>
            <a:off x="0" y="1981200"/>
            <a:ext cx="8748464" cy="4495800"/>
          </a:xfrm>
        </p:spPr>
        <p:txBody>
          <a:bodyPr>
            <a:normAutofit/>
          </a:bodyPr>
          <a:lstStyle/>
          <a:p>
            <a:r>
              <a:rPr lang="it-IT" sz="2400" dirty="0" smtClean="0">
                <a:cs typeface="Times New Roman" pitchFamily="16" charset="0"/>
              </a:rPr>
              <a:t>“</a:t>
            </a:r>
            <a:r>
              <a:rPr lang="it-IT" sz="2400" dirty="0">
                <a:cs typeface="Times New Roman" pitchFamily="16" charset="0"/>
              </a:rPr>
              <a:t>La natura – la carne, le ossa, le viscere, le </a:t>
            </a:r>
            <a:r>
              <a:rPr lang="it-IT" sz="2400" dirty="0" smtClean="0">
                <a:cs typeface="Times New Roman" pitchFamily="16" charset="0"/>
              </a:rPr>
              <a:t>cellule (specialmente quelle nervose, verrebbe da dire) </a:t>
            </a:r>
            <a:r>
              <a:rPr lang="it-IT" sz="2400" dirty="0">
                <a:cs typeface="Times New Roman" pitchFamily="16" charset="0"/>
              </a:rPr>
              <a:t>– diventa nell’uomo bisogno di infinito. Diversamente dagli animali, anche la nostra fisiologia è tutta quanta impostata con questa apertura all’infinito: essa è radicata nella nostra umanità, per questo è </a:t>
            </a:r>
            <a:r>
              <a:rPr lang="it-IT" sz="2400" dirty="0" smtClean="0">
                <a:cs typeface="Times New Roman" pitchFamily="16" charset="0"/>
              </a:rPr>
              <a:t>inestirpabile” </a:t>
            </a:r>
            <a:r>
              <a:rPr lang="it-IT" dirty="0" smtClean="0">
                <a:cs typeface="Times New Roman" pitchFamily="16" charset="0"/>
              </a:rPr>
              <a:t>Julian </a:t>
            </a:r>
            <a:r>
              <a:rPr lang="it-IT" dirty="0" err="1" smtClean="0">
                <a:cs typeface="Times New Roman" pitchFamily="16" charset="0"/>
              </a:rPr>
              <a:t>Carron</a:t>
            </a:r>
            <a:endParaRPr lang="it-IT" sz="2400" dirty="0">
              <a:cs typeface="Times New Roman" pitchFamily="16" charset="0"/>
            </a:endParaRPr>
          </a:p>
        </p:txBody>
      </p:sp>
    </p:spTree>
    <p:extLst>
      <p:ext uri="{BB962C8B-B14F-4D97-AF65-F5344CB8AC3E}">
        <p14:creationId xmlns:p14="http://schemas.microsoft.com/office/powerpoint/2010/main" val="11711998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cs typeface="Times New Roman" pitchFamily="16" charset="0"/>
              </a:rPr>
              <a:t>Un punto di partenza ragionevole per comprendere la coscienza</a:t>
            </a:r>
            <a:endParaRPr lang="it-IT" dirty="0"/>
          </a:p>
        </p:txBody>
      </p:sp>
      <p:sp>
        <p:nvSpPr>
          <p:cNvPr id="3" name="Segnaposto contenuto 2"/>
          <p:cNvSpPr>
            <a:spLocks noGrp="1"/>
          </p:cNvSpPr>
          <p:nvPr>
            <p:ph sz="quarter" idx="1"/>
          </p:nvPr>
        </p:nvSpPr>
        <p:spPr/>
        <p:txBody>
          <a:bodyPr/>
          <a:lstStyle/>
          <a:p>
            <a:r>
              <a:rPr lang="it-IT" dirty="0" smtClean="0"/>
              <a:t>Occorre sottolineare in modo molto forte che questi due ordini di fenomeni che ci costituiscono sono irriducibili fra loro eppure non separabili</a:t>
            </a:r>
          </a:p>
          <a:p>
            <a:r>
              <a:rPr lang="it-IT" dirty="0" smtClean="0"/>
              <a:t>L’uomo è una unità duale, esiste solo come «persona», una unità costituita da due tipi di fenomeni, di cui quello non materiale non è riducibile ai precedenti biologici e sociologici che pure costituiscono la persona</a:t>
            </a:r>
          </a:p>
          <a:p>
            <a:r>
              <a:rPr lang="it-IT" dirty="0" smtClean="0"/>
              <a:t>La dualità nell’unità è a dire il vero la caratteristica di tutte le cose di questo mondo</a:t>
            </a:r>
            <a:endParaRPr lang="it-IT" dirty="0"/>
          </a:p>
        </p:txBody>
      </p:sp>
    </p:spTree>
    <p:extLst>
      <p:ext uri="{BB962C8B-B14F-4D97-AF65-F5344CB8AC3E}">
        <p14:creationId xmlns:p14="http://schemas.microsoft.com/office/powerpoint/2010/main" val="42325805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 dove nascono i problemi nella comprensione della coscienza?</a:t>
            </a:r>
            <a:endParaRPr lang="it-IT" dirty="0"/>
          </a:p>
        </p:txBody>
      </p:sp>
      <p:sp>
        <p:nvSpPr>
          <p:cNvPr id="3" name="Segnaposto contenuto 2"/>
          <p:cNvSpPr>
            <a:spLocks noGrp="1"/>
          </p:cNvSpPr>
          <p:nvPr>
            <p:ph sz="quarter" idx="1"/>
          </p:nvPr>
        </p:nvSpPr>
        <p:spPr/>
        <p:txBody>
          <a:bodyPr/>
          <a:lstStyle/>
          <a:p>
            <a:r>
              <a:rPr lang="it-IT" dirty="0" smtClean="0"/>
              <a:t>Noi siamo tutti figli di Cartesio</a:t>
            </a:r>
          </a:p>
          <a:p>
            <a:r>
              <a:rPr lang="it-IT" dirty="0" smtClean="0"/>
              <a:t>Il carattere rivoluzionario di Cartesio è l’introduzione nella fondazione del discorso filosofico della «prima persona», del «cogito ergo sum»</a:t>
            </a:r>
          </a:p>
          <a:p>
            <a:r>
              <a:rPr lang="it-IT" dirty="0" smtClean="0"/>
              <a:t>«L’introduzione della prospettiva in prima persona produce un rinnovamento radicale della problematica dell’anima, che diventa coscienza in senso eminente» (Luca Vanzago)</a:t>
            </a:r>
          </a:p>
          <a:p>
            <a:endParaRPr lang="it-IT" dirty="0" smtClean="0"/>
          </a:p>
        </p:txBody>
      </p:sp>
    </p:spTree>
    <p:extLst>
      <p:ext uri="{BB962C8B-B14F-4D97-AF65-F5344CB8AC3E}">
        <p14:creationId xmlns:p14="http://schemas.microsoft.com/office/powerpoint/2010/main" val="312865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Da dove nascono i problemi nella comprensione della coscienza?</a:t>
            </a:r>
          </a:p>
        </p:txBody>
      </p:sp>
      <p:sp>
        <p:nvSpPr>
          <p:cNvPr id="3" name="Segnaposto contenuto 2"/>
          <p:cNvSpPr>
            <a:spLocks noGrp="1"/>
          </p:cNvSpPr>
          <p:nvPr>
            <p:ph sz="quarter" idx="1"/>
          </p:nvPr>
        </p:nvSpPr>
        <p:spPr/>
        <p:txBody>
          <a:bodyPr/>
          <a:lstStyle/>
          <a:p>
            <a:r>
              <a:rPr lang="it-IT" dirty="0" smtClean="0"/>
              <a:t>E tuttavia ciò avviene con una precisa presa di posizione gravida di conseguenze: «La sostanza pensante (il cogito) è quella la cui essenza tutta, o natura, non sta che nel pensare e che per essere non necessita di alcun luogo né dipende da alcuna cosa materiale». «In tal modo questo io, cioè l’anima, per cui sono ciò che sono, è assolutamente distinta dal corpo ed è anche più facile da riconoscere di esso, e anche se il corpo non fosse, l’anima non cesserebbe di essere ciò che è»</a:t>
            </a:r>
            <a:endParaRPr lang="it-IT" dirty="0"/>
          </a:p>
        </p:txBody>
      </p:sp>
    </p:spTree>
    <p:extLst>
      <p:ext uri="{BB962C8B-B14F-4D97-AF65-F5344CB8AC3E}">
        <p14:creationId xmlns:p14="http://schemas.microsoft.com/office/powerpoint/2010/main" val="20945081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Da dove nascono i problemi nella comprensione della coscienza?</a:t>
            </a:r>
          </a:p>
        </p:txBody>
      </p:sp>
      <p:sp>
        <p:nvSpPr>
          <p:cNvPr id="3" name="Segnaposto contenuto 2"/>
          <p:cNvSpPr>
            <a:spLocks noGrp="1"/>
          </p:cNvSpPr>
          <p:nvPr>
            <p:ph sz="quarter" idx="1"/>
          </p:nvPr>
        </p:nvSpPr>
        <p:spPr/>
        <p:txBody>
          <a:bodyPr/>
          <a:lstStyle/>
          <a:p>
            <a:r>
              <a:rPr lang="it-IT" dirty="0" smtClean="0"/>
              <a:t>Per Cartesio dunque l’io coincide con la res </a:t>
            </a:r>
            <a:r>
              <a:rPr lang="it-IT" dirty="0" err="1" smtClean="0"/>
              <a:t>cogitans</a:t>
            </a:r>
            <a:r>
              <a:rPr lang="it-IT" dirty="0" smtClean="0"/>
              <a:t> che ha sussistenza in sé e il corpo, la res </a:t>
            </a:r>
            <a:r>
              <a:rPr lang="it-IT" dirty="0" err="1" smtClean="0"/>
              <a:t>extensa</a:t>
            </a:r>
            <a:r>
              <a:rPr lang="it-IT" dirty="0" smtClean="0"/>
              <a:t>, è una pura macchina in qualche modo unita all’io.</a:t>
            </a:r>
          </a:p>
          <a:p>
            <a:r>
              <a:rPr lang="it-IT" dirty="0" smtClean="0"/>
              <a:t>Tale è lo stupore della scoperta del soggetto, della coscienza che essa viene affermata come valore assoluto, anche senza il corpo</a:t>
            </a:r>
          </a:p>
          <a:p>
            <a:r>
              <a:rPr lang="it-IT" dirty="0" smtClean="0"/>
              <a:t>E’ sancito il dualismo con la sua problematica insolubile: come interagiscono le due sostanze?</a:t>
            </a:r>
          </a:p>
          <a:p>
            <a:r>
              <a:rPr lang="it-IT" dirty="0" smtClean="0"/>
              <a:t>Sappiamo la risposta che cerca di dare Cartesio: l’anima risiede nell’epifisi (formazione mediana unica centroencefalica) e di qui governa il corpo</a:t>
            </a:r>
            <a:endParaRPr lang="it-IT" dirty="0"/>
          </a:p>
        </p:txBody>
      </p:sp>
    </p:spTree>
    <p:extLst>
      <p:ext uri="{BB962C8B-B14F-4D97-AF65-F5344CB8AC3E}">
        <p14:creationId xmlns:p14="http://schemas.microsoft.com/office/powerpoint/2010/main" val="19802815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Da dove nascono i problemi nella comprensione della coscienza?</a:t>
            </a:r>
          </a:p>
        </p:txBody>
      </p:sp>
      <p:sp>
        <p:nvSpPr>
          <p:cNvPr id="3" name="Segnaposto contenuto 2"/>
          <p:cNvSpPr>
            <a:spLocks noGrp="1"/>
          </p:cNvSpPr>
          <p:nvPr>
            <p:ph sz="quarter" idx="1"/>
          </p:nvPr>
        </p:nvSpPr>
        <p:spPr/>
        <p:txBody>
          <a:bodyPr/>
          <a:lstStyle/>
          <a:p>
            <a:r>
              <a:rPr lang="it-IT" dirty="0" smtClean="0"/>
              <a:t>Il premio Nobel per la biologia Crick, scopritore con Watson della struttura e del significato del DNA, una quindicina di anni fa ha proposto che la coscienza abbia sede nel </a:t>
            </a:r>
            <a:r>
              <a:rPr lang="it-IT" dirty="0" err="1" smtClean="0"/>
              <a:t>claustrum</a:t>
            </a:r>
            <a:r>
              <a:rPr lang="it-IT" dirty="0" smtClean="0"/>
              <a:t>, una sottile </a:t>
            </a:r>
            <a:r>
              <a:rPr lang="it-IT" dirty="0" err="1" smtClean="0"/>
              <a:t>bandeletta</a:t>
            </a:r>
            <a:r>
              <a:rPr lang="it-IT" dirty="0" smtClean="0"/>
              <a:t> grigia immediatamente sottocorticale nei lobi </a:t>
            </a:r>
            <a:r>
              <a:rPr lang="it-IT" dirty="0" err="1" smtClean="0"/>
              <a:t>temporo-parieto-frontali</a:t>
            </a:r>
            <a:r>
              <a:rPr lang="it-IT" dirty="0" smtClean="0"/>
              <a:t> e insulari di cui si ignora la funzione</a:t>
            </a:r>
          </a:p>
          <a:p>
            <a:r>
              <a:rPr lang="it-IT" dirty="0" smtClean="0"/>
              <a:t>Tale è stato ed è l’influsso di Cartesio nella storia dell’Occidente!</a:t>
            </a:r>
            <a:endParaRPr lang="it-IT" dirty="0"/>
          </a:p>
        </p:txBody>
      </p:sp>
    </p:spTree>
    <p:extLst>
      <p:ext uri="{BB962C8B-B14F-4D97-AF65-F5344CB8AC3E}">
        <p14:creationId xmlns:p14="http://schemas.microsoft.com/office/powerpoint/2010/main" val="5961858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 dove nascono i problemi nella comprensione della coscienza?</a:t>
            </a:r>
            <a:endParaRPr lang="it-IT" dirty="0"/>
          </a:p>
        </p:txBody>
      </p:sp>
      <p:sp>
        <p:nvSpPr>
          <p:cNvPr id="3" name="Segnaposto contenuto 2"/>
          <p:cNvSpPr>
            <a:spLocks noGrp="1"/>
          </p:cNvSpPr>
          <p:nvPr>
            <p:ph sz="quarter" idx="1"/>
          </p:nvPr>
        </p:nvSpPr>
        <p:spPr/>
        <p:txBody>
          <a:bodyPr>
            <a:normAutofit fontScale="92500"/>
          </a:bodyPr>
          <a:lstStyle/>
          <a:p>
            <a:r>
              <a:rPr lang="it-IT" dirty="0" smtClean="0"/>
              <a:t>Ma cosa è successo nei secoli successivi a Cartesio? L’io, pur così esaltato da tutte le correnti idealistiche, per la sua inafferrabilità, per il suo sfuggire alla presa di ogni indagine analitica, oggettivante, ha finito per diventare il fantasma della macchina. E’ rimasta la macchina, con il suo centro di comando che è il cervello, che pretende di liberarsi dal fantasma o dall’homunculus e di costituire per sé il soggetto umano. Ma la contraddizione di come possa sorgere da un gruppo di cellule l’esperienza soggettiva della </a:t>
            </a:r>
            <a:r>
              <a:rPr lang="it-IT" dirty="0" err="1" smtClean="0"/>
              <a:t>rossità</a:t>
            </a:r>
            <a:r>
              <a:rPr lang="it-IT" dirty="0" smtClean="0"/>
              <a:t> del rosso, come affermato da Francis Crick, resterà permanentemente irrisolta e quindi sempre enigmatica e incombente su ogni teoria riduzionista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Storia</a:t>
            </a:r>
            <a:endParaRPr lang="it-IT" dirty="0"/>
          </a:p>
        </p:txBody>
      </p:sp>
      <p:sp>
        <p:nvSpPr>
          <p:cNvPr id="3" name="Segnaposto contenuto 2"/>
          <p:cNvSpPr>
            <a:spLocks noGrp="1"/>
          </p:cNvSpPr>
          <p:nvPr>
            <p:ph idx="1"/>
          </p:nvPr>
        </p:nvSpPr>
        <p:spPr/>
        <p:txBody>
          <a:bodyPr>
            <a:normAutofit/>
          </a:bodyPr>
          <a:lstStyle/>
          <a:p>
            <a:r>
              <a:rPr lang="it-IT" dirty="0" smtClean="0"/>
              <a:t>Gian Battista </a:t>
            </a:r>
            <a:r>
              <a:rPr lang="it-IT" dirty="0" err="1" smtClean="0"/>
              <a:t>Morgagni</a:t>
            </a:r>
            <a:r>
              <a:rPr lang="it-IT" dirty="0" smtClean="0"/>
              <a:t> nacque a Forlì il 25 Febbraio del 1682 </a:t>
            </a:r>
          </a:p>
          <a:p>
            <a:r>
              <a:rPr lang="it-IT" dirty="0" smtClean="0"/>
              <a:t>Egli è considerato il fondatore della moderna anatomia patologica</a:t>
            </a:r>
          </a:p>
          <a:p>
            <a:r>
              <a:rPr lang="it-IT" dirty="0" smtClean="0"/>
              <a:t>Venne denominato da Rudolf </a:t>
            </a:r>
            <a:r>
              <a:rPr lang="it-IT" dirty="0" err="1" smtClean="0"/>
              <a:t>Virchow</a:t>
            </a:r>
            <a:r>
              <a:rPr lang="it-IT" dirty="0" smtClean="0"/>
              <a:t> il </a:t>
            </a:r>
            <a:r>
              <a:rPr lang="it-IT" i="1" dirty="0" smtClean="0"/>
              <a:t>“Il padre della moderna anatomia patologica”</a:t>
            </a:r>
            <a:endParaRPr lang="it-IT" dirty="0" smtClean="0"/>
          </a:p>
          <a:p>
            <a:r>
              <a:rPr lang="it-IT" dirty="0" smtClean="0"/>
              <a:t>Era conosciuto in tutta Europa come “Sua Maestà Anatomia” </a:t>
            </a:r>
            <a:endParaRPr lang="it-IT" dirty="0"/>
          </a:p>
        </p:txBody>
      </p:sp>
    </p:spTree>
    <p:extLst>
      <p:ext uri="{BB962C8B-B14F-4D97-AF65-F5344CB8AC3E}">
        <p14:creationId xmlns:p14="http://schemas.microsoft.com/office/powerpoint/2010/main" val="13519431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Intervista a Federico </a:t>
            </a:r>
            <a:r>
              <a:rPr lang="it-IT" dirty="0" err="1" smtClean="0"/>
              <a:t>Faggin</a:t>
            </a:r>
            <a:r>
              <a:rPr lang="it-IT" dirty="0" smtClean="0"/>
              <a:t> Corriere del 9/10/14</a:t>
            </a:r>
            <a:endParaRPr lang="it-IT" dirty="0"/>
          </a:p>
        </p:txBody>
      </p:sp>
      <p:sp>
        <p:nvSpPr>
          <p:cNvPr id="3" name="Segnaposto contenuto 2"/>
          <p:cNvSpPr>
            <a:spLocks noGrp="1"/>
          </p:cNvSpPr>
          <p:nvPr>
            <p:ph sz="quarter" idx="1"/>
          </p:nvPr>
        </p:nvSpPr>
        <p:spPr/>
        <p:txBody>
          <a:bodyPr>
            <a:normAutofit lnSpcReduction="10000"/>
          </a:bodyPr>
          <a:lstStyle/>
          <a:p>
            <a:r>
              <a:rPr lang="it-IT" dirty="0" smtClean="0"/>
              <a:t>E’ l’inventore del microchip, ha il brevetto per il touchpad e per il </a:t>
            </a:r>
            <a:r>
              <a:rPr lang="it-IT" dirty="0" err="1" smtClean="0"/>
              <a:t>touchscreen</a:t>
            </a:r>
            <a:endParaRPr lang="it-IT" dirty="0" smtClean="0"/>
          </a:p>
          <a:p>
            <a:r>
              <a:rPr lang="it-IT" dirty="0" smtClean="0"/>
              <a:t>Per una vita ha cercato di costruire un PC che imparasse da solo</a:t>
            </a:r>
          </a:p>
          <a:p>
            <a:r>
              <a:rPr lang="it-IT" dirty="0" smtClean="0"/>
              <a:t>«Era una sfida interessante. Ma dopo 20 anni ho capito che non è possibile. La consapevolezza va al di là del meccanismo. E’ un fenomeno primario. E’ una proprietà irriducibile della realtà»</a:t>
            </a:r>
          </a:p>
          <a:p>
            <a:r>
              <a:rPr lang="it-IT" dirty="0" err="1" smtClean="0"/>
              <a:t>Ray</a:t>
            </a:r>
            <a:r>
              <a:rPr lang="it-IT" dirty="0" smtClean="0"/>
              <a:t> </a:t>
            </a:r>
            <a:r>
              <a:rPr lang="it-IT" dirty="0" err="1" smtClean="0"/>
              <a:t>Kurzweil</a:t>
            </a:r>
            <a:r>
              <a:rPr lang="it-IT" dirty="0" smtClean="0"/>
              <a:t> dice che nel 2045 riusciremo a riversare la nostra consapevolezza su un PC. «Un delirio…Gli vanno dietro a migliaia.. Folle…E poi la consapevolezza va al di là dei dati»</a:t>
            </a:r>
            <a:endParaRPr lang="it-IT" dirty="0"/>
          </a:p>
        </p:txBody>
      </p:sp>
    </p:spTree>
    <p:extLst>
      <p:ext uri="{BB962C8B-B14F-4D97-AF65-F5344CB8AC3E}">
        <p14:creationId xmlns:p14="http://schemas.microsoft.com/office/powerpoint/2010/main" val="34867899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575F6D"/>
                </a:solidFill>
              </a:rPr>
              <a:t>Intervista a Federico </a:t>
            </a:r>
            <a:r>
              <a:rPr lang="it-IT" dirty="0" err="1">
                <a:solidFill>
                  <a:srgbClr val="575F6D"/>
                </a:solidFill>
              </a:rPr>
              <a:t>Faggin</a:t>
            </a:r>
            <a:r>
              <a:rPr lang="it-IT" dirty="0">
                <a:solidFill>
                  <a:srgbClr val="575F6D"/>
                </a:solidFill>
              </a:rPr>
              <a:t> Corriere del 9/10/14</a:t>
            </a:r>
            <a:endParaRPr lang="it-IT" dirty="0"/>
          </a:p>
        </p:txBody>
      </p:sp>
      <p:sp>
        <p:nvSpPr>
          <p:cNvPr id="3" name="Segnaposto contenuto 2"/>
          <p:cNvSpPr>
            <a:spLocks noGrp="1"/>
          </p:cNvSpPr>
          <p:nvPr>
            <p:ph sz="quarter" idx="1"/>
          </p:nvPr>
        </p:nvSpPr>
        <p:spPr/>
        <p:txBody>
          <a:bodyPr/>
          <a:lstStyle/>
          <a:p>
            <a:r>
              <a:rPr lang="it-IT" dirty="0" smtClean="0"/>
              <a:t>«Una società «scientista» ci ha fatto il lavaggio del cervello spingendoci a pensare che tutto è macchina. L’universo è una macchina e noi siamo macchine…Assurdo. L’uomo si sta sottovalutando. E lo diciamo non sulla base di un dogma, ma di quanto abbiamo potuto accertare»</a:t>
            </a:r>
          </a:p>
          <a:p>
            <a:r>
              <a:rPr lang="it-IT" dirty="0" smtClean="0"/>
              <a:t>Il 29 ottobre 2014 parlerà all’Accademia Galileiana di Padova su: «La natura della realtà vista attraverso le lenti della fisica classica, della meccanica quantistica e infine di chi consideri la consapevolezza un fenomeno primario»</a:t>
            </a:r>
            <a:endParaRPr lang="it-IT" dirty="0"/>
          </a:p>
        </p:txBody>
      </p:sp>
    </p:spTree>
    <p:extLst>
      <p:ext uri="{BB962C8B-B14F-4D97-AF65-F5344CB8AC3E}">
        <p14:creationId xmlns:p14="http://schemas.microsoft.com/office/powerpoint/2010/main" val="1939557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6632"/>
            <a:ext cx="8229600" cy="1143000"/>
          </a:xfrm>
        </p:spPr>
        <p:txBody>
          <a:bodyPr/>
          <a:lstStyle/>
          <a:p>
            <a:r>
              <a:rPr lang="en-US" dirty="0" smtClean="0"/>
              <a:t>Human Brain Project</a:t>
            </a:r>
            <a:endParaRPr lang="en-US" dirty="0"/>
          </a:p>
        </p:txBody>
      </p:sp>
      <p:pic>
        <p:nvPicPr>
          <p:cNvPr id="4" name="Segnaposto contenuto 3" descr="http://bluebrain.epfl.ch/files/content/sites/bluebrain/files/images/Images/Science%20Report%20images/High_performance_Computing_SR46.jpg"/>
          <p:cNvPicPr>
            <a:picLocks noGrp="1"/>
          </p:cNvPicPr>
          <p:nvPr>
            <p:ph idx="1"/>
          </p:nvPr>
        </p:nvPicPr>
        <p:blipFill>
          <a:blip r:embed="rId2" cstate="print"/>
          <a:srcRect/>
          <a:stretch>
            <a:fillRect/>
          </a:stretch>
        </p:blipFill>
        <p:spPr bwMode="auto">
          <a:xfrm>
            <a:off x="971600" y="1229803"/>
            <a:ext cx="7056784" cy="5661248"/>
          </a:xfrm>
          <a:prstGeom prst="rect">
            <a:avLst/>
          </a:prstGeom>
          <a:noFill/>
          <a:ln w="9525">
            <a:noFill/>
            <a:miter lim="800000"/>
            <a:headEnd/>
            <a:tailEnd/>
          </a:ln>
        </p:spPr>
      </p:pic>
    </p:spTree>
    <p:extLst>
      <p:ext uri="{BB962C8B-B14F-4D97-AF65-F5344CB8AC3E}">
        <p14:creationId xmlns:p14="http://schemas.microsoft.com/office/powerpoint/2010/main" val="27989180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 allora la sfida delle Neuroscienze?</a:t>
            </a:r>
            <a:endParaRPr lang="it-IT" dirty="0"/>
          </a:p>
        </p:txBody>
      </p:sp>
      <p:sp>
        <p:nvSpPr>
          <p:cNvPr id="3" name="Segnaposto contenuto 2"/>
          <p:cNvSpPr>
            <a:spLocks noGrp="1"/>
          </p:cNvSpPr>
          <p:nvPr>
            <p:ph sz="quarter" idx="1"/>
          </p:nvPr>
        </p:nvSpPr>
        <p:spPr/>
        <p:txBody>
          <a:bodyPr>
            <a:normAutofit fontScale="92500"/>
          </a:bodyPr>
          <a:lstStyle/>
          <a:p>
            <a:r>
              <a:rPr lang="it-IT" dirty="0" smtClean="0"/>
              <a:t>Essa è molto più gridata e pretesa, piuttosto che reale</a:t>
            </a:r>
          </a:p>
          <a:p>
            <a:r>
              <a:rPr lang="it-IT" dirty="0" smtClean="0"/>
              <a:t>Il vero problema delle Neuroscienze è che esse fino ad ora non hanno prodotto nessun “major </a:t>
            </a:r>
            <a:r>
              <a:rPr lang="it-IT" dirty="0" err="1" smtClean="0"/>
              <a:t>breakthrough</a:t>
            </a:r>
            <a:r>
              <a:rPr lang="it-IT" dirty="0" smtClean="0"/>
              <a:t>” per dirla all’inglese</a:t>
            </a:r>
          </a:p>
          <a:p>
            <a:r>
              <a:rPr lang="it-IT" dirty="0" smtClean="0"/>
              <a:t>La pretesa che mostrano si appoggia su scoperte ed evidenze prodotte dalla Neurologia clinica e dalla Neurofisiologia molto prima della nascita delle neuroscienze: ogni più piccolo e insignificante atto umano ha un correlato cerebrale</a:t>
            </a:r>
          </a:p>
          <a:p>
            <a:r>
              <a:rPr lang="it-IT" dirty="0" smtClean="0"/>
              <a:t>Tale dato incontrovertibile non giustifica e non supporta l’idea che dunque la coscienza è prodotta integralmente dall’attività bioelettrica del cervello</a:t>
            </a:r>
            <a:endParaRPr lang="it-IT"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575F6D"/>
                </a:solidFill>
              </a:rPr>
              <a:t>Ma allora la sfida delle Neuroscienze?</a:t>
            </a:r>
            <a:endParaRPr lang="it-IT" dirty="0"/>
          </a:p>
        </p:txBody>
      </p:sp>
      <p:sp>
        <p:nvSpPr>
          <p:cNvPr id="3" name="Segnaposto contenuto 2"/>
          <p:cNvSpPr>
            <a:spLocks noGrp="1"/>
          </p:cNvSpPr>
          <p:nvPr>
            <p:ph sz="quarter" idx="1"/>
          </p:nvPr>
        </p:nvSpPr>
        <p:spPr/>
        <p:txBody>
          <a:bodyPr>
            <a:normAutofit lnSpcReduction="10000"/>
          </a:bodyPr>
          <a:lstStyle/>
          <a:p>
            <a:r>
              <a:rPr lang="it-IT" dirty="0" smtClean="0"/>
              <a:t>Anzi è fondamentale rendersi conto che tutte le affermazioni come: </a:t>
            </a:r>
            <a:r>
              <a:rPr lang="it-IT" dirty="0"/>
              <a:t>i</a:t>
            </a:r>
            <a:r>
              <a:rPr lang="it-IT" dirty="0" smtClean="0"/>
              <a:t>l cervello produce i pensieri, </a:t>
            </a:r>
            <a:r>
              <a:rPr lang="it-IT" dirty="0"/>
              <a:t>la coscienza è prodotta integralmente dall’attività bioelettrica del </a:t>
            </a:r>
            <a:r>
              <a:rPr lang="it-IT" dirty="0" smtClean="0"/>
              <a:t>cervello, il soggetto è riducibile al suo cervello, non sono scientifiche, vengono spacciate per scientifiche, ma non possono essere sottoposte ad un esperimento che provi se sono vere o false</a:t>
            </a:r>
          </a:p>
          <a:p>
            <a:r>
              <a:rPr lang="it-IT" dirty="0" smtClean="0"/>
              <a:t>La scienza non può mai esprimere un giudizio definitivo sulla realtà ultima delle cose, non può mai togliere completamente il margine di mistero che emerge in ogni briciolo di realtà, anzi il vero scienziato è stupito e affascinato dalla grandezza sconfinata e dalla bellezza delle cose</a:t>
            </a:r>
            <a:endParaRPr lang="it-IT" dirty="0"/>
          </a:p>
        </p:txBody>
      </p:sp>
    </p:spTree>
    <p:extLst>
      <p:ext uri="{BB962C8B-B14F-4D97-AF65-F5344CB8AC3E}">
        <p14:creationId xmlns:p14="http://schemas.microsoft.com/office/powerpoint/2010/main" val="3782643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Conclusioni</a:t>
            </a:r>
            <a:endParaRPr lang="en-US" dirty="0"/>
          </a:p>
        </p:txBody>
      </p:sp>
      <p:sp>
        <p:nvSpPr>
          <p:cNvPr id="3" name="Segnaposto contenuto 2"/>
          <p:cNvSpPr>
            <a:spLocks noGrp="1"/>
          </p:cNvSpPr>
          <p:nvPr>
            <p:ph sz="quarter" idx="1"/>
          </p:nvPr>
        </p:nvSpPr>
        <p:spPr/>
        <p:txBody>
          <a:bodyPr>
            <a:normAutofit lnSpcReduction="10000"/>
          </a:bodyPr>
          <a:lstStyle/>
          <a:p>
            <a:r>
              <a:rPr lang="it-IT" dirty="0" smtClean="0"/>
              <a:t>A questo punto è imperativo chiederci: come mai questo tipo di ricerche si moltiplicano con dispendio di risorse enorme? Come mai ricevono valutazioni scientifiche elevate, molti vi costruiscono la propria carriera? Che cos’è che convince di queste ricerche tante persone e tanti ambienti?</a:t>
            </a:r>
          </a:p>
          <a:p>
            <a:r>
              <a:rPr lang="it-IT" dirty="0" smtClean="0"/>
              <a:t>La risposta a queste domande è da ricercare nella mentalità comune profondamente impregnata dal cognitivismo</a:t>
            </a:r>
          </a:p>
          <a:p>
            <a:r>
              <a:rPr lang="it-IT" dirty="0" smtClean="0"/>
              <a:t>La realtà è conoscibile solo se sono in grado di applicare una misura</a:t>
            </a:r>
          </a:p>
          <a:p>
            <a:r>
              <a:rPr lang="it-IT" dirty="0" smtClean="0"/>
              <a:t>Ciò che non è misurabile è niente, non esiste</a:t>
            </a:r>
            <a:endParaRPr lang="en-US" dirty="0"/>
          </a:p>
        </p:txBody>
      </p:sp>
    </p:spTree>
    <p:extLst>
      <p:ext uri="{BB962C8B-B14F-4D97-AF65-F5344CB8AC3E}">
        <p14:creationId xmlns:p14="http://schemas.microsoft.com/office/powerpoint/2010/main" val="38917582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Conclusioni</a:t>
            </a:r>
            <a:endParaRPr lang="en-US" dirty="0"/>
          </a:p>
        </p:txBody>
      </p:sp>
      <p:sp>
        <p:nvSpPr>
          <p:cNvPr id="3" name="Segnaposto contenuto 2"/>
          <p:cNvSpPr>
            <a:spLocks noGrp="1"/>
          </p:cNvSpPr>
          <p:nvPr>
            <p:ph sz="quarter" idx="1"/>
          </p:nvPr>
        </p:nvSpPr>
        <p:spPr/>
        <p:txBody>
          <a:bodyPr>
            <a:normAutofit lnSpcReduction="10000"/>
          </a:bodyPr>
          <a:lstStyle/>
          <a:p>
            <a:r>
              <a:rPr lang="it-IT" dirty="0" smtClean="0"/>
              <a:t>Il ragionamento avviene in questo modo: fino ad adesso la conoscenza delle emozioni e dei sentimenti era puramente soggettiva, perché basata sul racconto della persona e sulla capacità di empatia dell’esaminatore. Ora per la prima volta riusciamo a misurare un parametro (la quantità di emoglobina ossigenata) che correla con le variazioni affettive. Dunque per la prima volta conosciamo veramente lo stato affettivo della persona</a:t>
            </a:r>
          </a:p>
          <a:p>
            <a:r>
              <a:rPr lang="it-IT" dirty="0" smtClean="0"/>
              <a:t>Ma ci rendiamo conto che solo io conosco l’amore che provo per l’amata e nessuna NMR potrà svelarlo!</a:t>
            </a:r>
          </a:p>
          <a:p>
            <a:r>
              <a:rPr lang="it-IT" dirty="0" smtClean="0"/>
              <a:t>Si sta avverando la profezia di </a:t>
            </a:r>
            <a:r>
              <a:rPr lang="it-IT" dirty="0" err="1" smtClean="0"/>
              <a:t>Dreyfus</a:t>
            </a:r>
            <a:r>
              <a:rPr lang="it-IT" dirty="0" smtClean="0"/>
              <a:t>!</a:t>
            </a:r>
            <a:endParaRPr lang="en-US" dirty="0"/>
          </a:p>
        </p:txBody>
      </p:sp>
    </p:spTree>
    <p:extLst>
      <p:ext uri="{BB962C8B-B14F-4D97-AF65-F5344CB8AC3E}">
        <p14:creationId xmlns:p14="http://schemas.microsoft.com/office/powerpoint/2010/main" val="37581182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Conclusioni</a:t>
            </a:r>
            <a:endParaRPr lang="it-IT" dirty="0"/>
          </a:p>
        </p:txBody>
      </p:sp>
      <p:sp>
        <p:nvSpPr>
          <p:cNvPr id="3" name="Segnaposto contenuto 2"/>
          <p:cNvSpPr>
            <a:spLocks noGrp="1"/>
          </p:cNvSpPr>
          <p:nvPr>
            <p:ph sz="quarter" idx="1"/>
          </p:nvPr>
        </p:nvSpPr>
        <p:spPr/>
        <p:txBody>
          <a:bodyPr>
            <a:normAutofit/>
          </a:bodyPr>
          <a:lstStyle/>
          <a:p>
            <a:r>
              <a:rPr lang="it-IT" b="1" dirty="0" smtClean="0"/>
              <a:t>«Il rischio non è l'avvento del computer superintelligente che ci sottometta tutti, </a:t>
            </a:r>
            <a:r>
              <a:rPr lang="it-IT" b="1" dirty="0" smtClean="0"/>
              <a:t>ma quello </a:t>
            </a:r>
            <a:r>
              <a:rPr lang="it-IT" b="1" dirty="0" smtClean="0"/>
              <a:t>di esseri umani sottosviluppati intellettualmente» </a:t>
            </a:r>
            <a:r>
              <a:rPr lang="en-US" dirty="0"/>
              <a:t>Dreyfus, 1972</a:t>
            </a:r>
            <a:endParaRPr lang="it-IT" b="1" dirty="0" smtClean="0"/>
          </a:p>
          <a:p>
            <a:r>
              <a:rPr lang="it-IT" b="1" dirty="0"/>
              <a:t>«Un delirio…Gli vanno dietro a migliaia.. Folle…E poi la consapevolezza va al di là dei dati</a:t>
            </a:r>
            <a:r>
              <a:rPr lang="it-IT" b="1" dirty="0" smtClean="0"/>
              <a:t>» </a:t>
            </a:r>
            <a:r>
              <a:rPr lang="it-IT" dirty="0" smtClean="0"/>
              <a:t>Fabrizio </a:t>
            </a:r>
            <a:r>
              <a:rPr lang="it-IT" dirty="0" err="1" smtClean="0"/>
              <a:t>Faggin</a:t>
            </a:r>
            <a:r>
              <a:rPr lang="it-IT" dirty="0" smtClean="0"/>
              <a:t> 2014</a:t>
            </a:r>
            <a:endParaRPr lang="en-US" dirty="0" smtClean="0"/>
          </a:p>
        </p:txBody>
      </p:sp>
    </p:spTree>
    <p:extLst>
      <p:ext uri="{BB962C8B-B14F-4D97-AF65-F5344CB8AC3E}">
        <p14:creationId xmlns:p14="http://schemas.microsoft.com/office/powerpoint/2010/main" val="31864419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Indicazione bibliografica</a:t>
            </a:r>
            <a:endParaRPr lang="it-IT" dirty="0"/>
          </a:p>
        </p:txBody>
      </p:sp>
      <p:sp>
        <p:nvSpPr>
          <p:cNvPr id="3" name="Segnaposto contenuto 2"/>
          <p:cNvSpPr>
            <a:spLocks noGrp="1"/>
          </p:cNvSpPr>
          <p:nvPr>
            <p:ph sz="quarter" idx="1"/>
          </p:nvPr>
        </p:nvSpPr>
        <p:spPr/>
        <p:txBody>
          <a:bodyPr/>
          <a:lstStyle/>
          <a:p>
            <a:r>
              <a:rPr lang="it-IT" dirty="0" smtClean="0"/>
              <a:t>Questi temi e molti altri sono approfonditi in un libro, un po’ ponderoso di 1080 pagine, scritto insieme con il mio maestro universitario, Faustino </a:t>
            </a:r>
            <a:r>
              <a:rPr lang="it-IT" dirty="0" err="1" smtClean="0"/>
              <a:t>Savoldi</a:t>
            </a:r>
            <a:r>
              <a:rPr lang="it-IT" dirty="0" smtClean="0"/>
              <a:t> e con un filosofo, Luca Vanzago e appena uscito nella primavera 2013:</a:t>
            </a:r>
          </a:p>
          <a:p>
            <a:r>
              <a:rPr lang="it-IT" b="1" dirty="0" smtClean="0"/>
              <a:t>La Coscienza: contributi per specialisti e non specialisti tra Neuroscienze Filosofia e Neurologia, </a:t>
            </a:r>
            <a:r>
              <a:rPr lang="it-IT" i="1" dirty="0" smtClean="0"/>
              <a:t>Edizioni </a:t>
            </a:r>
            <a:r>
              <a:rPr lang="it-IT" i="1" dirty="0" err="1" smtClean="0"/>
              <a:t>Aras</a:t>
            </a:r>
            <a:endParaRPr lang="it-IT" i="1" dirty="0" smtClean="0"/>
          </a:p>
          <a:p>
            <a:r>
              <a:rPr lang="it-IT" dirty="0" smtClean="0"/>
              <a:t>E’ reperibile anche in formato e-book, l’unico realmente usabile e accessibile anche come prezzo: </a:t>
            </a:r>
            <a:r>
              <a:rPr lang="it-IT" b="1" dirty="0" smtClean="0"/>
              <a:t>basta digitare uno degli autori e il titolo La coscienza</a:t>
            </a:r>
            <a:endParaRPr lang="it-IT" b="1" dirty="0"/>
          </a:p>
        </p:txBody>
      </p:sp>
    </p:spTree>
    <p:extLst>
      <p:ext uri="{BB962C8B-B14F-4D97-AF65-F5344CB8AC3E}">
        <p14:creationId xmlns:p14="http://schemas.microsoft.com/office/powerpoint/2010/main" val="7658590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2286000"/>
            <a:ext cx="7772400" cy="1143000"/>
          </a:xfrm>
        </p:spPr>
        <p:txBody>
          <a:bodyPr/>
          <a:lstStyle/>
          <a:p>
            <a:r>
              <a:rPr lang="it-IT" altLang="en-US" smtClean="0"/>
              <a:t>Grazie della vostra pazienza nel seguirmi e nell’ascoltarmi!</a:t>
            </a:r>
          </a:p>
        </p:txBody>
      </p:sp>
      <p:sp>
        <p:nvSpPr>
          <p:cNvPr id="41987" name="Rectangle 3"/>
          <p:cNvSpPr>
            <a:spLocks noGrp="1" noChangeArrowheads="1"/>
          </p:cNvSpPr>
          <p:nvPr>
            <p:ph type="subTitle" idx="1"/>
          </p:nvPr>
        </p:nvSpPr>
        <p:spPr/>
        <p:txBody>
          <a:bodyPr/>
          <a:lstStyle/>
          <a:p>
            <a:endParaRPr lang="it-IT" altLang="en-US" smtClean="0"/>
          </a:p>
        </p:txBody>
      </p:sp>
    </p:spTree>
    <p:extLst>
      <p:ext uri="{BB962C8B-B14F-4D97-AF65-F5344CB8AC3E}">
        <p14:creationId xmlns:p14="http://schemas.microsoft.com/office/powerpoint/2010/main" val="1401395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Storia</a:t>
            </a:r>
            <a:endParaRPr lang="it-IT" dirty="0"/>
          </a:p>
        </p:txBody>
      </p:sp>
      <p:sp>
        <p:nvSpPr>
          <p:cNvPr id="3" name="Segnaposto contenuto 2"/>
          <p:cNvSpPr>
            <a:spLocks noGrp="1"/>
          </p:cNvSpPr>
          <p:nvPr>
            <p:ph idx="1"/>
          </p:nvPr>
        </p:nvSpPr>
        <p:spPr/>
        <p:txBody>
          <a:bodyPr>
            <a:normAutofit/>
          </a:bodyPr>
          <a:lstStyle/>
          <a:p>
            <a:r>
              <a:rPr lang="it-IT" dirty="0" smtClean="0"/>
              <a:t>Nel 1761 </a:t>
            </a:r>
            <a:r>
              <a:rPr lang="it-IT" dirty="0" err="1" smtClean="0"/>
              <a:t>Morgagni</a:t>
            </a:r>
            <a:r>
              <a:rPr lang="it-IT" dirty="0" smtClean="0"/>
              <a:t> pubblicò il suo più grande contributo alla Medicina, </a:t>
            </a:r>
            <a:r>
              <a:rPr lang="it-IT" i="1" dirty="0" smtClean="0"/>
              <a:t>De </a:t>
            </a:r>
            <a:r>
              <a:rPr lang="it-IT" i="1" dirty="0" err="1" smtClean="0"/>
              <a:t>sedibus</a:t>
            </a:r>
            <a:r>
              <a:rPr lang="it-IT" i="1" dirty="0" smtClean="0"/>
              <a:t> et </a:t>
            </a:r>
            <a:r>
              <a:rPr lang="it-IT" i="1" dirty="0" err="1" smtClean="0"/>
              <a:t>causis</a:t>
            </a:r>
            <a:r>
              <a:rPr lang="it-IT" i="1" dirty="0" smtClean="0"/>
              <a:t> </a:t>
            </a:r>
            <a:r>
              <a:rPr lang="it-IT" i="1" dirty="0" err="1" smtClean="0"/>
              <a:t>morborum</a:t>
            </a:r>
            <a:r>
              <a:rPr lang="it-IT" i="1" dirty="0" smtClean="0"/>
              <a:t> per </a:t>
            </a:r>
            <a:r>
              <a:rPr lang="it-IT" i="1" dirty="0" err="1" smtClean="0"/>
              <a:t>anatomen</a:t>
            </a:r>
            <a:r>
              <a:rPr lang="it-IT" i="1" dirty="0" smtClean="0"/>
              <a:t> </a:t>
            </a:r>
            <a:r>
              <a:rPr lang="it-IT" i="1" dirty="0" err="1" smtClean="0"/>
              <a:t>indagatis</a:t>
            </a:r>
            <a:r>
              <a:rPr lang="it-IT" dirty="0" smtClean="0"/>
              <a:t>: egli fu il primo a stabilire la correlazione fra lo studio anatomopatologico degli organi e dei tessuti e le osservazioni cliniche dei malati e dei loro stati di malattia, spostando l’attenzione dal problema della natura delle malattie alla loro localizzazione del corpo e alle alterazioni che vi provocavano</a:t>
            </a:r>
            <a:endParaRPr lang="it-IT" dirty="0"/>
          </a:p>
        </p:txBody>
      </p:sp>
    </p:spTree>
    <p:extLst>
      <p:ext uri="{BB962C8B-B14F-4D97-AF65-F5344CB8AC3E}">
        <p14:creationId xmlns:p14="http://schemas.microsoft.com/office/powerpoint/2010/main" val="1166722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Storia</a:t>
            </a:r>
            <a:endParaRPr lang="it-IT" dirty="0"/>
          </a:p>
        </p:txBody>
      </p:sp>
      <p:sp>
        <p:nvSpPr>
          <p:cNvPr id="3" name="Segnaposto contenuto 2"/>
          <p:cNvSpPr>
            <a:spLocks noGrp="1"/>
          </p:cNvSpPr>
          <p:nvPr>
            <p:ph idx="1"/>
          </p:nvPr>
        </p:nvSpPr>
        <p:spPr/>
        <p:txBody>
          <a:bodyPr>
            <a:normAutofit/>
          </a:bodyPr>
          <a:lstStyle/>
          <a:p>
            <a:r>
              <a:rPr lang="it-IT" dirty="0" smtClean="0"/>
              <a:t>Jean Martin </a:t>
            </a:r>
            <a:r>
              <a:rPr lang="it-IT" dirty="0" err="1" smtClean="0"/>
              <a:t>Charcot</a:t>
            </a:r>
            <a:r>
              <a:rPr lang="it-IT" dirty="0" smtClean="0"/>
              <a:t> è il fondatore della moderna Neurologia</a:t>
            </a:r>
          </a:p>
          <a:p>
            <a:r>
              <a:rPr lang="it-IT" dirty="0" smtClean="0"/>
              <a:t>Egli instaurò anche in questa particolare branca della Medicina il metodo di </a:t>
            </a:r>
            <a:r>
              <a:rPr lang="it-IT" dirty="0" err="1" smtClean="0"/>
              <a:t>Morgagni</a:t>
            </a:r>
            <a:r>
              <a:rPr lang="it-IT" dirty="0" smtClean="0"/>
              <a:t>: </a:t>
            </a:r>
          </a:p>
          <a:p>
            <a:pPr lvl="1"/>
            <a:r>
              <a:rPr lang="it-IT" dirty="0" smtClean="0"/>
              <a:t>accurata osservazione clinica longitudinale</a:t>
            </a:r>
          </a:p>
          <a:p>
            <a:pPr lvl="1"/>
            <a:r>
              <a:rPr lang="it-IT" dirty="0"/>
              <a:t>s</a:t>
            </a:r>
            <a:r>
              <a:rPr lang="it-IT" dirty="0" smtClean="0"/>
              <a:t>tudio anatomopatologico alla morte del paziente</a:t>
            </a:r>
            <a:endParaRPr lang="it-IT" dirty="0"/>
          </a:p>
        </p:txBody>
      </p:sp>
    </p:spTree>
    <p:extLst>
      <p:ext uri="{BB962C8B-B14F-4D97-AF65-F5344CB8AC3E}">
        <p14:creationId xmlns:p14="http://schemas.microsoft.com/office/powerpoint/2010/main" val="31710151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1">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2690</TotalTime>
  <Words>4950</Words>
  <Application>Microsoft Office PowerPoint</Application>
  <PresentationFormat>Presentazione su schermo (4:3)</PresentationFormat>
  <Paragraphs>207</Paragraphs>
  <Slides>79</Slides>
  <Notes>0</Notes>
  <HiddenSlides>0</HiddenSlides>
  <MMClips>0</MMClips>
  <ScaleCrop>false</ScaleCrop>
  <HeadingPairs>
    <vt:vector size="6" baseType="variant">
      <vt:variant>
        <vt:lpstr>Caratteri utilizzati</vt:lpstr>
      </vt:variant>
      <vt:variant>
        <vt:i4>6</vt:i4>
      </vt:variant>
      <vt:variant>
        <vt:lpstr>Tema</vt:lpstr>
      </vt:variant>
      <vt:variant>
        <vt:i4>3</vt:i4>
      </vt:variant>
      <vt:variant>
        <vt:lpstr>Titoli diapositive</vt:lpstr>
      </vt:variant>
      <vt:variant>
        <vt:i4>79</vt:i4>
      </vt:variant>
    </vt:vector>
  </HeadingPairs>
  <TitlesOfParts>
    <vt:vector size="88" baseType="lpstr">
      <vt:lpstr>Arial</vt:lpstr>
      <vt:lpstr>Calibri</vt:lpstr>
      <vt:lpstr>Century Schoolbook</vt:lpstr>
      <vt:lpstr>Times New Roman</vt:lpstr>
      <vt:lpstr>Wingdings</vt:lpstr>
      <vt:lpstr>Wingdings 2</vt:lpstr>
      <vt:lpstr>Loggia</vt:lpstr>
      <vt:lpstr>Struttura predefinita</vt:lpstr>
      <vt:lpstr>Tema di Office</vt:lpstr>
      <vt:lpstr>L’io e il suo cervello</vt:lpstr>
      <vt:lpstr>Definizione dei termini</vt:lpstr>
      <vt:lpstr>Presentazione standard di PowerPoint</vt:lpstr>
      <vt:lpstr>Definizione del termine</vt:lpstr>
      <vt:lpstr>Il primo metodo scientifico per lo studio del soggetto umano: il metodo clinico</vt:lpstr>
      <vt:lpstr>Storia</vt:lpstr>
      <vt:lpstr>Storia</vt:lpstr>
      <vt:lpstr>Storia</vt:lpstr>
      <vt:lpstr>Storia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scoperta delle basi neurofisiologiche della vigilanza</vt:lpstr>
      <vt:lpstr>Presentazione standard di PowerPoint</vt:lpstr>
      <vt:lpstr>Lo studio «veramente» scientifico dell’uomo</vt:lpstr>
      <vt:lpstr>Lo studio scientifico dell’uomo</vt:lpstr>
      <vt:lpstr>Lo studio scientifico dell’uomo</vt:lpstr>
      <vt:lpstr>Lo studio scientifico dell’uomo</vt:lpstr>
      <vt:lpstr>Lo studio scientifico dell’uomo</vt:lpstr>
      <vt:lpstr>Intelligenza umana e del computer</vt:lpstr>
      <vt:lpstr>Intelligenza umana e del computer</vt:lpstr>
      <vt:lpstr>Intelligenza umana e del computer</vt:lpstr>
      <vt:lpstr>Intelligenza umana e del computer</vt:lpstr>
      <vt:lpstr>Lo studio scientifico dell’uomo</vt:lpstr>
      <vt:lpstr>Lo studio scientifico dell’uomo</vt:lpstr>
      <vt:lpstr>Presentazione standard di PowerPoint</vt:lpstr>
      <vt:lpstr>Presentazione standard di PowerPoint</vt:lpstr>
      <vt:lpstr>fMRI</vt:lpstr>
      <vt:lpstr>fMRI</vt:lpstr>
      <vt:lpstr>fMRI</vt:lpstr>
      <vt:lpstr>fMRI</vt:lpstr>
      <vt:lpstr>fMRI</vt:lpstr>
      <vt:lpstr>Ecco un esempio di dati prodotti con fMRI</vt:lpstr>
      <vt:lpstr>1° esempio</vt:lpstr>
      <vt:lpstr>1° esempio</vt:lpstr>
      <vt:lpstr>1° esempio</vt:lpstr>
      <vt:lpstr>1° esempio</vt:lpstr>
      <vt:lpstr>1° esempio</vt:lpstr>
      <vt:lpstr>1° esempio</vt:lpstr>
      <vt:lpstr>1° esempio</vt:lpstr>
      <vt:lpstr>Hd-Magneto-EEG</vt:lpstr>
      <vt:lpstr>Hd-Magneto-EEG</vt:lpstr>
      <vt:lpstr>Hd-Magneto-EEG</vt:lpstr>
      <vt:lpstr>Un punto di partenza ragionevole per comprendere la coscienza</vt:lpstr>
      <vt:lpstr>Un punto di partenza ragionevole per comprendere la coscienza</vt:lpstr>
      <vt:lpstr>Un punto di partenza ragionevole per comprendere la coscienza</vt:lpstr>
      <vt:lpstr>Un punto di partenza ragionevole per comprendere la coscienza</vt:lpstr>
      <vt:lpstr>Un punto di partenza ragionevole per comprendere la coscienza</vt:lpstr>
      <vt:lpstr>Un punto di partenza ragionevole per comprendere la coscienza</vt:lpstr>
      <vt:lpstr>Presentazione standard di PowerPoint</vt:lpstr>
      <vt:lpstr>Un punto di partenza ragionevole per comprendere la coscienza</vt:lpstr>
      <vt:lpstr>Un punto di partenza ragionevole per comprendere la coscienza</vt:lpstr>
      <vt:lpstr>Un punto di partenza ragionevole per comprendere la coscienza</vt:lpstr>
      <vt:lpstr>Un punto di partenza ragionevole per comprendere la coscienza</vt:lpstr>
      <vt:lpstr>Da dove nascono i problemi nella comprensione della coscienza?</vt:lpstr>
      <vt:lpstr>Da dove nascono i problemi nella comprensione della coscienza?</vt:lpstr>
      <vt:lpstr>Da dove nascono i problemi nella comprensione della coscienza?</vt:lpstr>
      <vt:lpstr>Da dove nascono i problemi nella comprensione della coscienza?</vt:lpstr>
      <vt:lpstr>Da dove nascono i problemi nella comprensione della coscienza?</vt:lpstr>
      <vt:lpstr>Intervista a Federico Faggin Corriere del 9/10/14</vt:lpstr>
      <vt:lpstr>Intervista a Federico Faggin Corriere del 9/10/14</vt:lpstr>
      <vt:lpstr>Human Brain Project</vt:lpstr>
      <vt:lpstr>Ma allora la sfida delle Neuroscienze?</vt:lpstr>
      <vt:lpstr>Ma allora la sfida delle Neuroscienze?</vt:lpstr>
      <vt:lpstr>Conclusioni</vt:lpstr>
      <vt:lpstr>Conclusioni</vt:lpstr>
      <vt:lpstr>Conclusioni</vt:lpstr>
      <vt:lpstr>Indicazione bibliografica</vt:lpstr>
      <vt:lpstr>Grazie della vostra pazienza nel seguirmi e nell’ascoltarmi!</vt:lpstr>
    </vt:vector>
  </TitlesOfParts>
  <Company>Università degli Studi di Pavia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Prof. Mauro Ceroni</dc:creator>
  <cp:lastModifiedBy>Prof. Ceroni</cp:lastModifiedBy>
  <cp:revision>186</cp:revision>
  <dcterms:created xsi:type="dcterms:W3CDTF">2011-04-14T06:36:22Z</dcterms:created>
  <dcterms:modified xsi:type="dcterms:W3CDTF">2014-10-23T06:55:29Z</dcterms:modified>
  <cp:contentStatus/>
</cp:coreProperties>
</file>