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92E86-1C9B-4787-B114-61FC4BC4F008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C4FE8-79C0-436E-AD46-09C572F5B8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248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0DDAADEE-7A69-4D95-ABA6-57D307EED2EA}" type="slidenum"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/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1209" y="8686460"/>
            <a:ext cx="2975352" cy="4561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tabLst>
                <a:tab pos="0" algn="l"/>
                <a:tab pos="400827" algn="l"/>
                <a:tab pos="801654" algn="l"/>
                <a:tab pos="1202482" algn="l"/>
                <a:tab pos="1603309" algn="l"/>
                <a:tab pos="2004136" algn="l"/>
                <a:tab pos="2404963" algn="l"/>
                <a:tab pos="2805791" algn="l"/>
                <a:tab pos="3206618" algn="l"/>
                <a:tab pos="3607445" algn="l"/>
                <a:tab pos="4008272" algn="l"/>
                <a:tab pos="4409100" algn="l"/>
                <a:tab pos="4809927" algn="l"/>
                <a:tab pos="5210754" algn="l"/>
                <a:tab pos="5611581" algn="l"/>
                <a:tab pos="6012409" algn="l"/>
                <a:tab pos="6413236" algn="l"/>
                <a:tab pos="6814063" algn="l"/>
                <a:tab pos="7214890" algn="l"/>
                <a:tab pos="7615718" algn="l"/>
                <a:tab pos="8016545" algn="l"/>
              </a:tabLst>
            </a:pPr>
            <a:fld id="{E43AA2CE-15BA-4B50-A68F-8BB22BAC65BE}" type="slidenum">
              <a:rPr lang="en-US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>
                <a:tabLst>
                  <a:tab pos="0" algn="l"/>
                  <a:tab pos="400827" algn="l"/>
                  <a:tab pos="801654" algn="l"/>
                  <a:tab pos="1202482" algn="l"/>
                  <a:tab pos="1603309" algn="l"/>
                  <a:tab pos="2004136" algn="l"/>
                  <a:tab pos="2404963" algn="l"/>
                  <a:tab pos="2805791" algn="l"/>
                  <a:tab pos="3206618" algn="l"/>
                  <a:tab pos="3607445" algn="l"/>
                  <a:tab pos="4008272" algn="l"/>
                  <a:tab pos="4409100" algn="l"/>
                  <a:tab pos="4809927" algn="l"/>
                  <a:tab pos="5210754" algn="l"/>
                  <a:tab pos="5611581" algn="l"/>
                  <a:tab pos="6012409" algn="l"/>
                  <a:tab pos="6413236" algn="l"/>
                  <a:tab pos="6814063" algn="l"/>
                  <a:tab pos="7214890" algn="l"/>
                  <a:tab pos="7615718" algn="l"/>
                  <a:tab pos="8016545" algn="l"/>
                </a:tabLst>
              </a:pPr>
              <a:t>1</a:t>
            </a:fld>
            <a:endParaRPr lang="en-US" sz="1200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4775" y="652463"/>
            <a:ext cx="4302125" cy="32258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705674" y="4085270"/>
            <a:ext cx="5641073" cy="3870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A1AF9-1C80-4BBF-A7AD-C8CE6D316F11}" type="datetimeFigureOut">
              <a:rPr lang="it-IT" smtClean="0"/>
              <a:t>10/03/2014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0B4E-3176-4F4D-9AE3-6F4B4A4B80F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204864"/>
            <a:ext cx="2998788" cy="256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18" name="Line 1"/>
          <p:cNvSpPr>
            <a:spLocks noChangeShapeType="1"/>
          </p:cNvSpPr>
          <p:nvPr/>
        </p:nvSpPr>
        <p:spPr bwMode="auto">
          <a:xfrm flipV="1">
            <a:off x="1501921" y="5255112"/>
            <a:ext cx="1764000" cy="332674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19" name="Line 2"/>
          <p:cNvSpPr>
            <a:spLocks noChangeShapeType="1"/>
          </p:cNvSpPr>
          <p:nvPr/>
        </p:nvSpPr>
        <p:spPr bwMode="auto">
          <a:xfrm flipV="1">
            <a:off x="1465920" y="5193186"/>
            <a:ext cx="1717920" cy="394601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331640" y="0"/>
            <a:ext cx="6696744" cy="51989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7967" tIns="86537" rIns="97967" bIns="57147"/>
          <a:lstStyle/>
          <a:p>
            <a:pPr>
              <a:lnSpc>
                <a:spcPct val="92000"/>
              </a:lnSpc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  <a:defRPr/>
            </a:pPr>
            <a:r>
              <a:rPr lang="en-US" sz="29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6" charset="0"/>
              </a:rPr>
              <a:t>Calibration system of the </a:t>
            </a:r>
            <a:r>
              <a:rPr lang="en-US" sz="2900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6" charset="0"/>
              </a:rPr>
              <a:t>iTOP</a:t>
            </a:r>
            <a:r>
              <a:rPr lang="en-US" sz="2900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pitchFamily="16" charset="0"/>
              </a:rPr>
              <a:t> detector</a:t>
            </a:r>
            <a:endParaRPr lang="en-US" sz="2900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" pitchFamily="16" charset="0"/>
            </a:endParaRPr>
          </a:p>
        </p:txBody>
      </p:sp>
      <p:sp>
        <p:nvSpPr>
          <p:cNvPr id="9221" name="Line 4"/>
          <p:cNvSpPr>
            <a:spLocks noChangeShapeType="1"/>
          </p:cNvSpPr>
          <p:nvPr/>
        </p:nvSpPr>
        <p:spPr bwMode="auto">
          <a:xfrm>
            <a:off x="1272961" y="2416574"/>
            <a:ext cx="4767840" cy="1441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22" name="Line 5"/>
          <p:cNvSpPr>
            <a:spLocks noChangeShapeType="1"/>
          </p:cNvSpPr>
          <p:nvPr/>
        </p:nvSpPr>
        <p:spPr bwMode="auto">
          <a:xfrm>
            <a:off x="6380640" y="2438177"/>
            <a:ext cx="378720" cy="1440"/>
          </a:xfrm>
          <a:prstGeom prst="line">
            <a:avLst/>
          </a:prstGeom>
          <a:noFill/>
          <a:ln w="36000" cap="sq">
            <a:solidFill>
              <a:srgbClr val="280099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23" name="Line 6"/>
          <p:cNvSpPr>
            <a:spLocks noChangeShapeType="1"/>
          </p:cNvSpPr>
          <p:nvPr/>
        </p:nvSpPr>
        <p:spPr bwMode="auto">
          <a:xfrm>
            <a:off x="6380640" y="2436736"/>
            <a:ext cx="378720" cy="152656"/>
          </a:xfrm>
          <a:prstGeom prst="line">
            <a:avLst/>
          </a:prstGeom>
          <a:noFill/>
          <a:ln w="36000" cap="sq">
            <a:solidFill>
              <a:srgbClr val="280099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24" name="Line 7"/>
          <p:cNvSpPr>
            <a:spLocks noChangeShapeType="1"/>
          </p:cNvSpPr>
          <p:nvPr/>
        </p:nvSpPr>
        <p:spPr bwMode="auto">
          <a:xfrm>
            <a:off x="6380640" y="2436736"/>
            <a:ext cx="361440" cy="273629"/>
          </a:xfrm>
          <a:prstGeom prst="line">
            <a:avLst/>
          </a:prstGeom>
          <a:noFill/>
          <a:ln w="36000" cap="sq">
            <a:solidFill>
              <a:srgbClr val="280099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>
            <a:off x="6380640" y="2436736"/>
            <a:ext cx="345600" cy="469489"/>
          </a:xfrm>
          <a:prstGeom prst="line">
            <a:avLst/>
          </a:prstGeom>
          <a:noFill/>
          <a:ln w="36000" cap="sq">
            <a:solidFill>
              <a:srgbClr val="280099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>
            <a:off x="6380641" y="2436736"/>
            <a:ext cx="312480" cy="665350"/>
          </a:xfrm>
          <a:prstGeom prst="line">
            <a:avLst/>
          </a:prstGeom>
          <a:noFill/>
          <a:ln w="36000" cap="sq">
            <a:solidFill>
              <a:srgbClr val="280099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27" name="Line 10"/>
          <p:cNvSpPr>
            <a:spLocks noChangeShapeType="1"/>
          </p:cNvSpPr>
          <p:nvPr/>
        </p:nvSpPr>
        <p:spPr bwMode="auto">
          <a:xfrm flipV="1">
            <a:off x="6373440" y="2269679"/>
            <a:ext cx="375840" cy="164177"/>
          </a:xfrm>
          <a:prstGeom prst="line">
            <a:avLst/>
          </a:prstGeom>
          <a:noFill/>
          <a:ln w="36000" cap="sq">
            <a:solidFill>
              <a:srgbClr val="280099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28" name="Line 11"/>
          <p:cNvSpPr>
            <a:spLocks noChangeShapeType="1"/>
          </p:cNvSpPr>
          <p:nvPr/>
        </p:nvSpPr>
        <p:spPr bwMode="auto">
          <a:xfrm flipV="1">
            <a:off x="6373440" y="2148706"/>
            <a:ext cx="357120" cy="285150"/>
          </a:xfrm>
          <a:prstGeom prst="line">
            <a:avLst/>
          </a:prstGeom>
          <a:noFill/>
          <a:ln w="36000" cap="sq">
            <a:solidFill>
              <a:srgbClr val="280099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29" name="Line 12"/>
          <p:cNvSpPr>
            <a:spLocks noChangeShapeType="1"/>
          </p:cNvSpPr>
          <p:nvPr/>
        </p:nvSpPr>
        <p:spPr bwMode="auto">
          <a:xfrm flipV="1">
            <a:off x="6373440" y="1952846"/>
            <a:ext cx="336960" cy="481010"/>
          </a:xfrm>
          <a:prstGeom prst="line">
            <a:avLst/>
          </a:prstGeom>
          <a:noFill/>
          <a:ln w="36000" cap="sq">
            <a:solidFill>
              <a:srgbClr val="280099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30" name="Line 13"/>
          <p:cNvSpPr>
            <a:spLocks noChangeShapeType="1"/>
          </p:cNvSpPr>
          <p:nvPr/>
        </p:nvSpPr>
        <p:spPr bwMode="auto">
          <a:xfrm flipV="1">
            <a:off x="6373440" y="1758426"/>
            <a:ext cx="300960" cy="675430"/>
          </a:xfrm>
          <a:prstGeom prst="line">
            <a:avLst/>
          </a:prstGeom>
          <a:noFill/>
          <a:ln w="36000" cap="sq">
            <a:solidFill>
              <a:srgbClr val="280099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31" name="Rectangle 14"/>
          <p:cNvSpPr>
            <a:spLocks noChangeArrowheads="1"/>
          </p:cNvSpPr>
          <p:nvPr/>
        </p:nvSpPr>
        <p:spPr bwMode="auto">
          <a:xfrm>
            <a:off x="6040801" y="2351768"/>
            <a:ext cx="331200" cy="151215"/>
          </a:xfrm>
          <a:prstGeom prst="rect">
            <a:avLst/>
          </a:prstGeom>
          <a:noFill/>
          <a:ln w="9360" cap="sq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32" name="Line 15"/>
          <p:cNvSpPr>
            <a:spLocks noChangeShapeType="1"/>
          </p:cNvSpPr>
          <p:nvPr/>
        </p:nvSpPr>
        <p:spPr bwMode="auto">
          <a:xfrm>
            <a:off x="6674401" y="1761306"/>
            <a:ext cx="1195200" cy="2880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33" name="Rectangle 16"/>
          <p:cNvSpPr>
            <a:spLocks noChangeArrowheads="1"/>
          </p:cNvSpPr>
          <p:nvPr/>
        </p:nvSpPr>
        <p:spPr bwMode="auto">
          <a:xfrm>
            <a:off x="7869600" y="1728182"/>
            <a:ext cx="195840" cy="67688"/>
          </a:xfrm>
          <a:prstGeom prst="rect">
            <a:avLst/>
          </a:prstGeom>
          <a:noFill/>
          <a:ln w="36000" cap="sq">
            <a:solidFill>
              <a:srgbClr val="4700B8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34" name="Line 17"/>
          <p:cNvSpPr>
            <a:spLocks noChangeShapeType="1"/>
          </p:cNvSpPr>
          <p:nvPr/>
        </p:nvSpPr>
        <p:spPr bwMode="auto">
          <a:xfrm>
            <a:off x="6707520" y="1955726"/>
            <a:ext cx="1195200" cy="2880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35" name="Rectangle 18"/>
          <p:cNvSpPr>
            <a:spLocks noChangeArrowheads="1"/>
          </p:cNvSpPr>
          <p:nvPr/>
        </p:nvSpPr>
        <p:spPr bwMode="auto">
          <a:xfrm>
            <a:off x="7902720" y="1924042"/>
            <a:ext cx="195840" cy="67688"/>
          </a:xfrm>
          <a:prstGeom prst="rect">
            <a:avLst/>
          </a:prstGeom>
          <a:noFill/>
          <a:ln w="36000" cap="sq">
            <a:solidFill>
              <a:srgbClr val="4700B8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36" name="Line 19"/>
          <p:cNvSpPr>
            <a:spLocks noChangeShapeType="1"/>
          </p:cNvSpPr>
          <p:nvPr/>
        </p:nvSpPr>
        <p:spPr bwMode="auto">
          <a:xfrm>
            <a:off x="6707520" y="2151586"/>
            <a:ext cx="1195200" cy="2880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37" name="Rectangle 20"/>
          <p:cNvSpPr>
            <a:spLocks noChangeArrowheads="1"/>
          </p:cNvSpPr>
          <p:nvPr/>
        </p:nvSpPr>
        <p:spPr bwMode="auto">
          <a:xfrm>
            <a:off x="7902720" y="2118463"/>
            <a:ext cx="195840" cy="67687"/>
          </a:xfrm>
          <a:prstGeom prst="rect">
            <a:avLst/>
          </a:prstGeom>
          <a:noFill/>
          <a:ln w="36000" cap="sq">
            <a:solidFill>
              <a:srgbClr val="4700B8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38" name="Line 21"/>
          <p:cNvSpPr>
            <a:spLocks noChangeShapeType="1"/>
          </p:cNvSpPr>
          <p:nvPr/>
        </p:nvSpPr>
        <p:spPr bwMode="auto">
          <a:xfrm>
            <a:off x="6707520" y="2281200"/>
            <a:ext cx="1195200" cy="2880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39" name="Rectangle 22"/>
          <p:cNvSpPr>
            <a:spLocks noChangeArrowheads="1"/>
          </p:cNvSpPr>
          <p:nvPr/>
        </p:nvSpPr>
        <p:spPr bwMode="auto">
          <a:xfrm>
            <a:off x="7902720" y="2249516"/>
            <a:ext cx="195840" cy="67688"/>
          </a:xfrm>
          <a:prstGeom prst="rect">
            <a:avLst/>
          </a:prstGeom>
          <a:noFill/>
          <a:ln w="36000" cap="sq">
            <a:solidFill>
              <a:srgbClr val="4700B8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40" name="Line 23"/>
          <p:cNvSpPr>
            <a:spLocks noChangeShapeType="1"/>
          </p:cNvSpPr>
          <p:nvPr/>
        </p:nvSpPr>
        <p:spPr bwMode="auto">
          <a:xfrm>
            <a:off x="6707520" y="2445377"/>
            <a:ext cx="1195200" cy="2880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41" name="Rectangle 24"/>
          <p:cNvSpPr>
            <a:spLocks noChangeArrowheads="1"/>
          </p:cNvSpPr>
          <p:nvPr/>
        </p:nvSpPr>
        <p:spPr bwMode="auto">
          <a:xfrm>
            <a:off x="7902720" y="2412254"/>
            <a:ext cx="195840" cy="67687"/>
          </a:xfrm>
          <a:prstGeom prst="rect">
            <a:avLst/>
          </a:prstGeom>
          <a:noFill/>
          <a:ln w="36000" cap="sq">
            <a:solidFill>
              <a:srgbClr val="4700B8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42" name="Line 25"/>
          <p:cNvSpPr>
            <a:spLocks noChangeShapeType="1"/>
          </p:cNvSpPr>
          <p:nvPr/>
        </p:nvSpPr>
        <p:spPr bwMode="auto">
          <a:xfrm>
            <a:off x="6707520" y="2574991"/>
            <a:ext cx="1195200" cy="2880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43" name="Rectangle 26"/>
          <p:cNvSpPr>
            <a:spLocks noChangeArrowheads="1"/>
          </p:cNvSpPr>
          <p:nvPr/>
        </p:nvSpPr>
        <p:spPr bwMode="auto">
          <a:xfrm>
            <a:off x="7902720" y="2541867"/>
            <a:ext cx="195840" cy="67687"/>
          </a:xfrm>
          <a:prstGeom prst="rect">
            <a:avLst/>
          </a:prstGeom>
          <a:noFill/>
          <a:ln w="36000" cap="sq">
            <a:solidFill>
              <a:srgbClr val="4700B8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44" name="Line 27"/>
          <p:cNvSpPr>
            <a:spLocks noChangeShapeType="1"/>
          </p:cNvSpPr>
          <p:nvPr/>
        </p:nvSpPr>
        <p:spPr bwMode="auto">
          <a:xfrm>
            <a:off x="6739200" y="2710365"/>
            <a:ext cx="1195200" cy="2880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45" name="Rectangle 28"/>
          <p:cNvSpPr>
            <a:spLocks noChangeArrowheads="1"/>
          </p:cNvSpPr>
          <p:nvPr/>
        </p:nvSpPr>
        <p:spPr bwMode="auto">
          <a:xfrm>
            <a:off x="7902720" y="2672921"/>
            <a:ext cx="195840" cy="67688"/>
          </a:xfrm>
          <a:prstGeom prst="rect">
            <a:avLst/>
          </a:prstGeom>
          <a:noFill/>
          <a:ln w="36000" cap="sq">
            <a:solidFill>
              <a:srgbClr val="4700B8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46" name="Line 29"/>
          <p:cNvSpPr>
            <a:spLocks noChangeShapeType="1"/>
          </p:cNvSpPr>
          <p:nvPr/>
        </p:nvSpPr>
        <p:spPr bwMode="auto">
          <a:xfrm>
            <a:off x="6707520" y="2900465"/>
            <a:ext cx="1195200" cy="2880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47" name="Rectangle 30"/>
          <p:cNvSpPr>
            <a:spLocks noChangeArrowheads="1"/>
          </p:cNvSpPr>
          <p:nvPr/>
        </p:nvSpPr>
        <p:spPr bwMode="auto">
          <a:xfrm>
            <a:off x="7902720" y="2868781"/>
            <a:ext cx="195840" cy="67688"/>
          </a:xfrm>
          <a:prstGeom prst="rect">
            <a:avLst/>
          </a:prstGeom>
          <a:noFill/>
          <a:ln w="36000" cap="sq">
            <a:solidFill>
              <a:srgbClr val="4700B8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48" name="Line 31"/>
          <p:cNvSpPr>
            <a:spLocks noChangeShapeType="1"/>
          </p:cNvSpPr>
          <p:nvPr/>
        </p:nvSpPr>
        <p:spPr bwMode="auto">
          <a:xfrm>
            <a:off x="6674401" y="3096326"/>
            <a:ext cx="1195200" cy="2880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49" name="Rectangle 32"/>
          <p:cNvSpPr>
            <a:spLocks noChangeArrowheads="1"/>
          </p:cNvSpPr>
          <p:nvPr/>
        </p:nvSpPr>
        <p:spPr bwMode="auto">
          <a:xfrm>
            <a:off x="7869600" y="3064642"/>
            <a:ext cx="195840" cy="67688"/>
          </a:xfrm>
          <a:prstGeom prst="rect">
            <a:avLst/>
          </a:prstGeom>
          <a:noFill/>
          <a:ln w="36000" cap="sq">
            <a:solidFill>
              <a:srgbClr val="4700B8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50" name="Rectangle 33"/>
          <p:cNvSpPr>
            <a:spLocks noChangeArrowheads="1"/>
          </p:cNvSpPr>
          <p:nvPr/>
        </p:nvSpPr>
        <p:spPr bwMode="auto">
          <a:xfrm>
            <a:off x="718560" y="2285521"/>
            <a:ext cx="522720" cy="260667"/>
          </a:xfrm>
          <a:prstGeom prst="rect">
            <a:avLst/>
          </a:prstGeom>
          <a:noFill/>
          <a:ln w="36000" cap="sq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pic>
        <p:nvPicPr>
          <p:cNvPr id="9251" name="Picture 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1680" y="1731062"/>
            <a:ext cx="479520" cy="3917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52" name="Line 35"/>
          <p:cNvSpPr>
            <a:spLocks noChangeShapeType="1"/>
          </p:cNvSpPr>
          <p:nvPr/>
        </p:nvSpPr>
        <p:spPr bwMode="auto">
          <a:xfrm>
            <a:off x="718561" y="1535201"/>
            <a:ext cx="5290560" cy="1441"/>
          </a:xfrm>
          <a:prstGeom prst="line">
            <a:avLst/>
          </a:prstGeom>
          <a:noFill/>
          <a:ln w="3600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53" name="Line 36"/>
          <p:cNvSpPr>
            <a:spLocks noChangeShapeType="1"/>
          </p:cNvSpPr>
          <p:nvPr/>
        </p:nvSpPr>
        <p:spPr bwMode="auto">
          <a:xfrm flipV="1">
            <a:off x="718561" y="1238530"/>
            <a:ext cx="1440" cy="59334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54" name="Line 37"/>
          <p:cNvSpPr>
            <a:spLocks noChangeShapeType="1"/>
          </p:cNvSpPr>
          <p:nvPr/>
        </p:nvSpPr>
        <p:spPr bwMode="auto">
          <a:xfrm flipV="1">
            <a:off x="6007680" y="1238530"/>
            <a:ext cx="1440" cy="59334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55" name="Line 38"/>
          <p:cNvSpPr>
            <a:spLocks noChangeShapeType="1"/>
          </p:cNvSpPr>
          <p:nvPr/>
        </p:nvSpPr>
        <p:spPr bwMode="auto">
          <a:xfrm>
            <a:off x="6073921" y="1535201"/>
            <a:ext cx="2089440" cy="1441"/>
          </a:xfrm>
          <a:prstGeom prst="line">
            <a:avLst/>
          </a:prstGeom>
          <a:noFill/>
          <a:ln w="36000" cap="sq">
            <a:solidFill>
              <a:srgbClr val="000000"/>
            </a:solidFill>
            <a:miter lim="800000"/>
            <a:headEnd type="triangle" w="med" len="med"/>
            <a:tailEnd type="triangle" w="med" len="med"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56" name="Line 39"/>
          <p:cNvSpPr>
            <a:spLocks noChangeShapeType="1"/>
          </p:cNvSpPr>
          <p:nvPr/>
        </p:nvSpPr>
        <p:spPr bwMode="auto">
          <a:xfrm flipV="1">
            <a:off x="6073920" y="1238530"/>
            <a:ext cx="1440" cy="59334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57" name="Line 40"/>
          <p:cNvSpPr>
            <a:spLocks noChangeShapeType="1"/>
          </p:cNvSpPr>
          <p:nvPr/>
        </p:nvSpPr>
        <p:spPr bwMode="auto">
          <a:xfrm flipV="1">
            <a:off x="8163361" y="1238530"/>
            <a:ext cx="1440" cy="59334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58" name="Text Box 41"/>
          <p:cNvSpPr txBox="1">
            <a:spLocks noChangeArrowheads="1"/>
          </p:cNvSpPr>
          <p:nvPr/>
        </p:nvSpPr>
        <p:spPr bwMode="auto">
          <a:xfrm>
            <a:off x="829440" y="1036910"/>
            <a:ext cx="4717440" cy="3614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61066" rIns="81639" bIns="40820"/>
          <a:lstStyle/>
          <a:p>
            <a:pPr>
              <a:lnSpc>
                <a:spcPct val="92000"/>
              </a:lnSpc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alatino" pitchFamily="16" charset="0"/>
              </a:rPr>
              <a:t>~ 20/40 m   Single mode. </a:t>
            </a:r>
            <a:r>
              <a:rPr lang="en-US" sz="2000" b="1" dirty="0" smtClean="0">
                <a:solidFill>
                  <a:srgbClr val="000000"/>
                </a:solidFill>
                <a:latin typeface="Palatino" pitchFamily="16" charset="0"/>
              </a:rPr>
              <a:t>fiber</a:t>
            </a:r>
            <a:endParaRPr lang="en-US" sz="2000" b="1" dirty="0">
              <a:solidFill>
                <a:srgbClr val="000000"/>
              </a:solidFill>
              <a:latin typeface="Palatino" pitchFamily="16" charset="0"/>
            </a:endParaRPr>
          </a:p>
        </p:txBody>
      </p:sp>
      <p:sp>
        <p:nvSpPr>
          <p:cNvPr id="9259" name="Text Box 42"/>
          <p:cNvSpPr txBox="1">
            <a:spLocks noChangeArrowheads="1"/>
          </p:cNvSpPr>
          <p:nvPr/>
        </p:nvSpPr>
        <p:spPr bwMode="auto">
          <a:xfrm>
            <a:off x="6013440" y="594783"/>
            <a:ext cx="2612160" cy="6408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61066" rIns="81639" bIns="40820"/>
          <a:lstStyle/>
          <a:p>
            <a:pPr>
              <a:lnSpc>
                <a:spcPct val="92000"/>
              </a:lnSpc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alatino" pitchFamily="16" charset="0"/>
              </a:rPr>
              <a:t>~ 1.5 m   Multimode. </a:t>
            </a:r>
          </a:p>
          <a:p>
            <a:pPr>
              <a:lnSpc>
                <a:spcPct val="92000"/>
              </a:lnSpc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000" b="1" dirty="0">
                <a:solidFill>
                  <a:srgbClr val="000000"/>
                </a:solidFill>
                <a:latin typeface="Palatino" pitchFamily="16" charset="0"/>
              </a:rPr>
              <a:t>        9 / Module</a:t>
            </a:r>
          </a:p>
        </p:txBody>
      </p:sp>
      <p:sp>
        <p:nvSpPr>
          <p:cNvPr id="9260" name="Text Box 43"/>
          <p:cNvSpPr txBox="1">
            <a:spLocks noChangeArrowheads="1"/>
          </p:cNvSpPr>
          <p:nvPr/>
        </p:nvSpPr>
        <p:spPr bwMode="auto">
          <a:xfrm>
            <a:off x="1272961" y="1903880"/>
            <a:ext cx="1830240" cy="5126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56821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b="1" dirty="0">
                <a:solidFill>
                  <a:srgbClr val="000000"/>
                </a:solidFill>
              </a:rPr>
              <a:t>Electronics hut</a:t>
            </a:r>
          </a:p>
        </p:txBody>
      </p:sp>
      <p:sp>
        <p:nvSpPr>
          <p:cNvPr id="9261" name="Text Box 44"/>
          <p:cNvSpPr txBox="1">
            <a:spLocks noChangeArrowheads="1"/>
          </p:cNvSpPr>
          <p:nvPr/>
        </p:nvSpPr>
        <p:spPr bwMode="auto">
          <a:xfrm>
            <a:off x="8157600" y="2266798"/>
            <a:ext cx="984960" cy="33843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56821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b="1" dirty="0" smtClean="0">
                <a:solidFill>
                  <a:srgbClr val="000000"/>
                </a:solidFill>
              </a:rPr>
              <a:t>Quartz</a:t>
            </a: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b="1" dirty="0" smtClean="0">
                <a:solidFill>
                  <a:srgbClr val="000000"/>
                </a:solidFill>
              </a:rPr>
              <a:t>Bar Box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9262" name="Line 45"/>
          <p:cNvSpPr>
            <a:spLocks noChangeShapeType="1"/>
          </p:cNvSpPr>
          <p:nvPr/>
        </p:nvSpPr>
        <p:spPr bwMode="auto">
          <a:xfrm flipV="1">
            <a:off x="0" y="4928198"/>
            <a:ext cx="3036960" cy="111611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63" name="Line 46"/>
          <p:cNvSpPr>
            <a:spLocks noChangeShapeType="1"/>
          </p:cNvSpPr>
          <p:nvPr/>
        </p:nvSpPr>
        <p:spPr bwMode="auto">
          <a:xfrm flipV="1">
            <a:off x="1" y="5090936"/>
            <a:ext cx="4537440" cy="176994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64" name="Line 47"/>
          <p:cNvSpPr>
            <a:spLocks noChangeShapeType="1"/>
          </p:cNvSpPr>
          <p:nvPr/>
        </p:nvSpPr>
        <p:spPr bwMode="auto">
          <a:xfrm>
            <a:off x="1861920" y="4931078"/>
            <a:ext cx="1501920" cy="45652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65" name="Line 48"/>
          <p:cNvSpPr>
            <a:spLocks noChangeShapeType="1"/>
          </p:cNvSpPr>
          <p:nvPr/>
        </p:nvSpPr>
        <p:spPr bwMode="auto">
          <a:xfrm>
            <a:off x="3362401" y="5160062"/>
            <a:ext cx="1440" cy="228984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66" name="Line 49"/>
          <p:cNvSpPr>
            <a:spLocks noChangeShapeType="1"/>
          </p:cNvSpPr>
          <p:nvPr/>
        </p:nvSpPr>
        <p:spPr bwMode="auto">
          <a:xfrm>
            <a:off x="1861921" y="4703535"/>
            <a:ext cx="1440" cy="228984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67" name="Line 50"/>
          <p:cNvSpPr>
            <a:spLocks noChangeShapeType="1"/>
          </p:cNvSpPr>
          <p:nvPr/>
        </p:nvSpPr>
        <p:spPr bwMode="auto">
          <a:xfrm>
            <a:off x="3363840" y="5160062"/>
            <a:ext cx="1440" cy="228984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68" name="Line 51"/>
          <p:cNvSpPr>
            <a:spLocks noChangeShapeType="1"/>
          </p:cNvSpPr>
          <p:nvPr/>
        </p:nvSpPr>
        <p:spPr bwMode="auto">
          <a:xfrm>
            <a:off x="1860481" y="4703534"/>
            <a:ext cx="1501920" cy="45652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69" name="Line 52"/>
          <p:cNvSpPr>
            <a:spLocks noChangeShapeType="1"/>
          </p:cNvSpPr>
          <p:nvPr/>
        </p:nvSpPr>
        <p:spPr bwMode="auto">
          <a:xfrm flipH="1">
            <a:off x="3359521" y="5193185"/>
            <a:ext cx="463680" cy="195861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70" name="Line 53"/>
          <p:cNvSpPr>
            <a:spLocks noChangeShapeType="1"/>
          </p:cNvSpPr>
          <p:nvPr/>
        </p:nvSpPr>
        <p:spPr bwMode="auto">
          <a:xfrm>
            <a:off x="3820321" y="5128379"/>
            <a:ext cx="1440" cy="26066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71" name="Line 54"/>
          <p:cNvSpPr>
            <a:spLocks noChangeShapeType="1"/>
          </p:cNvSpPr>
          <p:nvPr/>
        </p:nvSpPr>
        <p:spPr bwMode="auto">
          <a:xfrm>
            <a:off x="3820321" y="4964201"/>
            <a:ext cx="1440" cy="228984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72" name="Line 55"/>
          <p:cNvSpPr>
            <a:spLocks noChangeShapeType="1"/>
          </p:cNvSpPr>
          <p:nvPr/>
        </p:nvSpPr>
        <p:spPr bwMode="auto">
          <a:xfrm flipH="1">
            <a:off x="3359521" y="4964201"/>
            <a:ext cx="463680" cy="195861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73" name="Line 56"/>
          <p:cNvSpPr>
            <a:spLocks noChangeShapeType="1"/>
          </p:cNvSpPr>
          <p:nvPr/>
        </p:nvSpPr>
        <p:spPr bwMode="auto">
          <a:xfrm flipV="1">
            <a:off x="0" y="4961321"/>
            <a:ext cx="4930560" cy="1899559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74" name="Line 57"/>
          <p:cNvSpPr>
            <a:spLocks noChangeShapeType="1"/>
          </p:cNvSpPr>
          <p:nvPr/>
        </p:nvSpPr>
        <p:spPr bwMode="auto">
          <a:xfrm>
            <a:off x="2318401" y="4539357"/>
            <a:ext cx="1501920" cy="42484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75" name="Line 58"/>
          <p:cNvSpPr>
            <a:spLocks noChangeShapeType="1"/>
          </p:cNvSpPr>
          <p:nvPr/>
        </p:nvSpPr>
        <p:spPr bwMode="auto">
          <a:xfrm flipH="1">
            <a:off x="1857600" y="4539356"/>
            <a:ext cx="463680" cy="16273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76" name="Line 59"/>
          <p:cNvSpPr>
            <a:spLocks noChangeShapeType="1"/>
          </p:cNvSpPr>
          <p:nvPr/>
        </p:nvSpPr>
        <p:spPr bwMode="auto">
          <a:xfrm flipV="1">
            <a:off x="3788641" y="5157182"/>
            <a:ext cx="1440" cy="1507838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77" name="Line 60"/>
          <p:cNvSpPr>
            <a:spLocks noChangeShapeType="1"/>
          </p:cNvSpPr>
          <p:nvPr/>
        </p:nvSpPr>
        <p:spPr bwMode="auto">
          <a:xfrm flipH="1">
            <a:off x="1042560" y="5160062"/>
            <a:ext cx="2748960" cy="1077233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78" name="Oval 61"/>
          <p:cNvSpPr>
            <a:spLocks noChangeArrowheads="1"/>
          </p:cNvSpPr>
          <p:nvPr/>
        </p:nvSpPr>
        <p:spPr bwMode="auto">
          <a:xfrm>
            <a:off x="260640" y="5780768"/>
            <a:ext cx="914400" cy="522775"/>
          </a:xfrm>
          <a:prstGeom prst="ellipse">
            <a:avLst/>
          </a:prstGeom>
          <a:solidFill>
            <a:srgbClr val="99CCFF"/>
          </a:solidFill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79" name="Line 62"/>
          <p:cNvSpPr>
            <a:spLocks noChangeShapeType="1"/>
          </p:cNvSpPr>
          <p:nvPr/>
        </p:nvSpPr>
        <p:spPr bwMode="auto">
          <a:xfrm flipV="1">
            <a:off x="587521" y="5582026"/>
            <a:ext cx="914400" cy="201621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80" name="Line 63"/>
          <p:cNvSpPr>
            <a:spLocks noChangeShapeType="1"/>
          </p:cNvSpPr>
          <p:nvPr/>
        </p:nvSpPr>
        <p:spPr bwMode="auto">
          <a:xfrm flipV="1">
            <a:off x="1465921" y="5157182"/>
            <a:ext cx="1473120" cy="411883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81" name="Line 64"/>
          <p:cNvSpPr>
            <a:spLocks noChangeShapeType="1"/>
          </p:cNvSpPr>
          <p:nvPr/>
        </p:nvSpPr>
        <p:spPr bwMode="auto">
          <a:xfrm flipV="1">
            <a:off x="1501921" y="5059252"/>
            <a:ext cx="1241280" cy="509814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82" name="Line 65"/>
          <p:cNvSpPr>
            <a:spLocks noChangeShapeType="1"/>
          </p:cNvSpPr>
          <p:nvPr/>
        </p:nvSpPr>
        <p:spPr bwMode="auto">
          <a:xfrm flipV="1">
            <a:off x="1501921" y="5043409"/>
            <a:ext cx="1045440" cy="525656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83" name="Line 66"/>
          <p:cNvSpPr>
            <a:spLocks noChangeShapeType="1"/>
          </p:cNvSpPr>
          <p:nvPr/>
        </p:nvSpPr>
        <p:spPr bwMode="auto">
          <a:xfrm flipV="1">
            <a:off x="1465920" y="4961322"/>
            <a:ext cx="950400" cy="623585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84" name="Line 67"/>
          <p:cNvSpPr>
            <a:spLocks noChangeShapeType="1"/>
          </p:cNvSpPr>
          <p:nvPr/>
        </p:nvSpPr>
        <p:spPr bwMode="auto">
          <a:xfrm flipV="1">
            <a:off x="1501920" y="4929638"/>
            <a:ext cx="718560" cy="639427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85" name="Line 68"/>
          <p:cNvSpPr>
            <a:spLocks noChangeShapeType="1"/>
          </p:cNvSpPr>
          <p:nvPr/>
        </p:nvSpPr>
        <p:spPr bwMode="auto">
          <a:xfrm flipV="1">
            <a:off x="1465920" y="4798584"/>
            <a:ext cx="492480" cy="770481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86" name="Line 69"/>
          <p:cNvSpPr>
            <a:spLocks noChangeShapeType="1"/>
          </p:cNvSpPr>
          <p:nvPr/>
        </p:nvSpPr>
        <p:spPr bwMode="auto">
          <a:xfrm flipV="1">
            <a:off x="1501920" y="4863392"/>
            <a:ext cx="587520" cy="688392"/>
          </a:xfrm>
          <a:prstGeom prst="line">
            <a:avLst/>
          </a:prstGeom>
          <a:noFill/>
          <a:ln w="36000" cap="sq">
            <a:solidFill>
              <a:srgbClr val="4700B8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87" name="Oval 70"/>
          <p:cNvSpPr>
            <a:spLocks noChangeArrowheads="1"/>
          </p:cNvSpPr>
          <p:nvPr/>
        </p:nvSpPr>
        <p:spPr bwMode="auto">
          <a:xfrm>
            <a:off x="522720" y="5943505"/>
            <a:ext cx="718560" cy="260667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88" name="Oval 71"/>
          <p:cNvSpPr>
            <a:spLocks noChangeArrowheads="1"/>
          </p:cNvSpPr>
          <p:nvPr/>
        </p:nvSpPr>
        <p:spPr bwMode="auto">
          <a:xfrm>
            <a:off x="587521" y="5780767"/>
            <a:ext cx="718560" cy="260668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89" name="Oval 72"/>
          <p:cNvSpPr>
            <a:spLocks noChangeArrowheads="1"/>
          </p:cNvSpPr>
          <p:nvPr/>
        </p:nvSpPr>
        <p:spPr bwMode="auto">
          <a:xfrm>
            <a:off x="587521" y="5780768"/>
            <a:ext cx="718560" cy="228984"/>
          </a:xfrm>
          <a:prstGeom prst="ellipse">
            <a:avLst/>
          </a:prstGeom>
          <a:solidFill>
            <a:srgbClr val="FFFFFF"/>
          </a:solidFill>
          <a:ln w="9360" cap="sq">
            <a:solidFill>
              <a:srgbClr val="FFFFFF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90" name="Text Box 73"/>
          <p:cNvSpPr txBox="1">
            <a:spLocks noChangeArrowheads="1"/>
          </p:cNvSpPr>
          <p:nvPr/>
        </p:nvSpPr>
        <p:spPr bwMode="auto">
          <a:xfrm>
            <a:off x="2505600" y="6237296"/>
            <a:ext cx="1373760" cy="313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55188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>
                <a:solidFill>
                  <a:srgbClr val="000000"/>
                </a:solidFill>
              </a:rPr>
              <a:t>From outside</a:t>
            </a:r>
          </a:p>
        </p:txBody>
      </p:sp>
      <p:sp>
        <p:nvSpPr>
          <p:cNvPr id="9291" name="Line 74"/>
          <p:cNvSpPr>
            <a:spLocks noChangeShapeType="1"/>
          </p:cNvSpPr>
          <p:nvPr/>
        </p:nvSpPr>
        <p:spPr bwMode="auto">
          <a:xfrm flipV="1">
            <a:off x="299521" y="4817306"/>
            <a:ext cx="1046880" cy="420524"/>
          </a:xfrm>
          <a:prstGeom prst="line">
            <a:avLst/>
          </a:prstGeom>
          <a:noFill/>
          <a:ln w="3600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92" name="Text Box 75"/>
          <p:cNvSpPr txBox="1">
            <a:spLocks noChangeArrowheads="1"/>
          </p:cNvSpPr>
          <p:nvPr/>
        </p:nvSpPr>
        <p:spPr bwMode="auto">
          <a:xfrm>
            <a:off x="168481" y="4460149"/>
            <a:ext cx="1592640" cy="313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55188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dirty="0">
                <a:solidFill>
                  <a:srgbClr val="000000"/>
                </a:solidFill>
              </a:rPr>
              <a:t>Belle Backward</a:t>
            </a:r>
          </a:p>
        </p:txBody>
      </p:sp>
      <p:sp>
        <p:nvSpPr>
          <p:cNvPr id="9293" name="Line 76"/>
          <p:cNvSpPr>
            <a:spLocks noChangeShapeType="1"/>
          </p:cNvSpPr>
          <p:nvPr/>
        </p:nvSpPr>
        <p:spPr bwMode="auto">
          <a:xfrm flipH="1" flipV="1">
            <a:off x="3653281" y="5946385"/>
            <a:ext cx="7200" cy="709994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94" name="Text Box 77"/>
          <p:cNvSpPr txBox="1">
            <a:spLocks noChangeArrowheads="1"/>
          </p:cNvSpPr>
          <p:nvPr/>
        </p:nvSpPr>
        <p:spPr bwMode="auto">
          <a:xfrm>
            <a:off x="7735680" y="5459614"/>
            <a:ext cx="1406880" cy="5962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56821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b="1" dirty="0">
                <a:solidFill>
                  <a:srgbClr val="000000"/>
                </a:solidFill>
              </a:rPr>
              <a:t>Electronics</a:t>
            </a:r>
          </a:p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b="1" dirty="0">
                <a:solidFill>
                  <a:srgbClr val="000000"/>
                </a:solidFill>
              </a:rPr>
              <a:t> hut</a:t>
            </a:r>
          </a:p>
        </p:txBody>
      </p:sp>
      <p:sp>
        <p:nvSpPr>
          <p:cNvPr id="9295" name="Line 78"/>
          <p:cNvSpPr>
            <a:spLocks noChangeShapeType="1"/>
          </p:cNvSpPr>
          <p:nvPr/>
        </p:nvSpPr>
        <p:spPr bwMode="auto">
          <a:xfrm>
            <a:off x="8324640" y="5459614"/>
            <a:ext cx="581760" cy="144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297" name="Text Box 80"/>
          <p:cNvSpPr txBox="1">
            <a:spLocks noChangeArrowheads="1"/>
          </p:cNvSpPr>
          <p:nvPr/>
        </p:nvSpPr>
        <p:spPr bwMode="auto">
          <a:xfrm>
            <a:off x="8848801" y="6480681"/>
            <a:ext cx="277920" cy="377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55188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b="1" dirty="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9298" name="Oval 81"/>
          <p:cNvSpPr>
            <a:spLocks noChangeArrowheads="1"/>
          </p:cNvSpPr>
          <p:nvPr/>
        </p:nvSpPr>
        <p:spPr bwMode="auto">
          <a:xfrm>
            <a:off x="5749920" y="4591203"/>
            <a:ext cx="1226880" cy="1183804"/>
          </a:xfrm>
          <a:prstGeom prst="ellipse">
            <a:avLst/>
          </a:prstGeom>
          <a:solidFill>
            <a:srgbClr val="99CCFF"/>
          </a:solidFill>
          <a:ln w="108000" cap="sq">
            <a:solidFill>
              <a:srgbClr val="0000FF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299" name="AutoShape 82"/>
          <p:cNvSpPr>
            <a:spLocks noChangeArrowheads="1"/>
          </p:cNvSpPr>
          <p:nvPr/>
        </p:nvSpPr>
        <p:spPr bwMode="auto">
          <a:xfrm>
            <a:off x="4963681" y="3820722"/>
            <a:ext cx="2841120" cy="2841418"/>
          </a:xfrm>
          <a:prstGeom prst="octagon">
            <a:avLst>
              <a:gd name="adj" fmla="val 26153"/>
            </a:avLst>
          </a:prstGeom>
          <a:noFill/>
          <a:ln w="9360" cap="sq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300" name="Line 83"/>
          <p:cNvSpPr>
            <a:spLocks noChangeShapeType="1"/>
          </p:cNvSpPr>
          <p:nvPr/>
        </p:nvSpPr>
        <p:spPr bwMode="auto">
          <a:xfrm flipH="1">
            <a:off x="7181280" y="5160062"/>
            <a:ext cx="1311840" cy="1440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01" name="Oval 84"/>
          <p:cNvSpPr>
            <a:spLocks noChangeArrowheads="1"/>
          </p:cNvSpPr>
          <p:nvPr/>
        </p:nvSpPr>
        <p:spPr bwMode="auto">
          <a:xfrm>
            <a:off x="5551201" y="4409743"/>
            <a:ext cx="1632960" cy="1568325"/>
          </a:xfrm>
          <a:prstGeom prst="ellipse">
            <a:avLst/>
          </a:prstGeom>
          <a:solidFill>
            <a:srgbClr val="99CCFF"/>
          </a:solidFill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302" name="Line 85"/>
          <p:cNvSpPr>
            <a:spLocks noChangeShapeType="1"/>
          </p:cNvSpPr>
          <p:nvPr/>
        </p:nvSpPr>
        <p:spPr bwMode="auto">
          <a:xfrm flipH="1">
            <a:off x="6973920" y="5165823"/>
            <a:ext cx="213120" cy="10081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03" name="Line 86"/>
          <p:cNvSpPr>
            <a:spLocks noChangeShapeType="1"/>
          </p:cNvSpPr>
          <p:nvPr/>
        </p:nvSpPr>
        <p:spPr bwMode="auto">
          <a:xfrm>
            <a:off x="6367680" y="4409743"/>
            <a:ext cx="1440" cy="195861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04" name="Line 87"/>
          <p:cNvSpPr>
            <a:spLocks noChangeShapeType="1"/>
          </p:cNvSpPr>
          <p:nvPr/>
        </p:nvSpPr>
        <p:spPr bwMode="auto">
          <a:xfrm>
            <a:off x="5551201" y="5160062"/>
            <a:ext cx="198720" cy="1440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05" name="Line 88"/>
          <p:cNvSpPr>
            <a:spLocks noChangeShapeType="1"/>
          </p:cNvSpPr>
          <p:nvPr/>
        </p:nvSpPr>
        <p:spPr bwMode="auto">
          <a:xfrm>
            <a:off x="6334561" y="5775006"/>
            <a:ext cx="1440" cy="201621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06" name="Line 89"/>
          <p:cNvSpPr>
            <a:spLocks noChangeShapeType="1"/>
          </p:cNvSpPr>
          <p:nvPr/>
        </p:nvSpPr>
        <p:spPr bwMode="auto">
          <a:xfrm flipH="1">
            <a:off x="5617441" y="5430811"/>
            <a:ext cx="181440" cy="109451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07" name="Line 90"/>
          <p:cNvSpPr>
            <a:spLocks noChangeShapeType="1"/>
          </p:cNvSpPr>
          <p:nvPr/>
        </p:nvSpPr>
        <p:spPr bwMode="auto">
          <a:xfrm flipH="1" flipV="1">
            <a:off x="5652001" y="4831708"/>
            <a:ext cx="164160" cy="70567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08" name="Line 91"/>
          <p:cNvSpPr>
            <a:spLocks noChangeShapeType="1"/>
          </p:cNvSpPr>
          <p:nvPr/>
        </p:nvSpPr>
        <p:spPr bwMode="auto">
          <a:xfrm>
            <a:off x="5891040" y="4539357"/>
            <a:ext cx="119520" cy="168498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09" name="Line 92"/>
          <p:cNvSpPr>
            <a:spLocks noChangeShapeType="1"/>
          </p:cNvSpPr>
          <p:nvPr/>
        </p:nvSpPr>
        <p:spPr bwMode="auto">
          <a:xfrm flipH="1">
            <a:off x="5876640" y="5668435"/>
            <a:ext cx="144000" cy="158417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10" name="Line 93"/>
          <p:cNvSpPr>
            <a:spLocks noChangeShapeType="1"/>
          </p:cNvSpPr>
          <p:nvPr/>
        </p:nvSpPr>
        <p:spPr bwMode="auto">
          <a:xfrm>
            <a:off x="6652801" y="5704440"/>
            <a:ext cx="119520" cy="168497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11" name="Line 94"/>
          <p:cNvSpPr>
            <a:spLocks noChangeShapeType="1"/>
          </p:cNvSpPr>
          <p:nvPr/>
        </p:nvSpPr>
        <p:spPr bwMode="auto">
          <a:xfrm flipH="1" flipV="1">
            <a:off x="6912000" y="5489856"/>
            <a:ext cx="164160" cy="70568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12" name="Line 95"/>
          <p:cNvSpPr>
            <a:spLocks noChangeShapeType="1"/>
          </p:cNvSpPr>
          <p:nvPr/>
        </p:nvSpPr>
        <p:spPr bwMode="auto">
          <a:xfrm flipH="1">
            <a:off x="6698880" y="4546558"/>
            <a:ext cx="144000" cy="158417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13" name="Line 96"/>
          <p:cNvSpPr>
            <a:spLocks noChangeShapeType="1"/>
          </p:cNvSpPr>
          <p:nvPr/>
        </p:nvSpPr>
        <p:spPr bwMode="auto">
          <a:xfrm flipH="1">
            <a:off x="6894720" y="4792823"/>
            <a:ext cx="181440" cy="109451"/>
          </a:xfrm>
          <a:prstGeom prst="line">
            <a:avLst/>
          </a:prstGeom>
          <a:noFill/>
          <a:ln w="36000" cap="sq">
            <a:solidFill>
              <a:srgbClr val="FF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14" name="Oval 97"/>
          <p:cNvSpPr>
            <a:spLocks noChangeArrowheads="1"/>
          </p:cNvSpPr>
          <p:nvPr/>
        </p:nvSpPr>
        <p:spPr bwMode="auto">
          <a:xfrm>
            <a:off x="4757760" y="3706950"/>
            <a:ext cx="3214080" cy="3067522"/>
          </a:xfrm>
          <a:prstGeom prst="ellips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9315" name="Line 98"/>
          <p:cNvSpPr>
            <a:spLocks noChangeShapeType="1"/>
          </p:cNvSpPr>
          <p:nvPr/>
        </p:nvSpPr>
        <p:spPr bwMode="auto">
          <a:xfrm>
            <a:off x="7971841" y="5226309"/>
            <a:ext cx="551520" cy="1440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16" name="Line 99"/>
          <p:cNvSpPr>
            <a:spLocks noChangeShapeType="1"/>
          </p:cNvSpPr>
          <p:nvPr/>
        </p:nvSpPr>
        <p:spPr bwMode="auto">
          <a:xfrm flipV="1">
            <a:off x="6271201" y="3705510"/>
            <a:ext cx="1440" cy="888573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17" name="Line 100"/>
          <p:cNvSpPr>
            <a:spLocks noChangeShapeType="1"/>
          </p:cNvSpPr>
          <p:nvPr/>
        </p:nvSpPr>
        <p:spPr bwMode="auto">
          <a:xfrm flipH="1" flipV="1">
            <a:off x="5355360" y="4033864"/>
            <a:ext cx="626400" cy="741677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18" name="Text Box 101"/>
          <p:cNvSpPr txBox="1">
            <a:spLocks noChangeArrowheads="1"/>
          </p:cNvSpPr>
          <p:nvPr/>
        </p:nvSpPr>
        <p:spPr bwMode="auto">
          <a:xfrm>
            <a:off x="6037920" y="5067893"/>
            <a:ext cx="587520" cy="313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55188" rIns="81639" bIns="40820"/>
          <a:lstStyle/>
          <a:p>
            <a:pPr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b="1" dirty="0" err="1" smtClean="0">
                <a:solidFill>
                  <a:srgbClr val="0000FF"/>
                </a:solidFill>
              </a:rPr>
              <a:t>iTOP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9319" name="Line 102"/>
          <p:cNvSpPr>
            <a:spLocks noChangeShapeType="1"/>
          </p:cNvSpPr>
          <p:nvPr/>
        </p:nvSpPr>
        <p:spPr bwMode="auto">
          <a:xfrm flipH="1" flipV="1">
            <a:off x="4871520" y="4584002"/>
            <a:ext cx="881280" cy="404682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20" name="Line 103"/>
          <p:cNvSpPr>
            <a:spLocks noChangeShapeType="1"/>
          </p:cNvSpPr>
          <p:nvPr/>
        </p:nvSpPr>
        <p:spPr bwMode="auto">
          <a:xfrm flipH="1">
            <a:off x="4754880" y="5250791"/>
            <a:ext cx="982080" cy="1441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21" name="Line 104"/>
          <p:cNvSpPr>
            <a:spLocks noChangeShapeType="1"/>
          </p:cNvSpPr>
          <p:nvPr/>
        </p:nvSpPr>
        <p:spPr bwMode="auto">
          <a:xfrm flipH="1">
            <a:off x="4960801" y="5540262"/>
            <a:ext cx="838080" cy="442126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22" name="Line 105"/>
          <p:cNvSpPr>
            <a:spLocks noChangeShapeType="1"/>
          </p:cNvSpPr>
          <p:nvPr/>
        </p:nvSpPr>
        <p:spPr bwMode="auto">
          <a:xfrm flipH="1">
            <a:off x="5519520" y="5775006"/>
            <a:ext cx="587520" cy="888574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23" name="Line 106"/>
          <p:cNvSpPr>
            <a:spLocks noChangeShapeType="1"/>
          </p:cNvSpPr>
          <p:nvPr/>
        </p:nvSpPr>
        <p:spPr bwMode="auto">
          <a:xfrm>
            <a:off x="6772320" y="5704439"/>
            <a:ext cx="511200" cy="758959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24" name="Line 107"/>
          <p:cNvSpPr>
            <a:spLocks noChangeShapeType="1"/>
          </p:cNvSpPr>
          <p:nvPr/>
        </p:nvSpPr>
        <p:spPr bwMode="auto">
          <a:xfrm>
            <a:off x="6435361" y="5759165"/>
            <a:ext cx="1440" cy="1000905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25" name="Line 108"/>
          <p:cNvSpPr>
            <a:spLocks noChangeShapeType="1"/>
          </p:cNvSpPr>
          <p:nvPr/>
        </p:nvSpPr>
        <p:spPr bwMode="auto">
          <a:xfrm>
            <a:off x="6914880" y="5557544"/>
            <a:ext cx="889920" cy="374439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26" name="Line 109"/>
          <p:cNvSpPr>
            <a:spLocks noChangeShapeType="1"/>
          </p:cNvSpPr>
          <p:nvPr/>
        </p:nvSpPr>
        <p:spPr bwMode="auto">
          <a:xfrm flipH="1">
            <a:off x="6936481" y="4491832"/>
            <a:ext cx="838080" cy="442126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27" name="Line 110"/>
          <p:cNvSpPr>
            <a:spLocks noChangeShapeType="1"/>
          </p:cNvSpPr>
          <p:nvPr/>
        </p:nvSpPr>
        <p:spPr bwMode="auto">
          <a:xfrm flipH="1">
            <a:off x="6600961" y="3872568"/>
            <a:ext cx="470880" cy="803604"/>
          </a:xfrm>
          <a:prstGeom prst="line">
            <a:avLst/>
          </a:prstGeom>
          <a:noFill/>
          <a:ln w="36000" cap="sq">
            <a:solidFill>
              <a:srgbClr val="33CC66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9328" name="Line 111"/>
          <p:cNvSpPr>
            <a:spLocks noChangeShapeType="1"/>
          </p:cNvSpPr>
          <p:nvPr/>
        </p:nvSpPr>
        <p:spPr bwMode="auto">
          <a:xfrm>
            <a:off x="8324640" y="5461053"/>
            <a:ext cx="581760" cy="1441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114" name="Freccia a destra 113"/>
          <p:cNvSpPr/>
          <p:nvPr/>
        </p:nvSpPr>
        <p:spPr>
          <a:xfrm rot="10568868">
            <a:off x="3707904" y="2996952"/>
            <a:ext cx="266429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CasellaDiTesto 114"/>
          <p:cNvSpPr txBox="1"/>
          <p:nvPr/>
        </p:nvSpPr>
        <p:spPr>
          <a:xfrm>
            <a:off x="2915816" y="328498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Fiber</a:t>
            </a:r>
            <a:r>
              <a:rPr lang="it-IT" dirty="0" smtClean="0"/>
              <a:t> </a:t>
            </a:r>
            <a:r>
              <a:rPr lang="it-IT" dirty="0" err="1" smtClean="0"/>
              <a:t>coupled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gradient</a:t>
            </a:r>
            <a:r>
              <a:rPr lang="it-IT" dirty="0" smtClean="0"/>
              <a:t> </a:t>
            </a:r>
            <a:r>
              <a:rPr lang="it-IT" dirty="0" err="1" smtClean="0"/>
              <a:t>index</a:t>
            </a:r>
            <a:r>
              <a:rPr lang="it-IT" dirty="0" smtClean="0"/>
              <a:t> </a:t>
            </a:r>
            <a:r>
              <a:rPr lang="it-IT" dirty="0"/>
              <a:t> </a:t>
            </a:r>
            <a:r>
              <a:rPr lang="it-IT" dirty="0" smtClean="0"/>
              <a:t>micro </a:t>
            </a:r>
            <a:r>
              <a:rPr lang="it-IT" dirty="0" err="1" smtClean="0"/>
              <a:t>lens</a:t>
            </a:r>
            <a:endParaRPr lang="it-IT" dirty="0"/>
          </a:p>
        </p:txBody>
      </p:sp>
      <p:sp>
        <p:nvSpPr>
          <p:cNvPr id="116" name="CasellaDiTesto 115"/>
          <p:cNvSpPr txBox="1"/>
          <p:nvPr/>
        </p:nvSpPr>
        <p:spPr>
          <a:xfrm>
            <a:off x="539552" y="255561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Pico</a:t>
            </a:r>
            <a:r>
              <a:rPr lang="it-IT" dirty="0" smtClean="0"/>
              <a:t> laser</a:t>
            </a:r>
            <a:endParaRPr lang="it-IT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Presentazione su schermo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Ezio Torassa</dc:creator>
  <cp:lastModifiedBy>antonio</cp:lastModifiedBy>
  <cp:revision>3</cp:revision>
  <dcterms:created xsi:type="dcterms:W3CDTF">2014-03-08T16:08:32Z</dcterms:created>
  <dcterms:modified xsi:type="dcterms:W3CDTF">2014-03-10T10:38:13Z</dcterms:modified>
</cp:coreProperties>
</file>