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7" r:id="rId3"/>
    <p:sldId id="266" r:id="rId4"/>
    <p:sldId id="269" r:id="rId5"/>
    <p:sldId id="270" r:id="rId6"/>
    <p:sldId id="271" r:id="rId7"/>
    <p:sldId id="272" r:id="rId8"/>
    <p:sldId id="268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72788-3088-4DFC-A29E-2A603B08997F}" type="datetimeFigureOut">
              <a:rPr lang="it-IT" smtClean="0"/>
              <a:pPr/>
              <a:t>09/03/2014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AEAC2-EDC1-4604-AD28-2E1A1F853AF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51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85B38-D490-4BB7-AA3D-42E0EF9C450A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4A3E-61D7-4C42-9BE4-5ECDCCBC8A78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FE48-961B-49F8-9B57-E01DB6122C0F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AD89-B979-49C3-8C33-CAEEBA822647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D9B2-8258-410B-B30F-E36F261DC808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0B77-5F83-419C-90F3-F1705047A8DA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FC48-994A-4F85-82FC-E42F24BFAB4E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7ED0-1B3D-45D5-ADE8-F508732BEAC4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F46F-F236-43AE-81CB-CA69FCB7EEFF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6357-1EEB-4490-9B35-7EC1167A3167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FB897-8639-49F0-9299-F2E196BB34EF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6686-4902-49D0-B54E-9E574F58C4D8}" type="datetime1">
              <a:rPr lang="it-IT" smtClean="0"/>
              <a:pPr/>
              <a:t>09/03/2014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03648" y="116632"/>
            <a:ext cx="6657400" cy="584775"/>
          </a:xfrm>
          <a:prstGeom prst="rect">
            <a:avLst/>
          </a:prstGeom>
          <a:solidFill>
            <a:srgbClr val="FFCCCC"/>
          </a:solidFill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0000FF"/>
                </a:solidFill>
              </a:rPr>
              <a:t>RISE</a:t>
            </a:r>
            <a:r>
              <a:rPr lang="it-IT" sz="3200" b="1" dirty="0">
                <a:solidFill>
                  <a:srgbClr val="0000FF"/>
                </a:solidFill>
              </a:rPr>
              <a:t> </a:t>
            </a:r>
            <a:r>
              <a:rPr lang="it-IT" sz="3200" b="1" dirty="0" smtClean="0">
                <a:solidFill>
                  <a:srgbClr val="0000FF"/>
                </a:solidFill>
              </a:rPr>
              <a:t>Basic </a:t>
            </a:r>
            <a:r>
              <a:rPr lang="it-IT" sz="3200" b="1" dirty="0" err="1" smtClean="0">
                <a:solidFill>
                  <a:srgbClr val="0000FF"/>
                </a:solidFill>
              </a:rPr>
              <a:t>rules</a:t>
            </a:r>
            <a:r>
              <a:rPr lang="it-IT" sz="3200" b="1" dirty="0" smtClean="0">
                <a:solidFill>
                  <a:srgbClr val="0000FF"/>
                </a:solidFill>
              </a:rPr>
              <a:t>: network </a:t>
            </a:r>
            <a:r>
              <a:rPr lang="it-IT" sz="3200" b="1" dirty="0" err="1" smtClean="0">
                <a:solidFill>
                  <a:srgbClr val="0000FF"/>
                </a:solidFill>
              </a:rPr>
              <a:t>composition</a:t>
            </a:r>
            <a:endParaRPr lang="it-IT" sz="3200" b="1" dirty="0">
              <a:solidFill>
                <a:srgbClr val="0000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39143" y="836712"/>
            <a:ext cx="88204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00FF"/>
                </a:solidFill>
              </a:rPr>
              <a:t> At </a:t>
            </a:r>
            <a:r>
              <a:rPr lang="it-IT" sz="2000" b="1" dirty="0" err="1" smtClean="0">
                <a:solidFill>
                  <a:srgbClr val="0000FF"/>
                </a:solidFill>
              </a:rPr>
              <a:t>least</a:t>
            </a:r>
            <a:r>
              <a:rPr lang="it-IT" sz="2000" b="1" dirty="0" smtClean="0">
                <a:solidFill>
                  <a:srgbClr val="FF0000"/>
                </a:solidFill>
              </a:rPr>
              <a:t> 3 </a:t>
            </a:r>
            <a:r>
              <a:rPr lang="it-IT" sz="2000" b="1" dirty="0" err="1" smtClean="0">
                <a:solidFill>
                  <a:srgbClr val="FF0000"/>
                </a:solidFill>
              </a:rPr>
              <a:t>participant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institutions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smtClean="0">
                <a:solidFill>
                  <a:srgbClr val="0000FF"/>
                </a:solidFill>
              </a:rPr>
              <a:t>are </a:t>
            </a:r>
            <a:r>
              <a:rPr lang="it-IT" sz="2000" b="1" dirty="0" err="1" smtClean="0">
                <a:solidFill>
                  <a:srgbClr val="0000FF"/>
                </a:solidFill>
              </a:rPr>
              <a:t>required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i="1" dirty="0" smtClean="0">
                <a:solidFill>
                  <a:srgbClr val="006600"/>
                </a:solidFill>
              </a:rPr>
              <a:t>(….</a:t>
            </a:r>
            <a:r>
              <a:rPr lang="it-IT" sz="2000" b="1" i="1" dirty="0" err="1" smtClean="0">
                <a:solidFill>
                  <a:srgbClr val="006600"/>
                </a:solidFill>
              </a:rPr>
              <a:t>we</a:t>
            </a:r>
            <a:r>
              <a:rPr lang="it-IT" sz="2000" b="1" i="1" dirty="0" smtClean="0">
                <a:solidFill>
                  <a:srgbClr val="006600"/>
                </a:solidFill>
              </a:rPr>
              <a:t> are </a:t>
            </a:r>
            <a:r>
              <a:rPr lang="it-IT" sz="2000" b="1" i="1" dirty="0" err="1" smtClean="0">
                <a:solidFill>
                  <a:srgbClr val="006600"/>
                </a:solidFill>
              </a:rPr>
              <a:t>many</a:t>
            </a:r>
            <a:r>
              <a:rPr lang="it-IT" sz="2000" b="1" i="1" dirty="0" smtClean="0">
                <a:solidFill>
                  <a:srgbClr val="006600"/>
                </a:solidFill>
              </a:rPr>
              <a:t>…)</a:t>
            </a:r>
            <a:endParaRPr lang="it-IT" sz="2000" b="1" i="1" dirty="0" smtClean="0">
              <a:solidFill>
                <a:srgbClr val="006600"/>
              </a:solidFill>
            </a:endParaRPr>
          </a:p>
          <a:p>
            <a:pPr lvl="1"/>
            <a:r>
              <a:rPr lang="it-IT" sz="2000" b="1" dirty="0" smtClean="0">
                <a:solidFill>
                  <a:srgbClr val="0000FF"/>
                </a:solidFill>
              </a:rPr>
              <a:t>  2 in EU ed 1 in </a:t>
            </a:r>
            <a:r>
              <a:rPr lang="it-IT" sz="2000" b="1" dirty="0" err="1" smtClean="0">
                <a:solidFill>
                  <a:srgbClr val="0000FF"/>
                </a:solidFill>
              </a:rPr>
              <a:t>third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country</a:t>
            </a:r>
            <a:r>
              <a:rPr lang="it-IT" sz="2000" b="1" dirty="0" smtClean="0">
                <a:solidFill>
                  <a:srgbClr val="0000FF"/>
                </a:solidFill>
              </a:rPr>
              <a:t>        </a:t>
            </a:r>
            <a:r>
              <a:rPr lang="it-IT" sz="2000" b="1" dirty="0" smtClean="0"/>
              <a:t>or</a:t>
            </a:r>
          </a:p>
          <a:p>
            <a:pPr lvl="1"/>
            <a:r>
              <a:rPr lang="it-IT" sz="2000" b="1" dirty="0" smtClean="0">
                <a:solidFill>
                  <a:srgbClr val="0000FF"/>
                </a:solidFill>
              </a:rPr>
              <a:t>  3 in EU </a:t>
            </a:r>
            <a:r>
              <a:rPr lang="it-IT" sz="2000" b="1" dirty="0" err="1" smtClean="0">
                <a:solidFill>
                  <a:srgbClr val="0000FF"/>
                </a:solidFill>
              </a:rPr>
              <a:t>but</a:t>
            </a:r>
            <a:r>
              <a:rPr lang="it-IT" sz="2000" b="1" dirty="0" smtClean="0">
                <a:solidFill>
                  <a:srgbClr val="0000FF"/>
                </a:solidFill>
              </a:rPr>
              <a:t> at </a:t>
            </a:r>
            <a:r>
              <a:rPr lang="it-IT" sz="2000" b="1" dirty="0" err="1" smtClean="0">
                <a:solidFill>
                  <a:srgbClr val="0000FF"/>
                </a:solidFill>
              </a:rPr>
              <a:t>least</a:t>
            </a:r>
            <a:r>
              <a:rPr lang="it-IT" sz="2000" b="1" dirty="0" smtClean="0">
                <a:solidFill>
                  <a:srgbClr val="0000FF"/>
                </a:solidFill>
              </a:rPr>
              <a:t> a non </a:t>
            </a:r>
            <a:r>
              <a:rPr lang="it-IT" sz="2000" b="1" dirty="0" err="1" smtClean="0">
                <a:solidFill>
                  <a:srgbClr val="0000FF"/>
                </a:solidFill>
              </a:rPr>
              <a:t>academic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one</a:t>
            </a:r>
            <a:r>
              <a:rPr lang="it-IT" sz="2000" b="1" dirty="0" smtClean="0">
                <a:solidFill>
                  <a:srgbClr val="0000FF"/>
                </a:solidFill>
              </a:rPr>
              <a:t>. </a:t>
            </a:r>
            <a:endParaRPr lang="it-IT" sz="2000" b="1" dirty="0" smtClean="0">
              <a:solidFill>
                <a:srgbClr val="0000FF"/>
              </a:solidFill>
            </a:endParaRPr>
          </a:p>
          <a:p>
            <a:pPr lvl="1"/>
            <a:endParaRPr lang="it-IT" sz="2000" b="1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Institutions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from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third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countries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normally</a:t>
            </a:r>
            <a:r>
              <a:rPr lang="it-IT" sz="2000" b="1" dirty="0" smtClean="0">
                <a:solidFill>
                  <a:srgbClr val="FF0000"/>
                </a:solidFill>
              </a:rPr>
              <a:t> are </a:t>
            </a:r>
            <a:r>
              <a:rPr lang="it-IT" sz="2000" b="1" dirty="0" err="1" smtClean="0">
                <a:solidFill>
                  <a:srgbClr val="FF0000"/>
                </a:solidFill>
              </a:rPr>
              <a:t>not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funded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smtClean="0">
                <a:solidFill>
                  <a:srgbClr val="0000FF"/>
                </a:solidFill>
              </a:rPr>
              <a:t>(</a:t>
            </a:r>
            <a:r>
              <a:rPr lang="it-IT" sz="2000" b="1" dirty="0" err="1" smtClean="0">
                <a:solidFill>
                  <a:srgbClr val="0000FF"/>
                </a:solidFill>
              </a:rPr>
              <a:t>except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special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cases</a:t>
            </a:r>
            <a:r>
              <a:rPr lang="it-IT" sz="2000" b="1" dirty="0" smtClean="0">
                <a:solidFill>
                  <a:srgbClr val="0000FF"/>
                </a:solidFill>
              </a:rPr>
              <a:t>). </a:t>
            </a:r>
            <a:r>
              <a:rPr lang="it-IT" sz="2000" b="1" dirty="0" err="1" smtClean="0">
                <a:solidFill>
                  <a:srgbClr val="0000FF"/>
                </a:solidFill>
              </a:rPr>
              <a:t>They</a:t>
            </a:r>
            <a:r>
              <a:rPr lang="it-IT" sz="2000" b="1" dirty="0" smtClean="0">
                <a:solidFill>
                  <a:srgbClr val="0000FF"/>
                </a:solidFill>
              </a:rPr>
              <a:t> do </a:t>
            </a:r>
            <a:r>
              <a:rPr lang="it-IT" sz="2000" b="1" dirty="0" err="1" smtClean="0">
                <a:solidFill>
                  <a:srgbClr val="0000FF"/>
                </a:solidFill>
              </a:rPr>
              <a:t>not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sign</a:t>
            </a:r>
            <a:r>
              <a:rPr lang="it-IT" sz="2000" b="1" dirty="0" smtClean="0">
                <a:solidFill>
                  <a:srgbClr val="0000FF"/>
                </a:solidFill>
              </a:rPr>
              <a:t> the </a:t>
            </a:r>
            <a:r>
              <a:rPr lang="it-IT" sz="2000" b="1" dirty="0" err="1" smtClean="0">
                <a:solidFill>
                  <a:srgbClr val="0000FF"/>
                </a:solidFill>
              </a:rPr>
              <a:t>grant</a:t>
            </a:r>
            <a:r>
              <a:rPr lang="it-IT" sz="2000" b="1" dirty="0" smtClean="0">
                <a:solidFill>
                  <a:srgbClr val="0000FF"/>
                </a:solidFill>
              </a:rPr>
              <a:t> agreement (</a:t>
            </a:r>
            <a:r>
              <a:rPr lang="it-IT" sz="2000" b="1" dirty="0" err="1" smtClean="0">
                <a:solidFill>
                  <a:srgbClr val="0000FF"/>
                </a:solidFill>
              </a:rPr>
              <a:t>they</a:t>
            </a:r>
            <a:r>
              <a:rPr lang="it-IT" sz="2000" b="1" dirty="0" smtClean="0">
                <a:solidFill>
                  <a:srgbClr val="0000FF"/>
                </a:solidFill>
              </a:rPr>
              <a:t> are </a:t>
            </a:r>
            <a:r>
              <a:rPr lang="it-IT" sz="2000" b="1" dirty="0" err="1" smtClean="0">
                <a:solidFill>
                  <a:srgbClr val="0000FF"/>
                </a:solidFill>
              </a:rPr>
              <a:t>not</a:t>
            </a:r>
            <a:r>
              <a:rPr lang="it-IT" sz="2000" b="1" dirty="0" smtClean="0">
                <a:solidFill>
                  <a:srgbClr val="0000FF"/>
                </a:solidFill>
              </a:rPr>
              <a:t> “</a:t>
            </a:r>
            <a:r>
              <a:rPr lang="it-IT" sz="2000" b="1" dirty="0" err="1" smtClean="0">
                <a:solidFill>
                  <a:srgbClr val="0000FF"/>
                </a:solidFill>
              </a:rPr>
              <a:t>beneficiaries</a:t>
            </a:r>
            <a:r>
              <a:rPr lang="it-IT" sz="2000" b="1" dirty="0" smtClean="0">
                <a:solidFill>
                  <a:srgbClr val="0000FF"/>
                </a:solidFill>
              </a:rPr>
              <a:t>”) </a:t>
            </a:r>
            <a:r>
              <a:rPr lang="it-IT" sz="2000" b="1" dirty="0" err="1" smtClean="0">
                <a:solidFill>
                  <a:srgbClr val="FF0000"/>
                </a:solidFill>
              </a:rPr>
              <a:t>but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their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role</a:t>
            </a:r>
            <a:r>
              <a:rPr lang="it-IT" sz="2000" b="1" dirty="0" smtClean="0">
                <a:solidFill>
                  <a:srgbClr val="FF0000"/>
                </a:solidFill>
              </a:rPr>
              <a:t> in the project </a:t>
            </a:r>
            <a:r>
              <a:rPr lang="it-IT" sz="2000" b="1" dirty="0" err="1" smtClean="0">
                <a:solidFill>
                  <a:srgbClr val="FF0000"/>
                </a:solidFill>
              </a:rPr>
              <a:t>is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very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important</a:t>
            </a:r>
            <a:r>
              <a:rPr lang="it-IT" sz="2000" b="1" dirty="0" smtClean="0">
                <a:solidFill>
                  <a:srgbClr val="0000FF"/>
                </a:solidFill>
              </a:rPr>
              <a:t> ad must be </a:t>
            </a:r>
            <a:r>
              <a:rPr lang="it-IT" sz="2000" b="1" dirty="0" err="1" smtClean="0">
                <a:solidFill>
                  <a:srgbClr val="0000FF"/>
                </a:solidFill>
              </a:rPr>
              <a:t>described</a:t>
            </a:r>
            <a:r>
              <a:rPr lang="it-IT" sz="2000" b="1" dirty="0" smtClean="0">
                <a:solidFill>
                  <a:srgbClr val="0000FF"/>
                </a:solidFill>
              </a:rPr>
              <a:t> and </a:t>
            </a:r>
            <a:r>
              <a:rPr lang="it-IT" sz="2000" b="1" dirty="0" err="1" smtClean="0">
                <a:solidFill>
                  <a:srgbClr val="0000FF"/>
                </a:solidFill>
              </a:rPr>
              <a:t>explained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i="1" dirty="0" smtClean="0">
                <a:solidFill>
                  <a:srgbClr val="006600"/>
                </a:solidFill>
              </a:rPr>
              <a:t>(i.e. KEK)</a:t>
            </a:r>
            <a:endParaRPr lang="it-IT" sz="2000" b="1" i="1" dirty="0" smtClean="0">
              <a:solidFill>
                <a:srgbClr val="006600"/>
              </a:solidFill>
            </a:endParaRPr>
          </a:p>
          <a:p>
            <a:pPr>
              <a:buFont typeface="Arial" pitchFamily="34" charset="0"/>
              <a:buChar char="•"/>
            </a:pPr>
            <a:endParaRPr lang="it-IT" sz="2000" b="1" dirty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Two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kind</a:t>
            </a:r>
            <a:r>
              <a:rPr lang="it-IT" sz="2000" b="1" dirty="0" smtClean="0">
                <a:solidFill>
                  <a:srgbClr val="0000FF"/>
                </a:solidFill>
              </a:rPr>
              <a:t> of </a:t>
            </a:r>
            <a:r>
              <a:rPr lang="it-IT" sz="2000" b="1" dirty="0" err="1" smtClean="0">
                <a:solidFill>
                  <a:srgbClr val="0000FF"/>
                </a:solidFill>
              </a:rPr>
              <a:t>participant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institutions</a:t>
            </a:r>
            <a:r>
              <a:rPr lang="it-IT" sz="2000" b="1" dirty="0" smtClean="0">
                <a:solidFill>
                  <a:srgbClr val="0000FF"/>
                </a:solidFill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000" b="1" dirty="0" err="1" smtClean="0">
                <a:solidFill>
                  <a:srgbClr val="FF0000"/>
                </a:solidFill>
              </a:rPr>
              <a:t>Beneficiaries</a:t>
            </a:r>
            <a:r>
              <a:rPr lang="it-IT" sz="2000" b="1" dirty="0" smtClean="0">
                <a:solidFill>
                  <a:srgbClr val="FF0000"/>
                </a:solidFill>
              </a:rPr>
              <a:t>: </a:t>
            </a:r>
            <a:r>
              <a:rPr lang="it-IT" sz="2000" b="1" dirty="0" err="1" smtClean="0"/>
              <a:t>sign</a:t>
            </a:r>
            <a:r>
              <a:rPr lang="it-IT" sz="2000" b="1" dirty="0" smtClean="0"/>
              <a:t> the Grant Agreement. Must be </a:t>
            </a:r>
            <a:r>
              <a:rPr lang="it-IT" sz="2000" b="1" dirty="0" err="1" smtClean="0"/>
              <a:t>located</a:t>
            </a:r>
            <a:r>
              <a:rPr lang="it-IT" sz="2000" b="1" dirty="0" smtClean="0"/>
              <a:t> in EU </a:t>
            </a:r>
            <a:r>
              <a:rPr lang="it-IT" sz="2000" b="1" dirty="0" err="1" smtClean="0"/>
              <a:t>member</a:t>
            </a:r>
            <a:r>
              <a:rPr lang="it-IT" sz="2000" b="1" dirty="0" smtClean="0"/>
              <a:t> or associate country. «Take complete </a:t>
            </a:r>
            <a:r>
              <a:rPr lang="it-IT" sz="2000" b="1" dirty="0" err="1" smtClean="0"/>
              <a:t>resposability</a:t>
            </a:r>
            <a:r>
              <a:rPr lang="it-IT" sz="2000" b="1" dirty="0" smtClean="0"/>
              <a:t> for the </a:t>
            </a:r>
            <a:r>
              <a:rPr lang="it-IT" sz="2000" b="1" dirty="0" err="1" smtClean="0"/>
              <a:t>execution</a:t>
            </a:r>
            <a:r>
              <a:rPr lang="it-IT" sz="2000" b="1" dirty="0" smtClean="0"/>
              <a:t> of the </a:t>
            </a:r>
            <a:r>
              <a:rPr lang="it-IT" sz="2000" b="1" dirty="0" err="1" smtClean="0"/>
              <a:t>project</a:t>
            </a:r>
            <a:r>
              <a:rPr lang="it-IT" sz="2000" b="1" dirty="0" smtClean="0"/>
              <a:t>»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000" b="1" dirty="0" err="1" smtClean="0">
                <a:solidFill>
                  <a:srgbClr val="FF0000"/>
                </a:solidFill>
              </a:rPr>
              <a:t>Partners</a:t>
            </a:r>
            <a:r>
              <a:rPr lang="it-IT" sz="2000" b="1" dirty="0" smtClean="0">
                <a:solidFill>
                  <a:srgbClr val="FF0000"/>
                </a:solidFill>
              </a:rPr>
              <a:t>: </a:t>
            </a:r>
            <a:r>
              <a:rPr lang="it-IT" sz="2000" b="1" dirty="0" smtClean="0"/>
              <a:t>do NOT </a:t>
            </a:r>
            <a:r>
              <a:rPr lang="it-IT" sz="2000" b="1" dirty="0" err="1" smtClean="0"/>
              <a:t>sign</a:t>
            </a:r>
            <a:r>
              <a:rPr lang="it-IT" sz="2000" b="1" dirty="0" smtClean="0"/>
              <a:t> the Grant Agreement. Are </a:t>
            </a:r>
            <a:r>
              <a:rPr lang="it-IT" sz="2000" b="1" dirty="0" err="1" smtClean="0"/>
              <a:t>located</a:t>
            </a:r>
            <a:r>
              <a:rPr lang="it-IT" sz="2000" b="1" dirty="0" smtClean="0"/>
              <a:t> in </a:t>
            </a:r>
            <a:r>
              <a:rPr lang="it-IT" sz="2000" b="1" dirty="0" err="1" smtClean="0"/>
              <a:t>third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countries</a:t>
            </a:r>
            <a:r>
              <a:rPr lang="it-IT" sz="2000" b="1" dirty="0"/>
              <a:t> </a:t>
            </a:r>
            <a:r>
              <a:rPr lang="it-IT" sz="2000" b="1" dirty="0" smtClean="0"/>
              <a:t>and do </a:t>
            </a:r>
            <a:r>
              <a:rPr lang="it-IT" sz="2000" b="1" dirty="0" err="1" smtClean="0"/>
              <a:t>not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claim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costs</a:t>
            </a:r>
            <a:r>
              <a:rPr lang="it-IT" sz="2000" b="1" dirty="0"/>
              <a:t> </a:t>
            </a:r>
            <a:r>
              <a:rPr lang="it-IT" sz="2000" b="1" dirty="0" smtClean="0"/>
              <a:t>to EU. </a:t>
            </a:r>
            <a:r>
              <a:rPr lang="it-IT" sz="2000" b="1" i="1" dirty="0" smtClean="0">
                <a:solidFill>
                  <a:srgbClr val="006600"/>
                </a:solidFill>
              </a:rPr>
              <a:t>(KEK </a:t>
            </a:r>
            <a:r>
              <a:rPr lang="it-IT" sz="2000" b="1" i="1" dirty="0" err="1" smtClean="0">
                <a:solidFill>
                  <a:srgbClr val="006600"/>
                </a:solidFill>
              </a:rPr>
              <a:t>only</a:t>
            </a:r>
            <a:r>
              <a:rPr lang="it-IT" sz="2000" b="1" i="1" dirty="0" smtClean="0">
                <a:solidFill>
                  <a:srgbClr val="006600"/>
                </a:solidFill>
              </a:rPr>
              <a:t>. No «</a:t>
            </a:r>
            <a:r>
              <a:rPr lang="it-IT" sz="2000" b="1" i="1" dirty="0" err="1" smtClean="0">
                <a:solidFill>
                  <a:srgbClr val="006600"/>
                </a:solidFill>
              </a:rPr>
              <a:t>partners</a:t>
            </a:r>
            <a:r>
              <a:rPr lang="it-IT" sz="2000" b="1" i="1" dirty="0" smtClean="0">
                <a:solidFill>
                  <a:srgbClr val="006600"/>
                </a:solidFill>
              </a:rPr>
              <a:t>» in EU)</a:t>
            </a:r>
            <a:endParaRPr lang="it-IT" sz="2000" b="1" i="1" dirty="0">
              <a:solidFill>
                <a:srgbClr val="006600"/>
              </a:solidFill>
            </a:endParaRPr>
          </a:p>
          <a:p>
            <a:pPr lvl="1"/>
            <a:endParaRPr lang="it-IT" sz="2000" b="1" dirty="0"/>
          </a:p>
          <a:p>
            <a:pPr lvl="1"/>
            <a:r>
              <a:rPr lang="it-IT" sz="2000" b="1" dirty="0" smtClean="0">
                <a:solidFill>
                  <a:srgbClr val="0000FF"/>
                </a:solidFill>
              </a:rPr>
              <a:t>Financial </a:t>
            </a:r>
            <a:r>
              <a:rPr lang="it-IT" sz="2000" b="1" dirty="0" err="1" smtClean="0">
                <a:solidFill>
                  <a:srgbClr val="0000FF"/>
                </a:solidFill>
              </a:rPr>
              <a:t>aspects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between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partners</a:t>
            </a:r>
            <a:r>
              <a:rPr lang="it-IT" sz="2000" b="1" dirty="0" smtClean="0">
                <a:solidFill>
                  <a:srgbClr val="0000FF"/>
                </a:solidFill>
              </a:rPr>
              <a:t> and </a:t>
            </a:r>
            <a:r>
              <a:rPr lang="it-IT" sz="2000" b="1" dirty="0" err="1" smtClean="0">
                <a:solidFill>
                  <a:srgbClr val="0000FF"/>
                </a:solidFill>
              </a:rPr>
              <a:t>beneficiaries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should</a:t>
            </a:r>
            <a:r>
              <a:rPr lang="it-IT" sz="2000" b="1" dirty="0" smtClean="0">
                <a:solidFill>
                  <a:srgbClr val="0000FF"/>
                </a:solidFill>
              </a:rPr>
              <a:t> be </a:t>
            </a:r>
            <a:r>
              <a:rPr lang="it-IT" sz="2000" b="1" dirty="0" err="1" smtClean="0">
                <a:solidFill>
                  <a:srgbClr val="0000FF"/>
                </a:solidFill>
              </a:rPr>
              <a:t>dealt</a:t>
            </a:r>
            <a:r>
              <a:rPr lang="it-IT" sz="2000" b="1" dirty="0" smtClean="0">
                <a:solidFill>
                  <a:srgbClr val="0000FF"/>
                </a:solidFill>
              </a:rPr>
              <a:t> with by </a:t>
            </a:r>
            <a:r>
              <a:rPr lang="it-IT" sz="2000" b="1" dirty="0" err="1" smtClean="0">
                <a:solidFill>
                  <a:srgbClr val="0000FF"/>
                </a:solidFill>
              </a:rPr>
              <a:t>means</a:t>
            </a:r>
            <a:r>
              <a:rPr lang="it-IT" sz="2000" b="1" dirty="0" smtClean="0">
                <a:solidFill>
                  <a:srgbClr val="0000FF"/>
                </a:solidFill>
              </a:rPr>
              <a:t> of a </a:t>
            </a:r>
            <a:r>
              <a:rPr lang="it-IT" sz="2000" b="1" dirty="0" smtClean="0">
                <a:solidFill>
                  <a:srgbClr val="FF0000"/>
                </a:solidFill>
              </a:rPr>
              <a:t>Partnership </a:t>
            </a:r>
            <a:r>
              <a:rPr lang="it-IT" sz="2000" b="1" dirty="0" err="1" smtClean="0">
                <a:solidFill>
                  <a:srgbClr val="FF0000"/>
                </a:solidFill>
              </a:rPr>
              <a:t>agreement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lvl="1"/>
            <a:r>
              <a:rPr lang="it-IT" sz="2000" b="1" dirty="0" err="1" smtClean="0">
                <a:solidFill>
                  <a:srgbClr val="006600"/>
                </a:solidFill>
              </a:rPr>
              <a:t>Partners</a:t>
            </a:r>
            <a:r>
              <a:rPr lang="it-IT" sz="2000" b="1" dirty="0" smtClean="0">
                <a:solidFill>
                  <a:srgbClr val="006600"/>
                </a:solidFill>
              </a:rPr>
              <a:t> </a:t>
            </a:r>
            <a:r>
              <a:rPr lang="it-IT" sz="2000" b="1" dirty="0" err="1" smtClean="0">
                <a:solidFill>
                  <a:srgbClr val="006600"/>
                </a:solidFill>
              </a:rPr>
              <a:t>should</a:t>
            </a:r>
            <a:r>
              <a:rPr lang="it-IT" sz="2000" b="1" dirty="0" smtClean="0">
                <a:solidFill>
                  <a:srgbClr val="006600"/>
                </a:solidFill>
              </a:rPr>
              <a:t> </a:t>
            </a:r>
            <a:r>
              <a:rPr lang="it-IT" sz="2000" b="1" dirty="0" err="1" smtClean="0">
                <a:solidFill>
                  <a:srgbClr val="006600"/>
                </a:solidFill>
              </a:rPr>
              <a:t>provide</a:t>
            </a:r>
            <a:r>
              <a:rPr lang="it-IT" sz="2000" b="1" dirty="0" smtClean="0">
                <a:solidFill>
                  <a:srgbClr val="006600"/>
                </a:solidFill>
              </a:rPr>
              <a:t> an up-to-date </a:t>
            </a:r>
            <a:r>
              <a:rPr lang="it-IT" sz="2000" b="1" dirty="0" err="1" smtClean="0">
                <a:solidFill>
                  <a:srgbClr val="006600"/>
                </a:solidFill>
              </a:rPr>
              <a:t>letter</a:t>
            </a:r>
            <a:r>
              <a:rPr lang="it-IT" sz="2000" b="1" dirty="0" smtClean="0">
                <a:solidFill>
                  <a:srgbClr val="006600"/>
                </a:solidFill>
              </a:rPr>
              <a:t> of </a:t>
            </a:r>
            <a:r>
              <a:rPr lang="it-IT" sz="2000" b="1" dirty="0" err="1" smtClean="0">
                <a:solidFill>
                  <a:srgbClr val="006600"/>
                </a:solidFill>
              </a:rPr>
              <a:t>commitment</a:t>
            </a:r>
            <a:r>
              <a:rPr lang="it-IT" sz="2000" b="1" dirty="0" smtClean="0">
                <a:solidFill>
                  <a:srgbClr val="006600"/>
                </a:solidFill>
              </a:rPr>
              <a:t> and </a:t>
            </a:r>
            <a:r>
              <a:rPr lang="it-IT" sz="2000" b="1" dirty="0" err="1" smtClean="0">
                <a:solidFill>
                  <a:srgbClr val="006600"/>
                </a:solidFill>
              </a:rPr>
              <a:t>ensure</a:t>
            </a:r>
            <a:r>
              <a:rPr lang="it-IT" sz="2000" b="1" dirty="0" smtClean="0">
                <a:solidFill>
                  <a:srgbClr val="006600"/>
                </a:solidFill>
              </a:rPr>
              <a:t> </a:t>
            </a:r>
            <a:r>
              <a:rPr lang="it-IT" sz="2000" b="1" dirty="0" err="1" smtClean="0">
                <a:solidFill>
                  <a:srgbClr val="006600"/>
                </a:solidFill>
              </a:rPr>
              <a:t>their</a:t>
            </a:r>
            <a:r>
              <a:rPr lang="it-IT" sz="2000" b="1" dirty="0" smtClean="0">
                <a:solidFill>
                  <a:srgbClr val="006600"/>
                </a:solidFill>
              </a:rPr>
              <a:t> </a:t>
            </a:r>
            <a:r>
              <a:rPr lang="it-IT" sz="2000" b="1" dirty="0" err="1" smtClean="0">
                <a:solidFill>
                  <a:srgbClr val="006600"/>
                </a:solidFill>
              </a:rPr>
              <a:t>real</a:t>
            </a:r>
            <a:r>
              <a:rPr lang="it-IT" sz="2000" b="1" dirty="0" smtClean="0">
                <a:solidFill>
                  <a:srgbClr val="006600"/>
                </a:solidFill>
              </a:rPr>
              <a:t> and </a:t>
            </a:r>
            <a:r>
              <a:rPr lang="it-IT" sz="2000" b="1" dirty="0" err="1" smtClean="0">
                <a:solidFill>
                  <a:srgbClr val="006600"/>
                </a:solidFill>
              </a:rPr>
              <a:t>active</a:t>
            </a:r>
            <a:r>
              <a:rPr lang="it-IT" sz="2000" b="1" dirty="0" smtClean="0">
                <a:solidFill>
                  <a:srgbClr val="006600"/>
                </a:solidFill>
              </a:rPr>
              <a:t> </a:t>
            </a:r>
            <a:r>
              <a:rPr lang="it-IT" sz="2000" b="1" dirty="0" err="1" smtClean="0">
                <a:solidFill>
                  <a:srgbClr val="006600"/>
                </a:solidFill>
              </a:rPr>
              <a:t>oarticipation</a:t>
            </a:r>
            <a:r>
              <a:rPr lang="it-IT" sz="2000" b="1" dirty="0" smtClean="0">
                <a:solidFill>
                  <a:srgbClr val="006600"/>
                </a:solidFill>
              </a:rPr>
              <a:t> to the network</a:t>
            </a:r>
            <a:endParaRPr lang="it-IT" sz="2000" b="1" dirty="0" smtClean="0">
              <a:solidFill>
                <a:srgbClr val="0066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07504" y="1052736"/>
            <a:ext cx="896448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b="1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Funding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is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intended</a:t>
            </a:r>
            <a:r>
              <a:rPr lang="it-IT" sz="2000" b="1" dirty="0">
                <a:solidFill>
                  <a:srgbClr val="0000FF"/>
                </a:solidFill>
              </a:rPr>
              <a:t> to </a:t>
            </a:r>
            <a:r>
              <a:rPr lang="it-IT" sz="2000" b="1" dirty="0" err="1">
                <a:solidFill>
                  <a:srgbClr val="0000FF"/>
                </a:solidFill>
              </a:rPr>
              <a:t>support</a:t>
            </a:r>
            <a:r>
              <a:rPr lang="it-IT" sz="2000" b="1" dirty="0">
                <a:solidFill>
                  <a:srgbClr val="0000FF"/>
                </a:solidFill>
              </a:rPr>
              <a:t> the </a:t>
            </a:r>
            <a:r>
              <a:rPr lang="it-IT" sz="2000" b="1" dirty="0" err="1">
                <a:solidFill>
                  <a:srgbClr val="0000FF"/>
                </a:solidFill>
              </a:rPr>
              <a:t>secondment</a:t>
            </a:r>
            <a:r>
              <a:rPr lang="it-IT" sz="2000" b="1" dirty="0">
                <a:solidFill>
                  <a:srgbClr val="0000FF"/>
                </a:solidFill>
              </a:rPr>
              <a:t> of STAFF </a:t>
            </a:r>
            <a:r>
              <a:rPr lang="it-IT" sz="2000" b="1" dirty="0" err="1">
                <a:solidFill>
                  <a:srgbClr val="0000FF"/>
                </a:solidFill>
              </a:rPr>
              <a:t>personnel</a:t>
            </a:r>
            <a:r>
              <a:rPr lang="it-IT" sz="2000" b="1" dirty="0">
                <a:solidFill>
                  <a:srgbClr val="0000FF"/>
                </a:solidFill>
              </a:rPr>
              <a:t> from </a:t>
            </a:r>
            <a:r>
              <a:rPr lang="it-IT" sz="2000" b="1" dirty="0" err="1">
                <a:solidFill>
                  <a:srgbClr val="0000FF"/>
                </a:solidFill>
              </a:rPr>
              <a:t>one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participant</a:t>
            </a:r>
            <a:r>
              <a:rPr lang="it-IT" sz="2000" b="1" dirty="0">
                <a:solidFill>
                  <a:srgbClr val="0000FF"/>
                </a:solidFill>
              </a:rPr>
              <a:t> to </a:t>
            </a:r>
            <a:r>
              <a:rPr lang="it-IT" sz="2000" b="1" dirty="0" err="1">
                <a:solidFill>
                  <a:srgbClr val="0000FF"/>
                </a:solidFill>
              </a:rPr>
              <a:t>another</a:t>
            </a:r>
            <a:r>
              <a:rPr lang="it-IT" sz="2000" b="1" dirty="0">
                <a:solidFill>
                  <a:srgbClr val="0000FF"/>
                </a:solidFill>
              </a:rPr>
              <a:t>. </a:t>
            </a:r>
            <a:r>
              <a:rPr lang="it-IT" sz="2000" b="1" dirty="0" err="1">
                <a:solidFill>
                  <a:srgbClr val="0000FF"/>
                </a:solidFill>
              </a:rPr>
              <a:t>It</a:t>
            </a:r>
            <a:r>
              <a:rPr lang="it-IT" sz="2000" b="1" dirty="0">
                <a:solidFill>
                  <a:srgbClr val="0000FF"/>
                </a:solidFill>
              </a:rPr>
              <a:t> can be </a:t>
            </a:r>
            <a:r>
              <a:rPr lang="it-IT" sz="2000" b="1" dirty="0" err="1">
                <a:solidFill>
                  <a:srgbClr val="0000FF"/>
                </a:solidFill>
              </a:rPr>
              <a:t>as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well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research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b="1" dirty="0" err="1">
                <a:solidFill>
                  <a:srgbClr val="FF0000"/>
                </a:solidFill>
              </a:rPr>
              <a:t>technical</a:t>
            </a:r>
            <a:r>
              <a:rPr lang="it-IT" sz="2000" b="1" dirty="0">
                <a:solidFill>
                  <a:srgbClr val="FF0000"/>
                </a:solidFill>
              </a:rPr>
              <a:t> or </a:t>
            </a:r>
            <a:r>
              <a:rPr lang="it-IT" sz="2000" b="1" dirty="0" err="1">
                <a:solidFill>
                  <a:srgbClr val="FF0000"/>
                </a:solidFill>
              </a:rPr>
              <a:t>administrative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personnel</a:t>
            </a:r>
            <a:r>
              <a:rPr lang="it-IT" sz="2000" b="1" dirty="0">
                <a:solidFill>
                  <a:srgbClr val="FF0000"/>
                </a:solidFill>
              </a:rPr>
              <a:t>.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endParaRPr lang="it-IT" sz="2000" b="1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endParaRPr lang="it-IT" sz="2000" b="1" dirty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 err="1" smtClean="0">
                <a:solidFill>
                  <a:srgbClr val="0000FF"/>
                </a:solidFill>
              </a:rPr>
              <a:t>Seconded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personnel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should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have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worked</a:t>
            </a:r>
            <a:r>
              <a:rPr lang="it-IT" sz="2000" b="1" dirty="0" smtClean="0">
                <a:solidFill>
                  <a:srgbClr val="0000FF"/>
                </a:solidFill>
              </a:rPr>
              <a:t> for the </a:t>
            </a:r>
            <a:r>
              <a:rPr lang="it-IT" sz="2000" b="1" dirty="0" err="1" smtClean="0">
                <a:solidFill>
                  <a:srgbClr val="0000FF"/>
                </a:solidFill>
              </a:rPr>
              <a:t>sending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institution</a:t>
            </a:r>
            <a:r>
              <a:rPr lang="it-IT" sz="2000" b="1" dirty="0" smtClean="0">
                <a:solidFill>
                  <a:srgbClr val="FF0000"/>
                </a:solidFill>
              </a:rPr>
              <a:t> for </a:t>
            </a:r>
            <a:r>
              <a:rPr lang="it-IT" sz="2000" b="1" dirty="0" err="1" smtClean="0">
                <a:solidFill>
                  <a:srgbClr val="FF0000"/>
                </a:solidFill>
              </a:rPr>
              <a:t>at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least</a:t>
            </a:r>
            <a:r>
              <a:rPr lang="it-IT" sz="2000" b="1" dirty="0" smtClean="0">
                <a:solidFill>
                  <a:srgbClr val="FF0000"/>
                </a:solidFill>
              </a:rPr>
              <a:t> 6 </a:t>
            </a:r>
            <a:r>
              <a:rPr lang="it-IT" sz="2000" b="1" dirty="0" err="1" smtClean="0">
                <a:solidFill>
                  <a:srgbClr val="FF0000"/>
                </a:solidFill>
              </a:rPr>
              <a:t>months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prior</a:t>
            </a:r>
            <a:r>
              <a:rPr lang="it-IT" sz="2000" b="1" dirty="0" smtClean="0">
                <a:solidFill>
                  <a:srgbClr val="0000FF"/>
                </a:solidFill>
              </a:rPr>
              <a:t> to the </a:t>
            </a:r>
            <a:r>
              <a:rPr lang="it-IT" sz="2000" b="1" dirty="0" err="1" smtClean="0">
                <a:solidFill>
                  <a:srgbClr val="0000FF"/>
                </a:solidFill>
              </a:rPr>
              <a:t>secondment</a:t>
            </a:r>
            <a:endParaRPr lang="it-IT" sz="2000" b="1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endParaRPr lang="it-IT" sz="2000" b="1" dirty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 err="1" smtClean="0">
                <a:solidFill>
                  <a:srgbClr val="0000FF"/>
                </a:solidFill>
              </a:rPr>
              <a:t>Duration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>
                <a:solidFill>
                  <a:srgbClr val="0000FF"/>
                </a:solidFill>
              </a:rPr>
              <a:t>of </a:t>
            </a:r>
            <a:r>
              <a:rPr lang="it-IT" sz="2000" b="1" dirty="0" err="1">
                <a:solidFill>
                  <a:srgbClr val="0000FF"/>
                </a:solidFill>
              </a:rPr>
              <a:t>secondment</a:t>
            </a:r>
            <a:r>
              <a:rPr lang="it-IT" sz="2000" b="1" dirty="0">
                <a:solidFill>
                  <a:srgbClr val="0000FF"/>
                </a:solidFill>
              </a:rPr>
              <a:t> for a single </a:t>
            </a:r>
            <a:r>
              <a:rPr lang="it-IT" sz="2000" b="1" dirty="0" err="1">
                <a:solidFill>
                  <a:srgbClr val="0000FF"/>
                </a:solidFill>
              </a:rPr>
              <a:t>person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goes</a:t>
            </a:r>
            <a:r>
              <a:rPr lang="it-IT" sz="2000" b="1" dirty="0">
                <a:solidFill>
                  <a:srgbClr val="0000FF"/>
                </a:solidFill>
              </a:rPr>
              <a:t> from 1 to 12 </a:t>
            </a:r>
            <a:r>
              <a:rPr lang="it-IT" sz="2000" b="1" dirty="0" err="1">
                <a:solidFill>
                  <a:srgbClr val="0000FF"/>
                </a:solidFill>
              </a:rPr>
              <a:t>months</a:t>
            </a:r>
            <a:r>
              <a:rPr lang="it-IT" sz="2000" b="1" dirty="0">
                <a:solidFill>
                  <a:srgbClr val="0000FF"/>
                </a:solidFill>
              </a:rPr>
              <a:t>, </a:t>
            </a:r>
            <a:r>
              <a:rPr lang="it-IT" sz="2000" b="1" dirty="0" err="1">
                <a:solidFill>
                  <a:srgbClr val="0000FF"/>
                </a:solidFill>
              </a:rPr>
              <a:t>which</a:t>
            </a:r>
            <a:r>
              <a:rPr lang="it-IT" sz="2000" b="1" dirty="0">
                <a:solidFill>
                  <a:srgbClr val="0000FF"/>
                </a:solidFill>
              </a:rPr>
              <a:t> can be </a:t>
            </a:r>
            <a:r>
              <a:rPr lang="it-IT" sz="2000" b="1" dirty="0" err="1">
                <a:solidFill>
                  <a:srgbClr val="0000FF"/>
                </a:solidFill>
              </a:rPr>
              <a:t>subdivided</a:t>
            </a:r>
            <a:r>
              <a:rPr lang="it-IT" sz="2000" b="1" dirty="0">
                <a:solidFill>
                  <a:srgbClr val="0000FF"/>
                </a:solidFill>
              </a:rPr>
              <a:t> in </a:t>
            </a:r>
            <a:r>
              <a:rPr lang="it-IT" sz="2000" b="1" dirty="0" err="1">
                <a:solidFill>
                  <a:srgbClr val="0000FF"/>
                </a:solidFill>
              </a:rPr>
              <a:t>various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periods</a:t>
            </a:r>
            <a:r>
              <a:rPr lang="it-IT" sz="2000" b="1" dirty="0">
                <a:solidFill>
                  <a:srgbClr val="0000FF"/>
                </a:solidFill>
              </a:rPr>
              <a:t>.</a:t>
            </a:r>
            <a:endParaRPr lang="it-IT" sz="2000" b="1" dirty="0">
              <a:solidFill>
                <a:srgbClr val="FF0000"/>
              </a:solidFill>
            </a:endParaRPr>
          </a:p>
          <a:p>
            <a:endParaRPr lang="it-IT" sz="2000" b="1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/>
              <a:t>BEWARE: are </a:t>
            </a:r>
            <a:r>
              <a:rPr lang="it-IT" sz="2000" b="1" dirty="0" err="1"/>
              <a:t>eligible</a:t>
            </a:r>
            <a:r>
              <a:rPr lang="it-IT" sz="2000" b="1" dirty="0"/>
              <a:t> for </a:t>
            </a:r>
            <a:r>
              <a:rPr lang="it-IT" sz="2000" b="1" dirty="0" err="1"/>
              <a:t>funding</a:t>
            </a:r>
            <a:r>
              <a:rPr lang="it-IT" sz="2000" b="1" dirty="0"/>
              <a:t> </a:t>
            </a:r>
            <a:r>
              <a:rPr lang="it-IT" sz="2000" b="1" dirty="0" err="1"/>
              <a:t>only</a:t>
            </a:r>
            <a:endParaRPr lang="it-IT" sz="2000" b="1" dirty="0"/>
          </a:p>
          <a:p>
            <a:pPr lvl="1">
              <a:buFont typeface="Arial" pitchFamily="34" charset="0"/>
              <a:buChar char="•"/>
            </a:pP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secondment</a:t>
            </a:r>
            <a:r>
              <a:rPr lang="it-IT" sz="2000" b="1" dirty="0">
                <a:solidFill>
                  <a:srgbClr val="0000FF"/>
                </a:solidFill>
              </a:rPr>
              <a:t>  from EU </a:t>
            </a:r>
            <a:r>
              <a:rPr lang="it-IT" sz="2000" b="1" dirty="0" err="1">
                <a:solidFill>
                  <a:srgbClr val="0000FF"/>
                </a:solidFill>
              </a:rPr>
              <a:t>institutions</a:t>
            </a:r>
            <a:r>
              <a:rPr lang="it-IT" sz="2000" b="1" dirty="0">
                <a:solidFill>
                  <a:srgbClr val="0000FF"/>
                </a:solidFill>
              </a:rPr>
              <a:t> to </a:t>
            </a:r>
            <a:r>
              <a:rPr lang="it-IT" sz="2000" b="1" dirty="0" err="1">
                <a:solidFill>
                  <a:srgbClr val="0000FF"/>
                </a:solidFill>
              </a:rPr>
              <a:t>any</a:t>
            </a:r>
            <a:r>
              <a:rPr lang="it-IT" sz="2000" b="1" dirty="0">
                <a:solidFill>
                  <a:srgbClr val="0000FF"/>
                </a:solidFill>
              </a:rPr>
              <a:t> non-EU </a:t>
            </a:r>
            <a:r>
              <a:rPr lang="it-IT" sz="2000" b="1" dirty="0" err="1">
                <a:solidFill>
                  <a:srgbClr val="0000FF"/>
                </a:solidFill>
              </a:rPr>
              <a:t>institutions</a:t>
            </a:r>
            <a:endParaRPr lang="it-IT" sz="2000" b="1" dirty="0">
              <a:solidFill>
                <a:srgbClr val="0000FF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secondment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between</a:t>
            </a:r>
            <a:r>
              <a:rPr lang="it-IT" sz="2000" b="1" dirty="0">
                <a:solidFill>
                  <a:srgbClr val="0000FF"/>
                </a:solidFill>
              </a:rPr>
              <a:t> EU </a:t>
            </a:r>
            <a:r>
              <a:rPr lang="it-IT" sz="2000" b="1" dirty="0" err="1">
                <a:solidFill>
                  <a:srgbClr val="0000FF"/>
                </a:solidFill>
              </a:rPr>
              <a:t>institution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only</a:t>
            </a:r>
            <a:r>
              <a:rPr lang="it-IT" sz="2000" b="1" dirty="0">
                <a:solidFill>
                  <a:srgbClr val="FF0000"/>
                </a:solidFill>
              </a:rPr>
              <a:t> “inter-</a:t>
            </a:r>
            <a:r>
              <a:rPr lang="it-IT" sz="2000" b="1" dirty="0" err="1">
                <a:solidFill>
                  <a:srgbClr val="FF0000"/>
                </a:solidFill>
              </a:rPr>
              <a:t>sectorial</a:t>
            </a:r>
            <a:r>
              <a:rPr lang="it-IT" sz="2000" b="1" dirty="0">
                <a:solidFill>
                  <a:srgbClr val="FF0000"/>
                </a:solidFill>
              </a:rPr>
              <a:t>”</a:t>
            </a:r>
          </a:p>
          <a:p>
            <a:pPr lvl="1">
              <a:buFont typeface="Arial" pitchFamily="34" charset="0"/>
              <a:buChar char="•"/>
            </a:pPr>
            <a:r>
              <a:rPr lang="it-IT" sz="2000" b="1" dirty="0">
                <a:solidFill>
                  <a:srgbClr val="0000FF"/>
                </a:solidFill>
              </a:rPr>
              <a:t> in</a:t>
            </a:r>
            <a:r>
              <a:rPr lang="it-IT" sz="2000" b="1" dirty="0">
                <a:solidFill>
                  <a:srgbClr val="FF0000"/>
                </a:solidFill>
              </a:rPr>
              <a:t> special </a:t>
            </a:r>
            <a:r>
              <a:rPr lang="it-IT" sz="2000" b="1" dirty="0" err="1">
                <a:solidFill>
                  <a:srgbClr val="FF0000"/>
                </a:solidFill>
              </a:rPr>
              <a:t>cases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secondment</a:t>
            </a:r>
            <a:r>
              <a:rPr lang="it-IT" sz="2000" b="1" dirty="0">
                <a:solidFill>
                  <a:srgbClr val="0000FF"/>
                </a:solidFill>
              </a:rPr>
              <a:t> from non-EU to EU </a:t>
            </a:r>
            <a:r>
              <a:rPr lang="it-IT" sz="2000" b="1" dirty="0" err="1">
                <a:solidFill>
                  <a:srgbClr val="0000FF"/>
                </a:solidFill>
              </a:rPr>
              <a:t>institutions</a:t>
            </a:r>
            <a:r>
              <a:rPr lang="it-IT" sz="2000" b="1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it-IT" sz="2000" b="1" dirty="0">
                <a:solidFill>
                  <a:srgbClr val="0000FF"/>
                </a:solidFill>
              </a:rPr>
              <a:t>     a) </a:t>
            </a:r>
            <a:r>
              <a:rPr lang="it-IT" sz="2000" b="1" dirty="0" err="1"/>
              <a:t>Developing</a:t>
            </a:r>
            <a:r>
              <a:rPr lang="it-IT" sz="2000" b="1" dirty="0"/>
              <a:t> </a:t>
            </a:r>
            <a:r>
              <a:rPr lang="it-IT" sz="2000" b="1" dirty="0" err="1"/>
              <a:t>countries</a:t>
            </a:r>
            <a:r>
              <a:rPr lang="it-IT" sz="2000" b="1" dirty="0"/>
              <a:t> (list </a:t>
            </a:r>
            <a:r>
              <a:rPr lang="it-IT" sz="2000" b="1" dirty="0" err="1"/>
              <a:t>available</a:t>
            </a:r>
            <a:r>
              <a:rPr lang="it-IT" sz="2000" b="1" dirty="0"/>
              <a:t> on </a:t>
            </a:r>
            <a:r>
              <a:rPr lang="it-IT" sz="2000" b="1" dirty="0" err="1"/>
              <a:t>official</a:t>
            </a:r>
            <a:r>
              <a:rPr lang="it-IT" sz="2000" b="1" dirty="0"/>
              <a:t> </a:t>
            </a:r>
            <a:r>
              <a:rPr lang="it-IT" sz="2000" b="1" dirty="0" err="1"/>
              <a:t>documentation</a:t>
            </a:r>
            <a:r>
              <a:rPr lang="it-IT" sz="2000" b="1" dirty="0"/>
              <a:t>)</a:t>
            </a:r>
          </a:p>
          <a:p>
            <a:pPr lvl="1"/>
            <a:r>
              <a:rPr lang="it-IT" sz="2000" b="1" dirty="0"/>
              <a:t>     </a:t>
            </a:r>
            <a:r>
              <a:rPr lang="it-IT" sz="2000" b="1" dirty="0">
                <a:solidFill>
                  <a:srgbClr val="0000FF"/>
                </a:solidFill>
              </a:rPr>
              <a:t>b) </a:t>
            </a:r>
            <a:r>
              <a:rPr lang="it-IT" sz="2000" b="1" dirty="0"/>
              <a:t> the non-EU partner </a:t>
            </a:r>
            <a:r>
              <a:rPr lang="it-IT" sz="2000" b="1" dirty="0" err="1"/>
              <a:t>provide</a:t>
            </a:r>
            <a:r>
              <a:rPr lang="it-IT" sz="2000" b="1" dirty="0"/>
              <a:t> </a:t>
            </a:r>
            <a:r>
              <a:rPr lang="it-IT" sz="2000" b="1" dirty="0" err="1"/>
              <a:t>knowledge</a:t>
            </a:r>
            <a:r>
              <a:rPr lang="it-IT" sz="2000" b="1" dirty="0"/>
              <a:t> or </a:t>
            </a:r>
            <a:r>
              <a:rPr lang="it-IT" sz="2000" b="1" dirty="0" err="1"/>
              <a:t>skills</a:t>
            </a:r>
            <a:r>
              <a:rPr lang="it-IT" sz="2000" b="1" dirty="0"/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essential</a:t>
            </a:r>
            <a:r>
              <a:rPr lang="it-IT" sz="2000" b="1" dirty="0"/>
              <a:t> to the </a:t>
            </a:r>
            <a:r>
              <a:rPr lang="it-IT" sz="2000" b="1" dirty="0" err="1"/>
              <a:t>project</a:t>
            </a:r>
            <a:endParaRPr lang="it-IT" sz="2000" b="1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43808" y="332656"/>
            <a:ext cx="3609514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800" b="1" dirty="0" err="1" smtClean="0">
                <a:solidFill>
                  <a:srgbClr val="0000FF"/>
                </a:solidFill>
              </a:rPr>
              <a:t>Personnel</a:t>
            </a:r>
            <a:r>
              <a:rPr lang="it-IT" sz="2800" b="1" dirty="0" smtClean="0">
                <a:solidFill>
                  <a:srgbClr val="0000FF"/>
                </a:solidFill>
              </a:rPr>
              <a:t> </a:t>
            </a:r>
            <a:r>
              <a:rPr lang="it-IT" sz="2800" b="1" dirty="0" err="1" smtClean="0">
                <a:solidFill>
                  <a:srgbClr val="0000FF"/>
                </a:solidFill>
              </a:rPr>
              <a:t>Secondment</a:t>
            </a:r>
            <a:endParaRPr lang="it-IT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8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28478" y="188640"/>
            <a:ext cx="2206823" cy="584775"/>
          </a:xfrm>
          <a:prstGeom prst="rect">
            <a:avLst/>
          </a:prstGeom>
          <a:solidFill>
            <a:srgbClr val="FFCCCC"/>
          </a:solidFill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0000FF"/>
                </a:solidFill>
              </a:rPr>
              <a:t>RISE</a:t>
            </a:r>
            <a:r>
              <a:rPr lang="it-IT" sz="3200" b="1" dirty="0">
                <a:solidFill>
                  <a:srgbClr val="0000FF"/>
                </a:solidFill>
              </a:rPr>
              <a:t> </a:t>
            </a:r>
            <a:r>
              <a:rPr lang="it-IT" sz="3200" b="1" dirty="0" smtClean="0">
                <a:solidFill>
                  <a:srgbClr val="0000FF"/>
                </a:solidFill>
              </a:rPr>
              <a:t>budget</a:t>
            </a:r>
            <a:endParaRPr lang="it-IT" sz="3200" b="1" dirty="0">
              <a:solidFill>
                <a:srgbClr val="0000FF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79512" y="980728"/>
            <a:ext cx="8964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No “</a:t>
            </a:r>
            <a:r>
              <a:rPr lang="it-IT" sz="2000" b="1" dirty="0" err="1" smtClean="0">
                <a:solidFill>
                  <a:srgbClr val="FF0000"/>
                </a:solidFill>
              </a:rPr>
              <a:t>reciprocity</a:t>
            </a:r>
            <a:r>
              <a:rPr lang="it-IT" sz="2000" b="1" dirty="0" smtClean="0">
                <a:solidFill>
                  <a:srgbClr val="FF0000"/>
                </a:solidFill>
              </a:rPr>
              <a:t>” </a:t>
            </a:r>
            <a:r>
              <a:rPr lang="it-IT" sz="2000" b="1" dirty="0" err="1" smtClean="0">
                <a:solidFill>
                  <a:srgbClr val="FF0000"/>
                </a:solidFill>
              </a:rPr>
              <a:t>is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required</a:t>
            </a:r>
            <a:r>
              <a:rPr lang="it-IT" sz="2000" b="1" dirty="0" smtClean="0">
                <a:solidFill>
                  <a:srgbClr val="FF0000"/>
                </a:solidFill>
              </a:rPr>
              <a:t> in </a:t>
            </a:r>
            <a:r>
              <a:rPr lang="it-IT" sz="2000" b="1" dirty="0" err="1" smtClean="0">
                <a:solidFill>
                  <a:srgbClr val="FF0000"/>
                </a:solidFill>
              </a:rPr>
              <a:t>personnel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secondment</a:t>
            </a:r>
            <a:r>
              <a:rPr lang="it-IT" sz="2000" b="1" dirty="0" smtClean="0">
                <a:solidFill>
                  <a:srgbClr val="0000FF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00FF"/>
                </a:solidFill>
              </a:rPr>
              <a:t> An </a:t>
            </a:r>
            <a:r>
              <a:rPr lang="it-IT" sz="2000" b="1" dirty="0" err="1" smtClean="0">
                <a:solidFill>
                  <a:srgbClr val="0000FF"/>
                </a:solidFill>
              </a:rPr>
              <a:t>average</a:t>
            </a:r>
            <a:r>
              <a:rPr lang="it-IT" sz="2000" b="1" dirty="0" smtClean="0">
                <a:solidFill>
                  <a:srgbClr val="0000FF"/>
                </a:solidFill>
              </a:rPr>
              <a:t> project </a:t>
            </a:r>
            <a:r>
              <a:rPr lang="it-IT" sz="2000" b="1" dirty="0" err="1" smtClean="0">
                <a:solidFill>
                  <a:srgbClr val="0000FF"/>
                </a:solidFill>
              </a:rPr>
              <a:t>is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expected</a:t>
            </a:r>
            <a:r>
              <a:rPr lang="it-IT" sz="2000" b="1" dirty="0" smtClean="0">
                <a:solidFill>
                  <a:srgbClr val="0000FF"/>
                </a:solidFill>
              </a:rPr>
              <a:t>  </a:t>
            </a:r>
            <a:r>
              <a:rPr lang="it-IT" sz="2000" b="1" dirty="0" err="1" smtClean="0">
                <a:solidFill>
                  <a:srgbClr val="0000FF"/>
                </a:solidFill>
              </a:rPr>
              <a:t>to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be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presented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by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4-6 </a:t>
            </a:r>
            <a:r>
              <a:rPr lang="it-IT" sz="2000" b="1" dirty="0" err="1" smtClean="0">
                <a:solidFill>
                  <a:srgbClr val="FF0000"/>
                </a:solidFill>
              </a:rPr>
              <a:t>partners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smtClean="0">
                <a:solidFill>
                  <a:srgbClr val="0000FF"/>
                </a:solidFill>
              </a:rPr>
              <a:t>and </a:t>
            </a:r>
            <a:r>
              <a:rPr lang="it-IT" sz="2000" b="1" dirty="0" err="1" smtClean="0">
                <a:solidFill>
                  <a:srgbClr val="0000FF"/>
                </a:solidFill>
              </a:rPr>
              <a:t>may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foresee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from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100 </a:t>
            </a:r>
            <a:r>
              <a:rPr lang="it-IT" sz="2000" b="1" dirty="0" err="1" smtClean="0">
                <a:solidFill>
                  <a:srgbClr val="FF0000"/>
                </a:solidFill>
              </a:rPr>
              <a:t>to</a:t>
            </a:r>
            <a:r>
              <a:rPr lang="it-IT" sz="2000" b="1" dirty="0" smtClean="0">
                <a:solidFill>
                  <a:srgbClr val="FF0000"/>
                </a:solidFill>
              </a:rPr>
              <a:t> 400 </a:t>
            </a:r>
            <a:r>
              <a:rPr lang="it-IT" sz="2000" b="1" dirty="0" err="1" smtClean="0">
                <a:solidFill>
                  <a:srgbClr val="0000FF"/>
                </a:solidFill>
              </a:rPr>
              <a:t>secondment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months</a:t>
            </a:r>
            <a:r>
              <a:rPr lang="it-IT" sz="2000" b="1" dirty="0" smtClean="0">
                <a:solidFill>
                  <a:srgbClr val="0000FF"/>
                </a:solidFill>
              </a:rPr>
              <a:t>. Maximum </a:t>
            </a:r>
            <a:r>
              <a:rPr lang="it-IT" sz="2000" b="1" dirty="0" err="1" smtClean="0">
                <a:solidFill>
                  <a:srgbClr val="0000FF"/>
                </a:solidFill>
              </a:rPr>
              <a:t>allowed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is</a:t>
            </a:r>
            <a:r>
              <a:rPr lang="it-IT" sz="2000" b="1" dirty="0" smtClean="0">
                <a:solidFill>
                  <a:srgbClr val="0000FF"/>
                </a:solidFill>
              </a:rPr>
              <a:t> 540 </a:t>
            </a:r>
            <a:r>
              <a:rPr lang="it-IT" sz="2000" b="1" dirty="0" err="1" smtClean="0">
                <a:solidFill>
                  <a:srgbClr val="0000FF"/>
                </a:solidFill>
              </a:rPr>
              <a:t>months</a:t>
            </a:r>
            <a:r>
              <a:rPr lang="it-IT" sz="2000" b="1" dirty="0" smtClean="0">
                <a:solidFill>
                  <a:srgbClr val="0000FF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>
                <a:solidFill>
                  <a:srgbClr val="0000FF"/>
                </a:solidFill>
              </a:rPr>
              <a:t> Project </a:t>
            </a:r>
            <a:r>
              <a:rPr lang="it-IT" sz="2000" b="1" dirty="0" err="1">
                <a:solidFill>
                  <a:srgbClr val="0000FF"/>
                </a:solidFill>
              </a:rPr>
              <a:t>duration</a:t>
            </a:r>
            <a:r>
              <a:rPr lang="it-IT" sz="2000" b="1" dirty="0">
                <a:solidFill>
                  <a:srgbClr val="0000FF"/>
                </a:solidFill>
              </a:rPr>
              <a:t> </a:t>
            </a:r>
            <a:r>
              <a:rPr lang="it-IT" sz="2000" b="1" dirty="0" err="1">
                <a:solidFill>
                  <a:srgbClr val="0000FF"/>
                </a:solidFill>
              </a:rPr>
              <a:t>is</a:t>
            </a:r>
            <a:r>
              <a:rPr lang="it-IT" sz="2000" b="1" dirty="0">
                <a:solidFill>
                  <a:srgbClr val="0000FF"/>
                </a:solidFill>
              </a:rPr>
              <a:t> up to </a:t>
            </a:r>
            <a:r>
              <a:rPr lang="it-IT" sz="2000" b="1" dirty="0">
                <a:solidFill>
                  <a:srgbClr val="FF0000"/>
                </a:solidFill>
              </a:rPr>
              <a:t>48 </a:t>
            </a:r>
            <a:r>
              <a:rPr lang="it-IT" sz="2000" b="1" dirty="0" err="1">
                <a:solidFill>
                  <a:srgbClr val="FF0000"/>
                </a:solidFill>
              </a:rPr>
              <a:t>months</a:t>
            </a:r>
            <a:r>
              <a:rPr lang="it-IT" sz="2000" b="1" dirty="0">
                <a:solidFill>
                  <a:srgbClr val="0000FF"/>
                </a:solidFill>
              </a:rPr>
              <a:t>. </a:t>
            </a:r>
            <a:endParaRPr lang="it-IT" sz="2000" b="1" dirty="0" smtClean="0">
              <a:solidFill>
                <a:srgbClr val="0000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2780928"/>
            <a:ext cx="8640960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1" u="sng" dirty="0" err="1" smtClean="0"/>
              <a:t>Funding</a:t>
            </a:r>
            <a:r>
              <a:rPr lang="it-IT" sz="2000" b="1" u="sng" dirty="0" smtClean="0"/>
              <a:t>:</a:t>
            </a:r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 Partner </a:t>
            </a:r>
            <a:r>
              <a:rPr lang="it-IT" sz="2000" b="1" dirty="0" err="1" smtClean="0">
                <a:solidFill>
                  <a:srgbClr val="FF0000"/>
                </a:solidFill>
              </a:rPr>
              <a:t>should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keep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paying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their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salary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to</a:t>
            </a:r>
            <a:r>
              <a:rPr lang="it-IT" sz="2000" b="1" dirty="0" smtClean="0">
                <a:solidFill>
                  <a:srgbClr val="FF0000"/>
                </a:solidFill>
              </a:rPr>
              <a:t> the </a:t>
            </a:r>
            <a:r>
              <a:rPr lang="it-IT" sz="2000" b="1" dirty="0" err="1" smtClean="0">
                <a:solidFill>
                  <a:srgbClr val="FF0000"/>
                </a:solidFill>
              </a:rPr>
              <a:t>seconded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personnel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smtClean="0"/>
              <a:t>Home </a:t>
            </a:r>
            <a:r>
              <a:rPr lang="it-IT" sz="2000" b="1" dirty="0" err="1" smtClean="0"/>
              <a:t>institutions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will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receive</a:t>
            </a:r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4500 </a:t>
            </a:r>
            <a:r>
              <a:rPr lang="it-IT" sz="2000" b="1" dirty="0" err="1" smtClean="0">
                <a:solidFill>
                  <a:srgbClr val="FF0000"/>
                </a:solidFill>
              </a:rPr>
              <a:t>euros</a:t>
            </a:r>
            <a:r>
              <a:rPr lang="it-IT" sz="2000" b="1" dirty="0" smtClean="0">
                <a:solidFill>
                  <a:srgbClr val="FF0000"/>
                </a:solidFill>
              </a:rPr>
              <a:t> per </a:t>
            </a:r>
            <a:r>
              <a:rPr lang="it-IT" sz="2000" b="1" dirty="0" err="1" smtClean="0">
                <a:solidFill>
                  <a:srgbClr val="FF0000"/>
                </a:solidFill>
              </a:rPr>
              <a:t>secondment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month</a:t>
            </a:r>
            <a:r>
              <a:rPr lang="it-IT" sz="2000" b="1" dirty="0" smtClean="0">
                <a:solidFill>
                  <a:srgbClr val="FF0000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it-IT" sz="2000" b="1" dirty="0" smtClean="0"/>
              <a:t> 2000 €/</a:t>
            </a:r>
            <a:r>
              <a:rPr lang="it-IT" sz="2000" b="1" dirty="0" err="1" smtClean="0"/>
              <a:t>month</a:t>
            </a:r>
            <a:r>
              <a:rPr lang="it-IT" sz="2000" b="1" dirty="0" smtClean="0"/>
              <a:t>   </a:t>
            </a:r>
            <a:r>
              <a:rPr lang="it-IT" sz="2000" b="1" dirty="0" err="1" smtClean="0">
                <a:solidFill>
                  <a:srgbClr val="0000FF"/>
                </a:solidFill>
              </a:rPr>
              <a:t>salary</a:t>
            </a:r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0000FF"/>
                </a:solidFill>
              </a:rPr>
              <a:t>top-up </a:t>
            </a:r>
            <a:r>
              <a:rPr lang="it-IT" sz="2000" b="1" dirty="0" err="1" smtClean="0">
                <a:solidFill>
                  <a:srgbClr val="0000FF"/>
                </a:solidFill>
              </a:rPr>
              <a:t>for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seconded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personnel</a:t>
            </a:r>
            <a:endParaRPr lang="it-IT" sz="2000" b="1" dirty="0" smtClean="0">
              <a:solidFill>
                <a:srgbClr val="0000FF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t-IT" sz="2000" b="1" dirty="0" smtClean="0"/>
              <a:t> 1800 €/</a:t>
            </a:r>
            <a:r>
              <a:rPr lang="it-IT" sz="2000" b="1" dirty="0" err="1" smtClean="0"/>
              <a:t>month</a:t>
            </a:r>
            <a:r>
              <a:rPr lang="it-IT" sz="2000" b="1" dirty="0" smtClean="0"/>
              <a:t>  </a:t>
            </a:r>
            <a:r>
              <a:rPr lang="it-IT" sz="2000" b="1" dirty="0" err="1" smtClean="0">
                <a:solidFill>
                  <a:srgbClr val="0000FF"/>
                </a:solidFill>
              </a:rPr>
              <a:t>research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costs</a:t>
            </a:r>
            <a:endParaRPr lang="it-IT" sz="2000" b="1" dirty="0" smtClean="0">
              <a:solidFill>
                <a:srgbClr val="0000FF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it-IT" sz="2000" b="1" dirty="0" smtClean="0"/>
              <a:t> 700 €/</a:t>
            </a:r>
            <a:r>
              <a:rPr lang="it-IT" sz="2000" b="1" dirty="0" err="1" smtClean="0"/>
              <a:t>month</a:t>
            </a:r>
            <a:r>
              <a:rPr lang="it-IT" sz="2000" b="1" dirty="0" smtClean="0"/>
              <a:t>    </a:t>
            </a:r>
            <a:r>
              <a:rPr lang="it-IT" sz="2000" b="1" dirty="0" smtClean="0">
                <a:solidFill>
                  <a:srgbClr val="0000FF"/>
                </a:solidFill>
              </a:rPr>
              <a:t>management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5229200"/>
            <a:ext cx="8136904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No accounting </a:t>
            </a:r>
            <a:r>
              <a:rPr lang="it-IT" sz="2000" b="1" dirty="0" err="1" smtClean="0">
                <a:solidFill>
                  <a:srgbClr val="FF0000"/>
                </a:solidFill>
              </a:rPr>
              <a:t>of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this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costs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will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be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required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by</a:t>
            </a:r>
            <a:r>
              <a:rPr lang="it-IT" sz="2000" b="1" dirty="0" smtClean="0">
                <a:solidFill>
                  <a:srgbClr val="FF0000"/>
                </a:solidFill>
              </a:rPr>
              <a:t> EU at the end </a:t>
            </a:r>
            <a:r>
              <a:rPr lang="it-IT" sz="2000" b="1" dirty="0" err="1" smtClean="0">
                <a:solidFill>
                  <a:srgbClr val="FF0000"/>
                </a:solidFill>
              </a:rPr>
              <a:t>of</a:t>
            </a:r>
            <a:r>
              <a:rPr lang="it-IT" sz="2000" b="1" dirty="0" smtClean="0">
                <a:solidFill>
                  <a:srgbClr val="FF0000"/>
                </a:solidFill>
              </a:rPr>
              <a:t> the project! </a:t>
            </a:r>
          </a:p>
          <a:p>
            <a:r>
              <a:rPr lang="it-IT" sz="2000" b="1" dirty="0" smtClean="0">
                <a:solidFill>
                  <a:srgbClr val="0000FF"/>
                </a:solidFill>
              </a:rPr>
              <a:t>The </a:t>
            </a:r>
            <a:r>
              <a:rPr lang="it-IT" sz="2000" b="1" dirty="0" err="1" smtClean="0">
                <a:solidFill>
                  <a:srgbClr val="0000FF"/>
                </a:solidFill>
              </a:rPr>
              <a:t>only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condition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is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that</a:t>
            </a:r>
            <a:r>
              <a:rPr lang="it-IT" sz="2000" b="1" dirty="0" smtClean="0">
                <a:solidFill>
                  <a:srgbClr val="0000FF"/>
                </a:solidFill>
              </a:rPr>
              <a:t> the </a:t>
            </a:r>
            <a:r>
              <a:rPr lang="it-IT" sz="2000" b="1" dirty="0" err="1" smtClean="0">
                <a:solidFill>
                  <a:srgbClr val="0000FF"/>
                </a:solidFill>
              </a:rPr>
              <a:t>partners</a:t>
            </a:r>
            <a:r>
              <a:rPr lang="it-IT" sz="2000" b="1" dirty="0" smtClean="0">
                <a:solidFill>
                  <a:srgbClr val="0000FF"/>
                </a:solidFill>
              </a:rPr>
              <a:t> are </a:t>
            </a:r>
            <a:r>
              <a:rPr lang="it-IT" sz="2000" b="1" dirty="0" err="1" smtClean="0">
                <a:solidFill>
                  <a:srgbClr val="0000FF"/>
                </a:solidFill>
              </a:rPr>
              <a:t>able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to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demonstrate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that</a:t>
            </a:r>
            <a:r>
              <a:rPr lang="it-IT" sz="2000" b="1" dirty="0" smtClean="0">
                <a:solidFill>
                  <a:srgbClr val="0000FF"/>
                </a:solidFill>
              </a:rPr>
              <a:t> the </a:t>
            </a:r>
            <a:r>
              <a:rPr lang="it-IT" sz="2000" b="1" dirty="0" err="1" smtClean="0">
                <a:solidFill>
                  <a:srgbClr val="0000FF"/>
                </a:solidFill>
              </a:rPr>
              <a:t>secondments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really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took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place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for</a:t>
            </a:r>
            <a:r>
              <a:rPr lang="it-IT" sz="2000" b="1" dirty="0" smtClean="0">
                <a:solidFill>
                  <a:srgbClr val="0000FF"/>
                </a:solidFill>
              </a:rPr>
              <a:t> the </a:t>
            </a:r>
            <a:r>
              <a:rPr lang="it-IT" sz="2000" b="1" dirty="0" err="1" smtClean="0">
                <a:solidFill>
                  <a:srgbClr val="0000FF"/>
                </a:solidFill>
              </a:rPr>
              <a:t>declared</a:t>
            </a:r>
            <a:r>
              <a:rPr lang="it-IT" sz="2000" b="1" dirty="0" smtClean="0">
                <a:solidFill>
                  <a:srgbClr val="0000FF"/>
                </a:solidFill>
              </a:rPr>
              <a:t> </a:t>
            </a:r>
            <a:r>
              <a:rPr lang="it-IT" sz="2000" b="1" dirty="0" err="1" smtClean="0">
                <a:solidFill>
                  <a:srgbClr val="0000FF"/>
                </a:solidFill>
              </a:rPr>
              <a:t>periods</a:t>
            </a:r>
            <a:r>
              <a:rPr lang="it-IT" sz="2000" b="1" dirty="0" smtClean="0">
                <a:solidFill>
                  <a:srgbClr val="0000FF"/>
                </a:solidFill>
              </a:rPr>
              <a:t>.</a:t>
            </a:r>
            <a:endParaRPr lang="it-IT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196752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 smtClean="0">
                <a:solidFill>
                  <a:srgbClr val="FF0000"/>
                </a:solidFill>
              </a:rPr>
              <a:t>Question</a:t>
            </a:r>
            <a:r>
              <a:rPr lang="it-IT" sz="2000" b="1" dirty="0" smtClean="0">
                <a:solidFill>
                  <a:srgbClr val="FF0000"/>
                </a:solidFill>
              </a:rPr>
              <a:t>:   </a:t>
            </a:r>
            <a:r>
              <a:rPr lang="en-US" sz="2000" b="1" dirty="0" smtClean="0"/>
              <a:t>When </a:t>
            </a:r>
            <a:r>
              <a:rPr lang="en-US" sz="2000" b="1" dirty="0"/>
              <a:t>a research staff from beneficiary A is seconded to beneficiary or </a:t>
            </a:r>
            <a:r>
              <a:rPr lang="en-US" sz="2000" b="1" dirty="0" smtClean="0"/>
              <a:t>partner </a:t>
            </a:r>
            <a:r>
              <a:rPr lang="en-US" sz="2000" b="1" dirty="0"/>
              <a:t>B the EU </a:t>
            </a:r>
            <a:r>
              <a:rPr lang="en-US" sz="2000" b="1" dirty="0" err="1"/>
              <a:t>contributrion</a:t>
            </a:r>
            <a:r>
              <a:rPr lang="en-US" sz="2000" b="1" dirty="0"/>
              <a:t> per person-month</a:t>
            </a:r>
          </a:p>
          <a:p>
            <a:r>
              <a:rPr lang="en-US" sz="2000" b="1" dirty="0"/>
              <a:t>(2000 salary top-up + 1800 research + 700 </a:t>
            </a:r>
            <a:r>
              <a:rPr lang="en-US" sz="2000" b="1" dirty="0" err="1"/>
              <a:t>managemnent</a:t>
            </a:r>
            <a:r>
              <a:rPr lang="en-US" sz="2000" b="1" dirty="0"/>
              <a:t>= 4500 euros) is </a:t>
            </a:r>
          </a:p>
          <a:p>
            <a:r>
              <a:rPr lang="en-US" sz="2000" b="1" dirty="0"/>
              <a:t>granted to institution A or B </a:t>
            </a:r>
            <a:r>
              <a:rPr lang="en-US" sz="2000" b="1" dirty="0" smtClean="0"/>
              <a:t>?</a:t>
            </a:r>
          </a:p>
          <a:p>
            <a:endParaRPr lang="en-US" sz="2000" b="1" dirty="0" smtClean="0"/>
          </a:p>
          <a:p>
            <a:r>
              <a:rPr lang="en-US" sz="2000" b="1" dirty="0">
                <a:solidFill>
                  <a:srgbClr val="FF0000"/>
                </a:solidFill>
              </a:rPr>
              <a:t>Answer:</a:t>
            </a:r>
            <a:r>
              <a:rPr lang="en-US" sz="2000" b="1" dirty="0"/>
              <a:t> As for IRSES, EU contribution is granted to beneficiaries only.</a:t>
            </a:r>
          </a:p>
          <a:p>
            <a:r>
              <a:rPr lang="en-US" sz="2000" b="1" dirty="0"/>
              <a:t>All payments (including </a:t>
            </a:r>
            <a:r>
              <a:rPr lang="en-US" sz="2000" b="1" dirty="0" err="1"/>
              <a:t>prefinancing</a:t>
            </a:r>
            <a:r>
              <a:rPr lang="en-US" sz="2000" b="1" dirty="0"/>
              <a:t>) are paid to the coordinator who shall, in accordance with the provisions of the grant agreement, distribute the funds to the beneficiaries.</a:t>
            </a:r>
          </a:p>
          <a:p>
            <a:r>
              <a:rPr lang="en-US" sz="2000" b="1" dirty="0" smtClean="0"/>
              <a:t>The </a:t>
            </a:r>
            <a:r>
              <a:rPr lang="en-US" sz="2000" b="1" dirty="0"/>
              <a:t>rules of management of the project should be governed by a </a:t>
            </a:r>
            <a:r>
              <a:rPr lang="en-US" sz="2000" b="1" dirty="0">
                <a:solidFill>
                  <a:srgbClr val="FF0000"/>
                </a:solidFill>
              </a:rPr>
              <a:t>partnership agreement</a:t>
            </a:r>
            <a:r>
              <a:rPr lang="en-US" sz="2000" b="1" dirty="0"/>
              <a:t>, where </a:t>
            </a:r>
            <a:r>
              <a:rPr lang="en-US" sz="2000" b="1" u="sng" dirty="0"/>
              <a:t>for instance</a:t>
            </a:r>
            <a:r>
              <a:rPr lang="en-US" sz="2000" b="1" dirty="0"/>
              <a:t> all participants agree that the sending </a:t>
            </a:r>
            <a:r>
              <a:rPr lang="en-US" sz="2000" b="1" dirty="0" err="1"/>
              <a:t>organisation</a:t>
            </a:r>
            <a:r>
              <a:rPr lang="en-US" sz="2000" b="1" dirty="0"/>
              <a:t> manages the funding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692696"/>
            <a:ext cx="531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RISE </a:t>
            </a:r>
            <a:r>
              <a:rPr lang="it-IT" dirty="0" err="1" smtClean="0"/>
              <a:t>Helpdesk</a:t>
            </a:r>
            <a:r>
              <a:rPr lang="it-IT" dirty="0"/>
              <a:t>:  </a:t>
            </a:r>
            <a:r>
              <a:rPr lang="it-IT" b="1" u="sng" dirty="0">
                <a:solidFill>
                  <a:srgbClr val="0000FF"/>
                </a:solidFill>
              </a:rPr>
              <a:t>REA-MSCA-H2020-RISE@ec.europa.eu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04664"/>
            <a:ext cx="4096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Just to be </a:t>
            </a:r>
            <a:r>
              <a:rPr lang="it-IT" dirty="0" err="1" smtClean="0"/>
              <a:t>sure</a:t>
            </a:r>
            <a:r>
              <a:rPr lang="it-IT" dirty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can </a:t>
            </a:r>
            <a:r>
              <a:rPr lang="it-IT" dirty="0" err="1" smtClean="0"/>
              <a:t>check</a:t>
            </a:r>
            <a:r>
              <a:rPr lang="it-IT" dirty="0" smtClean="0"/>
              <a:t> </a:t>
            </a:r>
            <a:r>
              <a:rPr lang="it-IT" dirty="0" err="1" smtClean="0"/>
              <a:t>rules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16024" y="5229200"/>
            <a:ext cx="8748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0000FF"/>
                </a:solidFill>
              </a:rPr>
              <a:t>Such</a:t>
            </a:r>
            <a:r>
              <a:rPr lang="it-IT" b="1" dirty="0" smtClean="0">
                <a:solidFill>
                  <a:srgbClr val="0000FF"/>
                </a:solidFill>
              </a:rPr>
              <a:t> partnership </a:t>
            </a:r>
            <a:r>
              <a:rPr lang="it-IT" b="1" dirty="0" err="1" smtClean="0">
                <a:solidFill>
                  <a:srgbClr val="0000FF"/>
                </a:solidFill>
              </a:rPr>
              <a:t>agreement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is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very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important</a:t>
            </a:r>
            <a:r>
              <a:rPr lang="it-IT" b="1" dirty="0" smtClean="0">
                <a:solidFill>
                  <a:srgbClr val="0000FF"/>
                </a:solidFill>
              </a:rPr>
              <a:t>, </a:t>
            </a:r>
            <a:r>
              <a:rPr lang="it-IT" b="1" dirty="0" err="1" smtClean="0">
                <a:solidFill>
                  <a:srgbClr val="0000FF"/>
                </a:solidFill>
              </a:rPr>
              <a:t>but</a:t>
            </a:r>
            <a:r>
              <a:rPr lang="it-IT" b="1" dirty="0" smtClean="0">
                <a:solidFill>
                  <a:srgbClr val="0000FF"/>
                </a:solidFill>
              </a:rPr>
              <a:t> can be </a:t>
            </a:r>
            <a:r>
              <a:rPr lang="it-IT" b="1" dirty="0" err="1" smtClean="0">
                <a:solidFill>
                  <a:srgbClr val="0000FF"/>
                </a:solidFill>
              </a:rPr>
              <a:t>discussed</a:t>
            </a:r>
            <a:r>
              <a:rPr lang="it-IT" b="1" dirty="0" smtClean="0">
                <a:solidFill>
                  <a:srgbClr val="0000FF"/>
                </a:solidFill>
              </a:rPr>
              <a:t> and </a:t>
            </a:r>
            <a:r>
              <a:rPr lang="it-IT" b="1" dirty="0" err="1" smtClean="0">
                <a:solidFill>
                  <a:srgbClr val="0000FF"/>
                </a:solidFill>
              </a:rPr>
              <a:t>signed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during</a:t>
            </a:r>
            <a:r>
              <a:rPr lang="it-IT" b="1" dirty="0" smtClean="0">
                <a:solidFill>
                  <a:srgbClr val="0000FF"/>
                </a:solidFill>
              </a:rPr>
              <a:t> the </a:t>
            </a:r>
            <a:r>
              <a:rPr lang="it-IT" b="1" dirty="0" err="1" smtClean="0">
                <a:solidFill>
                  <a:srgbClr val="0000FF"/>
                </a:solidFill>
              </a:rPr>
              <a:t>project</a:t>
            </a:r>
            <a:r>
              <a:rPr lang="it-IT" b="1" dirty="0" smtClean="0">
                <a:solidFill>
                  <a:srgbClr val="0000FF"/>
                </a:solidFill>
              </a:rPr>
              <a:t> </a:t>
            </a:r>
            <a:r>
              <a:rPr lang="it-IT" b="1" dirty="0" err="1" smtClean="0">
                <a:solidFill>
                  <a:srgbClr val="0000FF"/>
                </a:solidFill>
              </a:rPr>
              <a:t>negotiation</a:t>
            </a:r>
            <a:r>
              <a:rPr lang="it-IT" b="1" dirty="0" smtClean="0">
                <a:solidFill>
                  <a:srgbClr val="0000FF"/>
                </a:solidFill>
              </a:rPr>
              <a:t> with EU.</a:t>
            </a:r>
          </a:p>
          <a:p>
            <a:r>
              <a:rPr lang="it-IT" b="1" dirty="0" err="1" smtClean="0">
                <a:solidFill>
                  <a:srgbClr val="FF0000"/>
                </a:solidFill>
              </a:rPr>
              <a:t>Powerful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tool</a:t>
            </a:r>
            <a:r>
              <a:rPr lang="it-IT" b="1" dirty="0" smtClean="0">
                <a:solidFill>
                  <a:srgbClr val="FF0000"/>
                </a:solidFill>
              </a:rPr>
              <a:t> for </a:t>
            </a:r>
            <a:r>
              <a:rPr lang="it-IT" b="1" dirty="0" err="1" smtClean="0">
                <a:solidFill>
                  <a:srgbClr val="FF0000"/>
                </a:solidFill>
              </a:rPr>
              <a:t>internal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cooperation</a:t>
            </a:r>
            <a:r>
              <a:rPr lang="it-IT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Note: </a:t>
            </a:r>
            <a:r>
              <a:rPr lang="it-IT" b="1" dirty="0" smtClean="0"/>
              <a:t>no budget </a:t>
            </a:r>
            <a:r>
              <a:rPr lang="it-IT" b="1" dirty="0" err="1" smtClean="0"/>
              <a:t>accounting</a:t>
            </a:r>
            <a:r>
              <a:rPr lang="it-IT" b="1" dirty="0" smtClean="0"/>
              <a:t> </a:t>
            </a:r>
            <a:r>
              <a:rPr lang="it-IT" b="1" dirty="0" err="1" smtClean="0"/>
              <a:t>means</a:t>
            </a:r>
            <a:r>
              <a:rPr lang="it-IT" b="1" dirty="0" smtClean="0"/>
              <a:t> </a:t>
            </a:r>
            <a:r>
              <a:rPr lang="it-IT" b="1" dirty="0" err="1" smtClean="0"/>
              <a:t>you</a:t>
            </a:r>
            <a:r>
              <a:rPr lang="it-IT" b="1" dirty="0" smtClean="0"/>
              <a:t> can share </a:t>
            </a:r>
            <a:r>
              <a:rPr lang="it-IT" b="1" dirty="0" err="1" smtClean="0"/>
              <a:t>resources</a:t>
            </a:r>
            <a:r>
              <a:rPr lang="it-IT" b="1" dirty="0" smtClean="0"/>
              <a:t> </a:t>
            </a:r>
            <a:r>
              <a:rPr lang="it-IT" b="1" dirty="0" err="1" smtClean="0"/>
              <a:t>also</a:t>
            </a:r>
            <a:r>
              <a:rPr lang="it-IT" b="1" dirty="0"/>
              <a:t> </a:t>
            </a:r>
            <a:r>
              <a:rPr lang="it-IT" b="1" dirty="0" smtClean="0"/>
              <a:t>with </a:t>
            </a:r>
            <a:r>
              <a:rPr lang="it-IT" b="1" dirty="0" err="1" smtClean="0"/>
              <a:t>groups</a:t>
            </a:r>
            <a:r>
              <a:rPr lang="it-IT" b="1" dirty="0" smtClean="0"/>
              <a:t> out of the </a:t>
            </a:r>
            <a:r>
              <a:rPr lang="it-IT" b="1" dirty="0" err="1" smtClean="0"/>
              <a:t>project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282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2761764"/>
            <a:ext cx="3267561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0000FF"/>
                </a:solidFill>
              </a:rPr>
              <a:t>Project </a:t>
            </a:r>
            <a:r>
              <a:rPr lang="it-IT" sz="2800" b="1" dirty="0" err="1" smtClean="0">
                <a:solidFill>
                  <a:srgbClr val="0000FF"/>
                </a:solidFill>
              </a:rPr>
              <a:t>composition</a:t>
            </a:r>
            <a:r>
              <a:rPr lang="it-IT" sz="2800" b="1" dirty="0" smtClean="0">
                <a:solidFill>
                  <a:srgbClr val="0000FF"/>
                </a:solidFill>
              </a:rPr>
              <a:t>:</a:t>
            </a:r>
            <a:endParaRPr lang="it-IT" sz="2800" b="1" dirty="0">
              <a:solidFill>
                <a:srgbClr val="0000FF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1403648" y="3457451"/>
            <a:ext cx="4425226" cy="2923877"/>
            <a:chOff x="1403648" y="2161307"/>
            <a:chExt cx="4425226" cy="2923877"/>
          </a:xfrm>
        </p:grpSpPr>
        <p:sp>
          <p:nvSpPr>
            <p:cNvPr id="4" name="CasellaDiTesto 3"/>
            <p:cNvSpPr txBox="1"/>
            <p:nvPr/>
          </p:nvSpPr>
          <p:spPr>
            <a:xfrm>
              <a:off x="1403648" y="2161307"/>
              <a:ext cx="2310569" cy="29238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u="sng" dirty="0" smtClean="0">
                  <a:solidFill>
                    <a:srgbClr val="FF0000"/>
                  </a:solidFill>
                </a:rPr>
                <a:t>Belle-II</a:t>
              </a:r>
            </a:p>
            <a:p>
              <a:endParaRPr lang="it-IT" sz="2000" b="1" dirty="0"/>
            </a:p>
            <a:p>
              <a:r>
                <a:rPr lang="it-IT" sz="2000" b="1" dirty="0" smtClean="0">
                  <a:solidFill>
                    <a:srgbClr val="0000FF"/>
                  </a:solidFill>
                </a:rPr>
                <a:t>INFN</a:t>
              </a:r>
            </a:p>
            <a:p>
              <a:r>
                <a:rPr lang="it-IT" sz="2000" b="1" dirty="0" err="1" smtClean="0">
                  <a:solidFill>
                    <a:srgbClr val="0000FF"/>
                  </a:solidFill>
                </a:rPr>
                <a:t>German</a:t>
              </a:r>
              <a:r>
                <a:rPr lang="it-IT" sz="2000" b="1" dirty="0" smtClean="0">
                  <a:solidFill>
                    <a:srgbClr val="0000FF"/>
                  </a:solidFill>
                </a:rPr>
                <a:t> </a:t>
              </a:r>
              <a:r>
                <a:rPr lang="it-IT" sz="2000" b="1" dirty="0" err="1" smtClean="0">
                  <a:solidFill>
                    <a:srgbClr val="0000FF"/>
                  </a:solidFill>
                </a:rPr>
                <a:t>consortium</a:t>
              </a:r>
              <a:endParaRPr lang="it-IT" sz="2000" b="1" dirty="0" smtClean="0">
                <a:solidFill>
                  <a:srgbClr val="0000FF"/>
                </a:solidFill>
              </a:endParaRPr>
            </a:p>
            <a:p>
              <a:r>
                <a:rPr lang="it-IT" sz="2000" b="1" dirty="0" smtClean="0">
                  <a:solidFill>
                    <a:srgbClr val="0000FF"/>
                  </a:solidFill>
                </a:rPr>
                <a:t>Vienna</a:t>
              </a:r>
            </a:p>
            <a:p>
              <a:r>
                <a:rPr lang="it-IT" sz="2000" b="1" dirty="0" err="1" smtClean="0">
                  <a:solidFill>
                    <a:srgbClr val="0000FF"/>
                  </a:solidFill>
                </a:rPr>
                <a:t>Krakow</a:t>
              </a:r>
              <a:endParaRPr lang="it-IT" sz="2000" b="1" dirty="0" smtClean="0">
                <a:solidFill>
                  <a:srgbClr val="0000FF"/>
                </a:solidFill>
              </a:endParaRPr>
            </a:p>
            <a:p>
              <a:r>
                <a:rPr lang="it-IT" sz="2000" b="1" dirty="0" smtClean="0">
                  <a:solidFill>
                    <a:srgbClr val="0000FF"/>
                  </a:solidFill>
                </a:rPr>
                <a:t>Ankara</a:t>
              </a:r>
            </a:p>
            <a:p>
              <a:r>
                <a:rPr lang="it-IT" sz="2000" b="1" dirty="0" err="1" smtClean="0">
                  <a:solidFill>
                    <a:srgbClr val="0000FF"/>
                  </a:solidFill>
                </a:rPr>
                <a:t>Ljubljana</a:t>
              </a:r>
              <a:endParaRPr lang="it-IT" sz="2000" b="1" dirty="0" smtClean="0">
                <a:solidFill>
                  <a:srgbClr val="0000FF"/>
                </a:solidFill>
              </a:endParaRPr>
            </a:p>
            <a:p>
              <a:r>
                <a:rPr lang="it-IT" sz="2000" b="1" dirty="0" err="1" smtClean="0">
                  <a:solidFill>
                    <a:srgbClr val="0000FF"/>
                  </a:solidFill>
                </a:rPr>
                <a:t>Prague</a:t>
              </a:r>
              <a:r>
                <a:rPr lang="it-IT" sz="2000" b="1" dirty="0" smtClean="0">
                  <a:solidFill>
                    <a:srgbClr val="0000FF"/>
                  </a:solidFill>
                </a:rPr>
                <a:t> ?</a:t>
              </a:r>
              <a:endParaRPr lang="it-IT" sz="2000" b="1" dirty="0">
                <a:solidFill>
                  <a:srgbClr val="0000FF"/>
                </a:solidFill>
              </a:endParaRPr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3995936" y="2204198"/>
              <a:ext cx="1832938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u="sng" dirty="0" smtClean="0">
                  <a:solidFill>
                    <a:srgbClr val="FF0000"/>
                  </a:solidFill>
                </a:rPr>
                <a:t>T2K</a:t>
              </a:r>
            </a:p>
            <a:p>
              <a:endParaRPr lang="it-IT" sz="2000" b="1" dirty="0">
                <a:solidFill>
                  <a:srgbClr val="0000FF"/>
                </a:solidFill>
              </a:endParaRPr>
            </a:p>
            <a:p>
              <a:r>
                <a:rPr lang="it-IT" sz="2000" b="1" dirty="0" smtClean="0">
                  <a:solidFill>
                    <a:srgbClr val="0000FF"/>
                  </a:solidFill>
                </a:rPr>
                <a:t>INFN</a:t>
              </a:r>
            </a:p>
            <a:p>
              <a:r>
                <a:rPr lang="it-IT" sz="2000" b="1" dirty="0" err="1" smtClean="0">
                  <a:solidFill>
                    <a:srgbClr val="0000FF"/>
                  </a:solidFill>
                </a:rPr>
                <a:t>Saclay</a:t>
              </a:r>
              <a:endParaRPr lang="it-IT" sz="2000" b="1" dirty="0" smtClean="0">
                <a:solidFill>
                  <a:srgbClr val="0000FF"/>
                </a:solidFill>
              </a:endParaRPr>
            </a:p>
            <a:p>
              <a:r>
                <a:rPr lang="it-IT" sz="2000" b="1" dirty="0" err="1" smtClean="0">
                  <a:solidFill>
                    <a:srgbClr val="0000FF"/>
                  </a:solidFill>
                </a:rPr>
                <a:t>Warsaw</a:t>
              </a:r>
              <a:endParaRPr lang="it-IT" sz="2000" b="1" dirty="0" smtClean="0">
                <a:solidFill>
                  <a:srgbClr val="0000FF"/>
                </a:solidFill>
              </a:endParaRPr>
            </a:p>
            <a:p>
              <a:r>
                <a:rPr lang="it-IT" sz="2000" b="1" dirty="0" smtClean="0">
                  <a:solidFill>
                    <a:srgbClr val="0000FF"/>
                  </a:solidFill>
                </a:rPr>
                <a:t>Valencia?</a:t>
              </a:r>
            </a:p>
            <a:p>
              <a:r>
                <a:rPr lang="it-IT" sz="2000" b="1" dirty="0" err="1" smtClean="0">
                  <a:solidFill>
                    <a:srgbClr val="0000FF"/>
                  </a:solidFill>
                </a:rPr>
                <a:t>British</a:t>
              </a:r>
              <a:r>
                <a:rPr lang="it-IT" sz="2000" b="1" dirty="0" smtClean="0">
                  <a:solidFill>
                    <a:srgbClr val="0000FF"/>
                  </a:solidFill>
                </a:rPr>
                <a:t> </a:t>
              </a:r>
              <a:r>
                <a:rPr lang="it-IT" sz="2000" b="1" dirty="0" err="1" smtClean="0">
                  <a:solidFill>
                    <a:srgbClr val="0000FF"/>
                  </a:solidFill>
                </a:rPr>
                <a:t>groups</a:t>
              </a:r>
              <a:r>
                <a:rPr lang="it-IT" sz="2000" b="1" dirty="0" smtClean="0">
                  <a:solidFill>
                    <a:srgbClr val="0000FF"/>
                  </a:solidFill>
                </a:rPr>
                <a:t> ?</a:t>
              </a:r>
              <a:endParaRPr lang="it-IT" sz="20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3777463" y="6165304"/>
            <a:ext cx="3232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More </a:t>
            </a:r>
            <a:r>
              <a:rPr lang="it-IT" sz="2000" b="1" dirty="0" err="1" smtClean="0"/>
              <a:t>than</a:t>
            </a:r>
            <a:r>
              <a:rPr lang="it-IT" sz="2000" b="1" dirty="0" smtClean="0"/>
              <a:t> 10 </a:t>
            </a:r>
            <a:r>
              <a:rPr lang="it-IT" sz="2000" b="1" dirty="0" err="1" smtClean="0"/>
              <a:t>beneficiaries</a:t>
            </a:r>
            <a:r>
              <a:rPr lang="it-IT" sz="2000" b="1" dirty="0" smtClean="0"/>
              <a:t>…</a:t>
            </a:r>
            <a:endParaRPr lang="it-IT" sz="20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04664"/>
            <a:ext cx="2142381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0000FF"/>
                </a:solidFill>
              </a:rPr>
              <a:t>Project idea: </a:t>
            </a:r>
            <a:endParaRPr lang="it-IT" sz="2800" b="1" dirty="0">
              <a:solidFill>
                <a:srgbClr val="0000FF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27584" y="1052736"/>
            <a:ext cx="78490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Europe-Japan </a:t>
            </a:r>
            <a:r>
              <a:rPr lang="it-IT" sz="2000" b="1" dirty="0" err="1" smtClean="0"/>
              <a:t>collaboration</a:t>
            </a:r>
            <a:r>
              <a:rPr lang="it-IT" sz="2000" b="1" dirty="0" smtClean="0"/>
              <a:t> in </a:t>
            </a:r>
            <a:r>
              <a:rPr lang="it-IT" sz="2000" b="1" dirty="0" err="1"/>
              <a:t>f</a:t>
            </a:r>
            <a:r>
              <a:rPr lang="it-IT" sz="2000" b="1" dirty="0" err="1" smtClean="0"/>
              <a:t>lavour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physics</a:t>
            </a:r>
            <a:r>
              <a:rPr lang="it-IT" sz="2000" b="1" dirty="0" smtClean="0"/>
              <a:t> with </a:t>
            </a:r>
            <a:r>
              <a:rPr lang="it-IT" sz="2000" b="1" dirty="0" err="1" smtClean="0"/>
              <a:t>quarks</a:t>
            </a:r>
            <a:r>
              <a:rPr lang="it-IT" sz="2000" b="1" dirty="0" smtClean="0"/>
              <a:t> and </a:t>
            </a:r>
            <a:r>
              <a:rPr lang="it-IT" sz="2000" b="1" dirty="0" err="1" smtClean="0"/>
              <a:t>neutrinos</a:t>
            </a:r>
            <a:endParaRPr lang="it-IT" sz="2000" b="1" dirty="0" smtClean="0"/>
          </a:p>
          <a:p>
            <a:endParaRPr lang="it-IT" sz="2000" b="1" dirty="0"/>
          </a:p>
          <a:p>
            <a:r>
              <a:rPr lang="it-IT" sz="2000" b="1" dirty="0" err="1" smtClean="0"/>
              <a:t>Possible</a:t>
            </a:r>
            <a:r>
              <a:rPr lang="it-IT" sz="2000" b="1" dirty="0" smtClean="0"/>
              <a:t> </a:t>
            </a:r>
            <a:r>
              <a:rPr lang="it-IT" sz="2000" b="1" u="sng" dirty="0" err="1" smtClean="0"/>
              <a:t>acronyms</a:t>
            </a:r>
            <a:r>
              <a:rPr lang="it-IT" sz="2000" b="1" dirty="0" smtClean="0"/>
              <a:t>: JEUFLAV,  JEUFP ….   </a:t>
            </a:r>
            <a:r>
              <a:rPr lang="it-IT" sz="2000" b="1" dirty="0" err="1" smtClean="0"/>
              <a:t>Ideas</a:t>
            </a:r>
            <a:r>
              <a:rPr lang="it-IT" sz="2000" b="1" dirty="0" smtClean="0"/>
              <a:t> welcome.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74990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03848" y="404664"/>
            <a:ext cx="2679323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0000FF"/>
                </a:solidFill>
              </a:rPr>
              <a:t>Project </a:t>
            </a:r>
            <a:r>
              <a:rPr lang="it-IT" sz="2800" b="1" dirty="0" err="1" smtClean="0">
                <a:solidFill>
                  <a:srgbClr val="0000FF"/>
                </a:solidFill>
              </a:rPr>
              <a:t>structure</a:t>
            </a:r>
            <a:endParaRPr lang="it-IT" sz="2800" b="1" dirty="0">
              <a:solidFill>
                <a:srgbClr val="0000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27584" y="1268760"/>
            <a:ext cx="6517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WP1:   Belle-II </a:t>
            </a:r>
            <a:r>
              <a:rPr lang="it-IT" sz="2000" b="1" dirty="0" err="1" smtClean="0"/>
              <a:t>physics</a:t>
            </a:r>
            <a:r>
              <a:rPr lang="it-IT" sz="2000" b="1" dirty="0" smtClean="0"/>
              <a:t>.     Analysis and </a:t>
            </a:r>
            <a:r>
              <a:rPr lang="it-IT" sz="2000" b="1" dirty="0" err="1" smtClean="0"/>
              <a:t>sw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tools</a:t>
            </a:r>
            <a:r>
              <a:rPr lang="it-IT" sz="2000" b="1" dirty="0" smtClean="0"/>
              <a:t>, networking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27584" y="1988840"/>
            <a:ext cx="502118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WP2: Belle-II detector.    </a:t>
            </a:r>
            <a:r>
              <a:rPr lang="it-IT" sz="2000" b="1" dirty="0" err="1" smtClean="0"/>
              <a:t>Tasks</a:t>
            </a:r>
            <a:r>
              <a:rPr lang="it-IT" sz="2000" b="1" dirty="0" smtClean="0"/>
              <a:t> to be </a:t>
            </a:r>
            <a:r>
              <a:rPr lang="it-IT" sz="2000" b="1" dirty="0" err="1" smtClean="0"/>
              <a:t>defined</a:t>
            </a:r>
            <a:r>
              <a:rPr lang="it-IT" sz="2000" b="1" dirty="0" smtClean="0"/>
              <a:t>: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b="1" dirty="0" smtClean="0"/>
              <a:t>ECL (</a:t>
            </a:r>
            <a:r>
              <a:rPr lang="it-IT" sz="2000" b="1" dirty="0" err="1" smtClean="0"/>
              <a:t>forward</a:t>
            </a:r>
            <a:r>
              <a:rPr lang="it-IT" sz="2000" b="1" dirty="0" smtClean="0"/>
              <a:t>)  → </a:t>
            </a:r>
            <a:r>
              <a:rPr lang="it-IT" sz="2000" b="1" dirty="0" err="1" smtClean="0"/>
              <a:t>Italy</a:t>
            </a:r>
            <a:endParaRPr lang="it-IT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b="1" dirty="0" smtClean="0"/>
              <a:t>SVD, PXD  →  Germany, </a:t>
            </a:r>
            <a:r>
              <a:rPr lang="it-IT" sz="2000" b="1" dirty="0" err="1" smtClean="0"/>
              <a:t>Italy</a:t>
            </a:r>
            <a:r>
              <a:rPr lang="it-IT" sz="2000" b="1" dirty="0" smtClean="0"/>
              <a:t>, Poland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b="1" dirty="0" smtClean="0"/>
              <a:t>PID  →  </a:t>
            </a:r>
            <a:r>
              <a:rPr lang="it-IT" sz="2000" b="1" dirty="0" err="1" smtClean="0"/>
              <a:t>Ljubljana</a:t>
            </a:r>
            <a:r>
              <a:rPr lang="it-IT" sz="2000" b="1" dirty="0" smtClean="0"/>
              <a:t>, </a:t>
            </a:r>
            <a:r>
              <a:rPr lang="it-IT" sz="2000" b="1" dirty="0" err="1" smtClean="0"/>
              <a:t>Italy</a:t>
            </a:r>
            <a:endParaRPr lang="it-IT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b="1" dirty="0" smtClean="0"/>
              <a:t>CDC → Ankara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99592" y="3820978"/>
            <a:ext cx="21020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WP3: T2K </a:t>
            </a:r>
            <a:r>
              <a:rPr lang="it-IT" sz="2000" b="1" dirty="0" err="1" smtClean="0"/>
              <a:t>physics</a:t>
            </a:r>
            <a:r>
              <a:rPr lang="it-IT" sz="2000" b="1" dirty="0" smtClean="0"/>
              <a:t>.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99592" y="4469050"/>
            <a:ext cx="5103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WP4: T2K upgrade </a:t>
            </a:r>
            <a:r>
              <a:rPr lang="it-IT" sz="2000" b="1" dirty="0" err="1" smtClean="0"/>
              <a:t>studies</a:t>
            </a:r>
            <a:r>
              <a:rPr lang="it-IT" sz="2000" b="1" dirty="0" smtClean="0"/>
              <a:t>.  </a:t>
            </a:r>
            <a:r>
              <a:rPr lang="it-IT" sz="2000" b="1" dirty="0" err="1" smtClean="0"/>
              <a:t>Photodetectors</a:t>
            </a:r>
            <a:r>
              <a:rPr lang="it-IT" sz="2000" b="1" dirty="0" smtClean="0"/>
              <a:t>…..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1600" y="5013176"/>
            <a:ext cx="4594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WP5: Management.   Budget  </a:t>
            </a:r>
            <a:r>
              <a:rPr lang="it-IT" sz="2000" b="1" dirty="0" err="1" smtClean="0"/>
              <a:t>distribution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78080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75856" y="548680"/>
            <a:ext cx="236462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600" b="1" dirty="0" err="1" smtClean="0">
                <a:solidFill>
                  <a:srgbClr val="0000FF"/>
                </a:solidFill>
              </a:rPr>
              <a:t>Role</a:t>
            </a:r>
            <a:r>
              <a:rPr lang="it-IT" sz="3600" b="1" dirty="0" smtClean="0">
                <a:solidFill>
                  <a:srgbClr val="0000FF"/>
                </a:solidFill>
              </a:rPr>
              <a:t> of KEK</a:t>
            </a:r>
            <a:endParaRPr lang="it-IT" sz="3600" b="1" dirty="0">
              <a:solidFill>
                <a:srgbClr val="0000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9512" y="1755482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Just hosting the </a:t>
            </a:r>
            <a:r>
              <a:rPr lang="it-IT" sz="2000" b="1" dirty="0" err="1" smtClean="0"/>
              <a:t>experimental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activities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may</a:t>
            </a:r>
            <a:r>
              <a:rPr lang="it-IT" sz="2000" b="1" dirty="0" smtClean="0"/>
              <a:t> be </a:t>
            </a:r>
            <a:r>
              <a:rPr lang="it-IT" sz="2000" b="1" dirty="0" err="1" smtClean="0"/>
              <a:t>not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enough</a:t>
            </a:r>
            <a:r>
              <a:rPr lang="it-IT" sz="2000" b="1" dirty="0" smtClean="0"/>
              <a:t> !</a:t>
            </a:r>
          </a:p>
          <a:p>
            <a:endParaRPr lang="it-IT" sz="2000" b="1" dirty="0"/>
          </a:p>
          <a:p>
            <a:r>
              <a:rPr lang="it-IT" sz="2000" b="1" dirty="0" err="1" smtClean="0"/>
              <a:t>Participation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should</a:t>
            </a:r>
            <a:r>
              <a:rPr lang="it-IT" sz="2000" b="1" dirty="0" smtClean="0"/>
              <a:t> be </a:t>
            </a:r>
            <a:r>
              <a:rPr lang="it-IT" sz="2000" b="1" dirty="0" err="1" smtClean="0"/>
              <a:t>discussed</a:t>
            </a:r>
            <a:r>
              <a:rPr lang="it-IT" sz="2000" b="1" dirty="0" smtClean="0"/>
              <a:t> in </a:t>
            </a:r>
            <a:r>
              <a:rPr lang="it-IT" sz="2000" b="1" dirty="0" err="1" smtClean="0"/>
              <a:t>details</a:t>
            </a:r>
            <a:r>
              <a:rPr lang="it-IT" sz="2000" b="1" dirty="0" smtClean="0"/>
              <a:t> with KEK </a:t>
            </a:r>
            <a:r>
              <a:rPr lang="it-IT" sz="2000" b="1" dirty="0" err="1" smtClean="0"/>
              <a:t>group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responsibles</a:t>
            </a:r>
            <a:endParaRPr lang="it-IT" sz="2000" b="1" dirty="0" smtClean="0"/>
          </a:p>
          <a:p>
            <a:endParaRPr lang="it-IT" sz="2000" b="1" dirty="0"/>
          </a:p>
          <a:p>
            <a:r>
              <a:rPr lang="it-IT" sz="2000" b="1" dirty="0" err="1" smtClean="0"/>
              <a:t>Sharing</a:t>
            </a:r>
            <a:r>
              <a:rPr lang="it-IT" sz="2000" b="1" dirty="0" smtClean="0"/>
              <a:t>/transfer of </a:t>
            </a:r>
            <a:r>
              <a:rPr lang="it-IT" sz="2000" b="1" dirty="0" err="1" smtClean="0"/>
              <a:t>knowledge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should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appear</a:t>
            </a:r>
            <a:endParaRPr lang="it-IT" sz="2000" b="1" dirty="0" smtClean="0"/>
          </a:p>
          <a:p>
            <a:endParaRPr lang="it-IT" sz="2000" b="1" dirty="0"/>
          </a:p>
          <a:p>
            <a:r>
              <a:rPr lang="it-IT" sz="2000" b="1" dirty="0" smtClean="0"/>
              <a:t>Collaboration in </a:t>
            </a:r>
            <a:r>
              <a:rPr lang="it-IT" sz="2000" b="1" dirty="0" err="1" smtClean="0"/>
              <a:t>dissemination</a:t>
            </a:r>
            <a:r>
              <a:rPr lang="it-IT" sz="2000" b="1" dirty="0" smtClean="0"/>
              <a:t> and </a:t>
            </a:r>
            <a:r>
              <a:rPr lang="it-IT" sz="2000" b="1" dirty="0" err="1" smtClean="0"/>
              <a:t>outreach</a:t>
            </a:r>
            <a:endParaRPr lang="it-IT" sz="2000" b="1" dirty="0" smtClean="0"/>
          </a:p>
          <a:p>
            <a:endParaRPr lang="it-IT" sz="2000" b="1" dirty="0"/>
          </a:p>
          <a:p>
            <a:r>
              <a:rPr lang="it-IT" sz="2000" b="1" dirty="0" err="1" smtClean="0"/>
              <a:t>Possibility</a:t>
            </a:r>
            <a:r>
              <a:rPr lang="it-IT" sz="2000" b="1" dirty="0" smtClean="0"/>
              <a:t> to </a:t>
            </a:r>
            <a:r>
              <a:rPr lang="it-IT" sz="2000" b="1" dirty="0" err="1" smtClean="0"/>
              <a:t>reserve</a:t>
            </a:r>
            <a:r>
              <a:rPr lang="it-IT" sz="2000" b="1" dirty="0" smtClean="0"/>
              <a:t> a </a:t>
            </a:r>
            <a:r>
              <a:rPr lang="it-IT" sz="2000" b="1" dirty="0" err="1" smtClean="0"/>
              <a:t>fraction</a:t>
            </a:r>
            <a:r>
              <a:rPr lang="it-IT" sz="2000" b="1" dirty="0" smtClean="0"/>
              <a:t> of the budget to cover </a:t>
            </a:r>
            <a:r>
              <a:rPr lang="it-IT" sz="2000" b="1" dirty="0" err="1" smtClean="0"/>
              <a:t>few</a:t>
            </a:r>
            <a:r>
              <a:rPr lang="it-IT" sz="2000" b="1" dirty="0" smtClean="0"/>
              <a:t> KEK staff </a:t>
            </a:r>
            <a:r>
              <a:rPr lang="it-IT" sz="2000" b="1" dirty="0" err="1" smtClean="0"/>
              <a:t>secondments</a:t>
            </a:r>
            <a:r>
              <a:rPr lang="it-IT" sz="2000" b="1" dirty="0" smtClean="0"/>
              <a:t> in </a:t>
            </a:r>
            <a:r>
              <a:rPr lang="it-IT" sz="2000" b="1" dirty="0" err="1" smtClean="0"/>
              <a:t>european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groups</a:t>
            </a:r>
            <a:r>
              <a:rPr lang="it-IT" sz="2000" b="1" dirty="0" smtClean="0"/>
              <a:t>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0591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972" y="1412776"/>
            <a:ext cx="6995954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</a:rPr>
              <a:t> Project </a:t>
            </a:r>
            <a:r>
              <a:rPr lang="it-IT" sz="2400" b="1" dirty="0" err="1">
                <a:solidFill>
                  <a:srgbClr val="0000FF"/>
                </a:solidFill>
              </a:rPr>
              <a:t>evaluation</a:t>
            </a:r>
            <a:r>
              <a:rPr lang="it-IT" sz="2400" b="1" dirty="0">
                <a:solidFill>
                  <a:srgbClr val="0000FF"/>
                </a:solidFill>
              </a:rPr>
              <a:t> </a:t>
            </a:r>
            <a:r>
              <a:rPr lang="it-IT" sz="2400" b="1" dirty="0" err="1">
                <a:solidFill>
                  <a:srgbClr val="0000FF"/>
                </a:solidFill>
              </a:rPr>
              <a:t>is</a:t>
            </a:r>
            <a:r>
              <a:rPr lang="it-IT" sz="2400" b="1" dirty="0">
                <a:solidFill>
                  <a:srgbClr val="0000FF"/>
                </a:solidFill>
              </a:rPr>
              <a:t> </a:t>
            </a:r>
            <a:r>
              <a:rPr lang="it-IT" sz="2400" b="1" dirty="0" err="1">
                <a:solidFill>
                  <a:srgbClr val="0000FF"/>
                </a:solidFill>
              </a:rPr>
              <a:t>based</a:t>
            </a:r>
            <a:r>
              <a:rPr lang="it-IT" sz="2400" b="1" dirty="0">
                <a:solidFill>
                  <a:srgbClr val="0000FF"/>
                </a:solidFill>
              </a:rPr>
              <a:t> on: </a:t>
            </a:r>
            <a:endParaRPr lang="it-IT" sz="2400" b="1" dirty="0" smtClean="0">
              <a:solidFill>
                <a:srgbClr val="0000FF"/>
              </a:solidFill>
            </a:endParaRPr>
          </a:p>
          <a:p>
            <a:endParaRPr lang="it-IT" sz="2400" b="1" dirty="0">
              <a:solidFill>
                <a:srgbClr val="0000FF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50</a:t>
            </a:r>
            <a:r>
              <a:rPr lang="it-IT" sz="2400" b="1" dirty="0">
                <a:solidFill>
                  <a:srgbClr val="FF0000"/>
                </a:solidFill>
              </a:rPr>
              <a:t>% </a:t>
            </a:r>
            <a:r>
              <a:rPr lang="it-IT" sz="2400" b="1" dirty="0" err="1" smtClean="0">
                <a:solidFill>
                  <a:srgbClr val="FF0000"/>
                </a:solidFill>
              </a:rPr>
              <a:t>Excellence</a:t>
            </a:r>
            <a:r>
              <a:rPr lang="it-IT" sz="2400" b="1" dirty="0" smtClean="0">
                <a:solidFill>
                  <a:srgbClr val="0000FF"/>
                </a:solidFill>
              </a:rPr>
              <a:t>:  </a:t>
            </a:r>
            <a:r>
              <a:rPr lang="it-IT" sz="2400" b="1" dirty="0" err="1" smtClean="0">
                <a:solidFill>
                  <a:srgbClr val="0000FF"/>
                </a:solidFill>
              </a:rPr>
              <a:t>scientific</a:t>
            </a:r>
            <a:r>
              <a:rPr lang="it-IT" sz="2400" b="1" dirty="0" smtClean="0">
                <a:solidFill>
                  <a:srgbClr val="0000FF"/>
                </a:solidFill>
              </a:rPr>
              <a:t> part</a:t>
            </a:r>
          </a:p>
          <a:p>
            <a:endParaRPr lang="it-IT" sz="2400" b="1" dirty="0" smtClean="0">
              <a:solidFill>
                <a:srgbClr val="FF000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30</a:t>
            </a:r>
            <a:r>
              <a:rPr lang="it-IT" sz="2400" b="1" dirty="0">
                <a:solidFill>
                  <a:srgbClr val="FF0000"/>
                </a:solidFill>
              </a:rPr>
              <a:t>% </a:t>
            </a:r>
            <a:r>
              <a:rPr lang="it-IT" sz="2400" b="1" dirty="0" smtClean="0">
                <a:solidFill>
                  <a:srgbClr val="FF0000"/>
                </a:solidFill>
              </a:rPr>
              <a:t>Impact:  </a:t>
            </a:r>
            <a:r>
              <a:rPr lang="it-IT" sz="2400" b="1" dirty="0" err="1" smtClean="0">
                <a:solidFill>
                  <a:srgbClr val="0000FF"/>
                </a:solidFill>
              </a:rPr>
              <a:t>dissemination</a:t>
            </a:r>
            <a:r>
              <a:rPr lang="it-IT" sz="2400" b="1" dirty="0" smtClean="0">
                <a:solidFill>
                  <a:srgbClr val="0000FF"/>
                </a:solidFill>
              </a:rPr>
              <a:t> and </a:t>
            </a:r>
            <a:r>
              <a:rPr lang="it-IT" sz="2400" b="1" dirty="0" err="1" smtClean="0">
                <a:solidFill>
                  <a:srgbClr val="0000FF"/>
                </a:solidFill>
              </a:rPr>
              <a:t>tranfer</a:t>
            </a:r>
            <a:r>
              <a:rPr lang="it-IT" sz="2400" b="1" dirty="0" smtClean="0">
                <a:solidFill>
                  <a:srgbClr val="0000FF"/>
                </a:solidFill>
              </a:rPr>
              <a:t> of </a:t>
            </a:r>
            <a:r>
              <a:rPr lang="it-IT" sz="2400" b="1" dirty="0" err="1" smtClean="0">
                <a:solidFill>
                  <a:srgbClr val="0000FF"/>
                </a:solidFill>
              </a:rPr>
              <a:t>knowlegde</a:t>
            </a:r>
            <a:endParaRPr lang="it-IT" sz="2400" b="1" dirty="0" smtClean="0">
              <a:solidFill>
                <a:srgbClr val="0000FF"/>
              </a:solidFill>
            </a:endParaRPr>
          </a:p>
          <a:p>
            <a:endParaRPr lang="it-IT" sz="2400" b="1" dirty="0">
              <a:solidFill>
                <a:srgbClr val="0000FF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rgbClr val="FF0000"/>
                </a:solidFill>
              </a:rPr>
              <a:t>20% </a:t>
            </a:r>
            <a:r>
              <a:rPr lang="it-IT" sz="2400" b="1" dirty="0" err="1" smtClean="0">
                <a:solidFill>
                  <a:srgbClr val="FF0000"/>
                </a:solidFill>
              </a:rPr>
              <a:t>Implementation</a:t>
            </a:r>
            <a:r>
              <a:rPr lang="it-IT" sz="2400" b="1" dirty="0" smtClean="0">
                <a:solidFill>
                  <a:srgbClr val="FF0000"/>
                </a:solidFill>
              </a:rPr>
              <a:t>:  </a:t>
            </a:r>
            <a:r>
              <a:rPr lang="it-IT" sz="2400" b="1" dirty="0" smtClean="0">
                <a:solidFill>
                  <a:srgbClr val="0000FF"/>
                </a:solidFill>
              </a:rPr>
              <a:t>management</a:t>
            </a:r>
            <a:endParaRPr lang="it-IT" sz="2400" b="1" dirty="0">
              <a:solidFill>
                <a:srgbClr val="0000FF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378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836</Words>
  <Application>Microsoft Office PowerPoint</Application>
  <PresentationFormat>Presentazione su schermo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 Passeri</dc:creator>
  <cp:lastModifiedBy>antonio</cp:lastModifiedBy>
  <cp:revision>40</cp:revision>
  <dcterms:modified xsi:type="dcterms:W3CDTF">2014-03-10T08:58:01Z</dcterms:modified>
</cp:coreProperties>
</file>