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61" r:id="rId5"/>
    <p:sldId id="262" r:id="rId6"/>
    <p:sldId id="256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4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0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7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6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8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4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3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8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2A98-7A63-BF41-B4FF-9C43C8583836}" type="datetimeFigureOut"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9AD0-9E92-4A4A-9DA5-D2E9C5D74F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1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366"/>
          </a:xfrm>
        </p:spPr>
        <p:txBody>
          <a:bodyPr>
            <a:normAutofit fontScale="90000"/>
          </a:bodyPr>
          <a:lstStyle/>
          <a:p>
            <a:r>
              <a:rPr lang="en-US"/>
              <a:t>RISE Proposal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8" y="1694711"/>
            <a:ext cx="8850618" cy="473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8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366"/>
          </a:xfrm>
        </p:spPr>
        <p:txBody>
          <a:bodyPr>
            <a:normAutofit fontScale="90000"/>
          </a:bodyPr>
          <a:lstStyle/>
          <a:p>
            <a:r>
              <a:rPr lang="en-US"/>
              <a:t>RISE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5994"/>
            <a:ext cx="8229600" cy="5535008"/>
          </a:xfrm>
        </p:spPr>
        <p:txBody>
          <a:bodyPr>
            <a:normAutofit/>
          </a:bodyPr>
          <a:lstStyle/>
          <a:p>
            <a:r>
              <a:rPr lang="en-US"/>
              <a:t>Acronym: </a:t>
            </a:r>
          </a:p>
          <a:p>
            <a:pPr marL="457200" lvl="1" indent="0">
              <a:buNone/>
            </a:pPr>
            <a:r>
              <a:rPr lang="en-US"/>
              <a:t>JEPIF: Japan-Europe Physics at Intensity Frontier ???</a:t>
            </a:r>
          </a:p>
          <a:p>
            <a:r>
              <a:rPr lang="en-US"/>
              <a:t>Merge WP 1 &amp; 3 ?</a:t>
            </a:r>
          </a:p>
          <a:p>
            <a:pPr lvl="1"/>
            <a:r>
              <a:rPr lang="en-US"/>
              <a:t>Sell as cross-fertilization and networking of flavour and neutrino physics</a:t>
            </a:r>
          </a:p>
          <a:p>
            <a:pPr lvl="1"/>
            <a:r>
              <a:rPr lang="en-US"/>
              <a:t>Strengthen connection among different groups to tackle common problem</a:t>
            </a:r>
          </a:p>
          <a:p>
            <a:pPr lvl="1"/>
            <a:r>
              <a:rPr lang="en-US"/>
              <a:t>Take a global look at  how new physics can show up in different phenomena</a:t>
            </a:r>
          </a:p>
          <a:p>
            <a:pPr lvl="1"/>
            <a:r>
              <a:rPr lang="en-US"/>
              <a:t>Point at uniqueness of Japan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11054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3196"/>
          </a:xfrm>
        </p:spPr>
        <p:txBody>
          <a:bodyPr>
            <a:normAutofit/>
          </a:bodyPr>
          <a:lstStyle/>
          <a:p>
            <a:r>
              <a:rPr lang="en-US" sz="2800"/>
              <a:t>Global comments – following RISE scheme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394"/>
            <a:ext cx="8229600" cy="487177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/>
              <a:t>2. Excellence</a:t>
            </a:r>
            <a:endParaRPr lang="en-US"/>
          </a:p>
          <a:p>
            <a:pPr marL="0" indent="0">
              <a:buNone/>
            </a:pPr>
            <a:r>
              <a:rPr lang="en-US" b="1"/>
              <a:t>2.1    Quality,   innovative   aspects   and   credibility   of   the   </a:t>
            </a:r>
            <a:r>
              <a:rPr lang="en-US" b="1" i="1"/>
              <a:t>research (</a:t>
            </a:r>
            <a:r>
              <a:rPr lang="en-US" b="1"/>
              <a:t>including </a:t>
            </a:r>
            <a:r>
              <a:rPr lang="en-US" b="1" i="1"/>
              <a:t>inter/multidisciplinary aspects)</a:t>
            </a:r>
            <a:r>
              <a:rPr lang="en-US"/>
              <a:t> </a:t>
            </a:r>
          </a:p>
          <a:p>
            <a:pPr marL="0" indent="0">
              <a:buNone/>
            </a:pPr>
            <a:r>
              <a:rPr lang="en-US"/>
              <a:t>•	</a:t>
            </a:r>
            <a:r>
              <a:rPr lang="en-US" i="1" u="sng"/>
              <a:t>Specific  objectives  and  the  relevance  of  the  research and  innovation</a:t>
            </a:r>
            <a:r>
              <a:rPr lang="en-US" i="1"/>
              <a:t> </a:t>
            </a:r>
            <a:r>
              <a:rPr lang="en-US" i="1" u="sng"/>
              <a:t>project</a:t>
            </a:r>
            <a:r>
              <a:rPr lang="en-US" i="1"/>
              <a:t> to the scope of the call and in relation to the "state of art".</a:t>
            </a:r>
          </a:p>
          <a:p>
            <a:pPr lvl="1"/>
            <a:r>
              <a:rPr lang="en-US" i="1">
                <a:solidFill>
                  <a:srgbClr val="3366FF"/>
                </a:solidFill>
              </a:rPr>
              <a:t>Intensity frontier as fundamental discovery tool, complementary to LHC. Innovation in accelerator, detector, data analysis</a:t>
            </a:r>
            <a:endParaRPr lang="en-US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/>
              <a:t>•	</a:t>
            </a:r>
            <a:r>
              <a:rPr lang="en-US" i="1" u="sng"/>
              <a:t>Methodological approach</a:t>
            </a:r>
            <a:r>
              <a:rPr lang="en-US" i="1"/>
              <a:t> highlighting the types of research and innovation activities proposed and their originality.</a:t>
            </a:r>
          </a:p>
          <a:p>
            <a:pPr marL="0" indent="0">
              <a:buNone/>
            </a:pPr>
            <a:r>
              <a:rPr lang="en-US" i="1"/>
              <a:t>	</a:t>
            </a:r>
            <a:r>
              <a:rPr lang="en-US" i="1">
                <a:solidFill>
                  <a:srgbClr val="3366FF"/>
                </a:solidFill>
              </a:rPr>
              <a:t>- Extreme accuracy in measurements, made possible by beyond-state-of the art detector technology and data analysis techniques. </a:t>
            </a:r>
            <a:endParaRPr lang="en-US"/>
          </a:p>
          <a:p>
            <a:pPr marL="0" indent="0">
              <a:buNone/>
            </a:pPr>
            <a:r>
              <a:rPr lang="en-US"/>
              <a:t>•   </a:t>
            </a:r>
            <a:r>
              <a:rPr lang="en-US" i="1" u="sng"/>
              <a:t>Inter/multidisciplinary types of knowledge involved, if </a:t>
            </a:r>
            <a:r>
              <a:rPr lang="en-US" i="1"/>
              <a:t>applicable.</a:t>
            </a:r>
          </a:p>
          <a:p>
            <a:pPr marL="0" indent="0">
              <a:buNone/>
            </a:pPr>
            <a:r>
              <a:rPr lang="en-US" i="1"/>
              <a:t>	- </a:t>
            </a:r>
            <a:r>
              <a:rPr lang="en-US" i="1">
                <a:solidFill>
                  <a:srgbClr val="3366FF"/>
                </a:solidFill>
              </a:rPr>
              <a:t>Applicability of advanced detector and analysis techniques to other fields (industries ?)</a:t>
            </a:r>
            <a:endParaRPr lang="en-US">
              <a:solidFill>
                <a:srgbClr val="3366FF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9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0396"/>
            <a:ext cx="8229600" cy="5655767"/>
          </a:xfrm>
        </p:spPr>
        <p:txBody>
          <a:bodyPr>
            <a:normAutofit fontScale="70000" lnSpcReduction="20000"/>
          </a:bodyPr>
          <a:lstStyle/>
          <a:p>
            <a:r>
              <a:rPr lang="en-US" b="1"/>
              <a:t>2.2	Clarity and quality of knowledge sharing among the participants in light of the research and innovation objectives</a:t>
            </a:r>
          </a:p>
          <a:p>
            <a:r>
              <a:rPr lang="en-US" i="1" u="sng"/>
              <a:t>Approach and methodology used for knowledge sharing</a:t>
            </a:r>
            <a:r>
              <a:rPr lang="en-US" i="1"/>
              <a:t>.</a:t>
            </a:r>
            <a:r>
              <a:rPr lang="en-US"/>
              <a:t> </a:t>
            </a:r>
          </a:p>
          <a:p>
            <a:pPr lvl="1"/>
            <a:r>
              <a:rPr lang="en-US">
                <a:solidFill>
                  <a:srgbClr val="3366FF"/>
                </a:solidFill>
              </a:rPr>
              <a:t>Common activity in working groups</a:t>
            </a:r>
          </a:p>
          <a:p>
            <a:pPr lvl="1"/>
            <a:r>
              <a:rPr lang="en-US">
                <a:solidFill>
                  <a:srgbClr val="3366FF"/>
                </a:solidFill>
              </a:rPr>
              <a:t>Organization of workshops and conferences (maybe mention the theory-experiment platform in development for Belle-II? )</a:t>
            </a:r>
          </a:p>
          <a:p>
            <a:r>
              <a:rPr lang="en-US" b="1"/>
              <a:t>2.3     Quality of the interaction between the participating organisations</a:t>
            </a:r>
            <a:r>
              <a:rPr lang="en-US"/>
              <a:t> </a:t>
            </a:r>
          </a:p>
          <a:p>
            <a:r>
              <a:rPr lang="en-US"/>
              <a:t>•	</a:t>
            </a:r>
            <a:r>
              <a:rPr lang="en-US" i="1" u="sng"/>
              <a:t>Contribution of each participant in the activities planned</a:t>
            </a:r>
            <a:r>
              <a:rPr lang="en-US" i="1"/>
              <a:t>, including the participants' interactions in terms of content and expertise provided to reach the project’s objectives.</a:t>
            </a:r>
            <a:endParaRPr lang="en-US"/>
          </a:p>
          <a:p>
            <a:r>
              <a:rPr lang="en-US"/>
              <a:t>•   </a:t>
            </a:r>
            <a:r>
              <a:rPr lang="en-US" i="1" u="sng"/>
              <a:t>Justification of the main networking activities.</a:t>
            </a:r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3366FF"/>
                </a:solidFill>
              </a:rPr>
              <a:t>-- it is not easy to explain the added value of the RISE project wrt the existing collaborations. Why do we need the RISE, what does it bring more than what exists already ? </a:t>
            </a:r>
          </a:p>
        </p:txBody>
      </p:sp>
    </p:spTree>
    <p:extLst>
      <p:ext uri="{BB962C8B-B14F-4D97-AF65-F5344CB8AC3E}">
        <p14:creationId xmlns:p14="http://schemas.microsoft.com/office/powerpoint/2010/main" val="2322487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118"/>
            <a:ext cx="8229600" cy="559304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/>
              <a:t>3.    Impact</a:t>
            </a:r>
            <a:endParaRPr lang="en-US"/>
          </a:p>
          <a:p>
            <a:pPr marL="0" indent="0">
              <a:buNone/>
            </a:pPr>
            <a:r>
              <a:rPr lang="en-US"/>
              <a:t> </a:t>
            </a:r>
            <a:r>
              <a:rPr lang="en-US" b="1"/>
              <a:t>3.1	Enhancing  research-  and  innovation-related  human  resources, skills, and working conditions to realise the potential of individuals and to provide new career perspectives</a:t>
            </a:r>
            <a:endParaRPr lang="en-US"/>
          </a:p>
          <a:p>
            <a:pPr marL="0" indent="0">
              <a:buNone/>
            </a:pPr>
            <a:r>
              <a:rPr lang="en-US"/>
              <a:t> •	</a:t>
            </a:r>
            <a:r>
              <a:rPr lang="en-US" i="1" u="sng"/>
              <a:t>The  research  and/or  innovation  project  contribution  to  realising  the</a:t>
            </a:r>
            <a:r>
              <a:rPr lang="en-US" i="1"/>
              <a:t> </a:t>
            </a:r>
            <a:r>
              <a:rPr lang="en-US" i="1" u="sng"/>
              <a:t>potential of individuals</a:t>
            </a:r>
            <a:r>
              <a:rPr lang="en-US" i="1"/>
              <a:t> providing new skills and career perspectives.</a:t>
            </a:r>
            <a:r>
              <a:rPr lang="en-US"/>
              <a:t> 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3366FF"/>
                </a:solidFill>
              </a:rPr>
              <a:t>- Development of a global work environment; development collaboration skills, not only within european countries, but also with Japan; come in contact with a different culture and open the perspective of careers in Japan. </a:t>
            </a:r>
          </a:p>
          <a:p>
            <a:pPr marL="0" indent="0">
              <a:buNone/>
            </a:pPr>
            <a:r>
              <a:rPr lang="en-US" b="1"/>
              <a:t>3.2	To develop new and lasting research collaborations, to achieve transfer of  knowledge  between  research  institutions  and  to improve research and innovation potential at the European and global levels</a:t>
            </a:r>
            <a:endParaRPr lang="en-US"/>
          </a:p>
          <a:p>
            <a:pPr marL="0" indent="0">
              <a:buNone/>
            </a:pPr>
            <a:r>
              <a:rPr lang="en-US"/>
              <a:t>• </a:t>
            </a:r>
            <a:r>
              <a:rPr lang="en-US" i="1" u="sng"/>
              <a:t>Development of new and lasting research collaborations</a:t>
            </a:r>
            <a:r>
              <a:rPr lang="en-US" i="1"/>
              <a:t> resulting from the intersectoral and/or international secondments and the networking activities implemented.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3366FF"/>
                </a:solidFill>
              </a:rPr>
              <a:t>- The collaboration perspective has long term horizon, with running and  analysis that extends well beyond the limit of the project</a:t>
            </a:r>
            <a:endParaRPr lang="en-US"/>
          </a:p>
          <a:p>
            <a:pPr marL="0" indent="0">
              <a:buNone/>
            </a:pPr>
            <a:r>
              <a:rPr lang="en-US"/>
              <a:t>•  </a:t>
            </a:r>
            <a:r>
              <a:rPr lang="en-US" i="1" u="sng"/>
              <a:t>Self-sustainability of the partnership after the end of the project.</a:t>
            </a:r>
          </a:p>
          <a:p>
            <a:pPr marL="0" indent="0">
              <a:buNone/>
            </a:pPr>
            <a:r>
              <a:rPr lang="en-US"/>
              <a:t>•  </a:t>
            </a:r>
            <a:r>
              <a:rPr lang="en-US" i="1" u="sng"/>
              <a:t>Contribution of  the  project  to  the  improvement of  the  research  and</a:t>
            </a:r>
            <a:r>
              <a:rPr lang="en-US" i="1"/>
              <a:t> </a:t>
            </a:r>
            <a:r>
              <a:rPr lang="en-US" i="1" u="sng"/>
              <a:t>innovation potential</a:t>
            </a:r>
            <a:r>
              <a:rPr lang="en-US" i="1"/>
              <a:t> within Europe and/or worldwide.</a:t>
            </a:r>
            <a:r>
              <a:rPr lang="en-US"/>
              <a:t> </a:t>
            </a:r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r>
              <a:rPr lang="en-US" b="1"/>
              <a:t>3.3	Effectiveness of the proposed measures for communication and results dissemination</a:t>
            </a:r>
            <a:endParaRPr lang="en-US"/>
          </a:p>
          <a:p>
            <a:pPr marL="0" indent="0">
              <a:buNone/>
            </a:pPr>
            <a:r>
              <a:rPr lang="en-US"/>
              <a:t>• </a:t>
            </a:r>
            <a:r>
              <a:rPr lang="en-US" i="1" u="sng"/>
              <a:t>Dissemination strategy</a:t>
            </a:r>
            <a:r>
              <a:rPr lang="en-US" i="1"/>
              <a:t> - targeted at scientists, potential users and to the wider research and innovation community - </a:t>
            </a:r>
            <a:r>
              <a:rPr lang="en-US" i="1" u="sng"/>
              <a:t>to achieve the potential impact</a:t>
            </a:r>
            <a:r>
              <a:rPr lang="en-US" i="1"/>
              <a:t> </a:t>
            </a:r>
            <a:r>
              <a:rPr lang="en-US" i="1" u="sng"/>
              <a:t>of the project.</a:t>
            </a:r>
            <a:endParaRPr lang="en-US"/>
          </a:p>
          <a:p>
            <a:pPr marL="0" indent="0">
              <a:buNone/>
            </a:pPr>
            <a:r>
              <a:rPr lang="en-US"/>
              <a:t>• </a:t>
            </a:r>
            <a:r>
              <a:rPr lang="en-US" i="1"/>
              <a:t>Communication strategy, outreach plan and the activities envisaged to engage the public.</a:t>
            </a:r>
            <a:endParaRPr lang="en-US"/>
          </a:p>
          <a:p>
            <a:pPr marL="0" indent="0">
              <a:buNone/>
            </a:pPr>
            <a:r>
              <a:rPr lang="en-US"/>
              <a:t>• </a:t>
            </a:r>
            <a:r>
              <a:rPr lang="en-US" i="1" u="sng"/>
              <a:t>Expected impact</a:t>
            </a:r>
            <a:r>
              <a:rPr lang="en-US" i="1"/>
              <a:t> of the proposed measures.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 - </a:t>
            </a:r>
            <a:r>
              <a:rPr lang="en-US">
                <a:solidFill>
                  <a:srgbClr val="3366FF"/>
                </a:solidFill>
              </a:rPr>
              <a:t>???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5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Flavour (+neutrino?) physics WP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26520"/>
            <a:ext cx="8229600" cy="4259041"/>
          </a:xfrm>
        </p:spPr>
        <p:txBody>
          <a:bodyPr>
            <a:normAutofit lnSpcReduction="10000"/>
          </a:bodyPr>
          <a:lstStyle/>
          <a:p>
            <a:r>
              <a:rPr lang="en-US"/>
              <a:t> Scientific motivation (excellence)</a:t>
            </a:r>
          </a:p>
          <a:p>
            <a:pPr lvl="1"/>
            <a:r>
              <a:rPr lang="en-US"/>
              <a:t>BSM particles leave traces in low energy process that can be detected at high intensity (intensity frontier)</a:t>
            </a:r>
          </a:p>
          <a:p>
            <a:pPr lvl="1"/>
            <a:r>
              <a:rPr lang="en-US"/>
              <a:t>Flavour physics is an essential tool to explore new, uncharted, physics territory, complementary to LHC-based research. </a:t>
            </a:r>
          </a:p>
          <a:p>
            <a:pPr lvl="1"/>
            <a:r>
              <a:rPr lang="en-US"/>
              <a:t>SuperKEKB and Belle-II offer unique opportunities that do not exist in any other place (advantage for Europe) (same for T2K)</a:t>
            </a:r>
          </a:p>
          <a:p>
            <a:pPr marL="457200" lvl="1" indent="0">
              <a:buNone/>
            </a:pP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7398"/>
            <a:ext cx="9030337" cy="85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6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WP1 goals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No specific physics results can of course be promised</a:t>
            </a:r>
          </a:p>
          <a:p>
            <a:r>
              <a:rPr lang="en-US"/>
              <a:t>Reasonable goals could be</a:t>
            </a:r>
          </a:p>
          <a:p>
            <a:pPr lvl="1"/>
            <a:r>
              <a:rPr lang="en-US"/>
              <a:t>Knowledge sharing, on specific physics channels</a:t>
            </a:r>
          </a:p>
          <a:p>
            <a:pPr lvl="2"/>
            <a:r>
              <a:rPr lang="en-US"/>
              <a:t>LFV; rare B decays; CP viol in charm, ….. </a:t>
            </a:r>
          </a:p>
          <a:p>
            <a:pPr lvl="1"/>
            <a:r>
              <a:rPr lang="en-US"/>
              <a:t>Organization of international analysis working groups, that could then perform the analyses</a:t>
            </a:r>
          </a:p>
          <a:p>
            <a:pPr lvl="1"/>
            <a:r>
              <a:rPr lang="en-US"/>
              <a:t>Organization of the analysis computing infrastructure allowing global analyses to be performed  </a:t>
            </a:r>
          </a:p>
          <a:p>
            <a:pPr lvl="1"/>
            <a:r>
              <a:rPr lang="en-US"/>
              <a:t>Training of young physicists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SVD + PXD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The goal is to install and commission the detector so that it has optimal performance</a:t>
            </a:r>
          </a:p>
          <a:p>
            <a:pPr lvl="1"/>
            <a:r>
              <a:rPr lang="en-US"/>
              <a:t>Not easy since it is beyond state of the art</a:t>
            </a:r>
          </a:p>
          <a:p>
            <a:r>
              <a:rPr lang="en-US"/>
              <a:t>Added value of secondment is to perform essential knowledge exchange:</a:t>
            </a:r>
          </a:p>
          <a:p>
            <a:pPr lvl="1"/>
            <a:r>
              <a:rPr lang="en-US"/>
              <a:t>Expertise on sensors, electronics, mechanical support, cooling from Europe (do we need to specify who’s who ?)</a:t>
            </a:r>
          </a:p>
          <a:p>
            <a:pPr lvl="1"/>
            <a:r>
              <a:rPr lang="en-US"/>
              <a:t>Expertise on installation, background estimation, grounding from Japan.</a:t>
            </a:r>
          </a:p>
          <a:p>
            <a:r>
              <a:rPr lang="en-US"/>
              <a:t>Collaboration has a lasting value and can be used to apply techniques to other fields</a:t>
            </a:r>
          </a:p>
          <a:p>
            <a:pPr lvl="1"/>
            <a:r>
              <a:rPr lang="en-US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83959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331</Words>
  <Application>Microsoft Macintosh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RISE Proposal</vt:lpstr>
      <vt:lpstr>RISE Proposal</vt:lpstr>
      <vt:lpstr>Global comments – following RISE scheme </vt:lpstr>
      <vt:lpstr>PowerPoint Presentation</vt:lpstr>
      <vt:lpstr>PowerPoint Presentation</vt:lpstr>
      <vt:lpstr>Flavour (+neutrino?) physics WP</vt:lpstr>
      <vt:lpstr>WP1 goals ?</vt:lpstr>
      <vt:lpstr>SVD + PXD </vt:lpstr>
    </vt:vector>
  </TitlesOfParts>
  <Company>INFN and University,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proposal</dc:title>
  <dc:creator>Francesco Forti</dc:creator>
  <cp:lastModifiedBy>Francesco Forti</cp:lastModifiedBy>
  <cp:revision>19</cp:revision>
  <dcterms:created xsi:type="dcterms:W3CDTF">2014-03-09T18:48:36Z</dcterms:created>
  <dcterms:modified xsi:type="dcterms:W3CDTF">2014-03-09T22:22:52Z</dcterms:modified>
</cp:coreProperties>
</file>