
<file path=[Content_Types].xml><?xml version="1.0" encoding="utf-8"?>
<Types xmlns="http://schemas.openxmlformats.org/package/2006/content-types">
  <Override PartName="/ppt/slideLayouts/slideLayout10.xml" ContentType="application/vnd.openxmlformats-officedocument.presentationml.slideLayout+xml"/>
  <Default Extension="gif" ContentType="image/gif"/>
  <Override PartName="/ppt/slides/slide69.xml" ContentType="application/vnd.openxmlformats-officedocument.presentationml.slide+xml"/>
  <Override PartName="/ppt/slides/slide14.xml" ContentType="application/vnd.openxmlformats-officedocument.presentationml.slide+xml"/>
  <Default Extension="pdf" ContentType="application/pdf"/>
  <Default Extension="rels" ContentType="application/vnd.openxmlformats-package.relationships+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72"/>
  </p:notesMasterIdLst>
  <p:handoutMasterIdLst>
    <p:handoutMasterId r:id="rId73"/>
  </p:handoutMasterIdLst>
  <p:sldIdLst>
    <p:sldId id="472" r:id="rId2"/>
    <p:sldId id="551" r:id="rId3"/>
    <p:sldId id="485" r:id="rId4"/>
    <p:sldId id="486" r:id="rId5"/>
    <p:sldId id="490" r:id="rId6"/>
    <p:sldId id="483" r:id="rId7"/>
    <p:sldId id="489" r:id="rId8"/>
    <p:sldId id="475" r:id="rId9"/>
    <p:sldId id="547" r:id="rId10"/>
    <p:sldId id="484" r:id="rId11"/>
    <p:sldId id="492" r:id="rId12"/>
    <p:sldId id="493" r:id="rId13"/>
    <p:sldId id="494" r:id="rId14"/>
    <p:sldId id="495" r:id="rId15"/>
    <p:sldId id="496" r:id="rId16"/>
    <p:sldId id="497" r:id="rId17"/>
    <p:sldId id="534" r:id="rId18"/>
    <p:sldId id="541" r:id="rId19"/>
    <p:sldId id="542" r:id="rId20"/>
    <p:sldId id="498" r:id="rId21"/>
    <p:sldId id="504" r:id="rId22"/>
    <p:sldId id="499" r:id="rId23"/>
    <p:sldId id="500" r:id="rId24"/>
    <p:sldId id="501" r:id="rId25"/>
    <p:sldId id="474" r:id="rId26"/>
    <p:sldId id="527" r:id="rId27"/>
    <p:sldId id="531" r:id="rId28"/>
    <p:sldId id="555" r:id="rId29"/>
    <p:sldId id="518" r:id="rId30"/>
    <p:sldId id="519" r:id="rId31"/>
    <p:sldId id="520" r:id="rId32"/>
    <p:sldId id="521" r:id="rId33"/>
    <p:sldId id="523" r:id="rId34"/>
    <p:sldId id="522" r:id="rId35"/>
    <p:sldId id="526" r:id="rId36"/>
    <p:sldId id="524" r:id="rId37"/>
    <p:sldId id="525" r:id="rId38"/>
    <p:sldId id="478" r:id="rId39"/>
    <p:sldId id="528" r:id="rId40"/>
    <p:sldId id="543" r:id="rId41"/>
    <p:sldId id="549" r:id="rId42"/>
    <p:sldId id="548" r:id="rId43"/>
    <p:sldId id="539" r:id="rId44"/>
    <p:sldId id="550" r:id="rId45"/>
    <p:sldId id="552" r:id="rId46"/>
    <p:sldId id="537" r:id="rId47"/>
    <p:sldId id="553" r:id="rId48"/>
    <p:sldId id="544" r:id="rId49"/>
    <p:sldId id="540" r:id="rId50"/>
    <p:sldId id="554" r:id="rId51"/>
    <p:sldId id="533" r:id="rId52"/>
    <p:sldId id="535" r:id="rId53"/>
    <p:sldId id="532" r:id="rId54"/>
    <p:sldId id="536" r:id="rId55"/>
    <p:sldId id="480" r:id="rId56"/>
    <p:sldId id="510" r:id="rId57"/>
    <p:sldId id="511" r:id="rId58"/>
    <p:sldId id="512" r:id="rId59"/>
    <p:sldId id="513" r:id="rId60"/>
    <p:sldId id="514" r:id="rId61"/>
    <p:sldId id="529" r:id="rId62"/>
    <p:sldId id="530" r:id="rId63"/>
    <p:sldId id="515" r:id="rId64"/>
    <p:sldId id="505" r:id="rId65"/>
    <p:sldId id="506" r:id="rId66"/>
    <p:sldId id="507" r:id="rId67"/>
    <p:sldId id="545" r:id="rId68"/>
    <p:sldId id="473" r:id="rId69"/>
    <p:sldId id="546" r:id="rId70"/>
    <p:sldId id="491" r:id="rId71"/>
  </p:sldIdLst>
  <p:sldSz cx="9144000" cy="6858000" type="screen4x3"/>
  <p:notesSz cx="7010400" cy="9296400"/>
  <p:defaultTextStyle>
    <a:defPPr>
      <a:defRPr lang="en-US"/>
    </a:defPPr>
    <a:lvl1pPr algn="l" rtl="0" eaLnBrk="0" fontAlgn="base" hangingPunct="0">
      <a:spcBef>
        <a:spcPct val="0"/>
      </a:spcBef>
      <a:spcAft>
        <a:spcPct val="0"/>
      </a:spcAft>
      <a:defRPr sz="1600" kern="1200">
        <a:solidFill>
          <a:schemeClr val="tx1"/>
        </a:solidFill>
        <a:latin typeface="Times New Roman"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charset="0"/>
        <a:ea typeface="+mn-ea"/>
        <a:cs typeface="+mn-cs"/>
      </a:defRPr>
    </a:lvl5pPr>
    <a:lvl6pPr marL="2286000" algn="l" defTabSz="457200" rtl="0" eaLnBrk="1" latinLnBrk="0" hangingPunct="1">
      <a:defRPr sz="1600" kern="1200">
        <a:solidFill>
          <a:schemeClr val="tx1"/>
        </a:solidFill>
        <a:latin typeface="Times New Roman" charset="0"/>
        <a:ea typeface="+mn-ea"/>
        <a:cs typeface="+mn-cs"/>
      </a:defRPr>
    </a:lvl6pPr>
    <a:lvl7pPr marL="2743200" algn="l" defTabSz="457200" rtl="0" eaLnBrk="1" latinLnBrk="0" hangingPunct="1">
      <a:defRPr sz="1600" kern="1200">
        <a:solidFill>
          <a:schemeClr val="tx1"/>
        </a:solidFill>
        <a:latin typeface="Times New Roman" charset="0"/>
        <a:ea typeface="+mn-ea"/>
        <a:cs typeface="+mn-cs"/>
      </a:defRPr>
    </a:lvl7pPr>
    <a:lvl8pPr marL="3200400" algn="l" defTabSz="457200" rtl="0" eaLnBrk="1" latinLnBrk="0" hangingPunct="1">
      <a:defRPr sz="1600" kern="1200">
        <a:solidFill>
          <a:schemeClr val="tx1"/>
        </a:solidFill>
        <a:latin typeface="Times New Roman" charset="0"/>
        <a:ea typeface="+mn-ea"/>
        <a:cs typeface="+mn-cs"/>
      </a:defRPr>
    </a:lvl8pPr>
    <a:lvl9pPr marL="3657600" algn="l" defTabSz="457200" rtl="0" eaLnBrk="1" latinLnBrk="0" hangingPunct="1">
      <a:defRPr sz="16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rgbClr val="FF3300"/>
    </p:penClr>
  </p:showPr>
  <p:clrMru>
    <a:srgbClr val="989CE3"/>
    <a:srgbClr val="CEA664"/>
    <a:srgbClr val="4AA9D4"/>
    <a:srgbClr val="4D977C"/>
    <a:srgbClr val="9F5324"/>
    <a:srgbClr val="43A6D3"/>
    <a:srgbClr val="4AB0E0"/>
    <a:srgbClr val="A6A0D4"/>
    <a:srgbClr val="CC0066"/>
    <a:srgbClr val="3399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970" autoAdjust="0"/>
    <p:restoredTop sz="94660" autoAdjust="0"/>
  </p:normalViewPr>
  <p:slideViewPr>
    <p:cSldViewPr snapToGrid="0">
      <p:cViewPr varScale="1">
        <p:scale>
          <a:sx n="148" d="100"/>
          <a:sy n="148" d="100"/>
        </p:scale>
        <p:origin x="-1248"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1008" y="-90"/>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49588" cy="504825"/>
          </a:xfrm>
          <a:prstGeom prst="rect">
            <a:avLst/>
          </a:prstGeom>
          <a:noFill/>
          <a:ln w="9525">
            <a:noFill/>
            <a:miter lim="800000"/>
            <a:headEnd/>
            <a:tailEnd/>
          </a:ln>
          <a:effectLst/>
        </p:spPr>
        <p:txBody>
          <a:bodyPr vert="horz" wrap="square" lIns="91619" tIns="45810" rIns="91619" bIns="45810" numCol="1" anchor="t" anchorCtr="0" compatLnSpc="1">
            <a:prstTxWarp prst="textNoShape">
              <a:avLst/>
            </a:prstTxWarp>
          </a:bodyPr>
          <a:lstStyle>
            <a:lvl1pPr defTabSz="915988">
              <a:defRPr sz="1200"/>
            </a:lvl1pPr>
          </a:lstStyle>
          <a:p>
            <a:endParaRPr lang="it-IT"/>
          </a:p>
        </p:txBody>
      </p:sp>
      <p:sp>
        <p:nvSpPr>
          <p:cNvPr id="37891" name="Rectangle 3"/>
          <p:cNvSpPr>
            <a:spLocks noGrp="1" noChangeArrowheads="1"/>
          </p:cNvSpPr>
          <p:nvPr>
            <p:ph type="dt" sz="quarter" idx="1"/>
          </p:nvPr>
        </p:nvSpPr>
        <p:spPr bwMode="auto">
          <a:xfrm>
            <a:off x="3970338" y="0"/>
            <a:ext cx="3051175" cy="504825"/>
          </a:xfrm>
          <a:prstGeom prst="rect">
            <a:avLst/>
          </a:prstGeom>
          <a:noFill/>
          <a:ln w="9525">
            <a:noFill/>
            <a:miter lim="800000"/>
            <a:headEnd/>
            <a:tailEnd/>
          </a:ln>
          <a:effectLst/>
        </p:spPr>
        <p:txBody>
          <a:bodyPr vert="horz" wrap="square" lIns="91619" tIns="45810" rIns="91619" bIns="45810" numCol="1" anchor="t" anchorCtr="0" compatLnSpc="1">
            <a:prstTxWarp prst="textNoShape">
              <a:avLst/>
            </a:prstTxWarp>
          </a:bodyPr>
          <a:lstStyle>
            <a:lvl1pPr algn="r" defTabSz="915988">
              <a:defRPr sz="1200"/>
            </a:lvl1pPr>
          </a:lstStyle>
          <a:p>
            <a:endParaRPr lang="it-IT"/>
          </a:p>
        </p:txBody>
      </p:sp>
      <p:sp>
        <p:nvSpPr>
          <p:cNvPr id="37892" name="Rectangle 4"/>
          <p:cNvSpPr>
            <a:spLocks noGrp="1" noChangeArrowheads="1"/>
          </p:cNvSpPr>
          <p:nvPr>
            <p:ph type="ftr" sz="quarter" idx="2"/>
          </p:nvPr>
        </p:nvSpPr>
        <p:spPr bwMode="auto">
          <a:xfrm>
            <a:off x="0" y="8813800"/>
            <a:ext cx="3049588" cy="508000"/>
          </a:xfrm>
          <a:prstGeom prst="rect">
            <a:avLst/>
          </a:prstGeom>
          <a:noFill/>
          <a:ln w="9525">
            <a:noFill/>
            <a:miter lim="800000"/>
            <a:headEnd/>
            <a:tailEnd/>
          </a:ln>
          <a:effectLst/>
        </p:spPr>
        <p:txBody>
          <a:bodyPr vert="horz" wrap="square" lIns="91619" tIns="45810" rIns="91619" bIns="45810" numCol="1" anchor="b" anchorCtr="0" compatLnSpc="1">
            <a:prstTxWarp prst="textNoShape">
              <a:avLst/>
            </a:prstTxWarp>
          </a:bodyPr>
          <a:lstStyle>
            <a:lvl1pPr defTabSz="915988">
              <a:defRPr sz="1200"/>
            </a:lvl1pPr>
          </a:lstStyle>
          <a:p>
            <a:endParaRPr lang="it-IT"/>
          </a:p>
        </p:txBody>
      </p:sp>
      <p:sp>
        <p:nvSpPr>
          <p:cNvPr id="37893" name="Rectangle 5"/>
          <p:cNvSpPr>
            <a:spLocks noGrp="1" noChangeArrowheads="1"/>
          </p:cNvSpPr>
          <p:nvPr>
            <p:ph type="sldNum" sz="quarter" idx="3"/>
          </p:nvPr>
        </p:nvSpPr>
        <p:spPr bwMode="auto">
          <a:xfrm>
            <a:off x="3970338" y="8813800"/>
            <a:ext cx="3051175" cy="508000"/>
          </a:xfrm>
          <a:prstGeom prst="rect">
            <a:avLst/>
          </a:prstGeom>
          <a:noFill/>
          <a:ln w="9525">
            <a:noFill/>
            <a:miter lim="800000"/>
            <a:headEnd/>
            <a:tailEnd/>
          </a:ln>
          <a:effectLst/>
        </p:spPr>
        <p:txBody>
          <a:bodyPr vert="horz" wrap="square" lIns="91619" tIns="45810" rIns="91619" bIns="45810" numCol="1" anchor="b" anchorCtr="0" compatLnSpc="1">
            <a:prstTxWarp prst="textNoShape">
              <a:avLst/>
            </a:prstTxWarp>
          </a:bodyPr>
          <a:lstStyle>
            <a:lvl1pPr algn="r" defTabSz="915988">
              <a:defRPr sz="1200"/>
            </a:lvl1pPr>
          </a:lstStyle>
          <a:p>
            <a:fld id="{E001E089-D839-6748-AECB-E6C5D5FA70AB}" type="slidenum">
              <a:rPr lang="it-IT"/>
              <a:pPr/>
              <a:t>‹n.›</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defTabSz="933450">
              <a:defRPr sz="1200"/>
            </a:lvl1pPr>
          </a:lstStyle>
          <a:p>
            <a:endParaRPr lang="it-IT"/>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algn="r" defTabSz="933450">
              <a:defRPr sz="1200"/>
            </a:lvl1pPr>
          </a:lstStyle>
          <a:p>
            <a:endParaRPr lang="it-IT"/>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defTabSz="933450">
              <a:defRPr sz="1200"/>
            </a:lvl1pPr>
          </a:lstStyle>
          <a:p>
            <a:endParaRPr lang="it-IT"/>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algn="r" defTabSz="933450">
              <a:defRPr sz="1200"/>
            </a:lvl1pPr>
          </a:lstStyle>
          <a:p>
            <a:fld id="{F2A7033C-62FB-F64B-9BFA-F4F8EF5C8D56}" type="slidenum">
              <a:rPr lang="it-IT"/>
              <a:pPr/>
              <a:t>‹n.›</a:t>
            </a:fld>
            <a:endParaRPr lang="it-IT"/>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5D933-59FA-F740-BB5D-813FF5C0617A}" type="slidenum">
              <a:rPr lang="it-IT"/>
              <a:pPr/>
              <a:t>1</a:t>
            </a:fld>
            <a:endParaRPr lang="it-IT"/>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AD450-A5CE-4B4B-880C-5184CFCE8B3E}" type="slidenum">
              <a:rPr lang="it-IT"/>
              <a:pPr/>
              <a:t>23</a:t>
            </a:fld>
            <a:endParaRPr lang="it-IT"/>
          </a:p>
        </p:txBody>
      </p:sp>
      <p:sp>
        <p:nvSpPr>
          <p:cNvPr id="1010690" name="Rectangle 2"/>
          <p:cNvSpPr>
            <a:spLocks noGrp="1" noRot="1" noChangeAspect="1" noChangeArrowheads="1" noTextEdit="1"/>
          </p:cNvSpPr>
          <p:nvPr>
            <p:ph type="sldImg"/>
          </p:nvPr>
        </p:nvSpPr>
        <p:spPr>
          <a:ln/>
        </p:spPr>
      </p:sp>
      <p:sp>
        <p:nvSpPr>
          <p:cNvPr id="101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5996AE02-1AB2-7B44-87A2-0E1B5457B658}" type="slidenum">
              <a:rPr lang="it-IT" smtClean="0"/>
              <a:pPr>
                <a:defRPr/>
              </a:pPr>
              <a:t>61</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F2A7033C-62FB-F64B-9BFA-F4F8EF5C8D56}" type="slidenum">
              <a:rPr lang="it-IT" smtClean="0"/>
              <a:pPr/>
              <a:t>63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a titolo">
    <p:spTree>
      <p:nvGrpSpPr>
        <p:cNvPr id="1" name=""/>
        <p:cNvGrpSpPr/>
        <p:nvPr/>
      </p:nvGrpSpPr>
      <p:grpSpPr>
        <a:xfrm>
          <a:off x="0" y="0"/>
          <a:ext cx="0" cy="0"/>
          <a:chOff x="0" y="0"/>
          <a:chExt cx="0" cy="0"/>
        </a:xfrm>
      </p:grpSpPr>
      <p:sp>
        <p:nvSpPr>
          <p:cNvPr id="565250" name="Rectangle 2"/>
          <p:cNvSpPr>
            <a:spLocks noGrp="1" noChangeArrowheads="1"/>
          </p:cNvSpPr>
          <p:nvPr>
            <p:ph type="ctrTitle"/>
          </p:nvPr>
        </p:nvSpPr>
        <p:spPr>
          <a:xfrm>
            <a:off x="685800" y="2130425"/>
            <a:ext cx="7772400" cy="1470025"/>
          </a:xfrm>
        </p:spPr>
        <p:txBody>
          <a:bodyPr/>
          <a:lstStyle>
            <a:lvl1pPr algn="ctr">
              <a:defRPr sz="4800"/>
            </a:lvl1pPr>
          </a:lstStyle>
          <a:p>
            <a:r>
              <a:rPr lang="it-IT"/>
              <a:t>Fare clic per modificare lo stile del titolo</a:t>
            </a:r>
          </a:p>
        </p:txBody>
      </p:sp>
      <p:sp>
        <p:nvSpPr>
          <p:cNvPr id="5652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pic>
        <p:nvPicPr>
          <p:cNvPr id="565257" name="Picture 9" descr="infn"/>
          <p:cNvPicPr>
            <a:picLocks noChangeAspect="1" noChangeArrowheads="1"/>
          </p:cNvPicPr>
          <p:nvPr userDrawn="1"/>
        </p:nvPicPr>
        <p:blipFill>
          <a:blip r:embed="rId2">
            <a:lum bright="50000" contrast="-62000"/>
          </a:blip>
          <a:srcRect/>
          <a:stretch>
            <a:fillRect/>
          </a:stretch>
        </p:blipFill>
        <p:spPr bwMode="auto">
          <a:xfrm>
            <a:off x="8027988" y="115888"/>
            <a:ext cx="900112" cy="882650"/>
          </a:xfrm>
          <a:prstGeom prst="rect">
            <a:avLst/>
          </a:prstGeom>
          <a:noFill/>
          <a:ln w="9525">
            <a:noFill/>
            <a:miter lim="800000"/>
            <a:headEnd/>
            <a:tailEnd/>
          </a:ln>
        </p:spPr>
      </p:pic>
      <p:sp>
        <p:nvSpPr>
          <p:cNvPr id="8" name="Line 9"/>
          <p:cNvSpPr>
            <a:spLocks noChangeShapeType="1"/>
          </p:cNvSpPr>
          <p:nvPr userDrawn="1"/>
        </p:nvSpPr>
        <p:spPr bwMode="auto">
          <a:xfrm>
            <a:off x="395288" y="6594980"/>
            <a:ext cx="8353425" cy="0"/>
          </a:xfrm>
          <a:prstGeom prst="line">
            <a:avLst/>
          </a:prstGeom>
          <a:noFill/>
          <a:ln w="28575">
            <a:solidFill>
              <a:srgbClr val="3333FF"/>
            </a:solidFill>
            <a:round/>
            <a:headEnd/>
            <a:tailEnd/>
          </a:ln>
          <a:effectLst/>
        </p:spPr>
        <p:txBody>
          <a:bodyPr>
            <a:prstTxWarp prst="textNoShape">
              <a:avLst/>
            </a:prstTxWarp>
            <a:spAutoFit/>
          </a:bodyPr>
          <a:lstStyle/>
          <a:p>
            <a:endParaRPr lang="en-US"/>
          </a:p>
        </p:txBody>
      </p:sp>
      <p:sp>
        <p:nvSpPr>
          <p:cNvPr id="9" name="Segnaposto piè di pagina 4"/>
          <p:cNvSpPr>
            <a:spLocks noGrp="1"/>
          </p:cNvSpPr>
          <p:nvPr>
            <p:ph type="ftr" sz="quarter" idx="11"/>
          </p:nvPr>
        </p:nvSpPr>
        <p:spPr>
          <a:xfrm>
            <a:off x="3124200" y="6594980"/>
            <a:ext cx="2895600" cy="228600"/>
          </a:xfrm>
        </p:spPr>
        <p:txBody>
          <a:bodyPr/>
          <a:lstStyle>
            <a:lvl1pPr>
              <a:defRPr smtClean="0"/>
            </a:lvl1pPr>
          </a:lstStyle>
          <a:p>
            <a:r>
              <a:rPr lang="it-IT" smtClean="0"/>
              <a:t>Luca Lista</a:t>
            </a:r>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r>
              <a:rPr lang="it-IT" smtClean="0"/>
              <a:t>Il bosone di Higgs</a:t>
            </a:r>
            <a:endParaRPr lang="it-IT"/>
          </a:p>
        </p:txBody>
      </p:sp>
      <p:sp>
        <p:nvSpPr>
          <p:cNvPr id="5" name="Segnaposto piè di pagina 4"/>
          <p:cNvSpPr>
            <a:spLocks noGrp="1"/>
          </p:cNvSpPr>
          <p:nvPr>
            <p:ph type="ftr" sz="quarter" idx="11"/>
          </p:nvPr>
        </p:nvSpPr>
        <p:spPr/>
        <p:txBody>
          <a:bodyPr/>
          <a:lstStyle>
            <a:lvl1pPr>
              <a:defRPr smtClean="0"/>
            </a:lvl1pPr>
          </a:lstStyle>
          <a:p>
            <a:r>
              <a:rPr lang="it-IT" smtClean="0"/>
              <a:t>Luca Lista</a:t>
            </a:r>
            <a:endParaRPr lang="it-IT"/>
          </a:p>
        </p:txBody>
      </p:sp>
      <p:sp>
        <p:nvSpPr>
          <p:cNvPr id="6" name="Segnaposto numero diapositiva 5"/>
          <p:cNvSpPr>
            <a:spLocks noGrp="1"/>
          </p:cNvSpPr>
          <p:nvPr>
            <p:ph type="sldNum" sz="quarter" idx="12"/>
          </p:nvPr>
        </p:nvSpPr>
        <p:spPr/>
        <p:txBody>
          <a:bodyPr/>
          <a:lstStyle>
            <a:lvl1pPr>
              <a:defRPr smtClean="0"/>
            </a:lvl1pPr>
          </a:lstStyle>
          <a:p>
            <a:fld id="{B7F2A766-83C2-E944-81C1-64EBF586F5F6}"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34150" y="241300"/>
            <a:ext cx="1949450" cy="5854700"/>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85800" y="241300"/>
            <a:ext cx="5695950" cy="58547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r>
              <a:rPr lang="it-IT" smtClean="0"/>
              <a:t>Il bosone di Higgs</a:t>
            </a:r>
            <a:endParaRPr lang="it-IT"/>
          </a:p>
        </p:txBody>
      </p:sp>
      <p:sp>
        <p:nvSpPr>
          <p:cNvPr id="5" name="Segnaposto piè di pagina 4"/>
          <p:cNvSpPr>
            <a:spLocks noGrp="1"/>
          </p:cNvSpPr>
          <p:nvPr>
            <p:ph type="ftr" sz="quarter" idx="11"/>
          </p:nvPr>
        </p:nvSpPr>
        <p:spPr/>
        <p:txBody>
          <a:bodyPr/>
          <a:lstStyle>
            <a:lvl1pPr>
              <a:defRPr smtClean="0"/>
            </a:lvl1pPr>
          </a:lstStyle>
          <a:p>
            <a:r>
              <a:rPr lang="it-IT" smtClean="0"/>
              <a:t>Luca Lista</a:t>
            </a:r>
            <a:endParaRPr lang="it-IT"/>
          </a:p>
        </p:txBody>
      </p:sp>
      <p:sp>
        <p:nvSpPr>
          <p:cNvPr id="6" name="Segnaposto numero diapositiva 5"/>
          <p:cNvSpPr>
            <a:spLocks noGrp="1"/>
          </p:cNvSpPr>
          <p:nvPr>
            <p:ph type="sldNum" sz="quarter" idx="12"/>
          </p:nvPr>
        </p:nvSpPr>
        <p:spPr/>
        <p:txBody>
          <a:bodyPr/>
          <a:lstStyle>
            <a:lvl1pPr>
              <a:defRPr smtClean="0"/>
            </a:lvl1pPr>
          </a:lstStyle>
          <a:p>
            <a:fld id="{9C0378F5-F3C4-6042-88EE-826435918FD5}"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r>
              <a:rPr lang="it-IT" smtClean="0"/>
              <a:t>Il bosone di Higgs</a:t>
            </a:r>
            <a:endParaRPr lang="it-IT"/>
          </a:p>
        </p:txBody>
      </p:sp>
      <p:sp>
        <p:nvSpPr>
          <p:cNvPr id="5" name="Segnaposto piè di pagina 4"/>
          <p:cNvSpPr>
            <a:spLocks noGrp="1"/>
          </p:cNvSpPr>
          <p:nvPr>
            <p:ph type="ftr" sz="quarter" idx="11"/>
          </p:nvPr>
        </p:nvSpPr>
        <p:spPr/>
        <p:txBody>
          <a:bodyPr/>
          <a:lstStyle>
            <a:lvl1pPr>
              <a:defRPr smtClean="0"/>
            </a:lvl1pPr>
          </a:lstStyle>
          <a:p>
            <a:r>
              <a:rPr lang="it-IT" smtClean="0"/>
              <a:t>Luca Lista</a:t>
            </a:r>
            <a:endParaRPr lang="it-IT"/>
          </a:p>
        </p:txBody>
      </p:sp>
      <p:sp>
        <p:nvSpPr>
          <p:cNvPr id="6" name="Segnaposto numero diapositiva 5"/>
          <p:cNvSpPr>
            <a:spLocks noGrp="1"/>
          </p:cNvSpPr>
          <p:nvPr>
            <p:ph type="sldNum" sz="quarter" idx="12"/>
          </p:nvPr>
        </p:nvSpPr>
        <p:spPr/>
        <p:txBody>
          <a:bodyPr/>
          <a:lstStyle>
            <a:lvl1pPr>
              <a:defRPr smtClean="0"/>
            </a:lvl1pPr>
          </a:lstStyle>
          <a:p>
            <a:fld id="{B4C233C7-E0AF-9F43-B231-46AD565A5FDB}"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r>
              <a:rPr lang="it-IT" smtClean="0"/>
              <a:t>Il bosone di Higgs</a:t>
            </a:r>
            <a:endParaRPr lang="it-IT"/>
          </a:p>
        </p:txBody>
      </p:sp>
      <p:sp>
        <p:nvSpPr>
          <p:cNvPr id="5" name="Segnaposto piè di pagina 4"/>
          <p:cNvSpPr>
            <a:spLocks noGrp="1"/>
          </p:cNvSpPr>
          <p:nvPr>
            <p:ph type="ftr" sz="quarter" idx="11"/>
          </p:nvPr>
        </p:nvSpPr>
        <p:spPr/>
        <p:txBody>
          <a:bodyPr/>
          <a:lstStyle>
            <a:lvl1pPr>
              <a:defRPr smtClean="0"/>
            </a:lvl1pPr>
          </a:lstStyle>
          <a:p>
            <a:r>
              <a:rPr lang="it-IT" smtClean="0"/>
              <a:t>Luca Lista</a:t>
            </a:r>
            <a:endParaRPr lang="it-IT"/>
          </a:p>
        </p:txBody>
      </p:sp>
      <p:sp>
        <p:nvSpPr>
          <p:cNvPr id="6" name="Segnaposto numero diapositiva 5"/>
          <p:cNvSpPr>
            <a:spLocks noGrp="1"/>
          </p:cNvSpPr>
          <p:nvPr>
            <p:ph type="sldNum" sz="quarter" idx="12"/>
          </p:nvPr>
        </p:nvSpPr>
        <p:spPr/>
        <p:txBody>
          <a:bodyPr/>
          <a:lstStyle>
            <a:lvl1pPr>
              <a:defRPr smtClean="0"/>
            </a:lvl1pPr>
          </a:lstStyle>
          <a:p>
            <a:fld id="{57B04641-7EEB-1D4F-85B9-E8F2758235B5}"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125538"/>
            <a:ext cx="3810000" cy="497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125538"/>
            <a:ext cx="3810000" cy="497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r>
              <a:rPr lang="it-IT" smtClean="0"/>
              <a:t>Il bosone di Higgs</a:t>
            </a:r>
            <a:endParaRPr lang="it-IT"/>
          </a:p>
        </p:txBody>
      </p:sp>
      <p:sp>
        <p:nvSpPr>
          <p:cNvPr id="6" name="Segnaposto piè di pagina 5"/>
          <p:cNvSpPr>
            <a:spLocks noGrp="1"/>
          </p:cNvSpPr>
          <p:nvPr>
            <p:ph type="ftr" sz="quarter" idx="11"/>
          </p:nvPr>
        </p:nvSpPr>
        <p:spPr/>
        <p:txBody>
          <a:bodyPr/>
          <a:lstStyle>
            <a:lvl1pPr>
              <a:defRPr smtClean="0"/>
            </a:lvl1pPr>
          </a:lstStyle>
          <a:p>
            <a:r>
              <a:rPr lang="it-IT" smtClean="0"/>
              <a:t>Luca Lista</a:t>
            </a:r>
            <a:endParaRPr lang="it-IT"/>
          </a:p>
        </p:txBody>
      </p:sp>
      <p:sp>
        <p:nvSpPr>
          <p:cNvPr id="7" name="Segnaposto numero diapositiva 6"/>
          <p:cNvSpPr>
            <a:spLocks noGrp="1"/>
          </p:cNvSpPr>
          <p:nvPr>
            <p:ph type="sldNum" sz="quarter" idx="12"/>
          </p:nvPr>
        </p:nvSpPr>
        <p:spPr/>
        <p:txBody>
          <a:bodyPr/>
          <a:lstStyle>
            <a:lvl1pPr>
              <a:defRPr smtClean="0"/>
            </a:lvl1pPr>
          </a:lstStyle>
          <a:p>
            <a:fld id="{C88BB0E5-2C05-0C4B-A4C4-A7ED78B96E19}"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r>
              <a:rPr lang="it-IT" smtClean="0"/>
              <a:t>Il bosone di Higgs</a:t>
            </a:r>
            <a:endParaRPr lang="it-IT"/>
          </a:p>
        </p:txBody>
      </p:sp>
      <p:sp>
        <p:nvSpPr>
          <p:cNvPr id="8" name="Segnaposto piè di pagina 7"/>
          <p:cNvSpPr>
            <a:spLocks noGrp="1"/>
          </p:cNvSpPr>
          <p:nvPr>
            <p:ph type="ftr" sz="quarter" idx="11"/>
          </p:nvPr>
        </p:nvSpPr>
        <p:spPr/>
        <p:txBody>
          <a:bodyPr/>
          <a:lstStyle>
            <a:lvl1pPr>
              <a:defRPr smtClean="0"/>
            </a:lvl1pPr>
          </a:lstStyle>
          <a:p>
            <a:r>
              <a:rPr lang="it-IT" smtClean="0"/>
              <a:t>Luca Lista</a:t>
            </a:r>
            <a:endParaRPr lang="it-IT"/>
          </a:p>
        </p:txBody>
      </p:sp>
      <p:sp>
        <p:nvSpPr>
          <p:cNvPr id="9" name="Segnaposto numero diapositiva 8"/>
          <p:cNvSpPr>
            <a:spLocks noGrp="1"/>
          </p:cNvSpPr>
          <p:nvPr>
            <p:ph type="sldNum" sz="quarter" idx="12"/>
          </p:nvPr>
        </p:nvSpPr>
        <p:spPr/>
        <p:txBody>
          <a:bodyPr/>
          <a:lstStyle>
            <a:lvl1pPr>
              <a:defRPr smtClean="0"/>
            </a:lvl1pPr>
          </a:lstStyle>
          <a:p>
            <a:fld id="{CCEAD976-1E7A-824E-9457-BA2F405BDDDE}"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data 2"/>
          <p:cNvSpPr>
            <a:spLocks noGrp="1"/>
          </p:cNvSpPr>
          <p:nvPr>
            <p:ph type="dt" sz="half" idx="10"/>
          </p:nvPr>
        </p:nvSpPr>
        <p:spPr/>
        <p:txBody>
          <a:bodyPr/>
          <a:lstStyle>
            <a:lvl1pPr>
              <a:defRPr/>
            </a:lvl1pPr>
          </a:lstStyle>
          <a:p>
            <a:r>
              <a:rPr lang="it-IT" smtClean="0"/>
              <a:t>Il bosone di Higgs</a:t>
            </a:r>
            <a:endParaRPr lang="it-IT"/>
          </a:p>
        </p:txBody>
      </p:sp>
      <p:sp>
        <p:nvSpPr>
          <p:cNvPr id="4" name="Segnaposto piè di pagina 3"/>
          <p:cNvSpPr>
            <a:spLocks noGrp="1"/>
          </p:cNvSpPr>
          <p:nvPr>
            <p:ph type="ftr" sz="quarter" idx="11"/>
          </p:nvPr>
        </p:nvSpPr>
        <p:spPr/>
        <p:txBody>
          <a:bodyPr/>
          <a:lstStyle>
            <a:lvl1pPr>
              <a:defRPr smtClean="0"/>
            </a:lvl1pPr>
          </a:lstStyle>
          <a:p>
            <a:r>
              <a:rPr lang="it-IT" smtClean="0"/>
              <a:t>Luca Lista</a:t>
            </a:r>
            <a:endParaRPr lang="it-IT"/>
          </a:p>
        </p:txBody>
      </p:sp>
      <p:sp>
        <p:nvSpPr>
          <p:cNvPr id="5" name="Segnaposto numero diapositiva 4"/>
          <p:cNvSpPr>
            <a:spLocks noGrp="1"/>
          </p:cNvSpPr>
          <p:nvPr>
            <p:ph type="sldNum" sz="quarter" idx="12"/>
          </p:nvPr>
        </p:nvSpPr>
        <p:spPr/>
        <p:txBody>
          <a:bodyPr/>
          <a:lstStyle>
            <a:lvl1pPr>
              <a:defRPr smtClean="0"/>
            </a:lvl1pPr>
          </a:lstStyle>
          <a:p>
            <a:fld id="{F81BA6AC-10B6-2249-8FAB-F7972346C48D}"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r>
              <a:rPr lang="it-IT" smtClean="0"/>
              <a:t>Il bosone di Higgs</a:t>
            </a:r>
            <a:endParaRPr lang="it-IT"/>
          </a:p>
        </p:txBody>
      </p:sp>
      <p:sp>
        <p:nvSpPr>
          <p:cNvPr id="3" name="Segnaposto piè di pagina 2"/>
          <p:cNvSpPr>
            <a:spLocks noGrp="1"/>
          </p:cNvSpPr>
          <p:nvPr>
            <p:ph type="ftr" sz="quarter" idx="11"/>
          </p:nvPr>
        </p:nvSpPr>
        <p:spPr/>
        <p:txBody>
          <a:bodyPr/>
          <a:lstStyle>
            <a:lvl1pPr>
              <a:defRPr smtClean="0"/>
            </a:lvl1pPr>
          </a:lstStyle>
          <a:p>
            <a:r>
              <a:rPr lang="it-IT" smtClean="0"/>
              <a:t>Luca Lista</a:t>
            </a:r>
            <a:endParaRPr lang="it-IT"/>
          </a:p>
        </p:txBody>
      </p:sp>
      <p:sp>
        <p:nvSpPr>
          <p:cNvPr id="4" name="Segnaposto numero diapositiva 3"/>
          <p:cNvSpPr>
            <a:spLocks noGrp="1"/>
          </p:cNvSpPr>
          <p:nvPr>
            <p:ph type="sldNum" sz="quarter" idx="12"/>
          </p:nvPr>
        </p:nvSpPr>
        <p:spPr/>
        <p:txBody>
          <a:bodyPr/>
          <a:lstStyle>
            <a:lvl1pPr>
              <a:defRPr smtClean="0"/>
            </a:lvl1pPr>
          </a:lstStyle>
          <a:p>
            <a:fld id="{2B81F198-5BD4-0E45-9DE2-9EE8B00590EC}"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r>
              <a:rPr lang="it-IT" smtClean="0"/>
              <a:t>Il bosone di Higgs</a:t>
            </a:r>
            <a:endParaRPr lang="it-IT"/>
          </a:p>
        </p:txBody>
      </p:sp>
      <p:sp>
        <p:nvSpPr>
          <p:cNvPr id="6" name="Segnaposto piè di pagina 5"/>
          <p:cNvSpPr>
            <a:spLocks noGrp="1"/>
          </p:cNvSpPr>
          <p:nvPr>
            <p:ph type="ftr" sz="quarter" idx="11"/>
          </p:nvPr>
        </p:nvSpPr>
        <p:spPr/>
        <p:txBody>
          <a:bodyPr/>
          <a:lstStyle>
            <a:lvl1pPr>
              <a:defRPr smtClean="0"/>
            </a:lvl1pPr>
          </a:lstStyle>
          <a:p>
            <a:r>
              <a:rPr lang="it-IT" smtClean="0"/>
              <a:t>Luca Lista</a:t>
            </a:r>
            <a:endParaRPr lang="it-IT"/>
          </a:p>
        </p:txBody>
      </p:sp>
      <p:sp>
        <p:nvSpPr>
          <p:cNvPr id="7" name="Segnaposto numero diapositiva 6"/>
          <p:cNvSpPr>
            <a:spLocks noGrp="1"/>
          </p:cNvSpPr>
          <p:nvPr>
            <p:ph type="sldNum" sz="quarter" idx="12"/>
          </p:nvPr>
        </p:nvSpPr>
        <p:spPr/>
        <p:txBody>
          <a:bodyPr/>
          <a:lstStyle>
            <a:lvl1pPr>
              <a:defRPr smtClean="0"/>
            </a:lvl1pPr>
          </a:lstStyle>
          <a:p>
            <a:fld id="{EA6553B1-40FF-2A40-8EFA-E16BBCD9C0E6}"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r>
              <a:rPr lang="it-IT" smtClean="0"/>
              <a:t>Il bosone di Higgs</a:t>
            </a:r>
            <a:endParaRPr lang="it-IT"/>
          </a:p>
        </p:txBody>
      </p:sp>
      <p:sp>
        <p:nvSpPr>
          <p:cNvPr id="6" name="Segnaposto piè di pagina 5"/>
          <p:cNvSpPr>
            <a:spLocks noGrp="1"/>
          </p:cNvSpPr>
          <p:nvPr>
            <p:ph type="ftr" sz="quarter" idx="11"/>
          </p:nvPr>
        </p:nvSpPr>
        <p:spPr/>
        <p:txBody>
          <a:bodyPr/>
          <a:lstStyle>
            <a:lvl1pPr>
              <a:defRPr smtClean="0"/>
            </a:lvl1pPr>
          </a:lstStyle>
          <a:p>
            <a:r>
              <a:rPr lang="it-IT" smtClean="0"/>
              <a:t>Luca Lista</a:t>
            </a:r>
            <a:endParaRPr lang="it-IT"/>
          </a:p>
        </p:txBody>
      </p:sp>
      <p:sp>
        <p:nvSpPr>
          <p:cNvPr id="7" name="Segnaposto numero diapositiva 6"/>
          <p:cNvSpPr>
            <a:spLocks noGrp="1"/>
          </p:cNvSpPr>
          <p:nvPr>
            <p:ph type="sldNum" sz="quarter" idx="12"/>
          </p:nvPr>
        </p:nvSpPr>
        <p:spPr/>
        <p:txBody>
          <a:bodyPr/>
          <a:lstStyle>
            <a:lvl1pPr>
              <a:defRPr smtClean="0"/>
            </a:lvl1pPr>
          </a:lstStyle>
          <a:p>
            <a:fld id="{096C2C7D-2A9C-D244-8B01-4B79188E2CCE}"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122000"/>
            <a:ext cx="7296150" cy="633413"/>
          </a:xfrm>
          <a:prstGeom prst="rect">
            <a:avLst/>
          </a:prstGeom>
          <a:noFill/>
          <a:ln w="9525">
            <a:noFill/>
            <a:miter lim="800000"/>
            <a:headEnd/>
            <a:tailEnd/>
          </a:ln>
          <a:effectLst>
            <a:outerShdw blurRad="63500" dist="46662" dir="2115817" algn="ctr" rotWithShape="0">
              <a:schemeClr val="hlink">
                <a:alpha val="50000"/>
              </a:schemeClr>
            </a:outerShdw>
          </a:effectLst>
        </p:spPr>
        <p:txBody>
          <a:bodyPr vert="horz" wrap="square" lIns="91440" tIns="45720" rIns="91440" bIns="45720" numCol="1" anchor="ctr" anchorCtr="0" compatLnSpc="1">
            <a:prstTxWarp prst="textNoShape">
              <a:avLst/>
            </a:prstTxWarp>
          </a:bodyPr>
          <a:lstStyle/>
          <a:p>
            <a:pPr lvl="0"/>
            <a:r>
              <a:rPr lang="en-US" dirty="0"/>
              <a:t>Fare </a:t>
            </a:r>
            <a:r>
              <a:rPr lang="en-US" dirty="0" err="1"/>
              <a:t>clic</a:t>
            </a:r>
            <a:r>
              <a:rPr lang="en-US" dirty="0"/>
              <a:t> per </a:t>
            </a:r>
            <a:r>
              <a:rPr lang="en-US" dirty="0" err="1"/>
              <a:t>modificare</a:t>
            </a:r>
            <a:r>
              <a:rPr lang="en-US" dirty="0"/>
              <a:t> lo stile del </a:t>
            </a:r>
            <a:r>
              <a:rPr lang="en-US" dirty="0" err="1"/>
              <a:t>titolo</a:t>
            </a:r>
            <a:r>
              <a:rPr lang="en-US" dirty="0"/>
              <a:t> </a:t>
            </a:r>
            <a:r>
              <a:rPr lang="en-US" dirty="0" err="1"/>
              <a:t>dello</a:t>
            </a:r>
            <a:r>
              <a:rPr lang="en-US" dirty="0"/>
              <a:t> schema</a:t>
            </a:r>
          </a:p>
        </p:txBody>
      </p:sp>
      <p:sp>
        <p:nvSpPr>
          <p:cNvPr id="1027" name="Rectangle 3"/>
          <p:cNvSpPr>
            <a:spLocks noGrp="1" noChangeArrowheads="1"/>
          </p:cNvSpPr>
          <p:nvPr>
            <p:ph type="body" idx="1"/>
          </p:nvPr>
        </p:nvSpPr>
        <p:spPr bwMode="auto">
          <a:xfrm>
            <a:off x="685800" y="869001"/>
            <a:ext cx="7772400" cy="56819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en-US" dirty="0"/>
          </a:p>
        </p:txBody>
      </p:sp>
      <p:sp>
        <p:nvSpPr>
          <p:cNvPr id="1028" name="Rectangle 4"/>
          <p:cNvSpPr>
            <a:spLocks noGrp="1" noChangeArrowheads="1"/>
          </p:cNvSpPr>
          <p:nvPr>
            <p:ph type="dt" sz="half" idx="2"/>
          </p:nvPr>
        </p:nvSpPr>
        <p:spPr bwMode="auto">
          <a:xfrm>
            <a:off x="685800" y="6594980"/>
            <a:ext cx="23733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lumMod val="65000"/>
                  </a:schemeClr>
                </a:solidFill>
                <a:latin typeface="+mn-lt"/>
              </a:defRPr>
            </a:lvl1pPr>
          </a:lstStyle>
          <a:p>
            <a:r>
              <a:rPr lang="it-IT" smtClean="0"/>
              <a:t>Il bosone di Higgs</a:t>
            </a:r>
            <a:endParaRPr lang="it-IT" dirty="0"/>
          </a:p>
        </p:txBody>
      </p:sp>
      <p:sp>
        <p:nvSpPr>
          <p:cNvPr id="1029" name="Rectangle 5"/>
          <p:cNvSpPr>
            <a:spLocks noGrp="1" noChangeArrowheads="1"/>
          </p:cNvSpPr>
          <p:nvPr>
            <p:ph type="ftr" sz="quarter" idx="3"/>
          </p:nvPr>
        </p:nvSpPr>
        <p:spPr bwMode="auto">
          <a:xfrm>
            <a:off x="3124200" y="659498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lumMod val="65000"/>
                  </a:schemeClr>
                </a:solidFill>
                <a:latin typeface="+mn-lt"/>
              </a:defRPr>
            </a:lvl1pPr>
          </a:lstStyle>
          <a:p>
            <a:r>
              <a:rPr lang="it-IT" smtClean="0"/>
              <a:t>Luca Lista</a:t>
            </a:r>
            <a:endParaRPr lang="it-IT"/>
          </a:p>
        </p:txBody>
      </p:sp>
      <p:sp>
        <p:nvSpPr>
          <p:cNvPr id="1030" name="Rectangle 6"/>
          <p:cNvSpPr>
            <a:spLocks noGrp="1" noChangeArrowheads="1"/>
          </p:cNvSpPr>
          <p:nvPr>
            <p:ph type="sldNum" sz="quarter" idx="4"/>
          </p:nvPr>
        </p:nvSpPr>
        <p:spPr bwMode="auto">
          <a:xfrm>
            <a:off x="6553200" y="659498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lumMod val="65000"/>
                  </a:schemeClr>
                </a:solidFill>
                <a:latin typeface="+mn-lt"/>
              </a:defRPr>
            </a:lvl1pPr>
          </a:lstStyle>
          <a:p>
            <a:fld id="{463E3678-A1AD-7941-AB6E-1803B96FB1AE}" type="slidenum">
              <a:rPr lang="it-IT" smtClean="0"/>
              <a:pPr/>
              <a:t>‹n.›</a:t>
            </a:fld>
            <a:endParaRPr lang="it-IT"/>
          </a:p>
        </p:txBody>
      </p:sp>
      <p:sp>
        <p:nvSpPr>
          <p:cNvPr id="1033" name="Line 9"/>
          <p:cNvSpPr>
            <a:spLocks noChangeShapeType="1"/>
          </p:cNvSpPr>
          <p:nvPr userDrawn="1"/>
        </p:nvSpPr>
        <p:spPr bwMode="auto">
          <a:xfrm>
            <a:off x="395288" y="6594980"/>
            <a:ext cx="8353425" cy="0"/>
          </a:xfrm>
          <a:prstGeom prst="line">
            <a:avLst/>
          </a:prstGeom>
          <a:noFill/>
          <a:ln w="28575">
            <a:solidFill>
              <a:srgbClr val="3333FF"/>
            </a:solidFill>
            <a:round/>
            <a:headEnd/>
            <a:tailEnd/>
          </a:ln>
          <a:effectLst/>
        </p:spPr>
        <p:txBody>
          <a:bodyPr>
            <a:prstTxWarp prst="textNoShape">
              <a:avLst/>
            </a:prstTxWarp>
            <a:spAutoFit/>
          </a:bodyPr>
          <a:lstStyle/>
          <a:p>
            <a:endParaRPr lang="en-US"/>
          </a:p>
        </p:txBody>
      </p:sp>
      <p:pic>
        <p:nvPicPr>
          <p:cNvPr id="1035" name="Picture 11" descr="infn"/>
          <p:cNvPicPr>
            <a:picLocks noChangeAspect="1" noChangeArrowheads="1"/>
          </p:cNvPicPr>
          <p:nvPr userDrawn="1"/>
        </p:nvPicPr>
        <p:blipFill>
          <a:blip r:embed="rId13"/>
          <a:srcRect/>
          <a:stretch>
            <a:fillRect/>
          </a:stretch>
        </p:blipFill>
        <p:spPr bwMode="auto">
          <a:xfrm>
            <a:off x="8229600" y="58871"/>
            <a:ext cx="774700" cy="759671"/>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rtl="0" eaLnBrk="0" fontAlgn="base" hangingPunct="0">
        <a:spcBef>
          <a:spcPct val="0"/>
        </a:spcBef>
        <a:spcAft>
          <a:spcPct val="0"/>
        </a:spcAft>
        <a:defRPr sz="3200" b="1" i="0">
          <a:solidFill>
            <a:srgbClr val="43A6D3"/>
          </a:solidFill>
          <a:latin typeface="Thonburi"/>
          <a:ea typeface="+mj-ea"/>
          <a:cs typeface="Thonburi"/>
        </a:defRPr>
      </a:lvl1pPr>
      <a:lvl2pPr algn="l" rtl="0" eaLnBrk="0" fontAlgn="base" hangingPunct="0">
        <a:spcBef>
          <a:spcPct val="0"/>
        </a:spcBef>
        <a:spcAft>
          <a:spcPct val="0"/>
        </a:spcAft>
        <a:defRPr sz="4000">
          <a:solidFill>
            <a:schemeClr val="accent2"/>
          </a:solidFill>
          <a:latin typeface="Times New Roman" charset="0"/>
        </a:defRPr>
      </a:lvl2pPr>
      <a:lvl3pPr algn="l" rtl="0" eaLnBrk="0" fontAlgn="base" hangingPunct="0">
        <a:spcBef>
          <a:spcPct val="0"/>
        </a:spcBef>
        <a:spcAft>
          <a:spcPct val="0"/>
        </a:spcAft>
        <a:defRPr sz="4000">
          <a:solidFill>
            <a:schemeClr val="accent2"/>
          </a:solidFill>
          <a:latin typeface="Times New Roman" charset="0"/>
        </a:defRPr>
      </a:lvl3pPr>
      <a:lvl4pPr algn="l" rtl="0" eaLnBrk="0" fontAlgn="base" hangingPunct="0">
        <a:spcBef>
          <a:spcPct val="0"/>
        </a:spcBef>
        <a:spcAft>
          <a:spcPct val="0"/>
        </a:spcAft>
        <a:defRPr sz="4000">
          <a:solidFill>
            <a:schemeClr val="accent2"/>
          </a:solidFill>
          <a:latin typeface="Times New Roman" charset="0"/>
        </a:defRPr>
      </a:lvl4pPr>
      <a:lvl5pPr algn="l" rtl="0" eaLnBrk="0" fontAlgn="base" hangingPunct="0">
        <a:spcBef>
          <a:spcPct val="0"/>
        </a:spcBef>
        <a:spcAft>
          <a:spcPct val="0"/>
        </a:spcAft>
        <a:defRPr sz="4000">
          <a:solidFill>
            <a:schemeClr val="accent2"/>
          </a:solidFill>
          <a:latin typeface="Times New Roman" charset="0"/>
        </a:defRPr>
      </a:lvl5pPr>
      <a:lvl6pPr marL="457200" algn="l" rtl="0" eaLnBrk="0" fontAlgn="base" hangingPunct="0">
        <a:spcBef>
          <a:spcPct val="0"/>
        </a:spcBef>
        <a:spcAft>
          <a:spcPct val="0"/>
        </a:spcAft>
        <a:defRPr sz="4000">
          <a:solidFill>
            <a:schemeClr val="accent2"/>
          </a:solidFill>
          <a:latin typeface="Times New Roman" charset="0"/>
        </a:defRPr>
      </a:lvl6pPr>
      <a:lvl7pPr marL="914400" algn="l" rtl="0" eaLnBrk="0" fontAlgn="base" hangingPunct="0">
        <a:spcBef>
          <a:spcPct val="0"/>
        </a:spcBef>
        <a:spcAft>
          <a:spcPct val="0"/>
        </a:spcAft>
        <a:defRPr sz="4000">
          <a:solidFill>
            <a:schemeClr val="accent2"/>
          </a:solidFill>
          <a:latin typeface="Times New Roman" charset="0"/>
        </a:defRPr>
      </a:lvl7pPr>
      <a:lvl8pPr marL="1371600" algn="l" rtl="0" eaLnBrk="0" fontAlgn="base" hangingPunct="0">
        <a:spcBef>
          <a:spcPct val="0"/>
        </a:spcBef>
        <a:spcAft>
          <a:spcPct val="0"/>
        </a:spcAft>
        <a:defRPr sz="4000">
          <a:solidFill>
            <a:schemeClr val="accent2"/>
          </a:solidFill>
          <a:latin typeface="Times New Roman" charset="0"/>
        </a:defRPr>
      </a:lvl8pPr>
      <a:lvl9pPr marL="1828800" algn="l" rtl="0" eaLnBrk="0" fontAlgn="base" hangingPunct="0">
        <a:spcBef>
          <a:spcPct val="0"/>
        </a:spcBef>
        <a:spcAft>
          <a:spcPct val="0"/>
        </a:spcAft>
        <a:defRPr sz="4000">
          <a:solidFill>
            <a:schemeClr val="accent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Trebuchet MS"/>
          <a:ea typeface="+mn-ea"/>
          <a:cs typeface="Trebuchet MS"/>
        </a:defRPr>
      </a:lvl1pPr>
      <a:lvl2pPr marL="742950" indent="-285750" algn="l" rtl="0" eaLnBrk="0" fontAlgn="base" hangingPunct="0">
        <a:spcBef>
          <a:spcPct val="20000"/>
        </a:spcBef>
        <a:spcAft>
          <a:spcPct val="0"/>
        </a:spcAft>
        <a:buChar char="–"/>
        <a:defRPr sz="2800">
          <a:solidFill>
            <a:schemeClr val="tx1"/>
          </a:solidFill>
          <a:latin typeface="Trebuchet MS"/>
          <a:ea typeface="ＭＳ Ｐゴシック" charset="-128"/>
          <a:cs typeface="Trebuchet MS"/>
        </a:defRPr>
      </a:lvl2pPr>
      <a:lvl3pPr marL="1143000" indent="-228600" algn="l" rtl="0" eaLnBrk="0" fontAlgn="base" hangingPunct="0">
        <a:spcBef>
          <a:spcPct val="20000"/>
        </a:spcBef>
        <a:spcAft>
          <a:spcPct val="0"/>
        </a:spcAft>
        <a:buChar char="•"/>
        <a:defRPr sz="2400">
          <a:solidFill>
            <a:schemeClr val="tx1"/>
          </a:solidFill>
          <a:latin typeface="Trebuchet MS"/>
          <a:ea typeface="ＭＳ Ｐゴシック" charset="-128"/>
          <a:cs typeface="Trebuchet MS"/>
        </a:defRPr>
      </a:lvl3pPr>
      <a:lvl4pPr marL="1600200" indent="-228600" algn="l" rtl="0" eaLnBrk="0" fontAlgn="base" hangingPunct="0">
        <a:spcBef>
          <a:spcPct val="20000"/>
        </a:spcBef>
        <a:spcAft>
          <a:spcPct val="0"/>
        </a:spcAft>
        <a:buChar char="–"/>
        <a:defRPr sz="2000">
          <a:solidFill>
            <a:schemeClr val="tx1"/>
          </a:solidFill>
          <a:latin typeface="Trebuchet MS"/>
          <a:ea typeface="ＭＳ Ｐゴシック" charset="-128"/>
          <a:cs typeface="Trebuchet MS"/>
        </a:defRPr>
      </a:lvl4pPr>
      <a:lvl5pPr marL="2057400" indent="-228600" algn="l" rtl="0" eaLnBrk="0" fontAlgn="base" hangingPunct="0">
        <a:spcBef>
          <a:spcPct val="20000"/>
        </a:spcBef>
        <a:spcAft>
          <a:spcPct val="0"/>
        </a:spcAft>
        <a:buChar char="»"/>
        <a:defRPr sz="2000">
          <a:solidFill>
            <a:schemeClr val="tx1"/>
          </a:solidFill>
          <a:latin typeface="Trebuchet MS"/>
          <a:ea typeface="ＭＳ Ｐゴシック" charset="-128"/>
          <a:cs typeface="Trebuchet MS"/>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df"/><Relationship Id="rId4" Type="http://schemas.openxmlformats.org/officeDocument/2006/relationships/image" Target="../media/image87.png"/><Relationship Id="rId5" Type="http://schemas.openxmlformats.org/officeDocument/2006/relationships/image" Target="../media/image88.pdf"/><Relationship Id="rId6"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df"/><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0.pdf"/></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png"/><Relationship Id="rId3"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df"/><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df"/><Relationship Id="rId8" Type="http://schemas.openxmlformats.org/officeDocument/2006/relationships/image" Target="../media/image12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df"/><Relationship Id="rId5" Type="http://schemas.openxmlformats.org/officeDocument/2006/relationships/image" Target="../media/image131.png"/><Relationship Id="rId6" Type="http://schemas.openxmlformats.org/officeDocument/2006/relationships/image" Target="../media/image132.pdf"/><Relationship Id="rId7"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image" Target="../media/image128.pd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9Uh5mTxRQcg" TargetMode="External"/><Relationship Id="rId4" Type="http://schemas.openxmlformats.org/officeDocument/2006/relationships/hyperlink" Target="http://www.youtube.com/watch?v=ASRpIym_jFM" TargetMode="External"/><Relationship Id="rId5" Type="http://schemas.openxmlformats.org/officeDocument/2006/relationships/hyperlink" Target="http://www.youtube.com/watch?v=6guXMfg88Z8" TargetMode="External"/><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hyperlink" Target="http://www.phdcomics.com/higg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rot="240000">
            <a:off x="295640" y="335180"/>
            <a:ext cx="4344407" cy="2786978"/>
          </a:xfrm>
          <a:prstGeom prst="rect">
            <a:avLst/>
          </a:prstGeom>
          <a:solidFill>
            <a:srgbClr val="FFFFFF">
              <a:shade val="85000"/>
            </a:srgbClr>
          </a:solidFill>
          <a:ln w="88900" cap="sq">
            <a:solidFill>
              <a:srgbClr val="FFFFFF"/>
            </a:solidFill>
            <a:miter lim="800000"/>
          </a:ln>
          <a:effectLst>
            <a:outerShdw blurRad="55000" dist="56134" dir="5400000" algn="tl" rotWithShape="0">
              <a:srgbClr val="000000">
                <a:alpha val="35000"/>
              </a:srgbClr>
            </a:outerShdw>
          </a:effectLst>
          <a:scene3d>
            <a:camera prst="orthographicFront"/>
            <a:lightRig rig="twoPt" dir="t">
              <a:rot lat="0" lon="0" rev="7200000"/>
            </a:lightRig>
          </a:scene3d>
          <a:sp3d>
            <a:bevelT w="25400" h="19050"/>
            <a:contourClr>
              <a:srgbClr val="FFFFFF"/>
            </a:contourClr>
          </a:sp3d>
        </p:spPr>
      </p:pic>
      <p:pic>
        <p:nvPicPr>
          <p:cNvPr id="7" name="Immagine 6"/>
          <p:cNvPicPr>
            <a:picLocks noChangeAspect="1"/>
          </p:cNvPicPr>
          <p:nvPr/>
        </p:nvPicPr>
        <p:blipFill>
          <a:blip r:embed="rId4"/>
          <a:stretch>
            <a:fillRect/>
          </a:stretch>
        </p:blipFill>
        <p:spPr>
          <a:xfrm rot="21300000">
            <a:off x="4492170" y="3379073"/>
            <a:ext cx="3969455" cy="2833200"/>
          </a:xfrm>
          <a:prstGeom prst="rect">
            <a:avLst/>
          </a:prstGeom>
          <a:solidFill>
            <a:srgbClr val="FFFFFF">
              <a:shade val="85000"/>
            </a:srgbClr>
          </a:solidFill>
          <a:ln w="88900" cap="sq">
            <a:solidFill>
              <a:srgbClr val="FFFFFF"/>
            </a:solidFill>
            <a:miter lim="800000"/>
          </a:ln>
          <a:effectLst>
            <a:outerShdw blurRad="55000" dist="56134" dir="5400000" algn="tl" rotWithShape="0">
              <a:srgbClr val="000000">
                <a:alpha val="35000"/>
              </a:srgbClr>
            </a:outerShdw>
          </a:effectLst>
          <a:scene3d>
            <a:camera prst="orthographicFront"/>
            <a:lightRig rig="twoPt" dir="t">
              <a:rot lat="0" lon="0" rev="7200000"/>
            </a:lightRig>
          </a:scene3d>
          <a:sp3d>
            <a:bevelT w="25400" h="19050"/>
            <a:contourClr>
              <a:srgbClr val="FFFFFF"/>
            </a:contourClr>
          </a:sp3d>
        </p:spPr>
      </p:pic>
      <p:sp>
        <p:nvSpPr>
          <p:cNvPr id="334850" name="Rectangle 2"/>
          <p:cNvSpPr>
            <a:spLocks noGrp="1" noChangeArrowheads="1"/>
          </p:cNvSpPr>
          <p:nvPr>
            <p:ph type="ctrTitle"/>
          </p:nvPr>
        </p:nvSpPr>
        <p:spPr>
          <a:xfrm>
            <a:off x="4535387" y="541330"/>
            <a:ext cx="4608613" cy="2666999"/>
          </a:xfrm>
        </p:spPr>
        <p:txBody>
          <a:bodyPr/>
          <a:lstStyle/>
          <a:p>
            <a:r>
              <a:rPr lang="it-IT" sz="3600" dirty="0" smtClean="0"/>
              <a:t>La ricerca del bosone di </a:t>
            </a:r>
            <a:r>
              <a:rPr lang="it-IT" sz="3600" dirty="0" err="1" smtClean="0"/>
              <a:t>Higgs</a:t>
            </a:r>
            <a:r>
              <a:rPr lang="it-IT" sz="3600" dirty="0" smtClean="0"/>
              <a:t> </a:t>
            </a:r>
            <a:br>
              <a:rPr lang="it-IT" sz="3600" dirty="0" smtClean="0"/>
            </a:br>
            <a:r>
              <a:rPr lang="it-IT" sz="3600" dirty="0" smtClean="0"/>
              <a:t>ad LHC</a:t>
            </a:r>
            <a:endParaRPr lang="it-IT" sz="2800" dirty="0">
              <a:sym typeface="Symbol" charset="2"/>
            </a:endParaRPr>
          </a:p>
        </p:txBody>
      </p:sp>
      <p:sp>
        <p:nvSpPr>
          <p:cNvPr id="334851" name="Rectangle 3"/>
          <p:cNvSpPr>
            <a:spLocks noGrp="1" noChangeArrowheads="1"/>
          </p:cNvSpPr>
          <p:nvPr>
            <p:ph type="subTitle" idx="1"/>
          </p:nvPr>
        </p:nvSpPr>
        <p:spPr>
          <a:xfrm>
            <a:off x="481073" y="3621776"/>
            <a:ext cx="3723507" cy="2642071"/>
          </a:xfrm>
        </p:spPr>
        <p:txBody>
          <a:bodyPr/>
          <a:lstStyle/>
          <a:p>
            <a:r>
              <a:rPr lang="it-IT" sz="2400" dirty="0" smtClean="0"/>
              <a:t>Luca Lista</a:t>
            </a:r>
          </a:p>
          <a:p>
            <a:r>
              <a:rPr lang="it-IT" sz="2000" i="1" dirty="0" err="1" smtClean="0">
                <a:solidFill>
                  <a:schemeClr val="bg2">
                    <a:lumMod val="75000"/>
                  </a:schemeClr>
                </a:solidFill>
              </a:rPr>
              <a:t>INFN-Napoli</a:t>
            </a:r>
            <a:endParaRPr lang="it-IT" sz="2000" i="1" dirty="0" smtClean="0">
              <a:solidFill>
                <a:schemeClr val="bg2">
                  <a:lumMod val="75000"/>
                </a:schemeClr>
              </a:solidFill>
            </a:endParaRPr>
          </a:p>
          <a:p>
            <a:endParaRPr lang="it-IT" sz="2400" i="1" dirty="0" smtClean="0">
              <a:solidFill>
                <a:schemeClr val="bg2">
                  <a:lumMod val="75000"/>
                </a:schemeClr>
              </a:solidFill>
            </a:endParaRPr>
          </a:p>
          <a:p>
            <a:r>
              <a:rPr lang="it-IT" sz="2000" i="1" dirty="0" smtClean="0">
                <a:solidFill>
                  <a:schemeClr val="bg1">
                    <a:lumMod val="65000"/>
                  </a:schemeClr>
                </a:solidFill>
              </a:rPr>
              <a:t>Napoli</a:t>
            </a:r>
          </a:p>
          <a:p>
            <a:r>
              <a:rPr lang="it-IT" sz="2400" i="1" dirty="0" smtClean="0">
                <a:solidFill>
                  <a:schemeClr val="bg1">
                    <a:lumMod val="65000"/>
                  </a:schemeClr>
                </a:solidFill>
              </a:rPr>
              <a:t>Città della Scienza</a:t>
            </a:r>
          </a:p>
          <a:p>
            <a:r>
              <a:rPr lang="it-IT" sz="2000" i="1" dirty="0" smtClean="0">
                <a:solidFill>
                  <a:schemeClr val="bg1">
                    <a:lumMod val="65000"/>
                  </a:schemeClr>
                </a:solidFill>
              </a:rPr>
              <a:t>20 marzo 2013</a:t>
            </a:r>
          </a:p>
        </p:txBody>
      </p:sp>
      <p:sp>
        <p:nvSpPr>
          <p:cNvPr id="5" name="Rectangle 4"/>
          <p:cNvSpPr>
            <a:spLocks noGrp="1" noChangeArrowheads="1"/>
          </p:cNvSpPr>
          <p:nvPr>
            <p:ph type="dt" sz="half" idx="4294967295"/>
          </p:nvPr>
        </p:nvSpPr>
        <p:spPr>
          <a:xfrm>
            <a:off x="3385344" y="6594475"/>
            <a:ext cx="2373313" cy="228600"/>
          </a:xfrm>
        </p:spPr>
        <p:txBody>
          <a:bodyPr/>
          <a:lstStyle/>
          <a:p>
            <a:pPr algn="ctr"/>
            <a:r>
              <a:rPr lang="it-IT" smtClean="0"/>
              <a:t>Il bosone di Higgs</a:t>
            </a:r>
            <a:endParaRPr lang="it-IT" dirty="0"/>
          </a:p>
        </p:txBody>
      </p:sp>
      <p:pic>
        <p:nvPicPr>
          <p:cNvPr id="9" name="Immagine 8"/>
          <p:cNvPicPr>
            <a:picLocks noChangeAspect="1"/>
          </p:cNvPicPr>
          <p:nvPr/>
        </p:nvPicPr>
        <p:blipFill>
          <a:blip r:embed="rId5"/>
          <a:stretch>
            <a:fillRect/>
          </a:stretch>
        </p:blipFill>
        <p:spPr>
          <a:xfrm>
            <a:off x="1125260" y="3735526"/>
            <a:ext cx="277072" cy="277072"/>
          </a:xfrm>
          <a:prstGeom prst="rect">
            <a:avLst/>
          </a:prstGeom>
        </p:spPr>
      </p:pic>
    </p:spTree>
  </p:cSld>
  <p:clrMapOvr>
    <a:masterClrMapping/>
  </p:clrMapOvr>
  <p:transition advTm="70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4842408" y="842521"/>
            <a:ext cx="4129921" cy="2581200"/>
          </a:xfrm>
          <a:prstGeom prst="rect">
            <a:avLst/>
          </a:prstGeom>
        </p:spPr>
      </p:pic>
      <p:sp>
        <p:nvSpPr>
          <p:cNvPr id="2" name="Titolo 1"/>
          <p:cNvSpPr>
            <a:spLocks noGrp="1"/>
          </p:cNvSpPr>
          <p:nvPr>
            <p:ph type="title"/>
          </p:nvPr>
        </p:nvSpPr>
        <p:spPr/>
        <p:txBody>
          <a:bodyPr/>
          <a:lstStyle/>
          <a:p>
            <a:r>
              <a:rPr lang="it-IT" dirty="0" smtClean="0"/>
              <a:t>Campi, onde e particelle</a:t>
            </a:r>
            <a:endParaRPr lang="it-IT" dirty="0"/>
          </a:p>
        </p:txBody>
      </p:sp>
      <p:sp>
        <p:nvSpPr>
          <p:cNvPr id="3" name="Segnaposto contenuto 2"/>
          <p:cNvSpPr>
            <a:spLocks noGrp="1"/>
          </p:cNvSpPr>
          <p:nvPr>
            <p:ph idx="1"/>
          </p:nvPr>
        </p:nvSpPr>
        <p:spPr>
          <a:xfrm>
            <a:off x="437625" y="869001"/>
            <a:ext cx="4264697" cy="2880697"/>
          </a:xfrm>
        </p:spPr>
        <p:txBody>
          <a:bodyPr/>
          <a:lstStyle/>
          <a:p>
            <a:r>
              <a:rPr lang="it-IT" sz="1800" dirty="0" smtClean="0"/>
              <a:t>Ogni tipo di </a:t>
            </a:r>
            <a:r>
              <a:rPr lang="it-IT" sz="1800" dirty="0" smtClean="0">
                <a:solidFill>
                  <a:schemeClr val="accent2"/>
                </a:solidFill>
              </a:rPr>
              <a:t>particella </a:t>
            </a:r>
            <a:r>
              <a:rPr lang="it-IT" sz="1800" dirty="0" smtClean="0"/>
              <a:t>è associata ad un </a:t>
            </a:r>
            <a:r>
              <a:rPr lang="it-IT" sz="1800" dirty="0" smtClean="0">
                <a:solidFill>
                  <a:srgbClr val="3333CC"/>
                </a:solidFill>
              </a:rPr>
              <a:t>campo</a:t>
            </a:r>
          </a:p>
          <a:p>
            <a:pPr lvl="1"/>
            <a:r>
              <a:rPr lang="it-IT" sz="1400" dirty="0" smtClean="0"/>
              <a:t>Es.: </a:t>
            </a:r>
            <a:r>
              <a:rPr lang="it-IT" sz="1400" dirty="0" smtClean="0">
                <a:solidFill>
                  <a:schemeClr val="accent2"/>
                </a:solidFill>
              </a:rPr>
              <a:t>campo elettromagnetico </a:t>
            </a:r>
            <a:r>
              <a:rPr lang="it-IT" sz="1400" dirty="0" smtClean="0"/>
              <a:t>↔ </a:t>
            </a:r>
            <a:r>
              <a:rPr lang="it-IT" sz="1400" dirty="0" smtClean="0">
                <a:solidFill>
                  <a:srgbClr val="3333CC"/>
                </a:solidFill>
              </a:rPr>
              <a:t>fotone</a:t>
            </a:r>
          </a:p>
          <a:p>
            <a:r>
              <a:rPr lang="it-IT" sz="1800" dirty="0" smtClean="0"/>
              <a:t>Le particelle che </a:t>
            </a:r>
            <a:r>
              <a:rPr lang="it-IT" sz="1800" dirty="0" smtClean="0">
                <a:solidFill>
                  <a:srgbClr val="3333CC"/>
                </a:solidFill>
              </a:rPr>
              <a:t>interagiscono con il campo di </a:t>
            </a:r>
            <a:r>
              <a:rPr lang="it-IT" sz="1800" dirty="0" err="1" smtClean="0">
                <a:solidFill>
                  <a:srgbClr val="3333CC"/>
                </a:solidFill>
              </a:rPr>
              <a:t>Higgs</a:t>
            </a:r>
            <a:r>
              <a:rPr lang="it-IT" sz="1800" dirty="0" smtClean="0"/>
              <a:t> vengono </a:t>
            </a:r>
            <a:r>
              <a:rPr lang="it-IT" sz="1800" dirty="0" smtClean="0">
                <a:solidFill>
                  <a:srgbClr val="3333CC"/>
                </a:solidFill>
              </a:rPr>
              <a:t>rallentate </a:t>
            </a:r>
            <a:r>
              <a:rPr lang="it-IT" sz="1800" dirty="0" smtClean="0"/>
              <a:t>nel loro cammino: non viaggiano più alla velocità della luce, quindi hanno acquistato </a:t>
            </a:r>
            <a:r>
              <a:rPr lang="it-IT" sz="1800" dirty="0" smtClean="0">
                <a:solidFill>
                  <a:srgbClr val="3333CC"/>
                </a:solidFill>
              </a:rPr>
              <a:t>massa</a:t>
            </a:r>
            <a:r>
              <a:rPr lang="it-IT" sz="1800" dirty="0" smtClean="0"/>
              <a:t>! </a:t>
            </a: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10</a:t>
            </a:fld>
            <a:endParaRPr lang="it-IT"/>
          </a:p>
        </p:txBody>
      </p:sp>
      <p:pic>
        <p:nvPicPr>
          <p:cNvPr id="14" name="Immagine 13"/>
          <p:cNvPicPr>
            <a:picLocks noChangeAspect="1"/>
          </p:cNvPicPr>
          <p:nvPr/>
        </p:nvPicPr>
        <p:blipFill>
          <a:blip r:embed="rId3"/>
          <a:stretch>
            <a:fillRect/>
          </a:stretch>
        </p:blipFill>
        <p:spPr>
          <a:xfrm>
            <a:off x="389690" y="3535184"/>
            <a:ext cx="4445093" cy="2951820"/>
          </a:xfrm>
          <a:prstGeom prst="rect">
            <a:avLst/>
          </a:prstGeom>
        </p:spPr>
      </p:pic>
      <p:sp>
        <p:nvSpPr>
          <p:cNvPr id="15" name="CasellaDiTesto 14"/>
          <p:cNvSpPr txBox="1"/>
          <p:nvPr/>
        </p:nvSpPr>
        <p:spPr>
          <a:xfrm>
            <a:off x="3475613" y="6064703"/>
            <a:ext cx="1189035" cy="230832"/>
          </a:xfrm>
          <a:prstGeom prst="rect">
            <a:avLst/>
          </a:prstGeom>
          <a:noFill/>
        </p:spPr>
        <p:txBody>
          <a:bodyPr wrap="none" rtlCol="0">
            <a:spAutoFit/>
          </a:bodyPr>
          <a:lstStyle/>
          <a:p>
            <a:r>
              <a:rPr lang="it-IT" sz="900" dirty="0" err="1" smtClean="0">
                <a:solidFill>
                  <a:schemeClr val="bg1"/>
                </a:solidFill>
              </a:rPr>
              <a:t>©</a:t>
            </a:r>
            <a:r>
              <a:rPr lang="it-IT" sz="900" dirty="0" smtClean="0">
                <a:solidFill>
                  <a:schemeClr val="bg1"/>
                </a:solidFill>
              </a:rPr>
              <a:t> Alexander </a:t>
            </a:r>
            <a:r>
              <a:rPr lang="it-IT" sz="900" dirty="0" err="1" smtClean="0">
                <a:solidFill>
                  <a:schemeClr val="bg1"/>
                </a:solidFill>
              </a:rPr>
              <a:t>Safonov</a:t>
            </a:r>
            <a:endParaRPr lang="it-IT" sz="900" dirty="0">
              <a:solidFill>
                <a:schemeClr val="bg1"/>
              </a:solidFill>
            </a:endParaRPr>
          </a:p>
        </p:txBody>
      </p:sp>
      <p:sp>
        <p:nvSpPr>
          <p:cNvPr id="11" name="Segnaposto contenuto 2"/>
          <p:cNvSpPr txBox="1">
            <a:spLocks/>
          </p:cNvSpPr>
          <p:nvPr/>
        </p:nvSpPr>
        <p:spPr bwMode="auto">
          <a:xfrm>
            <a:off x="4882520" y="3629570"/>
            <a:ext cx="4041595" cy="2925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Maggiore è l’intensità dell’interazione col campo di </a:t>
            </a:r>
            <a:r>
              <a:rPr kumimoji="0" lang="it-IT" sz="1800" b="0" i="0" u="none" strike="noStrike" kern="0" cap="none" spc="0" normalizeH="0" baseline="0" noProof="0" dirty="0" err="1" smtClean="0">
                <a:ln>
                  <a:noFill/>
                </a:ln>
                <a:solidFill>
                  <a:schemeClr val="tx1"/>
                </a:solidFill>
                <a:effectLst/>
                <a:uLnTx/>
                <a:uFillTx/>
                <a:latin typeface="Trebuchet MS"/>
                <a:ea typeface="+mn-ea"/>
                <a:cs typeface="Trebuchet MS"/>
              </a:rPr>
              <a:t>Higgs</a:t>
            </a: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 maggiore è la massa. Perciò ci sono particelle più pesanti di altre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Il bosone di </a:t>
            </a:r>
            <a:r>
              <a:rPr kumimoji="0" lang="it-IT" sz="1800" b="0" i="0" u="none" strike="noStrike" kern="0" cap="none" spc="0" normalizeH="0" baseline="0" noProof="0" dirty="0" err="1" smtClean="0">
                <a:ln>
                  <a:noFill/>
                </a:ln>
                <a:solidFill>
                  <a:schemeClr val="tx1"/>
                </a:solidFill>
                <a:effectLst/>
                <a:uLnTx/>
                <a:uFillTx/>
                <a:latin typeface="Trebuchet MS"/>
                <a:ea typeface="+mn-ea"/>
                <a:cs typeface="Trebuchet MS"/>
              </a:rPr>
              <a:t>Higgs</a:t>
            </a: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 è un’eccitazione del campo di </a:t>
            </a:r>
            <a:r>
              <a:rPr kumimoji="0" lang="it-IT" sz="1800" b="0" i="0" u="none" strike="noStrike" kern="0" cap="none" spc="0" normalizeH="0" baseline="0" noProof="0" dirty="0" err="1" smtClean="0">
                <a:ln>
                  <a:noFill/>
                </a:ln>
                <a:solidFill>
                  <a:schemeClr val="tx1"/>
                </a:solidFill>
                <a:effectLst/>
                <a:uLnTx/>
                <a:uFillTx/>
                <a:latin typeface="Trebuchet MS"/>
                <a:ea typeface="+mn-ea"/>
                <a:cs typeface="Trebuchet MS"/>
              </a:rPr>
              <a:t>Higgs</a:t>
            </a: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 ed </a:t>
            </a:r>
            <a:r>
              <a:rPr kumimoji="0" lang="it-IT" sz="1800" b="0" i="0" u="none" strike="noStrike" kern="0" cap="none" spc="0" normalizeH="0" baseline="0" noProof="0" dirty="0" smtClean="0">
                <a:ln>
                  <a:noFill/>
                </a:ln>
                <a:solidFill>
                  <a:schemeClr val="accent2"/>
                </a:solidFill>
                <a:effectLst/>
                <a:uLnTx/>
                <a:uFillTx/>
                <a:latin typeface="Trebuchet MS"/>
                <a:ea typeface="+mn-ea"/>
                <a:cs typeface="Trebuchet MS"/>
              </a:rPr>
              <a:t>esso stesso interagisce col campo</a:t>
            </a:r>
            <a:r>
              <a:rPr kumimoji="0" lang="it-IT" sz="1800" b="0" i="0" u="none" strike="noStrike" kern="0" cap="none" spc="0" normalizeH="0" baseline="0" noProof="0" dirty="0" smtClean="0">
                <a:ln>
                  <a:noFill/>
                </a:ln>
                <a:solidFill>
                  <a:schemeClr val="tx1"/>
                </a:solidFill>
                <a:effectLst/>
                <a:uLnTx/>
                <a:uFillTx/>
                <a:latin typeface="Trebuchet MS"/>
                <a:ea typeface="+mn-ea"/>
                <a:cs typeface="Trebuchet MS"/>
              </a:rPr>
              <a:t>, quindi acquisisce massa!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2"/>
          <a:stretch>
            <a:fillRect/>
          </a:stretch>
        </p:blipFill>
        <p:spPr>
          <a:xfrm>
            <a:off x="0" y="0"/>
            <a:ext cx="9144000" cy="6531429"/>
          </a:xfrm>
          <a:prstGeom prst="rect">
            <a:avLst/>
          </a:prstGeom>
        </p:spPr>
      </p:pic>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11</a:t>
            </a:fld>
            <a:endParaRPr lang="it-IT"/>
          </a:p>
        </p:txBody>
      </p:sp>
      <p:sp>
        <p:nvSpPr>
          <p:cNvPr id="15" name="CasellaDiTesto 14"/>
          <p:cNvSpPr txBox="1"/>
          <p:nvPr/>
        </p:nvSpPr>
        <p:spPr>
          <a:xfrm>
            <a:off x="2731357" y="231833"/>
            <a:ext cx="6057365" cy="584776"/>
          </a:xfrm>
          <a:prstGeom prst="rect">
            <a:avLst/>
          </a:prstGeom>
          <a:noFill/>
        </p:spPr>
        <p:txBody>
          <a:bodyPr wrap="square" rtlCol="0">
            <a:spAutoFit/>
          </a:bodyPr>
          <a:lstStyle/>
          <a:p>
            <a:r>
              <a:rPr lang="it-IT" dirty="0" smtClean="0">
                <a:solidFill>
                  <a:schemeClr val="accent2"/>
                </a:solidFill>
                <a:latin typeface="+mn-lt"/>
              </a:rPr>
              <a:t>Una sala piena di fisici che chiacchierano: lo spazio vuoto permeato dal campo di </a:t>
            </a:r>
            <a:r>
              <a:rPr lang="it-IT" dirty="0" err="1" smtClean="0">
                <a:solidFill>
                  <a:schemeClr val="accent2"/>
                </a:solidFill>
                <a:latin typeface="+mn-lt"/>
              </a:rPr>
              <a:t>Higgs</a:t>
            </a:r>
            <a:endParaRPr lang="it-IT" dirty="0">
              <a:solidFill>
                <a:schemeClr val="accent2"/>
              </a:solidFill>
              <a:latin typeface="+mn-lt"/>
            </a:endParaRPr>
          </a:p>
        </p:txBody>
      </p:sp>
      <p:sp>
        <p:nvSpPr>
          <p:cNvPr id="8" name="Rettangolo 7"/>
          <p:cNvSpPr/>
          <p:nvPr/>
        </p:nvSpPr>
        <p:spPr>
          <a:xfrm>
            <a:off x="6348042" y="5181765"/>
            <a:ext cx="2795958" cy="1323439"/>
          </a:xfrm>
          <a:prstGeom prst="rect">
            <a:avLst/>
          </a:prstGeom>
        </p:spPr>
        <p:txBody>
          <a:bodyPr wrap="square">
            <a:spAutoFit/>
          </a:bodyPr>
          <a:lstStyle/>
          <a:p>
            <a:r>
              <a:rPr lang="it-IT" dirty="0" smtClean="0">
                <a:solidFill>
                  <a:schemeClr val="bg1"/>
                </a:solidFill>
                <a:effectLst>
                  <a:glow rad="101600">
                    <a:schemeClr val="tx1">
                      <a:alpha val="50000"/>
                    </a:schemeClr>
                  </a:glow>
                </a:effectLst>
                <a:latin typeface="+mn-lt"/>
              </a:rPr>
              <a:t>David Miller, UCL</a:t>
            </a:r>
            <a:br>
              <a:rPr lang="it-IT" dirty="0" smtClean="0">
                <a:solidFill>
                  <a:schemeClr val="bg1"/>
                </a:solidFill>
                <a:effectLst>
                  <a:glow rad="101600">
                    <a:schemeClr val="tx1">
                      <a:alpha val="50000"/>
                    </a:schemeClr>
                  </a:glow>
                </a:effectLst>
                <a:latin typeface="+mn-lt"/>
              </a:rPr>
            </a:br>
            <a:r>
              <a:rPr lang="it-IT" dirty="0" smtClean="0">
                <a:solidFill>
                  <a:schemeClr val="bg1"/>
                </a:solidFill>
                <a:effectLst>
                  <a:glow rad="101600">
                    <a:schemeClr val="tx1">
                      <a:alpha val="50000"/>
                    </a:schemeClr>
                  </a:glow>
                </a:effectLst>
                <a:latin typeface="+mn-lt"/>
              </a:rPr>
              <a:t>premio 1993 per la miglior</a:t>
            </a:r>
            <a:br>
              <a:rPr lang="it-IT" dirty="0" smtClean="0">
                <a:solidFill>
                  <a:schemeClr val="bg1"/>
                </a:solidFill>
                <a:effectLst>
                  <a:glow rad="101600">
                    <a:schemeClr val="tx1">
                      <a:alpha val="50000"/>
                    </a:schemeClr>
                  </a:glow>
                </a:effectLst>
                <a:latin typeface="+mn-lt"/>
              </a:rPr>
            </a:br>
            <a:r>
              <a:rPr lang="it-IT" dirty="0" smtClean="0">
                <a:solidFill>
                  <a:schemeClr val="bg1"/>
                </a:solidFill>
                <a:effectLst>
                  <a:glow rad="101600">
                    <a:schemeClr val="tx1">
                      <a:alpha val="50000"/>
                    </a:schemeClr>
                  </a:glow>
                </a:effectLst>
                <a:latin typeface="+mn-lt"/>
              </a:rPr>
              <a:t>spiegazione del bosone di </a:t>
            </a:r>
            <a:r>
              <a:rPr lang="it-IT" dirty="0" err="1" smtClean="0">
                <a:solidFill>
                  <a:schemeClr val="bg1"/>
                </a:solidFill>
                <a:effectLst>
                  <a:glow rad="101600">
                    <a:schemeClr val="tx1">
                      <a:alpha val="50000"/>
                    </a:schemeClr>
                  </a:glow>
                </a:effectLst>
                <a:latin typeface="+mn-lt"/>
              </a:rPr>
              <a:t>Higgs</a:t>
            </a:r>
            <a:endParaRPr lang="it-IT" dirty="0" smtClean="0">
              <a:solidFill>
                <a:schemeClr val="bg1"/>
              </a:solidFill>
              <a:effectLst>
                <a:glow rad="101600">
                  <a:schemeClr val="tx1">
                    <a:alpha val="50000"/>
                  </a:schemeClr>
                </a:glow>
              </a:effectLst>
              <a:latin typeface="+mn-lt"/>
            </a:endParaRPr>
          </a:p>
          <a:p>
            <a:endParaRPr lang="en-US" dirty="0">
              <a:solidFill>
                <a:schemeClr val="bg1"/>
              </a:solidFill>
              <a:effectLst>
                <a:glow rad="101600">
                  <a:schemeClr val="tx1">
                    <a:alpha val="50000"/>
                  </a:schemeClr>
                </a:glow>
              </a:effectLst>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12</a:t>
            </a:fld>
            <a:endParaRPr lang="it-IT"/>
          </a:p>
        </p:txBody>
      </p:sp>
      <p:sp>
        <p:nvSpPr>
          <p:cNvPr id="7" name="Titolo 6"/>
          <p:cNvSpPr>
            <a:spLocks noGrp="1"/>
          </p:cNvSpPr>
          <p:nvPr>
            <p:ph type="title" idx="4294967295"/>
          </p:nvPr>
        </p:nvSpPr>
        <p:spPr>
          <a:xfrm>
            <a:off x="1847850" y="122238"/>
            <a:ext cx="7296150" cy="633412"/>
          </a:xfrm>
        </p:spPr>
        <p:txBody>
          <a:bodyPr/>
          <a:lstStyle/>
          <a:p>
            <a:r>
              <a:rPr lang="en-US" dirty="0" smtClean="0"/>
              <a:t>Cartoon del </a:t>
            </a:r>
            <a:r>
              <a:rPr lang="en-US" dirty="0" err="1" smtClean="0"/>
              <a:t>bosone</a:t>
            </a:r>
            <a:r>
              <a:rPr lang="en-US" dirty="0" smtClean="0"/>
              <a:t> </a:t>
            </a:r>
            <a:r>
              <a:rPr lang="en-US" dirty="0" err="1" smtClean="0"/>
              <a:t>di</a:t>
            </a:r>
            <a:r>
              <a:rPr lang="en-US" dirty="0" smtClean="0"/>
              <a:t> Higgs</a:t>
            </a:r>
            <a:endParaRPr lang="en-US" dirty="0"/>
          </a:p>
        </p:txBody>
      </p:sp>
      <p:pic>
        <p:nvPicPr>
          <p:cNvPr id="12" name="Immagine 11"/>
          <p:cNvPicPr>
            <a:picLocks noChangeAspect="1"/>
          </p:cNvPicPr>
          <p:nvPr/>
        </p:nvPicPr>
        <p:blipFill>
          <a:blip r:embed="rId2"/>
          <a:stretch>
            <a:fillRect/>
          </a:stretch>
        </p:blipFill>
        <p:spPr>
          <a:xfrm>
            <a:off x="0" y="0"/>
            <a:ext cx="9144000" cy="6504192"/>
          </a:xfrm>
          <a:prstGeom prst="rect">
            <a:avLst/>
          </a:prstGeom>
        </p:spPr>
      </p:pic>
      <p:sp>
        <p:nvSpPr>
          <p:cNvPr id="15" name="CasellaDiTesto 14"/>
          <p:cNvSpPr txBox="1"/>
          <p:nvPr/>
        </p:nvSpPr>
        <p:spPr>
          <a:xfrm>
            <a:off x="2731357" y="231833"/>
            <a:ext cx="6057365" cy="584776"/>
          </a:xfrm>
          <a:prstGeom prst="rect">
            <a:avLst/>
          </a:prstGeom>
          <a:noFill/>
        </p:spPr>
        <p:txBody>
          <a:bodyPr wrap="square" rtlCol="0">
            <a:spAutoFit/>
          </a:bodyPr>
          <a:lstStyle/>
          <a:p>
            <a:r>
              <a:rPr lang="it-IT" dirty="0" smtClean="0">
                <a:solidFill>
                  <a:schemeClr val="accent2"/>
                </a:solidFill>
                <a:latin typeface="+mn-lt"/>
              </a:rPr>
              <a:t>Uno scienziato famoso attraversa la stanza e suscita l’interesse e l’attenzione dei fisici presenti che si avvicinano</a:t>
            </a:r>
            <a:endParaRPr lang="it-IT" dirty="0">
              <a:solidFill>
                <a:schemeClr val="accent2"/>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13</a:t>
            </a:fld>
            <a:endParaRPr lang="it-IT"/>
          </a:p>
        </p:txBody>
      </p:sp>
      <p:sp>
        <p:nvSpPr>
          <p:cNvPr id="7" name="Titolo 6"/>
          <p:cNvSpPr>
            <a:spLocks noGrp="1"/>
          </p:cNvSpPr>
          <p:nvPr>
            <p:ph type="title" idx="4294967295"/>
          </p:nvPr>
        </p:nvSpPr>
        <p:spPr>
          <a:xfrm>
            <a:off x="1847850" y="122238"/>
            <a:ext cx="7296150" cy="633412"/>
          </a:xfrm>
        </p:spPr>
        <p:txBody>
          <a:bodyPr/>
          <a:lstStyle/>
          <a:p>
            <a:r>
              <a:rPr lang="en-US" dirty="0" smtClean="0"/>
              <a:t>Cartoon del </a:t>
            </a:r>
            <a:r>
              <a:rPr lang="en-US" dirty="0" err="1" smtClean="0"/>
              <a:t>bosone</a:t>
            </a:r>
            <a:r>
              <a:rPr lang="en-US" dirty="0" smtClean="0"/>
              <a:t> </a:t>
            </a:r>
            <a:r>
              <a:rPr lang="en-US" dirty="0" err="1" smtClean="0"/>
              <a:t>di</a:t>
            </a:r>
            <a:r>
              <a:rPr lang="en-US" dirty="0" smtClean="0"/>
              <a:t> Higgs</a:t>
            </a:r>
            <a:endParaRPr lang="en-US" dirty="0"/>
          </a:p>
        </p:txBody>
      </p:sp>
      <p:pic>
        <p:nvPicPr>
          <p:cNvPr id="11" name="Immagine 10"/>
          <p:cNvPicPr>
            <a:picLocks noChangeAspect="1"/>
          </p:cNvPicPr>
          <p:nvPr/>
        </p:nvPicPr>
        <p:blipFill>
          <a:blip r:embed="rId2"/>
          <a:stretch>
            <a:fillRect/>
          </a:stretch>
        </p:blipFill>
        <p:spPr>
          <a:xfrm>
            <a:off x="0" y="0"/>
            <a:ext cx="9144000" cy="6482194"/>
          </a:xfrm>
          <a:prstGeom prst="rect">
            <a:avLst/>
          </a:prstGeom>
        </p:spPr>
      </p:pic>
      <p:sp>
        <p:nvSpPr>
          <p:cNvPr id="15" name="CasellaDiTesto 14"/>
          <p:cNvSpPr txBox="1"/>
          <p:nvPr/>
        </p:nvSpPr>
        <p:spPr>
          <a:xfrm>
            <a:off x="2731357" y="231833"/>
            <a:ext cx="6057365" cy="830997"/>
          </a:xfrm>
          <a:prstGeom prst="rect">
            <a:avLst/>
          </a:prstGeom>
          <a:noFill/>
        </p:spPr>
        <p:txBody>
          <a:bodyPr wrap="square" rtlCol="0">
            <a:spAutoFit/>
          </a:bodyPr>
          <a:lstStyle/>
          <a:p>
            <a:r>
              <a:rPr lang="it-IT" dirty="0" smtClean="0">
                <a:solidFill>
                  <a:schemeClr val="accent2"/>
                </a:solidFill>
                <a:latin typeface="+mn-lt"/>
              </a:rPr>
              <a:t>L’interazione aumenta la resistenza al suo moto, quanto più il personaggio è famoso: acquisisce “massa” come una particella nel campo di </a:t>
            </a:r>
            <a:r>
              <a:rPr lang="it-IT" dirty="0" err="1" smtClean="0">
                <a:solidFill>
                  <a:schemeClr val="accent2"/>
                </a:solidFill>
                <a:latin typeface="+mn-lt"/>
              </a:rPr>
              <a:t>Higgs</a:t>
            </a:r>
            <a:endParaRPr lang="it-IT" dirty="0">
              <a:solidFill>
                <a:schemeClr val="accent2"/>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14</a:t>
            </a:fld>
            <a:endParaRPr lang="it-IT"/>
          </a:p>
        </p:txBody>
      </p:sp>
      <p:sp>
        <p:nvSpPr>
          <p:cNvPr id="7" name="Titolo 6"/>
          <p:cNvSpPr>
            <a:spLocks noGrp="1"/>
          </p:cNvSpPr>
          <p:nvPr>
            <p:ph type="title" idx="4294967295"/>
          </p:nvPr>
        </p:nvSpPr>
        <p:spPr>
          <a:xfrm>
            <a:off x="1847850" y="122238"/>
            <a:ext cx="7296150" cy="633412"/>
          </a:xfrm>
        </p:spPr>
        <p:txBody>
          <a:bodyPr/>
          <a:lstStyle/>
          <a:p>
            <a:r>
              <a:rPr lang="en-US" dirty="0" smtClean="0"/>
              <a:t>Cartoon del </a:t>
            </a:r>
            <a:r>
              <a:rPr lang="en-US" dirty="0" err="1" smtClean="0"/>
              <a:t>bosone</a:t>
            </a:r>
            <a:r>
              <a:rPr lang="en-US" dirty="0" smtClean="0"/>
              <a:t> </a:t>
            </a:r>
            <a:r>
              <a:rPr lang="en-US" dirty="0" err="1" smtClean="0"/>
              <a:t>di</a:t>
            </a:r>
            <a:r>
              <a:rPr lang="en-US" dirty="0" smtClean="0"/>
              <a:t> Higgs</a:t>
            </a:r>
            <a:endParaRPr lang="en-US" dirty="0"/>
          </a:p>
        </p:txBody>
      </p:sp>
      <p:pic>
        <p:nvPicPr>
          <p:cNvPr id="9" name="Immagine 8"/>
          <p:cNvPicPr>
            <a:picLocks noChangeAspect="1"/>
          </p:cNvPicPr>
          <p:nvPr/>
        </p:nvPicPr>
        <p:blipFill>
          <a:blip r:embed="rId2"/>
          <a:stretch>
            <a:fillRect/>
          </a:stretch>
        </p:blipFill>
        <p:spPr>
          <a:xfrm>
            <a:off x="0" y="0"/>
            <a:ext cx="9144000" cy="6511526"/>
          </a:xfrm>
          <a:prstGeom prst="rect">
            <a:avLst/>
          </a:prstGeom>
        </p:spPr>
      </p:pic>
      <p:sp>
        <p:nvSpPr>
          <p:cNvPr id="15" name="CasellaDiTesto 14"/>
          <p:cNvSpPr txBox="1"/>
          <p:nvPr/>
        </p:nvSpPr>
        <p:spPr>
          <a:xfrm>
            <a:off x="2731357" y="231833"/>
            <a:ext cx="6057365" cy="338554"/>
          </a:xfrm>
          <a:prstGeom prst="rect">
            <a:avLst/>
          </a:prstGeom>
          <a:noFill/>
        </p:spPr>
        <p:txBody>
          <a:bodyPr wrap="square" rtlCol="0">
            <a:spAutoFit/>
          </a:bodyPr>
          <a:lstStyle/>
          <a:p>
            <a:r>
              <a:rPr lang="it-IT" dirty="0" smtClean="0">
                <a:solidFill>
                  <a:schemeClr val="accent2"/>
                </a:solidFill>
                <a:latin typeface="+mn-lt"/>
              </a:rPr>
              <a:t>Anche un pettegolezzo può attraversare la sala</a:t>
            </a:r>
            <a:endParaRPr lang="it-IT" dirty="0">
              <a:solidFill>
                <a:schemeClr val="accent2"/>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15</a:t>
            </a:fld>
            <a:endParaRPr lang="it-IT"/>
          </a:p>
        </p:txBody>
      </p:sp>
      <p:sp>
        <p:nvSpPr>
          <p:cNvPr id="7" name="Titolo 6"/>
          <p:cNvSpPr>
            <a:spLocks noGrp="1"/>
          </p:cNvSpPr>
          <p:nvPr>
            <p:ph type="title" idx="4294967295"/>
          </p:nvPr>
        </p:nvSpPr>
        <p:spPr>
          <a:xfrm>
            <a:off x="1847850" y="122238"/>
            <a:ext cx="7296150" cy="633412"/>
          </a:xfrm>
        </p:spPr>
        <p:txBody>
          <a:bodyPr/>
          <a:lstStyle/>
          <a:p>
            <a:r>
              <a:rPr lang="en-US" dirty="0" smtClean="0"/>
              <a:t>Cartoon del </a:t>
            </a:r>
            <a:r>
              <a:rPr lang="en-US" dirty="0" err="1" smtClean="0"/>
              <a:t>bosone</a:t>
            </a:r>
            <a:r>
              <a:rPr lang="en-US" dirty="0" smtClean="0"/>
              <a:t> </a:t>
            </a:r>
            <a:r>
              <a:rPr lang="en-US" dirty="0" err="1" smtClean="0"/>
              <a:t>di</a:t>
            </a:r>
            <a:r>
              <a:rPr lang="en-US" dirty="0" smtClean="0"/>
              <a:t> Higgs</a:t>
            </a:r>
            <a:endParaRPr lang="en-US" dirty="0"/>
          </a:p>
        </p:txBody>
      </p:sp>
      <p:pic>
        <p:nvPicPr>
          <p:cNvPr id="13" name="Immagine 12"/>
          <p:cNvPicPr>
            <a:picLocks noChangeAspect="1"/>
          </p:cNvPicPr>
          <p:nvPr/>
        </p:nvPicPr>
        <p:blipFill>
          <a:blip r:embed="rId2"/>
          <a:stretch>
            <a:fillRect/>
          </a:stretch>
        </p:blipFill>
        <p:spPr>
          <a:xfrm>
            <a:off x="0" y="0"/>
            <a:ext cx="9144000" cy="6496860"/>
          </a:xfrm>
          <a:prstGeom prst="rect">
            <a:avLst/>
          </a:prstGeom>
        </p:spPr>
      </p:pic>
      <p:sp>
        <p:nvSpPr>
          <p:cNvPr id="15" name="CasellaDiTesto 14"/>
          <p:cNvSpPr txBox="1"/>
          <p:nvPr/>
        </p:nvSpPr>
        <p:spPr>
          <a:xfrm>
            <a:off x="2731357" y="231833"/>
            <a:ext cx="6057365" cy="338554"/>
          </a:xfrm>
          <a:prstGeom prst="rect">
            <a:avLst/>
          </a:prstGeom>
          <a:noFill/>
        </p:spPr>
        <p:txBody>
          <a:bodyPr wrap="square" rtlCol="0">
            <a:spAutoFit/>
          </a:bodyPr>
          <a:lstStyle/>
          <a:p>
            <a:r>
              <a:rPr lang="it-IT" dirty="0" err="1" smtClean="0">
                <a:solidFill>
                  <a:schemeClr val="accent2"/>
                </a:solidFill>
                <a:latin typeface="+mn-lt"/>
              </a:rPr>
              <a:t>…</a:t>
            </a:r>
            <a:r>
              <a:rPr lang="it-IT" dirty="0" smtClean="0">
                <a:solidFill>
                  <a:schemeClr val="accent2"/>
                </a:solidFill>
                <a:latin typeface="+mn-lt"/>
              </a:rPr>
              <a:t> e causa raggruppamenti di fisici: le particelle di </a:t>
            </a:r>
            <a:r>
              <a:rPr lang="it-IT" dirty="0" err="1" smtClean="0">
                <a:solidFill>
                  <a:schemeClr val="accent2"/>
                </a:solidFill>
                <a:latin typeface="+mn-lt"/>
              </a:rPr>
              <a:t>Higgs</a:t>
            </a:r>
            <a:endParaRPr lang="it-IT" dirty="0">
              <a:solidFill>
                <a:schemeClr val="accent2"/>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La Fisica a LHC</a:t>
            </a:r>
            <a:endParaRPr lang="it-IT"/>
          </a:p>
        </p:txBody>
      </p:sp>
      <p:sp>
        <p:nvSpPr>
          <p:cNvPr id="3" name="Segnaposto piè di pagina 2"/>
          <p:cNvSpPr>
            <a:spLocks noGrp="1"/>
          </p:cNvSpPr>
          <p:nvPr>
            <p:ph type="ftr" sz="quarter" idx="11"/>
          </p:nvPr>
        </p:nvSpPr>
        <p:spPr/>
        <p:txBody>
          <a:bodyPr/>
          <a:lstStyle/>
          <a:p>
            <a:r>
              <a:rPr lang="it-IT" smtClean="0"/>
              <a:t>Luca Lista</a:t>
            </a:r>
            <a:endParaRPr lang="it-IT"/>
          </a:p>
        </p:txBody>
      </p:sp>
      <p:sp>
        <p:nvSpPr>
          <p:cNvPr id="4" name="Segnaposto numero diapositiva 3"/>
          <p:cNvSpPr>
            <a:spLocks noGrp="1"/>
          </p:cNvSpPr>
          <p:nvPr>
            <p:ph type="sldNum" sz="quarter" idx="12"/>
          </p:nvPr>
        </p:nvSpPr>
        <p:spPr/>
        <p:txBody>
          <a:bodyPr/>
          <a:lstStyle/>
          <a:p>
            <a:fld id="{2B81F198-5BD4-0E45-9DE2-9EE8B00590EC}" type="slidenum">
              <a:rPr lang="it-IT" smtClean="0"/>
              <a:pPr/>
              <a:t>16</a:t>
            </a:fld>
            <a:endParaRPr lang="it-IT"/>
          </a:p>
        </p:txBody>
      </p:sp>
      <p:pic>
        <p:nvPicPr>
          <p:cNvPr id="5" name="Immagine 4"/>
          <p:cNvPicPr>
            <a:picLocks noChangeAspect="1"/>
          </p:cNvPicPr>
          <p:nvPr/>
        </p:nvPicPr>
        <p:blipFill>
          <a:blip r:embed="rId2"/>
          <a:stretch>
            <a:fillRect/>
          </a:stretch>
        </p:blipFill>
        <p:spPr>
          <a:xfrm>
            <a:off x="-1" y="-1"/>
            <a:ext cx="9144001" cy="6215063"/>
          </a:xfrm>
          <a:prstGeom prst="rect">
            <a:avLst/>
          </a:prstGeom>
        </p:spPr>
      </p:pic>
      <p:sp>
        <p:nvSpPr>
          <p:cNvPr id="6" name="CasellaDiTesto 5"/>
          <p:cNvSpPr txBox="1"/>
          <p:nvPr/>
        </p:nvSpPr>
        <p:spPr>
          <a:xfrm>
            <a:off x="2731357" y="231833"/>
            <a:ext cx="6057365" cy="338554"/>
          </a:xfrm>
          <a:prstGeom prst="rect">
            <a:avLst/>
          </a:prstGeom>
          <a:noFill/>
        </p:spPr>
        <p:txBody>
          <a:bodyPr wrap="square" rtlCol="0">
            <a:spAutoFit/>
          </a:bodyPr>
          <a:lstStyle/>
          <a:p>
            <a:r>
              <a:rPr lang="it-IT" dirty="0" err="1" smtClean="0">
                <a:solidFill>
                  <a:schemeClr val="accent2"/>
                </a:solidFill>
                <a:latin typeface="+mn-lt"/>
              </a:rPr>
              <a:t>…</a:t>
            </a:r>
            <a:r>
              <a:rPr lang="it-IT" dirty="0" smtClean="0">
                <a:solidFill>
                  <a:schemeClr val="accent2"/>
                </a:solidFill>
                <a:latin typeface="+mn-lt"/>
              </a:rPr>
              <a:t> ed ecco come spiegarlo ad un politico!</a:t>
            </a:r>
            <a:endParaRPr lang="it-IT" dirty="0">
              <a:solidFill>
                <a:schemeClr val="accent2"/>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9"/>
          <p:cNvPicPr>
            <a:picLocks noChangeAspect="1"/>
          </p:cNvPicPr>
          <p:nvPr/>
        </p:nvPicPr>
        <p:blipFill>
          <a:blip r:embed="rId2">
            <a:lum bright="4000"/>
          </a:blip>
          <a:stretch>
            <a:fillRect/>
          </a:stretch>
        </p:blipFill>
        <p:spPr>
          <a:xfrm>
            <a:off x="7167991" y="2285480"/>
            <a:ext cx="1995251" cy="1823071"/>
          </a:xfrm>
          <a:prstGeom prst="rect">
            <a:avLst/>
          </a:prstGeom>
        </p:spPr>
      </p:pic>
      <p:sp>
        <p:nvSpPr>
          <p:cNvPr id="2" name="Titolo 1"/>
          <p:cNvSpPr>
            <a:spLocks noGrp="1"/>
          </p:cNvSpPr>
          <p:nvPr>
            <p:ph type="title"/>
          </p:nvPr>
        </p:nvSpPr>
        <p:spPr/>
        <p:txBody>
          <a:bodyPr/>
          <a:lstStyle/>
          <a:p>
            <a:r>
              <a:rPr lang="it-IT" dirty="0" smtClean="0"/>
              <a:t>La rottura di simmetria</a:t>
            </a:r>
            <a:endParaRPr lang="it-IT" dirty="0"/>
          </a:p>
        </p:txBody>
      </p:sp>
      <p:sp>
        <p:nvSpPr>
          <p:cNvPr id="3" name="Segnaposto contenuto 2"/>
          <p:cNvSpPr>
            <a:spLocks noGrp="1"/>
          </p:cNvSpPr>
          <p:nvPr>
            <p:ph idx="1"/>
          </p:nvPr>
        </p:nvSpPr>
        <p:spPr>
          <a:xfrm>
            <a:off x="968969" y="834678"/>
            <a:ext cx="8046344" cy="3524238"/>
          </a:xfrm>
        </p:spPr>
        <p:txBody>
          <a:bodyPr/>
          <a:lstStyle/>
          <a:p>
            <a:r>
              <a:rPr lang="it-IT" sz="2000" dirty="0" smtClean="0"/>
              <a:t>Per il campo elettromagnetico, il </a:t>
            </a:r>
            <a:r>
              <a:rPr lang="it-IT" sz="2000" dirty="0" smtClean="0">
                <a:solidFill>
                  <a:schemeClr val="accent2"/>
                </a:solidFill>
              </a:rPr>
              <a:t>vuoto </a:t>
            </a:r>
            <a:r>
              <a:rPr lang="it-IT" sz="2000" dirty="0" smtClean="0"/>
              <a:t>(= stato minima energia) ha valori nulli dei campi E e </a:t>
            </a:r>
            <a:r>
              <a:rPr lang="it-IT" sz="2000" dirty="0" err="1" smtClean="0"/>
              <a:t>B</a:t>
            </a:r>
            <a:endParaRPr lang="it-IT" sz="2000" dirty="0" smtClean="0"/>
          </a:p>
          <a:p>
            <a:r>
              <a:rPr lang="it-IT" sz="2000" dirty="0" smtClean="0"/>
              <a:t>Per il campo di </a:t>
            </a:r>
            <a:r>
              <a:rPr lang="it-IT" sz="2000" dirty="0" err="1" smtClean="0"/>
              <a:t>Higgs</a:t>
            </a:r>
            <a:r>
              <a:rPr lang="it-IT" sz="2000" dirty="0" smtClean="0"/>
              <a:t>, invece, esistono </a:t>
            </a:r>
            <a:r>
              <a:rPr lang="it-IT" sz="2000" dirty="0" smtClean="0">
                <a:solidFill>
                  <a:srgbClr val="3333CC"/>
                </a:solidFill>
              </a:rPr>
              <a:t>infiniti vuoti possibili </a:t>
            </a:r>
            <a:r>
              <a:rPr lang="it-IT" sz="2000" dirty="0" smtClean="0"/>
              <a:t>dell’universo che corrispondono ai minimi del </a:t>
            </a:r>
            <a:r>
              <a:rPr lang="it-IT" sz="2000" dirty="0" smtClean="0">
                <a:solidFill>
                  <a:srgbClr val="3333CC"/>
                </a:solidFill>
              </a:rPr>
              <a:t>potenziale</a:t>
            </a:r>
            <a:r>
              <a:rPr lang="it-IT" sz="2000" dirty="0" smtClean="0"/>
              <a:t> che si trovano lungo un cerchio</a:t>
            </a:r>
          </a:p>
          <a:p>
            <a:pPr lvl="1"/>
            <a:r>
              <a:rPr lang="it-IT" sz="1800" dirty="0" smtClean="0"/>
              <a:t>In ognuno dei punti il </a:t>
            </a:r>
            <a:r>
              <a:rPr lang="it-IT" sz="1800" dirty="0" smtClean="0">
                <a:solidFill>
                  <a:srgbClr val="3333CC"/>
                </a:solidFill>
              </a:rPr>
              <a:t>valore del campo di </a:t>
            </a:r>
            <a:r>
              <a:rPr lang="it-IT" sz="1800" dirty="0" err="1" smtClean="0">
                <a:solidFill>
                  <a:srgbClr val="3333CC"/>
                </a:solidFill>
              </a:rPr>
              <a:t>Higgs</a:t>
            </a:r>
            <a:r>
              <a:rPr lang="it-IT" sz="1800" dirty="0" smtClean="0">
                <a:solidFill>
                  <a:srgbClr val="3333CC"/>
                </a:solidFill>
              </a:rPr>
              <a:t> è</a:t>
            </a:r>
            <a:br>
              <a:rPr lang="it-IT" sz="1800" dirty="0" smtClean="0">
                <a:solidFill>
                  <a:srgbClr val="3333CC"/>
                </a:solidFill>
              </a:rPr>
            </a:br>
            <a:r>
              <a:rPr lang="it-IT" sz="1800" dirty="0" smtClean="0">
                <a:solidFill>
                  <a:srgbClr val="3333CC"/>
                </a:solidFill>
              </a:rPr>
              <a:t>diverso da zero</a:t>
            </a:r>
            <a:r>
              <a:rPr lang="it-IT" sz="1800" dirty="0" smtClean="0"/>
              <a:t>, quindi si realizza l’effetto voluto:</a:t>
            </a:r>
            <a:br>
              <a:rPr lang="it-IT" sz="1800" dirty="0" smtClean="0"/>
            </a:br>
            <a:r>
              <a:rPr lang="it-IT" sz="1800" dirty="0" smtClean="0"/>
              <a:t>dare massa alle particelle, mantenendo la </a:t>
            </a:r>
            <a:br>
              <a:rPr lang="it-IT" sz="1800" dirty="0" smtClean="0"/>
            </a:br>
            <a:r>
              <a:rPr lang="it-IT" sz="1800" dirty="0" smtClean="0"/>
              <a:t>simmetria della teoria</a:t>
            </a:r>
          </a:p>
          <a:p>
            <a:pPr lvl="0"/>
            <a:r>
              <a:rPr lang="it-IT" sz="2000" dirty="0" smtClean="0"/>
              <a:t>L’universo ha scelto il “suo” vuoto durante i primi </a:t>
            </a:r>
            <a:br>
              <a:rPr lang="it-IT" sz="2000" dirty="0" smtClean="0"/>
            </a:br>
            <a:r>
              <a:rPr lang="it-IT" sz="2000" dirty="0" smtClean="0"/>
              <a:t>istanti dopo il big bang</a:t>
            </a:r>
          </a:p>
          <a:p>
            <a:pPr>
              <a:buNone/>
            </a:pPr>
            <a:endParaRPr lang="it-IT" sz="2000" dirty="0" smtClean="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17</a:t>
            </a:fld>
            <a:endParaRPr lang="it-IT"/>
          </a:p>
        </p:txBody>
      </p:sp>
      <p:sp>
        <p:nvSpPr>
          <p:cNvPr id="9" name="Rettangolo 8"/>
          <p:cNvSpPr/>
          <p:nvPr/>
        </p:nvSpPr>
        <p:spPr>
          <a:xfrm>
            <a:off x="6915180" y="6238342"/>
            <a:ext cx="1869698" cy="276999"/>
          </a:xfrm>
          <a:prstGeom prst="rect">
            <a:avLst/>
          </a:prstGeom>
        </p:spPr>
        <p:txBody>
          <a:bodyPr wrap="none">
            <a:spAutoFit/>
          </a:bodyPr>
          <a:lstStyle/>
          <a:p>
            <a:r>
              <a:rPr lang="it-IT" sz="1200" dirty="0" smtClean="0">
                <a:latin typeface="+mn-lt"/>
              </a:rPr>
              <a:t>www.quantumdiaries.org</a:t>
            </a:r>
            <a:endParaRPr lang="en-US" sz="1200" dirty="0">
              <a:latin typeface="+mn-lt"/>
            </a:endParaRPr>
          </a:p>
        </p:txBody>
      </p:sp>
      <p:pic>
        <p:nvPicPr>
          <p:cNvPr id="11" name="Immagine 10"/>
          <p:cNvPicPr>
            <a:picLocks noChangeAspect="1"/>
          </p:cNvPicPr>
          <p:nvPr/>
        </p:nvPicPr>
        <p:blipFill>
          <a:blip r:embed="rId3"/>
          <a:stretch>
            <a:fillRect/>
          </a:stretch>
        </p:blipFill>
        <p:spPr>
          <a:xfrm>
            <a:off x="28863" y="4355245"/>
            <a:ext cx="3025944" cy="1953951"/>
          </a:xfrm>
          <a:prstGeom prst="rect">
            <a:avLst/>
          </a:prstGeom>
        </p:spPr>
      </p:pic>
      <p:pic>
        <p:nvPicPr>
          <p:cNvPr id="12" name="Immagine 11"/>
          <p:cNvPicPr>
            <a:picLocks noChangeAspect="1"/>
          </p:cNvPicPr>
          <p:nvPr/>
        </p:nvPicPr>
        <p:blipFill>
          <a:blip r:embed="rId4"/>
          <a:stretch>
            <a:fillRect/>
          </a:stretch>
        </p:blipFill>
        <p:spPr>
          <a:xfrm>
            <a:off x="3106390" y="4388701"/>
            <a:ext cx="2962598" cy="1880860"/>
          </a:xfrm>
          <a:prstGeom prst="rect">
            <a:avLst/>
          </a:prstGeom>
        </p:spPr>
      </p:pic>
      <p:pic>
        <p:nvPicPr>
          <p:cNvPr id="13" name="Immagine 12"/>
          <p:cNvPicPr>
            <a:picLocks noChangeAspect="1"/>
          </p:cNvPicPr>
          <p:nvPr/>
        </p:nvPicPr>
        <p:blipFill>
          <a:blip r:embed="rId5"/>
          <a:stretch>
            <a:fillRect/>
          </a:stretch>
        </p:blipFill>
        <p:spPr>
          <a:xfrm>
            <a:off x="6120571" y="4388701"/>
            <a:ext cx="2962598" cy="18808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Higgs e massa dell’Universo</a:t>
            </a:r>
            <a:endParaRPr lang="it-IT"/>
          </a:p>
        </p:txBody>
      </p:sp>
      <p:sp>
        <p:nvSpPr>
          <p:cNvPr id="3" name="Segnaposto contenuto 2"/>
          <p:cNvSpPr>
            <a:spLocks noGrp="1"/>
          </p:cNvSpPr>
          <p:nvPr>
            <p:ph idx="1"/>
          </p:nvPr>
        </p:nvSpPr>
        <p:spPr>
          <a:xfrm>
            <a:off x="685800" y="879081"/>
            <a:ext cx="6318973" cy="3777912"/>
          </a:xfrm>
        </p:spPr>
        <p:txBody>
          <a:bodyPr/>
          <a:lstStyle/>
          <a:p>
            <a:r>
              <a:rPr lang="it-IT" sz="2000" dirty="0" smtClean="0"/>
              <a:t>Il bosone di </a:t>
            </a:r>
            <a:r>
              <a:rPr lang="it-IT" sz="2000" dirty="0" err="1" smtClean="0"/>
              <a:t>Higgs</a:t>
            </a:r>
            <a:r>
              <a:rPr lang="it-IT" sz="2000" dirty="0" smtClean="0"/>
              <a:t> spiega l’origine della </a:t>
            </a:r>
            <a:r>
              <a:rPr lang="it-IT" sz="2000" dirty="0" smtClean="0">
                <a:solidFill>
                  <a:schemeClr val="accent2"/>
                </a:solidFill>
              </a:rPr>
              <a:t>massa delle particelle fondamentali</a:t>
            </a:r>
          </a:p>
          <a:p>
            <a:r>
              <a:rPr lang="it-IT" sz="2000" dirty="0" smtClean="0"/>
              <a:t>Per quello che ci riguarda tutti i giorni, spiega le masse dell’</a:t>
            </a:r>
            <a:r>
              <a:rPr lang="it-IT" sz="2000" dirty="0" smtClean="0">
                <a:solidFill>
                  <a:srgbClr val="3333CC"/>
                </a:solidFill>
              </a:rPr>
              <a:t>elettrone</a:t>
            </a:r>
            <a:r>
              <a:rPr lang="it-IT" sz="2000" dirty="0" smtClean="0"/>
              <a:t> e dei </a:t>
            </a:r>
            <a:r>
              <a:rPr lang="it-IT" sz="2000" dirty="0" smtClean="0">
                <a:solidFill>
                  <a:srgbClr val="3333CC"/>
                </a:solidFill>
              </a:rPr>
              <a:t>quark </a:t>
            </a:r>
            <a:r>
              <a:rPr lang="it-IT" sz="2000" dirty="0" err="1" smtClean="0">
                <a:solidFill>
                  <a:srgbClr val="3333CC"/>
                </a:solidFill>
              </a:rPr>
              <a:t>u</a:t>
            </a:r>
            <a:r>
              <a:rPr lang="it-IT" sz="2000" dirty="0" smtClean="0">
                <a:solidFill>
                  <a:srgbClr val="3333CC"/>
                </a:solidFill>
              </a:rPr>
              <a:t> </a:t>
            </a:r>
            <a:r>
              <a:rPr lang="it-IT" sz="2000" dirty="0" smtClean="0"/>
              <a:t>e </a:t>
            </a:r>
            <a:r>
              <a:rPr lang="it-IT" sz="2000" dirty="0" err="1" smtClean="0">
                <a:solidFill>
                  <a:srgbClr val="3333CC"/>
                </a:solidFill>
              </a:rPr>
              <a:t>d</a:t>
            </a:r>
            <a:endParaRPr lang="it-IT" sz="2000" dirty="0" smtClean="0">
              <a:solidFill>
                <a:srgbClr val="3333CC"/>
              </a:solidFill>
            </a:endParaRPr>
          </a:p>
          <a:p>
            <a:r>
              <a:rPr lang="it-IT" sz="2000" dirty="0" smtClean="0"/>
              <a:t>I valori ad oggi noti di queste masse sono:</a:t>
            </a:r>
          </a:p>
          <a:p>
            <a:r>
              <a:rPr lang="it-IT" sz="2000" dirty="0" smtClean="0"/>
              <a:t>La massa del </a:t>
            </a:r>
            <a:r>
              <a:rPr lang="it-IT" sz="2000" dirty="0" smtClean="0">
                <a:solidFill>
                  <a:srgbClr val="3333CC"/>
                </a:solidFill>
              </a:rPr>
              <a:t>protone </a:t>
            </a:r>
            <a:r>
              <a:rPr lang="it-IT" sz="2000" dirty="0" smtClean="0"/>
              <a:t>è </a:t>
            </a:r>
            <a:r>
              <a:rPr lang="it-IT" sz="2000" dirty="0" smtClean="0">
                <a:solidFill>
                  <a:srgbClr val="3333CC"/>
                </a:solidFill>
              </a:rPr>
              <a:t>938 </a:t>
            </a:r>
            <a:r>
              <a:rPr lang="it-IT" sz="2000" dirty="0" err="1" smtClean="0">
                <a:solidFill>
                  <a:srgbClr val="3333CC"/>
                </a:solidFill>
              </a:rPr>
              <a:t>MeV</a:t>
            </a:r>
            <a:r>
              <a:rPr lang="it-IT" sz="2000" dirty="0" smtClean="0"/>
              <a:t>, mentre la massa dei suoi costituenti è di </a:t>
            </a:r>
            <a:r>
              <a:rPr lang="it-IT" sz="2000" dirty="0" smtClean="0">
                <a:solidFill>
                  <a:srgbClr val="3333CC"/>
                </a:solidFill>
              </a:rPr>
              <a:t>pochi </a:t>
            </a:r>
            <a:r>
              <a:rPr lang="it-IT" sz="2000" dirty="0" err="1" smtClean="0">
                <a:solidFill>
                  <a:srgbClr val="3333CC"/>
                </a:solidFill>
              </a:rPr>
              <a:t>MeV</a:t>
            </a:r>
            <a:endParaRPr lang="it-IT" sz="2000" dirty="0" smtClean="0">
              <a:solidFill>
                <a:srgbClr val="3333CC"/>
              </a:solidFill>
            </a:endParaRPr>
          </a:p>
          <a:p>
            <a:pPr lvl="1"/>
            <a:r>
              <a:rPr lang="it-IT" sz="1600" dirty="0" smtClean="0"/>
              <a:t>L’elettrone ha massa 0.5 </a:t>
            </a:r>
            <a:r>
              <a:rPr lang="it-IT" sz="1600" dirty="0" err="1" smtClean="0"/>
              <a:t>MeV</a:t>
            </a:r>
            <a:endParaRPr lang="it-IT" sz="1600" dirty="0" smtClean="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18</a:t>
            </a:fld>
            <a:endParaRPr lang="it-IT"/>
          </a:p>
        </p:txBody>
      </p:sp>
      <p:sp>
        <p:nvSpPr>
          <p:cNvPr id="7" name="Ovale 6"/>
          <p:cNvSpPr/>
          <p:nvPr/>
        </p:nvSpPr>
        <p:spPr bwMode="auto">
          <a:xfrm>
            <a:off x="7073383" y="1150330"/>
            <a:ext cx="1558677" cy="1558677"/>
          </a:xfrm>
          <a:prstGeom prst="ellipse">
            <a:avLst/>
          </a:prstGeom>
          <a:solidFill>
            <a:srgbClr val="FF0000">
              <a:alpha val="44000"/>
            </a:srgb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pic>
        <p:nvPicPr>
          <p:cNvPr id="8" name="Immagine 7"/>
          <p:cNvPicPr>
            <a:picLocks noChangeAspect="1"/>
          </p:cNvPicPr>
          <p:nvPr/>
        </p:nvPicPr>
        <p:blipFill>
          <a:blip r:embed="rId2"/>
          <a:stretch>
            <a:fillRect/>
          </a:stretch>
        </p:blipFill>
        <p:spPr>
          <a:xfrm>
            <a:off x="7006712" y="1074039"/>
            <a:ext cx="1730503" cy="1730503"/>
          </a:xfrm>
          <a:prstGeom prst="rect">
            <a:avLst/>
          </a:prstGeom>
        </p:spPr>
      </p:pic>
      <p:sp>
        <p:nvSpPr>
          <p:cNvPr id="9" name="CasellaDiTesto 8"/>
          <p:cNvSpPr txBox="1"/>
          <p:nvPr/>
        </p:nvSpPr>
        <p:spPr>
          <a:xfrm>
            <a:off x="7054820" y="1189502"/>
            <a:ext cx="521672" cy="400110"/>
          </a:xfrm>
          <a:prstGeom prst="rect">
            <a:avLst/>
          </a:prstGeom>
          <a:noFill/>
        </p:spPr>
        <p:txBody>
          <a:bodyPr wrap="none" rtlCol="0">
            <a:spAutoFit/>
          </a:bodyPr>
          <a:lstStyle/>
          <a:p>
            <a:r>
              <a:rPr lang="it-IT" sz="2000" dirty="0" smtClean="0">
                <a:solidFill>
                  <a:schemeClr val="accent2"/>
                </a:solidFill>
                <a:effectLst>
                  <a:glow rad="127000">
                    <a:schemeClr val="bg1">
                      <a:alpha val="86000"/>
                    </a:schemeClr>
                  </a:glow>
                </a:effectLst>
              </a:rPr>
              <a:t>+⅔</a:t>
            </a:r>
            <a:endParaRPr lang="it-IT" sz="2000" dirty="0">
              <a:solidFill>
                <a:schemeClr val="accent2"/>
              </a:solidFill>
              <a:effectLst>
                <a:glow rad="127000">
                  <a:schemeClr val="bg1">
                    <a:alpha val="86000"/>
                  </a:schemeClr>
                </a:glow>
              </a:effectLst>
            </a:endParaRPr>
          </a:p>
        </p:txBody>
      </p:sp>
      <p:sp>
        <p:nvSpPr>
          <p:cNvPr id="10" name="CasellaDiTesto 9"/>
          <p:cNvSpPr txBox="1"/>
          <p:nvPr/>
        </p:nvSpPr>
        <p:spPr>
          <a:xfrm>
            <a:off x="7755642" y="2342579"/>
            <a:ext cx="521672" cy="400110"/>
          </a:xfrm>
          <a:prstGeom prst="rect">
            <a:avLst/>
          </a:prstGeom>
          <a:noFill/>
        </p:spPr>
        <p:txBody>
          <a:bodyPr wrap="none" rtlCol="0">
            <a:spAutoFit/>
          </a:bodyPr>
          <a:lstStyle/>
          <a:p>
            <a:r>
              <a:rPr lang="it-IT" sz="2000" dirty="0" smtClean="0">
                <a:solidFill>
                  <a:schemeClr val="accent1">
                    <a:lumMod val="50000"/>
                  </a:schemeClr>
                </a:solidFill>
                <a:effectLst>
                  <a:glow rad="127000">
                    <a:schemeClr val="bg1">
                      <a:alpha val="86000"/>
                    </a:schemeClr>
                  </a:glow>
                </a:effectLst>
              </a:rPr>
              <a:t>−⅓</a:t>
            </a:r>
            <a:endParaRPr lang="it-IT" sz="2000" dirty="0">
              <a:solidFill>
                <a:schemeClr val="accent1">
                  <a:lumMod val="50000"/>
                </a:schemeClr>
              </a:solidFill>
              <a:effectLst>
                <a:glow rad="127000">
                  <a:schemeClr val="bg1">
                    <a:alpha val="86000"/>
                  </a:schemeClr>
                </a:glow>
              </a:effectLst>
            </a:endParaRPr>
          </a:p>
        </p:txBody>
      </p:sp>
      <p:sp>
        <p:nvSpPr>
          <p:cNvPr id="11" name="CasellaDiTesto 10"/>
          <p:cNvSpPr txBox="1"/>
          <p:nvPr/>
        </p:nvSpPr>
        <p:spPr>
          <a:xfrm>
            <a:off x="8102017" y="1207196"/>
            <a:ext cx="521672" cy="400110"/>
          </a:xfrm>
          <a:prstGeom prst="rect">
            <a:avLst/>
          </a:prstGeom>
          <a:noFill/>
        </p:spPr>
        <p:txBody>
          <a:bodyPr wrap="none" rtlCol="0">
            <a:spAutoFit/>
          </a:bodyPr>
          <a:lstStyle/>
          <a:p>
            <a:r>
              <a:rPr lang="it-IT" sz="2000" dirty="0" smtClean="0">
                <a:solidFill>
                  <a:srgbClr val="FF0000"/>
                </a:solidFill>
                <a:effectLst>
                  <a:glow rad="127000">
                    <a:schemeClr val="bg1">
                      <a:alpha val="86000"/>
                    </a:schemeClr>
                  </a:glow>
                </a:effectLst>
              </a:rPr>
              <a:t>+⅔</a:t>
            </a:r>
            <a:endParaRPr lang="it-IT" sz="2000" dirty="0">
              <a:solidFill>
                <a:srgbClr val="FF0000"/>
              </a:solidFill>
              <a:effectLst>
                <a:glow rad="127000">
                  <a:schemeClr val="bg1">
                    <a:alpha val="86000"/>
                  </a:schemeClr>
                </a:glow>
              </a:effectLst>
            </a:endParaRPr>
          </a:p>
        </p:txBody>
      </p:sp>
      <p:sp>
        <p:nvSpPr>
          <p:cNvPr id="12" name="CasellaDiTesto 11"/>
          <p:cNvSpPr txBox="1"/>
          <p:nvPr/>
        </p:nvSpPr>
        <p:spPr>
          <a:xfrm>
            <a:off x="8457819" y="2265604"/>
            <a:ext cx="512129" cy="461665"/>
          </a:xfrm>
          <a:prstGeom prst="rect">
            <a:avLst/>
          </a:prstGeom>
          <a:noFill/>
        </p:spPr>
        <p:txBody>
          <a:bodyPr wrap="none" rtlCol="0">
            <a:spAutoFit/>
          </a:bodyPr>
          <a:lstStyle/>
          <a:p>
            <a:r>
              <a:rPr lang="it-IT" sz="2400" b="1" dirty="0" smtClean="0">
                <a:solidFill>
                  <a:srgbClr val="FF0000"/>
                </a:solidFill>
                <a:effectLst>
                  <a:glow rad="127000">
                    <a:schemeClr val="bg1">
                      <a:alpha val="86000"/>
                    </a:schemeClr>
                  </a:glow>
                </a:effectLst>
              </a:rPr>
              <a:t>+1</a:t>
            </a:r>
            <a:endParaRPr lang="it-IT" sz="2400" b="1" dirty="0">
              <a:solidFill>
                <a:srgbClr val="FF0000"/>
              </a:solidFill>
              <a:effectLst>
                <a:glow rad="127000">
                  <a:schemeClr val="bg1">
                    <a:alpha val="86000"/>
                  </a:schemeClr>
                </a:glow>
              </a:effectLst>
            </a:endParaRPr>
          </a:p>
        </p:txBody>
      </p:sp>
      <p:sp>
        <p:nvSpPr>
          <p:cNvPr id="13" name="CasellaDiTesto 12"/>
          <p:cNvSpPr txBox="1"/>
          <p:nvPr/>
        </p:nvSpPr>
        <p:spPr>
          <a:xfrm>
            <a:off x="6836256" y="1119050"/>
            <a:ext cx="355837" cy="461665"/>
          </a:xfrm>
          <a:prstGeom prst="rect">
            <a:avLst/>
          </a:prstGeom>
          <a:noFill/>
        </p:spPr>
        <p:txBody>
          <a:bodyPr wrap="none" rtlCol="0">
            <a:spAutoFit/>
          </a:bodyPr>
          <a:lstStyle/>
          <a:p>
            <a:r>
              <a:rPr lang="it-IT" sz="2400" b="1" dirty="0" err="1" smtClean="0">
                <a:solidFill>
                  <a:srgbClr val="FF0000"/>
                </a:solidFill>
                <a:effectLst>
                  <a:glow rad="127000">
                    <a:schemeClr val="bg1">
                      <a:alpha val="86000"/>
                    </a:schemeClr>
                  </a:glow>
                </a:effectLst>
              </a:rPr>
              <a:t>p</a:t>
            </a:r>
            <a:endParaRPr lang="it-IT" sz="2400" b="1" dirty="0">
              <a:solidFill>
                <a:srgbClr val="FF0000"/>
              </a:solidFill>
              <a:effectLst>
                <a:glow rad="127000">
                  <a:schemeClr val="bg1">
                    <a:alpha val="86000"/>
                  </a:schemeClr>
                </a:glow>
              </a:effectLst>
            </a:endParaRPr>
          </a:p>
        </p:txBody>
      </p:sp>
      <p:sp>
        <p:nvSpPr>
          <p:cNvPr id="14" name="Segnaposto contenuto 2"/>
          <p:cNvSpPr txBox="1">
            <a:spLocks/>
          </p:cNvSpPr>
          <p:nvPr/>
        </p:nvSpPr>
        <p:spPr bwMode="auto">
          <a:xfrm>
            <a:off x="685800" y="3771769"/>
            <a:ext cx="7925411" cy="20879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Quasi tutta la massa del protone è dovuta all’energia cinetica dei quark e dei gluoni che tengono insieme i quark grazie all’interazione forte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Quindi: </a:t>
            </a:r>
            <a:r>
              <a:rPr kumimoji="0" lang="it-IT" sz="2000" b="0" i="0" u="none" strike="noStrike" kern="0" cap="none" spc="0" normalizeH="0" baseline="0" noProof="0" dirty="0" smtClean="0">
                <a:ln>
                  <a:noFill/>
                </a:ln>
                <a:solidFill>
                  <a:srgbClr val="800000"/>
                </a:solidFill>
                <a:effectLst/>
                <a:uLnTx/>
                <a:uFillTx/>
                <a:latin typeface="Trebuchet MS"/>
                <a:ea typeface="+mn-ea"/>
                <a:cs typeface="Trebuchet MS"/>
              </a:rPr>
              <a:t>il bosone di </a:t>
            </a:r>
            <a:r>
              <a:rPr kumimoji="0" lang="it-IT" sz="2000" b="0" i="0" u="none" strike="noStrike" kern="0" cap="none" spc="0" normalizeH="0" baseline="0" noProof="0" dirty="0" err="1" smtClean="0">
                <a:ln>
                  <a:noFill/>
                </a:ln>
                <a:solidFill>
                  <a:srgbClr val="800000"/>
                </a:solidFill>
                <a:effectLst/>
                <a:uLnTx/>
                <a:uFillTx/>
                <a:latin typeface="Trebuchet MS"/>
                <a:ea typeface="+mn-ea"/>
                <a:cs typeface="Trebuchet MS"/>
              </a:rPr>
              <a:t>Higgs</a:t>
            </a:r>
            <a:r>
              <a:rPr kumimoji="0" lang="it-IT" sz="2000" b="0" i="0" u="none" strike="noStrike" kern="0" cap="none" spc="0" normalizeH="0" baseline="0" noProof="0" dirty="0" smtClean="0">
                <a:ln>
                  <a:noFill/>
                </a:ln>
                <a:solidFill>
                  <a:srgbClr val="800000"/>
                </a:solidFill>
                <a:effectLst/>
                <a:uLnTx/>
                <a:uFillTx/>
                <a:latin typeface="Trebuchet MS"/>
                <a:ea typeface="+mn-ea"/>
                <a:cs typeface="Trebuchet MS"/>
              </a:rPr>
              <a:t> non è responsabile di gran parte della massa della materia nell’Universo che conosciamo  </a:t>
            </a:r>
            <a:endParaRPr kumimoji="0" lang="it-IT" sz="2000" b="0" i="0" u="none" strike="noStrike" kern="0" cap="none" spc="0" normalizeH="0" baseline="0" noProof="0" dirty="0">
              <a:ln>
                <a:noFill/>
              </a:ln>
              <a:solidFill>
                <a:srgbClr val="800000"/>
              </a:solidFill>
              <a:effectLst/>
              <a:uLnTx/>
              <a:uFillTx/>
              <a:latin typeface="Trebuchet MS"/>
              <a:ea typeface="+mn-ea"/>
              <a:cs typeface="Trebuchet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19</a:t>
            </a:fld>
            <a:endParaRPr lang="it-IT"/>
          </a:p>
        </p:txBody>
      </p:sp>
      <p:pic>
        <p:nvPicPr>
          <p:cNvPr id="7" name="Immagine 6"/>
          <p:cNvPicPr>
            <a:picLocks noChangeAspect="1"/>
          </p:cNvPicPr>
          <p:nvPr/>
        </p:nvPicPr>
        <p:blipFill>
          <a:blip r:embed="rId2"/>
          <a:stretch>
            <a:fillRect/>
          </a:stretch>
        </p:blipFill>
        <p:spPr>
          <a:xfrm>
            <a:off x="0" y="38192"/>
            <a:ext cx="8972722" cy="6800379"/>
          </a:xfrm>
          <a:prstGeom prst="rect">
            <a:avLst/>
          </a:prstGeom>
        </p:spPr>
      </p:pic>
      <p:sp>
        <p:nvSpPr>
          <p:cNvPr id="8" name="CasellaDiTesto 7"/>
          <p:cNvSpPr txBox="1"/>
          <p:nvPr/>
        </p:nvSpPr>
        <p:spPr>
          <a:xfrm>
            <a:off x="0" y="6521579"/>
            <a:ext cx="2595582" cy="307777"/>
          </a:xfrm>
          <a:prstGeom prst="rect">
            <a:avLst/>
          </a:prstGeom>
          <a:noFill/>
        </p:spPr>
        <p:txBody>
          <a:bodyPr wrap="none" rtlCol="0">
            <a:spAutoFit/>
          </a:bodyPr>
          <a:lstStyle/>
          <a:p>
            <a:r>
              <a:rPr lang="en-US" sz="1400" dirty="0" smtClean="0">
                <a:solidFill>
                  <a:schemeClr val="bg1">
                    <a:lumMod val="65000"/>
                  </a:schemeClr>
                </a:solidFill>
              </a:rPr>
              <a:t>© </a:t>
            </a:r>
            <a:r>
              <a:rPr lang="en-US" sz="1400" dirty="0" err="1" smtClean="0">
                <a:solidFill>
                  <a:schemeClr val="bg1">
                    <a:lumMod val="65000"/>
                  </a:schemeClr>
                </a:solidFill>
              </a:rPr>
              <a:t>contrattoalnero.wordpress.com</a:t>
            </a:r>
            <a:endParaRPr lang="en-US" sz="14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2</a:t>
            </a:fld>
            <a:endParaRPr lang="it-IT"/>
          </a:p>
        </p:txBody>
      </p:sp>
      <p:pic>
        <p:nvPicPr>
          <p:cNvPr id="7" name="Immagine 6"/>
          <p:cNvPicPr>
            <a:picLocks noChangeAspect="1"/>
          </p:cNvPicPr>
          <p:nvPr/>
        </p:nvPicPr>
        <p:blipFill>
          <a:blip r:embed="rId2"/>
          <a:srcRect b="2475"/>
          <a:stretch>
            <a:fillRect/>
          </a:stretch>
        </p:blipFill>
        <p:spPr>
          <a:xfrm>
            <a:off x="1021700" y="1707047"/>
            <a:ext cx="7161468" cy="4795281"/>
          </a:xfrm>
          <a:prstGeom prst="rect">
            <a:avLst/>
          </a:prstGeom>
        </p:spPr>
      </p:pic>
      <p:sp>
        <p:nvSpPr>
          <p:cNvPr id="8" name="CasellaDiTesto 7"/>
          <p:cNvSpPr txBox="1"/>
          <p:nvPr/>
        </p:nvSpPr>
        <p:spPr>
          <a:xfrm>
            <a:off x="759651" y="140249"/>
            <a:ext cx="7264161" cy="1569660"/>
          </a:xfrm>
          <a:prstGeom prst="rect">
            <a:avLst/>
          </a:prstGeom>
          <a:noFill/>
        </p:spPr>
        <p:txBody>
          <a:bodyPr wrap="square" rtlCol="0">
            <a:spAutoFit/>
          </a:bodyPr>
          <a:lstStyle/>
          <a:p>
            <a:r>
              <a:rPr lang="it-IT" i="1" dirty="0" smtClean="0">
                <a:solidFill>
                  <a:schemeClr val="bg1">
                    <a:lumMod val="50000"/>
                  </a:schemeClr>
                </a:solidFill>
              </a:rPr>
              <a:t>“Ho scoperto che nei capannoni dell’ex </a:t>
            </a:r>
            <a:r>
              <a:rPr lang="it-IT" i="1" dirty="0" err="1" smtClean="0">
                <a:solidFill>
                  <a:schemeClr val="bg1">
                    <a:lumMod val="50000"/>
                  </a:schemeClr>
                </a:solidFill>
              </a:rPr>
              <a:t>Italsider</a:t>
            </a:r>
            <a:r>
              <a:rPr lang="it-IT" i="1" dirty="0" smtClean="0">
                <a:solidFill>
                  <a:schemeClr val="bg1">
                    <a:lumMod val="50000"/>
                  </a:schemeClr>
                </a:solidFill>
              </a:rPr>
              <a:t> si </a:t>
            </a:r>
            <a:r>
              <a:rPr lang="it-IT" b="1" i="1" dirty="0" smtClean="0">
                <a:solidFill>
                  <a:schemeClr val="bg1">
                    <a:lumMod val="50000"/>
                  </a:schemeClr>
                </a:solidFill>
              </a:rPr>
              <a:t>propagandava l’evoluzionismo, una superstizione ottocentesca</a:t>
            </a:r>
            <a:r>
              <a:rPr lang="it-IT" i="1" dirty="0" smtClean="0">
                <a:solidFill>
                  <a:schemeClr val="bg1">
                    <a:lumMod val="50000"/>
                  </a:schemeClr>
                </a:solidFill>
              </a:rPr>
              <a:t> ancora presente negli ambienti parascientifici [</a:t>
            </a:r>
            <a:r>
              <a:rPr lang="it-IT" i="1" dirty="0" err="1" smtClean="0">
                <a:solidFill>
                  <a:schemeClr val="bg1">
                    <a:lumMod val="50000"/>
                  </a:schemeClr>
                </a:solidFill>
              </a:rPr>
              <a:t>…</a:t>
            </a:r>
            <a:r>
              <a:rPr lang="it-IT" i="1" dirty="0" smtClean="0">
                <a:solidFill>
                  <a:schemeClr val="bg1">
                    <a:lumMod val="50000"/>
                  </a:schemeClr>
                </a:solidFill>
              </a:rPr>
              <a:t>]</a:t>
            </a:r>
            <a:r>
              <a:rPr lang="it-IT" b="1" i="1" dirty="0" smtClean="0">
                <a:solidFill>
                  <a:schemeClr val="bg1">
                    <a:lumMod val="50000"/>
                  </a:schemeClr>
                </a:solidFill>
              </a:rPr>
              <a:t>. Il darwinismo è una forma di nichilismo</a:t>
            </a:r>
            <a:r>
              <a:rPr lang="it-IT" i="1" dirty="0" smtClean="0">
                <a:solidFill>
                  <a:schemeClr val="bg1">
                    <a:lumMod val="50000"/>
                  </a:schemeClr>
                </a:solidFill>
              </a:rPr>
              <a:t> e secondo il filosofo </a:t>
            </a:r>
            <a:r>
              <a:rPr lang="it-IT" i="1" dirty="0" err="1" smtClean="0">
                <a:solidFill>
                  <a:schemeClr val="bg1">
                    <a:lumMod val="50000"/>
                  </a:schemeClr>
                </a:solidFill>
              </a:rPr>
              <a:t>Fabrice</a:t>
            </a:r>
            <a:r>
              <a:rPr lang="it-IT" i="1" dirty="0" smtClean="0">
                <a:solidFill>
                  <a:schemeClr val="bg1">
                    <a:lumMod val="50000"/>
                  </a:schemeClr>
                </a:solidFill>
              </a:rPr>
              <a:t> </a:t>
            </a:r>
            <a:r>
              <a:rPr lang="it-IT" i="1" dirty="0" err="1" smtClean="0">
                <a:solidFill>
                  <a:schemeClr val="bg1">
                    <a:lumMod val="50000"/>
                  </a:schemeClr>
                </a:solidFill>
              </a:rPr>
              <a:t>Hadjadj</a:t>
            </a:r>
            <a:r>
              <a:rPr lang="it-IT" i="1" dirty="0" smtClean="0">
                <a:solidFill>
                  <a:schemeClr val="bg1">
                    <a:lumMod val="50000"/>
                  </a:schemeClr>
                </a:solidFill>
              </a:rPr>
              <a:t> dire a un ragazzo che discende dai primati significa approfittare della sua natura fiduciosa per gettarlo nella disperazione e indurlo a comportarsi da scimmia. </a:t>
            </a:r>
            <a:r>
              <a:rPr lang="it-IT" b="1" i="1" dirty="0" smtClean="0">
                <a:solidFill>
                  <a:schemeClr val="bg1">
                    <a:lumMod val="50000"/>
                  </a:schemeClr>
                </a:solidFill>
              </a:rPr>
              <a:t>Dovevano bruciarla prima, la Città della Scienza</a:t>
            </a:r>
            <a:r>
              <a:rPr lang="it-IT" i="1" dirty="0" smtClean="0">
                <a:solidFill>
                  <a:schemeClr val="bg1">
                    <a:lumMod val="50000"/>
                  </a:schemeClr>
                </a:solidFill>
              </a:rPr>
              <a:t>.” </a:t>
            </a:r>
            <a:r>
              <a:rPr lang="it-IT" dirty="0" smtClean="0">
                <a:solidFill>
                  <a:schemeClr val="bg1">
                    <a:lumMod val="50000"/>
                  </a:schemeClr>
                </a:solidFill>
              </a:rPr>
              <a:t>Camillo Langone, Il Foglio</a:t>
            </a:r>
            <a:r>
              <a:rPr lang="it-IT" baseline="30000" dirty="0" smtClean="0">
                <a:solidFill>
                  <a:schemeClr val="bg1">
                    <a:lumMod val="50000"/>
                  </a:schemeClr>
                </a:solidFill>
              </a:rPr>
              <a:t>[</a:t>
            </a:r>
            <a:r>
              <a:rPr lang="it-IT" dirty="0" smtClean="0">
                <a:solidFill>
                  <a:schemeClr val="bg1">
                    <a:lumMod val="50000"/>
                  </a:schemeClr>
                </a:solidFill>
              </a:rPr>
              <a:t>*</a:t>
            </a:r>
            <a:r>
              <a:rPr lang="it-IT" baseline="30000" dirty="0" smtClean="0">
                <a:solidFill>
                  <a:schemeClr val="bg1">
                    <a:lumMod val="50000"/>
                  </a:schemeClr>
                </a:solidFill>
              </a:rPr>
              <a:t>]</a:t>
            </a:r>
            <a:endParaRPr lang="en-US" baseline="30000" dirty="0">
              <a:solidFill>
                <a:schemeClr val="bg1">
                  <a:lumMod val="50000"/>
                </a:schemeClr>
              </a:solidFill>
            </a:endParaRPr>
          </a:p>
        </p:txBody>
      </p:sp>
      <p:sp>
        <p:nvSpPr>
          <p:cNvPr id="9" name="CasellaDiTesto 8"/>
          <p:cNvSpPr txBox="1"/>
          <p:nvPr/>
        </p:nvSpPr>
        <p:spPr>
          <a:xfrm>
            <a:off x="143229" y="6311365"/>
            <a:ext cx="2558776" cy="230832"/>
          </a:xfrm>
          <a:prstGeom prst="rect">
            <a:avLst/>
          </a:prstGeom>
          <a:noFill/>
        </p:spPr>
        <p:txBody>
          <a:bodyPr wrap="none" rtlCol="0">
            <a:spAutoFit/>
          </a:bodyPr>
          <a:lstStyle/>
          <a:p>
            <a:r>
              <a:rPr lang="it-IT" sz="900" baseline="30000" dirty="0" smtClean="0">
                <a:solidFill>
                  <a:schemeClr val="bg1">
                    <a:lumMod val="50000"/>
                  </a:schemeClr>
                </a:solidFill>
              </a:rPr>
              <a:t>[</a:t>
            </a:r>
            <a:r>
              <a:rPr lang="it-IT" sz="900" dirty="0" smtClean="0">
                <a:solidFill>
                  <a:schemeClr val="bg1">
                    <a:lumMod val="50000"/>
                  </a:schemeClr>
                </a:solidFill>
              </a:rPr>
              <a:t>*</a:t>
            </a:r>
            <a:r>
              <a:rPr lang="it-IT" sz="900" baseline="30000" dirty="0" smtClean="0">
                <a:solidFill>
                  <a:schemeClr val="bg1">
                    <a:lumMod val="50000"/>
                  </a:schemeClr>
                </a:solidFill>
              </a:rPr>
              <a:t>]</a:t>
            </a:r>
            <a:r>
              <a:rPr lang="it-IT" sz="900" dirty="0" smtClean="0">
                <a:solidFill>
                  <a:schemeClr val="bg1">
                    <a:lumMod val="50000"/>
                  </a:schemeClr>
                </a:solidFill>
              </a:rPr>
              <a:t> €3.441.668,78 di finanziamento pubblico (2011)</a:t>
            </a:r>
            <a:endParaRPr lang="en-US" sz="9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smtClean="0"/>
              <a:t>La ricerca del bosone di </a:t>
            </a:r>
            <a:r>
              <a:rPr lang="it-IT" dirty="0" err="1" smtClean="0"/>
              <a:t>Higgs</a:t>
            </a:r>
            <a:endParaRPr lang="it-IT" dirty="0"/>
          </a:p>
        </p:txBody>
      </p:sp>
      <p:sp>
        <p:nvSpPr>
          <p:cNvPr id="7" name="Segnaposto contenuto 6"/>
          <p:cNvSpPr>
            <a:spLocks noGrp="1"/>
          </p:cNvSpPr>
          <p:nvPr>
            <p:ph idx="1"/>
          </p:nvPr>
        </p:nvSpPr>
        <p:spPr>
          <a:xfrm>
            <a:off x="685800" y="869000"/>
            <a:ext cx="7772400" cy="4482061"/>
          </a:xfrm>
        </p:spPr>
        <p:txBody>
          <a:bodyPr/>
          <a:lstStyle/>
          <a:p>
            <a:endParaRPr lang="it-IT" dirty="0" smtClean="0"/>
          </a:p>
          <a:p>
            <a:pPr>
              <a:buNone/>
            </a:pPr>
            <a:r>
              <a:rPr lang="it-IT" dirty="0" err="1" smtClean="0"/>
              <a:t>…</a:t>
            </a:r>
            <a:r>
              <a:rPr lang="it-IT" dirty="0" smtClean="0"/>
              <a:t> ma tutto questo resta una congettura fino a che non è provato sperimentalmente!</a:t>
            </a:r>
            <a:endParaRPr lang="it-IT" dirty="0"/>
          </a:p>
        </p:txBody>
      </p:sp>
      <p:sp>
        <p:nvSpPr>
          <p:cNvPr id="2" name="Segnaposto data 1"/>
          <p:cNvSpPr>
            <a:spLocks noGrp="1"/>
          </p:cNvSpPr>
          <p:nvPr>
            <p:ph type="dt" sz="half" idx="10"/>
          </p:nvPr>
        </p:nvSpPr>
        <p:spPr/>
        <p:txBody>
          <a:bodyPr/>
          <a:lstStyle/>
          <a:p>
            <a:r>
              <a:rPr lang="it-IT" smtClean="0"/>
              <a:t>Il bosone di Higgs</a:t>
            </a:r>
            <a:endParaRPr lang="it-IT"/>
          </a:p>
        </p:txBody>
      </p:sp>
      <p:sp>
        <p:nvSpPr>
          <p:cNvPr id="3" name="Segnaposto piè di pagina 2"/>
          <p:cNvSpPr>
            <a:spLocks noGrp="1"/>
          </p:cNvSpPr>
          <p:nvPr>
            <p:ph type="ftr" sz="quarter" idx="11"/>
          </p:nvPr>
        </p:nvSpPr>
        <p:spPr/>
        <p:txBody>
          <a:bodyPr/>
          <a:lstStyle/>
          <a:p>
            <a:r>
              <a:rPr lang="it-IT" smtClean="0"/>
              <a:t>Luca Lista</a:t>
            </a:r>
            <a:endParaRPr lang="it-IT"/>
          </a:p>
        </p:txBody>
      </p:sp>
      <p:sp>
        <p:nvSpPr>
          <p:cNvPr id="4" name="Segnaposto numero diapositiva 3"/>
          <p:cNvSpPr>
            <a:spLocks noGrp="1"/>
          </p:cNvSpPr>
          <p:nvPr>
            <p:ph type="sldNum" sz="quarter" idx="12"/>
          </p:nvPr>
        </p:nvSpPr>
        <p:spPr/>
        <p:txBody>
          <a:bodyPr/>
          <a:lstStyle/>
          <a:p>
            <a:fld id="{2B81F198-5BD4-0E45-9DE2-9EE8B00590EC}" type="slidenum">
              <a:rPr lang="it-IT" smtClean="0"/>
              <a:pPr/>
              <a:t>20</a:t>
            </a:fld>
            <a:endParaRPr lang="it-IT"/>
          </a:p>
        </p:txBody>
      </p:sp>
      <p:pic>
        <p:nvPicPr>
          <p:cNvPr id="8" name="Immagine 7" descr="MP900400379.JPG"/>
          <p:cNvPicPr>
            <a:picLocks noChangeAspect="1"/>
          </p:cNvPicPr>
          <p:nvPr/>
        </p:nvPicPr>
        <p:blipFill>
          <a:blip r:embed="rId2"/>
          <a:stretch>
            <a:fillRect/>
          </a:stretch>
        </p:blipFill>
        <p:spPr>
          <a:xfrm>
            <a:off x="3037686" y="3492821"/>
            <a:ext cx="3901440" cy="259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Immagine 22"/>
          <p:cNvPicPr>
            <a:picLocks noChangeAspect="1"/>
          </p:cNvPicPr>
          <p:nvPr/>
        </p:nvPicPr>
        <p:blipFill>
          <a:blip r:embed="rId2"/>
          <a:srcRect r="6969"/>
          <a:stretch>
            <a:fillRect/>
          </a:stretch>
        </p:blipFill>
        <p:spPr>
          <a:xfrm>
            <a:off x="5140401" y="4127242"/>
            <a:ext cx="3826619" cy="2313707"/>
          </a:xfrm>
          <a:prstGeom prst="rect">
            <a:avLst/>
          </a:prstGeom>
        </p:spPr>
      </p:pic>
      <p:sp>
        <p:nvSpPr>
          <p:cNvPr id="17" name="Segnaposto data 2"/>
          <p:cNvSpPr>
            <a:spLocks noGrp="1"/>
          </p:cNvSpPr>
          <p:nvPr>
            <p:ph type="dt" sz="half" idx="10"/>
          </p:nvPr>
        </p:nvSpPr>
        <p:spPr/>
        <p:txBody>
          <a:bodyPr/>
          <a:lstStyle/>
          <a:p>
            <a:r>
              <a:rPr lang="it-IT" smtClean="0"/>
              <a:t>Visita al CERN</a:t>
            </a:r>
            <a:endParaRPr lang="it-IT"/>
          </a:p>
        </p:txBody>
      </p:sp>
      <p:sp>
        <p:nvSpPr>
          <p:cNvPr id="1063938" name="Rectangle 2"/>
          <p:cNvSpPr>
            <a:spLocks noGrp="1" noChangeArrowheads="1"/>
          </p:cNvSpPr>
          <p:nvPr>
            <p:ph type="title"/>
          </p:nvPr>
        </p:nvSpPr>
        <p:spPr/>
        <p:txBody>
          <a:bodyPr/>
          <a:lstStyle/>
          <a:p>
            <a:r>
              <a:rPr lang="it-IT" sz="3600" dirty="0" smtClean="0"/>
              <a:t>Particelle e acceleratori</a:t>
            </a:r>
            <a:endParaRPr lang="it-IT" sz="3600" dirty="0"/>
          </a:p>
        </p:txBody>
      </p:sp>
      <p:sp>
        <p:nvSpPr>
          <p:cNvPr id="1063942" name="Text Box 6"/>
          <p:cNvSpPr txBox="1">
            <a:spLocks noChangeArrowheads="1"/>
          </p:cNvSpPr>
          <p:nvPr/>
        </p:nvSpPr>
        <p:spPr bwMode="auto">
          <a:xfrm>
            <a:off x="389401" y="4831394"/>
            <a:ext cx="4488681" cy="1538883"/>
          </a:xfrm>
          <a:prstGeom prst="rect">
            <a:avLst/>
          </a:prstGeom>
          <a:noFill/>
          <a:ln w="9525">
            <a:noFill/>
            <a:miter lim="800000"/>
            <a:headEnd/>
            <a:tailEnd/>
          </a:ln>
          <a:effectLst/>
        </p:spPr>
        <p:txBody>
          <a:bodyPr wrap="square">
            <a:prstTxWarp prst="textNoShape">
              <a:avLst/>
            </a:prstTxWarp>
            <a:spAutoFit/>
          </a:bodyPr>
          <a:lstStyle/>
          <a:p>
            <a:pPr algn="ctr"/>
            <a:r>
              <a:rPr lang="it-IT" sz="2000" dirty="0">
                <a:solidFill>
                  <a:schemeClr val="accent2"/>
                </a:solidFill>
                <a:latin typeface="Arial" charset="0"/>
              </a:rPr>
              <a:t>L’energia</a:t>
            </a:r>
            <a:r>
              <a:rPr lang="it-IT" sz="2000" dirty="0">
                <a:latin typeface="Arial" charset="0"/>
              </a:rPr>
              <a:t> dei protoni che si scontrano </a:t>
            </a:r>
            <a:br>
              <a:rPr lang="it-IT" sz="2000" dirty="0">
                <a:latin typeface="Arial" charset="0"/>
              </a:rPr>
            </a:br>
            <a:r>
              <a:rPr lang="it-IT" sz="2000" dirty="0">
                <a:solidFill>
                  <a:schemeClr val="accent2"/>
                </a:solidFill>
                <a:latin typeface="Arial" charset="0"/>
              </a:rPr>
              <a:t>si trasforma in nuove </a:t>
            </a:r>
            <a:r>
              <a:rPr lang="it-IT" sz="2000" dirty="0" smtClean="0">
                <a:solidFill>
                  <a:schemeClr val="accent2"/>
                </a:solidFill>
                <a:latin typeface="Arial" charset="0"/>
              </a:rPr>
              <a:t>particelle. </a:t>
            </a:r>
            <a:r>
              <a:rPr lang="it-IT" sz="1200" dirty="0" smtClean="0">
                <a:solidFill>
                  <a:schemeClr val="accent2"/>
                </a:solidFill>
                <a:latin typeface="Arial" charset="0"/>
              </a:rPr>
              <a:t/>
            </a:r>
            <a:br>
              <a:rPr lang="it-IT" sz="1200" dirty="0" smtClean="0">
                <a:solidFill>
                  <a:schemeClr val="accent2"/>
                </a:solidFill>
                <a:latin typeface="Arial" charset="0"/>
              </a:rPr>
            </a:br>
            <a:r>
              <a:rPr lang="it-IT" sz="1200" dirty="0" smtClean="0">
                <a:solidFill>
                  <a:schemeClr val="accent2"/>
                </a:solidFill>
                <a:latin typeface="Arial" charset="0"/>
              </a:rPr>
              <a:t/>
            </a:r>
            <a:br>
              <a:rPr lang="it-IT" sz="1200" dirty="0" smtClean="0">
                <a:solidFill>
                  <a:schemeClr val="accent2"/>
                </a:solidFill>
                <a:latin typeface="Arial" charset="0"/>
              </a:rPr>
            </a:br>
            <a:r>
              <a:rPr lang="it-IT" sz="2000" dirty="0" smtClean="0">
                <a:latin typeface="Arial" charset="0"/>
              </a:rPr>
              <a:t>Tra queste è possibile produrre in laboratorio il </a:t>
            </a:r>
            <a:r>
              <a:rPr lang="it-IT" sz="2000" dirty="0" smtClean="0">
                <a:solidFill>
                  <a:schemeClr val="accent2"/>
                </a:solidFill>
                <a:latin typeface="Arial" charset="0"/>
              </a:rPr>
              <a:t>bosone di </a:t>
            </a:r>
            <a:r>
              <a:rPr lang="it-IT" sz="2000" dirty="0" err="1" smtClean="0">
                <a:solidFill>
                  <a:schemeClr val="accent2"/>
                </a:solidFill>
                <a:latin typeface="Arial" charset="0"/>
              </a:rPr>
              <a:t>Higgs</a:t>
            </a:r>
            <a:r>
              <a:rPr lang="it-IT" sz="2000" dirty="0" smtClean="0">
                <a:solidFill>
                  <a:srgbClr val="000000"/>
                </a:solidFill>
                <a:latin typeface="Arial" charset="0"/>
              </a:rPr>
              <a:t>!</a:t>
            </a:r>
            <a:endParaRPr lang="it-IT" sz="2000" dirty="0" smtClean="0">
              <a:solidFill>
                <a:schemeClr val="accent2"/>
              </a:solidFill>
              <a:latin typeface="Arial" charset="0"/>
            </a:endParaRPr>
          </a:p>
        </p:txBody>
      </p:sp>
      <p:grpSp>
        <p:nvGrpSpPr>
          <p:cNvPr id="24" name="Gruppo 23"/>
          <p:cNvGrpSpPr/>
          <p:nvPr/>
        </p:nvGrpSpPr>
        <p:grpSpPr>
          <a:xfrm>
            <a:off x="107951" y="799350"/>
            <a:ext cx="6974582" cy="3885627"/>
            <a:chOff x="107950" y="799350"/>
            <a:chExt cx="7477125" cy="4165600"/>
          </a:xfrm>
        </p:grpSpPr>
        <p:sp>
          <p:nvSpPr>
            <p:cNvPr id="1063960" name="Oval 24"/>
            <p:cNvSpPr>
              <a:spLocks noChangeArrowheads="1"/>
            </p:cNvSpPr>
            <p:nvPr/>
          </p:nvSpPr>
          <p:spPr bwMode="auto">
            <a:xfrm>
              <a:off x="2916238" y="1940763"/>
              <a:ext cx="1871662" cy="1871662"/>
            </a:xfrm>
            <a:prstGeom prst="ellipse">
              <a:avLst/>
            </a:prstGeom>
            <a:gradFill rotWithShape="1">
              <a:gsLst>
                <a:gs pos="0">
                  <a:srgbClr val="FFFF00"/>
                </a:gs>
                <a:gs pos="100000">
                  <a:schemeClr val="bg1"/>
                </a:gs>
              </a:gsLst>
              <a:path path="shape">
                <a:fillToRect l="50000" t="50000" r="50000" b="50000"/>
              </a:path>
            </a:gradFill>
            <a:ln w="9525">
              <a:noFill/>
              <a:round/>
              <a:headEnd/>
              <a:tailEnd/>
            </a:ln>
            <a:effectLst/>
          </p:spPr>
          <p:txBody>
            <a:bodyPr wrap="square" anchor="ctr">
              <a:prstTxWarp prst="textNoShape">
                <a:avLst/>
              </a:prstTxWarp>
              <a:spAutoFit/>
            </a:bodyPr>
            <a:lstStyle/>
            <a:p>
              <a:endParaRPr lang="en-US"/>
            </a:p>
          </p:txBody>
        </p:sp>
        <p:pic>
          <p:nvPicPr>
            <p:cNvPr id="1063944" name="Picture 8"/>
            <p:cNvPicPr>
              <a:picLocks noChangeAspect="1" noChangeArrowheads="1"/>
            </p:cNvPicPr>
            <p:nvPr/>
          </p:nvPicPr>
          <p:blipFill>
            <a:blip r:embed="rId3"/>
            <a:srcRect/>
            <a:stretch>
              <a:fillRect/>
            </a:stretch>
          </p:blipFill>
          <p:spPr bwMode="auto">
            <a:xfrm>
              <a:off x="1670050" y="2656725"/>
              <a:ext cx="1428750" cy="438150"/>
            </a:xfrm>
            <a:prstGeom prst="rect">
              <a:avLst/>
            </a:prstGeom>
            <a:noFill/>
            <a:ln w="9525">
              <a:noFill/>
              <a:miter lim="800000"/>
              <a:headEnd/>
              <a:tailEnd/>
            </a:ln>
            <a:effectLst/>
          </p:spPr>
        </p:pic>
        <p:pic>
          <p:nvPicPr>
            <p:cNvPr id="1063945" name="Picture 9"/>
            <p:cNvPicPr>
              <a:picLocks noChangeAspect="1" noChangeArrowheads="1"/>
            </p:cNvPicPr>
            <p:nvPr/>
          </p:nvPicPr>
          <p:blipFill>
            <a:blip r:embed="rId4"/>
            <a:srcRect/>
            <a:stretch>
              <a:fillRect/>
            </a:stretch>
          </p:blipFill>
          <p:spPr bwMode="auto">
            <a:xfrm>
              <a:off x="4592638" y="2656725"/>
              <a:ext cx="1428750" cy="438150"/>
            </a:xfrm>
            <a:prstGeom prst="rect">
              <a:avLst/>
            </a:prstGeom>
            <a:noFill/>
            <a:ln w="9525">
              <a:noFill/>
              <a:miter lim="800000"/>
              <a:headEnd/>
              <a:tailEnd/>
            </a:ln>
            <a:effectLst/>
          </p:spPr>
        </p:pic>
        <p:pic>
          <p:nvPicPr>
            <p:cNvPr id="1063946" name="Picture 10"/>
            <p:cNvPicPr>
              <a:picLocks noChangeAspect="1" noChangeArrowheads="1"/>
            </p:cNvPicPr>
            <p:nvPr/>
          </p:nvPicPr>
          <p:blipFill>
            <a:blip r:embed="rId3"/>
            <a:srcRect/>
            <a:stretch>
              <a:fillRect/>
            </a:stretch>
          </p:blipFill>
          <p:spPr bwMode="auto">
            <a:xfrm>
              <a:off x="107950" y="2656725"/>
              <a:ext cx="1428750" cy="438150"/>
            </a:xfrm>
            <a:prstGeom prst="rect">
              <a:avLst/>
            </a:prstGeom>
            <a:noFill/>
            <a:ln w="9525">
              <a:noFill/>
              <a:miter lim="800000"/>
              <a:headEnd/>
              <a:tailEnd/>
            </a:ln>
            <a:effectLst/>
          </p:spPr>
        </p:pic>
        <p:pic>
          <p:nvPicPr>
            <p:cNvPr id="1063947" name="Picture 11"/>
            <p:cNvPicPr>
              <a:picLocks noChangeAspect="1" noChangeArrowheads="1"/>
            </p:cNvPicPr>
            <p:nvPr/>
          </p:nvPicPr>
          <p:blipFill>
            <a:blip r:embed="rId4"/>
            <a:srcRect/>
            <a:stretch>
              <a:fillRect/>
            </a:stretch>
          </p:blipFill>
          <p:spPr bwMode="auto">
            <a:xfrm>
              <a:off x="6156325" y="2656725"/>
              <a:ext cx="1428750" cy="438150"/>
            </a:xfrm>
            <a:prstGeom prst="rect">
              <a:avLst/>
            </a:prstGeom>
            <a:noFill/>
            <a:ln w="9525">
              <a:noFill/>
              <a:miter lim="800000"/>
              <a:headEnd/>
              <a:tailEnd/>
            </a:ln>
            <a:effectLst/>
          </p:spPr>
        </p:pic>
        <p:sp>
          <p:nvSpPr>
            <p:cNvPr id="1063952" name="AutoShape 16"/>
            <p:cNvSpPr>
              <a:spLocks noChangeArrowheads="1"/>
            </p:cNvSpPr>
            <p:nvPr/>
          </p:nvSpPr>
          <p:spPr bwMode="auto">
            <a:xfrm>
              <a:off x="3238500" y="2263025"/>
              <a:ext cx="1225550" cy="1225550"/>
            </a:xfrm>
            <a:prstGeom prst="sun">
              <a:avLst>
                <a:gd name="adj" fmla="val 25000"/>
              </a:avLst>
            </a:prstGeom>
            <a:gradFill rotWithShape="1">
              <a:gsLst>
                <a:gs pos="0">
                  <a:srgbClr val="FF0101"/>
                </a:gs>
                <a:gs pos="100000">
                  <a:srgbClr val="FFFF00"/>
                </a:gs>
              </a:gsLst>
              <a:path path="rect">
                <a:fillToRect l="50000" t="50000" r="50000" b="50000"/>
              </a:path>
            </a:gradFill>
            <a:ln w="9525">
              <a:noFill/>
              <a:miter lim="800000"/>
              <a:headEnd/>
              <a:tailEnd/>
            </a:ln>
            <a:effectLst/>
          </p:spPr>
          <p:txBody>
            <a:bodyPr wrap="square" anchor="ctr">
              <a:prstTxWarp prst="textNoShape">
                <a:avLst/>
              </a:prstTxWarp>
              <a:spAutoFit/>
            </a:bodyPr>
            <a:lstStyle/>
            <a:p>
              <a:endParaRPr lang="en-US"/>
            </a:p>
          </p:txBody>
        </p:sp>
        <p:pic>
          <p:nvPicPr>
            <p:cNvPr id="1063953" name="Picture 17"/>
            <p:cNvPicPr>
              <a:picLocks noChangeAspect="1" noChangeArrowheads="1"/>
            </p:cNvPicPr>
            <p:nvPr/>
          </p:nvPicPr>
          <p:blipFill>
            <a:blip r:embed="rId5"/>
            <a:srcRect/>
            <a:stretch>
              <a:fillRect/>
            </a:stretch>
          </p:blipFill>
          <p:spPr bwMode="auto">
            <a:xfrm rot="-2184481">
              <a:off x="4425950" y="1718513"/>
              <a:ext cx="1428750" cy="438150"/>
            </a:xfrm>
            <a:prstGeom prst="rect">
              <a:avLst/>
            </a:prstGeom>
            <a:noFill/>
            <a:ln w="9525">
              <a:noFill/>
              <a:miter lim="800000"/>
              <a:headEnd/>
              <a:tailEnd/>
            </a:ln>
            <a:effectLst/>
          </p:spPr>
        </p:pic>
        <p:pic>
          <p:nvPicPr>
            <p:cNvPr id="1063954" name="Picture 18"/>
            <p:cNvPicPr>
              <a:picLocks noChangeAspect="1" noChangeArrowheads="1"/>
            </p:cNvPicPr>
            <p:nvPr/>
          </p:nvPicPr>
          <p:blipFill>
            <a:blip r:embed="rId5"/>
            <a:srcRect/>
            <a:stretch>
              <a:fillRect/>
            </a:stretch>
          </p:blipFill>
          <p:spPr bwMode="auto">
            <a:xfrm rot="-13494856">
              <a:off x="2122488" y="3661613"/>
              <a:ext cx="1428750" cy="438150"/>
            </a:xfrm>
            <a:prstGeom prst="rect">
              <a:avLst/>
            </a:prstGeom>
            <a:noFill/>
            <a:ln w="9525">
              <a:noFill/>
              <a:miter lim="800000"/>
              <a:headEnd/>
              <a:tailEnd/>
            </a:ln>
            <a:effectLst/>
          </p:spPr>
        </p:pic>
        <p:pic>
          <p:nvPicPr>
            <p:cNvPr id="1063955" name="Picture 19"/>
            <p:cNvPicPr>
              <a:picLocks noChangeAspect="1" noChangeArrowheads="1"/>
            </p:cNvPicPr>
            <p:nvPr/>
          </p:nvPicPr>
          <p:blipFill>
            <a:blip r:embed="rId5"/>
            <a:srcRect/>
            <a:stretch>
              <a:fillRect/>
            </a:stretch>
          </p:blipFill>
          <p:spPr bwMode="auto">
            <a:xfrm rot="-18668018">
              <a:off x="4133851" y="3734637"/>
              <a:ext cx="1441450" cy="441325"/>
            </a:xfrm>
            <a:prstGeom prst="rect">
              <a:avLst/>
            </a:prstGeom>
            <a:noFill/>
            <a:ln w="9525">
              <a:noFill/>
              <a:miter lim="800000"/>
              <a:headEnd/>
              <a:tailEnd/>
            </a:ln>
            <a:effectLst/>
          </p:spPr>
        </p:pic>
        <p:pic>
          <p:nvPicPr>
            <p:cNvPr id="1063956" name="Picture 20"/>
            <p:cNvPicPr>
              <a:picLocks noChangeAspect="1" noChangeArrowheads="1"/>
            </p:cNvPicPr>
            <p:nvPr/>
          </p:nvPicPr>
          <p:blipFill>
            <a:blip r:embed="rId6"/>
            <a:srcRect/>
            <a:stretch>
              <a:fillRect/>
            </a:stretch>
          </p:blipFill>
          <p:spPr bwMode="auto">
            <a:xfrm rot="-4188852">
              <a:off x="3781425" y="1294650"/>
              <a:ext cx="1428750" cy="438150"/>
            </a:xfrm>
            <a:prstGeom prst="rect">
              <a:avLst/>
            </a:prstGeom>
            <a:noFill/>
            <a:ln w="9525">
              <a:noFill/>
              <a:miter lim="800000"/>
              <a:headEnd/>
              <a:tailEnd/>
            </a:ln>
            <a:effectLst/>
          </p:spPr>
        </p:pic>
        <p:pic>
          <p:nvPicPr>
            <p:cNvPr id="1063957" name="Picture 21"/>
            <p:cNvPicPr>
              <a:picLocks noChangeAspect="1" noChangeArrowheads="1"/>
            </p:cNvPicPr>
            <p:nvPr/>
          </p:nvPicPr>
          <p:blipFill>
            <a:blip r:embed="rId6"/>
            <a:srcRect/>
            <a:stretch>
              <a:fillRect/>
            </a:stretch>
          </p:blipFill>
          <p:spPr bwMode="auto">
            <a:xfrm rot="6279700">
              <a:off x="2779713" y="4031500"/>
              <a:ext cx="1428750" cy="438150"/>
            </a:xfrm>
            <a:prstGeom prst="rect">
              <a:avLst/>
            </a:prstGeom>
            <a:noFill/>
            <a:ln w="9525">
              <a:noFill/>
              <a:miter lim="800000"/>
              <a:headEnd/>
              <a:tailEnd/>
            </a:ln>
            <a:effectLst/>
          </p:spPr>
        </p:pic>
        <p:pic>
          <p:nvPicPr>
            <p:cNvPr id="1063958" name="Picture 22"/>
            <p:cNvPicPr>
              <a:picLocks noChangeAspect="1" noChangeArrowheads="1"/>
            </p:cNvPicPr>
            <p:nvPr/>
          </p:nvPicPr>
          <p:blipFill>
            <a:blip r:embed="rId7"/>
            <a:srcRect/>
            <a:stretch>
              <a:fillRect/>
            </a:stretch>
          </p:blipFill>
          <p:spPr bwMode="auto">
            <a:xfrm rot="-7713547">
              <a:off x="2274888" y="1499438"/>
              <a:ext cx="1428750" cy="438150"/>
            </a:xfrm>
            <a:prstGeom prst="rect">
              <a:avLst/>
            </a:prstGeom>
            <a:noFill/>
            <a:ln w="9525">
              <a:noFill/>
              <a:miter lim="800000"/>
              <a:headEnd/>
              <a:tailEnd/>
            </a:ln>
            <a:effectLst/>
          </p:spPr>
        </p:pic>
      </p:grpSp>
      <p:sp>
        <p:nvSpPr>
          <p:cNvPr id="20" name="Segnaposto numero diapositiva 19"/>
          <p:cNvSpPr>
            <a:spLocks noGrp="1"/>
          </p:cNvSpPr>
          <p:nvPr>
            <p:ph type="sldNum" sz="quarter" idx="12"/>
          </p:nvPr>
        </p:nvSpPr>
        <p:spPr/>
        <p:txBody>
          <a:bodyPr/>
          <a:lstStyle/>
          <a:p>
            <a:fld id="{F81BA6AC-10B6-2249-8FAB-F7972346C48D}" type="slidenum">
              <a:rPr lang="it-IT" smtClean="0"/>
              <a:pPr/>
              <a:t>21</a:t>
            </a:fld>
            <a:endParaRPr lang="it-IT"/>
          </a:p>
        </p:txBody>
      </p:sp>
      <p:sp>
        <p:nvSpPr>
          <p:cNvPr id="21" name="Segnaposto piè di pagina 20"/>
          <p:cNvSpPr>
            <a:spLocks noGrp="1"/>
          </p:cNvSpPr>
          <p:nvPr>
            <p:ph type="ftr" sz="quarter" idx="11"/>
          </p:nvPr>
        </p:nvSpPr>
        <p:spPr/>
        <p:txBody>
          <a:bodyPr/>
          <a:lstStyle/>
          <a:p>
            <a:r>
              <a:rPr lang="it-IT" smtClean="0"/>
              <a:t>Luca Lista</a:t>
            </a:r>
            <a:endParaRPr lang="it-IT"/>
          </a:p>
        </p:txBody>
      </p:sp>
      <p:sp>
        <p:nvSpPr>
          <p:cNvPr id="22" name="Text Box 6"/>
          <p:cNvSpPr txBox="1">
            <a:spLocks noChangeArrowheads="1"/>
          </p:cNvSpPr>
          <p:nvPr/>
        </p:nvSpPr>
        <p:spPr bwMode="auto">
          <a:xfrm>
            <a:off x="6157738" y="927879"/>
            <a:ext cx="2986262" cy="2077492"/>
          </a:xfrm>
          <a:prstGeom prst="rect">
            <a:avLst/>
          </a:prstGeom>
          <a:noFill/>
          <a:ln w="9525">
            <a:noFill/>
            <a:miter lim="800000"/>
            <a:headEnd/>
            <a:tailEnd/>
          </a:ln>
          <a:effectLst/>
        </p:spPr>
        <p:txBody>
          <a:bodyPr wrap="square">
            <a:prstTxWarp prst="textNoShape">
              <a:avLst/>
            </a:prstTxWarp>
            <a:spAutoFit/>
          </a:bodyPr>
          <a:lstStyle/>
          <a:p>
            <a:pPr algn="ctr"/>
            <a:r>
              <a:rPr lang="it-IT" sz="2000" dirty="0">
                <a:solidFill>
                  <a:schemeClr val="accent2"/>
                </a:solidFill>
                <a:latin typeface="Arial" charset="0"/>
              </a:rPr>
              <a:t>L’energia</a:t>
            </a:r>
            <a:r>
              <a:rPr lang="it-IT" sz="2000" dirty="0" smtClean="0">
                <a:latin typeface="Arial" charset="0"/>
              </a:rPr>
              <a:t> si può trasformare in massa:</a:t>
            </a:r>
            <a:endParaRPr lang="it-IT" sz="900" dirty="0" smtClean="0">
              <a:latin typeface="Arial" charset="0"/>
            </a:endParaRPr>
          </a:p>
          <a:p>
            <a:pPr algn="ctr"/>
            <a:endParaRPr lang="it-IT" sz="900" dirty="0">
              <a:latin typeface="Arial" charset="0"/>
            </a:endParaRPr>
          </a:p>
          <a:p>
            <a:pPr algn="ctr"/>
            <a:r>
              <a:rPr lang="it-IT" sz="3600" dirty="0">
                <a:solidFill>
                  <a:schemeClr val="accent2"/>
                </a:solidFill>
              </a:rPr>
              <a:t>E = </a:t>
            </a:r>
            <a:r>
              <a:rPr lang="it-IT" sz="3600" dirty="0" smtClean="0">
                <a:solidFill>
                  <a:schemeClr val="accent2"/>
                </a:solidFill>
              </a:rPr>
              <a:t>mc</a:t>
            </a:r>
            <a:r>
              <a:rPr lang="it-IT" sz="3600" baseline="30000" dirty="0" smtClean="0">
                <a:solidFill>
                  <a:schemeClr val="accent2"/>
                </a:solidFill>
              </a:rPr>
              <a:t>2</a:t>
            </a:r>
            <a:r>
              <a:rPr lang="it-IT" sz="3600" dirty="0" smtClean="0">
                <a:solidFill>
                  <a:schemeClr val="accent2"/>
                </a:solidFill>
              </a:rPr>
              <a:t> </a:t>
            </a:r>
            <a:r>
              <a:rPr lang="it-IT" sz="3600" dirty="0" smtClean="0">
                <a:solidFill>
                  <a:schemeClr val="bg1">
                    <a:lumMod val="65000"/>
                  </a:schemeClr>
                </a:solidFill>
              </a:rPr>
              <a:t>+ </a:t>
            </a:r>
            <a:r>
              <a:rPr lang="it-IT" sz="3600" dirty="0" err="1" smtClean="0">
                <a:solidFill>
                  <a:schemeClr val="bg1">
                    <a:lumMod val="65000"/>
                  </a:schemeClr>
                </a:solidFill>
              </a:rPr>
              <a:t>…</a:t>
            </a:r>
            <a:endParaRPr lang="it-IT" sz="3600" dirty="0" smtClean="0">
              <a:solidFill>
                <a:schemeClr val="bg1">
                  <a:lumMod val="65000"/>
                </a:schemeClr>
              </a:solidFill>
            </a:endParaRPr>
          </a:p>
          <a:p>
            <a:pPr algn="ctr"/>
            <a:endParaRPr lang="it-IT" sz="3600" baseline="30000" dirty="0" smtClean="0">
              <a:solidFill>
                <a:schemeClr val="bg1">
                  <a:lumMod val="65000"/>
                </a:schemeClr>
              </a:solidFill>
            </a:endParaRPr>
          </a:p>
          <a:p>
            <a:endParaRPr lang="it-IT" sz="2000" dirty="0" smtClean="0">
              <a:solidFill>
                <a:schemeClr val="bg1">
                  <a:lumMod val="65000"/>
                </a:schemeClr>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Segnaposto data 3"/>
          <p:cNvSpPr>
            <a:spLocks noGrp="1"/>
          </p:cNvSpPr>
          <p:nvPr>
            <p:ph type="dt" sz="half" idx="10"/>
          </p:nvPr>
        </p:nvSpPr>
        <p:spPr/>
        <p:txBody>
          <a:bodyPr/>
          <a:lstStyle/>
          <a:p>
            <a:r>
              <a:rPr lang="it-IT" smtClean="0"/>
              <a:t>Visita al CERN</a:t>
            </a:r>
            <a:endParaRPr lang="it-IT"/>
          </a:p>
        </p:txBody>
      </p:sp>
      <p:sp>
        <p:nvSpPr>
          <p:cNvPr id="1005570" name="Rectangle 2"/>
          <p:cNvSpPr>
            <a:spLocks noGrp="1" noChangeArrowheads="1"/>
          </p:cNvSpPr>
          <p:nvPr>
            <p:ph type="title"/>
          </p:nvPr>
        </p:nvSpPr>
        <p:spPr/>
        <p:txBody>
          <a:bodyPr/>
          <a:lstStyle/>
          <a:p>
            <a:r>
              <a:rPr lang="it-IT" sz="3600" dirty="0" smtClean="0"/>
              <a:t>Accelerare le particelle</a:t>
            </a:r>
            <a:endParaRPr lang="it-IT" sz="3600" dirty="0"/>
          </a:p>
        </p:txBody>
      </p:sp>
      <p:sp>
        <p:nvSpPr>
          <p:cNvPr id="1005571" name="Rectangle 3"/>
          <p:cNvSpPr>
            <a:spLocks noGrp="1" noChangeArrowheads="1"/>
          </p:cNvSpPr>
          <p:nvPr>
            <p:ph type="body" idx="1"/>
          </p:nvPr>
        </p:nvSpPr>
        <p:spPr>
          <a:xfrm>
            <a:off x="685799" y="869001"/>
            <a:ext cx="8031247" cy="5681924"/>
          </a:xfrm>
        </p:spPr>
        <p:txBody>
          <a:bodyPr/>
          <a:lstStyle/>
          <a:p>
            <a:pPr>
              <a:lnSpc>
                <a:spcPct val="90000"/>
              </a:lnSpc>
            </a:pPr>
            <a:r>
              <a:rPr lang="it-IT" sz="2000" dirty="0"/>
              <a:t>Anche un</a:t>
            </a:r>
            <a:r>
              <a:rPr lang="it-IT" sz="2000" dirty="0" smtClean="0"/>
              <a:t> vecchio televisore col tubo catodico è </a:t>
            </a:r>
            <a:r>
              <a:rPr lang="it-IT" sz="2000" dirty="0"/>
              <a:t>un </a:t>
            </a:r>
            <a:r>
              <a:rPr lang="it-IT" sz="2000" dirty="0" smtClean="0"/>
              <a:t>acceleratore di elettroni</a:t>
            </a:r>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a:p>
          <a:p>
            <a:pPr>
              <a:lnSpc>
                <a:spcPct val="90000"/>
              </a:lnSpc>
            </a:pPr>
            <a:endParaRPr lang="it-IT" sz="2000" dirty="0" smtClean="0"/>
          </a:p>
          <a:p>
            <a:pPr>
              <a:lnSpc>
                <a:spcPct val="90000"/>
              </a:lnSpc>
            </a:pPr>
            <a:endParaRPr lang="it-IT" sz="2000" dirty="0" smtClean="0"/>
          </a:p>
          <a:p>
            <a:pPr>
              <a:lnSpc>
                <a:spcPct val="90000"/>
              </a:lnSpc>
            </a:pPr>
            <a:r>
              <a:rPr lang="it-IT" sz="2000" dirty="0" smtClean="0"/>
              <a:t>I </a:t>
            </a:r>
            <a:r>
              <a:rPr lang="it-IT" sz="2000" dirty="0"/>
              <a:t>protoni in LHC</a:t>
            </a:r>
            <a:r>
              <a:rPr lang="it-IT" sz="2000" dirty="0" smtClean="0"/>
              <a:t> avranno </a:t>
            </a:r>
            <a:r>
              <a:rPr lang="it-IT" sz="2000" dirty="0"/>
              <a:t>un’energia </a:t>
            </a:r>
            <a:r>
              <a:rPr lang="it-IT" sz="2000" dirty="0" smtClean="0"/>
              <a:t>di:</a:t>
            </a:r>
            <a:br>
              <a:rPr lang="it-IT" sz="2000" dirty="0" smtClean="0"/>
            </a:br>
            <a:r>
              <a:rPr lang="it-IT" sz="2000" dirty="0" smtClean="0"/>
              <a:t>		</a:t>
            </a:r>
            <a:r>
              <a:rPr lang="it-IT" sz="2000" dirty="0" smtClean="0">
                <a:solidFill>
                  <a:schemeClr val="accent2"/>
                </a:solidFill>
              </a:rPr>
              <a:t>7+7 </a:t>
            </a:r>
            <a:r>
              <a:rPr lang="it-IT" sz="2000" dirty="0">
                <a:solidFill>
                  <a:schemeClr val="accent2"/>
                </a:solidFill>
              </a:rPr>
              <a:t>TeV = 14</a:t>
            </a:r>
            <a:r>
              <a:rPr lang="it-IT" sz="2000" dirty="0">
                <a:solidFill>
                  <a:schemeClr val="accent2"/>
                </a:solidFill>
                <a:sym typeface="Symbol" charset="2"/>
              </a:rPr>
              <a:t></a:t>
            </a:r>
            <a:r>
              <a:rPr lang="it-IT" sz="2000" dirty="0">
                <a:solidFill>
                  <a:schemeClr val="accent2"/>
                </a:solidFill>
              </a:rPr>
              <a:t>10</a:t>
            </a:r>
            <a:r>
              <a:rPr lang="it-IT" sz="2000" baseline="30000" dirty="0">
                <a:solidFill>
                  <a:schemeClr val="accent2"/>
                </a:solidFill>
              </a:rPr>
              <a:t>12</a:t>
            </a:r>
            <a:r>
              <a:rPr lang="it-IT" sz="2000" dirty="0">
                <a:solidFill>
                  <a:schemeClr val="accent2"/>
                </a:solidFill>
              </a:rPr>
              <a:t> </a:t>
            </a:r>
            <a:r>
              <a:rPr lang="it-IT" sz="2000" dirty="0" smtClean="0">
                <a:solidFill>
                  <a:schemeClr val="accent2"/>
                </a:solidFill>
              </a:rPr>
              <a:t>eV = 14.000.000.000.000 eV</a:t>
            </a:r>
            <a:endParaRPr lang="it-IT" sz="2000" dirty="0">
              <a:solidFill>
                <a:schemeClr val="accent2"/>
              </a:solidFill>
            </a:endParaRPr>
          </a:p>
        </p:txBody>
      </p:sp>
      <p:pic>
        <p:nvPicPr>
          <p:cNvPr id="1005572" name="Picture 4"/>
          <p:cNvPicPr>
            <a:picLocks noChangeAspect="1" noChangeArrowheads="1"/>
          </p:cNvPicPr>
          <p:nvPr/>
        </p:nvPicPr>
        <p:blipFill>
          <a:blip r:embed="rId2"/>
          <a:srcRect/>
          <a:stretch>
            <a:fillRect/>
          </a:stretch>
        </p:blipFill>
        <p:spPr bwMode="auto">
          <a:xfrm>
            <a:off x="442913" y="1555750"/>
            <a:ext cx="2592387" cy="1944688"/>
          </a:xfrm>
          <a:prstGeom prst="rect">
            <a:avLst/>
          </a:prstGeom>
          <a:noFill/>
          <a:ln w="9525">
            <a:noFill/>
            <a:miter lim="800000"/>
            <a:headEnd/>
            <a:tailEnd/>
          </a:ln>
          <a:effectLst/>
        </p:spPr>
      </p:pic>
      <p:sp>
        <p:nvSpPr>
          <p:cNvPr id="1005575" name="Line 7"/>
          <p:cNvSpPr>
            <a:spLocks noChangeShapeType="1"/>
          </p:cNvSpPr>
          <p:nvPr/>
        </p:nvSpPr>
        <p:spPr bwMode="auto">
          <a:xfrm flipV="1">
            <a:off x="2700338" y="2274888"/>
            <a:ext cx="982662" cy="506412"/>
          </a:xfrm>
          <a:prstGeom prst="line">
            <a:avLst/>
          </a:prstGeom>
          <a:noFill/>
          <a:ln w="9525">
            <a:solidFill>
              <a:srgbClr val="5F5F5F"/>
            </a:solidFill>
            <a:prstDash val="dash"/>
            <a:round/>
            <a:headEnd/>
            <a:tailEnd/>
          </a:ln>
          <a:effectLst/>
        </p:spPr>
        <p:txBody>
          <a:bodyPr>
            <a:prstTxWarp prst="textNoShape">
              <a:avLst/>
            </a:prstTxWarp>
            <a:spAutoFit/>
          </a:bodyPr>
          <a:lstStyle/>
          <a:p>
            <a:endParaRPr lang="en-US"/>
          </a:p>
        </p:txBody>
      </p:sp>
      <p:sp>
        <p:nvSpPr>
          <p:cNvPr id="1005576" name="Text Box 8"/>
          <p:cNvSpPr txBox="1">
            <a:spLocks noChangeArrowheads="1"/>
          </p:cNvSpPr>
          <p:nvPr/>
        </p:nvSpPr>
        <p:spPr bwMode="auto">
          <a:xfrm>
            <a:off x="3108325" y="2635250"/>
            <a:ext cx="9588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accent2"/>
                </a:solidFill>
                <a:latin typeface="Arial" charset="0"/>
              </a:rPr>
              <a:t>1.5 Volt</a:t>
            </a:r>
          </a:p>
        </p:txBody>
      </p:sp>
      <p:sp>
        <p:nvSpPr>
          <p:cNvPr id="1005573" name="Line 5"/>
          <p:cNvSpPr>
            <a:spLocks noChangeShapeType="1"/>
          </p:cNvSpPr>
          <p:nvPr/>
        </p:nvSpPr>
        <p:spPr bwMode="auto">
          <a:xfrm>
            <a:off x="1235075" y="2708275"/>
            <a:ext cx="1511300" cy="71438"/>
          </a:xfrm>
          <a:prstGeom prst="line">
            <a:avLst/>
          </a:prstGeom>
          <a:noFill/>
          <a:ln w="28575">
            <a:solidFill>
              <a:srgbClr val="CC0066"/>
            </a:solidFill>
            <a:round/>
            <a:headEnd/>
            <a:tailEnd type="triangle" w="med" len="med"/>
          </a:ln>
          <a:effectLst/>
        </p:spPr>
        <p:txBody>
          <a:bodyPr>
            <a:prstTxWarp prst="textNoShape">
              <a:avLst/>
            </a:prstTxWarp>
            <a:spAutoFit/>
          </a:bodyPr>
          <a:lstStyle/>
          <a:p>
            <a:endParaRPr lang="en-US"/>
          </a:p>
        </p:txBody>
      </p:sp>
      <p:sp>
        <p:nvSpPr>
          <p:cNvPr id="1005574" name="Line 6"/>
          <p:cNvSpPr>
            <a:spLocks noChangeShapeType="1"/>
          </p:cNvSpPr>
          <p:nvPr/>
        </p:nvSpPr>
        <p:spPr bwMode="auto">
          <a:xfrm>
            <a:off x="2819400" y="2203450"/>
            <a:ext cx="863600" cy="71438"/>
          </a:xfrm>
          <a:prstGeom prst="line">
            <a:avLst/>
          </a:prstGeom>
          <a:noFill/>
          <a:ln w="28575">
            <a:solidFill>
              <a:srgbClr val="CC0066"/>
            </a:solidFill>
            <a:round/>
            <a:headEnd/>
            <a:tailEnd type="triangle" w="med" len="med"/>
          </a:ln>
          <a:effectLst/>
        </p:spPr>
        <p:txBody>
          <a:bodyPr>
            <a:prstTxWarp prst="textNoShape">
              <a:avLst/>
            </a:prstTxWarp>
            <a:spAutoFit/>
          </a:bodyPr>
          <a:lstStyle/>
          <a:p>
            <a:endParaRPr lang="en-US"/>
          </a:p>
        </p:txBody>
      </p:sp>
      <p:sp>
        <p:nvSpPr>
          <p:cNvPr id="1005579" name="Text Box 11"/>
          <p:cNvSpPr txBox="1">
            <a:spLocks noChangeArrowheads="1"/>
          </p:cNvSpPr>
          <p:nvPr/>
        </p:nvSpPr>
        <p:spPr bwMode="auto">
          <a:xfrm>
            <a:off x="4838918" y="5127388"/>
            <a:ext cx="1498600" cy="369332"/>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accent2"/>
                </a:solidFill>
                <a:latin typeface="Arial" charset="0"/>
                <a:ea typeface="Arial" charset="0"/>
                <a:cs typeface="Arial" charset="0"/>
              </a:rPr>
              <a:t>~ </a:t>
            </a:r>
            <a:r>
              <a:rPr lang="en-US" sz="1800" dirty="0">
                <a:solidFill>
                  <a:schemeClr val="accent2"/>
                </a:solidFill>
                <a:latin typeface="Arial" charset="0"/>
                <a:ea typeface="Arial" charset="0"/>
                <a:cs typeface="Arial" charset="0"/>
              </a:rPr>
              <a:t>20</a:t>
            </a:r>
            <a:r>
              <a:rPr lang="en-US" sz="1000" baseline="30000" dirty="0">
                <a:solidFill>
                  <a:schemeClr val="accent2"/>
                </a:solidFill>
                <a:latin typeface="Arial" charset="0"/>
                <a:ea typeface="Arial" charset="0"/>
                <a:cs typeface="Arial" charset="0"/>
              </a:rPr>
              <a:t> </a:t>
            </a:r>
            <a:r>
              <a:rPr lang="en-US" sz="1800" dirty="0">
                <a:solidFill>
                  <a:schemeClr val="accent2"/>
                </a:solidFill>
                <a:latin typeface="Arial" charset="0"/>
                <a:ea typeface="Arial" charset="0"/>
                <a:cs typeface="Arial" charset="0"/>
              </a:rPr>
              <a:t>000</a:t>
            </a:r>
            <a:r>
              <a:rPr lang="en-US" sz="1800" dirty="0">
                <a:solidFill>
                  <a:schemeClr val="accent2"/>
                </a:solidFill>
                <a:latin typeface="Arial" charset="0"/>
              </a:rPr>
              <a:t> Volt</a:t>
            </a:r>
          </a:p>
        </p:txBody>
      </p:sp>
      <p:pic>
        <p:nvPicPr>
          <p:cNvPr id="1005581" name="Picture 13"/>
          <p:cNvPicPr>
            <a:picLocks noChangeAspect="1" noChangeArrowheads="1"/>
          </p:cNvPicPr>
          <p:nvPr/>
        </p:nvPicPr>
        <p:blipFill>
          <a:blip r:embed="rId3"/>
          <a:srcRect/>
          <a:stretch>
            <a:fillRect/>
          </a:stretch>
        </p:blipFill>
        <p:spPr bwMode="auto">
          <a:xfrm>
            <a:off x="4816475" y="2203450"/>
            <a:ext cx="2952750" cy="2381250"/>
          </a:xfrm>
          <a:prstGeom prst="rect">
            <a:avLst/>
          </a:prstGeom>
          <a:noFill/>
          <a:ln w="9525">
            <a:noFill/>
            <a:miter lim="800000"/>
            <a:headEnd/>
            <a:tailEnd/>
          </a:ln>
          <a:effectLst/>
        </p:spPr>
      </p:pic>
      <p:sp>
        <p:nvSpPr>
          <p:cNvPr id="1005582" name="Text Box 14"/>
          <p:cNvSpPr txBox="1">
            <a:spLocks noChangeArrowheads="1"/>
          </p:cNvSpPr>
          <p:nvPr/>
        </p:nvSpPr>
        <p:spPr bwMode="auto">
          <a:xfrm>
            <a:off x="4600575" y="1844675"/>
            <a:ext cx="869950" cy="366713"/>
          </a:xfrm>
          <a:prstGeom prst="rect">
            <a:avLst/>
          </a:prstGeom>
          <a:noFill/>
          <a:ln w="9525">
            <a:noFill/>
            <a:miter lim="800000"/>
            <a:headEnd/>
            <a:tailEnd/>
          </a:ln>
          <a:effectLst/>
        </p:spPr>
        <p:txBody>
          <a:bodyPr wrap="none">
            <a:prstTxWarp prst="textNoShape">
              <a:avLst/>
            </a:prstTxWarp>
            <a:spAutoFit/>
          </a:bodyPr>
          <a:lstStyle/>
          <a:p>
            <a:r>
              <a:rPr lang="it-IT" sz="1800">
                <a:latin typeface="Arial" charset="0"/>
              </a:rPr>
              <a:t>catodo</a:t>
            </a:r>
          </a:p>
        </p:txBody>
      </p:sp>
      <p:sp>
        <p:nvSpPr>
          <p:cNvPr id="1005583" name="Text Box 15"/>
          <p:cNvSpPr txBox="1">
            <a:spLocks noChangeArrowheads="1"/>
          </p:cNvSpPr>
          <p:nvPr/>
        </p:nvSpPr>
        <p:spPr bwMode="auto">
          <a:xfrm>
            <a:off x="5611813" y="2060575"/>
            <a:ext cx="1365250" cy="641350"/>
          </a:xfrm>
          <a:prstGeom prst="rect">
            <a:avLst/>
          </a:prstGeom>
          <a:noFill/>
          <a:ln w="9525">
            <a:noFill/>
            <a:miter lim="800000"/>
            <a:headEnd/>
            <a:tailEnd/>
          </a:ln>
          <a:effectLst/>
        </p:spPr>
        <p:txBody>
          <a:bodyPr wrap="none">
            <a:prstTxWarp prst="textNoShape">
              <a:avLst/>
            </a:prstTxWarp>
            <a:spAutoFit/>
          </a:bodyPr>
          <a:lstStyle/>
          <a:p>
            <a:r>
              <a:rPr lang="it-IT" sz="1800">
                <a:latin typeface="Arial" charset="0"/>
              </a:rPr>
              <a:t>anodi </a:t>
            </a:r>
            <a:br>
              <a:rPr lang="it-IT" sz="1800">
                <a:latin typeface="Arial" charset="0"/>
              </a:rPr>
            </a:br>
            <a:r>
              <a:rPr lang="it-IT" sz="1800">
                <a:latin typeface="Arial" charset="0"/>
              </a:rPr>
              <a:t>acceleratori</a:t>
            </a:r>
          </a:p>
        </p:txBody>
      </p:sp>
      <p:sp>
        <p:nvSpPr>
          <p:cNvPr id="1005584" name="Text Box 16"/>
          <p:cNvSpPr txBox="1">
            <a:spLocks noChangeArrowheads="1"/>
          </p:cNvSpPr>
          <p:nvPr/>
        </p:nvSpPr>
        <p:spPr bwMode="auto">
          <a:xfrm>
            <a:off x="4506913" y="3500438"/>
            <a:ext cx="1390650" cy="641350"/>
          </a:xfrm>
          <a:prstGeom prst="rect">
            <a:avLst/>
          </a:prstGeom>
          <a:noFill/>
          <a:ln w="9525">
            <a:noFill/>
            <a:miter lim="800000"/>
            <a:headEnd/>
            <a:tailEnd/>
          </a:ln>
          <a:effectLst/>
        </p:spPr>
        <p:txBody>
          <a:bodyPr wrap="none">
            <a:prstTxWarp prst="textNoShape">
              <a:avLst/>
            </a:prstTxWarp>
            <a:spAutoFit/>
          </a:bodyPr>
          <a:lstStyle/>
          <a:p>
            <a:r>
              <a:rPr lang="it-IT" sz="1800">
                <a:latin typeface="Arial" charset="0"/>
              </a:rPr>
              <a:t>anodo</a:t>
            </a:r>
            <a:br>
              <a:rPr lang="it-IT" sz="1800">
                <a:latin typeface="Arial" charset="0"/>
              </a:rPr>
            </a:br>
            <a:r>
              <a:rPr lang="it-IT" sz="1800">
                <a:latin typeface="Arial" charset="0"/>
              </a:rPr>
              <a:t>focalizzante</a:t>
            </a:r>
          </a:p>
        </p:txBody>
      </p:sp>
      <p:sp>
        <p:nvSpPr>
          <p:cNvPr id="1005585" name="Text Box 17"/>
          <p:cNvSpPr txBox="1">
            <a:spLocks noChangeArrowheads="1"/>
          </p:cNvSpPr>
          <p:nvPr/>
        </p:nvSpPr>
        <p:spPr bwMode="auto">
          <a:xfrm>
            <a:off x="5321300" y="4148138"/>
            <a:ext cx="1339850" cy="641350"/>
          </a:xfrm>
          <a:prstGeom prst="rect">
            <a:avLst/>
          </a:prstGeom>
          <a:noFill/>
          <a:ln w="9525">
            <a:noFill/>
            <a:miter lim="800000"/>
            <a:headEnd/>
            <a:tailEnd/>
          </a:ln>
          <a:effectLst/>
        </p:spPr>
        <p:txBody>
          <a:bodyPr wrap="none">
            <a:prstTxWarp prst="textNoShape">
              <a:avLst/>
            </a:prstTxWarp>
            <a:spAutoFit/>
          </a:bodyPr>
          <a:lstStyle/>
          <a:p>
            <a:r>
              <a:rPr lang="it-IT" sz="1800">
                <a:latin typeface="Arial" charset="0"/>
              </a:rPr>
              <a:t>magnete di</a:t>
            </a:r>
            <a:br>
              <a:rPr lang="it-IT" sz="1800">
                <a:latin typeface="Arial" charset="0"/>
              </a:rPr>
            </a:br>
            <a:r>
              <a:rPr lang="it-IT" sz="1800">
                <a:latin typeface="Arial" charset="0"/>
              </a:rPr>
              <a:t>deflessione</a:t>
            </a:r>
          </a:p>
        </p:txBody>
      </p:sp>
      <p:sp>
        <p:nvSpPr>
          <p:cNvPr id="1005586" name="Text Box 18"/>
          <p:cNvSpPr txBox="1">
            <a:spLocks noChangeArrowheads="1"/>
          </p:cNvSpPr>
          <p:nvPr/>
        </p:nvSpPr>
        <p:spPr bwMode="auto">
          <a:xfrm>
            <a:off x="6905625" y="1700213"/>
            <a:ext cx="1022350" cy="641350"/>
          </a:xfrm>
          <a:prstGeom prst="rect">
            <a:avLst/>
          </a:prstGeom>
          <a:noFill/>
          <a:ln w="9525">
            <a:noFill/>
            <a:miter lim="800000"/>
            <a:headEnd/>
            <a:tailEnd/>
          </a:ln>
          <a:effectLst/>
        </p:spPr>
        <p:txBody>
          <a:bodyPr wrap="none">
            <a:prstTxWarp prst="textNoShape">
              <a:avLst/>
            </a:prstTxWarp>
            <a:spAutoFit/>
          </a:bodyPr>
          <a:lstStyle/>
          <a:p>
            <a:r>
              <a:rPr lang="it-IT" sz="1800">
                <a:latin typeface="Arial" charset="0"/>
              </a:rPr>
              <a:t>fascio di</a:t>
            </a:r>
            <a:br>
              <a:rPr lang="it-IT" sz="1800">
                <a:latin typeface="Arial" charset="0"/>
              </a:rPr>
            </a:br>
            <a:r>
              <a:rPr lang="it-IT" sz="1800">
                <a:latin typeface="Arial" charset="0"/>
              </a:rPr>
              <a:t>elettroni</a:t>
            </a:r>
          </a:p>
        </p:txBody>
      </p:sp>
      <p:sp>
        <p:nvSpPr>
          <p:cNvPr id="1005587" name="Text Box 19"/>
          <p:cNvSpPr txBox="1">
            <a:spLocks noChangeArrowheads="1"/>
          </p:cNvSpPr>
          <p:nvPr/>
        </p:nvSpPr>
        <p:spPr bwMode="auto">
          <a:xfrm>
            <a:off x="7192963" y="4508500"/>
            <a:ext cx="1555750" cy="641350"/>
          </a:xfrm>
          <a:prstGeom prst="rect">
            <a:avLst/>
          </a:prstGeom>
          <a:noFill/>
          <a:ln w="9525">
            <a:noFill/>
            <a:miter lim="800000"/>
            <a:headEnd/>
            <a:tailEnd/>
          </a:ln>
          <a:effectLst/>
        </p:spPr>
        <p:txBody>
          <a:bodyPr wrap="none">
            <a:prstTxWarp prst="textNoShape">
              <a:avLst/>
            </a:prstTxWarp>
            <a:spAutoFit/>
          </a:bodyPr>
          <a:lstStyle/>
          <a:p>
            <a:r>
              <a:rPr lang="it-IT" sz="1800" dirty="0">
                <a:latin typeface="Arial" charset="0"/>
              </a:rPr>
              <a:t>schermo</a:t>
            </a:r>
            <a:br>
              <a:rPr lang="it-IT" sz="1800" dirty="0">
                <a:latin typeface="Arial" charset="0"/>
              </a:rPr>
            </a:br>
            <a:r>
              <a:rPr lang="it-IT" sz="1800" dirty="0">
                <a:latin typeface="Arial" charset="0"/>
              </a:rPr>
              <a:t>fosforescente</a:t>
            </a:r>
          </a:p>
        </p:txBody>
      </p:sp>
      <p:pic>
        <p:nvPicPr>
          <p:cNvPr id="1005588" name="Picture 20"/>
          <p:cNvPicPr>
            <a:picLocks noChangeAspect="1" noChangeArrowheads="1"/>
          </p:cNvPicPr>
          <p:nvPr/>
        </p:nvPicPr>
        <p:blipFill>
          <a:blip r:embed="rId4"/>
          <a:srcRect/>
          <a:stretch>
            <a:fillRect/>
          </a:stretch>
        </p:blipFill>
        <p:spPr bwMode="auto">
          <a:xfrm>
            <a:off x="395288" y="3659928"/>
            <a:ext cx="2449512" cy="1778000"/>
          </a:xfrm>
          <a:prstGeom prst="rect">
            <a:avLst/>
          </a:prstGeom>
          <a:noFill/>
          <a:ln w="9525">
            <a:noFill/>
            <a:miter lim="800000"/>
            <a:headEnd/>
            <a:tailEnd/>
          </a:ln>
          <a:effectLst/>
        </p:spPr>
      </p:pic>
      <p:sp>
        <p:nvSpPr>
          <p:cNvPr id="1005589" name="Line 21"/>
          <p:cNvSpPr>
            <a:spLocks noChangeShapeType="1"/>
          </p:cNvSpPr>
          <p:nvPr/>
        </p:nvSpPr>
        <p:spPr bwMode="auto">
          <a:xfrm>
            <a:off x="1692275" y="4236191"/>
            <a:ext cx="1295400" cy="0"/>
          </a:xfrm>
          <a:prstGeom prst="line">
            <a:avLst/>
          </a:prstGeom>
          <a:noFill/>
          <a:ln w="28575">
            <a:solidFill>
              <a:srgbClr val="CC0066"/>
            </a:solidFill>
            <a:round/>
            <a:headEnd/>
            <a:tailEnd type="triangle" w="med" len="med"/>
          </a:ln>
          <a:effectLst/>
        </p:spPr>
        <p:txBody>
          <a:bodyPr>
            <a:prstTxWarp prst="textNoShape">
              <a:avLst/>
            </a:prstTxWarp>
            <a:spAutoFit/>
          </a:bodyPr>
          <a:lstStyle/>
          <a:p>
            <a:endParaRPr lang="en-US"/>
          </a:p>
        </p:txBody>
      </p:sp>
      <p:sp>
        <p:nvSpPr>
          <p:cNvPr id="1005590" name="Line 22"/>
          <p:cNvSpPr>
            <a:spLocks noChangeShapeType="1"/>
          </p:cNvSpPr>
          <p:nvPr/>
        </p:nvSpPr>
        <p:spPr bwMode="auto">
          <a:xfrm>
            <a:off x="1692275" y="4739428"/>
            <a:ext cx="1295400" cy="0"/>
          </a:xfrm>
          <a:prstGeom prst="line">
            <a:avLst/>
          </a:prstGeom>
          <a:noFill/>
          <a:ln w="28575">
            <a:solidFill>
              <a:srgbClr val="CC0066"/>
            </a:solidFill>
            <a:round/>
            <a:headEnd/>
            <a:tailEnd type="triangle" w="med" len="med"/>
          </a:ln>
          <a:effectLst/>
        </p:spPr>
        <p:txBody>
          <a:bodyPr>
            <a:prstTxWarp prst="textNoShape">
              <a:avLst/>
            </a:prstTxWarp>
            <a:spAutoFit/>
          </a:bodyPr>
          <a:lstStyle/>
          <a:p>
            <a:endParaRPr lang="en-US"/>
          </a:p>
        </p:txBody>
      </p:sp>
      <p:sp>
        <p:nvSpPr>
          <p:cNvPr id="1005591" name="Line 23"/>
          <p:cNvSpPr>
            <a:spLocks noChangeShapeType="1"/>
          </p:cNvSpPr>
          <p:nvPr/>
        </p:nvSpPr>
        <p:spPr bwMode="auto">
          <a:xfrm flipV="1">
            <a:off x="2987675" y="4236191"/>
            <a:ext cx="0" cy="503237"/>
          </a:xfrm>
          <a:prstGeom prst="line">
            <a:avLst/>
          </a:prstGeom>
          <a:noFill/>
          <a:ln w="9525">
            <a:solidFill>
              <a:srgbClr val="5F5F5F"/>
            </a:solidFill>
            <a:prstDash val="dash"/>
            <a:round/>
            <a:headEnd/>
            <a:tailEnd/>
          </a:ln>
          <a:effectLst/>
        </p:spPr>
        <p:txBody>
          <a:bodyPr>
            <a:prstTxWarp prst="textNoShape">
              <a:avLst/>
            </a:prstTxWarp>
            <a:spAutoFit/>
          </a:bodyPr>
          <a:lstStyle/>
          <a:p>
            <a:endParaRPr lang="en-US"/>
          </a:p>
        </p:txBody>
      </p:sp>
      <p:sp>
        <p:nvSpPr>
          <p:cNvPr id="1005592" name="Text Box 24"/>
          <p:cNvSpPr txBox="1">
            <a:spLocks noChangeArrowheads="1"/>
          </p:cNvSpPr>
          <p:nvPr/>
        </p:nvSpPr>
        <p:spPr bwMode="auto">
          <a:xfrm>
            <a:off x="3059113" y="4307628"/>
            <a:ext cx="10223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accent2"/>
                </a:solidFill>
                <a:latin typeface="Arial" charset="0"/>
              </a:rPr>
              <a:t>220 Volt</a:t>
            </a:r>
          </a:p>
        </p:txBody>
      </p:sp>
      <p:sp>
        <p:nvSpPr>
          <p:cNvPr id="25" name="Segnaposto numero diapositiva 24"/>
          <p:cNvSpPr>
            <a:spLocks noGrp="1"/>
          </p:cNvSpPr>
          <p:nvPr>
            <p:ph type="sldNum" sz="quarter" idx="12"/>
          </p:nvPr>
        </p:nvSpPr>
        <p:spPr/>
        <p:txBody>
          <a:bodyPr/>
          <a:lstStyle/>
          <a:p>
            <a:fld id="{B4C233C7-E0AF-9F43-B231-46AD565A5FDB}" type="slidenum">
              <a:rPr lang="it-IT" smtClean="0"/>
              <a:pPr/>
              <a:t>22</a:t>
            </a:fld>
            <a:endParaRPr lang="it-IT"/>
          </a:p>
        </p:txBody>
      </p:sp>
      <p:sp>
        <p:nvSpPr>
          <p:cNvPr id="26" name="Segnaposto piè di pagina 25"/>
          <p:cNvSpPr>
            <a:spLocks noGrp="1"/>
          </p:cNvSpPr>
          <p:nvPr>
            <p:ph type="ftr" sz="quarter" idx="11"/>
          </p:nvPr>
        </p:nvSpPr>
        <p:spPr/>
        <p:txBody>
          <a:bodyPr/>
          <a:lstStyle/>
          <a:p>
            <a:r>
              <a:rPr lang="it-IT" smtClean="0"/>
              <a:t>Luca Lista</a:t>
            </a:r>
            <a:endParaRPr lang="it-IT"/>
          </a:p>
        </p:txBody>
      </p:sp>
      <p:grpSp>
        <p:nvGrpSpPr>
          <p:cNvPr id="30" name="Gruppo 29"/>
          <p:cNvGrpSpPr/>
          <p:nvPr/>
        </p:nvGrpSpPr>
        <p:grpSpPr>
          <a:xfrm rot="5400000">
            <a:off x="4856184" y="3996590"/>
            <a:ext cx="1478615" cy="706599"/>
            <a:chOff x="4375060" y="4226272"/>
            <a:chExt cx="1295400" cy="503237"/>
          </a:xfrm>
        </p:grpSpPr>
        <p:sp>
          <p:nvSpPr>
            <p:cNvPr id="27" name="Line 21"/>
            <p:cNvSpPr>
              <a:spLocks noChangeShapeType="1"/>
            </p:cNvSpPr>
            <p:nvPr/>
          </p:nvSpPr>
          <p:spPr bwMode="auto">
            <a:xfrm>
              <a:off x="4375060" y="4226272"/>
              <a:ext cx="1295400" cy="0"/>
            </a:xfrm>
            <a:prstGeom prst="line">
              <a:avLst/>
            </a:prstGeom>
            <a:noFill/>
            <a:ln w="28575">
              <a:solidFill>
                <a:srgbClr val="CC0066"/>
              </a:solidFill>
              <a:round/>
              <a:headEnd/>
              <a:tailEnd type="triangle" w="med" len="med"/>
            </a:ln>
            <a:effectLst/>
          </p:spPr>
          <p:txBody>
            <a:bodyPr wrap="square">
              <a:prstTxWarp prst="textNoShape">
                <a:avLst/>
              </a:prstTxWarp>
              <a:spAutoFit/>
            </a:bodyPr>
            <a:lstStyle/>
            <a:p>
              <a:endParaRPr lang="en-US"/>
            </a:p>
          </p:txBody>
        </p:sp>
        <p:sp>
          <p:nvSpPr>
            <p:cNvPr id="28" name="Line 22"/>
            <p:cNvSpPr>
              <a:spLocks noChangeShapeType="1"/>
            </p:cNvSpPr>
            <p:nvPr/>
          </p:nvSpPr>
          <p:spPr bwMode="auto">
            <a:xfrm>
              <a:off x="4375060" y="4729509"/>
              <a:ext cx="1295400" cy="0"/>
            </a:xfrm>
            <a:prstGeom prst="line">
              <a:avLst/>
            </a:prstGeom>
            <a:noFill/>
            <a:ln w="28575">
              <a:solidFill>
                <a:srgbClr val="CC0066"/>
              </a:solidFill>
              <a:round/>
              <a:headEnd/>
              <a:tailEnd type="triangle" w="med" len="med"/>
            </a:ln>
            <a:effectLst/>
          </p:spPr>
          <p:txBody>
            <a:bodyPr wrap="square">
              <a:prstTxWarp prst="textNoShape">
                <a:avLst/>
              </a:prstTxWarp>
              <a:spAutoFit/>
            </a:bodyPr>
            <a:lstStyle/>
            <a:p>
              <a:endParaRPr lang="en-US"/>
            </a:p>
          </p:txBody>
        </p:sp>
        <p:sp>
          <p:nvSpPr>
            <p:cNvPr id="29" name="Line 23"/>
            <p:cNvSpPr>
              <a:spLocks noChangeShapeType="1"/>
            </p:cNvSpPr>
            <p:nvPr/>
          </p:nvSpPr>
          <p:spPr bwMode="auto">
            <a:xfrm flipV="1">
              <a:off x="5670460" y="4226272"/>
              <a:ext cx="0" cy="503237"/>
            </a:xfrm>
            <a:prstGeom prst="line">
              <a:avLst/>
            </a:prstGeom>
            <a:noFill/>
            <a:ln w="9525">
              <a:solidFill>
                <a:srgbClr val="5F5F5F"/>
              </a:solidFill>
              <a:prstDash val="dash"/>
              <a:round/>
              <a:headEnd/>
              <a:tailEnd/>
            </a:ln>
            <a:effectLst/>
          </p:spPr>
          <p:txBody>
            <a:bodyPr wrap="square">
              <a:prstTxWarp prst="textNoShape">
                <a:avLst/>
              </a:prstTxWarp>
              <a:spAutoFit/>
            </a:bodyPr>
            <a:lstStyle/>
            <a:p>
              <a:endParaRPr lang="en-US"/>
            </a:p>
          </p:txBody>
        </p:sp>
      </p:grpSp>
      <p:sp>
        <p:nvSpPr>
          <p:cNvPr id="31" name="Text Box 11"/>
          <p:cNvSpPr txBox="1">
            <a:spLocks noChangeArrowheads="1"/>
          </p:cNvSpPr>
          <p:nvPr/>
        </p:nvSpPr>
        <p:spPr bwMode="auto">
          <a:xfrm>
            <a:off x="6674489" y="3160086"/>
            <a:ext cx="2186633" cy="369332"/>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accent2"/>
                </a:solidFill>
                <a:latin typeface="Arial" charset="0"/>
                <a:ea typeface="Arial" charset="0"/>
                <a:cs typeface="Arial" charset="0"/>
              </a:rPr>
              <a:t>E ≈ </a:t>
            </a:r>
            <a:r>
              <a:rPr lang="en-US" sz="1800" dirty="0">
                <a:solidFill>
                  <a:schemeClr val="accent2"/>
                </a:solidFill>
                <a:latin typeface="Arial" charset="0"/>
                <a:ea typeface="Arial" charset="0"/>
                <a:cs typeface="Arial" charset="0"/>
              </a:rPr>
              <a:t>20</a:t>
            </a:r>
            <a:r>
              <a:rPr lang="en-US" sz="1000" baseline="30000" dirty="0">
                <a:solidFill>
                  <a:schemeClr val="accent2"/>
                </a:solidFill>
                <a:latin typeface="Arial" charset="0"/>
                <a:ea typeface="Arial" charset="0"/>
                <a:cs typeface="Arial" charset="0"/>
              </a:rPr>
              <a:t> </a:t>
            </a:r>
            <a:r>
              <a:rPr lang="en-US" sz="1800" dirty="0">
                <a:solidFill>
                  <a:schemeClr val="accent2"/>
                </a:solidFill>
                <a:latin typeface="Arial" charset="0"/>
                <a:ea typeface="Arial" charset="0"/>
                <a:cs typeface="Arial" charset="0"/>
              </a:rPr>
              <a:t>000</a:t>
            </a:r>
            <a:r>
              <a:rPr lang="en-US" sz="1800" dirty="0" smtClean="0">
                <a:solidFill>
                  <a:schemeClr val="accent2"/>
                </a:solidFill>
                <a:latin typeface="Arial" charset="0"/>
              </a:rPr>
              <a:t> </a:t>
            </a:r>
            <a:r>
              <a:rPr lang="en-US" sz="1800" dirty="0" err="1" smtClean="0">
                <a:solidFill>
                  <a:schemeClr val="accent2"/>
                </a:solidFill>
                <a:latin typeface="Arial" charset="0"/>
              </a:rPr>
              <a:t>e×Volt</a:t>
            </a:r>
            <a:endParaRPr lang="en-US" sz="1800" dirty="0">
              <a:solidFill>
                <a:schemeClr val="accent2"/>
              </a:solidFill>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egnaposto data 3"/>
          <p:cNvSpPr>
            <a:spLocks noGrp="1"/>
          </p:cNvSpPr>
          <p:nvPr>
            <p:ph type="dt" sz="half" idx="10"/>
          </p:nvPr>
        </p:nvSpPr>
        <p:spPr/>
        <p:txBody>
          <a:bodyPr/>
          <a:lstStyle/>
          <a:p>
            <a:r>
              <a:rPr lang="it-IT" smtClean="0"/>
              <a:t>Visita al CERN</a:t>
            </a:r>
            <a:endParaRPr lang="it-IT"/>
          </a:p>
        </p:txBody>
      </p:sp>
      <p:sp>
        <p:nvSpPr>
          <p:cNvPr id="1006594" name="Rectangle 2"/>
          <p:cNvSpPr>
            <a:spLocks noGrp="1" noChangeArrowheads="1"/>
          </p:cNvSpPr>
          <p:nvPr>
            <p:ph type="title"/>
          </p:nvPr>
        </p:nvSpPr>
        <p:spPr/>
        <p:txBody>
          <a:bodyPr/>
          <a:lstStyle/>
          <a:p>
            <a:r>
              <a:rPr lang="it-IT" sz="3600" dirty="0" smtClean="0"/>
              <a:t>Acceleratori: i sincrotroni</a:t>
            </a:r>
            <a:endParaRPr lang="it-IT" sz="3600" dirty="0"/>
          </a:p>
        </p:txBody>
      </p:sp>
      <p:sp>
        <p:nvSpPr>
          <p:cNvPr id="1006595" name="Rectangle 3"/>
          <p:cNvSpPr>
            <a:spLocks noGrp="1" noChangeArrowheads="1"/>
          </p:cNvSpPr>
          <p:nvPr>
            <p:ph type="body" idx="1"/>
          </p:nvPr>
        </p:nvSpPr>
        <p:spPr/>
        <p:txBody>
          <a:bodyPr/>
          <a:lstStyle/>
          <a:p>
            <a:r>
              <a:rPr lang="it-IT" sz="1600" dirty="0" smtClean="0"/>
              <a:t>Nessun sistema elettrostatico riesce a fornire la tensione necessaria</a:t>
            </a:r>
          </a:p>
          <a:p>
            <a:r>
              <a:rPr lang="it-IT" sz="1600" dirty="0" smtClean="0"/>
              <a:t>I </a:t>
            </a:r>
            <a:r>
              <a:rPr lang="it-IT" sz="1600" dirty="0"/>
              <a:t>protoni sono </a:t>
            </a:r>
            <a:r>
              <a:rPr lang="it-IT" sz="1600" dirty="0" smtClean="0"/>
              <a:t>accelerati “per passi” </a:t>
            </a:r>
            <a:r>
              <a:rPr lang="it-IT" sz="1600" dirty="0"/>
              <a:t>da sistemi di </a:t>
            </a:r>
            <a:r>
              <a:rPr lang="it-IT" sz="1600" dirty="0">
                <a:solidFill>
                  <a:schemeClr val="accent2"/>
                </a:solidFill>
              </a:rPr>
              <a:t>cavità a </a:t>
            </a:r>
            <a:r>
              <a:rPr lang="it-IT" sz="1600" dirty="0" smtClean="0">
                <a:solidFill>
                  <a:schemeClr val="accent2"/>
                </a:solidFill>
              </a:rPr>
              <a:t>radiofrequenza</a:t>
            </a:r>
          </a:p>
          <a:p>
            <a:r>
              <a:rPr lang="it-IT" sz="1600" dirty="0" smtClean="0"/>
              <a:t>Circolano in due </a:t>
            </a:r>
            <a:r>
              <a:rPr lang="it-IT" sz="1600" dirty="0" smtClean="0">
                <a:solidFill>
                  <a:schemeClr val="accent2"/>
                </a:solidFill>
              </a:rPr>
              <a:t>tubi a vuoto </a:t>
            </a:r>
            <a:r>
              <a:rPr lang="it-IT" sz="1600" dirty="0" smtClean="0"/>
              <a:t>dove è stato praticato il vuoto spinto per evitare collisioni con particelle di gas residuo</a:t>
            </a:r>
            <a:endParaRPr lang="it-IT" sz="1600" dirty="0"/>
          </a:p>
        </p:txBody>
      </p:sp>
      <p:pic>
        <p:nvPicPr>
          <p:cNvPr id="1006620" name="Picture 28"/>
          <p:cNvPicPr>
            <a:picLocks noChangeAspect="1" noChangeArrowheads="1"/>
          </p:cNvPicPr>
          <p:nvPr/>
        </p:nvPicPr>
        <p:blipFill>
          <a:blip r:embed="rId3"/>
          <a:srcRect l="4977" t="12711" r="6396" b="3894"/>
          <a:stretch>
            <a:fillRect/>
          </a:stretch>
        </p:blipFill>
        <p:spPr bwMode="auto">
          <a:xfrm>
            <a:off x="179388" y="2141359"/>
            <a:ext cx="3097212" cy="3606800"/>
          </a:xfrm>
          <a:prstGeom prst="rect">
            <a:avLst/>
          </a:prstGeom>
          <a:noFill/>
          <a:ln w="9525">
            <a:noFill/>
            <a:miter lim="800000"/>
            <a:headEnd/>
            <a:tailEnd/>
          </a:ln>
          <a:effectLst/>
        </p:spPr>
      </p:pic>
      <p:sp>
        <p:nvSpPr>
          <p:cNvPr id="1006627" name="Text Box 35"/>
          <p:cNvSpPr txBox="1">
            <a:spLocks noChangeArrowheads="1"/>
          </p:cNvSpPr>
          <p:nvPr/>
        </p:nvSpPr>
        <p:spPr bwMode="auto">
          <a:xfrm>
            <a:off x="158750" y="5772027"/>
            <a:ext cx="3084513" cy="581025"/>
          </a:xfrm>
          <a:prstGeom prst="rect">
            <a:avLst/>
          </a:prstGeom>
          <a:noFill/>
          <a:ln w="9525">
            <a:noFill/>
            <a:miter lim="800000"/>
            <a:headEnd/>
            <a:tailEnd/>
          </a:ln>
          <a:effectLst/>
        </p:spPr>
        <p:txBody>
          <a:bodyPr wrap="none">
            <a:prstTxWarp prst="textNoShape">
              <a:avLst/>
            </a:prstTxWarp>
            <a:spAutoFit/>
          </a:bodyPr>
          <a:lstStyle/>
          <a:p>
            <a:r>
              <a:rPr lang="it-IT">
                <a:solidFill>
                  <a:schemeClr val="accent2"/>
                </a:solidFill>
                <a:latin typeface="Arial" charset="0"/>
              </a:rPr>
              <a:t>Diversi acceleratori del CERN</a:t>
            </a:r>
            <a:br>
              <a:rPr lang="it-IT">
                <a:solidFill>
                  <a:schemeClr val="accent2"/>
                </a:solidFill>
                <a:latin typeface="Arial" charset="0"/>
              </a:rPr>
            </a:br>
            <a:r>
              <a:rPr lang="it-IT">
                <a:solidFill>
                  <a:schemeClr val="accent2"/>
                </a:solidFill>
                <a:latin typeface="Arial" charset="0"/>
              </a:rPr>
              <a:t>conducono i protoni fino ad LHC</a:t>
            </a:r>
          </a:p>
        </p:txBody>
      </p:sp>
      <p:pic>
        <p:nvPicPr>
          <p:cNvPr id="1006628" name="Picture 36"/>
          <p:cNvPicPr>
            <a:picLocks noChangeAspect="1" noChangeArrowheads="1"/>
          </p:cNvPicPr>
          <p:nvPr/>
        </p:nvPicPr>
        <p:blipFill>
          <a:blip r:embed="rId4"/>
          <a:srcRect r="1135"/>
          <a:stretch>
            <a:fillRect/>
          </a:stretch>
        </p:blipFill>
        <p:spPr bwMode="auto">
          <a:xfrm>
            <a:off x="3447083" y="2299197"/>
            <a:ext cx="5256213" cy="3987800"/>
          </a:xfrm>
          <a:prstGeom prst="rect">
            <a:avLst/>
          </a:prstGeom>
          <a:noFill/>
          <a:ln w="9525">
            <a:solidFill>
              <a:schemeClr val="tx1"/>
            </a:solidFill>
            <a:miter lim="800000"/>
            <a:headEnd/>
            <a:tailEnd/>
          </a:ln>
          <a:effectLst/>
        </p:spPr>
      </p:pic>
      <p:sp>
        <p:nvSpPr>
          <p:cNvPr id="10" name="Segnaposto numero diapositiva 9"/>
          <p:cNvSpPr>
            <a:spLocks noGrp="1"/>
          </p:cNvSpPr>
          <p:nvPr>
            <p:ph type="sldNum" sz="quarter" idx="12"/>
          </p:nvPr>
        </p:nvSpPr>
        <p:spPr/>
        <p:txBody>
          <a:bodyPr/>
          <a:lstStyle/>
          <a:p>
            <a:fld id="{B4C233C7-E0AF-9F43-B231-46AD565A5FDB}" type="slidenum">
              <a:rPr lang="it-IT" smtClean="0"/>
              <a:pPr/>
              <a:t>23</a:t>
            </a:fld>
            <a:endParaRPr lang="it-IT"/>
          </a:p>
        </p:txBody>
      </p:sp>
      <p:sp>
        <p:nvSpPr>
          <p:cNvPr id="11" name="Segnaposto piè di pagina 10"/>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egnaposto data 4"/>
          <p:cNvSpPr>
            <a:spLocks noGrp="1"/>
          </p:cNvSpPr>
          <p:nvPr>
            <p:ph type="dt" sz="half" idx="10"/>
          </p:nvPr>
        </p:nvSpPr>
        <p:spPr/>
        <p:txBody>
          <a:bodyPr/>
          <a:lstStyle/>
          <a:p>
            <a:r>
              <a:rPr lang="it-IT" smtClean="0"/>
              <a:t>Visita al CERN</a:t>
            </a:r>
            <a:endParaRPr lang="it-IT"/>
          </a:p>
        </p:txBody>
      </p:sp>
      <p:sp>
        <p:nvSpPr>
          <p:cNvPr id="1018882" name="Rectangle 2"/>
          <p:cNvSpPr>
            <a:spLocks noGrp="1" noChangeArrowheads="1"/>
          </p:cNvSpPr>
          <p:nvPr>
            <p:ph type="title"/>
          </p:nvPr>
        </p:nvSpPr>
        <p:spPr/>
        <p:txBody>
          <a:bodyPr/>
          <a:lstStyle/>
          <a:p>
            <a:r>
              <a:rPr lang="it-IT" sz="3600"/>
              <a:t>I magneti superconduttori</a:t>
            </a:r>
          </a:p>
        </p:txBody>
      </p:sp>
      <p:sp>
        <p:nvSpPr>
          <p:cNvPr id="1018884" name="Rectangle 4"/>
          <p:cNvSpPr>
            <a:spLocks noGrp="1" noChangeArrowheads="1"/>
          </p:cNvSpPr>
          <p:nvPr>
            <p:ph type="body" sz="half" idx="1"/>
          </p:nvPr>
        </p:nvSpPr>
        <p:spPr>
          <a:xfrm>
            <a:off x="685800" y="964369"/>
            <a:ext cx="3943142" cy="5422014"/>
          </a:xfrm>
        </p:spPr>
        <p:txBody>
          <a:bodyPr/>
          <a:lstStyle/>
          <a:p>
            <a:pPr>
              <a:lnSpc>
                <a:spcPct val="90000"/>
              </a:lnSpc>
            </a:pPr>
            <a:r>
              <a:rPr lang="it-IT" sz="1800" dirty="0"/>
              <a:t>Per far restare protoni da </a:t>
            </a:r>
            <a:r>
              <a:rPr lang="it-IT" sz="1800" dirty="0" err="1"/>
              <a:t>7</a:t>
            </a:r>
            <a:r>
              <a:rPr lang="it-IT" sz="1800" dirty="0"/>
              <a:t> </a:t>
            </a:r>
            <a:r>
              <a:rPr lang="it-IT" sz="1800" dirty="0" err="1"/>
              <a:t>TeV</a:t>
            </a:r>
            <a:r>
              <a:rPr lang="it-IT" sz="1800" dirty="0"/>
              <a:t> nell’orbita circolare di LHC sono necessari campi magnetici da circa </a:t>
            </a:r>
            <a:r>
              <a:rPr lang="it-IT" sz="1800" dirty="0" err="1">
                <a:solidFill>
                  <a:schemeClr val="accent2"/>
                </a:solidFill>
              </a:rPr>
              <a:t>8</a:t>
            </a:r>
            <a:r>
              <a:rPr lang="it-IT" sz="1800" dirty="0">
                <a:solidFill>
                  <a:schemeClr val="accent2"/>
                </a:solidFill>
              </a:rPr>
              <a:t> </a:t>
            </a:r>
            <a:r>
              <a:rPr lang="it-IT" sz="1800" dirty="0" err="1">
                <a:solidFill>
                  <a:schemeClr val="accent2"/>
                </a:solidFill>
              </a:rPr>
              <a:t>Tesla</a:t>
            </a:r>
            <a:r>
              <a:rPr lang="it-IT" sz="1800" dirty="0"/>
              <a:t> (80000 volte il campo magnetico terrestre</a:t>
            </a:r>
            <a:r>
              <a:rPr lang="it-IT" sz="1800" dirty="0" smtClean="0"/>
              <a:t>)</a:t>
            </a:r>
          </a:p>
          <a:p>
            <a:pPr>
              <a:lnSpc>
                <a:spcPct val="90000"/>
              </a:lnSpc>
            </a:pPr>
            <a:r>
              <a:rPr lang="it-IT" sz="1800" dirty="0" smtClean="0"/>
              <a:t>Magneti speciali (“quadrupoli”) strizzano i fasci nei punti di collisione per aumentare il numero di collisioni</a:t>
            </a:r>
          </a:p>
          <a:p>
            <a:pPr>
              <a:lnSpc>
                <a:spcPct val="90000"/>
              </a:lnSpc>
            </a:pPr>
            <a:r>
              <a:rPr lang="it-IT" sz="1800" dirty="0">
                <a:solidFill>
                  <a:schemeClr val="accent2"/>
                </a:solidFill>
              </a:rPr>
              <a:t>1600 magneti superconduttori</a:t>
            </a:r>
            <a:r>
              <a:rPr lang="it-IT" sz="1800" dirty="0"/>
              <a:t> sono raffreddati con </a:t>
            </a:r>
            <a:r>
              <a:rPr lang="it-IT" sz="1800" dirty="0">
                <a:solidFill>
                  <a:schemeClr val="accent2"/>
                </a:solidFill>
              </a:rPr>
              <a:t>He liquido</a:t>
            </a:r>
            <a:r>
              <a:rPr lang="it-IT" sz="1800" dirty="0"/>
              <a:t> superfluido ad </a:t>
            </a:r>
            <a:r>
              <a:rPr lang="it-IT" sz="1800" dirty="0">
                <a:solidFill>
                  <a:schemeClr val="accent2"/>
                </a:solidFill>
              </a:rPr>
              <a:t>1.9°K</a:t>
            </a:r>
            <a:r>
              <a:rPr lang="it-IT" sz="1800" dirty="0"/>
              <a:t> </a:t>
            </a:r>
            <a:r>
              <a:rPr lang="it-IT" sz="1800" dirty="0" smtClean="0"/>
              <a:t>(</a:t>
            </a:r>
            <a:r>
              <a:rPr lang="it-IT" sz="1800" dirty="0" smtClean="0">
                <a:sym typeface="Symbol" charset="2"/>
              </a:rPr>
              <a:t>−</a:t>
            </a:r>
            <a:r>
              <a:rPr lang="it-IT" sz="1800" dirty="0" smtClean="0"/>
              <a:t>271.25</a:t>
            </a:r>
            <a:r>
              <a:rPr lang="it-IT" sz="1800" dirty="0"/>
              <a:t>°C)</a:t>
            </a:r>
          </a:p>
          <a:p>
            <a:pPr>
              <a:lnSpc>
                <a:spcPct val="90000"/>
              </a:lnSpc>
            </a:pPr>
            <a:r>
              <a:rPr lang="it-IT" sz="1800" dirty="0"/>
              <a:t>LHC contiene il </a:t>
            </a:r>
            <a:r>
              <a:rPr lang="it-IT" sz="1800" dirty="0">
                <a:solidFill>
                  <a:schemeClr val="accent2"/>
                </a:solidFill>
              </a:rPr>
              <a:t>sistema criogenico più grande al mondo</a:t>
            </a:r>
            <a:r>
              <a:rPr lang="it-IT" sz="1800" dirty="0"/>
              <a:t>, ed è il luogo massivo </a:t>
            </a:r>
            <a:r>
              <a:rPr lang="it-IT" sz="1800" dirty="0">
                <a:solidFill>
                  <a:schemeClr val="accent2"/>
                </a:solidFill>
              </a:rPr>
              <a:t>più freddo dell’universo</a:t>
            </a:r>
            <a:r>
              <a:rPr lang="it-IT" sz="1800" dirty="0"/>
              <a:t>!</a:t>
            </a:r>
          </a:p>
          <a:p>
            <a:pPr>
              <a:lnSpc>
                <a:spcPct val="90000"/>
              </a:lnSpc>
            </a:pPr>
            <a:r>
              <a:rPr lang="it-IT" sz="1800" dirty="0"/>
              <a:t>~7000 km di cavo superconduttore: l’intera produzione mondiale di due anni!</a:t>
            </a:r>
          </a:p>
        </p:txBody>
      </p:sp>
      <p:pic>
        <p:nvPicPr>
          <p:cNvPr id="1018889" name="Picture 9"/>
          <p:cNvPicPr>
            <a:picLocks noChangeAspect="1" noChangeArrowheads="1"/>
          </p:cNvPicPr>
          <p:nvPr/>
        </p:nvPicPr>
        <p:blipFill>
          <a:blip r:embed="rId2"/>
          <a:srcRect t="8505"/>
          <a:stretch>
            <a:fillRect/>
          </a:stretch>
        </p:blipFill>
        <p:spPr bwMode="auto">
          <a:xfrm>
            <a:off x="4932363" y="1052513"/>
            <a:ext cx="3598862" cy="2227262"/>
          </a:xfrm>
          <a:prstGeom prst="rect">
            <a:avLst/>
          </a:prstGeom>
          <a:noFill/>
          <a:ln w="9525">
            <a:solidFill>
              <a:schemeClr val="tx1"/>
            </a:solidFill>
            <a:miter lim="800000"/>
            <a:headEnd/>
            <a:tailEnd/>
          </a:ln>
          <a:effectLst/>
        </p:spPr>
      </p:pic>
      <p:pic>
        <p:nvPicPr>
          <p:cNvPr id="1018890" name="Picture 10"/>
          <p:cNvPicPr>
            <a:picLocks noChangeAspect="1" noChangeArrowheads="1"/>
          </p:cNvPicPr>
          <p:nvPr/>
        </p:nvPicPr>
        <p:blipFill>
          <a:blip r:embed="rId3"/>
          <a:srcRect t="1839"/>
          <a:stretch>
            <a:fillRect/>
          </a:stretch>
        </p:blipFill>
        <p:spPr bwMode="auto">
          <a:xfrm>
            <a:off x="4932363" y="3429000"/>
            <a:ext cx="3598862" cy="2600325"/>
          </a:xfrm>
          <a:prstGeom prst="rect">
            <a:avLst/>
          </a:prstGeom>
          <a:noFill/>
          <a:ln w="9525">
            <a:noFill/>
            <a:miter lim="800000"/>
            <a:headEnd/>
            <a:tailEnd/>
          </a:ln>
          <a:effectLst/>
        </p:spPr>
      </p:pic>
      <p:sp>
        <p:nvSpPr>
          <p:cNvPr id="9" name="Segnaposto numero diapositiva 8"/>
          <p:cNvSpPr>
            <a:spLocks noGrp="1"/>
          </p:cNvSpPr>
          <p:nvPr>
            <p:ph type="sldNum" sz="quarter" idx="12"/>
          </p:nvPr>
        </p:nvSpPr>
        <p:spPr/>
        <p:txBody>
          <a:bodyPr/>
          <a:lstStyle/>
          <a:p>
            <a:fld id="{C88BB0E5-2C05-0C4B-A4C4-A7ED78B96E19}" type="slidenum">
              <a:rPr lang="it-IT" smtClean="0"/>
              <a:pPr/>
              <a:t>24</a:t>
            </a:fld>
            <a:endParaRPr lang="it-IT"/>
          </a:p>
        </p:txBody>
      </p:sp>
      <p:sp>
        <p:nvSpPr>
          <p:cNvPr id="10" name="Segnaposto piè di pagina 9"/>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0" y="754441"/>
            <a:ext cx="9154152" cy="5656869"/>
          </a:xfrm>
          <a:prstGeom prst="rect">
            <a:avLst/>
          </a:prstGeom>
        </p:spPr>
      </p:pic>
      <p:sp>
        <p:nvSpPr>
          <p:cNvPr id="7" name="Titolo 6"/>
          <p:cNvSpPr>
            <a:spLocks noGrp="1"/>
          </p:cNvSpPr>
          <p:nvPr>
            <p:ph type="title"/>
          </p:nvPr>
        </p:nvSpPr>
        <p:spPr/>
        <p:txBody>
          <a:bodyPr/>
          <a:lstStyle/>
          <a:p>
            <a:r>
              <a:rPr lang="it-IT" dirty="0" smtClean="0"/>
              <a:t>Il </a:t>
            </a:r>
            <a:r>
              <a:rPr lang="it-IT" dirty="0" err="1" smtClean="0"/>
              <a:t>Large</a:t>
            </a:r>
            <a:r>
              <a:rPr lang="it-IT" dirty="0" smtClean="0"/>
              <a:t> </a:t>
            </a:r>
            <a:r>
              <a:rPr lang="it-IT" dirty="0" err="1" smtClean="0"/>
              <a:t>Hadron</a:t>
            </a:r>
            <a:r>
              <a:rPr lang="it-IT" dirty="0" smtClean="0"/>
              <a:t> Collider</a:t>
            </a:r>
            <a:endParaRPr lang="it-IT"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25</a:t>
            </a:fld>
            <a:endParaRPr lang="it-IT" dirty="0"/>
          </a:p>
        </p:txBody>
      </p:sp>
      <p:sp>
        <p:nvSpPr>
          <p:cNvPr id="9" name="CasellaDiTesto 8"/>
          <p:cNvSpPr txBox="1"/>
          <p:nvPr/>
        </p:nvSpPr>
        <p:spPr>
          <a:xfrm>
            <a:off x="6446345" y="952586"/>
            <a:ext cx="2697655" cy="3108544"/>
          </a:xfrm>
          <a:prstGeom prst="rect">
            <a:avLst/>
          </a:prstGeom>
          <a:noFill/>
        </p:spPr>
        <p:txBody>
          <a:bodyPr wrap="square" rtlCol="0">
            <a:spAutoFit/>
          </a:bodyPr>
          <a:lstStyle/>
          <a:p>
            <a:r>
              <a:rPr lang="it-IT" sz="1400" dirty="0" smtClean="0">
                <a:solidFill>
                  <a:schemeClr val="bg1"/>
                </a:solidFill>
                <a:latin typeface="+mn-lt"/>
              </a:rPr>
              <a:t>I protoni sono accelerati a 14 </a:t>
            </a:r>
            <a:r>
              <a:rPr lang="it-IT" sz="1400" dirty="0" err="1" smtClean="0">
                <a:solidFill>
                  <a:schemeClr val="bg1"/>
                </a:solidFill>
                <a:latin typeface="+mn-lt"/>
              </a:rPr>
              <a:t>TeV</a:t>
            </a:r>
            <a:r>
              <a:rPr lang="it-IT" sz="1400" dirty="0" smtClean="0">
                <a:solidFill>
                  <a:schemeClr val="bg1"/>
                </a:solidFill>
                <a:latin typeface="+mn-lt"/>
              </a:rPr>
              <a:t>, ossia 0.99999999 volte la velocità della luce </a:t>
            </a:r>
          </a:p>
          <a:p>
            <a:endParaRPr lang="it-IT" sz="1400" dirty="0" smtClean="0">
              <a:solidFill>
                <a:schemeClr val="bg1"/>
              </a:solidFill>
              <a:latin typeface="+mn-lt"/>
            </a:endParaRPr>
          </a:p>
          <a:p>
            <a:r>
              <a:rPr lang="it-IT" sz="1400" dirty="0" smtClean="0">
                <a:solidFill>
                  <a:schemeClr val="bg1"/>
                </a:solidFill>
                <a:latin typeface="+mn-lt"/>
              </a:rPr>
              <a:t>I fasci hanno altissima intensità: ~10</a:t>
            </a:r>
            <a:r>
              <a:rPr lang="it-IT" sz="1400" baseline="30000" dirty="0" smtClean="0">
                <a:solidFill>
                  <a:schemeClr val="bg1"/>
                </a:solidFill>
                <a:latin typeface="+mn-lt"/>
              </a:rPr>
              <a:t>11</a:t>
            </a:r>
            <a:r>
              <a:rPr lang="it-IT" sz="1400" dirty="0" smtClean="0">
                <a:solidFill>
                  <a:schemeClr val="bg1"/>
                </a:solidFill>
                <a:latin typeface="+mn-lt"/>
              </a:rPr>
              <a:t> </a:t>
            </a:r>
            <a:r>
              <a:rPr lang="it-IT" sz="1400" dirty="0" err="1" smtClean="0">
                <a:solidFill>
                  <a:schemeClr val="bg1"/>
                </a:solidFill>
                <a:latin typeface="+mn-lt"/>
              </a:rPr>
              <a:t>p</a:t>
            </a:r>
            <a:r>
              <a:rPr lang="it-IT" sz="1400" dirty="0" smtClean="0">
                <a:solidFill>
                  <a:schemeClr val="bg1"/>
                </a:solidFill>
                <a:latin typeface="+mn-lt"/>
              </a:rPr>
              <a:t> per “pacchetto”</a:t>
            </a:r>
          </a:p>
          <a:p>
            <a:endParaRPr lang="it-IT" sz="1400" dirty="0" smtClean="0">
              <a:solidFill>
                <a:schemeClr val="bg1"/>
              </a:solidFill>
              <a:latin typeface="+mn-lt"/>
            </a:endParaRPr>
          </a:p>
          <a:p>
            <a:r>
              <a:rPr lang="it-IT" sz="1400" dirty="0" smtClean="0">
                <a:solidFill>
                  <a:schemeClr val="bg1"/>
                </a:solidFill>
                <a:latin typeface="+mn-lt"/>
              </a:rPr>
              <a:t>Si scontrano 11000 volte al secondo </a:t>
            </a:r>
          </a:p>
          <a:p>
            <a:endParaRPr lang="it-IT" sz="1400" dirty="0" smtClean="0">
              <a:solidFill>
                <a:schemeClr val="bg1"/>
              </a:solidFill>
              <a:latin typeface="+mn-lt"/>
            </a:endParaRPr>
          </a:p>
          <a:p>
            <a:r>
              <a:rPr lang="it-IT" sz="1400" dirty="0" smtClean="0">
                <a:solidFill>
                  <a:schemeClr val="bg1"/>
                </a:solidFill>
                <a:latin typeface="+mn-lt"/>
              </a:rPr>
              <a:t>La galleria sotterranea è lunga 27 km, al confine tra Francia e Svizzera</a:t>
            </a:r>
          </a:p>
          <a:p>
            <a:endParaRPr lang="it-IT" sz="1400" dirty="0">
              <a:solidFill>
                <a:schemeClr val="bg1"/>
              </a:solidFill>
              <a:latin typeface="+mn-lt"/>
            </a:endParaRPr>
          </a:p>
        </p:txBody>
      </p:sp>
      <p:sp>
        <p:nvSpPr>
          <p:cNvPr id="11" name="CasellaDiTesto 10"/>
          <p:cNvSpPr txBox="1"/>
          <p:nvPr/>
        </p:nvSpPr>
        <p:spPr>
          <a:xfrm>
            <a:off x="2040761" y="5009930"/>
            <a:ext cx="1107449" cy="307777"/>
          </a:xfrm>
          <a:prstGeom prst="rect">
            <a:avLst/>
          </a:prstGeom>
          <a:noFill/>
        </p:spPr>
        <p:txBody>
          <a:bodyPr wrap="none" rtlCol="0">
            <a:spAutoFit/>
          </a:bodyPr>
          <a:lstStyle/>
          <a:p>
            <a:r>
              <a:rPr lang="it-IT" sz="1400" dirty="0" smtClean="0">
                <a:solidFill>
                  <a:schemeClr val="bg1"/>
                </a:solidFill>
                <a:latin typeface="+mn-lt"/>
              </a:rPr>
              <a:t>10</a:t>
            </a:r>
            <a:r>
              <a:rPr lang="it-IT" sz="1400" baseline="30000" dirty="0" smtClean="0">
                <a:solidFill>
                  <a:schemeClr val="bg1"/>
                </a:solidFill>
                <a:latin typeface="+mn-lt"/>
              </a:rPr>
              <a:t>11</a:t>
            </a:r>
            <a:r>
              <a:rPr lang="it-IT" sz="1400" dirty="0" smtClean="0">
                <a:solidFill>
                  <a:schemeClr val="bg1"/>
                </a:solidFill>
                <a:latin typeface="+mn-lt"/>
              </a:rPr>
              <a:t> protoni</a:t>
            </a:r>
            <a:endParaRPr lang="it-IT" sz="1400" dirty="0">
              <a:solidFill>
                <a:schemeClr val="bg1"/>
              </a:solidFill>
              <a:latin typeface="+mn-lt"/>
            </a:endParaRPr>
          </a:p>
        </p:txBody>
      </p:sp>
      <p:sp>
        <p:nvSpPr>
          <p:cNvPr id="12" name="CasellaDiTesto 11"/>
          <p:cNvSpPr txBox="1"/>
          <p:nvPr/>
        </p:nvSpPr>
        <p:spPr>
          <a:xfrm>
            <a:off x="2088055" y="5530192"/>
            <a:ext cx="1107449" cy="307777"/>
          </a:xfrm>
          <a:prstGeom prst="rect">
            <a:avLst/>
          </a:prstGeom>
          <a:noFill/>
        </p:spPr>
        <p:txBody>
          <a:bodyPr wrap="none" rtlCol="0">
            <a:spAutoFit/>
          </a:bodyPr>
          <a:lstStyle/>
          <a:p>
            <a:r>
              <a:rPr lang="it-IT" sz="1400" dirty="0" smtClean="0">
                <a:solidFill>
                  <a:schemeClr val="bg1"/>
                </a:solidFill>
                <a:latin typeface="+mn-lt"/>
              </a:rPr>
              <a:t>10</a:t>
            </a:r>
            <a:r>
              <a:rPr lang="it-IT" sz="1400" baseline="30000" dirty="0" smtClean="0">
                <a:solidFill>
                  <a:schemeClr val="bg1"/>
                </a:solidFill>
                <a:latin typeface="+mn-lt"/>
              </a:rPr>
              <a:t>11</a:t>
            </a:r>
            <a:r>
              <a:rPr lang="it-IT" sz="1400" dirty="0" smtClean="0">
                <a:solidFill>
                  <a:schemeClr val="bg1"/>
                </a:solidFill>
                <a:latin typeface="+mn-lt"/>
              </a:rPr>
              <a:t> protoni</a:t>
            </a:r>
            <a:endParaRPr lang="it-IT" sz="1400" dirty="0">
              <a:solidFill>
                <a:schemeClr val="bg1"/>
              </a:solidFill>
              <a:latin typeface="+mn-lt"/>
            </a:endParaRPr>
          </a:p>
        </p:txBody>
      </p:sp>
      <p:cxnSp>
        <p:nvCxnSpPr>
          <p:cNvPr id="14" name="Connettore 2 13"/>
          <p:cNvCxnSpPr>
            <a:stCxn id="11" idx="3"/>
          </p:cNvCxnSpPr>
          <p:nvPr/>
        </p:nvCxnSpPr>
        <p:spPr bwMode="auto">
          <a:xfrm flipV="1">
            <a:off x="3148210" y="4335517"/>
            <a:ext cx="1213586" cy="828302"/>
          </a:xfrm>
          <a:prstGeom prst="straightConnector1">
            <a:avLst/>
          </a:prstGeom>
          <a:solidFill>
            <a:schemeClr val="accent1"/>
          </a:solidFill>
          <a:ln w="31750" cap="flat" cmpd="sng" algn="ctr">
            <a:solidFill>
              <a:schemeClr val="bg1"/>
            </a:solidFill>
            <a:prstDash val="solid"/>
            <a:round/>
            <a:headEnd type="none" w="med" len="med"/>
            <a:tailEnd type="triangle" w="med" len="lg"/>
          </a:ln>
          <a:effectLst/>
        </p:spPr>
      </p:cxnSp>
      <p:cxnSp>
        <p:nvCxnSpPr>
          <p:cNvPr id="15" name="Connettore 2 14"/>
          <p:cNvCxnSpPr>
            <a:stCxn id="12" idx="3"/>
          </p:cNvCxnSpPr>
          <p:nvPr/>
        </p:nvCxnSpPr>
        <p:spPr bwMode="auto">
          <a:xfrm flipV="1">
            <a:off x="3195504" y="4431862"/>
            <a:ext cx="1840703" cy="1252219"/>
          </a:xfrm>
          <a:prstGeom prst="straightConnector1">
            <a:avLst/>
          </a:prstGeom>
          <a:solidFill>
            <a:schemeClr val="accent1"/>
          </a:solidFill>
          <a:ln w="31750" cap="flat" cmpd="sng" algn="ctr">
            <a:solidFill>
              <a:schemeClr val="bg1"/>
            </a:solidFill>
            <a:prstDash val="solid"/>
            <a:round/>
            <a:headEnd type="none" w="med" len="med"/>
            <a:tailEnd type="triangle" w="med" len="lg"/>
          </a:ln>
          <a:effectLst/>
        </p:spPr>
      </p:cxnSp>
      <p:cxnSp>
        <p:nvCxnSpPr>
          <p:cNvPr id="19" name="Connettore 2 18"/>
          <p:cNvCxnSpPr/>
          <p:nvPr/>
        </p:nvCxnSpPr>
        <p:spPr bwMode="auto">
          <a:xfrm rot="16200000" flipV="1">
            <a:off x="5478957" y="5450929"/>
            <a:ext cx="951186" cy="872356"/>
          </a:xfrm>
          <a:prstGeom prst="straightConnector1">
            <a:avLst/>
          </a:prstGeom>
          <a:solidFill>
            <a:schemeClr val="accent1"/>
          </a:solidFill>
          <a:ln w="31750" cap="flat" cmpd="sng" algn="ctr">
            <a:solidFill>
              <a:schemeClr val="bg1"/>
            </a:solidFill>
            <a:prstDash val="sysDash"/>
            <a:round/>
            <a:headEnd type="none" w="med" len="med"/>
            <a:tailEnd type="triangle" w="med" len="lg"/>
          </a:ln>
          <a:effectLst/>
        </p:spPr>
      </p:cxnSp>
      <p:cxnSp>
        <p:nvCxnSpPr>
          <p:cNvPr id="21" name="Connettore 2 20"/>
          <p:cNvCxnSpPr/>
          <p:nvPr/>
        </p:nvCxnSpPr>
        <p:spPr bwMode="auto">
          <a:xfrm>
            <a:off x="6384743" y="5367867"/>
            <a:ext cx="1077310" cy="945931"/>
          </a:xfrm>
          <a:prstGeom prst="straightConnector1">
            <a:avLst/>
          </a:prstGeom>
          <a:solidFill>
            <a:schemeClr val="accent1"/>
          </a:solidFill>
          <a:ln w="31750" cap="flat" cmpd="sng" algn="ctr">
            <a:solidFill>
              <a:schemeClr val="bg1"/>
            </a:solidFill>
            <a:prstDash val="sysDash"/>
            <a:round/>
            <a:headEnd type="none" w="med" len="med"/>
            <a:tailEnd type="triangle" w="med" len="lg"/>
          </a:ln>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ttangolo 7"/>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pic>
        <p:nvPicPr>
          <p:cNvPr id="12" name="Immagine 11"/>
          <p:cNvPicPr>
            <a:picLocks noChangeAspect="1"/>
          </p:cNvPicPr>
          <p:nvPr/>
        </p:nvPicPr>
        <p:blipFill>
          <a:blip r:embed="rId2"/>
          <a:stretch>
            <a:fillRect/>
          </a:stretch>
        </p:blipFill>
        <p:spPr>
          <a:xfrm>
            <a:off x="762000" y="1334261"/>
            <a:ext cx="7772400" cy="5456225"/>
          </a:xfrm>
          <a:prstGeom prst="rect">
            <a:avLst/>
          </a:prstGeom>
          <a:ln>
            <a:noFill/>
          </a:ln>
          <a:effectLst/>
        </p:spPr>
      </p:pic>
      <p:sp>
        <p:nvSpPr>
          <p:cNvPr id="5" name="Segnaposto data 3"/>
          <p:cNvSpPr>
            <a:spLocks noGrp="1"/>
          </p:cNvSpPr>
          <p:nvPr>
            <p:ph type="dt" sz="half" idx="10"/>
          </p:nvPr>
        </p:nvSpPr>
        <p:spPr/>
        <p:txBody>
          <a:bodyPr/>
          <a:lstStyle/>
          <a:p>
            <a:r>
              <a:rPr lang="it-IT" smtClean="0"/>
              <a:t>La Fisica a LHC</a:t>
            </a:r>
            <a:endParaRPr lang="it-IT"/>
          </a:p>
        </p:txBody>
      </p:sp>
      <p:sp>
        <p:nvSpPr>
          <p:cNvPr id="1013762" name="Rectangle 2"/>
          <p:cNvSpPr>
            <a:spLocks noGrp="1" noChangeArrowheads="1"/>
          </p:cNvSpPr>
          <p:nvPr>
            <p:ph type="title"/>
          </p:nvPr>
        </p:nvSpPr>
        <p:spPr/>
        <p:txBody>
          <a:bodyPr/>
          <a:lstStyle/>
          <a:p>
            <a:r>
              <a:rPr lang="it-IT" sz="3600"/>
              <a:t>Obiettivi di LHC</a:t>
            </a:r>
          </a:p>
        </p:txBody>
      </p:sp>
      <p:sp>
        <p:nvSpPr>
          <p:cNvPr id="1013763" name="Rectangle 3"/>
          <p:cNvSpPr>
            <a:spLocks noGrp="1" noChangeArrowheads="1"/>
          </p:cNvSpPr>
          <p:nvPr>
            <p:ph type="body" idx="1"/>
          </p:nvPr>
        </p:nvSpPr>
        <p:spPr>
          <a:xfrm>
            <a:off x="0" y="914400"/>
            <a:ext cx="9144000" cy="838200"/>
          </a:xfrm>
          <a:solidFill>
            <a:srgbClr val="3333CC">
              <a:alpha val="53000"/>
            </a:srgbClr>
          </a:solidFill>
        </p:spPr>
        <p:txBody>
          <a:bodyPr/>
          <a:lstStyle/>
          <a:p>
            <a:pPr>
              <a:lnSpc>
                <a:spcPct val="90000"/>
              </a:lnSpc>
              <a:buFontTx/>
              <a:buNone/>
            </a:pPr>
            <a:r>
              <a:rPr lang="it-IT" sz="2400" dirty="0" smtClean="0">
                <a:solidFill>
                  <a:schemeClr val="accent2">
                    <a:lumMod val="20000"/>
                    <a:lumOff val="80000"/>
                  </a:schemeClr>
                </a:solidFill>
              </a:rPr>
              <a:t>	Riprodurre le condizioni dell’universo ~10</a:t>
            </a:r>
            <a:r>
              <a:rPr lang="it-IT" sz="2400" baseline="30000" dirty="0" smtClean="0">
                <a:solidFill>
                  <a:schemeClr val="accent2">
                    <a:lumMod val="20000"/>
                    <a:lumOff val="80000"/>
                  </a:schemeClr>
                </a:solidFill>
                <a:latin typeface="Symbol" charset="2"/>
                <a:cs typeface="Symbol" charset="2"/>
              </a:rPr>
              <a:t>-</a:t>
            </a:r>
            <a:r>
              <a:rPr lang="it-IT" sz="2400" baseline="30000" dirty="0" smtClean="0">
                <a:solidFill>
                  <a:schemeClr val="accent2">
                    <a:lumMod val="20000"/>
                    <a:lumOff val="80000"/>
                  </a:schemeClr>
                </a:solidFill>
              </a:rPr>
              <a:t>6</a:t>
            </a:r>
            <a:r>
              <a:rPr lang="it-IT" sz="2400" dirty="0" smtClean="0">
                <a:solidFill>
                  <a:schemeClr val="accent2">
                    <a:lumMod val="20000"/>
                    <a:lumOff val="80000"/>
                  </a:schemeClr>
                </a:solidFill>
              </a:rPr>
              <a:t> secondi dopo </a:t>
            </a:r>
            <a:br>
              <a:rPr lang="it-IT" sz="2400" dirty="0" smtClean="0">
                <a:solidFill>
                  <a:schemeClr val="accent2">
                    <a:lumMod val="20000"/>
                    <a:lumOff val="80000"/>
                  </a:schemeClr>
                </a:solidFill>
              </a:rPr>
            </a:br>
            <a:r>
              <a:rPr lang="it-IT" sz="2400" dirty="0" smtClean="0">
                <a:solidFill>
                  <a:schemeClr val="accent2">
                    <a:lumMod val="20000"/>
                    <a:lumOff val="80000"/>
                  </a:schemeClr>
                </a:solidFill>
              </a:rPr>
              <a:t>il big-bang per studiare fenomeni </a:t>
            </a:r>
            <a:r>
              <a:rPr lang="it-IT" sz="2400" dirty="0">
                <a:solidFill>
                  <a:schemeClr val="accent2">
                    <a:lumMod val="20000"/>
                    <a:lumOff val="80000"/>
                  </a:schemeClr>
                </a:solidFill>
              </a:rPr>
              <a:t>fisici</a:t>
            </a:r>
            <a:r>
              <a:rPr lang="it-IT" sz="2400" dirty="0" smtClean="0">
                <a:solidFill>
                  <a:schemeClr val="accent2">
                    <a:lumMod val="20000"/>
                    <a:lumOff val="80000"/>
                  </a:schemeClr>
                </a:solidFill>
              </a:rPr>
              <a:t> mai osservati</a:t>
            </a:r>
          </a:p>
          <a:p>
            <a:pPr>
              <a:lnSpc>
                <a:spcPct val="90000"/>
              </a:lnSpc>
              <a:buFontTx/>
              <a:buNone/>
            </a:pPr>
            <a:endParaRPr lang="it-IT" sz="2400" dirty="0" smtClean="0">
              <a:solidFill>
                <a:schemeClr val="accent2">
                  <a:lumMod val="20000"/>
                  <a:lumOff val="80000"/>
                </a:schemeClr>
              </a:solidFill>
            </a:endParaRPr>
          </a:p>
        </p:txBody>
      </p:sp>
      <p:sp>
        <p:nvSpPr>
          <p:cNvPr id="10" name="Segnaposto numero diapositiva 9"/>
          <p:cNvSpPr>
            <a:spLocks noGrp="1"/>
          </p:cNvSpPr>
          <p:nvPr>
            <p:ph type="sldNum" sz="quarter" idx="12"/>
          </p:nvPr>
        </p:nvSpPr>
        <p:spPr/>
        <p:txBody>
          <a:bodyPr/>
          <a:lstStyle/>
          <a:p>
            <a:fld id="{B4C233C7-E0AF-9F43-B231-46AD565A5FDB}" type="slidenum">
              <a:rPr lang="it-IT" smtClean="0"/>
              <a:pPr/>
              <a:t>26</a:t>
            </a:fld>
            <a:endParaRPr lang="it-IT"/>
          </a:p>
        </p:txBody>
      </p:sp>
      <p:sp>
        <p:nvSpPr>
          <p:cNvPr id="11" name="Segnaposto piè di pagina 10"/>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Quanto costa?</a:t>
            </a:r>
            <a:endParaRPr lang="it-IT" dirty="0"/>
          </a:p>
        </p:txBody>
      </p:sp>
      <p:sp>
        <p:nvSpPr>
          <p:cNvPr id="6" name="Segnaposto contenuto 5"/>
          <p:cNvSpPr>
            <a:spLocks noGrp="1"/>
          </p:cNvSpPr>
          <p:nvPr>
            <p:ph idx="1"/>
          </p:nvPr>
        </p:nvSpPr>
        <p:spPr>
          <a:xfrm>
            <a:off x="404917" y="869001"/>
            <a:ext cx="8466453" cy="5681924"/>
          </a:xfrm>
        </p:spPr>
        <p:txBody>
          <a:bodyPr/>
          <a:lstStyle/>
          <a:p>
            <a:r>
              <a:rPr lang="it-IT" sz="2400" dirty="0" smtClean="0"/>
              <a:t>Circa </a:t>
            </a:r>
            <a:r>
              <a:rPr lang="it-IT" sz="2400" dirty="0" smtClean="0">
                <a:solidFill>
                  <a:schemeClr val="accent2"/>
                </a:solidFill>
              </a:rPr>
              <a:t>20 anni </a:t>
            </a:r>
            <a:r>
              <a:rPr lang="it-IT" sz="2400" dirty="0" smtClean="0"/>
              <a:t>di lavoro tra progettazione e costruzione, circa </a:t>
            </a:r>
            <a:r>
              <a:rPr lang="it-IT" sz="2400" dirty="0" smtClean="0">
                <a:solidFill>
                  <a:srgbClr val="3333CC"/>
                </a:solidFill>
              </a:rPr>
              <a:t>10.000 fisici ed ingegneri</a:t>
            </a:r>
            <a:r>
              <a:rPr lang="it-IT" sz="2400" dirty="0" smtClean="0"/>
              <a:t> di 85 paesi</a:t>
            </a:r>
            <a:endParaRPr lang="it-IT" sz="2400" dirty="0" smtClean="0">
              <a:solidFill>
                <a:srgbClr val="3333CC"/>
              </a:solidFill>
            </a:endParaRPr>
          </a:p>
          <a:p>
            <a:r>
              <a:rPr lang="it-IT" sz="2400" dirty="0" smtClean="0">
                <a:solidFill>
                  <a:srgbClr val="3333CC"/>
                </a:solidFill>
              </a:rPr>
              <a:t>6.000.000.000€</a:t>
            </a:r>
            <a:r>
              <a:rPr lang="it-IT" sz="2400" dirty="0" smtClean="0"/>
              <a:t>: </a:t>
            </a:r>
            <a:r>
              <a:rPr lang="it-IT" sz="2400" dirty="0" smtClean="0">
                <a:solidFill>
                  <a:srgbClr val="800000"/>
                </a:solidFill>
              </a:rPr>
              <a:t>è molto?</a:t>
            </a:r>
          </a:p>
          <a:p>
            <a:pPr lvl="1"/>
            <a:r>
              <a:rPr lang="it-IT" sz="2000" dirty="0" smtClean="0"/>
              <a:t>Un quarto delle Olimpiadi di Londra </a:t>
            </a:r>
          </a:p>
          <a:p>
            <a:pPr lvl="1"/>
            <a:r>
              <a:rPr lang="it-IT" sz="2000" dirty="0" smtClean="0"/>
              <a:t>Una settimana di guerra in Iraq</a:t>
            </a:r>
          </a:p>
          <a:p>
            <a:pPr lvl="1"/>
            <a:r>
              <a:rPr lang="it-IT" sz="2000" dirty="0" smtClean="0"/>
              <a:t>Meno del telescopio spaziale </a:t>
            </a:r>
            <a:r>
              <a:rPr lang="it-IT" sz="2000" dirty="0" err="1" smtClean="0"/>
              <a:t>Hubble</a:t>
            </a:r>
            <a:endParaRPr lang="it-IT" sz="2000" dirty="0" smtClean="0"/>
          </a:p>
          <a:p>
            <a:r>
              <a:rPr lang="it-IT" sz="2400" dirty="0" smtClean="0"/>
              <a:t>Il contributo italiano è circa il</a:t>
            </a:r>
            <a:br>
              <a:rPr lang="it-IT" sz="2400" dirty="0" smtClean="0"/>
            </a:br>
            <a:r>
              <a:rPr lang="it-IT" sz="2400" dirty="0" smtClean="0"/>
              <a:t>12% del totale</a:t>
            </a:r>
          </a:p>
          <a:p>
            <a:pPr lvl="1"/>
            <a:r>
              <a:rPr lang="it-IT" sz="2000" dirty="0" smtClean="0">
                <a:solidFill>
                  <a:srgbClr val="3333CC"/>
                </a:solidFill>
              </a:rPr>
              <a:t>36.000.000€/anno</a:t>
            </a:r>
            <a:r>
              <a:rPr lang="it-IT" sz="2000" dirty="0" smtClean="0"/>
              <a:t> = </a:t>
            </a:r>
            <a:r>
              <a:rPr lang="it-IT" sz="2000" dirty="0" smtClean="0">
                <a:solidFill>
                  <a:srgbClr val="3333CC"/>
                </a:solidFill>
              </a:rPr>
              <a:t>0,60 cent. </a:t>
            </a:r>
            <a:br>
              <a:rPr lang="it-IT" sz="2000" dirty="0" smtClean="0">
                <a:solidFill>
                  <a:srgbClr val="3333CC"/>
                </a:solidFill>
              </a:rPr>
            </a:br>
            <a:r>
              <a:rPr lang="it-IT" sz="2000" dirty="0" smtClean="0">
                <a:solidFill>
                  <a:srgbClr val="3333CC"/>
                </a:solidFill>
              </a:rPr>
              <a:t>l’anno per cittadino</a:t>
            </a:r>
          </a:p>
          <a:p>
            <a:pPr lvl="1"/>
            <a:r>
              <a:rPr lang="it-IT" sz="2000" dirty="0" smtClean="0"/>
              <a:t>Comunque, rientrati in gran parte</a:t>
            </a:r>
            <a:br>
              <a:rPr lang="it-IT" sz="2000" dirty="0" smtClean="0"/>
            </a:br>
            <a:r>
              <a:rPr lang="it-IT" sz="2000" dirty="0" smtClean="0"/>
              <a:t>come commesse internazionali</a:t>
            </a:r>
          </a:p>
          <a:p>
            <a:pPr lvl="1"/>
            <a:r>
              <a:rPr lang="it-IT" sz="2000" dirty="0" smtClean="0"/>
              <a:t>Ad esempio </a:t>
            </a:r>
            <a:r>
              <a:rPr lang="it-IT" sz="2000" dirty="0" smtClean="0">
                <a:solidFill>
                  <a:schemeClr val="accent2"/>
                </a:solidFill>
              </a:rPr>
              <a:t>l’Ansaldo ha costruito </a:t>
            </a:r>
            <a:br>
              <a:rPr lang="it-IT" sz="2000" dirty="0" smtClean="0">
                <a:solidFill>
                  <a:schemeClr val="accent2"/>
                </a:solidFill>
              </a:rPr>
            </a:br>
            <a:r>
              <a:rPr lang="it-IT" sz="2000" dirty="0" smtClean="0">
                <a:solidFill>
                  <a:schemeClr val="accent2"/>
                </a:solidFill>
              </a:rPr>
              <a:t>in </a:t>
            </a:r>
            <a:r>
              <a:rPr lang="it-IT" sz="2000" dirty="0" smtClean="0">
                <a:solidFill>
                  <a:schemeClr val="accent1">
                    <a:lumMod val="50000"/>
                  </a:schemeClr>
                </a:solidFill>
              </a:rPr>
              <a:t>It</a:t>
            </a:r>
            <a:r>
              <a:rPr lang="it-IT" sz="2000" dirty="0" smtClean="0">
                <a:solidFill>
                  <a:schemeClr val="bg1">
                    <a:lumMod val="85000"/>
                  </a:schemeClr>
                </a:solidFill>
              </a:rPr>
              <a:t>al</a:t>
            </a:r>
            <a:r>
              <a:rPr lang="it-IT" sz="2000" dirty="0" smtClean="0">
                <a:solidFill>
                  <a:srgbClr val="FF0000"/>
                </a:solidFill>
              </a:rPr>
              <a:t>ia</a:t>
            </a:r>
            <a:r>
              <a:rPr lang="it-IT" sz="2000" dirty="0" smtClean="0">
                <a:solidFill>
                  <a:schemeClr val="accent2"/>
                </a:solidFill>
              </a:rPr>
              <a:t> </a:t>
            </a:r>
            <a:r>
              <a:rPr lang="it-IT" sz="2000" baseline="30000" dirty="0" err="1" smtClean="0">
                <a:solidFill>
                  <a:schemeClr val="accent2"/>
                </a:solidFill>
              </a:rPr>
              <a:t>1</a:t>
            </a:r>
            <a:r>
              <a:rPr lang="it-IT" sz="2000" dirty="0" smtClean="0">
                <a:solidFill>
                  <a:schemeClr val="accent2"/>
                </a:solidFill>
              </a:rPr>
              <a:t>/</a:t>
            </a:r>
            <a:r>
              <a:rPr lang="it-IT" sz="2000" baseline="-25000" dirty="0" err="1" smtClean="0">
                <a:solidFill>
                  <a:schemeClr val="accent2"/>
                </a:solidFill>
              </a:rPr>
              <a:t>3</a:t>
            </a:r>
            <a:r>
              <a:rPr lang="it-IT" sz="2000" dirty="0" smtClean="0">
                <a:solidFill>
                  <a:schemeClr val="accent2"/>
                </a:solidFill>
              </a:rPr>
              <a:t> dei magneti </a:t>
            </a:r>
            <a:br>
              <a:rPr lang="it-IT" sz="2000" dirty="0" smtClean="0">
                <a:solidFill>
                  <a:schemeClr val="accent2"/>
                </a:solidFill>
              </a:rPr>
            </a:br>
            <a:r>
              <a:rPr lang="it-IT" sz="2000" dirty="0" smtClean="0">
                <a:solidFill>
                  <a:schemeClr val="accent2"/>
                </a:solidFill>
              </a:rPr>
              <a:t>superconduttori di LHC</a:t>
            </a:r>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27</a:t>
            </a:fld>
            <a:endParaRPr lang="it-IT"/>
          </a:p>
        </p:txBody>
      </p:sp>
      <p:pic>
        <p:nvPicPr>
          <p:cNvPr id="10" name="Immagine 9"/>
          <p:cNvPicPr>
            <a:picLocks noChangeAspect="1"/>
          </p:cNvPicPr>
          <p:nvPr/>
        </p:nvPicPr>
        <p:blipFill>
          <a:blip r:embed="rId2"/>
          <a:stretch>
            <a:fillRect/>
          </a:stretch>
        </p:blipFill>
        <p:spPr>
          <a:xfrm rot="240000">
            <a:off x="5554565" y="1869272"/>
            <a:ext cx="3388446" cy="1906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a:blip r:embed="rId3"/>
          <a:stretch>
            <a:fillRect/>
          </a:stretch>
        </p:blipFill>
        <p:spPr>
          <a:xfrm rot="21360000">
            <a:off x="5369065" y="4156712"/>
            <a:ext cx="3388446" cy="1946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Ricadute tecnologiche</a:t>
            </a:r>
            <a:endParaRPr lang="it-IT" dirty="0"/>
          </a:p>
        </p:txBody>
      </p:sp>
      <p:sp>
        <p:nvSpPr>
          <p:cNvPr id="6" name="Segnaposto contenuto 5"/>
          <p:cNvSpPr>
            <a:spLocks noGrp="1"/>
          </p:cNvSpPr>
          <p:nvPr>
            <p:ph sz="half" idx="1"/>
          </p:nvPr>
        </p:nvSpPr>
        <p:spPr>
          <a:xfrm>
            <a:off x="645429" y="1125538"/>
            <a:ext cx="6080787" cy="3496780"/>
          </a:xfrm>
        </p:spPr>
        <p:txBody>
          <a:bodyPr/>
          <a:lstStyle/>
          <a:p>
            <a:r>
              <a:rPr lang="it-IT" sz="2400" dirty="0" smtClean="0"/>
              <a:t>Alcuni “effetti collaterali” della ricerca di base sulla fisica delle particelle</a:t>
            </a:r>
          </a:p>
          <a:p>
            <a:pPr lvl="1"/>
            <a:r>
              <a:rPr lang="it-IT" sz="2000" dirty="0" err="1" smtClean="0">
                <a:solidFill>
                  <a:schemeClr val="accent2"/>
                </a:solidFill>
              </a:rPr>
              <a:t>Adroterapia</a:t>
            </a:r>
            <a:r>
              <a:rPr lang="it-IT" sz="2000" dirty="0" smtClean="0">
                <a:solidFill>
                  <a:schemeClr val="accent2"/>
                </a:solidFill>
              </a:rPr>
              <a:t> oncologia</a:t>
            </a:r>
            <a:r>
              <a:rPr lang="it-IT" sz="2000" dirty="0" smtClean="0"/>
              <a:t>: curare i tumori con acceleratori di particelle (CNAO, Pavia, CATANA, Catania)</a:t>
            </a:r>
          </a:p>
          <a:p>
            <a:pPr lvl="1"/>
            <a:r>
              <a:rPr lang="it-IT" sz="2000" dirty="0" smtClean="0">
                <a:solidFill>
                  <a:srgbClr val="3333CC"/>
                </a:solidFill>
              </a:rPr>
              <a:t>PET: </a:t>
            </a:r>
            <a:r>
              <a:rPr lang="it-IT" sz="2000" dirty="0" err="1" smtClean="0">
                <a:solidFill>
                  <a:srgbClr val="3333CC"/>
                </a:solidFill>
              </a:rPr>
              <a:t>Positron</a:t>
            </a:r>
            <a:r>
              <a:rPr lang="it-IT" sz="2000" dirty="0" smtClean="0">
                <a:solidFill>
                  <a:srgbClr val="3333CC"/>
                </a:solidFill>
              </a:rPr>
              <a:t> </a:t>
            </a:r>
            <a:r>
              <a:rPr lang="it-IT" sz="2000" dirty="0" err="1" smtClean="0">
                <a:solidFill>
                  <a:srgbClr val="3333CC"/>
                </a:solidFill>
              </a:rPr>
              <a:t>emission</a:t>
            </a:r>
            <a:r>
              <a:rPr lang="it-IT" sz="2000" dirty="0" smtClean="0">
                <a:solidFill>
                  <a:srgbClr val="3333CC"/>
                </a:solidFill>
              </a:rPr>
              <a:t> </a:t>
            </a:r>
            <a:r>
              <a:rPr lang="it-IT" sz="2000" dirty="0" err="1" smtClean="0">
                <a:solidFill>
                  <a:srgbClr val="3333CC"/>
                </a:solidFill>
              </a:rPr>
              <a:t>tomography</a:t>
            </a:r>
            <a:r>
              <a:rPr lang="it-IT" sz="2000" dirty="0" smtClean="0"/>
              <a:t>,  è un’applicazione medica dell’</a:t>
            </a:r>
            <a:r>
              <a:rPr lang="it-IT" sz="2000" dirty="0" smtClean="0">
                <a:solidFill>
                  <a:srgbClr val="3333CC"/>
                </a:solidFill>
              </a:rPr>
              <a:t>antimateria</a:t>
            </a:r>
          </a:p>
          <a:p>
            <a:pPr lvl="1"/>
            <a:r>
              <a:rPr lang="it-IT" sz="2000" dirty="0" smtClean="0"/>
              <a:t>Il </a:t>
            </a:r>
            <a:r>
              <a:rPr lang="it-IT" sz="2000" dirty="0" smtClean="0">
                <a:solidFill>
                  <a:srgbClr val="3333CC"/>
                </a:solidFill>
              </a:rPr>
              <a:t>World-Wide Web</a:t>
            </a:r>
            <a:r>
              <a:rPr lang="it-IT" sz="2000" dirty="0" smtClean="0"/>
              <a:t>, nato al CERN: http, www, html, URL, </a:t>
            </a:r>
            <a:r>
              <a:rPr lang="it-IT" sz="2000" dirty="0" err="1" smtClean="0"/>
              <a:t>…</a:t>
            </a:r>
            <a:endParaRPr lang="it-IT" sz="2000" dirty="0" smtClean="0"/>
          </a:p>
          <a:p>
            <a:pPr lvl="1"/>
            <a:endParaRPr lang="it-IT" sz="2000" dirty="0" smtClean="0"/>
          </a:p>
          <a:p>
            <a:pPr lvl="1"/>
            <a:endParaRPr lang="it-IT" sz="2000" dirty="0" smtClean="0"/>
          </a:p>
          <a:p>
            <a:pPr lvl="1"/>
            <a:endParaRPr lang="it-IT" sz="2000" dirty="0"/>
          </a:p>
        </p:txBody>
      </p:sp>
      <p:sp>
        <p:nvSpPr>
          <p:cNvPr id="8" name="Segnaposto contenuto 7"/>
          <p:cNvSpPr>
            <a:spLocks noGrp="1"/>
          </p:cNvSpPr>
          <p:nvPr>
            <p:ph sz="half" idx="2"/>
          </p:nvPr>
        </p:nvSpPr>
        <p:spPr>
          <a:xfrm>
            <a:off x="645429" y="4591086"/>
            <a:ext cx="7812772" cy="1905144"/>
          </a:xfrm>
        </p:spPr>
        <p:txBody>
          <a:bodyPr/>
          <a:lstStyle/>
          <a:p>
            <a:r>
              <a:rPr lang="it-IT" sz="2400" dirty="0" smtClean="0"/>
              <a:t>Anche </a:t>
            </a:r>
            <a:r>
              <a:rPr lang="it-IT" sz="2400" dirty="0" smtClean="0">
                <a:solidFill>
                  <a:srgbClr val="3333CC"/>
                </a:solidFill>
              </a:rPr>
              <a:t>telecomunicazioni</a:t>
            </a:r>
            <a:r>
              <a:rPr lang="it-IT" sz="2400" dirty="0" smtClean="0"/>
              <a:t>, </a:t>
            </a:r>
            <a:r>
              <a:rPr lang="it-IT" sz="2400" dirty="0" smtClean="0">
                <a:solidFill>
                  <a:srgbClr val="3333CC"/>
                </a:solidFill>
              </a:rPr>
              <a:t>transistor e microchip</a:t>
            </a:r>
            <a:r>
              <a:rPr lang="it-IT" sz="2400" dirty="0" smtClean="0"/>
              <a:t>, </a:t>
            </a:r>
            <a:r>
              <a:rPr lang="it-IT" sz="2400" dirty="0" smtClean="0">
                <a:solidFill>
                  <a:srgbClr val="3333CC"/>
                </a:solidFill>
              </a:rPr>
              <a:t>laser</a:t>
            </a:r>
            <a:r>
              <a:rPr lang="it-IT" sz="2400" dirty="0" smtClean="0"/>
              <a:t>, </a:t>
            </a:r>
            <a:r>
              <a:rPr lang="it-IT" sz="2400" dirty="0" smtClean="0">
                <a:solidFill>
                  <a:srgbClr val="3333CC"/>
                </a:solidFill>
              </a:rPr>
              <a:t>cristalli liquidi</a:t>
            </a:r>
            <a:r>
              <a:rPr lang="it-IT" sz="2400" dirty="0" smtClean="0"/>
              <a:t>, </a:t>
            </a:r>
            <a:r>
              <a:rPr lang="it-IT" sz="2400" dirty="0" smtClean="0">
                <a:solidFill>
                  <a:srgbClr val="3333CC"/>
                </a:solidFill>
              </a:rPr>
              <a:t>magneti superconduttori</a:t>
            </a:r>
            <a:r>
              <a:rPr lang="it-IT" sz="2400" dirty="0" smtClean="0"/>
              <a:t>, ecc. sono possibili solo perché c’è stato grande impegno verso la ric</a:t>
            </a:r>
            <a:r>
              <a:rPr lang="it-IT" sz="2400" dirty="0" smtClean="0">
                <a:solidFill>
                  <a:srgbClr val="3333CC"/>
                </a:solidFill>
              </a:rPr>
              <a:t>erca di base </a:t>
            </a:r>
          </a:p>
          <a:p>
            <a:endParaRPr lang="it-IT" sz="2400"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28</a:t>
            </a:fld>
            <a:endParaRPr lang="it-IT"/>
          </a:p>
        </p:txBody>
      </p:sp>
      <p:pic>
        <p:nvPicPr>
          <p:cNvPr id="7" name="Immagine 6"/>
          <p:cNvPicPr>
            <a:picLocks noChangeAspect="1"/>
          </p:cNvPicPr>
          <p:nvPr/>
        </p:nvPicPr>
        <p:blipFill>
          <a:blip r:embed="rId2"/>
          <a:stretch>
            <a:fillRect/>
          </a:stretch>
        </p:blipFill>
        <p:spPr>
          <a:xfrm>
            <a:off x="6606948" y="868179"/>
            <a:ext cx="2304124" cy="358618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data 3"/>
          <p:cNvSpPr>
            <a:spLocks noGrp="1"/>
          </p:cNvSpPr>
          <p:nvPr>
            <p:ph type="dt" sz="half" idx="10"/>
          </p:nvPr>
        </p:nvSpPr>
        <p:spPr/>
        <p:txBody>
          <a:bodyPr/>
          <a:lstStyle/>
          <a:p>
            <a:r>
              <a:rPr lang="it-IT" smtClean="0"/>
              <a:t>Visita al CERN</a:t>
            </a:r>
            <a:endParaRPr lang="it-IT"/>
          </a:p>
        </p:txBody>
      </p:sp>
      <p:sp>
        <p:nvSpPr>
          <p:cNvPr id="1008645" name="Rectangle 5"/>
          <p:cNvSpPr>
            <a:spLocks noGrp="1" noChangeArrowheads="1"/>
          </p:cNvSpPr>
          <p:nvPr>
            <p:ph type="title"/>
          </p:nvPr>
        </p:nvSpPr>
        <p:spPr/>
        <p:txBody>
          <a:bodyPr/>
          <a:lstStyle/>
          <a:p>
            <a:r>
              <a:rPr lang="it-IT" sz="3600" dirty="0"/>
              <a:t>I rivelatori di particelle</a:t>
            </a:r>
          </a:p>
        </p:txBody>
      </p:sp>
      <p:sp>
        <p:nvSpPr>
          <p:cNvPr id="6" name="Segnaposto numero diapositiva 5"/>
          <p:cNvSpPr>
            <a:spLocks noGrp="1"/>
          </p:cNvSpPr>
          <p:nvPr>
            <p:ph type="sldNum" sz="quarter" idx="12"/>
          </p:nvPr>
        </p:nvSpPr>
        <p:spPr/>
        <p:txBody>
          <a:bodyPr/>
          <a:lstStyle/>
          <a:p>
            <a:fld id="{B4C233C7-E0AF-9F43-B231-46AD565A5FDB}" type="slidenum">
              <a:rPr lang="it-IT" smtClean="0"/>
              <a:pPr/>
              <a:t>29</a:t>
            </a:fld>
            <a:endParaRPr lang="it-IT"/>
          </a:p>
        </p:txBody>
      </p:sp>
      <p:sp>
        <p:nvSpPr>
          <p:cNvPr id="7" name="Segnaposto piè di pagina 6"/>
          <p:cNvSpPr>
            <a:spLocks noGrp="1"/>
          </p:cNvSpPr>
          <p:nvPr>
            <p:ph type="ftr" sz="quarter" idx="11"/>
          </p:nvPr>
        </p:nvSpPr>
        <p:spPr/>
        <p:txBody>
          <a:bodyPr/>
          <a:lstStyle/>
          <a:p>
            <a:r>
              <a:rPr lang="it-IT" smtClean="0"/>
              <a:t>Luca Lista</a:t>
            </a:r>
            <a:endParaRPr lang="it-IT"/>
          </a:p>
        </p:txBody>
      </p:sp>
      <p:pic>
        <p:nvPicPr>
          <p:cNvPr id="8" name="Picture 7"/>
          <p:cNvPicPr>
            <a:picLocks noChangeAspect="1"/>
          </p:cNvPicPr>
          <p:nvPr/>
        </p:nvPicPr>
        <p:blipFill>
          <a:blip r:embed="rId2"/>
          <a:stretch>
            <a:fillRect/>
          </a:stretch>
        </p:blipFill>
        <p:spPr>
          <a:xfrm>
            <a:off x="100350" y="1302488"/>
            <a:ext cx="8892988" cy="4572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a:stretch>
            <a:fillRect/>
          </a:stretch>
        </p:blipFill>
        <p:spPr>
          <a:xfrm>
            <a:off x="1473940" y="4350529"/>
            <a:ext cx="1479852" cy="2135920"/>
          </a:xfrm>
          <a:prstGeom prst="rect">
            <a:avLst/>
          </a:prstGeom>
        </p:spPr>
      </p:pic>
      <p:pic>
        <p:nvPicPr>
          <p:cNvPr id="17" name="Immagine 16"/>
          <p:cNvPicPr>
            <a:picLocks noChangeAspect="1"/>
          </p:cNvPicPr>
          <p:nvPr/>
        </p:nvPicPr>
        <p:blipFill>
          <a:blip r:embed="rId3"/>
          <a:stretch>
            <a:fillRect/>
          </a:stretch>
        </p:blipFill>
        <p:spPr>
          <a:xfrm>
            <a:off x="240537" y="3531233"/>
            <a:ext cx="1205400" cy="1567020"/>
          </a:xfrm>
          <a:prstGeom prst="rect">
            <a:avLst/>
          </a:prstGeom>
        </p:spPr>
      </p:pic>
      <p:sp>
        <p:nvSpPr>
          <p:cNvPr id="2" name="Titolo 1"/>
          <p:cNvSpPr>
            <a:spLocks noGrp="1"/>
          </p:cNvSpPr>
          <p:nvPr>
            <p:ph type="title"/>
          </p:nvPr>
        </p:nvSpPr>
        <p:spPr/>
        <p:txBody>
          <a:bodyPr/>
          <a:lstStyle/>
          <a:p>
            <a:r>
              <a:rPr lang="it-IT" dirty="0" smtClean="0"/>
              <a:t>Di cosa siamo fatti?</a:t>
            </a:r>
            <a:endParaRPr lang="it-IT" dirty="0"/>
          </a:p>
        </p:txBody>
      </p:sp>
      <p:sp>
        <p:nvSpPr>
          <p:cNvPr id="25" name="Segnaposto contenuto 24"/>
          <p:cNvSpPr>
            <a:spLocks noGrp="1"/>
          </p:cNvSpPr>
          <p:nvPr>
            <p:ph idx="1"/>
          </p:nvPr>
        </p:nvSpPr>
        <p:spPr>
          <a:xfrm>
            <a:off x="4041015" y="869001"/>
            <a:ext cx="4369077" cy="1651933"/>
          </a:xfrm>
        </p:spPr>
        <p:txBody>
          <a:bodyPr/>
          <a:lstStyle/>
          <a:p>
            <a:r>
              <a:rPr lang="it-IT" sz="1600" dirty="0" smtClean="0"/>
              <a:t>Lo spazio occupato dalla materia è </a:t>
            </a:r>
            <a:r>
              <a:rPr lang="it-IT" sz="1600" dirty="0" smtClean="0">
                <a:solidFill>
                  <a:schemeClr val="accent2"/>
                </a:solidFill>
              </a:rPr>
              <a:t>soprattutto vuoto</a:t>
            </a:r>
          </a:p>
          <a:p>
            <a:r>
              <a:rPr lang="it-IT" sz="1600" dirty="0" smtClean="0"/>
              <a:t>Tutta la materia ordinaria che conosciamo può essere ricondotta a due tipi di </a:t>
            </a:r>
            <a:r>
              <a:rPr lang="it-IT" sz="1600" dirty="0" smtClean="0">
                <a:solidFill>
                  <a:srgbClr val="3333CC"/>
                </a:solidFill>
              </a:rPr>
              <a:t>costituenti elementari</a:t>
            </a:r>
            <a:r>
              <a:rPr lang="it-IT" sz="1600" dirty="0" smtClean="0"/>
              <a:t>: </a:t>
            </a:r>
            <a:br>
              <a:rPr lang="it-IT" sz="1600" dirty="0" smtClean="0"/>
            </a:br>
            <a:r>
              <a:rPr lang="it-IT" sz="1600" dirty="0" smtClean="0">
                <a:solidFill>
                  <a:schemeClr val="accent2">
                    <a:lumMod val="60000"/>
                    <a:lumOff val="40000"/>
                  </a:schemeClr>
                </a:solidFill>
              </a:rPr>
              <a:t>elettroni </a:t>
            </a:r>
            <a:r>
              <a:rPr lang="it-IT" sz="1600" dirty="0" smtClean="0"/>
              <a:t>e</a:t>
            </a:r>
            <a:r>
              <a:rPr lang="it-IT" sz="1600" dirty="0" smtClean="0">
                <a:solidFill>
                  <a:srgbClr val="3333CC"/>
                </a:solidFill>
              </a:rPr>
              <a:t> </a:t>
            </a:r>
            <a:r>
              <a:rPr lang="it-IT" sz="1600" dirty="0" smtClean="0">
                <a:solidFill>
                  <a:schemeClr val="accent1">
                    <a:lumMod val="75000"/>
                  </a:schemeClr>
                </a:solidFill>
              </a:rPr>
              <a:t>quark</a:t>
            </a:r>
            <a:endParaRPr lang="it-IT" sz="1600" dirty="0">
              <a:solidFill>
                <a:schemeClr val="accent1">
                  <a:lumMod val="75000"/>
                </a:schemeClr>
              </a:solidFill>
            </a:endParaRP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3</a:t>
            </a:fld>
            <a:endParaRPr lang="it-IT"/>
          </a:p>
        </p:txBody>
      </p:sp>
      <p:pic>
        <p:nvPicPr>
          <p:cNvPr id="10" name="Picture 4"/>
          <p:cNvPicPr>
            <a:picLocks noChangeAspect="1" noChangeArrowheads="1"/>
          </p:cNvPicPr>
          <p:nvPr/>
        </p:nvPicPr>
        <p:blipFill>
          <a:blip r:embed="rId4"/>
          <a:srcRect r="1027"/>
          <a:stretch>
            <a:fillRect/>
          </a:stretch>
        </p:blipFill>
        <p:spPr bwMode="auto">
          <a:xfrm>
            <a:off x="3615357" y="2786017"/>
            <a:ext cx="4971418" cy="2209799"/>
          </a:xfrm>
          <a:prstGeom prst="rect">
            <a:avLst/>
          </a:prstGeom>
          <a:noFill/>
          <a:ln w="9525">
            <a:noFill/>
            <a:miter lim="800000"/>
            <a:headEnd/>
            <a:tailEnd/>
          </a:ln>
          <a:effectLst/>
        </p:spPr>
      </p:pic>
      <p:sp>
        <p:nvSpPr>
          <p:cNvPr id="11" name="Text Box 5"/>
          <p:cNvSpPr txBox="1">
            <a:spLocks noChangeArrowheads="1"/>
          </p:cNvSpPr>
          <p:nvPr/>
        </p:nvSpPr>
        <p:spPr bwMode="auto">
          <a:xfrm>
            <a:off x="3863972" y="4594798"/>
            <a:ext cx="927570" cy="584776"/>
          </a:xfrm>
          <a:prstGeom prst="rect">
            <a:avLst/>
          </a:prstGeom>
          <a:noFill/>
          <a:ln w="9525">
            <a:noFill/>
            <a:miter lim="800000"/>
            <a:headEnd/>
            <a:tailEnd/>
          </a:ln>
          <a:effectLst/>
        </p:spPr>
        <p:txBody>
          <a:bodyPr wrap="square">
            <a:prstTxWarp prst="textNoShape">
              <a:avLst/>
            </a:prstTxWarp>
            <a:spAutoFit/>
          </a:bodyPr>
          <a:lstStyle/>
          <a:p>
            <a:r>
              <a:rPr lang="it-IT" dirty="0">
                <a:solidFill>
                  <a:srgbClr val="660066"/>
                </a:solidFill>
                <a:latin typeface="Arial" charset="0"/>
              </a:rPr>
              <a:t>atomo</a:t>
            </a:r>
            <a:r>
              <a:rPr lang="it-IT" dirty="0">
                <a:latin typeface="Arial" charset="0"/>
              </a:rPr>
              <a:t/>
            </a:r>
            <a:br>
              <a:rPr lang="it-IT" dirty="0">
                <a:latin typeface="Arial" charset="0"/>
              </a:rPr>
            </a:br>
            <a:r>
              <a:rPr lang="it-IT" dirty="0">
                <a:latin typeface="Arial" charset="0"/>
              </a:rPr>
              <a:t>~10</a:t>
            </a:r>
            <a:r>
              <a:rPr lang="it-IT" baseline="30000" dirty="0">
                <a:latin typeface="Arial" charset="0"/>
                <a:sym typeface="Symbol" charset="2"/>
              </a:rPr>
              <a:t></a:t>
            </a:r>
            <a:r>
              <a:rPr lang="it-IT" baseline="30000" dirty="0">
                <a:latin typeface="Arial" charset="0"/>
              </a:rPr>
              <a:t>8</a:t>
            </a:r>
            <a:r>
              <a:rPr lang="it-IT" dirty="0">
                <a:latin typeface="Arial" charset="0"/>
              </a:rPr>
              <a:t>cm</a:t>
            </a:r>
          </a:p>
        </p:txBody>
      </p:sp>
      <p:sp>
        <p:nvSpPr>
          <p:cNvPr id="12" name="Text Box 6"/>
          <p:cNvSpPr txBox="1">
            <a:spLocks noChangeArrowheads="1"/>
          </p:cNvSpPr>
          <p:nvPr/>
        </p:nvSpPr>
        <p:spPr bwMode="auto">
          <a:xfrm>
            <a:off x="5052764" y="4261908"/>
            <a:ext cx="1002283" cy="584776"/>
          </a:xfrm>
          <a:prstGeom prst="rect">
            <a:avLst/>
          </a:prstGeom>
          <a:noFill/>
          <a:ln w="9525">
            <a:noFill/>
            <a:miter lim="800000"/>
            <a:headEnd/>
            <a:tailEnd/>
          </a:ln>
          <a:effectLst/>
        </p:spPr>
        <p:txBody>
          <a:bodyPr wrap="square">
            <a:prstTxWarp prst="textNoShape">
              <a:avLst/>
            </a:prstTxWarp>
            <a:spAutoFit/>
          </a:bodyPr>
          <a:lstStyle/>
          <a:p>
            <a:r>
              <a:rPr lang="it-IT" dirty="0">
                <a:solidFill>
                  <a:srgbClr val="800000"/>
                </a:solidFill>
                <a:latin typeface="Arial" charset="0"/>
              </a:rPr>
              <a:t>nucleo</a:t>
            </a:r>
            <a:r>
              <a:rPr lang="it-IT" dirty="0">
                <a:latin typeface="Arial" charset="0"/>
              </a:rPr>
              <a:t/>
            </a:r>
            <a:br>
              <a:rPr lang="it-IT" dirty="0">
                <a:latin typeface="Arial" charset="0"/>
              </a:rPr>
            </a:br>
            <a:r>
              <a:rPr lang="it-IT" dirty="0">
                <a:latin typeface="Arial" charset="0"/>
              </a:rPr>
              <a:t>~10</a:t>
            </a:r>
            <a:r>
              <a:rPr lang="it-IT" baseline="30000" dirty="0">
                <a:latin typeface="Arial" charset="0"/>
                <a:sym typeface="Symbol" charset="2"/>
              </a:rPr>
              <a:t></a:t>
            </a:r>
            <a:r>
              <a:rPr lang="it-IT" baseline="30000" dirty="0">
                <a:latin typeface="Arial" charset="0"/>
              </a:rPr>
              <a:t>12</a:t>
            </a:r>
            <a:r>
              <a:rPr lang="it-IT" dirty="0">
                <a:latin typeface="Arial" charset="0"/>
              </a:rPr>
              <a:t>cm</a:t>
            </a:r>
          </a:p>
        </p:txBody>
      </p:sp>
      <p:sp>
        <p:nvSpPr>
          <p:cNvPr id="13" name="Text Box 7"/>
          <p:cNvSpPr txBox="1">
            <a:spLocks noChangeArrowheads="1"/>
          </p:cNvSpPr>
          <p:nvPr/>
        </p:nvSpPr>
        <p:spPr bwMode="auto">
          <a:xfrm>
            <a:off x="6061836" y="4672548"/>
            <a:ext cx="1143000" cy="1077218"/>
          </a:xfrm>
          <a:prstGeom prst="rect">
            <a:avLst/>
          </a:prstGeom>
          <a:noFill/>
          <a:ln w="9525">
            <a:noFill/>
            <a:miter lim="800000"/>
            <a:headEnd/>
            <a:tailEnd/>
          </a:ln>
          <a:effectLst/>
        </p:spPr>
        <p:txBody>
          <a:bodyPr wrap="square">
            <a:prstTxWarp prst="textNoShape">
              <a:avLst/>
            </a:prstTxWarp>
            <a:spAutoFit/>
          </a:bodyPr>
          <a:lstStyle/>
          <a:p>
            <a:r>
              <a:rPr lang="it-IT" dirty="0">
                <a:solidFill>
                  <a:srgbClr val="FF0000"/>
                </a:solidFill>
                <a:latin typeface="Arial" charset="0"/>
              </a:rPr>
              <a:t>protone</a:t>
            </a:r>
            <a:r>
              <a:rPr lang="it-IT" dirty="0">
                <a:latin typeface="Arial" charset="0"/>
              </a:rPr>
              <a:t>/neutrone</a:t>
            </a:r>
            <a:br>
              <a:rPr lang="it-IT" dirty="0">
                <a:latin typeface="Arial" charset="0"/>
              </a:rPr>
            </a:br>
            <a:r>
              <a:rPr lang="it-IT" dirty="0">
                <a:latin typeface="Arial" charset="0"/>
              </a:rPr>
              <a:t>~10</a:t>
            </a:r>
            <a:r>
              <a:rPr lang="it-IT" baseline="30000" dirty="0">
                <a:sym typeface="Symbol" charset="2"/>
              </a:rPr>
              <a:t></a:t>
            </a:r>
            <a:r>
              <a:rPr lang="it-IT" baseline="30000" dirty="0" smtClean="0">
                <a:latin typeface="Arial" charset="0"/>
              </a:rPr>
              <a:t>13</a:t>
            </a:r>
            <a:r>
              <a:rPr lang="it-IT" dirty="0" smtClean="0">
                <a:latin typeface="Arial" charset="0"/>
              </a:rPr>
              <a:t>cm:</a:t>
            </a:r>
          </a:p>
          <a:p>
            <a:r>
              <a:rPr lang="it-IT" dirty="0" smtClean="0">
                <a:solidFill>
                  <a:srgbClr val="3333CC"/>
                </a:solidFill>
                <a:latin typeface="Arial" charset="0"/>
              </a:rPr>
              <a:t>nucleoni</a:t>
            </a:r>
            <a:endParaRPr lang="it-IT" dirty="0">
              <a:solidFill>
                <a:srgbClr val="3333CC"/>
              </a:solidFill>
              <a:latin typeface="Arial" charset="0"/>
            </a:endParaRPr>
          </a:p>
        </p:txBody>
      </p:sp>
      <p:sp>
        <p:nvSpPr>
          <p:cNvPr id="14" name="Text Box 8"/>
          <p:cNvSpPr txBox="1">
            <a:spLocks noChangeArrowheads="1"/>
          </p:cNvSpPr>
          <p:nvPr/>
        </p:nvSpPr>
        <p:spPr bwMode="auto">
          <a:xfrm>
            <a:off x="7189450" y="2675981"/>
            <a:ext cx="1002283" cy="584776"/>
          </a:xfrm>
          <a:prstGeom prst="rect">
            <a:avLst/>
          </a:prstGeom>
          <a:noFill/>
          <a:ln w="9525">
            <a:noFill/>
            <a:miter lim="800000"/>
            <a:headEnd/>
            <a:tailEnd/>
          </a:ln>
          <a:effectLst/>
        </p:spPr>
        <p:txBody>
          <a:bodyPr wrap="square">
            <a:prstTxWarp prst="textNoShape">
              <a:avLst/>
            </a:prstTxWarp>
            <a:spAutoFit/>
          </a:bodyPr>
          <a:lstStyle/>
          <a:p>
            <a:r>
              <a:rPr lang="it-IT" dirty="0">
                <a:solidFill>
                  <a:srgbClr val="8585E0"/>
                </a:solidFill>
                <a:latin typeface="Arial" charset="0"/>
              </a:rPr>
              <a:t>elettrone</a:t>
            </a:r>
            <a:r>
              <a:rPr lang="it-IT" dirty="0">
                <a:latin typeface="Arial" charset="0"/>
              </a:rPr>
              <a:t/>
            </a:r>
            <a:br>
              <a:rPr lang="it-IT" dirty="0">
                <a:latin typeface="Arial" charset="0"/>
              </a:rPr>
            </a:br>
            <a:r>
              <a:rPr lang="it-IT" dirty="0">
                <a:latin typeface="Arial" charset="0"/>
              </a:rPr>
              <a:t>&lt;10</a:t>
            </a:r>
            <a:r>
              <a:rPr lang="it-IT" baseline="30000" dirty="0">
                <a:sym typeface="Symbol" charset="2"/>
              </a:rPr>
              <a:t></a:t>
            </a:r>
            <a:r>
              <a:rPr lang="it-IT" baseline="30000" dirty="0">
                <a:latin typeface="Arial" charset="0"/>
              </a:rPr>
              <a:t>16</a:t>
            </a:r>
            <a:r>
              <a:rPr lang="it-IT" dirty="0">
                <a:latin typeface="Arial" charset="0"/>
              </a:rPr>
              <a:t>cm</a:t>
            </a:r>
          </a:p>
        </p:txBody>
      </p:sp>
      <p:sp>
        <p:nvSpPr>
          <p:cNvPr id="15" name="Text Box 9"/>
          <p:cNvSpPr txBox="1">
            <a:spLocks noChangeArrowheads="1"/>
          </p:cNvSpPr>
          <p:nvPr/>
        </p:nvSpPr>
        <p:spPr bwMode="auto">
          <a:xfrm>
            <a:off x="7827143" y="3624217"/>
            <a:ext cx="1002283" cy="584776"/>
          </a:xfrm>
          <a:prstGeom prst="rect">
            <a:avLst/>
          </a:prstGeom>
          <a:noFill/>
          <a:ln w="9525">
            <a:noFill/>
            <a:miter lim="800000"/>
            <a:headEnd/>
            <a:tailEnd/>
          </a:ln>
          <a:effectLst/>
        </p:spPr>
        <p:txBody>
          <a:bodyPr wrap="square">
            <a:prstTxWarp prst="textNoShape">
              <a:avLst/>
            </a:prstTxWarp>
            <a:spAutoFit/>
          </a:bodyPr>
          <a:lstStyle/>
          <a:p>
            <a:r>
              <a:rPr lang="it-IT" dirty="0">
                <a:solidFill>
                  <a:schemeClr val="accent1">
                    <a:lumMod val="75000"/>
                  </a:schemeClr>
                </a:solidFill>
                <a:latin typeface="Arial" charset="0"/>
              </a:rPr>
              <a:t>quark</a:t>
            </a:r>
            <a:r>
              <a:rPr lang="it-IT" dirty="0">
                <a:latin typeface="Arial" charset="0"/>
              </a:rPr>
              <a:t/>
            </a:r>
            <a:br>
              <a:rPr lang="it-IT" dirty="0">
                <a:latin typeface="Arial" charset="0"/>
              </a:rPr>
            </a:br>
            <a:r>
              <a:rPr lang="it-IT" dirty="0">
                <a:latin typeface="Arial" charset="0"/>
              </a:rPr>
              <a:t>&lt;10</a:t>
            </a:r>
            <a:r>
              <a:rPr lang="it-IT" baseline="30000" dirty="0">
                <a:sym typeface="Symbol" charset="2"/>
              </a:rPr>
              <a:t></a:t>
            </a:r>
            <a:r>
              <a:rPr lang="it-IT" baseline="30000" dirty="0">
                <a:latin typeface="Arial" charset="0"/>
              </a:rPr>
              <a:t>16</a:t>
            </a:r>
            <a:r>
              <a:rPr lang="it-IT" dirty="0">
                <a:latin typeface="Arial" charset="0"/>
              </a:rPr>
              <a:t>cm</a:t>
            </a:r>
          </a:p>
        </p:txBody>
      </p:sp>
      <p:pic>
        <p:nvPicPr>
          <p:cNvPr id="8" name="Immagine 7"/>
          <p:cNvPicPr>
            <a:picLocks noChangeAspect="1"/>
          </p:cNvPicPr>
          <p:nvPr/>
        </p:nvPicPr>
        <p:blipFill>
          <a:blip r:embed="rId5"/>
          <a:stretch>
            <a:fillRect/>
          </a:stretch>
        </p:blipFill>
        <p:spPr>
          <a:xfrm>
            <a:off x="431310" y="888208"/>
            <a:ext cx="3061283" cy="1980462"/>
          </a:xfrm>
          <a:prstGeom prst="rect">
            <a:avLst/>
          </a:prstGeom>
        </p:spPr>
      </p:pic>
      <p:sp>
        <p:nvSpPr>
          <p:cNvPr id="24" name="Fumetto 4 23"/>
          <p:cNvSpPr/>
          <p:nvPr/>
        </p:nvSpPr>
        <p:spPr bwMode="auto">
          <a:xfrm>
            <a:off x="3280921" y="1520258"/>
            <a:ext cx="5863080" cy="4676237"/>
          </a:xfrm>
          <a:prstGeom prst="cloudCallout">
            <a:avLst>
              <a:gd name="adj1" fmla="val -56346"/>
              <a:gd name="adj2" fmla="val 23159"/>
            </a:avLst>
          </a:prstGeom>
          <a:noFill/>
          <a:ln w="22225" cap="flat" cmpd="sng" algn="ctr">
            <a:gradFill flip="none" rotWithShape="1">
              <a:gsLst>
                <a:gs pos="0">
                  <a:schemeClr val="tx1"/>
                </a:gs>
                <a:gs pos="54000">
                  <a:prstClr val="white">
                    <a:alpha val="0"/>
                  </a:prstClr>
                </a:gs>
              </a:gsLst>
              <a:lin ang="1824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sp>
        <p:nvSpPr>
          <p:cNvPr id="23" name="Fumetto 4 22"/>
          <p:cNvSpPr/>
          <p:nvPr/>
        </p:nvSpPr>
        <p:spPr bwMode="auto">
          <a:xfrm>
            <a:off x="163565" y="2309252"/>
            <a:ext cx="3502213" cy="1096895"/>
          </a:xfrm>
          <a:prstGeom prst="cloudCallout">
            <a:avLst>
              <a:gd name="adj1" fmla="val -16987"/>
              <a:gd name="adj2" fmla="val 68340"/>
            </a:avLst>
          </a:prstGeom>
          <a:noFill/>
          <a:ln w="22225" cap="flat" cmpd="sng" algn="ctr">
            <a:gradFill flip="none" rotWithShape="1">
              <a:gsLst>
                <a:gs pos="0">
                  <a:schemeClr val="tx1"/>
                </a:gs>
                <a:gs pos="54000">
                  <a:prstClr val="white">
                    <a:alpha val="0"/>
                  </a:prstClr>
                </a:gs>
              </a:gsLst>
              <a:lin ang="16200000" scaled="0"/>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2"/>
          <p:cNvSpPr>
            <a:spLocks noGrp="1"/>
          </p:cNvSpPr>
          <p:nvPr>
            <p:ph type="dt" sz="half" idx="10"/>
          </p:nvPr>
        </p:nvSpPr>
        <p:spPr/>
        <p:txBody>
          <a:bodyPr/>
          <a:lstStyle/>
          <a:p>
            <a:r>
              <a:rPr lang="it-IT" smtClean="0"/>
              <a:t>Visita al CERN</a:t>
            </a:r>
            <a:endParaRPr lang="it-IT"/>
          </a:p>
        </p:txBody>
      </p:sp>
      <p:sp>
        <p:nvSpPr>
          <p:cNvPr id="1033220" name="Rectangle 4"/>
          <p:cNvSpPr>
            <a:spLocks noGrp="1" noChangeArrowheads="1"/>
          </p:cNvSpPr>
          <p:nvPr>
            <p:ph type="title"/>
          </p:nvPr>
        </p:nvSpPr>
        <p:spPr/>
        <p:txBody>
          <a:bodyPr/>
          <a:lstStyle/>
          <a:p>
            <a:r>
              <a:rPr lang="it-IT" sz="3600"/>
              <a:t>Il rivelatore di tracce di CMS</a:t>
            </a:r>
          </a:p>
        </p:txBody>
      </p:sp>
      <p:pic>
        <p:nvPicPr>
          <p:cNvPr id="1033222" name="Picture 6"/>
          <p:cNvPicPr>
            <a:picLocks noChangeAspect="1" noChangeArrowheads="1"/>
          </p:cNvPicPr>
          <p:nvPr/>
        </p:nvPicPr>
        <p:blipFill>
          <a:blip r:embed="rId2"/>
          <a:srcRect/>
          <a:stretch>
            <a:fillRect/>
          </a:stretch>
        </p:blipFill>
        <p:spPr bwMode="auto">
          <a:xfrm>
            <a:off x="827088" y="1030288"/>
            <a:ext cx="7488237" cy="5013325"/>
          </a:xfrm>
          <a:prstGeom prst="rect">
            <a:avLst/>
          </a:prstGeom>
          <a:noFill/>
          <a:ln w="9525">
            <a:solidFill>
              <a:schemeClr val="tx1"/>
            </a:solidFill>
            <a:miter lim="800000"/>
            <a:headEnd/>
            <a:tailEnd/>
          </a:ln>
          <a:effectLst/>
        </p:spPr>
      </p:pic>
      <p:sp>
        <p:nvSpPr>
          <p:cNvPr id="7" name="Segnaposto numero diapositiva 6"/>
          <p:cNvSpPr>
            <a:spLocks noGrp="1"/>
          </p:cNvSpPr>
          <p:nvPr>
            <p:ph type="sldNum" sz="quarter" idx="12"/>
          </p:nvPr>
        </p:nvSpPr>
        <p:spPr/>
        <p:txBody>
          <a:bodyPr/>
          <a:lstStyle/>
          <a:p>
            <a:fld id="{F81BA6AC-10B6-2249-8FAB-F7972346C48D}" type="slidenum">
              <a:rPr lang="it-IT" smtClean="0"/>
              <a:pPr/>
              <a:t>30</a:t>
            </a:fld>
            <a:endParaRPr lang="it-IT"/>
          </a:p>
        </p:txBody>
      </p:sp>
      <p:sp>
        <p:nvSpPr>
          <p:cNvPr id="8" name="Segnaposto piè di pagina 7"/>
          <p:cNvSpPr>
            <a:spLocks noGrp="1"/>
          </p:cNvSpPr>
          <p:nvPr>
            <p:ph type="ftr" sz="quarter" idx="11"/>
          </p:nvPr>
        </p:nvSpPr>
        <p:spPr/>
        <p:txBody>
          <a:bodyPr/>
          <a:lstStyle/>
          <a:p>
            <a:r>
              <a:rPr lang="it-IT" smtClean="0"/>
              <a:t>Luca Lista</a:t>
            </a:r>
            <a:endParaRPr lang="it-IT"/>
          </a:p>
        </p:txBody>
      </p:sp>
      <p:sp>
        <p:nvSpPr>
          <p:cNvPr id="9" name="CasellaDiTesto 8"/>
          <p:cNvSpPr txBox="1"/>
          <p:nvPr/>
        </p:nvSpPr>
        <p:spPr>
          <a:xfrm>
            <a:off x="4030769" y="1196296"/>
            <a:ext cx="4017446" cy="1200328"/>
          </a:xfrm>
          <a:prstGeom prst="rect">
            <a:avLst/>
          </a:prstGeom>
          <a:noFill/>
        </p:spPr>
        <p:txBody>
          <a:bodyPr wrap="none" rtlCol="0">
            <a:spAutoFit/>
          </a:bodyPr>
          <a:lstStyle/>
          <a:p>
            <a:r>
              <a:rPr lang="it-IT" sz="2400" dirty="0" smtClean="0">
                <a:solidFill>
                  <a:schemeClr val="bg1"/>
                </a:solidFill>
                <a:effectLst>
                  <a:glow rad="88900">
                    <a:schemeClr val="tx1">
                      <a:alpha val="29000"/>
                    </a:schemeClr>
                  </a:glow>
                </a:effectLst>
                <a:latin typeface="+mn-lt"/>
              </a:rPr>
              <a:t>80 000 000 canali elettronici</a:t>
            </a:r>
          </a:p>
          <a:p>
            <a:r>
              <a:rPr lang="it-IT" sz="2400" dirty="0" smtClean="0">
                <a:solidFill>
                  <a:schemeClr val="bg1"/>
                </a:solidFill>
                <a:effectLst>
                  <a:glow rad="88900">
                    <a:schemeClr val="tx1">
                      <a:alpha val="29000"/>
                    </a:schemeClr>
                  </a:glow>
                </a:effectLst>
                <a:latin typeface="+mn-lt"/>
              </a:rPr>
              <a:t>come per una fotocamera</a:t>
            </a:r>
            <a:br>
              <a:rPr lang="it-IT" sz="2400" dirty="0" smtClean="0">
                <a:solidFill>
                  <a:schemeClr val="bg1"/>
                </a:solidFill>
                <a:effectLst>
                  <a:glow rad="88900">
                    <a:schemeClr val="tx1">
                      <a:alpha val="29000"/>
                    </a:schemeClr>
                  </a:glow>
                </a:effectLst>
                <a:latin typeface="+mn-lt"/>
              </a:rPr>
            </a:br>
            <a:r>
              <a:rPr lang="it-IT" sz="2400" dirty="0" smtClean="0">
                <a:solidFill>
                  <a:schemeClr val="bg1"/>
                </a:solidFill>
                <a:effectLst>
                  <a:glow rad="88900">
                    <a:schemeClr val="tx1">
                      <a:alpha val="29000"/>
                    </a:schemeClr>
                  </a:glow>
                </a:effectLst>
                <a:latin typeface="+mn-lt"/>
              </a:rPr>
              <a:t>tridimensionale da 80 </a:t>
            </a:r>
            <a:r>
              <a:rPr lang="it-IT" sz="2400" dirty="0" err="1" smtClean="0">
                <a:solidFill>
                  <a:schemeClr val="bg1"/>
                </a:solidFill>
                <a:effectLst>
                  <a:glow rad="88900">
                    <a:schemeClr val="tx1">
                      <a:alpha val="29000"/>
                    </a:schemeClr>
                  </a:glow>
                </a:effectLst>
                <a:latin typeface="+mn-lt"/>
              </a:rPr>
              <a:t>Mpx</a:t>
            </a:r>
            <a:endParaRPr lang="it-IT" sz="2400" dirty="0">
              <a:solidFill>
                <a:schemeClr val="bg1"/>
              </a:solidFill>
              <a:effectLst>
                <a:glow rad="88900">
                  <a:schemeClr val="tx1">
                    <a:alpha val="29000"/>
                  </a:schemeClr>
                </a:glow>
              </a:effectLst>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egnaposto data 2"/>
          <p:cNvSpPr>
            <a:spLocks noGrp="1"/>
          </p:cNvSpPr>
          <p:nvPr>
            <p:ph type="dt" sz="half" idx="10"/>
          </p:nvPr>
        </p:nvSpPr>
        <p:spPr/>
        <p:txBody>
          <a:bodyPr/>
          <a:lstStyle/>
          <a:p>
            <a:r>
              <a:rPr lang="it-IT" smtClean="0"/>
              <a:t>Visita al CERN</a:t>
            </a:r>
            <a:endParaRPr lang="it-IT"/>
          </a:p>
        </p:txBody>
      </p:sp>
      <p:sp>
        <p:nvSpPr>
          <p:cNvPr id="1031170" name="Rectangle 2"/>
          <p:cNvSpPr>
            <a:spLocks noGrp="1" noChangeArrowheads="1"/>
          </p:cNvSpPr>
          <p:nvPr>
            <p:ph type="title"/>
          </p:nvPr>
        </p:nvSpPr>
        <p:spPr/>
        <p:txBody>
          <a:bodyPr/>
          <a:lstStyle/>
          <a:p>
            <a:r>
              <a:rPr lang="it-IT" sz="3600" smtClean="0"/>
              <a:t>L’installazione di CMS</a:t>
            </a:r>
            <a:endParaRPr lang="it-IT" sz="3600"/>
          </a:p>
        </p:txBody>
      </p:sp>
      <p:pic>
        <p:nvPicPr>
          <p:cNvPr id="1031175" name="Picture 7"/>
          <p:cNvPicPr>
            <a:picLocks noChangeAspect="1" noChangeArrowheads="1"/>
          </p:cNvPicPr>
          <p:nvPr/>
        </p:nvPicPr>
        <p:blipFill>
          <a:blip r:embed="rId2"/>
          <a:srcRect/>
          <a:stretch>
            <a:fillRect/>
          </a:stretch>
        </p:blipFill>
        <p:spPr bwMode="auto">
          <a:xfrm>
            <a:off x="1133475" y="981075"/>
            <a:ext cx="3351213" cy="5038725"/>
          </a:xfrm>
          <a:prstGeom prst="rect">
            <a:avLst/>
          </a:prstGeom>
          <a:noFill/>
          <a:ln w="9525">
            <a:solidFill>
              <a:schemeClr val="tx1"/>
            </a:solidFill>
            <a:miter lim="800000"/>
            <a:headEnd/>
            <a:tailEnd/>
          </a:ln>
          <a:effectLst/>
        </p:spPr>
      </p:pic>
      <p:pic>
        <p:nvPicPr>
          <p:cNvPr id="1031176" name="Picture 8"/>
          <p:cNvPicPr>
            <a:picLocks noChangeAspect="1" noChangeArrowheads="1"/>
          </p:cNvPicPr>
          <p:nvPr/>
        </p:nvPicPr>
        <p:blipFill>
          <a:blip r:embed="rId3"/>
          <a:srcRect/>
          <a:stretch>
            <a:fillRect/>
          </a:stretch>
        </p:blipFill>
        <p:spPr bwMode="auto">
          <a:xfrm>
            <a:off x="4670425" y="981075"/>
            <a:ext cx="3357563" cy="5038725"/>
          </a:xfrm>
          <a:prstGeom prst="rect">
            <a:avLst/>
          </a:prstGeom>
          <a:noFill/>
          <a:ln w="9525">
            <a:solidFill>
              <a:schemeClr val="tx1"/>
            </a:solidFill>
            <a:miter lim="800000"/>
            <a:headEnd/>
            <a:tailEnd/>
          </a:ln>
          <a:effectLst/>
        </p:spPr>
      </p:pic>
      <p:sp>
        <p:nvSpPr>
          <p:cNvPr id="8" name="Segnaposto numero diapositiva 7"/>
          <p:cNvSpPr>
            <a:spLocks noGrp="1"/>
          </p:cNvSpPr>
          <p:nvPr>
            <p:ph type="sldNum" sz="quarter" idx="12"/>
          </p:nvPr>
        </p:nvSpPr>
        <p:spPr/>
        <p:txBody>
          <a:bodyPr/>
          <a:lstStyle/>
          <a:p>
            <a:fld id="{F81BA6AC-10B6-2249-8FAB-F7972346C48D}" type="slidenum">
              <a:rPr lang="it-IT" smtClean="0"/>
              <a:pPr/>
              <a:t>31</a:t>
            </a:fld>
            <a:endParaRPr lang="it-IT"/>
          </a:p>
        </p:txBody>
      </p:sp>
      <p:sp>
        <p:nvSpPr>
          <p:cNvPr id="9" name="Segnaposto piè di pagina 8"/>
          <p:cNvSpPr>
            <a:spLocks noGrp="1"/>
          </p:cNvSpPr>
          <p:nvPr>
            <p:ph type="ftr" sz="quarter" idx="11"/>
          </p:nvPr>
        </p:nvSpPr>
        <p:spPr/>
        <p:txBody>
          <a:bodyPr/>
          <a:lstStyle/>
          <a:p>
            <a:r>
              <a:rPr lang="it-IT" smtClean="0"/>
              <a:t>Luca Lista</a:t>
            </a:r>
            <a:endParaRPr lang="it-IT"/>
          </a:p>
        </p:txBody>
      </p:sp>
      <p:sp>
        <p:nvSpPr>
          <p:cNvPr id="10" name="CasellaDiTesto 9"/>
          <p:cNvSpPr txBox="1"/>
          <p:nvPr/>
        </p:nvSpPr>
        <p:spPr>
          <a:xfrm>
            <a:off x="5015018" y="1079881"/>
            <a:ext cx="2933065" cy="1200328"/>
          </a:xfrm>
          <a:prstGeom prst="rect">
            <a:avLst/>
          </a:prstGeom>
          <a:noFill/>
        </p:spPr>
        <p:txBody>
          <a:bodyPr wrap="square" rtlCol="0">
            <a:spAutoFit/>
          </a:bodyPr>
          <a:lstStyle/>
          <a:p>
            <a:r>
              <a:rPr lang="it-IT" sz="2400" dirty="0" smtClean="0">
                <a:solidFill>
                  <a:schemeClr val="bg1"/>
                </a:solidFill>
                <a:effectLst>
                  <a:glow rad="88900">
                    <a:schemeClr val="tx1">
                      <a:alpha val="29000"/>
                    </a:schemeClr>
                  </a:glow>
                </a:effectLst>
                <a:latin typeface="+mn-lt"/>
              </a:rPr>
              <a:t>12 500 tonnellate</a:t>
            </a:r>
            <a:br>
              <a:rPr lang="it-IT" sz="2400" dirty="0" smtClean="0">
                <a:solidFill>
                  <a:schemeClr val="bg1"/>
                </a:solidFill>
                <a:effectLst>
                  <a:glow rad="88900">
                    <a:schemeClr val="tx1">
                      <a:alpha val="29000"/>
                    </a:schemeClr>
                  </a:glow>
                </a:effectLst>
                <a:latin typeface="+mn-lt"/>
              </a:rPr>
            </a:br>
            <a:r>
              <a:rPr lang="it-IT" sz="2400" dirty="0" smtClean="0">
                <a:solidFill>
                  <a:schemeClr val="bg1"/>
                </a:solidFill>
                <a:effectLst>
                  <a:glow rad="88900">
                    <a:schemeClr val="tx1">
                      <a:alpha val="29000"/>
                    </a:schemeClr>
                  </a:glow>
                </a:effectLst>
                <a:latin typeface="+mn-lt"/>
              </a:rPr>
              <a:t>divisi in 12 moduli “compatti”</a:t>
            </a:r>
            <a:endParaRPr lang="it-IT" sz="2400" dirty="0">
              <a:solidFill>
                <a:schemeClr val="bg1"/>
              </a:solidFill>
              <a:effectLst>
                <a:glow rad="88900">
                  <a:schemeClr val="tx1">
                    <a:alpha val="29000"/>
                  </a:schemeClr>
                </a:glow>
              </a:effectLst>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Visita al CERN</a:t>
            </a:r>
            <a:endParaRPr lang="it-IT"/>
          </a:p>
        </p:txBody>
      </p:sp>
      <p:sp>
        <p:nvSpPr>
          <p:cNvPr id="1020930" name="Rectangle 2"/>
          <p:cNvSpPr>
            <a:spLocks noGrp="1" noChangeArrowheads="1"/>
          </p:cNvSpPr>
          <p:nvPr>
            <p:ph type="title"/>
          </p:nvPr>
        </p:nvSpPr>
        <p:spPr/>
        <p:txBody>
          <a:bodyPr/>
          <a:lstStyle/>
          <a:p>
            <a:r>
              <a:rPr lang="it-IT" sz="3600"/>
              <a:t>L’esperimento CMS</a:t>
            </a:r>
          </a:p>
        </p:txBody>
      </p:sp>
      <p:pic>
        <p:nvPicPr>
          <p:cNvPr id="1020933" name="Picture 5"/>
          <p:cNvPicPr>
            <a:picLocks noChangeAspect="1" noChangeArrowheads="1"/>
          </p:cNvPicPr>
          <p:nvPr/>
        </p:nvPicPr>
        <p:blipFill>
          <a:blip r:embed="rId2"/>
          <a:srcRect/>
          <a:stretch>
            <a:fillRect/>
          </a:stretch>
        </p:blipFill>
        <p:spPr bwMode="auto">
          <a:xfrm>
            <a:off x="828675" y="1030288"/>
            <a:ext cx="7488238" cy="4995862"/>
          </a:xfrm>
          <a:prstGeom prst="rect">
            <a:avLst/>
          </a:prstGeom>
          <a:noFill/>
          <a:ln w="9525">
            <a:solidFill>
              <a:schemeClr val="tx1"/>
            </a:solidFill>
            <a:miter lim="800000"/>
            <a:headEnd/>
            <a:tailEnd/>
          </a:ln>
          <a:effectLst/>
        </p:spPr>
      </p:pic>
      <p:sp>
        <p:nvSpPr>
          <p:cNvPr id="7" name="Segnaposto numero diapositiva 6"/>
          <p:cNvSpPr>
            <a:spLocks noGrp="1"/>
          </p:cNvSpPr>
          <p:nvPr>
            <p:ph type="sldNum" sz="quarter" idx="12"/>
          </p:nvPr>
        </p:nvSpPr>
        <p:spPr/>
        <p:txBody>
          <a:bodyPr/>
          <a:lstStyle/>
          <a:p>
            <a:fld id="{B4C233C7-E0AF-9F43-B231-46AD565A5FDB}" type="slidenum">
              <a:rPr lang="it-IT" smtClean="0"/>
              <a:pPr/>
              <a:t>32</a:t>
            </a:fld>
            <a:endParaRPr lang="it-IT"/>
          </a:p>
        </p:txBody>
      </p:sp>
      <p:sp>
        <p:nvSpPr>
          <p:cNvPr id="8" name="Segnaposto piè di pagina 7"/>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Visita al CERN</a:t>
            </a:r>
            <a:endParaRPr lang="it-IT"/>
          </a:p>
        </p:txBody>
      </p:sp>
      <p:sp>
        <p:nvSpPr>
          <p:cNvPr id="1019906" name="Rectangle 2"/>
          <p:cNvSpPr>
            <a:spLocks noGrp="1" noChangeArrowheads="1"/>
          </p:cNvSpPr>
          <p:nvPr>
            <p:ph type="title"/>
          </p:nvPr>
        </p:nvSpPr>
        <p:spPr/>
        <p:txBody>
          <a:bodyPr/>
          <a:lstStyle/>
          <a:p>
            <a:r>
              <a:rPr lang="it-IT" sz="3600" dirty="0" smtClean="0"/>
              <a:t>ATLAS in fase di costruzione</a:t>
            </a:r>
            <a:endParaRPr lang="it-IT" sz="3600" dirty="0"/>
          </a:p>
        </p:txBody>
      </p:sp>
      <p:pic>
        <p:nvPicPr>
          <p:cNvPr id="1019909" name="Picture 5"/>
          <p:cNvPicPr>
            <a:picLocks noChangeAspect="1" noChangeArrowheads="1"/>
          </p:cNvPicPr>
          <p:nvPr/>
        </p:nvPicPr>
        <p:blipFill>
          <a:blip r:embed="rId2"/>
          <a:srcRect/>
          <a:stretch>
            <a:fillRect/>
          </a:stretch>
        </p:blipFill>
        <p:spPr bwMode="auto">
          <a:xfrm>
            <a:off x="827088" y="1079500"/>
            <a:ext cx="7632700" cy="4975225"/>
          </a:xfrm>
          <a:prstGeom prst="rect">
            <a:avLst/>
          </a:prstGeom>
          <a:noFill/>
          <a:ln w="9525">
            <a:solidFill>
              <a:schemeClr val="tx1"/>
            </a:solidFill>
            <a:miter lim="800000"/>
            <a:headEnd/>
            <a:tailEnd/>
          </a:ln>
          <a:effectLst/>
        </p:spPr>
      </p:pic>
      <p:sp>
        <p:nvSpPr>
          <p:cNvPr id="7" name="Segnaposto numero diapositiva 6"/>
          <p:cNvSpPr>
            <a:spLocks noGrp="1"/>
          </p:cNvSpPr>
          <p:nvPr>
            <p:ph type="sldNum" sz="quarter" idx="12"/>
          </p:nvPr>
        </p:nvSpPr>
        <p:spPr/>
        <p:txBody>
          <a:bodyPr/>
          <a:lstStyle/>
          <a:p>
            <a:fld id="{B4C233C7-E0AF-9F43-B231-46AD565A5FDB}" type="slidenum">
              <a:rPr lang="it-IT" smtClean="0"/>
              <a:pPr/>
              <a:t>33</a:t>
            </a:fld>
            <a:endParaRPr lang="it-IT"/>
          </a:p>
        </p:txBody>
      </p:sp>
      <p:sp>
        <p:nvSpPr>
          <p:cNvPr id="8" name="Segnaposto piè di pagina 7"/>
          <p:cNvSpPr>
            <a:spLocks noGrp="1"/>
          </p:cNvSpPr>
          <p:nvPr>
            <p:ph type="ftr" sz="quarter" idx="11"/>
          </p:nvPr>
        </p:nvSpPr>
        <p:spPr/>
        <p:txBody>
          <a:bodyPr/>
          <a:lstStyle/>
          <a:p>
            <a:r>
              <a:rPr lang="it-IT" smtClean="0"/>
              <a:t>Luca Lista</a:t>
            </a:r>
            <a:endParaRPr lang="it-IT"/>
          </a:p>
        </p:txBody>
      </p:sp>
      <p:sp>
        <p:nvSpPr>
          <p:cNvPr id="9" name="CasellaDiTesto 8"/>
          <p:cNvSpPr txBox="1"/>
          <p:nvPr/>
        </p:nvSpPr>
        <p:spPr>
          <a:xfrm>
            <a:off x="913426" y="1215220"/>
            <a:ext cx="4645585" cy="830997"/>
          </a:xfrm>
          <a:prstGeom prst="rect">
            <a:avLst/>
          </a:prstGeom>
          <a:noFill/>
        </p:spPr>
        <p:txBody>
          <a:bodyPr wrap="square" rtlCol="0">
            <a:spAutoFit/>
          </a:bodyPr>
          <a:lstStyle/>
          <a:p>
            <a:r>
              <a:rPr lang="it-IT" sz="2400" dirty="0" smtClean="0">
                <a:solidFill>
                  <a:schemeClr val="bg1"/>
                </a:solidFill>
                <a:effectLst>
                  <a:glow rad="88900">
                    <a:schemeClr val="tx1">
                      <a:alpha val="51000"/>
                    </a:schemeClr>
                  </a:glow>
                </a:effectLst>
                <a:latin typeface="+mn-lt"/>
              </a:rPr>
              <a:t>25 </a:t>
            </a:r>
            <a:r>
              <a:rPr lang="it-IT" sz="2400" dirty="0" err="1" smtClean="0">
                <a:solidFill>
                  <a:schemeClr val="bg1"/>
                </a:solidFill>
                <a:effectLst>
                  <a:glow rad="88900">
                    <a:schemeClr val="tx1">
                      <a:alpha val="51000"/>
                    </a:schemeClr>
                  </a:glow>
                </a:effectLst>
                <a:latin typeface="+mn-lt"/>
              </a:rPr>
              <a:t>x</a:t>
            </a:r>
            <a:r>
              <a:rPr lang="it-IT" sz="2400" dirty="0" smtClean="0">
                <a:solidFill>
                  <a:schemeClr val="bg1"/>
                </a:solidFill>
                <a:effectLst>
                  <a:glow rad="88900">
                    <a:schemeClr val="tx1">
                      <a:alpha val="51000"/>
                    </a:schemeClr>
                  </a:glow>
                </a:effectLst>
                <a:latin typeface="+mn-lt"/>
              </a:rPr>
              <a:t> 46 metri,  </a:t>
            </a:r>
            <a:r>
              <a:rPr lang="it-IT" sz="2400" dirty="0" err="1" smtClean="0">
                <a:solidFill>
                  <a:schemeClr val="bg1"/>
                </a:solidFill>
                <a:effectLst>
                  <a:glow rad="88900">
                    <a:schemeClr val="tx1">
                      <a:alpha val="51000"/>
                    </a:schemeClr>
                  </a:glow>
                </a:effectLst>
                <a:latin typeface="+mn-lt"/>
              </a:rPr>
              <a:t>7</a:t>
            </a:r>
            <a:r>
              <a:rPr lang="it-IT" sz="2400" dirty="0" smtClean="0">
                <a:solidFill>
                  <a:schemeClr val="bg1"/>
                </a:solidFill>
                <a:effectLst>
                  <a:glow rad="88900">
                    <a:schemeClr val="tx1">
                      <a:alpha val="51000"/>
                    </a:schemeClr>
                  </a:glow>
                </a:effectLst>
                <a:latin typeface="+mn-lt"/>
              </a:rPr>
              <a:t> 000 tonnellate, 3000 km di cavi</a:t>
            </a:r>
            <a:endParaRPr lang="it-IT" sz="2400" dirty="0">
              <a:solidFill>
                <a:schemeClr val="bg1"/>
              </a:solidFill>
              <a:effectLst>
                <a:glow rad="88900">
                  <a:schemeClr val="tx1">
                    <a:alpha val="51000"/>
                  </a:schemeClr>
                </a:glow>
              </a:effectLst>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egnaposto data 2"/>
          <p:cNvSpPr>
            <a:spLocks noGrp="1"/>
          </p:cNvSpPr>
          <p:nvPr>
            <p:ph type="dt" sz="half" idx="10"/>
          </p:nvPr>
        </p:nvSpPr>
        <p:spPr/>
        <p:txBody>
          <a:bodyPr/>
          <a:lstStyle/>
          <a:p>
            <a:r>
              <a:rPr lang="it-IT" smtClean="0"/>
              <a:t>Visita al CERN</a:t>
            </a:r>
            <a:endParaRPr lang="it-IT"/>
          </a:p>
        </p:txBody>
      </p:sp>
      <p:sp>
        <p:nvSpPr>
          <p:cNvPr id="1029122" name="Rectangle 2"/>
          <p:cNvSpPr>
            <a:spLocks noGrp="1" noChangeArrowheads="1"/>
          </p:cNvSpPr>
          <p:nvPr>
            <p:ph type="title"/>
          </p:nvPr>
        </p:nvSpPr>
        <p:spPr/>
        <p:txBody>
          <a:bodyPr/>
          <a:lstStyle/>
          <a:p>
            <a:r>
              <a:rPr lang="it-IT" sz="3600"/>
              <a:t>L’esperimento </a:t>
            </a:r>
            <a:r>
              <a:rPr lang="en-US" sz="3600"/>
              <a:t>ATLAS</a:t>
            </a:r>
          </a:p>
        </p:txBody>
      </p:sp>
      <p:pic>
        <p:nvPicPr>
          <p:cNvPr id="1029126" name="Picture 6"/>
          <p:cNvPicPr>
            <a:picLocks noChangeAspect="1" noChangeArrowheads="1"/>
          </p:cNvPicPr>
          <p:nvPr/>
        </p:nvPicPr>
        <p:blipFill>
          <a:blip r:embed="rId2"/>
          <a:srcRect/>
          <a:stretch>
            <a:fillRect/>
          </a:stretch>
        </p:blipFill>
        <p:spPr bwMode="auto">
          <a:xfrm>
            <a:off x="1114425" y="982663"/>
            <a:ext cx="3281363" cy="5038725"/>
          </a:xfrm>
          <a:prstGeom prst="rect">
            <a:avLst/>
          </a:prstGeom>
          <a:noFill/>
          <a:ln w="9525">
            <a:solidFill>
              <a:schemeClr val="tx1"/>
            </a:solidFill>
            <a:miter lim="800000"/>
            <a:headEnd/>
            <a:tailEnd/>
          </a:ln>
          <a:effectLst/>
        </p:spPr>
      </p:pic>
      <p:pic>
        <p:nvPicPr>
          <p:cNvPr id="1029127" name="Picture 7"/>
          <p:cNvPicPr>
            <a:picLocks noChangeAspect="1" noChangeArrowheads="1"/>
          </p:cNvPicPr>
          <p:nvPr/>
        </p:nvPicPr>
        <p:blipFill>
          <a:blip r:embed="rId3"/>
          <a:srcRect/>
          <a:stretch>
            <a:fillRect/>
          </a:stretch>
        </p:blipFill>
        <p:spPr bwMode="auto">
          <a:xfrm>
            <a:off x="4586288" y="981075"/>
            <a:ext cx="3370262" cy="5038725"/>
          </a:xfrm>
          <a:prstGeom prst="rect">
            <a:avLst/>
          </a:prstGeom>
          <a:noFill/>
          <a:ln w="9525">
            <a:solidFill>
              <a:schemeClr val="tx1"/>
            </a:solidFill>
            <a:miter lim="800000"/>
            <a:headEnd/>
            <a:tailEnd/>
          </a:ln>
          <a:effectLst/>
        </p:spPr>
      </p:pic>
      <p:sp>
        <p:nvSpPr>
          <p:cNvPr id="8" name="Segnaposto numero diapositiva 7"/>
          <p:cNvSpPr>
            <a:spLocks noGrp="1"/>
          </p:cNvSpPr>
          <p:nvPr>
            <p:ph type="sldNum" sz="quarter" idx="12"/>
          </p:nvPr>
        </p:nvSpPr>
        <p:spPr/>
        <p:txBody>
          <a:bodyPr/>
          <a:lstStyle/>
          <a:p>
            <a:fld id="{F81BA6AC-10B6-2249-8FAB-F7972346C48D}" type="slidenum">
              <a:rPr lang="it-IT" smtClean="0"/>
              <a:pPr/>
              <a:t>34</a:t>
            </a:fld>
            <a:endParaRPr lang="it-IT"/>
          </a:p>
        </p:txBody>
      </p:sp>
      <p:sp>
        <p:nvSpPr>
          <p:cNvPr id="9" name="Segnaposto piè di pagina 8"/>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egnaposto data 2"/>
          <p:cNvSpPr>
            <a:spLocks noGrp="1"/>
          </p:cNvSpPr>
          <p:nvPr>
            <p:ph type="dt" sz="half" idx="10"/>
          </p:nvPr>
        </p:nvSpPr>
        <p:spPr/>
        <p:txBody>
          <a:bodyPr/>
          <a:lstStyle/>
          <a:p>
            <a:r>
              <a:rPr lang="it-IT" smtClean="0"/>
              <a:t>Visita al CERN</a:t>
            </a:r>
            <a:endParaRPr lang="it-IT"/>
          </a:p>
        </p:txBody>
      </p:sp>
      <p:pic>
        <p:nvPicPr>
          <p:cNvPr id="1043463" name="Picture 7"/>
          <p:cNvPicPr>
            <a:picLocks noChangeAspect="1" noChangeArrowheads="1"/>
          </p:cNvPicPr>
          <p:nvPr/>
        </p:nvPicPr>
        <p:blipFill>
          <a:blip r:embed="rId2"/>
          <a:srcRect/>
          <a:stretch>
            <a:fillRect/>
          </a:stretch>
        </p:blipFill>
        <p:spPr bwMode="auto">
          <a:xfrm>
            <a:off x="755650" y="1052513"/>
            <a:ext cx="7488238" cy="4983162"/>
          </a:xfrm>
          <a:prstGeom prst="rect">
            <a:avLst/>
          </a:prstGeom>
          <a:noFill/>
          <a:ln w="9525">
            <a:solidFill>
              <a:schemeClr val="tx1"/>
            </a:solidFill>
            <a:miter lim="800000"/>
            <a:headEnd/>
            <a:tailEnd/>
          </a:ln>
          <a:effectLst/>
        </p:spPr>
      </p:pic>
      <p:sp>
        <p:nvSpPr>
          <p:cNvPr id="1043461" name="Rectangle 5"/>
          <p:cNvSpPr>
            <a:spLocks noGrp="1" noChangeArrowheads="1"/>
          </p:cNvSpPr>
          <p:nvPr>
            <p:ph type="title"/>
          </p:nvPr>
        </p:nvSpPr>
        <p:spPr/>
        <p:txBody>
          <a:bodyPr/>
          <a:lstStyle/>
          <a:p>
            <a:r>
              <a:rPr lang="it-IT" sz="3600"/>
              <a:t>Collaborazioni internazionali</a:t>
            </a:r>
          </a:p>
        </p:txBody>
      </p:sp>
      <p:sp>
        <p:nvSpPr>
          <p:cNvPr id="1043462" name="Text Box 6"/>
          <p:cNvSpPr txBox="1">
            <a:spLocks noChangeArrowheads="1"/>
          </p:cNvSpPr>
          <p:nvPr/>
        </p:nvSpPr>
        <p:spPr bwMode="auto">
          <a:xfrm>
            <a:off x="1220745" y="1196975"/>
            <a:ext cx="6775538" cy="646331"/>
          </a:xfrm>
          <a:prstGeom prst="rect">
            <a:avLst/>
          </a:prstGeom>
          <a:solidFill>
            <a:schemeClr val="bg1">
              <a:alpha val="78000"/>
            </a:schemeClr>
          </a:solidFill>
          <a:ln w="9525">
            <a:noFill/>
            <a:miter lim="800000"/>
            <a:headEnd/>
            <a:tailEnd/>
          </a:ln>
          <a:effectLst/>
        </p:spPr>
        <p:txBody>
          <a:bodyPr wrap="none">
            <a:prstTxWarp prst="textNoShape">
              <a:avLst/>
            </a:prstTxWarp>
            <a:spAutoFit/>
          </a:bodyPr>
          <a:lstStyle/>
          <a:p>
            <a:pPr algn="ctr"/>
            <a:r>
              <a:rPr lang="it-IT" sz="1800" dirty="0">
                <a:solidFill>
                  <a:schemeClr val="accent2"/>
                </a:solidFill>
                <a:latin typeface="Arial" charset="0"/>
              </a:rPr>
              <a:t>ATLAS e CMS sono collaborazioni di oltre 2500 </a:t>
            </a:r>
            <a:r>
              <a:rPr lang="it-IT" sz="1800" dirty="0" smtClean="0">
                <a:solidFill>
                  <a:schemeClr val="accent2"/>
                </a:solidFill>
                <a:latin typeface="Arial" charset="0"/>
              </a:rPr>
              <a:t>fisici da 38 paesi</a:t>
            </a:r>
          </a:p>
          <a:p>
            <a:pPr algn="ctr"/>
            <a:r>
              <a:rPr lang="it-IT" sz="1800" dirty="0">
                <a:solidFill>
                  <a:schemeClr val="accent2"/>
                </a:solidFill>
                <a:latin typeface="Arial" charset="0"/>
              </a:rPr>
              <a:t>Circa il</a:t>
            </a:r>
            <a:r>
              <a:rPr lang="it-IT" sz="1800" dirty="0" smtClean="0">
                <a:solidFill>
                  <a:schemeClr val="accent2"/>
                </a:solidFill>
                <a:latin typeface="Arial" charset="0"/>
              </a:rPr>
              <a:t> 12-15% </a:t>
            </a:r>
            <a:r>
              <a:rPr lang="it-IT" sz="1800" dirty="0">
                <a:solidFill>
                  <a:schemeClr val="accent2"/>
                </a:solidFill>
                <a:latin typeface="Arial" charset="0"/>
              </a:rPr>
              <a:t>dei collaboratori è italiano</a:t>
            </a:r>
          </a:p>
        </p:txBody>
      </p:sp>
      <p:sp>
        <p:nvSpPr>
          <p:cNvPr id="8" name="Segnaposto numero diapositiva 7"/>
          <p:cNvSpPr>
            <a:spLocks noGrp="1"/>
          </p:cNvSpPr>
          <p:nvPr>
            <p:ph type="sldNum" sz="quarter" idx="12"/>
          </p:nvPr>
        </p:nvSpPr>
        <p:spPr/>
        <p:txBody>
          <a:bodyPr/>
          <a:lstStyle/>
          <a:p>
            <a:fld id="{F81BA6AC-10B6-2249-8FAB-F7972346C48D}" type="slidenum">
              <a:rPr lang="it-IT" smtClean="0"/>
              <a:pPr/>
              <a:t>35</a:t>
            </a:fld>
            <a:endParaRPr lang="it-IT" dirty="0"/>
          </a:p>
        </p:txBody>
      </p:sp>
      <p:sp>
        <p:nvSpPr>
          <p:cNvPr id="9" name="Segnaposto piè di pagina 8"/>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egnaposto data 3"/>
          <p:cNvSpPr>
            <a:spLocks noGrp="1"/>
          </p:cNvSpPr>
          <p:nvPr>
            <p:ph type="dt" sz="half" idx="10"/>
          </p:nvPr>
        </p:nvSpPr>
        <p:spPr/>
        <p:txBody>
          <a:bodyPr/>
          <a:lstStyle/>
          <a:p>
            <a:r>
              <a:rPr lang="it-IT" smtClean="0"/>
              <a:t>Visita al CERN</a:t>
            </a:r>
            <a:endParaRPr lang="it-IT"/>
          </a:p>
        </p:txBody>
      </p:sp>
      <p:sp>
        <p:nvSpPr>
          <p:cNvPr id="1048578" name="Rectangle 2"/>
          <p:cNvSpPr>
            <a:spLocks noGrp="1" noChangeArrowheads="1"/>
          </p:cNvSpPr>
          <p:nvPr>
            <p:ph type="title"/>
          </p:nvPr>
        </p:nvSpPr>
        <p:spPr/>
        <p:txBody>
          <a:bodyPr/>
          <a:lstStyle/>
          <a:p>
            <a:r>
              <a:rPr lang="it-IT" sz="3600"/>
              <a:t>Acquisizione dati e trigger</a:t>
            </a:r>
          </a:p>
        </p:txBody>
      </p:sp>
      <p:sp>
        <p:nvSpPr>
          <p:cNvPr id="1048579" name="Rectangle 3"/>
          <p:cNvSpPr>
            <a:spLocks noGrp="1" noChangeArrowheads="1"/>
          </p:cNvSpPr>
          <p:nvPr>
            <p:ph type="body" idx="1"/>
          </p:nvPr>
        </p:nvSpPr>
        <p:spPr>
          <a:xfrm>
            <a:off x="685800" y="1125538"/>
            <a:ext cx="4533900" cy="4970462"/>
          </a:xfrm>
        </p:spPr>
        <p:txBody>
          <a:bodyPr/>
          <a:lstStyle/>
          <a:p>
            <a:pPr>
              <a:lnSpc>
                <a:spcPct val="90000"/>
              </a:lnSpc>
            </a:pPr>
            <a:r>
              <a:rPr lang="it-IT" sz="2400" dirty="0"/>
              <a:t>Gli esperimenti ad LHC</a:t>
            </a:r>
            <a:r>
              <a:rPr lang="it-IT" sz="2400" dirty="0" smtClean="0"/>
              <a:t> scattano “fotografie” </a:t>
            </a:r>
            <a:r>
              <a:rPr lang="it-IT" sz="2400" dirty="0"/>
              <a:t>tridimensionali da circa </a:t>
            </a:r>
            <a:r>
              <a:rPr lang="it-IT" sz="2400" dirty="0">
                <a:solidFill>
                  <a:schemeClr val="accent2"/>
                </a:solidFill>
              </a:rPr>
              <a:t>100 Mega-pixel</a:t>
            </a:r>
          </a:p>
          <a:p>
            <a:pPr>
              <a:lnSpc>
                <a:spcPct val="90000"/>
              </a:lnSpc>
            </a:pPr>
            <a:r>
              <a:rPr lang="it-IT" sz="2400" dirty="0"/>
              <a:t>Le collisioni tra protoni avvengono con una frequenza di circa </a:t>
            </a:r>
            <a:r>
              <a:rPr lang="it-IT" sz="2400" dirty="0">
                <a:solidFill>
                  <a:schemeClr val="accent2"/>
                </a:solidFill>
              </a:rPr>
              <a:t>~ </a:t>
            </a:r>
            <a:r>
              <a:rPr lang="it-IT" sz="2400" dirty="0" smtClean="0">
                <a:solidFill>
                  <a:schemeClr val="accent2"/>
                </a:solidFill>
              </a:rPr>
              <a:t>1GHz</a:t>
            </a:r>
            <a:endParaRPr lang="it-IT" sz="2400" dirty="0">
              <a:solidFill>
                <a:schemeClr val="accent2"/>
              </a:solidFill>
            </a:endParaRPr>
          </a:p>
          <a:p>
            <a:pPr>
              <a:lnSpc>
                <a:spcPct val="90000"/>
              </a:lnSpc>
            </a:pPr>
            <a:r>
              <a:rPr lang="it-IT" sz="2400" dirty="0"/>
              <a:t>Ma gli esperimenti possono acquisire a</a:t>
            </a:r>
            <a:r>
              <a:rPr lang="it-IT" sz="2400" dirty="0" smtClean="0"/>
              <a:t> qualche ~</a:t>
            </a:r>
            <a:r>
              <a:rPr lang="it-IT" sz="2400" dirty="0" smtClean="0">
                <a:solidFill>
                  <a:schemeClr val="accent2"/>
                </a:solidFill>
              </a:rPr>
              <a:t>100Hz</a:t>
            </a:r>
            <a:endParaRPr lang="it-IT" sz="2400" dirty="0">
              <a:solidFill>
                <a:schemeClr val="accent2"/>
              </a:solidFill>
            </a:endParaRPr>
          </a:p>
          <a:p>
            <a:pPr>
              <a:lnSpc>
                <a:spcPct val="90000"/>
              </a:lnSpc>
            </a:pPr>
            <a:r>
              <a:rPr lang="it-IT" sz="2400" dirty="0"/>
              <a:t>Il trigger è un complesso sistema elettronico che seleziona in tempo (quasi </a:t>
            </a:r>
            <a:r>
              <a:rPr lang="it-IT" sz="2400" dirty="0" err="1"/>
              <a:t>…</a:t>
            </a:r>
            <a:r>
              <a:rPr lang="it-IT" sz="2400" dirty="0"/>
              <a:t>) reale le collisioni interessanti tra tutte quelle “banali”</a:t>
            </a:r>
          </a:p>
          <a:p>
            <a:pPr>
              <a:lnSpc>
                <a:spcPct val="90000"/>
              </a:lnSpc>
            </a:pPr>
            <a:endParaRPr lang="it-IT" sz="2400" dirty="0"/>
          </a:p>
        </p:txBody>
      </p:sp>
      <p:pic>
        <p:nvPicPr>
          <p:cNvPr id="1048581" name="Picture 5"/>
          <p:cNvPicPr>
            <a:picLocks noChangeAspect="1" noChangeArrowheads="1"/>
          </p:cNvPicPr>
          <p:nvPr/>
        </p:nvPicPr>
        <p:blipFill>
          <a:blip r:embed="rId2"/>
          <a:srcRect/>
          <a:stretch>
            <a:fillRect/>
          </a:stretch>
        </p:blipFill>
        <p:spPr bwMode="auto">
          <a:xfrm>
            <a:off x="5292725" y="981075"/>
            <a:ext cx="3411538" cy="2268538"/>
          </a:xfrm>
          <a:prstGeom prst="rect">
            <a:avLst/>
          </a:prstGeom>
          <a:noFill/>
          <a:ln w="9525">
            <a:solidFill>
              <a:schemeClr val="tx1"/>
            </a:solidFill>
            <a:miter lim="800000"/>
            <a:headEnd/>
            <a:tailEnd/>
          </a:ln>
          <a:effectLst/>
        </p:spPr>
      </p:pic>
      <p:pic>
        <p:nvPicPr>
          <p:cNvPr id="1048582" name="Picture 6"/>
          <p:cNvPicPr>
            <a:picLocks noChangeAspect="1" noChangeArrowheads="1"/>
          </p:cNvPicPr>
          <p:nvPr/>
        </p:nvPicPr>
        <p:blipFill>
          <a:blip r:embed="rId3"/>
          <a:srcRect/>
          <a:stretch>
            <a:fillRect/>
          </a:stretch>
        </p:blipFill>
        <p:spPr bwMode="auto">
          <a:xfrm>
            <a:off x="5292725" y="3543300"/>
            <a:ext cx="3455988" cy="2297113"/>
          </a:xfrm>
          <a:prstGeom prst="rect">
            <a:avLst/>
          </a:prstGeom>
          <a:noFill/>
          <a:ln w="9525">
            <a:solidFill>
              <a:schemeClr val="tx1"/>
            </a:solidFill>
            <a:miter lim="800000"/>
            <a:headEnd/>
            <a:tailEnd/>
          </a:ln>
          <a:effectLst/>
        </p:spPr>
      </p:pic>
      <p:sp>
        <p:nvSpPr>
          <p:cNvPr id="9" name="Segnaposto numero diapositiva 8"/>
          <p:cNvSpPr>
            <a:spLocks noGrp="1"/>
          </p:cNvSpPr>
          <p:nvPr>
            <p:ph type="sldNum" sz="quarter" idx="12"/>
          </p:nvPr>
        </p:nvSpPr>
        <p:spPr/>
        <p:txBody>
          <a:bodyPr/>
          <a:lstStyle/>
          <a:p>
            <a:fld id="{B4C233C7-E0AF-9F43-B231-46AD565A5FDB}" type="slidenum">
              <a:rPr lang="it-IT" smtClean="0"/>
              <a:pPr/>
              <a:t>36</a:t>
            </a:fld>
            <a:endParaRPr lang="it-IT"/>
          </a:p>
        </p:txBody>
      </p:sp>
      <p:sp>
        <p:nvSpPr>
          <p:cNvPr id="10" name="Segnaposto piè di pagina 9"/>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egnaposto data 3"/>
          <p:cNvSpPr>
            <a:spLocks noGrp="1"/>
          </p:cNvSpPr>
          <p:nvPr>
            <p:ph type="dt" sz="half" idx="10"/>
          </p:nvPr>
        </p:nvSpPr>
        <p:spPr/>
        <p:txBody>
          <a:bodyPr/>
          <a:lstStyle/>
          <a:p>
            <a:r>
              <a:rPr lang="it-IT" smtClean="0"/>
              <a:t>Visita al CERN</a:t>
            </a:r>
            <a:endParaRPr lang="it-IT"/>
          </a:p>
        </p:txBody>
      </p:sp>
      <p:sp>
        <p:nvSpPr>
          <p:cNvPr id="1025026" name="Rectangle 2"/>
          <p:cNvSpPr>
            <a:spLocks noGrp="1" noChangeArrowheads="1"/>
          </p:cNvSpPr>
          <p:nvPr>
            <p:ph type="title"/>
          </p:nvPr>
        </p:nvSpPr>
        <p:spPr/>
        <p:txBody>
          <a:bodyPr/>
          <a:lstStyle/>
          <a:p>
            <a:r>
              <a:rPr lang="it-IT" sz="3600"/>
              <a:t>Computing e analisi dati</a:t>
            </a:r>
          </a:p>
        </p:txBody>
      </p:sp>
      <p:sp>
        <p:nvSpPr>
          <p:cNvPr id="1025027" name="Rectangle 3"/>
          <p:cNvSpPr>
            <a:spLocks noGrp="1" noChangeArrowheads="1"/>
          </p:cNvSpPr>
          <p:nvPr>
            <p:ph type="body" idx="1"/>
          </p:nvPr>
        </p:nvSpPr>
        <p:spPr>
          <a:xfrm>
            <a:off x="281074" y="874493"/>
            <a:ext cx="4197793" cy="5600915"/>
          </a:xfrm>
        </p:spPr>
        <p:txBody>
          <a:bodyPr/>
          <a:lstStyle/>
          <a:p>
            <a:pPr>
              <a:lnSpc>
                <a:spcPct val="80000"/>
              </a:lnSpc>
            </a:pPr>
            <a:r>
              <a:rPr lang="it-IT" sz="1800" dirty="0"/>
              <a:t>I dati </a:t>
            </a:r>
            <a:r>
              <a:rPr lang="it-IT" sz="1800" dirty="0" smtClean="0"/>
              <a:t>acquisiti finora </a:t>
            </a:r>
            <a:r>
              <a:rPr lang="it-IT" sz="1800" dirty="0"/>
              <a:t>ammontano a circa</a:t>
            </a:r>
            <a:r>
              <a:rPr lang="it-IT" sz="1800" dirty="0" smtClean="0"/>
              <a:t> </a:t>
            </a:r>
            <a:r>
              <a:rPr lang="it-IT" sz="1800" dirty="0" smtClean="0">
                <a:solidFill>
                  <a:schemeClr val="accent2"/>
                </a:solidFill>
              </a:rPr>
              <a:t>18 </a:t>
            </a:r>
            <a:r>
              <a:rPr lang="it-IT" sz="1800" dirty="0" err="1" smtClean="0">
                <a:solidFill>
                  <a:schemeClr val="accent2"/>
                </a:solidFill>
              </a:rPr>
              <a:t>Peta</a:t>
            </a:r>
            <a:r>
              <a:rPr lang="it-IT" sz="1800" dirty="0" err="1">
                <a:solidFill>
                  <a:schemeClr val="accent2"/>
                </a:solidFill>
              </a:rPr>
              <a:t>-</a:t>
            </a:r>
            <a:r>
              <a:rPr lang="it-IT" sz="1800" dirty="0" err="1" smtClean="0">
                <a:solidFill>
                  <a:schemeClr val="accent2"/>
                </a:solidFill>
              </a:rPr>
              <a:t>byte</a:t>
            </a:r>
            <a:r>
              <a:rPr lang="it-IT" sz="1800" dirty="0" smtClean="0">
                <a:solidFill>
                  <a:schemeClr val="accent2"/>
                </a:solidFill>
              </a:rPr>
              <a:t> </a:t>
            </a:r>
            <a:r>
              <a:rPr lang="it-IT" sz="1800" dirty="0" smtClean="0">
                <a:solidFill>
                  <a:srgbClr val="000000"/>
                </a:solidFill>
              </a:rPr>
              <a:t>per esperimento</a:t>
            </a:r>
            <a:r>
              <a:rPr lang="it-IT" sz="1800" dirty="0" smtClean="0"/>
              <a:t>, più il doppio di dati simulati</a:t>
            </a:r>
          </a:p>
          <a:p>
            <a:pPr>
              <a:lnSpc>
                <a:spcPct val="80000"/>
              </a:lnSpc>
            </a:pPr>
            <a:r>
              <a:rPr lang="it-IT" sz="1800" dirty="0"/>
              <a:t>LHC dovrà usare molti centri di calcolo distribuiti sull’intero </a:t>
            </a:r>
            <a:r>
              <a:rPr lang="it-IT" sz="1800" dirty="0" smtClean="0"/>
              <a:t>pianeta</a:t>
            </a:r>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p>
          <a:p>
            <a:pPr>
              <a:lnSpc>
                <a:spcPct val="80000"/>
              </a:lnSpc>
            </a:pPr>
            <a:endParaRPr lang="it-IT" sz="1800" dirty="0" smtClean="0">
              <a:solidFill>
                <a:schemeClr val="accent2"/>
              </a:solidFill>
            </a:endParaRPr>
          </a:p>
          <a:p>
            <a:pPr>
              <a:lnSpc>
                <a:spcPct val="80000"/>
              </a:lnSpc>
            </a:pPr>
            <a:r>
              <a:rPr lang="it-IT" sz="1800" dirty="0" smtClean="0">
                <a:solidFill>
                  <a:schemeClr val="accent2"/>
                </a:solidFill>
              </a:rPr>
              <a:t>Il </a:t>
            </a:r>
            <a:r>
              <a:rPr lang="it-IT" sz="1800" dirty="0">
                <a:solidFill>
                  <a:schemeClr val="accent2"/>
                </a:solidFill>
              </a:rPr>
              <a:t>CERN ha sviluppato il World Wide Web (WWW)</a:t>
            </a:r>
            <a:r>
              <a:rPr lang="it-IT" sz="1800" dirty="0"/>
              <a:t> per permettere lo scambio di documenti tra scienziati</a:t>
            </a:r>
          </a:p>
          <a:p>
            <a:pPr>
              <a:lnSpc>
                <a:spcPct val="80000"/>
              </a:lnSpc>
            </a:pPr>
            <a:r>
              <a:rPr lang="it-IT" sz="1800" dirty="0"/>
              <a:t>Per LHC è stato sviluppato il sistema di calcolo distribuito </a:t>
            </a:r>
            <a:r>
              <a:rPr lang="it-IT" sz="1800" dirty="0">
                <a:solidFill>
                  <a:schemeClr val="accent2"/>
                </a:solidFill>
              </a:rPr>
              <a:t>GRID</a:t>
            </a:r>
            <a:r>
              <a:rPr lang="it-IT" sz="1800" dirty="0"/>
              <a:t> </a:t>
            </a:r>
          </a:p>
        </p:txBody>
      </p:sp>
      <p:pic>
        <p:nvPicPr>
          <p:cNvPr id="1025028" name="Picture 4"/>
          <p:cNvPicPr>
            <a:picLocks noChangeAspect="1" noChangeArrowheads="1"/>
          </p:cNvPicPr>
          <p:nvPr/>
        </p:nvPicPr>
        <p:blipFill>
          <a:blip r:embed="rId2"/>
          <a:srcRect/>
          <a:stretch>
            <a:fillRect/>
          </a:stretch>
        </p:blipFill>
        <p:spPr bwMode="auto">
          <a:xfrm>
            <a:off x="4716463" y="947553"/>
            <a:ext cx="3959225" cy="2389188"/>
          </a:xfrm>
          <a:prstGeom prst="rect">
            <a:avLst/>
          </a:prstGeom>
          <a:noFill/>
          <a:ln w="9525">
            <a:noFill/>
            <a:miter lim="800000"/>
            <a:headEnd/>
            <a:tailEnd/>
          </a:ln>
          <a:effectLst/>
        </p:spPr>
      </p:pic>
      <p:pic>
        <p:nvPicPr>
          <p:cNvPr id="1025031" name="Picture 7"/>
          <p:cNvPicPr>
            <a:picLocks noChangeAspect="1" noChangeArrowheads="1"/>
          </p:cNvPicPr>
          <p:nvPr/>
        </p:nvPicPr>
        <p:blipFill>
          <a:blip r:embed="rId3"/>
          <a:srcRect/>
          <a:stretch>
            <a:fillRect/>
          </a:stretch>
        </p:blipFill>
        <p:spPr bwMode="auto">
          <a:xfrm>
            <a:off x="4716463" y="3833738"/>
            <a:ext cx="3959225" cy="2328862"/>
          </a:xfrm>
          <a:prstGeom prst="rect">
            <a:avLst/>
          </a:prstGeom>
          <a:noFill/>
          <a:ln w="9525">
            <a:solidFill>
              <a:schemeClr val="tx1"/>
            </a:solidFill>
            <a:miter lim="800000"/>
            <a:headEnd/>
            <a:tailEnd/>
          </a:ln>
          <a:effectLst/>
        </p:spPr>
      </p:pic>
      <p:sp>
        <p:nvSpPr>
          <p:cNvPr id="9" name="Segnaposto numero diapositiva 8"/>
          <p:cNvSpPr>
            <a:spLocks noGrp="1"/>
          </p:cNvSpPr>
          <p:nvPr>
            <p:ph type="sldNum" sz="quarter" idx="12"/>
          </p:nvPr>
        </p:nvSpPr>
        <p:spPr/>
        <p:txBody>
          <a:bodyPr/>
          <a:lstStyle/>
          <a:p>
            <a:fld id="{B4C233C7-E0AF-9F43-B231-46AD565A5FDB}" type="slidenum">
              <a:rPr lang="it-IT" smtClean="0"/>
              <a:pPr/>
              <a:t>37</a:t>
            </a:fld>
            <a:endParaRPr lang="it-IT"/>
          </a:p>
        </p:txBody>
      </p:sp>
      <p:sp>
        <p:nvSpPr>
          <p:cNvPr id="10" name="Segnaposto piè di pagina 9"/>
          <p:cNvSpPr>
            <a:spLocks noGrp="1"/>
          </p:cNvSpPr>
          <p:nvPr>
            <p:ph type="ftr" sz="quarter" idx="11"/>
          </p:nvPr>
        </p:nvSpPr>
        <p:spPr/>
        <p:txBody>
          <a:bodyPr/>
          <a:lstStyle/>
          <a:p>
            <a:r>
              <a:rPr lang="it-IT" smtClean="0"/>
              <a:t>Luca Lista</a:t>
            </a:r>
            <a:endParaRPr lang="it-IT"/>
          </a:p>
        </p:txBody>
      </p:sp>
      <p:pic>
        <p:nvPicPr>
          <p:cNvPr id="11" name="Immagine 10"/>
          <p:cNvPicPr>
            <a:picLocks noChangeAspect="1"/>
          </p:cNvPicPr>
          <p:nvPr/>
        </p:nvPicPr>
        <p:blipFill>
          <a:blip r:embed="rId4"/>
          <a:stretch>
            <a:fillRect/>
          </a:stretch>
        </p:blipFill>
        <p:spPr>
          <a:xfrm>
            <a:off x="292761" y="2645547"/>
            <a:ext cx="4030259" cy="2122519"/>
          </a:xfrm>
          <a:prstGeom prst="rect">
            <a:avLst/>
          </a:prstGeom>
        </p:spPr>
      </p:pic>
      <p:sp>
        <p:nvSpPr>
          <p:cNvPr id="12" name="Rettangolo arrotondato 11"/>
          <p:cNvSpPr/>
          <p:nvPr/>
        </p:nvSpPr>
        <p:spPr bwMode="auto">
          <a:xfrm>
            <a:off x="333124" y="3506437"/>
            <a:ext cx="1811363" cy="218623"/>
          </a:xfrm>
          <a:prstGeom prst="roundRect">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pic>
        <p:nvPicPr>
          <p:cNvPr id="13" name="Immagine 12"/>
          <p:cNvPicPr>
            <a:picLocks noChangeAspect="1"/>
          </p:cNvPicPr>
          <p:nvPr/>
        </p:nvPicPr>
        <p:blipFill>
          <a:blip r:embed="rId5"/>
          <a:stretch>
            <a:fillRect/>
          </a:stretch>
        </p:blipFill>
        <p:spPr>
          <a:xfrm>
            <a:off x="3761073" y="2411133"/>
            <a:ext cx="529158" cy="526806"/>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Ricostruire il bosone di </a:t>
            </a:r>
            <a:r>
              <a:rPr lang="it-IT" dirty="0" err="1" smtClean="0"/>
              <a:t>Higgs</a:t>
            </a:r>
            <a:endParaRPr lang="it-IT" dirty="0"/>
          </a:p>
        </p:txBody>
      </p:sp>
      <p:sp>
        <p:nvSpPr>
          <p:cNvPr id="3" name="Segnaposto contenuto 2"/>
          <p:cNvSpPr>
            <a:spLocks noGrp="1"/>
          </p:cNvSpPr>
          <p:nvPr>
            <p:ph idx="1"/>
          </p:nvPr>
        </p:nvSpPr>
        <p:spPr/>
        <p:txBody>
          <a:bodyPr/>
          <a:lstStyle/>
          <a:p>
            <a:r>
              <a:rPr lang="it-IT" sz="2000" dirty="0" smtClean="0"/>
              <a:t>Tra i decadimenti del bosone di </a:t>
            </a:r>
            <a:r>
              <a:rPr lang="it-IT" sz="2000" dirty="0" err="1" smtClean="0"/>
              <a:t>Higgs</a:t>
            </a:r>
            <a:r>
              <a:rPr lang="it-IT" sz="2000" dirty="0" smtClean="0"/>
              <a:t> più interessanti ci sono:</a:t>
            </a:r>
          </a:p>
          <a:p>
            <a:pPr lvl="1"/>
            <a:r>
              <a:rPr lang="it-IT" sz="1800" dirty="0" smtClean="0">
                <a:solidFill>
                  <a:srgbClr val="3333CC"/>
                </a:solidFill>
              </a:rPr>
              <a:t>H→γγ</a:t>
            </a:r>
          </a:p>
          <a:p>
            <a:pPr lvl="1"/>
            <a:r>
              <a:rPr lang="it-IT" sz="1800" dirty="0" smtClean="0">
                <a:solidFill>
                  <a:srgbClr val="3333CC"/>
                </a:solidFill>
              </a:rPr>
              <a:t>H→4l: H→e</a:t>
            </a:r>
            <a:r>
              <a:rPr lang="it-IT" sz="1800" baseline="30000" dirty="0" smtClean="0">
                <a:solidFill>
                  <a:srgbClr val="3333CC"/>
                </a:solidFill>
              </a:rPr>
              <a:t>+</a:t>
            </a:r>
            <a:r>
              <a:rPr lang="it-IT" sz="1800" dirty="0" smtClean="0">
                <a:solidFill>
                  <a:srgbClr val="3333CC"/>
                </a:solidFill>
              </a:rPr>
              <a:t>e</a:t>
            </a:r>
            <a:r>
              <a:rPr lang="it-IT" sz="1800" baseline="30000" dirty="0" smtClean="0">
                <a:solidFill>
                  <a:srgbClr val="3333CC"/>
                </a:solidFill>
              </a:rPr>
              <a:t>−</a:t>
            </a:r>
            <a:r>
              <a:rPr lang="it-IT" sz="1800" dirty="0" smtClean="0">
                <a:solidFill>
                  <a:srgbClr val="3333CC"/>
                </a:solidFill>
              </a:rPr>
              <a:t>e</a:t>
            </a:r>
            <a:r>
              <a:rPr lang="it-IT" sz="1800" baseline="30000" dirty="0" smtClean="0">
                <a:solidFill>
                  <a:srgbClr val="3333CC"/>
                </a:solidFill>
              </a:rPr>
              <a:t>+</a:t>
            </a:r>
            <a:r>
              <a:rPr lang="it-IT" sz="1800" dirty="0" smtClean="0">
                <a:solidFill>
                  <a:srgbClr val="3333CC"/>
                </a:solidFill>
              </a:rPr>
              <a:t>e</a:t>
            </a:r>
            <a:r>
              <a:rPr lang="it-IT" sz="1800" baseline="30000" dirty="0" smtClean="0">
                <a:solidFill>
                  <a:srgbClr val="3333CC"/>
                </a:solidFill>
              </a:rPr>
              <a:t>−</a:t>
            </a:r>
            <a:r>
              <a:rPr lang="it-IT" sz="1800" dirty="0" smtClean="0">
                <a:solidFill>
                  <a:srgbClr val="3333CC"/>
                </a:solidFill>
              </a:rPr>
              <a:t>, H→μ</a:t>
            </a:r>
            <a:r>
              <a:rPr lang="it-IT" sz="1800" baseline="30000" dirty="0" smtClean="0">
                <a:solidFill>
                  <a:srgbClr val="3333CC"/>
                </a:solidFill>
              </a:rPr>
              <a:t>+</a:t>
            </a:r>
            <a:r>
              <a:rPr lang="it-IT" sz="1800" dirty="0" smtClean="0">
                <a:solidFill>
                  <a:srgbClr val="3333CC"/>
                </a:solidFill>
              </a:rPr>
              <a:t>μ</a:t>
            </a:r>
            <a:r>
              <a:rPr lang="it-IT" sz="1800" baseline="30000" dirty="0" smtClean="0">
                <a:solidFill>
                  <a:srgbClr val="3333CC"/>
                </a:solidFill>
              </a:rPr>
              <a:t>−</a:t>
            </a:r>
            <a:r>
              <a:rPr lang="it-IT" sz="1800" dirty="0" smtClean="0">
                <a:solidFill>
                  <a:srgbClr val="3333CC"/>
                </a:solidFill>
              </a:rPr>
              <a:t>e</a:t>
            </a:r>
            <a:r>
              <a:rPr lang="it-IT" sz="1800" baseline="30000" dirty="0" smtClean="0">
                <a:solidFill>
                  <a:srgbClr val="3333CC"/>
                </a:solidFill>
              </a:rPr>
              <a:t>+</a:t>
            </a:r>
            <a:r>
              <a:rPr lang="it-IT" sz="1800" dirty="0" smtClean="0">
                <a:solidFill>
                  <a:srgbClr val="3333CC"/>
                </a:solidFill>
              </a:rPr>
              <a:t>e</a:t>
            </a:r>
            <a:r>
              <a:rPr lang="it-IT" sz="1800" baseline="30000" dirty="0" smtClean="0">
                <a:solidFill>
                  <a:srgbClr val="3333CC"/>
                </a:solidFill>
              </a:rPr>
              <a:t>−</a:t>
            </a:r>
            <a:r>
              <a:rPr lang="it-IT" sz="1800" dirty="0" smtClean="0">
                <a:solidFill>
                  <a:srgbClr val="3333CC"/>
                </a:solidFill>
              </a:rPr>
              <a:t>, H→μ</a:t>
            </a:r>
            <a:r>
              <a:rPr lang="it-IT" sz="1800" baseline="30000" dirty="0" smtClean="0">
                <a:solidFill>
                  <a:srgbClr val="3333CC"/>
                </a:solidFill>
              </a:rPr>
              <a:t>+</a:t>
            </a:r>
            <a:r>
              <a:rPr lang="it-IT" sz="1800" dirty="0" smtClean="0">
                <a:solidFill>
                  <a:srgbClr val="3333CC"/>
                </a:solidFill>
              </a:rPr>
              <a:t>μ</a:t>
            </a:r>
            <a:r>
              <a:rPr lang="it-IT" sz="1800" baseline="30000" dirty="0" smtClean="0">
                <a:solidFill>
                  <a:srgbClr val="3333CC"/>
                </a:solidFill>
              </a:rPr>
              <a:t>−</a:t>
            </a:r>
            <a:r>
              <a:rPr lang="it-IT" sz="1800" dirty="0" smtClean="0">
                <a:solidFill>
                  <a:srgbClr val="3333CC"/>
                </a:solidFill>
              </a:rPr>
              <a:t>μ</a:t>
            </a:r>
            <a:r>
              <a:rPr lang="it-IT" sz="1800" baseline="30000" dirty="0" smtClean="0">
                <a:solidFill>
                  <a:srgbClr val="3333CC"/>
                </a:solidFill>
              </a:rPr>
              <a:t>+</a:t>
            </a:r>
            <a:r>
              <a:rPr lang="it-IT" sz="1800" dirty="0" smtClean="0">
                <a:solidFill>
                  <a:srgbClr val="3333CC"/>
                </a:solidFill>
              </a:rPr>
              <a:t>μ</a:t>
            </a:r>
            <a:r>
              <a:rPr lang="it-IT" sz="1800" baseline="30000" dirty="0" smtClean="0">
                <a:solidFill>
                  <a:srgbClr val="3333CC"/>
                </a:solidFill>
              </a:rPr>
              <a:t>−</a:t>
            </a:r>
          </a:p>
          <a:p>
            <a:r>
              <a:rPr lang="it-IT" sz="2000" dirty="0" smtClean="0"/>
              <a:t>Ma ci sono tanti altri processi che possono avere o </a:t>
            </a:r>
            <a:r>
              <a:rPr lang="it-IT" sz="2000" dirty="0" smtClean="0">
                <a:solidFill>
                  <a:schemeClr val="accent2"/>
                </a:solidFill>
              </a:rPr>
              <a:t>due fotoni </a:t>
            </a:r>
            <a:r>
              <a:rPr lang="it-IT" sz="2000" dirty="0" smtClean="0"/>
              <a:t>o </a:t>
            </a:r>
            <a:r>
              <a:rPr lang="it-IT" sz="2000" dirty="0" smtClean="0">
                <a:solidFill>
                  <a:srgbClr val="3333CC"/>
                </a:solidFill>
              </a:rPr>
              <a:t>quattro leptoni </a:t>
            </a:r>
            <a:r>
              <a:rPr lang="it-IT" sz="2000" dirty="0" smtClean="0"/>
              <a:t>nello stato finale</a:t>
            </a:r>
          </a:p>
          <a:p>
            <a:r>
              <a:rPr lang="it-IT" sz="2000" dirty="0" smtClean="0">
                <a:solidFill>
                  <a:srgbClr val="3333CC"/>
                </a:solidFill>
              </a:rPr>
              <a:t>Non possiamo “vedere” la reazione </a:t>
            </a:r>
            <a:r>
              <a:rPr lang="it-IT" sz="2000" dirty="0" smtClean="0"/>
              <a:t>ma </a:t>
            </a:r>
            <a:r>
              <a:rPr lang="it-IT" sz="2000" dirty="0" smtClean="0">
                <a:solidFill>
                  <a:srgbClr val="3333CC"/>
                </a:solidFill>
              </a:rPr>
              <a:t>solo le particelle dello stato finale</a:t>
            </a:r>
            <a:r>
              <a:rPr lang="it-IT" sz="2000" dirty="0" smtClean="0"/>
              <a:t> che sono prodotte nella reazione</a:t>
            </a:r>
          </a:p>
          <a:p>
            <a:r>
              <a:rPr lang="it-IT" sz="2000" dirty="0" smtClean="0"/>
              <a:t>Nel decadimento del bosone di </a:t>
            </a:r>
            <a:r>
              <a:rPr lang="it-IT" sz="2000" dirty="0" err="1" smtClean="0"/>
              <a:t>Higgs</a:t>
            </a:r>
            <a:r>
              <a:rPr lang="it-IT" sz="2000" dirty="0" smtClean="0"/>
              <a:t> si può </a:t>
            </a:r>
            <a:r>
              <a:rPr lang="it-IT" sz="2000" dirty="0" smtClean="0">
                <a:solidFill>
                  <a:srgbClr val="3333CC"/>
                </a:solidFill>
              </a:rPr>
              <a:t>ricostruire la massa </a:t>
            </a:r>
            <a:r>
              <a:rPr lang="it-IT" sz="2000" dirty="0" smtClean="0"/>
              <a:t>del bosone misurando energia e direzione delle particelle in cui decade nei rivelatori</a:t>
            </a: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38</a:t>
            </a:fld>
            <a:endParaRPr lang="it-IT"/>
          </a:p>
        </p:txBody>
      </p:sp>
      <p:pic>
        <p:nvPicPr>
          <p:cNvPr id="8" name="Immagine 7"/>
          <p:cNvPicPr>
            <a:picLocks noChangeAspect="1"/>
          </p:cNvPicPr>
          <p:nvPr/>
        </p:nvPicPr>
        <p:blipFill>
          <a:blip r:embed="rId2"/>
          <a:srcRect r="16761"/>
          <a:stretch>
            <a:fillRect/>
          </a:stretch>
        </p:blipFill>
        <p:spPr>
          <a:xfrm>
            <a:off x="5238751" y="3953649"/>
            <a:ext cx="3162300" cy="2532715"/>
          </a:xfrm>
          <a:prstGeom prst="rect">
            <a:avLst/>
          </a:prstGeom>
        </p:spPr>
      </p:pic>
      <p:cxnSp>
        <p:nvCxnSpPr>
          <p:cNvPr id="44" name="Connettore 2 43"/>
          <p:cNvCxnSpPr/>
          <p:nvPr/>
        </p:nvCxnSpPr>
        <p:spPr bwMode="auto">
          <a:xfrm>
            <a:off x="3187578" y="5613855"/>
            <a:ext cx="893355" cy="543528"/>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w="sm" len="med"/>
          </a:ln>
          <a:effectLst/>
        </p:spPr>
      </p:cxnSp>
      <p:cxnSp>
        <p:nvCxnSpPr>
          <p:cNvPr id="45" name="Connettore 2 44"/>
          <p:cNvCxnSpPr/>
          <p:nvPr/>
        </p:nvCxnSpPr>
        <p:spPr bwMode="auto">
          <a:xfrm rot="5400000" flipH="1" flipV="1">
            <a:off x="3023658" y="4827058"/>
            <a:ext cx="914400" cy="615950"/>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w="sm" len="med"/>
          </a:ln>
          <a:effectLst/>
        </p:spPr>
      </p:cxnSp>
      <p:cxnSp>
        <p:nvCxnSpPr>
          <p:cNvPr id="41" name="Connettore 2 40"/>
          <p:cNvCxnSpPr/>
          <p:nvPr/>
        </p:nvCxnSpPr>
        <p:spPr bwMode="auto">
          <a:xfrm rot="10800000" flipV="1">
            <a:off x="1265645" y="5592688"/>
            <a:ext cx="859369" cy="512233"/>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w="sm" len="med"/>
          </a:ln>
          <a:effectLst/>
        </p:spPr>
      </p:cxnSp>
      <p:cxnSp>
        <p:nvCxnSpPr>
          <p:cNvPr id="35" name="Connettore 2 34"/>
          <p:cNvCxnSpPr/>
          <p:nvPr/>
        </p:nvCxnSpPr>
        <p:spPr bwMode="auto">
          <a:xfrm rot="16200000" flipV="1">
            <a:off x="1423459" y="4903258"/>
            <a:ext cx="806453" cy="571503"/>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w="sm" len="med"/>
          </a:ln>
          <a:effectLst/>
        </p:spPr>
      </p:cxnSp>
      <p:grpSp>
        <p:nvGrpSpPr>
          <p:cNvPr id="16" name="Gruppo 15"/>
          <p:cNvGrpSpPr/>
          <p:nvPr/>
        </p:nvGrpSpPr>
        <p:grpSpPr>
          <a:xfrm>
            <a:off x="2491656" y="5420755"/>
            <a:ext cx="317480" cy="338028"/>
            <a:chOff x="2261062" y="5242500"/>
            <a:chExt cx="317480" cy="338028"/>
          </a:xfrm>
        </p:grpSpPr>
        <p:sp>
          <p:nvSpPr>
            <p:cNvPr id="9" name="Ovale 8"/>
            <p:cNvSpPr/>
            <p:nvPr/>
          </p:nvSpPr>
          <p:spPr bwMode="auto">
            <a:xfrm>
              <a:off x="2261062" y="5263048"/>
              <a:ext cx="317480" cy="317480"/>
            </a:xfrm>
            <a:prstGeom prst="ellipse">
              <a:avLst/>
            </a:prstGeom>
            <a:solidFill>
              <a:schemeClr val="accent1">
                <a:lumMod val="75000"/>
              </a:schemeClr>
            </a:solidFill>
            <a:ln w="1905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10" name="CasellaDiTesto 9"/>
            <p:cNvSpPr txBox="1"/>
            <p:nvPr/>
          </p:nvSpPr>
          <p:spPr>
            <a:xfrm>
              <a:off x="2262642" y="5242500"/>
              <a:ext cx="314321" cy="307777"/>
            </a:xfrm>
            <a:prstGeom prst="rect">
              <a:avLst/>
            </a:prstGeom>
            <a:noFill/>
          </p:spPr>
          <p:txBody>
            <a:bodyPr wrap="none" rtlCol="0">
              <a:spAutoFit/>
            </a:bodyPr>
            <a:lstStyle/>
            <a:p>
              <a:r>
                <a:rPr lang="it-IT" sz="1400" dirty="0" err="1" smtClean="0">
                  <a:solidFill>
                    <a:schemeClr val="accent3"/>
                  </a:solidFill>
                </a:rPr>
                <a:t>H</a:t>
              </a:r>
              <a:endParaRPr lang="it-IT" sz="1400" dirty="0">
                <a:solidFill>
                  <a:schemeClr val="accent3"/>
                </a:solidFill>
              </a:endParaRPr>
            </a:p>
          </p:txBody>
        </p:sp>
      </p:grpSp>
      <p:grpSp>
        <p:nvGrpSpPr>
          <p:cNvPr id="17" name="Gruppo 16"/>
          <p:cNvGrpSpPr/>
          <p:nvPr/>
        </p:nvGrpSpPr>
        <p:grpSpPr>
          <a:xfrm>
            <a:off x="3021881" y="5420755"/>
            <a:ext cx="317480" cy="338028"/>
            <a:chOff x="2746837" y="5242500"/>
            <a:chExt cx="317480" cy="338028"/>
          </a:xfrm>
        </p:grpSpPr>
        <p:sp>
          <p:nvSpPr>
            <p:cNvPr id="11" name="Ovale 10"/>
            <p:cNvSpPr/>
            <p:nvPr/>
          </p:nvSpPr>
          <p:spPr bwMode="auto">
            <a:xfrm>
              <a:off x="2746837" y="5263048"/>
              <a:ext cx="317480" cy="317480"/>
            </a:xfrm>
            <a:prstGeom prst="ellipse">
              <a:avLst/>
            </a:prstGeom>
            <a:solidFill>
              <a:srgbClr val="8585E0"/>
            </a:solidFill>
            <a:ln w="19050" cap="flat" cmpd="sng" algn="ctr">
              <a:solidFill>
                <a:srgbClr val="1919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12" name="CasellaDiTesto 11"/>
            <p:cNvSpPr txBox="1"/>
            <p:nvPr/>
          </p:nvSpPr>
          <p:spPr>
            <a:xfrm>
              <a:off x="2758410" y="5242500"/>
              <a:ext cx="294334" cy="307777"/>
            </a:xfrm>
            <a:prstGeom prst="rect">
              <a:avLst/>
            </a:prstGeom>
            <a:noFill/>
          </p:spPr>
          <p:txBody>
            <a:bodyPr wrap="none" rtlCol="0">
              <a:spAutoFit/>
            </a:bodyPr>
            <a:lstStyle/>
            <a:p>
              <a:r>
                <a:rPr lang="it-IT" sz="1400" dirty="0" err="1" smtClean="0">
                  <a:solidFill>
                    <a:schemeClr val="accent3"/>
                  </a:solidFill>
                </a:rPr>
                <a:t>Z</a:t>
              </a:r>
              <a:endParaRPr lang="it-IT" sz="1400" dirty="0">
                <a:solidFill>
                  <a:schemeClr val="accent3"/>
                </a:solidFill>
              </a:endParaRPr>
            </a:p>
          </p:txBody>
        </p:sp>
      </p:grpSp>
      <p:grpSp>
        <p:nvGrpSpPr>
          <p:cNvPr id="15" name="Gruppo 14"/>
          <p:cNvGrpSpPr/>
          <p:nvPr/>
        </p:nvGrpSpPr>
        <p:grpSpPr>
          <a:xfrm>
            <a:off x="1961431" y="5420755"/>
            <a:ext cx="317480" cy="338028"/>
            <a:chOff x="1686387" y="5242500"/>
            <a:chExt cx="317480" cy="338028"/>
          </a:xfrm>
        </p:grpSpPr>
        <p:sp>
          <p:nvSpPr>
            <p:cNvPr id="13" name="Ovale 12"/>
            <p:cNvSpPr/>
            <p:nvPr/>
          </p:nvSpPr>
          <p:spPr bwMode="auto">
            <a:xfrm>
              <a:off x="1686387" y="5263048"/>
              <a:ext cx="317480" cy="317480"/>
            </a:xfrm>
            <a:prstGeom prst="ellipse">
              <a:avLst/>
            </a:prstGeom>
            <a:solidFill>
              <a:schemeClr val="accent2">
                <a:lumMod val="60000"/>
                <a:lumOff val="40000"/>
              </a:schemeClr>
            </a:solidFill>
            <a:ln w="190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14" name="CasellaDiTesto 13"/>
            <p:cNvSpPr txBox="1"/>
            <p:nvPr/>
          </p:nvSpPr>
          <p:spPr>
            <a:xfrm>
              <a:off x="1697960" y="5242500"/>
              <a:ext cx="294334" cy="307777"/>
            </a:xfrm>
            <a:prstGeom prst="rect">
              <a:avLst/>
            </a:prstGeom>
            <a:noFill/>
          </p:spPr>
          <p:txBody>
            <a:bodyPr wrap="none" rtlCol="0">
              <a:spAutoFit/>
            </a:bodyPr>
            <a:lstStyle/>
            <a:p>
              <a:r>
                <a:rPr lang="it-IT" sz="1400" dirty="0" err="1" smtClean="0">
                  <a:solidFill>
                    <a:schemeClr val="accent3"/>
                  </a:solidFill>
                </a:rPr>
                <a:t>Z</a:t>
              </a:r>
              <a:endParaRPr lang="it-IT" sz="1400" dirty="0">
                <a:solidFill>
                  <a:schemeClr val="accent3"/>
                </a:solidFill>
              </a:endParaRPr>
            </a:p>
          </p:txBody>
        </p:sp>
      </p:grpSp>
      <p:cxnSp>
        <p:nvCxnSpPr>
          <p:cNvPr id="19" name="Connettore 2 18"/>
          <p:cNvCxnSpPr/>
          <p:nvPr/>
        </p:nvCxnSpPr>
        <p:spPr bwMode="auto">
          <a:xfrm rot="10800000">
            <a:off x="2278912" y="5600043"/>
            <a:ext cx="212745" cy="1588"/>
          </a:xfrm>
          <a:prstGeom prst="straightConnector1">
            <a:avLst/>
          </a:prstGeom>
          <a:solidFill>
            <a:schemeClr val="accent1"/>
          </a:solidFill>
          <a:ln w="38100" cap="flat" cmpd="sng" algn="ctr">
            <a:solidFill>
              <a:srgbClr val="00664D"/>
            </a:solidFill>
            <a:prstDash val="solid"/>
            <a:round/>
            <a:headEnd type="none" w="med" len="med"/>
            <a:tailEnd type="triangle" w="sm" len="med"/>
          </a:ln>
          <a:effectLst/>
        </p:spPr>
      </p:cxnSp>
      <p:cxnSp>
        <p:nvCxnSpPr>
          <p:cNvPr id="20" name="Connettore 2 19"/>
          <p:cNvCxnSpPr/>
          <p:nvPr/>
        </p:nvCxnSpPr>
        <p:spPr bwMode="auto">
          <a:xfrm>
            <a:off x="2809136" y="5600043"/>
            <a:ext cx="212745" cy="1588"/>
          </a:xfrm>
          <a:prstGeom prst="straightConnector1">
            <a:avLst/>
          </a:prstGeom>
          <a:solidFill>
            <a:schemeClr val="accent1"/>
          </a:solidFill>
          <a:ln w="38100" cap="flat" cmpd="sng" algn="ctr">
            <a:solidFill>
              <a:srgbClr val="00664D"/>
            </a:solidFill>
            <a:prstDash val="solid"/>
            <a:round/>
            <a:headEnd type="none" w="med" len="med"/>
            <a:tailEnd type="triangle" w="sm" len="med"/>
          </a:ln>
          <a:effectLst/>
        </p:spPr>
      </p:cxnSp>
      <p:grpSp>
        <p:nvGrpSpPr>
          <p:cNvPr id="23" name="Gruppo 22"/>
          <p:cNvGrpSpPr/>
          <p:nvPr/>
        </p:nvGrpSpPr>
        <p:grpSpPr>
          <a:xfrm>
            <a:off x="1267165" y="4474607"/>
            <a:ext cx="317480" cy="346493"/>
            <a:chOff x="1686387" y="5234035"/>
            <a:chExt cx="317480" cy="346493"/>
          </a:xfrm>
        </p:grpSpPr>
        <p:sp>
          <p:nvSpPr>
            <p:cNvPr id="24" name="Ovale 23"/>
            <p:cNvSpPr/>
            <p:nvPr/>
          </p:nvSpPr>
          <p:spPr bwMode="auto">
            <a:xfrm>
              <a:off x="1686387" y="5263048"/>
              <a:ext cx="317480" cy="317480"/>
            </a:xfrm>
            <a:prstGeom prst="ellipse">
              <a:avLst/>
            </a:prstGeom>
            <a:solidFill>
              <a:srgbClr val="FF0000"/>
            </a:soli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25" name="CasellaDiTesto 24"/>
            <p:cNvSpPr txBox="1"/>
            <p:nvPr/>
          </p:nvSpPr>
          <p:spPr>
            <a:xfrm>
              <a:off x="1706427" y="5234035"/>
              <a:ext cx="294334" cy="307777"/>
            </a:xfrm>
            <a:prstGeom prst="rect">
              <a:avLst/>
            </a:prstGeom>
            <a:noFill/>
          </p:spPr>
          <p:txBody>
            <a:bodyPr wrap="none" rtlCol="0">
              <a:spAutoFit/>
            </a:bodyPr>
            <a:lstStyle/>
            <a:p>
              <a:r>
                <a:rPr lang="it-IT" sz="1400" dirty="0" smtClean="0">
                  <a:solidFill>
                    <a:schemeClr val="accent3"/>
                  </a:solidFill>
                </a:rPr>
                <a:t>μ</a:t>
              </a:r>
              <a:endParaRPr lang="it-IT" sz="1400" dirty="0">
                <a:solidFill>
                  <a:schemeClr val="accent3"/>
                </a:solidFill>
              </a:endParaRPr>
            </a:p>
          </p:txBody>
        </p:sp>
      </p:grpSp>
      <p:grpSp>
        <p:nvGrpSpPr>
          <p:cNvPr id="26" name="Gruppo 25"/>
          <p:cNvGrpSpPr/>
          <p:nvPr/>
        </p:nvGrpSpPr>
        <p:grpSpPr>
          <a:xfrm>
            <a:off x="970831" y="6000723"/>
            <a:ext cx="317480" cy="346493"/>
            <a:chOff x="1686387" y="5234035"/>
            <a:chExt cx="317480" cy="346493"/>
          </a:xfrm>
        </p:grpSpPr>
        <p:sp>
          <p:nvSpPr>
            <p:cNvPr id="27" name="Ovale 26"/>
            <p:cNvSpPr/>
            <p:nvPr/>
          </p:nvSpPr>
          <p:spPr bwMode="auto">
            <a:xfrm>
              <a:off x="1686387" y="5263048"/>
              <a:ext cx="317480" cy="317480"/>
            </a:xfrm>
            <a:prstGeom prst="ellipse">
              <a:avLst/>
            </a:prstGeom>
            <a:solidFill>
              <a:srgbClr val="FF0000"/>
            </a:soli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28" name="CasellaDiTesto 27"/>
            <p:cNvSpPr txBox="1"/>
            <p:nvPr/>
          </p:nvSpPr>
          <p:spPr>
            <a:xfrm>
              <a:off x="1706427" y="5234035"/>
              <a:ext cx="294334" cy="307777"/>
            </a:xfrm>
            <a:prstGeom prst="rect">
              <a:avLst/>
            </a:prstGeom>
            <a:noFill/>
          </p:spPr>
          <p:txBody>
            <a:bodyPr wrap="none" rtlCol="0">
              <a:spAutoFit/>
            </a:bodyPr>
            <a:lstStyle/>
            <a:p>
              <a:r>
                <a:rPr lang="it-IT" sz="1400" dirty="0" smtClean="0">
                  <a:solidFill>
                    <a:schemeClr val="accent3"/>
                  </a:solidFill>
                </a:rPr>
                <a:t>μ</a:t>
              </a:r>
              <a:endParaRPr lang="it-IT" sz="1400" dirty="0">
                <a:solidFill>
                  <a:schemeClr val="accent3"/>
                </a:solidFill>
              </a:endParaRPr>
            </a:p>
          </p:txBody>
        </p:sp>
      </p:grpSp>
      <p:grpSp>
        <p:nvGrpSpPr>
          <p:cNvPr id="29" name="Gruppo 28"/>
          <p:cNvGrpSpPr/>
          <p:nvPr/>
        </p:nvGrpSpPr>
        <p:grpSpPr>
          <a:xfrm>
            <a:off x="3709799" y="4353956"/>
            <a:ext cx="317480" cy="346493"/>
            <a:chOff x="1686387" y="5234035"/>
            <a:chExt cx="317480" cy="346493"/>
          </a:xfrm>
        </p:grpSpPr>
        <p:sp>
          <p:nvSpPr>
            <p:cNvPr id="30" name="Ovale 29"/>
            <p:cNvSpPr/>
            <p:nvPr/>
          </p:nvSpPr>
          <p:spPr bwMode="auto">
            <a:xfrm>
              <a:off x="1686387" y="5263048"/>
              <a:ext cx="317480" cy="317480"/>
            </a:xfrm>
            <a:prstGeom prst="ellipse">
              <a:avLst/>
            </a:prstGeom>
            <a:solidFill>
              <a:srgbClr val="FF0000"/>
            </a:soli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31" name="CasellaDiTesto 30"/>
            <p:cNvSpPr txBox="1"/>
            <p:nvPr/>
          </p:nvSpPr>
          <p:spPr>
            <a:xfrm>
              <a:off x="1706427" y="5234035"/>
              <a:ext cx="294334" cy="307777"/>
            </a:xfrm>
            <a:prstGeom prst="rect">
              <a:avLst/>
            </a:prstGeom>
            <a:noFill/>
          </p:spPr>
          <p:txBody>
            <a:bodyPr wrap="none" rtlCol="0">
              <a:spAutoFit/>
            </a:bodyPr>
            <a:lstStyle/>
            <a:p>
              <a:r>
                <a:rPr lang="it-IT" sz="1400" dirty="0" smtClean="0">
                  <a:solidFill>
                    <a:schemeClr val="accent3"/>
                  </a:solidFill>
                </a:rPr>
                <a:t>μ</a:t>
              </a:r>
              <a:endParaRPr lang="it-IT" sz="1400" dirty="0">
                <a:solidFill>
                  <a:schemeClr val="accent3"/>
                </a:solidFill>
              </a:endParaRPr>
            </a:p>
          </p:txBody>
        </p:sp>
      </p:grpSp>
      <p:grpSp>
        <p:nvGrpSpPr>
          <p:cNvPr id="32" name="Gruppo 31"/>
          <p:cNvGrpSpPr/>
          <p:nvPr/>
        </p:nvGrpSpPr>
        <p:grpSpPr>
          <a:xfrm>
            <a:off x="4073904" y="6049405"/>
            <a:ext cx="317480" cy="346493"/>
            <a:chOff x="1686387" y="5234035"/>
            <a:chExt cx="317480" cy="346493"/>
          </a:xfrm>
        </p:grpSpPr>
        <p:sp>
          <p:nvSpPr>
            <p:cNvPr id="33" name="Ovale 32"/>
            <p:cNvSpPr/>
            <p:nvPr/>
          </p:nvSpPr>
          <p:spPr bwMode="auto">
            <a:xfrm>
              <a:off x="1686387" y="5263048"/>
              <a:ext cx="317480" cy="317480"/>
            </a:xfrm>
            <a:prstGeom prst="ellipse">
              <a:avLst/>
            </a:prstGeom>
            <a:solidFill>
              <a:srgbClr val="FF0000"/>
            </a:solidFill>
            <a:ln w="190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Times New Roman" charset="0"/>
              </a:endParaRPr>
            </a:p>
          </p:txBody>
        </p:sp>
        <p:sp>
          <p:nvSpPr>
            <p:cNvPr id="34" name="CasellaDiTesto 33"/>
            <p:cNvSpPr txBox="1"/>
            <p:nvPr/>
          </p:nvSpPr>
          <p:spPr>
            <a:xfrm>
              <a:off x="1706427" y="5234035"/>
              <a:ext cx="294334" cy="307777"/>
            </a:xfrm>
            <a:prstGeom prst="rect">
              <a:avLst/>
            </a:prstGeom>
            <a:noFill/>
          </p:spPr>
          <p:txBody>
            <a:bodyPr wrap="none" rtlCol="0">
              <a:spAutoFit/>
            </a:bodyPr>
            <a:lstStyle/>
            <a:p>
              <a:r>
                <a:rPr lang="it-IT" sz="1400" dirty="0" smtClean="0">
                  <a:solidFill>
                    <a:schemeClr val="accent3"/>
                  </a:solidFill>
                </a:rPr>
                <a:t>μ</a:t>
              </a:r>
              <a:endParaRPr lang="it-IT" sz="1400" dirty="0">
                <a:solidFill>
                  <a:schemeClr val="accent3"/>
                </a:solidFill>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itolo 30"/>
          <p:cNvSpPr>
            <a:spLocks noGrp="1"/>
          </p:cNvSpPr>
          <p:nvPr>
            <p:ph type="title"/>
          </p:nvPr>
        </p:nvSpPr>
        <p:spPr/>
        <p:txBody>
          <a:bodyPr/>
          <a:lstStyle/>
          <a:p>
            <a:r>
              <a:rPr lang="it-IT" dirty="0" smtClean="0"/>
              <a:t>Scoprire una nuova particella</a:t>
            </a:r>
            <a:endParaRPr lang="it-IT" dirty="0"/>
          </a:p>
        </p:txBody>
      </p:sp>
      <p:sp>
        <p:nvSpPr>
          <p:cNvPr id="3" name="Segnaposto contenuto 2"/>
          <p:cNvSpPr>
            <a:spLocks noGrp="1"/>
          </p:cNvSpPr>
          <p:nvPr>
            <p:ph idx="1"/>
          </p:nvPr>
        </p:nvSpPr>
        <p:spPr>
          <a:xfrm>
            <a:off x="685800" y="869001"/>
            <a:ext cx="7772400" cy="1478739"/>
          </a:xfrm>
        </p:spPr>
        <p:txBody>
          <a:bodyPr/>
          <a:lstStyle/>
          <a:p>
            <a:r>
              <a:rPr lang="it-IT" sz="2000" dirty="0" smtClean="0"/>
              <a:t>È possibile prevedere con simulazioni numeriche la distribuzione della </a:t>
            </a:r>
            <a:r>
              <a:rPr lang="it-IT" sz="2000" dirty="0" smtClean="0">
                <a:solidFill>
                  <a:srgbClr val="3333CC"/>
                </a:solidFill>
              </a:rPr>
              <a:t>massa ricostruita </a:t>
            </a:r>
            <a:r>
              <a:rPr lang="it-IT" sz="2000" dirty="0" smtClean="0"/>
              <a:t>che ci si aspetta per:</a:t>
            </a:r>
          </a:p>
          <a:p>
            <a:pPr lvl="1"/>
            <a:r>
              <a:rPr lang="it-IT" sz="1600" dirty="0" smtClean="0">
                <a:solidFill>
                  <a:srgbClr val="3333CC"/>
                </a:solidFill>
              </a:rPr>
              <a:t>Fondo</a:t>
            </a:r>
            <a:r>
              <a:rPr lang="it-IT" sz="1600" dirty="0" smtClean="0"/>
              <a:t>: collisioni in cui non è presente: forma più o meno “piatta” </a:t>
            </a:r>
          </a:p>
          <a:p>
            <a:pPr lvl="1"/>
            <a:r>
              <a:rPr lang="it-IT" sz="1600" dirty="0" smtClean="0">
                <a:solidFill>
                  <a:schemeClr val="accent2"/>
                </a:solidFill>
              </a:rPr>
              <a:t>Segnale</a:t>
            </a:r>
            <a:r>
              <a:rPr lang="it-IT" sz="1600" dirty="0" smtClean="0"/>
              <a:t>: collisioni in cui viene prodotto un bosone di </a:t>
            </a:r>
            <a:r>
              <a:rPr lang="it-IT" sz="1600" dirty="0" err="1" smtClean="0"/>
              <a:t>Higgs</a:t>
            </a:r>
            <a:r>
              <a:rPr lang="it-IT" sz="1600" dirty="0" smtClean="0"/>
              <a:t>: picco in corrispondenza della massa del bosone</a:t>
            </a:r>
            <a:endParaRPr lang="it-IT" sz="2000" dirty="0" smtClean="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39</a:t>
            </a:fld>
            <a:endParaRPr lang="it-IT"/>
          </a:p>
        </p:txBody>
      </p:sp>
      <p:pic>
        <p:nvPicPr>
          <p:cNvPr id="10" name="Immagine 9"/>
          <p:cNvPicPr>
            <a:picLocks noChangeAspect="1"/>
          </p:cNvPicPr>
          <p:nvPr/>
        </p:nvPicPr>
        <p:blipFill>
          <a:blip r:embed="rId2"/>
          <a:stretch>
            <a:fillRect/>
          </a:stretch>
        </p:blipFill>
        <p:spPr>
          <a:xfrm>
            <a:off x="4407240" y="2520931"/>
            <a:ext cx="4593012" cy="3782058"/>
          </a:xfrm>
          <a:prstGeom prst="rect">
            <a:avLst/>
          </a:prstGeom>
        </p:spPr>
      </p:pic>
      <p:sp>
        <p:nvSpPr>
          <p:cNvPr id="11" name="CasellaDiTesto 10"/>
          <p:cNvSpPr txBox="1"/>
          <p:nvPr/>
        </p:nvSpPr>
        <p:spPr>
          <a:xfrm>
            <a:off x="5595364" y="5061522"/>
            <a:ext cx="1255122" cy="523220"/>
          </a:xfrm>
          <a:prstGeom prst="rect">
            <a:avLst/>
          </a:prstGeom>
          <a:noFill/>
        </p:spPr>
        <p:txBody>
          <a:bodyPr wrap="square" rtlCol="0">
            <a:spAutoFit/>
          </a:bodyPr>
          <a:lstStyle/>
          <a:p>
            <a:pPr algn="ctr"/>
            <a:r>
              <a:rPr lang="it-IT" sz="1400" dirty="0" smtClean="0">
                <a:solidFill>
                  <a:srgbClr val="FF0000"/>
                </a:solidFill>
                <a:latin typeface="+mn-lt"/>
              </a:rPr>
              <a:t>Nessun bosone</a:t>
            </a:r>
            <a:endParaRPr lang="it-IT" sz="1400" dirty="0">
              <a:solidFill>
                <a:srgbClr val="FF0000"/>
              </a:solidFill>
              <a:latin typeface="+mn-lt"/>
            </a:endParaRPr>
          </a:p>
        </p:txBody>
      </p:sp>
      <p:sp>
        <p:nvSpPr>
          <p:cNvPr id="12" name="CasellaDiTesto 11"/>
          <p:cNvSpPr txBox="1"/>
          <p:nvPr/>
        </p:nvSpPr>
        <p:spPr>
          <a:xfrm>
            <a:off x="5706688" y="3286110"/>
            <a:ext cx="1393955" cy="523220"/>
          </a:xfrm>
          <a:prstGeom prst="rect">
            <a:avLst/>
          </a:prstGeom>
          <a:noFill/>
        </p:spPr>
        <p:txBody>
          <a:bodyPr wrap="square" rtlCol="0">
            <a:spAutoFit/>
          </a:bodyPr>
          <a:lstStyle/>
          <a:p>
            <a:pPr algn="ctr"/>
            <a:r>
              <a:rPr lang="it-IT" sz="1400" dirty="0" smtClean="0">
                <a:solidFill>
                  <a:srgbClr val="FF0000"/>
                </a:solidFill>
                <a:latin typeface="+mn-lt"/>
              </a:rPr>
              <a:t>Segnale del bosone </a:t>
            </a:r>
            <a:endParaRPr lang="it-IT" sz="1400" dirty="0">
              <a:solidFill>
                <a:srgbClr val="FF0000"/>
              </a:solidFill>
              <a:latin typeface="+mn-lt"/>
            </a:endParaRPr>
          </a:p>
        </p:txBody>
      </p:sp>
      <p:cxnSp>
        <p:nvCxnSpPr>
          <p:cNvPr id="14" name="Connettore 2 13"/>
          <p:cNvCxnSpPr>
            <a:stCxn id="11" idx="0"/>
          </p:cNvCxnSpPr>
          <p:nvPr/>
        </p:nvCxnSpPr>
        <p:spPr bwMode="auto">
          <a:xfrm rot="5400000" flipH="1" flipV="1">
            <a:off x="6127578" y="4742717"/>
            <a:ext cx="414153" cy="223459"/>
          </a:xfrm>
          <a:prstGeom prst="straightConnector1">
            <a:avLst/>
          </a:prstGeom>
          <a:solidFill>
            <a:schemeClr val="accent1"/>
          </a:solidFill>
          <a:ln w="38100" cap="flat" cmpd="sng" algn="ctr">
            <a:solidFill>
              <a:srgbClr val="FF0000"/>
            </a:solidFill>
            <a:prstDash val="sysDash"/>
            <a:round/>
            <a:headEnd type="none" w="med" len="med"/>
            <a:tailEnd type="triangle" w="sm" len="med"/>
          </a:ln>
          <a:effectLst/>
        </p:spPr>
      </p:cxnSp>
      <p:cxnSp>
        <p:nvCxnSpPr>
          <p:cNvPr id="17" name="Connettore 2 16"/>
          <p:cNvCxnSpPr>
            <a:stCxn id="12" idx="2"/>
          </p:cNvCxnSpPr>
          <p:nvPr/>
        </p:nvCxnSpPr>
        <p:spPr bwMode="auto">
          <a:xfrm rot="5400000">
            <a:off x="6111849" y="4066893"/>
            <a:ext cx="549381" cy="34254"/>
          </a:xfrm>
          <a:prstGeom prst="straightConnector1">
            <a:avLst/>
          </a:prstGeom>
          <a:solidFill>
            <a:schemeClr val="accent1"/>
          </a:solidFill>
          <a:ln w="38100" cap="flat" cmpd="sng" algn="ctr">
            <a:solidFill>
              <a:srgbClr val="FF0000"/>
            </a:solidFill>
            <a:prstDash val="solid"/>
            <a:round/>
            <a:headEnd type="none" w="med" len="med"/>
            <a:tailEnd type="triangle" w="sm" len="med"/>
          </a:ln>
          <a:effectLst/>
        </p:spPr>
      </p:cxnSp>
      <p:sp>
        <p:nvSpPr>
          <p:cNvPr id="20" name="CasellaDiTesto 19"/>
          <p:cNvSpPr txBox="1"/>
          <p:nvPr/>
        </p:nvSpPr>
        <p:spPr>
          <a:xfrm>
            <a:off x="7725656" y="2688001"/>
            <a:ext cx="1135718" cy="523220"/>
          </a:xfrm>
          <a:prstGeom prst="rect">
            <a:avLst/>
          </a:prstGeom>
          <a:solidFill>
            <a:schemeClr val="bg1">
              <a:alpha val="63000"/>
            </a:schemeClr>
          </a:solidFill>
        </p:spPr>
        <p:txBody>
          <a:bodyPr wrap="square" rtlCol="0">
            <a:spAutoFit/>
          </a:bodyPr>
          <a:lstStyle/>
          <a:p>
            <a:pPr algn="ctr"/>
            <a:r>
              <a:rPr lang="it-IT" sz="1400" dirty="0" smtClean="0">
                <a:latin typeface="+mn-lt"/>
              </a:rPr>
              <a:t>Dati sperimentali</a:t>
            </a:r>
            <a:endParaRPr lang="it-IT" sz="1400" dirty="0">
              <a:latin typeface="+mn-lt"/>
            </a:endParaRPr>
          </a:p>
        </p:txBody>
      </p:sp>
      <p:cxnSp>
        <p:nvCxnSpPr>
          <p:cNvPr id="21" name="Connettore 2 20"/>
          <p:cNvCxnSpPr/>
          <p:nvPr/>
        </p:nvCxnSpPr>
        <p:spPr bwMode="auto">
          <a:xfrm rot="5400000">
            <a:off x="7995430" y="3435009"/>
            <a:ext cx="452231" cy="28868"/>
          </a:xfrm>
          <a:prstGeom prst="straightConnector1">
            <a:avLst/>
          </a:prstGeom>
          <a:solidFill>
            <a:schemeClr val="accent1"/>
          </a:solidFill>
          <a:ln w="38100" cap="flat" cmpd="sng" algn="ctr">
            <a:solidFill>
              <a:schemeClr val="tx1"/>
            </a:solidFill>
            <a:prstDash val="solid"/>
            <a:round/>
            <a:headEnd type="none" w="med" len="med"/>
            <a:tailEnd type="triangle" w="sm" len="med"/>
          </a:ln>
          <a:effectLst/>
        </p:spPr>
      </p:cxnSp>
      <p:sp>
        <p:nvSpPr>
          <p:cNvPr id="46" name="Segnaposto contenuto 2"/>
          <p:cNvSpPr txBox="1">
            <a:spLocks/>
          </p:cNvSpPr>
          <p:nvPr/>
        </p:nvSpPr>
        <p:spPr bwMode="auto">
          <a:xfrm>
            <a:off x="685800" y="2463204"/>
            <a:ext cx="3788181" cy="40508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Se si osserva un eccesso localizzato rispetto alla distribuzione</a:t>
            </a:r>
            <a:r>
              <a:rPr kumimoji="0" lang="it-IT" sz="2000" b="0" i="0" u="none" strike="noStrike" kern="0" cap="none" spc="0" normalizeH="0" noProof="0" dirty="0" smtClean="0">
                <a:ln>
                  <a:noFill/>
                </a:ln>
                <a:solidFill>
                  <a:schemeClr val="tx1"/>
                </a:solidFill>
                <a:effectLst/>
                <a:uLnTx/>
                <a:uFillTx/>
                <a:latin typeface="Trebuchet MS"/>
                <a:ea typeface="+mn-ea"/>
                <a:cs typeface="Trebuchet MS"/>
              </a:rPr>
              <a:t> attesa per il fondo </a:t>
            </a: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si può dire di aver</a:t>
            </a:r>
            <a:r>
              <a:rPr kumimoji="0" lang="it-IT" sz="2000" b="0" i="0" u="none" strike="noStrike" kern="0" cap="none" spc="0" normalizeH="0" noProof="0" dirty="0" smtClean="0">
                <a:ln>
                  <a:noFill/>
                </a:ln>
                <a:solidFill>
                  <a:schemeClr val="tx1"/>
                </a:solidFill>
                <a:effectLst/>
                <a:uLnTx/>
                <a:uFillTx/>
                <a:latin typeface="Trebuchet MS"/>
                <a:ea typeface="+mn-ea"/>
                <a:cs typeface="Trebuchet MS"/>
              </a:rPr>
              <a:t> </a:t>
            </a: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scoperto</a:t>
            </a:r>
            <a:r>
              <a:rPr lang="it-IT" sz="2000" kern="0" dirty="0" smtClean="0">
                <a:latin typeface="Trebuchet MS"/>
                <a:cs typeface="Trebuchet MS"/>
              </a:rPr>
              <a:t> </a:t>
            </a: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una nuova particella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rgbClr val="FF0000"/>
                </a:solidFill>
                <a:effectLst/>
                <a:uLnTx/>
                <a:uFillTx/>
                <a:latin typeface="Trebuchet MS"/>
                <a:ea typeface="+mn-ea"/>
                <a:cs typeface="Trebuchet MS"/>
              </a:rPr>
              <a:t>Ma come si fa ad essere</a:t>
            </a:r>
            <a:br>
              <a:rPr kumimoji="0" lang="it-IT" sz="2000" b="0" i="0" u="none" strike="noStrike" kern="0" cap="none" spc="0" normalizeH="0" baseline="0" noProof="0" dirty="0" smtClean="0">
                <a:ln>
                  <a:noFill/>
                </a:ln>
                <a:solidFill>
                  <a:srgbClr val="FF0000"/>
                </a:solidFill>
                <a:effectLst/>
                <a:uLnTx/>
                <a:uFillTx/>
                <a:latin typeface="Trebuchet MS"/>
                <a:ea typeface="+mn-ea"/>
                <a:cs typeface="Trebuchet MS"/>
              </a:rPr>
            </a:br>
            <a:r>
              <a:rPr kumimoji="0" lang="it-IT" sz="2000" b="0" i="0" u="none" strike="noStrike" kern="0" cap="none" spc="0" normalizeH="0" baseline="0" noProof="0" dirty="0" smtClean="0">
                <a:ln>
                  <a:noFill/>
                </a:ln>
                <a:solidFill>
                  <a:srgbClr val="FF0000"/>
                </a:solidFill>
                <a:effectLst/>
                <a:uLnTx/>
                <a:uFillTx/>
                <a:latin typeface="Trebuchet MS"/>
                <a:ea typeface="+mn-ea"/>
                <a:cs typeface="Trebuchet MS"/>
              </a:rPr>
              <a:t>sicuri che non sia un effetto strumentale?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it-IT" sz="2000" kern="0" dirty="0" smtClean="0">
                <a:latin typeface="Trebuchet MS"/>
                <a:cs typeface="Trebuchet MS"/>
              </a:rPr>
              <a:t>In particolare: il fondo può “fluttuare” </a:t>
            </a:r>
            <a:r>
              <a:rPr lang="it-IT" sz="2000" kern="0" dirty="0" err="1" smtClean="0">
                <a:latin typeface="Trebuchet MS"/>
                <a:cs typeface="Trebuchet MS"/>
              </a:rPr>
              <a:t>statisticamente…</a:t>
            </a: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
            </a:r>
            <a:b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b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Ovale 19"/>
          <p:cNvSpPr/>
          <p:nvPr/>
        </p:nvSpPr>
        <p:spPr bwMode="auto">
          <a:xfrm>
            <a:off x="7196175" y="951883"/>
            <a:ext cx="1558677" cy="1558677"/>
          </a:xfrm>
          <a:prstGeom prst="ellipse">
            <a:avLst/>
          </a:prstGeom>
          <a:solidFill>
            <a:srgbClr val="FF0000">
              <a:alpha val="44000"/>
            </a:srgb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sp>
        <p:nvSpPr>
          <p:cNvPr id="25" name="Ovale 24"/>
          <p:cNvSpPr/>
          <p:nvPr/>
        </p:nvSpPr>
        <p:spPr bwMode="auto">
          <a:xfrm>
            <a:off x="7223497" y="2807359"/>
            <a:ext cx="1558677" cy="1558677"/>
          </a:xfrm>
          <a:prstGeom prst="ellipse">
            <a:avLst/>
          </a:prstGeom>
          <a:solidFill>
            <a:schemeClr val="tx1">
              <a:alpha val="44000"/>
            </a:schemeClr>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ndParaRPr>
          </a:p>
        </p:txBody>
      </p:sp>
      <p:pic>
        <p:nvPicPr>
          <p:cNvPr id="13" name="Immagine 12"/>
          <p:cNvPicPr>
            <a:picLocks noChangeAspect="1"/>
          </p:cNvPicPr>
          <p:nvPr/>
        </p:nvPicPr>
        <p:blipFill>
          <a:blip r:embed="rId2"/>
          <a:stretch>
            <a:fillRect/>
          </a:stretch>
        </p:blipFill>
        <p:spPr>
          <a:xfrm>
            <a:off x="7129504" y="875592"/>
            <a:ext cx="1730503" cy="1730503"/>
          </a:xfrm>
          <a:prstGeom prst="rect">
            <a:avLst/>
          </a:prstGeom>
        </p:spPr>
      </p:pic>
      <p:sp>
        <p:nvSpPr>
          <p:cNvPr id="2" name="Titolo 1"/>
          <p:cNvSpPr>
            <a:spLocks noGrp="1"/>
          </p:cNvSpPr>
          <p:nvPr>
            <p:ph type="title"/>
          </p:nvPr>
        </p:nvSpPr>
        <p:spPr/>
        <p:txBody>
          <a:bodyPr/>
          <a:lstStyle/>
          <a:p>
            <a:r>
              <a:rPr lang="it-IT" dirty="0" smtClean="0"/>
              <a:t>Le particelle elementari</a:t>
            </a:r>
            <a:endParaRPr lang="it-IT" dirty="0"/>
          </a:p>
        </p:txBody>
      </p:sp>
      <p:sp>
        <p:nvSpPr>
          <p:cNvPr id="3" name="Segnaposto contenuto 2"/>
          <p:cNvSpPr>
            <a:spLocks noGrp="1"/>
          </p:cNvSpPr>
          <p:nvPr>
            <p:ph idx="1"/>
          </p:nvPr>
        </p:nvSpPr>
        <p:spPr>
          <a:xfrm>
            <a:off x="685800" y="869001"/>
            <a:ext cx="6443706" cy="5681924"/>
          </a:xfrm>
        </p:spPr>
        <p:txBody>
          <a:bodyPr/>
          <a:lstStyle/>
          <a:p>
            <a:r>
              <a:rPr lang="it-IT" sz="1800" dirty="0" smtClean="0"/>
              <a:t>Protoni e neutroni sono composti da </a:t>
            </a:r>
            <a:r>
              <a:rPr lang="it-IT" sz="1800" dirty="0" smtClean="0">
                <a:solidFill>
                  <a:schemeClr val="accent1">
                    <a:lumMod val="50000"/>
                  </a:schemeClr>
                </a:solidFill>
              </a:rPr>
              <a:t>quark</a:t>
            </a:r>
          </a:p>
          <a:p>
            <a:pPr lvl="1"/>
            <a:r>
              <a:rPr lang="it-IT" sz="1400" dirty="0" err="1" smtClean="0">
                <a:solidFill>
                  <a:srgbClr val="FF0000"/>
                </a:solidFill>
              </a:rPr>
              <a:t>p</a:t>
            </a:r>
            <a:r>
              <a:rPr lang="it-IT" sz="1400" dirty="0" err="1" smtClean="0"/>
              <a:t>=</a:t>
            </a:r>
            <a:r>
              <a:rPr lang="it-IT" sz="1400" dirty="0" err="1" smtClean="0">
                <a:solidFill>
                  <a:srgbClr val="9F5324"/>
                </a:solidFill>
              </a:rPr>
              <a:t>uu</a:t>
            </a:r>
            <a:r>
              <a:rPr lang="it-IT" sz="1400" dirty="0" err="1" smtClean="0">
                <a:solidFill>
                  <a:srgbClr val="4D977C"/>
                </a:solidFill>
              </a:rPr>
              <a:t>d</a:t>
            </a:r>
            <a:r>
              <a:rPr lang="it-IT" sz="1400" dirty="0" smtClean="0"/>
              <a:t>, </a:t>
            </a:r>
            <a:r>
              <a:rPr lang="it-IT" sz="1400" dirty="0" err="1" smtClean="0"/>
              <a:t>n=</a:t>
            </a:r>
            <a:r>
              <a:rPr lang="it-IT" sz="1400" dirty="0" err="1" smtClean="0">
                <a:solidFill>
                  <a:srgbClr val="9F5324"/>
                </a:solidFill>
              </a:rPr>
              <a:t>u</a:t>
            </a:r>
            <a:r>
              <a:rPr lang="it-IT" sz="1400" dirty="0" err="1" smtClean="0">
                <a:solidFill>
                  <a:srgbClr val="4D977C"/>
                </a:solidFill>
              </a:rPr>
              <a:t>dd</a:t>
            </a:r>
            <a:endParaRPr lang="it-IT" sz="1400" dirty="0" smtClean="0">
              <a:solidFill>
                <a:schemeClr val="accent2">
                  <a:lumMod val="60000"/>
                  <a:lumOff val="40000"/>
                </a:schemeClr>
              </a:solidFill>
            </a:endParaRPr>
          </a:p>
          <a:p>
            <a:r>
              <a:rPr lang="it-IT" sz="1800" dirty="0" smtClean="0"/>
              <a:t>I </a:t>
            </a:r>
            <a:r>
              <a:rPr lang="it-IT" sz="1800" dirty="0" smtClean="0">
                <a:solidFill>
                  <a:schemeClr val="accent2"/>
                </a:solidFill>
              </a:rPr>
              <a:t>neutrini </a:t>
            </a:r>
            <a:r>
              <a:rPr lang="it-IT" sz="1800" dirty="0" smtClean="0"/>
              <a:t>sono presenti nei decadimenti nucleari</a:t>
            </a:r>
          </a:p>
          <a:p>
            <a:pPr lvl="1"/>
            <a:r>
              <a:rPr lang="it-IT" sz="1400" dirty="0" smtClean="0"/>
              <a:t>Moltissimi arrivano a noi dal sole</a:t>
            </a:r>
          </a:p>
          <a:p>
            <a:r>
              <a:rPr lang="it-IT" sz="1800" dirty="0" smtClean="0"/>
              <a:t>Particelle simili agli elettroni ma più pesanti,i </a:t>
            </a:r>
            <a:r>
              <a:rPr lang="it-IT" sz="1800" dirty="0" smtClean="0">
                <a:solidFill>
                  <a:schemeClr val="accent2"/>
                </a:solidFill>
              </a:rPr>
              <a:t>muoni, </a:t>
            </a:r>
            <a:r>
              <a:rPr lang="it-IT" sz="1800" dirty="0" smtClean="0"/>
              <a:t>arrivano a noi dai </a:t>
            </a:r>
            <a:r>
              <a:rPr lang="it-IT" sz="1800" dirty="0" smtClean="0">
                <a:solidFill>
                  <a:schemeClr val="accent2"/>
                </a:solidFill>
              </a:rPr>
              <a:t>raggi </a:t>
            </a:r>
            <a:br>
              <a:rPr lang="it-IT" sz="1800" dirty="0" smtClean="0">
                <a:solidFill>
                  <a:schemeClr val="accent2"/>
                </a:solidFill>
              </a:rPr>
            </a:br>
            <a:r>
              <a:rPr lang="it-IT" sz="1800" dirty="0" smtClean="0">
                <a:solidFill>
                  <a:schemeClr val="accent2"/>
                </a:solidFill>
              </a:rPr>
              <a:t>cosmici</a:t>
            </a:r>
          </a:p>
          <a:p>
            <a:pPr marL="342900" lvl="1" indent="-342900">
              <a:buFontTx/>
              <a:buChar char="•"/>
            </a:pPr>
            <a:r>
              <a:rPr lang="it-IT" sz="1800" dirty="0" smtClean="0"/>
              <a:t>Oltre che in </a:t>
            </a:r>
            <a:r>
              <a:rPr lang="it-IT" sz="1800" dirty="0" smtClean="0">
                <a:solidFill>
                  <a:schemeClr val="accent2"/>
                </a:solidFill>
              </a:rPr>
              <a:t>protoni </a:t>
            </a:r>
            <a:r>
              <a:rPr lang="it-IT" sz="1800" dirty="0" smtClean="0"/>
              <a:t>e </a:t>
            </a:r>
            <a:br>
              <a:rPr lang="it-IT" sz="1800" dirty="0" smtClean="0"/>
            </a:br>
            <a:r>
              <a:rPr lang="it-IT" sz="1800" dirty="0" smtClean="0">
                <a:solidFill>
                  <a:srgbClr val="3333CC"/>
                </a:solidFill>
              </a:rPr>
              <a:t>neutroni</a:t>
            </a:r>
            <a:r>
              <a:rPr lang="it-IT" sz="1800" dirty="0" smtClean="0"/>
              <a:t>, i quark possono </a:t>
            </a:r>
            <a:br>
              <a:rPr lang="it-IT" sz="1800" dirty="0" smtClean="0"/>
            </a:br>
            <a:r>
              <a:rPr lang="it-IT" sz="1800" dirty="0" smtClean="0"/>
              <a:t>anche combinarsi in altri </a:t>
            </a:r>
            <a:br>
              <a:rPr lang="it-IT" sz="1800" dirty="0" smtClean="0"/>
            </a:br>
            <a:r>
              <a:rPr lang="it-IT" sz="1800" dirty="0" smtClean="0"/>
              <a:t>tipi di particelle che si </a:t>
            </a:r>
            <a:br>
              <a:rPr lang="it-IT" sz="1800" dirty="0" smtClean="0"/>
            </a:br>
            <a:r>
              <a:rPr lang="it-IT" sz="1800" dirty="0" smtClean="0"/>
              <a:t>possono produrre agli </a:t>
            </a:r>
            <a:br>
              <a:rPr lang="it-IT" sz="1800" dirty="0" smtClean="0"/>
            </a:br>
            <a:r>
              <a:rPr lang="it-IT" sz="1800" dirty="0" smtClean="0">
                <a:solidFill>
                  <a:srgbClr val="3333CC"/>
                </a:solidFill>
              </a:rPr>
              <a:t>acceleratori</a:t>
            </a:r>
          </a:p>
          <a:p>
            <a:pPr marL="742950" lvl="2" indent="-342900"/>
            <a:r>
              <a:rPr lang="it-IT" sz="1400" dirty="0" smtClean="0"/>
              <a:t>Mesoni, barioni</a:t>
            </a:r>
          </a:p>
          <a:p>
            <a:r>
              <a:rPr lang="it-IT" sz="1800" dirty="0" smtClean="0"/>
              <a:t>Nuovi tipi di quark più</a:t>
            </a:r>
            <a:br>
              <a:rPr lang="it-IT" sz="1800" dirty="0" smtClean="0"/>
            </a:br>
            <a:r>
              <a:rPr lang="it-IT" sz="1800" dirty="0" smtClean="0"/>
              <a:t>pesanti di </a:t>
            </a:r>
            <a:r>
              <a:rPr lang="it-IT" sz="1800" dirty="0" err="1" smtClean="0"/>
              <a:t>u</a:t>
            </a:r>
            <a:r>
              <a:rPr lang="it-IT" sz="1800" dirty="0" smtClean="0"/>
              <a:t> e </a:t>
            </a:r>
            <a:r>
              <a:rPr lang="it-IT" sz="1800" dirty="0" err="1" smtClean="0"/>
              <a:t>d</a:t>
            </a:r>
            <a:r>
              <a:rPr lang="it-IT" sz="1800" dirty="0" smtClean="0"/>
              <a:t> ed un</a:t>
            </a:r>
            <a:br>
              <a:rPr lang="it-IT" sz="1800" dirty="0" smtClean="0"/>
            </a:br>
            <a:r>
              <a:rPr lang="it-IT" sz="1800" dirty="0" smtClean="0"/>
              <a:t>terzo “fratello” dell’</a:t>
            </a:r>
            <a:br>
              <a:rPr lang="it-IT" sz="1800" dirty="0" smtClean="0"/>
            </a:br>
            <a:r>
              <a:rPr lang="it-IT" sz="1800" dirty="0" smtClean="0"/>
              <a:t>elettrone (il </a:t>
            </a:r>
            <a:r>
              <a:rPr lang="it-IT" sz="1800" i="1" dirty="0" smtClean="0">
                <a:solidFill>
                  <a:schemeClr val="accent2"/>
                </a:solidFill>
              </a:rPr>
              <a:t>leptone </a:t>
            </a:r>
            <a:r>
              <a:rPr lang="it-IT" sz="1800" dirty="0" smtClean="0">
                <a:solidFill>
                  <a:srgbClr val="3333CC"/>
                </a:solidFill>
              </a:rPr>
              <a:t>tau</a:t>
            </a:r>
            <a:r>
              <a:rPr lang="it-IT" sz="1800" dirty="0" smtClean="0"/>
              <a:t>)</a:t>
            </a:r>
            <a:br>
              <a:rPr lang="it-IT" sz="1800" dirty="0" smtClean="0"/>
            </a:br>
            <a:r>
              <a:rPr lang="it-IT" sz="1800" dirty="0" smtClean="0"/>
              <a:t>sono stati scoperti agli</a:t>
            </a:r>
            <a:br>
              <a:rPr lang="it-IT" sz="1800" dirty="0" smtClean="0"/>
            </a:br>
            <a:r>
              <a:rPr lang="it-IT" sz="1800" dirty="0" smtClean="0"/>
              <a:t>acceleratori </a:t>
            </a:r>
            <a:endParaRPr lang="it-IT" sz="18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4</a:t>
            </a:fld>
            <a:endParaRPr lang="it-IT"/>
          </a:p>
        </p:txBody>
      </p:sp>
      <p:pic>
        <p:nvPicPr>
          <p:cNvPr id="12" name="Immagine 11"/>
          <p:cNvPicPr>
            <a:picLocks noChangeAspect="1"/>
          </p:cNvPicPr>
          <p:nvPr/>
        </p:nvPicPr>
        <p:blipFill>
          <a:blip r:embed="rId3"/>
          <a:stretch>
            <a:fillRect/>
          </a:stretch>
        </p:blipFill>
        <p:spPr>
          <a:xfrm>
            <a:off x="7159049" y="2742240"/>
            <a:ext cx="1730503" cy="1730503"/>
          </a:xfrm>
          <a:prstGeom prst="rect">
            <a:avLst/>
          </a:prstGeom>
        </p:spPr>
      </p:pic>
      <p:sp>
        <p:nvSpPr>
          <p:cNvPr id="14" name="CasellaDiTesto 13"/>
          <p:cNvSpPr txBox="1"/>
          <p:nvPr/>
        </p:nvSpPr>
        <p:spPr>
          <a:xfrm>
            <a:off x="7177612" y="991055"/>
            <a:ext cx="521672" cy="400110"/>
          </a:xfrm>
          <a:prstGeom prst="rect">
            <a:avLst/>
          </a:prstGeom>
          <a:noFill/>
        </p:spPr>
        <p:txBody>
          <a:bodyPr wrap="none" rtlCol="0">
            <a:spAutoFit/>
          </a:bodyPr>
          <a:lstStyle/>
          <a:p>
            <a:r>
              <a:rPr lang="it-IT" sz="2000" dirty="0" smtClean="0">
                <a:solidFill>
                  <a:schemeClr val="accent2"/>
                </a:solidFill>
                <a:effectLst>
                  <a:glow rad="127000">
                    <a:schemeClr val="bg1">
                      <a:alpha val="86000"/>
                    </a:schemeClr>
                  </a:glow>
                </a:effectLst>
              </a:rPr>
              <a:t>+⅔</a:t>
            </a:r>
            <a:endParaRPr lang="it-IT" sz="2000" dirty="0">
              <a:solidFill>
                <a:schemeClr val="accent2"/>
              </a:solidFill>
              <a:effectLst>
                <a:glow rad="127000">
                  <a:schemeClr val="bg1">
                    <a:alpha val="86000"/>
                  </a:schemeClr>
                </a:glow>
              </a:effectLst>
            </a:endParaRPr>
          </a:p>
        </p:txBody>
      </p:sp>
      <p:sp>
        <p:nvSpPr>
          <p:cNvPr id="15" name="CasellaDiTesto 14"/>
          <p:cNvSpPr txBox="1"/>
          <p:nvPr/>
        </p:nvSpPr>
        <p:spPr>
          <a:xfrm>
            <a:off x="7878434" y="2144132"/>
            <a:ext cx="521672" cy="400110"/>
          </a:xfrm>
          <a:prstGeom prst="rect">
            <a:avLst/>
          </a:prstGeom>
          <a:noFill/>
        </p:spPr>
        <p:txBody>
          <a:bodyPr wrap="none" rtlCol="0">
            <a:spAutoFit/>
          </a:bodyPr>
          <a:lstStyle/>
          <a:p>
            <a:r>
              <a:rPr lang="it-IT" sz="2000" dirty="0" smtClean="0">
                <a:solidFill>
                  <a:schemeClr val="accent1">
                    <a:lumMod val="50000"/>
                  </a:schemeClr>
                </a:solidFill>
                <a:effectLst>
                  <a:glow rad="127000">
                    <a:schemeClr val="bg1">
                      <a:alpha val="86000"/>
                    </a:schemeClr>
                  </a:glow>
                </a:effectLst>
              </a:rPr>
              <a:t>−⅓</a:t>
            </a:r>
            <a:endParaRPr lang="it-IT" sz="2000" dirty="0">
              <a:solidFill>
                <a:schemeClr val="accent1">
                  <a:lumMod val="50000"/>
                </a:schemeClr>
              </a:solidFill>
              <a:effectLst>
                <a:glow rad="127000">
                  <a:schemeClr val="bg1">
                    <a:alpha val="86000"/>
                  </a:schemeClr>
                </a:glow>
              </a:effectLst>
            </a:endParaRPr>
          </a:p>
        </p:txBody>
      </p:sp>
      <p:sp>
        <p:nvSpPr>
          <p:cNvPr id="17" name="CasellaDiTesto 16"/>
          <p:cNvSpPr txBox="1"/>
          <p:nvPr/>
        </p:nvSpPr>
        <p:spPr>
          <a:xfrm>
            <a:off x="8224809" y="1008749"/>
            <a:ext cx="521672" cy="400110"/>
          </a:xfrm>
          <a:prstGeom prst="rect">
            <a:avLst/>
          </a:prstGeom>
          <a:noFill/>
        </p:spPr>
        <p:txBody>
          <a:bodyPr wrap="none" rtlCol="0">
            <a:spAutoFit/>
          </a:bodyPr>
          <a:lstStyle/>
          <a:p>
            <a:r>
              <a:rPr lang="it-IT" sz="2000" dirty="0" smtClean="0">
                <a:solidFill>
                  <a:srgbClr val="FF0000"/>
                </a:solidFill>
                <a:effectLst>
                  <a:glow rad="127000">
                    <a:schemeClr val="bg1">
                      <a:alpha val="86000"/>
                    </a:schemeClr>
                  </a:glow>
                </a:effectLst>
              </a:rPr>
              <a:t>+⅔</a:t>
            </a:r>
            <a:endParaRPr lang="it-IT" sz="2000" dirty="0">
              <a:solidFill>
                <a:srgbClr val="FF0000"/>
              </a:solidFill>
              <a:effectLst>
                <a:glow rad="127000">
                  <a:schemeClr val="bg1">
                    <a:alpha val="86000"/>
                  </a:schemeClr>
                </a:glow>
              </a:effectLst>
            </a:endParaRPr>
          </a:p>
        </p:txBody>
      </p:sp>
      <p:sp>
        <p:nvSpPr>
          <p:cNvPr id="26" name="CasellaDiTesto 25"/>
          <p:cNvSpPr txBox="1"/>
          <p:nvPr/>
        </p:nvSpPr>
        <p:spPr>
          <a:xfrm>
            <a:off x="7204934" y="2846531"/>
            <a:ext cx="521672" cy="400110"/>
          </a:xfrm>
          <a:prstGeom prst="rect">
            <a:avLst/>
          </a:prstGeom>
          <a:noFill/>
        </p:spPr>
        <p:txBody>
          <a:bodyPr wrap="none" rtlCol="0">
            <a:spAutoFit/>
          </a:bodyPr>
          <a:lstStyle/>
          <a:p>
            <a:r>
              <a:rPr lang="it-IT" sz="2000" dirty="0" smtClean="0">
                <a:solidFill>
                  <a:schemeClr val="accent2"/>
                </a:solidFill>
                <a:effectLst>
                  <a:glow rad="127000">
                    <a:schemeClr val="bg1">
                      <a:alpha val="86000"/>
                    </a:schemeClr>
                  </a:glow>
                </a:effectLst>
              </a:rPr>
              <a:t>+⅔</a:t>
            </a:r>
            <a:endParaRPr lang="it-IT" sz="2000" dirty="0">
              <a:solidFill>
                <a:schemeClr val="accent2"/>
              </a:solidFill>
              <a:effectLst>
                <a:glow rad="127000">
                  <a:schemeClr val="bg1">
                    <a:alpha val="86000"/>
                  </a:schemeClr>
                </a:glow>
              </a:effectLst>
            </a:endParaRPr>
          </a:p>
        </p:txBody>
      </p:sp>
      <p:sp>
        <p:nvSpPr>
          <p:cNvPr id="27" name="CasellaDiTesto 26"/>
          <p:cNvSpPr txBox="1"/>
          <p:nvPr/>
        </p:nvSpPr>
        <p:spPr>
          <a:xfrm>
            <a:off x="7905756" y="3999608"/>
            <a:ext cx="521672" cy="400110"/>
          </a:xfrm>
          <a:prstGeom prst="rect">
            <a:avLst/>
          </a:prstGeom>
          <a:noFill/>
        </p:spPr>
        <p:txBody>
          <a:bodyPr wrap="none" rtlCol="0">
            <a:spAutoFit/>
          </a:bodyPr>
          <a:lstStyle/>
          <a:p>
            <a:r>
              <a:rPr lang="it-IT" sz="2000" dirty="0" smtClean="0">
                <a:solidFill>
                  <a:srgbClr val="00664D"/>
                </a:solidFill>
                <a:effectLst>
                  <a:glow rad="127000">
                    <a:schemeClr val="bg1">
                      <a:alpha val="86000"/>
                    </a:schemeClr>
                  </a:glow>
                </a:effectLst>
              </a:rPr>
              <a:t>−⅓</a:t>
            </a:r>
            <a:endParaRPr lang="it-IT" sz="2000" dirty="0">
              <a:solidFill>
                <a:srgbClr val="00664D"/>
              </a:solidFill>
              <a:effectLst>
                <a:glow rad="127000">
                  <a:schemeClr val="bg1">
                    <a:alpha val="86000"/>
                  </a:schemeClr>
                </a:glow>
              </a:effectLst>
            </a:endParaRPr>
          </a:p>
        </p:txBody>
      </p:sp>
      <p:sp>
        <p:nvSpPr>
          <p:cNvPr id="28" name="CasellaDiTesto 27"/>
          <p:cNvSpPr txBox="1"/>
          <p:nvPr/>
        </p:nvSpPr>
        <p:spPr>
          <a:xfrm>
            <a:off x="8252131" y="2864225"/>
            <a:ext cx="521672" cy="400110"/>
          </a:xfrm>
          <a:prstGeom prst="rect">
            <a:avLst/>
          </a:prstGeom>
          <a:noFill/>
        </p:spPr>
        <p:txBody>
          <a:bodyPr wrap="none" rtlCol="0">
            <a:spAutoFit/>
          </a:bodyPr>
          <a:lstStyle/>
          <a:p>
            <a:r>
              <a:rPr lang="it-IT" sz="2000" dirty="0" smtClean="0">
                <a:solidFill>
                  <a:srgbClr val="FF0000"/>
                </a:solidFill>
                <a:effectLst>
                  <a:glow rad="127000">
                    <a:schemeClr val="bg1">
                      <a:alpha val="86000"/>
                    </a:schemeClr>
                  </a:glow>
                </a:effectLst>
              </a:rPr>
              <a:t>+⅔</a:t>
            </a:r>
            <a:endParaRPr lang="it-IT" sz="2000" dirty="0">
              <a:solidFill>
                <a:srgbClr val="FF0000"/>
              </a:solidFill>
              <a:effectLst>
                <a:glow rad="127000">
                  <a:schemeClr val="bg1">
                    <a:alpha val="86000"/>
                  </a:schemeClr>
                </a:glow>
              </a:effectLst>
            </a:endParaRPr>
          </a:p>
        </p:txBody>
      </p:sp>
      <p:sp>
        <p:nvSpPr>
          <p:cNvPr id="29" name="CasellaDiTesto 28"/>
          <p:cNvSpPr txBox="1"/>
          <p:nvPr/>
        </p:nvSpPr>
        <p:spPr>
          <a:xfrm>
            <a:off x="8580611" y="2067157"/>
            <a:ext cx="512129" cy="461665"/>
          </a:xfrm>
          <a:prstGeom prst="rect">
            <a:avLst/>
          </a:prstGeom>
          <a:noFill/>
        </p:spPr>
        <p:txBody>
          <a:bodyPr wrap="none" rtlCol="0">
            <a:spAutoFit/>
          </a:bodyPr>
          <a:lstStyle/>
          <a:p>
            <a:r>
              <a:rPr lang="it-IT" sz="2400" b="1" dirty="0" smtClean="0">
                <a:solidFill>
                  <a:srgbClr val="FF0000"/>
                </a:solidFill>
                <a:effectLst>
                  <a:glow rad="127000">
                    <a:schemeClr val="bg1">
                      <a:alpha val="86000"/>
                    </a:schemeClr>
                  </a:glow>
                </a:effectLst>
              </a:rPr>
              <a:t>+1</a:t>
            </a:r>
            <a:endParaRPr lang="it-IT" sz="2400" b="1" dirty="0">
              <a:solidFill>
                <a:srgbClr val="FF0000"/>
              </a:solidFill>
              <a:effectLst>
                <a:glow rad="127000">
                  <a:schemeClr val="bg1">
                    <a:alpha val="86000"/>
                  </a:schemeClr>
                </a:glow>
              </a:effectLst>
            </a:endParaRPr>
          </a:p>
        </p:txBody>
      </p:sp>
      <p:sp>
        <p:nvSpPr>
          <p:cNvPr id="30" name="CasellaDiTesto 29"/>
          <p:cNvSpPr txBox="1"/>
          <p:nvPr/>
        </p:nvSpPr>
        <p:spPr>
          <a:xfrm>
            <a:off x="8686447" y="3980363"/>
            <a:ext cx="338554" cy="461665"/>
          </a:xfrm>
          <a:prstGeom prst="rect">
            <a:avLst/>
          </a:prstGeom>
          <a:noFill/>
        </p:spPr>
        <p:txBody>
          <a:bodyPr wrap="none" rtlCol="0">
            <a:spAutoFit/>
          </a:bodyPr>
          <a:lstStyle/>
          <a:p>
            <a:r>
              <a:rPr lang="it-IT" sz="2400" b="1" dirty="0" err="1" smtClean="0">
                <a:effectLst>
                  <a:glow rad="127000">
                    <a:schemeClr val="bg1">
                      <a:alpha val="86000"/>
                    </a:schemeClr>
                  </a:glow>
                </a:effectLst>
              </a:rPr>
              <a:t>0</a:t>
            </a:r>
            <a:endParaRPr lang="it-IT" sz="2400" b="1" dirty="0">
              <a:effectLst>
                <a:glow rad="127000">
                  <a:schemeClr val="bg1">
                    <a:alpha val="86000"/>
                  </a:schemeClr>
                </a:glow>
              </a:effectLst>
            </a:endParaRPr>
          </a:p>
        </p:txBody>
      </p:sp>
      <p:pic>
        <p:nvPicPr>
          <p:cNvPr id="31" name="Picture 5"/>
          <p:cNvPicPr>
            <a:picLocks noChangeAspect="1"/>
          </p:cNvPicPr>
          <p:nvPr/>
        </p:nvPicPr>
        <p:blipFill>
          <a:blip r:embed="rId4"/>
          <a:srcRect l="20000" r="3500"/>
          <a:stretch>
            <a:fillRect/>
          </a:stretch>
        </p:blipFill>
        <p:spPr>
          <a:xfrm>
            <a:off x="6935378" y="4648192"/>
            <a:ext cx="2102523" cy="1834554"/>
          </a:xfrm>
          <a:prstGeom prst="rect">
            <a:avLst/>
          </a:prstGeom>
          <a:ln>
            <a:noFill/>
          </a:ln>
          <a:effectLst>
            <a:softEdge rad="112500"/>
          </a:effectLst>
        </p:spPr>
      </p:pic>
      <p:pic>
        <p:nvPicPr>
          <p:cNvPr id="32" name="Picture 7"/>
          <p:cNvPicPr>
            <a:picLocks noChangeAspect="1"/>
          </p:cNvPicPr>
          <p:nvPr/>
        </p:nvPicPr>
        <p:blipFill>
          <a:blip r:embed="rId5"/>
          <a:srcRect l="26087" t="11364" b="9771"/>
          <a:stretch>
            <a:fillRect/>
          </a:stretch>
        </p:blipFill>
        <p:spPr>
          <a:xfrm>
            <a:off x="4037153" y="2349464"/>
            <a:ext cx="2794593" cy="4219288"/>
          </a:xfrm>
          <a:prstGeom prst="rect">
            <a:avLst/>
          </a:prstGeom>
          <a:ln>
            <a:noFill/>
          </a:ln>
          <a:effectLst>
            <a:softEdge rad="112500"/>
          </a:effectLst>
        </p:spPr>
      </p:pic>
      <p:sp>
        <p:nvSpPr>
          <p:cNvPr id="33" name="CasellaDiTesto 32"/>
          <p:cNvSpPr txBox="1"/>
          <p:nvPr/>
        </p:nvSpPr>
        <p:spPr>
          <a:xfrm>
            <a:off x="6959048" y="920603"/>
            <a:ext cx="355837" cy="461665"/>
          </a:xfrm>
          <a:prstGeom prst="rect">
            <a:avLst/>
          </a:prstGeom>
          <a:noFill/>
        </p:spPr>
        <p:txBody>
          <a:bodyPr wrap="none" rtlCol="0">
            <a:spAutoFit/>
          </a:bodyPr>
          <a:lstStyle/>
          <a:p>
            <a:r>
              <a:rPr lang="it-IT" sz="2400" b="1" dirty="0" err="1" smtClean="0">
                <a:solidFill>
                  <a:srgbClr val="FF0000"/>
                </a:solidFill>
                <a:effectLst>
                  <a:glow rad="127000">
                    <a:schemeClr val="bg1">
                      <a:alpha val="86000"/>
                    </a:schemeClr>
                  </a:glow>
                </a:effectLst>
              </a:rPr>
              <a:t>p</a:t>
            </a:r>
            <a:endParaRPr lang="it-IT" sz="2400" b="1" dirty="0">
              <a:solidFill>
                <a:srgbClr val="FF0000"/>
              </a:solidFill>
              <a:effectLst>
                <a:glow rad="127000">
                  <a:schemeClr val="bg1">
                    <a:alpha val="86000"/>
                  </a:schemeClr>
                </a:glow>
              </a:effectLst>
            </a:endParaRPr>
          </a:p>
        </p:txBody>
      </p:sp>
      <p:sp>
        <p:nvSpPr>
          <p:cNvPr id="34" name="CasellaDiTesto 33"/>
          <p:cNvSpPr txBox="1"/>
          <p:nvPr/>
        </p:nvSpPr>
        <p:spPr>
          <a:xfrm>
            <a:off x="6959048" y="2867328"/>
            <a:ext cx="355837" cy="461665"/>
          </a:xfrm>
          <a:prstGeom prst="rect">
            <a:avLst/>
          </a:prstGeom>
          <a:noFill/>
        </p:spPr>
        <p:txBody>
          <a:bodyPr wrap="square" rtlCol="0">
            <a:spAutoFit/>
          </a:bodyPr>
          <a:lstStyle/>
          <a:p>
            <a:r>
              <a:rPr lang="it-IT" sz="2400" b="1" dirty="0" err="1" smtClean="0">
                <a:effectLst>
                  <a:glow rad="127000">
                    <a:schemeClr val="bg1">
                      <a:alpha val="86000"/>
                    </a:schemeClr>
                  </a:glow>
                </a:effectLst>
              </a:rPr>
              <a:t>n</a:t>
            </a:r>
            <a:endParaRPr lang="it-IT" sz="2400" b="1" dirty="0">
              <a:effectLst>
                <a:glow rad="127000">
                  <a:schemeClr val="bg1">
                    <a:alpha val="86000"/>
                  </a:schemeClr>
                </a:glo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smtClean="0"/>
              <a:t>Il bosone di Higgs</a:t>
            </a:r>
            <a:endParaRPr lang="it-IT"/>
          </a:p>
        </p:txBody>
      </p:sp>
      <p:sp>
        <p:nvSpPr>
          <p:cNvPr id="6" name="Segnaposto piè di pagina 5"/>
          <p:cNvSpPr>
            <a:spLocks noGrp="1"/>
          </p:cNvSpPr>
          <p:nvPr>
            <p:ph type="ftr" sz="quarter" idx="11"/>
          </p:nvPr>
        </p:nvSpPr>
        <p:spPr/>
        <p:txBody>
          <a:bodyPr/>
          <a:lstStyle/>
          <a:p>
            <a:r>
              <a:rPr lang="it-IT" smtClean="0"/>
              <a:t>Luca Lista</a:t>
            </a:r>
            <a:endParaRPr lang="it-IT"/>
          </a:p>
        </p:txBody>
      </p:sp>
      <p:sp>
        <p:nvSpPr>
          <p:cNvPr id="7" name="Segnaposto numero diapositiva 6"/>
          <p:cNvSpPr>
            <a:spLocks noGrp="1"/>
          </p:cNvSpPr>
          <p:nvPr>
            <p:ph type="sldNum" sz="quarter" idx="12"/>
          </p:nvPr>
        </p:nvSpPr>
        <p:spPr/>
        <p:txBody>
          <a:bodyPr/>
          <a:lstStyle/>
          <a:p>
            <a:fld id="{C88BB0E5-2C05-0C4B-A4C4-A7ED78B96E19}" type="slidenum">
              <a:rPr lang="it-IT" smtClean="0"/>
              <a:pPr/>
              <a:t>40</a:t>
            </a:fld>
            <a:endParaRPr lang="it-IT"/>
          </a:p>
        </p:txBody>
      </p:sp>
      <p:pic>
        <p:nvPicPr>
          <p:cNvPr id="8" name="Immagine 7"/>
          <p:cNvPicPr>
            <a:picLocks noChangeAspect="1"/>
          </p:cNvPicPr>
          <p:nvPr/>
        </p:nvPicPr>
        <p:blipFill>
          <a:blip r:embed="rId2"/>
          <a:stretch>
            <a:fillRect/>
          </a:stretch>
        </p:blipFill>
        <p:spPr>
          <a:xfrm>
            <a:off x="212700" y="0"/>
            <a:ext cx="8832850" cy="6858000"/>
          </a:xfrm>
          <a:prstGeom prst="rect">
            <a:avLst/>
          </a:prstGeom>
        </p:spPr>
      </p:pic>
      <p:sp>
        <p:nvSpPr>
          <p:cNvPr id="9" name="CasellaDiTesto 8"/>
          <p:cNvSpPr txBox="1"/>
          <p:nvPr/>
        </p:nvSpPr>
        <p:spPr>
          <a:xfrm>
            <a:off x="48112" y="6529068"/>
            <a:ext cx="2595582" cy="307777"/>
          </a:xfrm>
          <a:prstGeom prst="rect">
            <a:avLst/>
          </a:prstGeom>
          <a:noFill/>
        </p:spPr>
        <p:txBody>
          <a:bodyPr wrap="none" rtlCol="0">
            <a:spAutoFit/>
          </a:bodyPr>
          <a:lstStyle/>
          <a:p>
            <a:r>
              <a:rPr lang="en-US" sz="1400" dirty="0" smtClean="0">
                <a:solidFill>
                  <a:schemeClr val="bg1">
                    <a:lumMod val="65000"/>
                  </a:schemeClr>
                </a:solidFill>
              </a:rPr>
              <a:t>© </a:t>
            </a:r>
            <a:r>
              <a:rPr lang="en-US" sz="1400" dirty="0" err="1" smtClean="0">
                <a:solidFill>
                  <a:schemeClr val="bg1">
                    <a:lumMod val="65000"/>
                  </a:schemeClr>
                </a:solidFill>
              </a:rPr>
              <a:t>contrattoalnero.wordpress.com</a:t>
            </a:r>
            <a:endParaRPr lang="en-US" sz="14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itolo 30"/>
          <p:cNvSpPr>
            <a:spLocks noGrp="1"/>
          </p:cNvSpPr>
          <p:nvPr>
            <p:ph type="title"/>
          </p:nvPr>
        </p:nvSpPr>
        <p:spPr/>
        <p:txBody>
          <a:bodyPr/>
          <a:lstStyle/>
          <a:p>
            <a:r>
              <a:rPr lang="it-IT" dirty="0" smtClean="0"/>
              <a:t>Scoprire una nuova particella</a:t>
            </a:r>
            <a:endParaRPr lang="it-IT" dirty="0"/>
          </a:p>
        </p:txBody>
      </p:sp>
      <p:sp>
        <p:nvSpPr>
          <p:cNvPr id="13" name="Segnaposto contenuto 12"/>
          <p:cNvSpPr>
            <a:spLocks noGrp="1"/>
          </p:cNvSpPr>
          <p:nvPr>
            <p:ph idx="1"/>
          </p:nvPr>
        </p:nvSpPr>
        <p:spPr>
          <a:xfrm>
            <a:off x="685799" y="869001"/>
            <a:ext cx="7907867" cy="5681924"/>
          </a:xfrm>
        </p:spPr>
        <p:txBody>
          <a:bodyPr/>
          <a:lstStyle/>
          <a:p>
            <a:r>
              <a:rPr lang="it-IT" sz="2000" dirty="0" smtClean="0"/>
              <a:t>Le collisioni  di particelle sono processi intrinsecamente </a:t>
            </a:r>
            <a:r>
              <a:rPr lang="it-IT" sz="2000" dirty="0" smtClean="0">
                <a:solidFill>
                  <a:schemeClr val="accent2"/>
                </a:solidFill>
              </a:rPr>
              <a:t>casuali</a:t>
            </a:r>
          </a:p>
          <a:p>
            <a:r>
              <a:rPr lang="it-IT" sz="2000" dirty="0" smtClean="0"/>
              <a:t>Le previsioni teoriche si possono fare sul </a:t>
            </a:r>
            <a:r>
              <a:rPr lang="it-IT" sz="2000" dirty="0" smtClean="0">
                <a:solidFill>
                  <a:srgbClr val="3333CC"/>
                </a:solidFill>
              </a:rPr>
              <a:t>risultato medio </a:t>
            </a:r>
            <a:r>
              <a:rPr lang="it-IT" sz="2000" dirty="0" smtClean="0"/>
              <a:t>atteso ma non sulla singola collisione (meccanica quantistica!)</a:t>
            </a:r>
          </a:p>
          <a:p>
            <a:r>
              <a:rPr lang="it-IT" sz="2000" dirty="0" smtClean="0">
                <a:solidFill>
                  <a:srgbClr val="3333CC"/>
                </a:solidFill>
              </a:rPr>
              <a:t>Come è possibile stabilire se l’eccesso è dovuto alla presenza del segnale o ad una fluttuazione statistica del fondo?</a:t>
            </a:r>
          </a:p>
          <a:p>
            <a:endParaRPr lang="it-IT" sz="2000" dirty="0" smtClean="0"/>
          </a:p>
          <a:p>
            <a:endParaRPr lang="it-IT" sz="2000" dirty="0" smtClean="0"/>
          </a:p>
          <a:p>
            <a:endParaRPr lang="it-IT" sz="2000" dirty="0" smtClean="0"/>
          </a:p>
          <a:p>
            <a:pPr>
              <a:buNone/>
            </a:pPr>
            <a:endParaRPr lang="it-IT" sz="2000" dirty="0" smtClean="0"/>
          </a:p>
          <a:p>
            <a:endParaRPr lang="it-IT" sz="1800" dirty="0" smtClean="0"/>
          </a:p>
          <a:p>
            <a:endParaRPr lang="it-IT" sz="1800" dirty="0" smtClean="0"/>
          </a:p>
          <a:p>
            <a:pPr>
              <a:buNone/>
            </a:pPr>
            <a:endParaRPr lang="it-IT" sz="1800" dirty="0" smtClean="0"/>
          </a:p>
          <a:p>
            <a:endParaRPr lang="it-IT" sz="2000" dirty="0" smtClean="0"/>
          </a:p>
          <a:p>
            <a:r>
              <a:rPr lang="it-IT" sz="2000" dirty="0" smtClean="0"/>
              <a:t>I fisici dichiarano una “scoperta” se la probabilità che il fondo fluttui in modo da dare un segnale simile a quello osservato sia meno di </a:t>
            </a:r>
            <a:r>
              <a:rPr lang="it-IT" sz="2000" dirty="0" smtClean="0">
                <a:solidFill>
                  <a:srgbClr val="3333CC"/>
                </a:solidFill>
              </a:rPr>
              <a:t>uno su 30 milioni </a:t>
            </a:r>
            <a:r>
              <a:rPr lang="it-IT" sz="2000" dirty="0" smtClean="0"/>
              <a:t>(“</a:t>
            </a:r>
            <a:r>
              <a:rPr lang="it-IT" sz="2000" dirty="0" smtClean="0">
                <a:solidFill>
                  <a:srgbClr val="3333CC"/>
                </a:solidFill>
              </a:rPr>
              <a:t>5σ</a:t>
            </a:r>
            <a:r>
              <a:rPr lang="it-IT" sz="2000" dirty="0" smtClean="0"/>
              <a:t>”)</a:t>
            </a:r>
          </a:p>
          <a:p>
            <a:pPr>
              <a:buNone/>
            </a:pPr>
            <a:endParaRPr lang="it-IT" sz="2000" dirty="0" smtClean="0"/>
          </a:p>
          <a:p>
            <a:pPr>
              <a:buNone/>
            </a:pPr>
            <a:endParaRPr lang="it-IT" sz="2000" dirty="0" smtClean="0"/>
          </a:p>
          <a:p>
            <a:pPr>
              <a:buNone/>
            </a:pPr>
            <a:endParaRPr lang="it-IT" sz="2000" dirty="0" smtClean="0"/>
          </a:p>
          <a:p>
            <a:endParaRPr lang="it-IT" sz="20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41</a:t>
            </a:fld>
            <a:endParaRPr lang="it-IT"/>
          </a:p>
        </p:txBody>
      </p:sp>
      <p:pic>
        <p:nvPicPr>
          <p:cNvPr id="16" name="Immagine 15"/>
          <p:cNvPicPr>
            <a:picLocks noChangeAspect="1"/>
          </p:cNvPicPr>
          <p:nvPr/>
        </p:nvPicPr>
        <p:blipFill>
          <a:blip r:embed="rId2"/>
          <a:srcRect l="22677" t="4485" r="22732" b="4132"/>
          <a:stretch>
            <a:fillRect/>
          </a:stretch>
        </p:blipFill>
        <p:spPr>
          <a:xfrm>
            <a:off x="5590687" y="2611148"/>
            <a:ext cx="626488" cy="743090"/>
          </a:xfrm>
          <a:prstGeom prst="rect">
            <a:avLst/>
          </a:prstGeom>
        </p:spPr>
      </p:pic>
      <p:cxnSp>
        <p:nvCxnSpPr>
          <p:cNvPr id="19" name="Connettore 2 18"/>
          <p:cNvCxnSpPr/>
          <p:nvPr/>
        </p:nvCxnSpPr>
        <p:spPr bwMode="auto">
          <a:xfrm>
            <a:off x="3302748" y="4862784"/>
            <a:ext cx="3556000" cy="1588"/>
          </a:xfrm>
          <a:prstGeom prst="straightConnector1">
            <a:avLst/>
          </a:prstGeom>
          <a:solidFill>
            <a:schemeClr val="accent1"/>
          </a:solidFill>
          <a:ln w="28575" cap="flat" cmpd="sng" algn="ctr">
            <a:solidFill>
              <a:schemeClr val="tx1"/>
            </a:solidFill>
            <a:prstDash val="solid"/>
            <a:round/>
            <a:headEnd type="none" w="med" len="med"/>
            <a:tailEnd type="triangle" w="med" len="lg"/>
          </a:ln>
          <a:effectLst>
            <a:outerShdw blurRad="50800" dist="38100" dir="2700000">
              <a:srgbClr val="000000">
                <a:alpha val="43000"/>
              </a:srgbClr>
            </a:outerShdw>
          </a:effectLst>
        </p:spPr>
      </p:cxnSp>
      <p:cxnSp>
        <p:nvCxnSpPr>
          <p:cNvPr id="25" name="Connettore 1 24"/>
          <p:cNvCxnSpPr/>
          <p:nvPr/>
        </p:nvCxnSpPr>
        <p:spPr bwMode="auto">
          <a:xfrm rot="5400000">
            <a:off x="3713142"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26" name="Connettore 1 25"/>
          <p:cNvCxnSpPr/>
          <p:nvPr/>
        </p:nvCxnSpPr>
        <p:spPr bwMode="auto">
          <a:xfrm rot="5400000">
            <a:off x="6400104"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27" name="Connettore 1 26"/>
          <p:cNvCxnSpPr/>
          <p:nvPr/>
        </p:nvCxnSpPr>
        <p:spPr bwMode="auto">
          <a:xfrm rot="5400000">
            <a:off x="5862713"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28" name="Connettore 1 27"/>
          <p:cNvCxnSpPr/>
          <p:nvPr/>
        </p:nvCxnSpPr>
        <p:spPr bwMode="auto">
          <a:xfrm rot="5400000">
            <a:off x="5325321"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29" name="Connettore 1 28"/>
          <p:cNvCxnSpPr/>
          <p:nvPr/>
        </p:nvCxnSpPr>
        <p:spPr bwMode="auto">
          <a:xfrm rot="5400000">
            <a:off x="4787928"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30" name="Connettore 1 29"/>
          <p:cNvCxnSpPr/>
          <p:nvPr/>
        </p:nvCxnSpPr>
        <p:spPr bwMode="auto">
          <a:xfrm rot="5400000">
            <a:off x="4250535" y="4862784"/>
            <a:ext cx="254000"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sp>
        <p:nvSpPr>
          <p:cNvPr id="33" name="CasellaDiTesto 32"/>
          <p:cNvSpPr txBox="1"/>
          <p:nvPr/>
        </p:nvSpPr>
        <p:spPr>
          <a:xfrm>
            <a:off x="3427816"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1</a:t>
            </a:r>
            <a:endParaRPr lang="en-US" dirty="0"/>
          </a:p>
        </p:txBody>
      </p:sp>
      <p:sp>
        <p:nvSpPr>
          <p:cNvPr id="34" name="CasellaDiTesto 33"/>
          <p:cNvSpPr txBox="1"/>
          <p:nvPr/>
        </p:nvSpPr>
        <p:spPr>
          <a:xfrm>
            <a:off x="4002783"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2</a:t>
            </a:r>
            <a:endParaRPr lang="en-US" dirty="0"/>
          </a:p>
        </p:txBody>
      </p:sp>
      <p:sp>
        <p:nvSpPr>
          <p:cNvPr id="35" name="CasellaDiTesto 34"/>
          <p:cNvSpPr txBox="1"/>
          <p:nvPr/>
        </p:nvSpPr>
        <p:spPr>
          <a:xfrm>
            <a:off x="4517636"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3</a:t>
            </a:r>
            <a:endParaRPr lang="en-US" dirty="0"/>
          </a:p>
        </p:txBody>
      </p:sp>
      <p:sp>
        <p:nvSpPr>
          <p:cNvPr id="36" name="CasellaDiTesto 35"/>
          <p:cNvSpPr txBox="1"/>
          <p:nvPr/>
        </p:nvSpPr>
        <p:spPr>
          <a:xfrm>
            <a:off x="5075393"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4</a:t>
            </a:r>
            <a:endParaRPr lang="en-US" dirty="0"/>
          </a:p>
        </p:txBody>
      </p:sp>
      <p:sp>
        <p:nvSpPr>
          <p:cNvPr id="37" name="CasellaDiTesto 36"/>
          <p:cNvSpPr txBox="1"/>
          <p:nvPr/>
        </p:nvSpPr>
        <p:spPr>
          <a:xfrm>
            <a:off x="5607408"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5</a:t>
            </a:r>
            <a:endParaRPr lang="en-US" dirty="0"/>
          </a:p>
        </p:txBody>
      </p:sp>
      <p:sp>
        <p:nvSpPr>
          <p:cNvPr id="38" name="CasellaDiTesto 37"/>
          <p:cNvSpPr txBox="1"/>
          <p:nvPr/>
        </p:nvSpPr>
        <p:spPr>
          <a:xfrm>
            <a:off x="6114779" y="4878138"/>
            <a:ext cx="287258" cy="338554"/>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6</a:t>
            </a:r>
            <a:endParaRPr lang="en-US" dirty="0"/>
          </a:p>
        </p:txBody>
      </p:sp>
      <p:sp>
        <p:nvSpPr>
          <p:cNvPr id="39" name="CasellaDiTesto 38"/>
          <p:cNvSpPr txBox="1"/>
          <p:nvPr/>
        </p:nvSpPr>
        <p:spPr>
          <a:xfrm>
            <a:off x="3455603"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r>
              <a:rPr lang="en-US" sz="2000" dirty="0" smtClean="0">
                <a:latin typeface="Zapf Dingbats"/>
                <a:ea typeface="Zapf Dingbats"/>
                <a:cs typeface="Zapf Dingbats"/>
              </a:rPr>
              <a:t>✗✗✗✗</a:t>
            </a:r>
            <a:endParaRPr lang="en-US" sz="2000" dirty="0"/>
          </a:p>
        </p:txBody>
      </p:sp>
      <p:sp>
        <p:nvSpPr>
          <p:cNvPr id="40" name="CasellaDiTesto 39"/>
          <p:cNvSpPr txBox="1"/>
          <p:nvPr/>
        </p:nvSpPr>
        <p:spPr>
          <a:xfrm>
            <a:off x="3992996"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r>
              <a:rPr lang="en-US" sz="2000" dirty="0" smtClean="0">
                <a:latin typeface="Zapf Dingbats"/>
                <a:ea typeface="Zapf Dingbats"/>
                <a:cs typeface="Zapf Dingbats"/>
              </a:rPr>
              <a:t>✗✗✗</a:t>
            </a:r>
            <a:endParaRPr lang="en-US" sz="2000" dirty="0"/>
          </a:p>
        </p:txBody>
      </p:sp>
      <p:sp>
        <p:nvSpPr>
          <p:cNvPr id="41" name="CasellaDiTesto 40"/>
          <p:cNvSpPr txBox="1"/>
          <p:nvPr/>
        </p:nvSpPr>
        <p:spPr>
          <a:xfrm>
            <a:off x="4530389"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r>
              <a:rPr lang="en-US" sz="2000" dirty="0" smtClean="0">
                <a:latin typeface="Zapf Dingbats"/>
                <a:ea typeface="Zapf Dingbats"/>
                <a:cs typeface="Zapf Dingbats"/>
              </a:rPr>
              <a:t>✗✗✗✗✗✗</a:t>
            </a:r>
            <a:endParaRPr lang="en-US" sz="2000" dirty="0"/>
          </a:p>
        </p:txBody>
      </p:sp>
      <p:sp>
        <p:nvSpPr>
          <p:cNvPr id="42" name="CasellaDiTesto 41"/>
          <p:cNvSpPr txBox="1"/>
          <p:nvPr/>
        </p:nvSpPr>
        <p:spPr>
          <a:xfrm>
            <a:off x="5067782"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r>
              <a:rPr lang="en-US" sz="2000" dirty="0" smtClean="0">
                <a:latin typeface="Zapf Dingbats"/>
                <a:ea typeface="Zapf Dingbats"/>
                <a:cs typeface="Zapf Dingbats"/>
              </a:rPr>
              <a:t>✗✗✗✗</a:t>
            </a:r>
            <a:endParaRPr lang="en-US" sz="2000" dirty="0"/>
          </a:p>
        </p:txBody>
      </p:sp>
      <p:sp>
        <p:nvSpPr>
          <p:cNvPr id="43" name="CasellaDiTesto 42"/>
          <p:cNvSpPr txBox="1"/>
          <p:nvPr/>
        </p:nvSpPr>
        <p:spPr>
          <a:xfrm>
            <a:off x="5605175"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r>
              <a:rPr lang="en-US" sz="2000" dirty="0" smtClean="0">
                <a:latin typeface="Zapf Dingbats"/>
                <a:ea typeface="Zapf Dingbats"/>
                <a:cs typeface="Zapf Dingbats"/>
              </a:rPr>
              <a:t>✗✗✗</a:t>
            </a:r>
            <a:endParaRPr lang="en-US" sz="2000" dirty="0"/>
          </a:p>
        </p:txBody>
      </p:sp>
      <p:sp>
        <p:nvSpPr>
          <p:cNvPr id="44" name="CasellaDiTesto 43"/>
          <p:cNvSpPr txBox="1"/>
          <p:nvPr/>
        </p:nvSpPr>
        <p:spPr>
          <a:xfrm>
            <a:off x="6142566" y="2916477"/>
            <a:ext cx="231685" cy="2246769"/>
          </a:xfrm>
          <a:prstGeom prst="rect">
            <a:avLst/>
          </a:prstGeom>
          <a:noFill/>
          <a:effectLst>
            <a:outerShdw blurRad="50800" dist="38100" dir="2700000">
              <a:srgbClr val="000000">
                <a:alpha val="43000"/>
              </a:srgbClr>
            </a:outerShdw>
          </a:effectLst>
        </p:spPr>
        <p:txBody>
          <a:bodyPr wrap="square" rtlCol="0">
            <a:spAutoFit/>
          </a:bodyPr>
          <a:lstStyle/>
          <a:p>
            <a:endParaRPr lang="en-US" sz="2000" dirty="0" smtClean="0">
              <a:latin typeface="Zapf Dingbats"/>
              <a:ea typeface="Zapf Dingbats"/>
              <a:cs typeface="Zapf Dingbats"/>
            </a:endParaRPr>
          </a:p>
          <a:p>
            <a:endParaRPr lang="en-US" sz="2000" dirty="0" smtClean="0">
              <a:latin typeface="Zapf Dingbats"/>
              <a:ea typeface="Zapf Dingbats"/>
              <a:cs typeface="Zapf Dingbats"/>
            </a:endParaRPr>
          </a:p>
          <a:p>
            <a:r>
              <a:rPr lang="en-US" sz="2000" dirty="0" smtClean="0">
                <a:latin typeface="Zapf Dingbats"/>
                <a:ea typeface="Zapf Dingbats"/>
                <a:cs typeface="Zapf Dingbats"/>
              </a:rPr>
              <a:t>✗✗✗✗</a:t>
            </a:r>
            <a:endParaRPr lang="en-US" sz="2000" dirty="0"/>
          </a:p>
        </p:txBody>
      </p:sp>
      <p:sp>
        <p:nvSpPr>
          <p:cNvPr id="46" name="Ovale 45"/>
          <p:cNvSpPr/>
          <p:nvPr/>
        </p:nvSpPr>
        <p:spPr bwMode="auto">
          <a:xfrm>
            <a:off x="4377767" y="2742238"/>
            <a:ext cx="596530" cy="2636397"/>
          </a:xfrm>
          <a:prstGeom prst="ellipse">
            <a:avLst/>
          </a:prstGeom>
          <a:noFill/>
          <a:ln w="38100" cap="flat" cmpd="sng" algn="ctr">
            <a:solidFill>
              <a:srgbClr val="CC0066">
                <a:alpha val="87000"/>
              </a:srgbClr>
            </a:solidFill>
            <a:prstDash val="solid"/>
            <a:round/>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sp>
        <p:nvSpPr>
          <p:cNvPr id="47" name="CasellaDiTesto 46"/>
          <p:cNvSpPr txBox="1"/>
          <p:nvPr/>
        </p:nvSpPr>
        <p:spPr>
          <a:xfrm>
            <a:off x="750474" y="2694128"/>
            <a:ext cx="2366880" cy="2308324"/>
          </a:xfrm>
          <a:prstGeom prst="rect">
            <a:avLst/>
          </a:prstGeom>
          <a:noFill/>
        </p:spPr>
        <p:txBody>
          <a:bodyPr wrap="square" rtlCol="0">
            <a:spAutoFit/>
          </a:bodyPr>
          <a:lstStyle/>
          <a:p>
            <a:r>
              <a:rPr lang="it-IT" dirty="0" smtClean="0">
                <a:solidFill>
                  <a:srgbClr val="CC0066"/>
                </a:solidFill>
                <a:latin typeface="+mn-lt"/>
              </a:rPr>
              <a:t>Possiamo dire che un dado è “truccato” se un numero è estratto più frequentemente di altri?</a:t>
            </a:r>
          </a:p>
          <a:p>
            <a:endParaRPr lang="it-IT" dirty="0" smtClean="0">
              <a:solidFill>
                <a:srgbClr val="CC0066"/>
              </a:solidFill>
              <a:latin typeface="+mn-lt"/>
            </a:endParaRPr>
          </a:p>
          <a:p>
            <a:r>
              <a:rPr lang="it-IT" dirty="0" smtClean="0">
                <a:solidFill>
                  <a:srgbClr val="CC0066"/>
                </a:solidFill>
                <a:latin typeface="+mn-lt"/>
              </a:rPr>
              <a:t>Può succedere anche per un dado normale, con una probabilità però bassa </a:t>
            </a:r>
            <a:endParaRPr lang="it-IT" dirty="0">
              <a:solidFill>
                <a:srgbClr val="CC0066"/>
              </a:solidFill>
              <a:latin typeface="+mn-lt"/>
            </a:endParaRPr>
          </a:p>
        </p:txBody>
      </p:sp>
      <p:cxnSp>
        <p:nvCxnSpPr>
          <p:cNvPr id="48" name="Connettore 2 47"/>
          <p:cNvCxnSpPr/>
          <p:nvPr/>
        </p:nvCxnSpPr>
        <p:spPr bwMode="auto">
          <a:xfrm>
            <a:off x="3242434" y="3194467"/>
            <a:ext cx="1154576" cy="48113"/>
          </a:xfrm>
          <a:prstGeom prst="straightConnector1">
            <a:avLst/>
          </a:prstGeom>
          <a:solidFill>
            <a:schemeClr val="accent1"/>
          </a:solidFill>
          <a:ln w="38100" cap="flat" cmpd="sng" algn="ctr">
            <a:solidFill>
              <a:srgbClr val="CC0066"/>
            </a:solidFill>
            <a:prstDash val="solid"/>
            <a:round/>
            <a:headEnd type="none" w="med" len="med"/>
            <a:tailEnd type="triangle" w="med" len="lg"/>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solidFill>
                  <a:srgbClr val="4AA9D4"/>
                </a:solidFill>
              </a:rPr>
              <a:t>Risultati: H→4l, ATLAS</a:t>
            </a:r>
            <a:endParaRPr lang="it-IT" dirty="0"/>
          </a:p>
        </p:txBody>
      </p:sp>
      <p:sp>
        <p:nvSpPr>
          <p:cNvPr id="2" name="Segnaposto data 1"/>
          <p:cNvSpPr>
            <a:spLocks noGrp="1"/>
          </p:cNvSpPr>
          <p:nvPr>
            <p:ph type="dt" sz="half" idx="10"/>
          </p:nvPr>
        </p:nvSpPr>
        <p:spPr/>
        <p:txBody>
          <a:bodyPr/>
          <a:lstStyle/>
          <a:p>
            <a:r>
              <a:rPr lang="it-IT" smtClean="0"/>
              <a:t>Il bosone di Higgs</a:t>
            </a:r>
            <a:endParaRPr lang="it-IT"/>
          </a:p>
        </p:txBody>
      </p:sp>
      <p:sp>
        <p:nvSpPr>
          <p:cNvPr id="3" name="Segnaposto piè di pagina 2"/>
          <p:cNvSpPr>
            <a:spLocks noGrp="1"/>
          </p:cNvSpPr>
          <p:nvPr>
            <p:ph type="ftr" sz="quarter" idx="11"/>
          </p:nvPr>
        </p:nvSpPr>
        <p:spPr/>
        <p:txBody>
          <a:bodyPr/>
          <a:lstStyle/>
          <a:p>
            <a:r>
              <a:rPr lang="it-IT" smtClean="0"/>
              <a:t>Luca Lista</a:t>
            </a:r>
            <a:endParaRPr lang="it-IT"/>
          </a:p>
        </p:txBody>
      </p:sp>
      <p:sp>
        <p:nvSpPr>
          <p:cNvPr id="4" name="Segnaposto numero diapositiva 3"/>
          <p:cNvSpPr>
            <a:spLocks noGrp="1"/>
          </p:cNvSpPr>
          <p:nvPr>
            <p:ph type="sldNum" sz="quarter" idx="12"/>
          </p:nvPr>
        </p:nvSpPr>
        <p:spPr/>
        <p:txBody>
          <a:bodyPr/>
          <a:lstStyle/>
          <a:p>
            <a:fld id="{2B81F198-5BD4-0E45-9DE2-9EE8B00590EC}" type="slidenum">
              <a:rPr lang="it-IT" smtClean="0"/>
              <a:pPr/>
              <a:t>42</a:t>
            </a:fld>
            <a:endParaRPr lang="it-IT"/>
          </a:p>
        </p:txBody>
      </p:sp>
      <p:pic>
        <p:nvPicPr>
          <p:cNvPr id="6" name="Immagine 5" descr="4l-FixedScale-NoMuProf2.gif"/>
          <p:cNvPicPr>
            <a:picLocks noChangeAspect="1"/>
          </p:cNvPicPr>
          <p:nvPr/>
        </p:nvPicPr>
        <p:blipFill>
          <a:blip r:embed="rId2"/>
          <a:stretch>
            <a:fillRect/>
          </a:stretch>
        </p:blipFill>
        <p:spPr>
          <a:xfrm>
            <a:off x="1691430" y="703605"/>
            <a:ext cx="6044057" cy="586182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4AA9D4"/>
                </a:solidFill>
              </a:rPr>
              <a:t>Risultati: H→4l, CMS</a:t>
            </a:r>
            <a:endParaRPr lang="en-US"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43</a:t>
            </a:fld>
            <a:endParaRPr lang="it-IT"/>
          </a:p>
        </p:txBody>
      </p:sp>
      <p:pic>
        <p:nvPicPr>
          <p:cNvPr id="7" name="Immagine 6" descr="HZZ4l_animated.gif"/>
          <p:cNvPicPr>
            <a:picLocks noChangeAspect="1"/>
          </p:cNvPicPr>
          <p:nvPr/>
        </p:nvPicPr>
        <p:blipFill>
          <a:blip r:embed="rId2"/>
          <a:stretch>
            <a:fillRect/>
          </a:stretch>
        </p:blipFill>
        <p:spPr>
          <a:xfrm>
            <a:off x="888645" y="892377"/>
            <a:ext cx="7255694" cy="560309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Risultati: </a:t>
            </a:r>
            <a:r>
              <a:rPr lang="it-IT" dirty="0" smtClean="0">
                <a:solidFill>
                  <a:srgbClr val="4AA9D4"/>
                </a:solidFill>
              </a:rPr>
              <a:t>H→</a:t>
            </a:r>
            <a:r>
              <a:rPr lang="it-IT" b="0" dirty="0" smtClean="0">
                <a:solidFill>
                  <a:srgbClr val="4AA9D4"/>
                </a:solidFill>
                <a:latin typeface="+mj-lt"/>
              </a:rPr>
              <a:t>γγ</a:t>
            </a:r>
            <a:r>
              <a:rPr lang="it-IT" b="0" dirty="0" smtClean="0">
                <a:solidFill>
                  <a:srgbClr val="4AA9D4"/>
                </a:solidFill>
                <a:latin typeface="+mn-lt"/>
              </a:rPr>
              <a:t>, ATLAS</a:t>
            </a:r>
            <a:endParaRPr lang="it-IT" b="0" dirty="0">
              <a:latin typeface="+mn-lt"/>
            </a:endParaRPr>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44</a:t>
            </a:fld>
            <a:endParaRPr lang="it-IT"/>
          </a:p>
        </p:txBody>
      </p:sp>
      <p:pic>
        <p:nvPicPr>
          <p:cNvPr id="7" name="Immagine 6" descr="Hgg-FloatingScale-Short2.gif"/>
          <p:cNvPicPr>
            <a:picLocks noChangeAspect="1"/>
          </p:cNvPicPr>
          <p:nvPr/>
        </p:nvPicPr>
        <p:blipFill>
          <a:blip r:embed="rId2"/>
          <a:stretch>
            <a:fillRect/>
          </a:stretch>
        </p:blipFill>
        <p:spPr>
          <a:xfrm>
            <a:off x="1568415" y="758676"/>
            <a:ext cx="5985920" cy="580543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Risultati: </a:t>
            </a:r>
            <a:r>
              <a:rPr lang="it-IT" dirty="0" smtClean="0">
                <a:solidFill>
                  <a:srgbClr val="4AA9D4"/>
                </a:solidFill>
              </a:rPr>
              <a:t>H→</a:t>
            </a:r>
            <a:r>
              <a:rPr lang="it-IT" b="0" dirty="0" smtClean="0">
                <a:solidFill>
                  <a:srgbClr val="4AA9D4"/>
                </a:solidFill>
                <a:latin typeface="+mj-lt"/>
              </a:rPr>
              <a:t>γγ</a:t>
            </a:r>
            <a:r>
              <a:rPr lang="it-IT" b="0" dirty="0" smtClean="0">
                <a:solidFill>
                  <a:srgbClr val="4AA9D4"/>
                </a:solidFill>
              </a:rPr>
              <a:t>, CMS</a:t>
            </a:r>
            <a:endParaRPr lang="en-US"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45</a:t>
            </a:fld>
            <a:endParaRPr lang="it-IT"/>
          </a:p>
        </p:txBody>
      </p:sp>
      <p:pic>
        <p:nvPicPr>
          <p:cNvPr id="6" name="Immagine 5"/>
          <p:cNvPicPr>
            <a:picLocks noChangeAspect="1"/>
          </p:cNvPicPr>
          <p:nvPr/>
        </p:nvPicPr>
        <p:blipFill>
          <a:blip r:embed="rId2"/>
          <a:stretch>
            <a:fillRect/>
          </a:stretch>
        </p:blipFill>
        <p:spPr>
          <a:xfrm>
            <a:off x="222980" y="1381945"/>
            <a:ext cx="8753349" cy="401521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Significatività statistica</a:t>
            </a:r>
            <a:endParaRPr lang="it-IT"/>
          </a:p>
        </p:txBody>
      </p:sp>
      <p:sp>
        <p:nvSpPr>
          <p:cNvPr id="7" name="Segnaposto contenuto 6"/>
          <p:cNvSpPr>
            <a:spLocks noGrp="1"/>
          </p:cNvSpPr>
          <p:nvPr>
            <p:ph idx="1"/>
          </p:nvPr>
        </p:nvSpPr>
        <p:spPr>
          <a:xfrm>
            <a:off x="685800" y="4454934"/>
            <a:ext cx="7772400" cy="2095991"/>
          </a:xfrm>
        </p:spPr>
        <p:txBody>
          <a:bodyPr/>
          <a:lstStyle/>
          <a:p>
            <a:r>
              <a:rPr lang="it-IT" sz="1800" b="1" dirty="0" smtClean="0">
                <a:latin typeface="+mn-lt"/>
              </a:rPr>
              <a:t>Attenzione</a:t>
            </a:r>
            <a:r>
              <a:rPr lang="it-IT" sz="1800" dirty="0" smtClean="0">
                <a:latin typeface="+mn-lt"/>
              </a:rPr>
              <a:t>: la probabilità di ottenere un segnale come quello misurato in caso di solo fondo è diversa dalla probabilità che ci sia solo fondo con un segnale misurato</a:t>
            </a:r>
          </a:p>
          <a:p>
            <a:r>
              <a:rPr lang="it-IT" sz="1800" dirty="0" smtClean="0">
                <a:solidFill>
                  <a:srgbClr val="800000"/>
                </a:solidFill>
                <a:latin typeface="+mn-lt"/>
              </a:rPr>
              <a:t>La probabilità che un senatore sia donna è diversa dalla probabilità che una donna sia senatore!</a:t>
            </a:r>
          </a:p>
          <a:p>
            <a:r>
              <a:rPr lang="it-IT" sz="1800" dirty="0" smtClean="0">
                <a:latin typeface="+mn-lt"/>
              </a:rPr>
              <a:t>Per questo è necessario avere conferma in più esperimenti e su più canali...!</a:t>
            </a: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46</a:t>
            </a:fld>
            <a:endParaRPr lang="it-IT"/>
          </a:p>
        </p:txBody>
      </p:sp>
      <p:pic>
        <p:nvPicPr>
          <p:cNvPr id="8" name="Immagine 7"/>
          <p:cNvPicPr>
            <a:picLocks noChangeAspect="1"/>
          </p:cNvPicPr>
          <p:nvPr/>
        </p:nvPicPr>
        <p:blipFill>
          <a:blip r:embed="rId2"/>
          <a:stretch>
            <a:fillRect/>
          </a:stretch>
        </p:blipFill>
        <p:spPr>
          <a:xfrm>
            <a:off x="1907237" y="743082"/>
            <a:ext cx="5462806" cy="365881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Altri canali più difficili</a:t>
            </a:r>
            <a:endParaRPr lang="it-IT" dirty="0"/>
          </a:p>
        </p:txBody>
      </p:sp>
      <p:sp>
        <p:nvSpPr>
          <p:cNvPr id="3" name="Segnaposto contenuto 2"/>
          <p:cNvSpPr>
            <a:spLocks noGrp="1"/>
          </p:cNvSpPr>
          <p:nvPr>
            <p:ph idx="1"/>
          </p:nvPr>
        </p:nvSpPr>
        <p:spPr>
          <a:xfrm>
            <a:off x="685800" y="869001"/>
            <a:ext cx="5123456" cy="5681924"/>
          </a:xfrm>
        </p:spPr>
        <p:txBody>
          <a:bodyPr/>
          <a:lstStyle/>
          <a:p>
            <a:r>
              <a:rPr lang="it-IT" sz="2000" dirty="0" smtClean="0"/>
              <a:t>Il modello standard prevede anche altri decadimenti più difficili da misurare:</a:t>
            </a:r>
          </a:p>
          <a:p>
            <a:pPr lvl="1"/>
            <a:r>
              <a:rPr lang="it-IT" sz="1800" dirty="0" smtClean="0"/>
              <a:t>più rari,con più fondo o con peggior </a:t>
            </a:r>
            <a:r>
              <a:rPr lang="it-IT" sz="1800" dirty="0" smtClean="0">
                <a:solidFill>
                  <a:schemeClr val="accent2"/>
                </a:solidFill>
              </a:rPr>
              <a:t>risoluzione </a:t>
            </a:r>
            <a:r>
              <a:rPr lang="it-IT" sz="1800" dirty="0" smtClean="0"/>
              <a:t>nella massa</a:t>
            </a:r>
          </a:p>
          <a:p>
            <a:r>
              <a:rPr lang="it-IT" sz="2000" dirty="0" smtClean="0"/>
              <a:t>C’è indicazione di un eccesso, ma ancora le incertezze sperimentali sono limitate</a:t>
            </a:r>
            <a:endParaRPr lang="it-IT" sz="20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47</a:t>
            </a:fld>
            <a:endParaRPr lang="it-IT"/>
          </a:p>
        </p:txBody>
      </p:sp>
      <p:pic>
        <p:nvPicPr>
          <p:cNvPr id="7" name="Immagine 6"/>
          <p:cNvPicPr>
            <a:picLocks noChangeAspect="1"/>
          </p:cNvPicPr>
          <p:nvPr/>
        </p:nvPicPr>
        <p:blipFill>
          <a:blip r:embed="rId2"/>
          <a:stretch>
            <a:fillRect/>
          </a:stretch>
        </p:blipFill>
        <p:spPr>
          <a:xfrm>
            <a:off x="763699" y="3113973"/>
            <a:ext cx="3500999" cy="3409993"/>
          </a:xfrm>
          <a:prstGeom prst="rect">
            <a:avLst/>
          </a:prstGeom>
        </p:spPr>
      </p:pic>
      <p:pic>
        <p:nvPicPr>
          <p:cNvPr id="8" name="Immagine 7" descr="mBB_VHHighPt7p8TeV.pdf"/>
          <p:cNvPicPr>
            <a:picLocks noChangeAspect="1"/>
          </p:cNvPicPr>
          <p:nvPr/>
        </p:nvPicPr>
        <mc:AlternateContent>
          <mc:Choice xmlns:ma="http://schemas.microsoft.com/office/mac/drawingml/2008/main" Requires="ma">
            <p:blipFill>
              <a:blip r:embed="rId3"/>
              <a:srcRect b="2328"/>
              <a:stretch>
                <a:fillRect/>
              </a:stretch>
            </p:blipFill>
          </mc:Choice>
          <mc:Fallback>
            <p:blipFill>
              <a:blip r:embed="rId4"/>
              <a:srcRect b="2328"/>
              <a:stretch>
                <a:fillRect/>
              </a:stretch>
            </p:blipFill>
          </mc:Fallback>
        </mc:AlternateContent>
        <p:spPr>
          <a:xfrm>
            <a:off x="5646219" y="8581"/>
            <a:ext cx="3497781" cy="3277767"/>
          </a:xfrm>
          <a:prstGeom prst="rect">
            <a:avLst/>
          </a:prstGeom>
        </p:spPr>
      </p:pic>
      <p:pic>
        <p:nvPicPr>
          <p:cNvPr id="9" name="Immagine 8" descr="mBB_VHHighPt7p8TeV_sub_MCUncert.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654800" y="3244652"/>
            <a:ext cx="3489200" cy="3347662"/>
          </a:xfrm>
          <a:prstGeom prst="rect">
            <a:avLst/>
          </a:prstGeom>
        </p:spPr>
      </p:pic>
      <p:sp>
        <p:nvSpPr>
          <p:cNvPr id="10" name="Rettangolo 9"/>
          <p:cNvSpPr/>
          <p:nvPr/>
        </p:nvSpPr>
        <p:spPr>
          <a:xfrm>
            <a:off x="1530865" y="3372154"/>
            <a:ext cx="991915" cy="461665"/>
          </a:xfrm>
          <a:prstGeom prst="rect">
            <a:avLst/>
          </a:prstGeom>
          <a:solidFill>
            <a:schemeClr val="bg1"/>
          </a:solidFill>
        </p:spPr>
        <p:txBody>
          <a:bodyPr wrap="square">
            <a:spAutoFit/>
          </a:bodyPr>
          <a:lstStyle/>
          <a:p>
            <a:r>
              <a:rPr lang="it-IT" sz="2400" dirty="0" smtClean="0">
                <a:solidFill>
                  <a:srgbClr val="4AA9D4"/>
                </a:solidFill>
              </a:rPr>
              <a:t>H→ττ</a:t>
            </a:r>
            <a:endParaRPr lang="en-US" sz="2400" dirty="0"/>
          </a:p>
        </p:txBody>
      </p:sp>
      <p:sp>
        <p:nvSpPr>
          <p:cNvPr id="11" name="Rettangolo 10"/>
          <p:cNvSpPr/>
          <p:nvPr/>
        </p:nvSpPr>
        <p:spPr>
          <a:xfrm>
            <a:off x="7707042" y="4210114"/>
            <a:ext cx="1022485" cy="461665"/>
          </a:xfrm>
          <a:prstGeom prst="rect">
            <a:avLst/>
          </a:prstGeom>
        </p:spPr>
        <p:txBody>
          <a:bodyPr wrap="none">
            <a:spAutoFit/>
          </a:bodyPr>
          <a:lstStyle/>
          <a:p>
            <a:r>
              <a:rPr lang="it-IT" sz="2400" dirty="0" smtClean="0">
                <a:solidFill>
                  <a:srgbClr val="4AA9D4"/>
                </a:solidFill>
              </a:rPr>
              <a:t>H→bb</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magine 12" descr="HiggsSubChannelsSummar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018592" y="2848741"/>
            <a:ext cx="3852118" cy="3621127"/>
          </a:xfrm>
          <a:prstGeom prst="rect">
            <a:avLst/>
          </a:prstGeom>
        </p:spPr>
      </p:pic>
      <p:sp>
        <p:nvSpPr>
          <p:cNvPr id="2" name="Titolo 1"/>
          <p:cNvSpPr>
            <a:spLocks noGrp="1"/>
          </p:cNvSpPr>
          <p:nvPr>
            <p:ph type="title"/>
          </p:nvPr>
        </p:nvSpPr>
        <p:spPr/>
        <p:txBody>
          <a:bodyPr/>
          <a:lstStyle/>
          <a:p>
            <a:r>
              <a:rPr lang="it-IT" dirty="0" smtClean="0"/>
              <a:t>È lui o non è lui?</a:t>
            </a:r>
            <a:endParaRPr lang="it-IT" dirty="0"/>
          </a:p>
        </p:txBody>
      </p:sp>
      <p:sp>
        <p:nvSpPr>
          <p:cNvPr id="3" name="Segnaposto contenuto 2"/>
          <p:cNvSpPr>
            <a:spLocks noGrp="1"/>
          </p:cNvSpPr>
          <p:nvPr>
            <p:ph idx="1"/>
          </p:nvPr>
        </p:nvSpPr>
        <p:spPr/>
        <p:txBody>
          <a:bodyPr/>
          <a:lstStyle/>
          <a:p>
            <a:r>
              <a:rPr lang="it-IT" sz="2400" dirty="0" smtClean="0"/>
              <a:t>Esiste una nuova particella, con una massa di</a:t>
            </a:r>
            <a:br>
              <a:rPr lang="it-IT" sz="2400" dirty="0" smtClean="0"/>
            </a:br>
            <a:r>
              <a:rPr lang="it-IT" sz="2400" dirty="0" smtClean="0"/>
              <a:t>~125 GeV</a:t>
            </a:r>
          </a:p>
          <a:p>
            <a:r>
              <a:rPr lang="it-IT" sz="2400" dirty="0" smtClean="0"/>
              <a:t>È il bosone di </a:t>
            </a:r>
            <a:r>
              <a:rPr lang="it-IT" sz="2400" dirty="0" err="1" smtClean="0"/>
              <a:t>Higgs</a:t>
            </a:r>
            <a:r>
              <a:rPr lang="it-IT" sz="2400" dirty="0" smtClean="0"/>
              <a:t>, o qualcosa che gli assomiglia?</a:t>
            </a:r>
          </a:p>
          <a:p>
            <a:r>
              <a:rPr lang="it-IT" sz="2400" dirty="0" smtClean="0"/>
              <a:t>È importante studiare tutte le proprietà previste dalla teoria</a:t>
            </a:r>
            <a:endParaRPr lang="it-IT" sz="24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48</a:t>
            </a:fld>
            <a:endParaRPr lang="it-IT"/>
          </a:p>
        </p:txBody>
      </p:sp>
      <p:pic>
        <p:nvPicPr>
          <p:cNvPr id="7" name="Immagine 6" descr="fig18.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2438" y="3106158"/>
            <a:ext cx="4975986" cy="3362794"/>
          </a:xfrm>
          <a:prstGeom prst="rect">
            <a:avLst/>
          </a:prstGeom>
        </p:spPr>
      </p:pic>
      <p:cxnSp>
        <p:nvCxnSpPr>
          <p:cNvPr id="10" name="Connettore 1 9"/>
          <p:cNvCxnSpPr/>
          <p:nvPr/>
        </p:nvCxnSpPr>
        <p:spPr bwMode="auto">
          <a:xfrm rot="5400000" flipH="1" flipV="1">
            <a:off x="5756015" y="4912768"/>
            <a:ext cx="2320464" cy="1588"/>
          </a:xfrm>
          <a:prstGeom prst="line">
            <a:avLst/>
          </a:prstGeom>
          <a:solidFill>
            <a:schemeClr val="accent1"/>
          </a:solidFill>
          <a:ln w="19050" cap="flat" cmpd="sng" algn="ctr">
            <a:solidFill>
              <a:schemeClr val="accent2">
                <a:lumMod val="60000"/>
                <a:lumOff val="40000"/>
              </a:schemeClr>
            </a:solidFill>
            <a:prstDash val="sysDash"/>
            <a:round/>
            <a:headEnd type="none" w="med" len="med"/>
            <a:tailEnd type="none" w="med" len="med"/>
          </a:ln>
          <a:effectLst/>
        </p:spPr>
      </p:cxnSp>
      <p:cxnSp>
        <p:nvCxnSpPr>
          <p:cNvPr id="14" name="Connettore 2 13"/>
          <p:cNvCxnSpPr/>
          <p:nvPr/>
        </p:nvCxnSpPr>
        <p:spPr bwMode="auto">
          <a:xfrm rot="5400000" flipH="1" flipV="1">
            <a:off x="2045726" y="5335734"/>
            <a:ext cx="1201941" cy="1588"/>
          </a:xfrm>
          <a:prstGeom prst="straightConnector1">
            <a:avLst/>
          </a:prstGeom>
          <a:solidFill>
            <a:schemeClr val="accent1"/>
          </a:solidFill>
          <a:ln w="19050" cap="flat" cmpd="sng" algn="ctr">
            <a:solidFill>
              <a:srgbClr val="8585E0"/>
            </a:solidFill>
            <a:prstDash val="solid"/>
            <a:round/>
            <a:headEnd type="none" w="med" len="med"/>
            <a:tailEnd type="triangle" w="med" len="lg"/>
          </a:ln>
          <a:effectLst/>
        </p:spPr>
      </p:cxnSp>
      <p:sp>
        <p:nvSpPr>
          <p:cNvPr id="16" name="CasellaDiTesto 15"/>
          <p:cNvSpPr txBox="1"/>
          <p:nvPr/>
        </p:nvSpPr>
        <p:spPr>
          <a:xfrm>
            <a:off x="1125711" y="3791025"/>
            <a:ext cx="2599640" cy="523220"/>
          </a:xfrm>
          <a:prstGeom prst="rect">
            <a:avLst/>
          </a:prstGeom>
          <a:noFill/>
        </p:spPr>
        <p:txBody>
          <a:bodyPr wrap="none" rtlCol="0">
            <a:spAutoFit/>
          </a:bodyPr>
          <a:lstStyle/>
          <a:p>
            <a:r>
              <a:rPr lang="it-IT" sz="1400" smtClean="0">
                <a:solidFill>
                  <a:schemeClr val="accent2"/>
                </a:solidFill>
                <a:latin typeface="+mn-lt"/>
              </a:rPr>
              <a:t>Numero di eventi prodotti</a:t>
            </a:r>
            <a:br>
              <a:rPr lang="it-IT" sz="1400" smtClean="0">
                <a:solidFill>
                  <a:schemeClr val="accent2"/>
                </a:solidFill>
                <a:latin typeface="+mn-lt"/>
              </a:rPr>
            </a:br>
            <a:r>
              <a:rPr lang="it-IT" sz="1400" smtClean="0">
                <a:solidFill>
                  <a:schemeClr val="accent2"/>
                </a:solidFill>
                <a:latin typeface="+mn-lt"/>
              </a:rPr>
              <a:t>rispetto alle previsioni teoriche</a:t>
            </a:r>
            <a:endParaRPr lang="it-IT" sz="1400">
              <a:solidFill>
                <a:schemeClr val="accent2"/>
              </a:solidFill>
              <a:latin typeface="+mn-lt"/>
            </a:endParaRPr>
          </a:p>
        </p:txBody>
      </p:sp>
      <p:sp>
        <p:nvSpPr>
          <p:cNvPr id="17" name="CasellaDiTesto 16"/>
          <p:cNvSpPr txBox="1"/>
          <p:nvPr/>
        </p:nvSpPr>
        <p:spPr>
          <a:xfrm>
            <a:off x="8104882" y="4827055"/>
            <a:ext cx="1039118" cy="1015663"/>
          </a:xfrm>
          <a:prstGeom prst="rect">
            <a:avLst/>
          </a:prstGeom>
          <a:noFill/>
        </p:spPr>
        <p:txBody>
          <a:bodyPr wrap="square" rtlCol="0">
            <a:spAutoFit/>
          </a:bodyPr>
          <a:lstStyle/>
          <a:p>
            <a:r>
              <a:rPr lang="it-IT" sz="1200" dirty="0" smtClean="0">
                <a:solidFill>
                  <a:schemeClr val="accent2"/>
                </a:solidFill>
                <a:latin typeface="+mn-lt"/>
              </a:rPr>
              <a:t>Decadimenti in vari canali rispetto alla previsione teorica</a:t>
            </a:r>
            <a:endParaRPr lang="it-IT" sz="1200" dirty="0">
              <a:solidFill>
                <a:schemeClr val="accent2"/>
              </a:solidFill>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bosone allo specchio</a:t>
            </a:r>
            <a:endParaRPr lang="it-IT"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49</a:t>
            </a:fld>
            <a:endParaRPr lang="it-IT"/>
          </a:p>
        </p:txBody>
      </p:sp>
      <p:pic>
        <p:nvPicPr>
          <p:cNvPr id="7" name="Immagine 6" descr="chiodi.jpg"/>
          <p:cNvPicPr>
            <a:picLocks noChangeAspect="1"/>
          </p:cNvPicPr>
          <p:nvPr/>
        </p:nvPicPr>
        <p:blipFill>
          <a:blip r:embed="rId2"/>
          <a:srcRect b="2220"/>
          <a:stretch>
            <a:fillRect/>
          </a:stretch>
        </p:blipFill>
        <p:spPr>
          <a:xfrm>
            <a:off x="5840211" y="862673"/>
            <a:ext cx="2895140" cy="3255496"/>
          </a:xfrm>
          <a:prstGeom prst="rect">
            <a:avLst/>
          </a:prstGeom>
        </p:spPr>
      </p:pic>
      <p:pic>
        <p:nvPicPr>
          <p:cNvPr id="9" name="Immagine 8" descr="higgs-q.jpg"/>
          <p:cNvPicPr>
            <a:picLocks noChangeAspect="1"/>
          </p:cNvPicPr>
          <p:nvPr/>
        </p:nvPicPr>
        <p:blipFill>
          <a:blip r:embed="rId3"/>
          <a:srcRect l="9621" t="8168" r="8094" b="4800"/>
          <a:stretch>
            <a:fillRect/>
          </a:stretch>
        </p:blipFill>
        <p:spPr>
          <a:xfrm>
            <a:off x="6148109" y="4108546"/>
            <a:ext cx="2684389" cy="2420457"/>
          </a:xfrm>
          <a:prstGeom prst="rect">
            <a:avLst/>
          </a:prstGeom>
        </p:spPr>
      </p:pic>
      <p:pic>
        <p:nvPicPr>
          <p:cNvPr id="11" name="Immagine 10"/>
          <p:cNvPicPr>
            <a:picLocks noChangeAspect="1"/>
          </p:cNvPicPr>
          <p:nvPr/>
        </p:nvPicPr>
        <p:blipFill>
          <a:blip r:embed="rId4"/>
          <a:stretch>
            <a:fillRect/>
          </a:stretch>
        </p:blipFill>
        <p:spPr>
          <a:xfrm>
            <a:off x="952525" y="2338511"/>
            <a:ext cx="4021772" cy="3657131"/>
          </a:xfrm>
          <a:prstGeom prst="rect">
            <a:avLst/>
          </a:prstGeom>
        </p:spPr>
      </p:pic>
      <p:sp>
        <p:nvSpPr>
          <p:cNvPr id="10" name="Segnaposto contenuto 9"/>
          <p:cNvSpPr>
            <a:spLocks noGrp="1"/>
          </p:cNvSpPr>
          <p:nvPr>
            <p:ph idx="1"/>
          </p:nvPr>
        </p:nvSpPr>
        <p:spPr>
          <a:xfrm>
            <a:off x="685800" y="869001"/>
            <a:ext cx="5705320" cy="2450550"/>
          </a:xfrm>
        </p:spPr>
        <p:txBody>
          <a:bodyPr/>
          <a:lstStyle/>
          <a:p>
            <a:r>
              <a:rPr lang="it-IT" sz="1800" dirty="0" smtClean="0"/>
              <a:t>È importante capire come si comporta il nuovo bosone sotto una inversione di “parità”, ossia una trasformazione speculare</a:t>
            </a:r>
          </a:p>
          <a:p>
            <a:r>
              <a:rPr lang="it-IT" sz="1800" dirty="0" smtClean="0"/>
              <a:t>Secondo il MS, non si devono osservare</a:t>
            </a:r>
            <a:br>
              <a:rPr lang="it-IT" sz="1800" dirty="0" smtClean="0"/>
            </a:br>
            <a:r>
              <a:rPr lang="it-IT" sz="1800" dirty="0" smtClean="0"/>
              <a:t>differenze</a:t>
            </a:r>
          </a:p>
        </p:txBody>
      </p:sp>
      <p:sp>
        <p:nvSpPr>
          <p:cNvPr id="12" name="CasellaDiTesto 11"/>
          <p:cNvSpPr txBox="1"/>
          <p:nvPr/>
        </p:nvSpPr>
        <p:spPr>
          <a:xfrm>
            <a:off x="404100" y="6129142"/>
            <a:ext cx="5244908" cy="307777"/>
          </a:xfrm>
          <a:prstGeom prst="rect">
            <a:avLst/>
          </a:prstGeom>
          <a:noFill/>
        </p:spPr>
        <p:txBody>
          <a:bodyPr wrap="none" rtlCol="0">
            <a:spAutoFit/>
          </a:bodyPr>
          <a:lstStyle/>
          <a:p>
            <a:r>
              <a:rPr lang="it-IT" sz="1400" smtClean="0">
                <a:latin typeface="+mn-lt"/>
              </a:rPr>
              <a:t>Da un’analisi degli angoli delle particelle in cui decade il bosone</a:t>
            </a:r>
            <a:endParaRPr lang="it-IT" sz="1400" dirty="0">
              <a:latin typeface="+mn-lt"/>
            </a:endParaRPr>
          </a:p>
        </p:txBody>
      </p:sp>
      <p:sp>
        <p:nvSpPr>
          <p:cNvPr id="13" name="Rettangolo 12"/>
          <p:cNvSpPr/>
          <p:nvPr/>
        </p:nvSpPr>
        <p:spPr>
          <a:xfrm>
            <a:off x="1796494" y="4549056"/>
            <a:ext cx="817251" cy="338554"/>
          </a:xfrm>
          <a:prstGeom prst="rect">
            <a:avLst/>
          </a:prstGeom>
        </p:spPr>
        <p:txBody>
          <a:bodyPr wrap="none">
            <a:spAutoFit/>
          </a:bodyPr>
          <a:lstStyle/>
          <a:p>
            <a:r>
              <a:rPr lang="it-IT" dirty="0" smtClean="0">
                <a:solidFill>
                  <a:srgbClr val="4AA9D4"/>
                </a:solidFill>
              </a:rPr>
              <a:t>0.074%</a:t>
            </a:r>
            <a:endParaRPr lang="en-US" dirty="0">
              <a:solidFill>
                <a:srgbClr val="4AA9D4"/>
              </a:solidFill>
            </a:endParaRPr>
          </a:p>
        </p:txBody>
      </p:sp>
      <p:sp>
        <p:nvSpPr>
          <p:cNvPr id="14" name="Rettangolo 13"/>
          <p:cNvSpPr/>
          <p:nvPr/>
        </p:nvSpPr>
        <p:spPr>
          <a:xfrm>
            <a:off x="3839406" y="4452837"/>
            <a:ext cx="560770" cy="338554"/>
          </a:xfrm>
          <a:prstGeom prst="rect">
            <a:avLst/>
          </a:prstGeom>
        </p:spPr>
        <p:txBody>
          <a:bodyPr wrap="none">
            <a:spAutoFit/>
          </a:bodyPr>
          <a:lstStyle/>
          <a:p>
            <a:r>
              <a:rPr lang="it-IT" dirty="0" smtClean="0">
                <a:solidFill>
                  <a:srgbClr val="CEA664"/>
                </a:solidFill>
              </a:rPr>
              <a:t>70%</a:t>
            </a:r>
            <a:endParaRPr lang="en-US" dirty="0">
              <a:solidFill>
                <a:srgbClr val="CEA664"/>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5"/>
          <p:cNvPicPr>
            <a:picLocks noChangeAspect="1"/>
          </p:cNvPicPr>
          <p:nvPr/>
        </p:nvPicPr>
        <p:blipFill>
          <a:blip r:embed="rId2"/>
          <a:srcRect l="7347" t="18911" r="11837" b="5444"/>
          <a:stretch>
            <a:fillRect/>
          </a:stretch>
        </p:blipFill>
        <p:spPr>
          <a:xfrm>
            <a:off x="5779304" y="3537231"/>
            <a:ext cx="3219476" cy="2146317"/>
          </a:xfrm>
          <a:prstGeom prst="rect">
            <a:avLst/>
          </a:prstGeom>
        </p:spPr>
      </p:pic>
      <p:pic>
        <p:nvPicPr>
          <p:cNvPr id="7" name="Immagine 6"/>
          <p:cNvPicPr>
            <a:picLocks noChangeAspect="1"/>
          </p:cNvPicPr>
          <p:nvPr/>
        </p:nvPicPr>
        <p:blipFill>
          <a:blip r:embed="rId3"/>
          <a:srcRect r="43514"/>
          <a:stretch>
            <a:fillRect/>
          </a:stretch>
        </p:blipFill>
        <p:spPr>
          <a:xfrm>
            <a:off x="7357039" y="1961097"/>
            <a:ext cx="1700372" cy="1524851"/>
          </a:xfrm>
          <a:prstGeom prst="rect">
            <a:avLst/>
          </a:prstGeom>
        </p:spPr>
      </p:pic>
      <p:sp>
        <p:nvSpPr>
          <p:cNvPr id="2" name="Titolo 1"/>
          <p:cNvSpPr>
            <a:spLocks noGrp="1"/>
          </p:cNvSpPr>
          <p:nvPr>
            <p:ph type="title"/>
          </p:nvPr>
        </p:nvSpPr>
        <p:spPr/>
        <p:txBody>
          <a:bodyPr/>
          <a:lstStyle/>
          <a:p>
            <a:r>
              <a:rPr lang="it-IT" dirty="0" smtClean="0"/>
              <a:t>Le forze: interazioni tra particelle</a:t>
            </a:r>
            <a:endParaRPr lang="it-IT" dirty="0"/>
          </a:p>
        </p:txBody>
      </p:sp>
      <p:sp>
        <p:nvSpPr>
          <p:cNvPr id="3" name="Segnaposto contenuto 2"/>
          <p:cNvSpPr>
            <a:spLocks noGrp="1"/>
          </p:cNvSpPr>
          <p:nvPr>
            <p:ph idx="1"/>
          </p:nvPr>
        </p:nvSpPr>
        <p:spPr/>
        <p:txBody>
          <a:bodyPr/>
          <a:lstStyle/>
          <a:p>
            <a:r>
              <a:rPr lang="it-IT" sz="2000" dirty="0" smtClean="0"/>
              <a:t>Ogni interazione tra particelle può essere spiegata come scambio di un’altra particella che fa da </a:t>
            </a:r>
            <a:r>
              <a:rPr lang="it-IT" sz="2000" dirty="0" smtClean="0">
                <a:solidFill>
                  <a:srgbClr val="3333CC"/>
                </a:solidFill>
              </a:rPr>
              <a:t>mediatore</a:t>
            </a:r>
          </a:p>
          <a:p>
            <a:r>
              <a:rPr lang="it-IT" sz="2000" dirty="0" smtClean="0"/>
              <a:t>Il </a:t>
            </a:r>
            <a:r>
              <a:rPr lang="it-IT" sz="2000" dirty="0" smtClean="0">
                <a:solidFill>
                  <a:srgbClr val="3333CC"/>
                </a:solidFill>
              </a:rPr>
              <a:t>fotone </a:t>
            </a:r>
            <a:r>
              <a:rPr lang="it-IT" sz="2000" dirty="0" smtClean="0"/>
              <a:t>è il mediatore dell’</a:t>
            </a:r>
            <a:r>
              <a:rPr lang="it-IT" sz="2000" dirty="0" smtClean="0">
                <a:solidFill>
                  <a:srgbClr val="3333CC"/>
                </a:solidFill>
              </a:rPr>
              <a:t>interazione</a:t>
            </a:r>
            <a:r>
              <a:rPr lang="it-IT" sz="2000" dirty="0" smtClean="0"/>
              <a:t> </a:t>
            </a:r>
            <a:r>
              <a:rPr lang="it-IT" sz="2000" dirty="0" smtClean="0">
                <a:solidFill>
                  <a:srgbClr val="3333CC"/>
                </a:solidFill>
              </a:rPr>
              <a:t>elettromagnetica</a:t>
            </a:r>
          </a:p>
          <a:p>
            <a:endParaRPr lang="it-IT" sz="2000" dirty="0" smtClean="0">
              <a:solidFill>
                <a:srgbClr val="3333CC"/>
              </a:solidFill>
            </a:endParaRPr>
          </a:p>
          <a:p>
            <a:endParaRPr lang="it-IT" sz="2000" dirty="0" smtClean="0">
              <a:solidFill>
                <a:srgbClr val="3333CC"/>
              </a:solidFill>
            </a:endParaRPr>
          </a:p>
          <a:p>
            <a:endParaRPr lang="it-IT" sz="2000" dirty="0" smtClean="0">
              <a:solidFill>
                <a:srgbClr val="3333CC"/>
              </a:solidFill>
            </a:endParaRPr>
          </a:p>
          <a:p>
            <a:pPr>
              <a:buNone/>
            </a:pPr>
            <a:endParaRPr lang="it-IT" sz="2000" dirty="0" smtClean="0"/>
          </a:p>
          <a:p>
            <a:r>
              <a:rPr lang="it-IT" sz="2000" dirty="0" smtClean="0"/>
              <a:t>Protoni e neutroni sono tenuti insieme</a:t>
            </a:r>
            <a:br>
              <a:rPr lang="it-IT" sz="2000" dirty="0" smtClean="0"/>
            </a:br>
            <a:r>
              <a:rPr lang="it-IT" sz="2000" dirty="0" smtClean="0"/>
              <a:t>nel nucleo da una </a:t>
            </a:r>
            <a:r>
              <a:rPr lang="it-IT" sz="2000" dirty="0" smtClean="0">
                <a:solidFill>
                  <a:srgbClr val="3333CC"/>
                </a:solidFill>
              </a:rPr>
              <a:t>forza forte</a:t>
            </a:r>
            <a:r>
              <a:rPr lang="it-IT" sz="2000" dirty="0" smtClean="0"/>
              <a:t>, molto</a:t>
            </a:r>
            <a:br>
              <a:rPr lang="it-IT" sz="2000" dirty="0" smtClean="0"/>
            </a:br>
            <a:r>
              <a:rPr lang="it-IT" sz="2000" dirty="0" smtClean="0"/>
              <a:t>più intensa di quella elettromagnetica,</a:t>
            </a:r>
            <a:br>
              <a:rPr lang="it-IT" sz="2000" dirty="0" smtClean="0"/>
            </a:br>
            <a:r>
              <a:rPr lang="it-IT" sz="2000" dirty="0" smtClean="0"/>
              <a:t>che vince la repulsione elettrostatica</a:t>
            </a:r>
            <a:br>
              <a:rPr lang="it-IT" sz="2000" dirty="0" smtClean="0"/>
            </a:br>
            <a:r>
              <a:rPr lang="it-IT" sz="2000" dirty="0" smtClean="0"/>
              <a:t>tra i protoni, tutti di carica positiva</a:t>
            </a:r>
          </a:p>
          <a:p>
            <a:r>
              <a:rPr lang="it-IT" sz="2000" dirty="0" smtClean="0"/>
              <a:t>Il </a:t>
            </a:r>
            <a:r>
              <a:rPr lang="it-IT" sz="2000" dirty="0" smtClean="0">
                <a:solidFill>
                  <a:srgbClr val="3333CC"/>
                </a:solidFill>
              </a:rPr>
              <a:t>mediatore </a:t>
            </a:r>
            <a:r>
              <a:rPr lang="it-IT" sz="2000" dirty="0" smtClean="0"/>
              <a:t>di questa </a:t>
            </a:r>
            <a:r>
              <a:rPr lang="it-IT" sz="2000" dirty="0" smtClean="0">
                <a:solidFill>
                  <a:schemeClr val="accent2"/>
                </a:solidFill>
              </a:rPr>
              <a:t>forza forte </a:t>
            </a:r>
            <a:r>
              <a:rPr lang="it-IT" sz="2000" dirty="0" smtClean="0"/>
              <a:t>è il </a:t>
            </a:r>
            <a:r>
              <a:rPr lang="it-IT" sz="2000" dirty="0" smtClean="0">
                <a:solidFill>
                  <a:srgbClr val="3333CC"/>
                </a:solidFill>
              </a:rPr>
              <a:t>gluone</a:t>
            </a:r>
          </a:p>
          <a:p>
            <a:r>
              <a:rPr lang="it-IT" sz="2000" dirty="0" smtClean="0"/>
              <a:t>I decadimenti nucleari (la radioattività) sono dovuti allo scambio di una </a:t>
            </a:r>
            <a:r>
              <a:rPr lang="it-IT" sz="2000" dirty="0" smtClean="0">
                <a:solidFill>
                  <a:schemeClr val="accent2"/>
                </a:solidFill>
              </a:rPr>
              <a:t>particella </a:t>
            </a:r>
            <a:r>
              <a:rPr lang="it-IT" sz="2000" dirty="0" err="1" smtClean="0">
                <a:solidFill>
                  <a:schemeClr val="accent2"/>
                </a:solidFill>
              </a:rPr>
              <a:t>W</a:t>
            </a:r>
            <a:r>
              <a:rPr lang="it-IT" sz="2000" dirty="0" smtClean="0"/>
              <a:t>, mediatore </a:t>
            </a:r>
            <a:r>
              <a:rPr lang="it-IT" sz="2000" dirty="0" smtClean="0">
                <a:solidFill>
                  <a:srgbClr val="3333CC"/>
                </a:solidFill>
              </a:rPr>
              <a:t>dell’interazione </a:t>
            </a:r>
            <a:br>
              <a:rPr lang="it-IT" sz="2000" dirty="0" smtClean="0">
                <a:solidFill>
                  <a:srgbClr val="3333CC"/>
                </a:solidFill>
              </a:rPr>
            </a:br>
            <a:r>
              <a:rPr lang="it-IT" sz="2000" dirty="0" smtClean="0">
                <a:solidFill>
                  <a:srgbClr val="3333CC"/>
                </a:solidFill>
              </a:rPr>
              <a:t>debole </a:t>
            </a:r>
            <a:r>
              <a:rPr lang="it-IT" sz="2000" dirty="0" smtClean="0"/>
              <a:t>che, a differenza di altre note, agisce a </a:t>
            </a:r>
            <a:r>
              <a:rPr lang="it-IT" sz="2000" dirty="0" smtClean="0">
                <a:solidFill>
                  <a:schemeClr val="accent2"/>
                </a:solidFill>
              </a:rPr>
              <a:t>corto raggio</a:t>
            </a:r>
          </a:p>
          <a:p>
            <a:endParaRPr lang="it-IT" sz="20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5</a:t>
            </a:fld>
            <a:endParaRPr lang="it-IT"/>
          </a:p>
        </p:txBody>
      </p:sp>
      <p:pic>
        <p:nvPicPr>
          <p:cNvPr id="8" name="Immagine 7"/>
          <p:cNvPicPr>
            <a:picLocks noChangeAspect="1"/>
          </p:cNvPicPr>
          <p:nvPr/>
        </p:nvPicPr>
        <p:blipFill>
          <a:blip r:embed="rId4"/>
          <a:stretch>
            <a:fillRect/>
          </a:stretch>
        </p:blipFill>
        <p:spPr>
          <a:xfrm>
            <a:off x="270162" y="2020364"/>
            <a:ext cx="5651799" cy="1233120"/>
          </a:xfrm>
          <a:prstGeom prst="rect">
            <a:avLst/>
          </a:prstGeom>
        </p:spPr>
      </p:pic>
      <p:pic>
        <p:nvPicPr>
          <p:cNvPr id="10" name="Immagine 9"/>
          <p:cNvPicPr>
            <a:picLocks noChangeAspect="1"/>
          </p:cNvPicPr>
          <p:nvPr/>
        </p:nvPicPr>
        <p:blipFill>
          <a:blip r:embed="rId3"/>
          <a:srcRect l="64528"/>
          <a:stretch>
            <a:fillRect/>
          </a:stretch>
        </p:blipFill>
        <p:spPr>
          <a:xfrm>
            <a:off x="6190212" y="1961097"/>
            <a:ext cx="1067812" cy="152485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rcRect t="19901" b="10447"/>
          <a:stretch>
            <a:fillRect/>
          </a:stretch>
        </p:blipFill>
        <p:spPr>
          <a:xfrm>
            <a:off x="-10509" y="0"/>
            <a:ext cx="9154509" cy="1226207"/>
          </a:xfrm>
          <a:prstGeom prst="rect">
            <a:avLst/>
          </a:prstGeom>
        </p:spPr>
      </p:pic>
      <p:sp>
        <p:nvSpPr>
          <p:cNvPr id="2" name="Titolo 1"/>
          <p:cNvSpPr>
            <a:spLocks noGrp="1"/>
          </p:cNvSpPr>
          <p:nvPr>
            <p:ph type="title"/>
          </p:nvPr>
        </p:nvSpPr>
        <p:spPr/>
        <p:txBody>
          <a:bodyPr/>
          <a:lstStyle/>
          <a:p>
            <a:r>
              <a:rPr lang="it-IT" smtClean="0"/>
              <a:t>Comunicato stampa del CERN</a:t>
            </a:r>
            <a:endParaRPr lang="it-IT"/>
          </a:p>
        </p:txBody>
      </p:sp>
      <p:sp>
        <p:nvSpPr>
          <p:cNvPr id="3" name="Segnaposto contenuto 2"/>
          <p:cNvSpPr>
            <a:spLocks noGrp="1"/>
          </p:cNvSpPr>
          <p:nvPr>
            <p:ph idx="1"/>
          </p:nvPr>
        </p:nvSpPr>
        <p:spPr/>
        <p:txBody>
          <a:bodyPr/>
          <a:lstStyle/>
          <a:p>
            <a:pPr marL="0" indent="0" algn="ctr">
              <a:buNone/>
            </a:pPr>
            <a:r>
              <a:rPr lang="en-US" sz="1400" b="1" dirty="0" smtClean="0">
                <a:solidFill>
                  <a:schemeClr val="bg1"/>
                </a:solidFill>
                <a:effectLst>
                  <a:glow rad="38100">
                    <a:schemeClr val="tx1">
                      <a:alpha val="17000"/>
                    </a:schemeClr>
                  </a:glow>
                </a:effectLst>
              </a:rPr>
              <a:t>New results indicate that particle discovered at CERN is a Higgs boson </a:t>
            </a:r>
          </a:p>
          <a:p>
            <a:pPr marL="0" indent="0">
              <a:buNone/>
            </a:pPr>
            <a:endParaRPr lang="en-US" sz="1200" dirty="0" smtClean="0"/>
          </a:p>
          <a:p>
            <a:pPr marL="0" indent="0">
              <a:buNone/>
            </a:pPr>
            <a:r>
              <a:rPr lang="en-US" sz="1200" i="1" dirty="0" smtClean="0">
                <a:solidFill>
                  <a:srgbClr val="808080"/>
                </a:solidFill>
              </a:rPr>
              <a:t>Geneva, 14 March 2013</a:t>
            </a:r>
            <a:r>
              <a:rPr lang="en-US" sz="1200" dirty="0" smtClean="0">
                <a:solidFill>
                  <a:srgbClr val="808080"/>
                </a:solidFill>
              </a:rPr>
              <a:t>. </a:t>
            </a:r>
            <a:r>
              <a:rPr lang="en-US" sz="1200" dirty="0" smtClean="0"/>
              <a:t>At the </a:t>
            </a:r>
            <a:r>
              <a:rPr lang="en-US" sz="1200" dirty="0" err="1" smtClean="0"/>
              <a:t>Moriond</a:t>
            </a:r>
            <a:r>
              <a:rPr lang="en-US" sz="1200" dirty="0" smtClean="0"/>
              <a:t> Conference today, the ATLAS and CMS collaborations at CERN’s Large </a:t>
            </a:r>
            <a:r>
              <a:rPr lang="en-US" sz="1200" dirty="0" err="1" smtClean="0"/>
              <a:t>Hadron</a:t>
            </a:r>
            <a:r>
              <a:rPr lang="en-US" sz="1200" dirty="0" smtClean="0"/>
              <a:t> Collider (LHC) presented preliminary new results that further elucidate the particle discovered last year.  Having </a:t>
            </a:r>
            <a:r>
              <a:rPr lang="en-US" sz="1200" dirty="0" err="1" smtClean="0"/>
              <a:t>analysed</a:t>
            </a:r>
            <a:r>
              <a:rPr lang="en-US" sz="1200" dirty="0" smtClean="0"/>
              <a:t> </a:t>
            </a:r>
            <a:r>
              <a:rPr lang="en-US" sz="1200" dirty="0" smtClean="0">
                <a:solidFill>
                  <a:schemeClr val="accent2"/>
                </a:solidFill>
              </a:rPr>
              <a:t>two and a half times more data than was available for the discovery announcement </a:t>
            </a:r>
            <a:r>
              <a:rPr lang="en-US" sz="1200" dirty="0" smtClean="0"/>
              <a:t>in July, they find that </a:t>
            </a:r>
            <a:r>
              <a:rPr lang="en-US" sz="1200" dirty="0" smtClean="0">
                <a:solidFill>
                  <a:srgbClr val="3333CC"/>
                </a:solidFill>
              </a:rPr>
              <a:t>the new particle is looking more and more like a Higgs boson</a:t>
            </a:r>
            <a:r>
              <a:rPr lang="en-US" sz="1200" dirty="0" smtClean="0"/>
              <a:t>, the particle linked to the mechanism that gives mass to elementary particles. </a:t>
            </a:r>
            <a:r>
              <a:rPr lang="en-US" sz="1200" dirty="0" smtClean="0">
                <a:solidFill>
                  <a:srgbClr val="3333CC"/>
                </a:solidFill>
              </a:rPr>
              <a:t>It remains an open question, however, whether this is the Higgs boson of the Standard Model of particle physics, or possibly the lightest of several bosons predicted in some theories that go beyond the Standard Model</a:t>
            </a:r>
            <a:r>
              <a:rPr lang="en-US" sz="1200" dirty="0" smtClean="0"/>
              <a:t>. Finding the answer to this question will take time.</a:t>
            </a:r>
          </a:p>
          <a:p>
            <a:pPr marL="0" indent="0">
              <a:buNone/>
            </a:pPr>
            <a:r>
              <a:rPr lang="en-US" sz="1200" dirty="0" smtClean="0"/>
              <a:t>Whether or not it is a Higgs boson is demonstrated by how it interacts with other particles, and its quantum properties. For example, a Higgs boson is postulated to have no spin, and in the Standard Model its parity – a measure of how its mirror image behaves – should be positive. CMS and ATLAS have compared a number of options for the spin-parity of this particle, and these all prefer no spin and positive parity. This, coupled with the measured interactions of the new particle with other particles, strongly indicates that it is a Higgs boson.</a:t>
            </a:r>
          </a:p>
          <a:p>
            <a:pPr marL="0" indent="0">
              <a:buNone/>
            </a:pPr>
            <a:r>
              <a:rPr lang="en-US" sz="1200" dirty="0" smtClean="0"/>
              <a:t> </a:t>
            </a:r>
          </a:p>
          <a:p>
            <a:pPr marL="0" indent="0">
              <a:buNone/>
            </a:pPr>
            <a:r>
              <a:rPr lang="en-US" sz="1200" dirty="0" smtClean="0"/>
              <a:t>“</a:t>
            </a:r>
            <a:r>
              <a:rPr lang="en-US" sz="1200" i="1" dirty="0" smtClean="0"/>
              <a:t>The preliminary results with the full 2012 data set are magnificent and to me </a:t>
            </a:r>
            <a:r>
              <a:rPr lang="en-US" sz="1200" i="1" dirty="0" smtClean="0">
                <a:solidFill>
                  <a:schemeClr val="accent2"/>
                </a:solidFill>
              </a:rPr>
              <a:t>it is clear that we are dealing with a Higgs boson </a:t>
            </a:r>
            <a:r>
              <a:rPr lang="en-US" sz="1200" i="1" dirty="0" smtClean="0"/>
              <a:t>though we still have a long way to go to know what kind of Higgs boson it is.</a:t>
            </a:r>
            <a:r>
              <a:rPr lang="en-US" sz="1200" i="1" dirty="0" smtClean="0">
                <a:solidFill>
                  <a:schemeClr val="bg2"/>
                </a:solidFill>
              </a:rPr>
              <a:t>” said CMS spokesperson Joe </a:t>
            </a:r>
            <a:r>
              <a:rPr lang="en-US" sz="1200" i="1" dirty="0" err="1" smtClean="0">
                <a:solidFill>
                  <a:schemeClr val="bg2"/>
                </a:solidFill>
              </a:rPr>
              <a:t>Incandela</a:t>
            </a:r>
            <a:r>
              <a:rPr lang="en-US" sz="1200" i="1" dirty="0" smtClean="0">
                <a:solidFill>
                  <a:schemeClr val="bg2"/>
                </a:solidFill>
              </a:rPr>
              <a:t>. </a:t>
            </a:r>
            <a:endParaRPr lang="en-US" sz="1200" dirty="0" smtClean="0">
              <a:solidFill>
                <a:schemeClr val="bg2"/>
              </a:solidFill>
            </a:endParaRPr>
          </a:p>
          <a:p>
            <a:pPr marL="0" indent="0">
              <a:buNone/>
            </a:pPr>
            <a:endParaRPr lang="en-US" sz="1200" i="1" dirty="0" smtClean="0"/>
          </a:p>
          <a:p>
            <a:pPr marL="0" indent="0">
              <a:buNone/>
            </a:pPr>
            <a:r>
              <a:rPr lang="en-US" sz="1200" i="1" dirty="0" smtClean="0"/>
              <a:t>"The beautiful new results represent a huge effort by many dedicated people. They point </a:t>
            </a:r>
            <a:r>
              <a:rPr lang="en-US" sz="1200" i="1" dirty="0" smtClean="0">
                <a:solidFill>
                  <a:srgbClr val="3333CC"/>
                </a:solidFill>
              </a:rPr>
              <a:t>to the new particle having the spin-parity of a Higgs boson as in the Standard Mode</a:t>
            </a:r>
            <a:r>
              <a:rPr lang="en-US" sz="1200" i="1" dirty="0" smtClean="0"/>
              <a:t>l. We are now well started on the measurement </a:t>
            </a:r>
            <a:r>
              <a:rPr lang="en-US" sz="1200" i="1" dirty="0" err="1" smtClean="0"/>
              <a:t>programme</a:t>
            </a:r>
            <a:r>
              <a:rPr lang="en-US" sz="1200" i="1" dirty="0" smtClean="0"/>
              <a:t> in the Higgs sector," </a:t>
            </a:r>
            <a:r>
              <a:rPr lang="en-US" sz="1200" i="1" dirty="0" smtClean="0">
                <a:solidFill>
                  <a:srgbClr val="808080"/>
                </a:solidFill>
              </a:rPr>
              <a:t>said ATLAS spokesperson Dave Charlton.</a:t>
            </a:r>
            <a:endParaRPr lang="en-US" sz="1200" dirty="0" smtClean="0">
              <a:solidFill>
                <a:srgbClr val="808080"/>
              </a:solidFill>
            </a:endParaRPr>
          </a:p>
          <a:p>
            <a:pPr marL="0" indent="0">
              <a:buNone/>
            </a:pPr>
            <a:endParaRPr lang="en-US" sz="1200" dirty="0" smtClean="0"/>
          </a:p>
          <a:p>
            <a:pPr marL="0" indent="0">
              <a:buNone/>
            </a:pPr>
            <a:r>
              <a:rPr lang="en-US" sz="1200" dirty="0" smtClean="0"/>
              <a:t>To determine if this is the Standard Model Higgs boson, the collaborations have, for example, to measure precisely the rate at which the boson decays into other particles and compare the results to the predictions. The detection of the boson is a very rare event - it takes around 1 trillion (10</a:t>
            </a:r>
            <a:r>
              <a:rPr lang="en-US" sz="1200" baseline="30000" dirty="0" smtClean="0"/>
              <a:t>12</a:t>
            </a:r>
            <a:r>
              <a:rPr lang="en-US" sz="1200" dirty="0" smtClean="0"/>
              <a:t>) proton-proton collisions for each observed event. To characterize all of the decay modes will require much more data from the LHC.</a:t>
            </a: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50</a:t>
            </a:fld>
            <a:endParaRPr lang="it-IT"/>
          </a:p>
        </p:txBody>
      </p:sp>
      <p:pic>
        <p:nvPicPr>
          <p:cNvPr id="9" name="Immagine 8" descr="cern-logo-white-100.png"/>
          <p:cNvPicPr>
            <a:picLocks noChangeAspect="1"/>
          </p:cNvPicPr>
          <p:nvPr/>
        </p:nvPicPr>
        <p:blipFill>
          <a:blip r:embed="rId3"/>
          <a:stretch>
            <a:fillRect/>
          </a:stretch>
        </p:blipFill>
        <p:spPr>
          <a:xfrm>
            <a:off x="195737" y="185517"/>
            <a:ext cx="835570" cy="83557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Immagine 18" descr="deadoraliveG2012-1.jpg"/>
          <p:cNvPicPr>
            <a:picLocks noChangeAspect="1"/>
          </p:cNvPicPr>
          <p:nvPr/>
        </p:nvPicPr>
        <p:blipFill>
          <a:blip r:embed="rId2"/>
          <a:stretch>
            <a:fillRect/>
          </a:stretch>
        </p:blipFill>
        <p:spPr>
          <a:xfrm>
            <a:off x="3647825" y="3491471"/>
            <a:ext cx="5504422" cy="3016340"/>
          </a:xfrm>
          <a:prstGeom prst="rect">
            <a:avLst/>
          </a:prstGeom>
        </p:spPr>
      </p:pic>
      <p:pic>
        <p:nvPicPr>
          <p:cNvPr id="18" name="Immagine 17" descr="SMht.jpg"/>
          <p:cNvPicPr>
            <a:picLocks noChangeAspect="1"/>
          </p:cNvPicPr>
          <p:nvPr/>
        </p:nvPicPr>
        <p:blipFill>
          <a:blip r:embed="rId3"/>
          <a:stretch>
            <a:fillRect/>
          </a:stretch>
        </p:blipFill>
        <p:spPr>
          <a:xfrm>
            <a:off x="6586120" y="1116187"/>
            <a:ext cx="2165133" cy="2123564"/>
          </a:xfrm>
          <a:prstGeom prst="rect">
            <a:avLst/>
          </a:prstGeom>
        </p:spPr>
      </p:pic>
      <p:sp>
        <p:nvSpPr>
          <p:cNvPr id="7" name="Titolo 6"/>
          <p:cNvSpPr>
            <a:spLocks noGrp="1"/>
          </p:cNvSpPr>
          <p:nvPr>
            <p:ph type="title"/>
          </p:nvPr>
        </p:nvSpPr>
        <p:spPr/>
        <p:txBody>
          <a:bodyPr/>
          <a:lstStyle/>
          <a:p>
            <a:r>
              <a:rPr lang="it-IT" dirty="0" smtClean="0"/>
              <a:t>Il bosone di </a:t>
            </a:r>
            <a:r>
              <a:rPr lang="it-IT" dirty="0" err="1" smtClean="0"/>
              <a:t>Higgs</a:t>
            </a:r>
            <a:r>
              <a:rPr lang="it-IT" dirty="0" smtClean="0"/>
              <a:t> e l’Universo</a:t>
            </a:r>
            <a:endParaRPr lang="it-IT" dirty="0"/>
          </a:p>
        </p:txBody>
      </p:sp>
      <p:sp>
        <p:nvSpPr>
          <p:cNvPr id="30" name="Segnaposto contenuto 29"/>
          <p:cNvSpPr>
            <a:spLocks noGrp="1"/>
          </p:cNvSpPr>
          <p:nvPr>
            <p:ph idx="1"/>
          </p:nvPr>
        </p:nvSpPr>
        <p:spPr>
          <a:xfrm>
            <a:off x="685801" y="869001"/>
            <a:ext cx="5789302" cy="5681924"/>
          </a:xfrm>
        </p:spPr>
        <p:txBody>
          <a:bodyPr>
            <a:noAutofit/>
          </a:bodyPr>
          <a:lstStyle/>
          <a:p>
            <a:r>
              <a:rPr lang="it-IT" sz="2000" dirty="0" smtClean="0"/>
              <a:t>Il “potenziale” del campi di </a:t>
            </a:r>
            <a:r>
              <a:rPr lang="it-IT" sz="2000" dirty="0" err="1" smtClean="0"/>
              <a:t>Higgs</a:t>
            </a:r>
            <a:r>
              <a:rPr lang="it-IT" sz="2000" dirty="0" smtClean="0"/>
              <a:t> viene anche “</a:t>
            </a:r>
            <a:r>
              <a:rPr lang="it-IT" sz="2000" dirty="0" err="1" smtClean="0"/>
              <a:t>distrorto</a:t>
            </a:r>
            <a:r>
              <a:rPr lang="it-IT" sz="2000" dirty="0" smtClean="0"/>
              <a:t>” da </a:t>
            </a:r>
            <a:r>
              <a:rPr lang="it-IT" sz="2000" dirty="0" smtClean="0">
                <a:solidFill>
                  <a:srgbClr val="3333CC"/>
                </a:solidFill>
              </a:rPr>
              <a:t>correzioni quantistiche </a:t>
            </a:r>
            <a:r>
              <a:rPr lang="it-IT" sz="2000" dirty="0" smtClean="0"/>
              <a:t>che dipendono soprattutto dalle particelle più pesanti (</a:t>
            </a:r>
            <a:r>
              <a:rPr lang="it-IT" sz="2000" dirty="0" smtClean="0">
                <a:solidFill>
                  <a:srgbClr val="3333CC"/>
                </a:solidFill>
              </a:rPr>
              <a:t>quark top</a:t>
            </a:r>
            <a:r>
              <a:rPr lang="it-IT" sz="2000" dirty="0" smtClean="0"/>
              <a:t>)</a:t>
            </a:r>
          </a:p>
          <a:p>
            <a:r>
              <a:rPr lang="it-IT" sz="2000" dirty="0" smtClean="0"/>
              <a:t>Le misure ad LHC della massa del nuovo bosone e del quark top ci aiutano</a:t>
            </a:r>
            <a:br>
              <a:rPr lang="it-IT" sz="2000" dirty="0" smtClean="0"/>
            </a:br>
            <a:r>
              <a:rPr lang="it-IT" sz="2000" dirty="0" smtClean="0"/>
              <a:t>a capire quale</a:t>
            </a:r>
            <a:br>
              <a:rPr lang="it-IT" sz="2000" dirty="0" smtClean="0"/>
            </a:br>
            <a:r>
              <a:rPr lang="it-IT" sz="2000" dirty="0" smtClean="0"/>
              <a:t>“destino” avrà</a:t>
            </a:r>
            <a:br>
              <a:rPr lang="it-IT" sz="2000" dirty="0" smtClean="0"/>
            </a:br>
            <a:r>
              <a:rPr lang="it-IT" sz="2000" dirty="0" smtClean="0"/>
              <a:t>l’universo</a:t>
            </a:r>
          </a:p>
          <a:p>
            <a:r>
              <a:rPr lang="it-IT" sz="2000" dirty="0" smtClean="0"/>
              <a:t>In alcune</a:t>
            </a:r>
            <a:br>
              <a:rPr lang="it-IT" sz="2000" dirty="0" smtClean="0"/>
            </a:br>
            <a:r>
              <a:rPr lang="it-IT" sz="2000" dirty="0" smtClean="0"/>
              <a:t>configurazioni</a:t>
            </a:r>
            <a:br>
              <a:rPr lang="it-IT" sz="2000" dirty="0" smtClean="0"/>
            </a:br>
            <a:r>
              <a:rPr lang="it-IT" sz="2000" dirty="0" smtClean="0">
                <a:solidFill>
                  <a:srgbClr val="800000"/>
                </a:solidFill>
              </a:rPr>
              <a:t>l’universo </a:t>
            </a:r>
            <a:br>
              <a:rPr lang="it-IT" sz="2000" dirty="0" smtClean="0">
                <a:solidFill>
                  <a:srgbClr val="800000"/>
                </a:solidFill>
              </a:rPr>
            </a:br>
            <a:r>
              <a:rPr lang="it-IT" sz="2000" dirty="0" smtClean="0">
                <a:solidFill>
                  <a:srgbClr val="800000"/>
                </a:solidFill>
              </a:rPr>
              <a:t>diventa</a:t>
            </a:r>
            <a:br>
              <a:rPr lang="it-IT" sz="2000" dirty="0" smtClean="0">
                <a:solidFill>
                  <a:srgbClr val="800000"/>
                </a:solidFill>
              </a:rPr>
            </a:br>
            <a:r>
              <a:rPr lang="it-IT" sz="2000" dirty="0" smtClean="0">
                <a:solidFill>
                  <a:srgbClr val="800000"/>
                </a:solidFill>
              </a:rPr>
              <a:t>instabile</a:t>
            </a:r>
          </a:p>
          <a:p>
            <a:r>
              <a:rPr lang="it-IT" sz="2000" dirty="0" smtClean="0">
                <a:solidFill>
                  <a:schemeClr val="accent2"/>
                </a:solidFill>
              </a:rPr>
              <a:t>Noi pare che siamo</a:t>
            </a:r>
            <a:br>
              <a:rPr lang="it-IT" sz="2000" dirty="0" smtClean="0">
                <a:solidFill>
                  <a:schemeClr val="accent2"/>
                </a:solidFill>
              </a:rPr>
            </a:br>
            <a:r>
              <a:rPr lang="it-IT" sz="2000" dirty="0" smtClean="0">
                <a:solidFill>
                  <a:schemeClr val="accent2"/>
                </a:solidFill>
              </a:rPr>
              <a:t>in un universo</a:t>
            </a:r>
            <a:br>
              <a:rPr lang="it-IT" sz="2000" dirty="0" smtClean="0">
                <a:solidFill>
                  <a:schemeClr val="accent2"/>
                </a:solidFill>
              </a:rPr>
            </a:br>
            <a:r>
              <a:rPr lang="it-IT" sz="2000" dirty="0" smtClean="0">
                <a:solidFill>
                  <a:schemeClr val="accent2"/>
                </a:solidFill>
              </a:rPr>
              <a:t>metastabile</a:t>
            </a:r>
          </a:p>
        </p:txBody>
      </p:sp>
      <p:sp>
        <p:nvSpPr>
          <p:cNvPr id="5" name="Segnaposto piè di pagina 4"/>
          <p:cNvSpPr>
            <a:spLocks noGrp="1"/>
          </p:cNvSpPr>
          <p:nvPr>
            <p:ph type="ftr" sz="quarter" idx="11"/>
          </p:nvPr>
        </p:nvSpPr>
        <p:spPr/>
        <p:txBody>
          <a:bodyPr/>
          <a:lstStyle/>
          <a:p>
            <a:r>
              <a:rPr lang="it-IT" smtClean="0"/>
              <a:t>Luca Lista</a:t>
            </a:r>
            <a:endParaRPr lang="en-US" dirty="0"/>
          </a:p>
        </p:txBody>
      </p:sp>
      <p:sp>
        <p:nvSpPr>
          <p:cNvPr id="6" name="Segnaposto numero diapositiva 5"/>
          <p:cNvSpPr>
            <a:spLocks noGrp="1"/>
          </p:cNvSpPr>
          <p:nvPr>
            <p:ph type="sldNum" sz="quarter" idx="12"/>
          </p:nvPr>
        </p:nvSpPr>
        <p:spPr/>
        <p:txBody>
          <a:bodyPr/>
          <a:lstStyle/>
          <a:p>
            <a:fld id="{CC3A8202-73E9-E540-B43A-CAF1C4DEF267}" type="slidenum">
              <a:rPr lang="en-US" smtClean="0"/>
              <a:pPr/>
              <a:t>51</a:t>
            </a:fld>
            <a:endParaRPr lang="en-US"/>
          </a:p>
        </p:txBody>
      </p:sp>
      <p:cxnSp>
        <p:nvCxnSpPr>
          <p:cNvPr id="16" name="Connettore 1 15"/>
          <p:cNvCxnSpPr/>
          <p:nvPr/>
        </p:nvCxnSpPr>
        <p:spPr>
          <a:xfrm rot="10800000" flipV="1">
            <a:off x="4258734" y="1587499"/>
            <a:ext cx="3627969" cy="1989668"/>
          </a:xfrm>
          <a:prstGeom prst="line">
            <a:avLst/>
          </a:prstGeom>
          <a:ln w="9525"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H="1">
            <a:off x="7551358" y="2109115"/>
            <a:ext cx="1971378" cy="953554"/>
          </a:xfrm>
          <a:prstGeom prst="line">
            <a:avLst/>
          </a:prstGeom>
          <a:ln w="9525"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Segnaposto data 3"/>
          <p:cNvSpPr>
            <a:spLocks noGrp="1"/>
          </p:cNvSpPr>
          <p:nvPr>
            <p:ph type="dt" sz="half" idx="10"/>
          </p:nvPr>
        </p:nvSpPr>
        <p:spPr>
          <a:xfrm>
            <a:off x="685800" y="6594980"/>
            <a:ext cx="2373313" cy="228600"/>
          </a:xfrm>
        </p:spPr>
        <p:txBody>
          <a:bodyPr/>
          <a:lstStyle/>
          <a:p>
            <a:r>
              <a:rPr lang="it-IT" dirty="0" smtClean="0"/>
              <a:t>Il bosone di </a:t>
            </a:r>
            <a:r>
              <a:rPr lang="it-IT" dirty="0" err="1" smtClean="0"/>
              <a:t>Higgs</a:t>
            </a:r>
            <a:endParaRPr lang="it-IT" dirty="0"/>
          </a:p>
        </p:txBody>
      </p:sp>
      <p:pic>
        <p:nvPicPr>
          <p:cNvPr id="11" name="Immagine 10"/>
          <p:cNvPicPr>
            <a:picLocks noChangeAspect="1"/>
          </p:cNvPicPr>
          <p:nvPr/>
        </p:nvPicPr>
        <p:blipFill>
          <a:blip r:embed="rId4"/>
          <a:stretch>
            <a:fillRect/>
          </a:stretch>
        </p:blipFill>
        <p:spPr>
          <a:xfrm>
            <a:off x="5045304" y="2455333"/>
            <a:ext cx="1698003" cy="107800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Potenziale instabile</a:t>
            </a:r>
            <a:endParaRPr lang="it-IT"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52</a:t>
            </a:fld>
            <a:endParaRPr lang="it-IT"/>
          </a:p>
        </p:txBody>
      </p:sp>
      <p:pic>
        <p:nvPicPr>
          <p:cNvPr id="7" name="Immagine 6"/>
          <p:cNvPicPr>
            <a:picLocks noChangeAspect="1"/>
          </p:cNvPicPr>
          <p:nvPr/>
        </p:nvPicPr>
        <p:blipFill>
          <a:blip r:embed="rId2"/>
          <a:srcRect b="17868"/>
          <a:stretch>
            <a:fillRect/>
          </a:stretch>
        </p:blipFill>
        <p:spPr>
          <a:xfrm>
            <a:off x="0" y="978132"/>
            <a:ext cx="9144000" cy="563261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smtClean="0"/>
              <a:t>Potenziale stabile</a:t>
            </a:r>
            <a:endParaRPr lang="it-IT"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53</a:t>
            </a:fld>
            <a:endParaRPr lang="it-IT"/>
          </a:p>
        </p:txBody>
      </p:sp>
      <p:pic>
        <p:nvPicPr>
          <p:cNvPr id="11" name="Immagine 10"/>
          <p:cNvPicPr>
            <a:picLocks noChangeAspect="1"/>
          </p:cNvPicPr>
          <p:nvPr/>
        </p:nvPicPr>
        <p:blipFill>
          <a:blip r:embed="rId2"/>
          <a:srcRect t="8409"/>
          <a:stretch>
            <a:fillRect/>
          </a:stretch>
        </p:blipFill>
        <p:spPr>
          <a:xfrm>
            <a:off x="0" y="989009"/>
            <a:ext cx="9144000" cy="5629547"/>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Potenziale metastabile</a:t>
            </a:r>
            <a:endParaRPr lang="it-IT"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54</a:t>
            </a:fld>
            <a:endParaRPr lang="it-IT"/>
          </a:p>
        </p:txBody>
      </p:sp>
      <p:pic>
        <p:nvPicPr>
          <p:cNvPr id="12" name="Immagine 11"/>
          <p:cNvPicPr>
            <a:picLocks noChangeAspect="1"/>
          </p:cNvPicPr>
          <p:nvPr/>
        </p:nvPicPr>
        <p:blipFill>
          <a:blip r:embed="rId2"/>
          <a:srcRect b="7373"/>
          <a:stretch>
            <a:fillRect/>
          </a:stretch>
        </p:blipFill>
        <p:spPr>
          <a:xfrm>
            <a:off x="0" y="999420"/>
            <a:ext cx="9156379" cy="562505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rcRect r="24369"/>
          <a:stretch>
            <a:fillRect/>
          </a:stretch>
        </p:blipFill>
        <p:spPr>
          <a:xfrm>
            <a:off x="226740" y="822870"/>
            <a:ext cx="2905656" cy="2160000"/>
          </a:xfrm>
          <a:prstGeom prst="rect">
            <a:avLst/>
          </a:prstGeom>
          <a:ln>
            <a:noFill/>
          </a:ln>
          <a:effectLst>
            <a:softEdge rad="112500"/>
          </a:effectLst>
        </p:spPr>
      </p:pic>
      <p:sp>
        <p:nvSpPr>
          <p:cNvPr id="2" name="Titolo 1"/>
          <p:cNvSpPr>
            <a:spLocks noGrp="1"/>
          </p:cNvSpPr>
          <p:nvPr>
            <p:ph type="title"/>
          </p:nvPr>
        </p:nvSpPr>
        <p:spPr/>
        <p:txBody>
          <a:bodyPr/>
          <a:lstStyle/>
          <a:p>
            <a:r>
              <a:rPr lang="it-IT" dirty="0" smtClean="0"/>
              <a:t>Altre ricerche ad LHC</a:t>
            </a:r>
            <a:endParaRPr lang="it-IT" dirty="0"/>
          </a:p>
        </p:txBody>
      </p:sp>
      <p:sp>
        <p:nvSpPr>
          <p:cNvPr id="3" name="Segnaposto contenuto 2"/>
          <p:cNvSpPr>
            <a:spLocks noGrp="1"/>
          </p:cNvSpPr>
          <p:nvPr>
            <p:ph idx="1"/>
          </p:nvPr>
        </p:nvSpPr>
        <p:spPr/>
        <p:txBody>
          <a:bodyPr/>
          <a:lstStyle/>
          <a:p>
            <a:pPr marL="3175" indent="-3175" algn="ctr">
              <a:buNone/>
            </a:pPr>
            <a:r>
              <a:rPr lang="it-IT" sz="2400" dirty="0" smtClean="0">
                <a:solidFill>
                  <a:srgbClr val="800000"/>
                </a:solidFill>
              </a:rPr>
              <a:t>Abbiamo scoperto</a:t>
            </a:r>
            <a:br>
              <a:rPr lang="it-IT" sz="2400" dirty="0" smtClean="0">
                <a:solidFill>
                  <a:srgbClr val="800000"/>
                </a:solidFill>
              </a:rPr>
            </a:br>
            <a:r>
              <a:rPr lang="it-IT" sz="2400" dirty="0" smtClean="0">
                <a:solidFill>
                  <a:srgbClr val="800000"/>
                </a:solidFill>
              </a:rPr>
              <a:t>l’ultima particella</a:t>
            </a:r>
            <a:br>
              <a:rPr lang="it-IT" sz="2400" dirty="0" smtClean="0">
                <a:solidFill>
                  <a:srgbClr val="800000"/>
                </a:solidFill>
              </a:rPr>
            </a:br>
            <a:r>
              <a:rPr lang="it-IT" sz="2400" dirty="0" smtClean="0">
                <a:solidFill>
                  <a:srgbClr val="800000"/>
                </a:solidFill>
              </a:rPr>
              <a:t>elementare o c’è</a:t>
            </a:r>
            <a:br>
              <a:rPr lang="it-IT" sz="2400" dirty="0" smtClean="0">
                <a:solidFill>
                  <a:srgbClr val="800000"/>
                </a:solidFill>
              </a:rPr>
            </a:br>
            <a:r>
              <a:rPr lang="it-IT" sz="2400" dirty="0" smtClean="0">
                <a:solidFill>
                  <a:srgbClr val="800000"/>
                </a:solidFill>
              </a:rPr>
              <a:t>ancora molto</a:t>
            </a:r>
            <a:br>
              <a:rPr lang="it-IT" sz="2400" dirty="0" smtClean="0">
                <a:solidFill>
                  <a:srgbClr val="800000"/>
                </a:solidFill>
              </a:rPr>
            </a:br>
            <a:r>
              <a:rPr lang="it-IT" sz="2400" dirty="0" smtClean="0">
                <a:solidFill>
                  <a:srgbClr val="800000"/>
                </a:solidFill>
              </a:rPr>
              <a:t>da scoprire?</a:t>
            </a:r>
            <a:endParaRPr lang="it-IT" sz="2400" dirty="0" smtClean="0"/>
          </a:p>
          <a:p>
            <a:endParaRPr lang="it-IT" sz="2400" dirty="0" smtClean="0"/>
          </a:p>
          <a:p>
            <a:r>
              <a:rPr lang="it-IT" sz="2400" dirty="0" smtClean="0"/>
              <a:t>Il programma di LHC non si limita alla ricerca del bosone di </a:t>
            </a:r>
            <a:r>
              <a:rPr lang="it-IT" sz="2400" dirty="0" err="1" smtClean="0"/>
              <a:t>Higgs</a:t>
            </a:r>
            <a:endParaRPr lang="it-IT" sz="2400" dirty="0" smtClean="0"/>
          </a:p>
          <a:p>
            <a:r>
              <a:rPr lang="it-IT" sz="2400" dirty="0" smtClean="0"/>
              <a:t>Si ricercano </a:t>
            </a:r>
            <a:r>
              <a:rPr lang="it-IT" sz="2400" dirty="0" smtClean="0">
                <a:solidFill>
                  <a:schemeClr val="accent2"/>
                </a:solidFill>
              </a:rPr>
              <a:t>nuovi fenomeni oltre il Modello Standard</a:t>
            </a:r>
          </a:p>
          <a:p>
            <a:r>
              <a:rPr lang="it-IT" sz="2400" dirty="0" smtClean="0"/>
              <a:t>Alcune teorie prevedono che siano possibili segnali mai visti e che potrebbero spiegare fenomeni noti in altri campi, come l’astrofisica, che al momento non hanno spiegazione</a:t>
            </a:r>
            <a:endParaRPr lang="it-IT" sz="2400"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55</a:t>
            </a:fld>
            <a:endParaRPr lang="it-IT"/>
          </a:p>
        </p:txBody>
      </p:sp>
      <p:pic>
        <p:nvPicPr>
          <p:cNvPr id="8" name="Immagine 7"/>
          <p:cNvPicPr>
            <a:picLocks noChangeAspect="1"/>
          </p:cNvPicPr>
          <p:nvPr/>
        </p:nvPicPr>
        <p:blipFill>
          <a:blip r:embed="rId3"/>
          <a:stretch>
            <a:fillRect/>
          </a:stretch>
        </p:blipFill>
        <p:spPr>
          <a:xfrm>
            <a:off x="6102746" y="822870"/>
            <a:ext cx="2880000" cy="216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2" descr="fig1-redone.bmp"/>
          <p:cNvPicPr>
            <a:picLocks noChangeAspect="1"/>
          </p:cNvPicPr>
          <p:nvPr/>
        </p:nvPicPr>
        <p:blipFill>
          <a:blip r:embed="rId2"/>
          <a:srcRect/>
          <a:stretch>
            <a:fillRect/>
          </a:stretch>
        </p:blipFill>
        <p:spPr bwMode="auto">
          <a:xfrm>
            <a:off x="3663248" y="1412776"/>
            <a:ext cx="5210175" cy="3886200"/>
          </a:xfrm>
          <a:prstGeom prst="rect">
            <a:avLst/>
          </a:prstGeom>
          <a:noFill/>
          <a:ln w="9525">
            <a:noFill/>
            <a:miter lim="800000"/>
            <a:headEnd/>
            <a:tailEnd/>
          </a:ln>
        </p:spPr>
      </p:pic>
      <p:sp>
        <p:nvSpPr>
          <p:cNvPr id="13" name="TextBox 13"/>
          <p:cNvSpPr txBox="1"/>
          <p:nvPr/>
        </p:nvSpPr>
        <p:spPr>
          <a:xfrm>
            <a:off x="4501448" y="5451376"/>
            <a:ext cx="4033838" cy="369888"/>
          </a:xfrm>
          <a:prstGeom prst="rect">
            <a:avLst/>
          </a:prstGeom>
          <a:noFill/>
        </p:spPr>
        <p:txBody>
          <a:bodyPr wrap="none">
            <a:spAutoFit/>
          </a:bodyPr>
          <a:lstStyle/>
          <a:p>
            <a:pPr>
              <a:defRPr/>
            </a:pPr>
            <a:r>
              <a:rPr lang="it-IT" dirty="0">
                <a:solidFill>
                  <a:schemeClr val="accent2"/>
                </a:solidFill>
                <a:latin typeface="+mn-lt"/>
              </a:rPr>
              <a:t>Curva di rotazione della galassia M33</a:t>
            </a:r>
          </a:p>
        </p:txBody>
      </p:sp>
      <p:sp>
        <p:nvSpPr>
          <p:cNvPr id="9" name="Segnaposto data 4"/>
          <p:cNvSpPr>
            <a:spLocks noGrp="1"/>
          </p:cNvSpPr>
          <p:nvPr>
            <p:ph type="dt" sz="half" idx="10"/>
          </p:nvPr>
        </p:nvSpPr>
        <p:spPr/>
        <p:txBody>
          <a:bodyPr/>
          <a:lstStyle/>
          <a:p>
            <a:r>
              <a:rPr lang="it-IT" smtClean="0"/>
              <a:t>La Fisica a LHC</a:t>
            </a:r>
            <a:endParaRPr lang="it-IT"/>
          </a:p>
        </p:txBody>
      </p:sp>
      <p:pic>
        <p:nvPicPr>
          <p:cNvPr id="1017864" name="Picture 8"/>
          <p:cNvPicPr>
            <a:picLocks noChangeAspect="1" noChangeArrowheads="1"/>
          </p:cNvPicPr>
          <p:nvPr/>
        </p:nvPicPr>
        <p:blipFill>
          <a:blip r:embed="rId3"/>
          <a:srcRect l="7623" b="60115"/>
          <a:stretch>
            <a:fillRect/>
          </a:stretch>
        </p:blipFill>
        <p:spPr bwMode="auto">
          <a:xfrm>
            <a:off x="352043" y="4050098"/>
            <a:ext cx="3240087" cy="2151063"/>
          </a:xfrm>
          <a:prstGeom prst="rect">
            <a:avLst/>
          </a:prstGeom>
          <a:noFill/>
          <a:ln w="9525">
            <a:noFill/>
            <a:miter lim="800000"/>
            <a:headEnd/>
            <a:tailEnd/>
          </a:ln>
          <a:effectLst/>
        </p:spPr>
      </p:pic>
      <p:sp>
        <p:nvSpPr>
          <p:cNvPr id="1017858" name="Rectangle 2"/>
          <p:cNvSpPr>
            <a:spLocks noGrp="1" noChangeArrowheads="1"/>
          </p:cNvSpPr>
          <p:nvPr>
            <p:ph type="title"/>
          </p:nvPr>
        </p:nvSpPr>
        <p:spPr/>
        <p:txBody>
          <a:bodyPr/>
          <a:lstStyle/>
          <a:p>
            <a:r>
              <a:rPr lang="it-IT" sz="3600"/>
              <a:t>La materia oscura</a:t>
            </a:r>
          </a:p>
        </p:txBody>
      </p:sp>
      <p:sp>
        <p:nvSpPr>
          <p:cNvPr id="1017861" name="Rectangle 5"/>
          <p:cNvSpPr>
            <a:spLocks noGrp="1" noChangeArrowheads="1"/>
          </p:cNvSpPr>
          <p:nvPr>
            <p:ph type="body" sz="half" idx="1"/>
          </p:nvPr>
        </p:nvSpPr>
        <p:spPr>
          <a:xfrm>
            <a:off x="228600" y="1066800"/>
            <a:ext cx="3340008" cy="4970462"/>
          </a:xfrm>
        </p:spPr>
        <p:txBody>
          <a:bodyPr/>
          <a:lstStyle/>
          <a:p>
            <a:r>
              <a:rPr lang="it-IT" sz="1800" dirty="0"/>
              <a:t>Stelle e pianeti costituiscono </a:t>
            </a:r>
            <a:r>
              <a:rPr lang="it-IT" sz="1800" dirty="0">
                <a:solidFill>
                  <a:schemeClr val="accent2"/>
                </a:solidFill>
              </a:rPr>
              <a:t>solo il 5%</a:t>
            </a:r>
            <a:r>
              <a:rPr lang="it-IT" sz="1800" dirty="0"/>
              <a:t> circa</a:t>
            </a:r>
            <a:r>
              <a:rPr lang="it-IT" sz="1800" dirty="0" smtClean="0"/>
              <a:t> del contenuto </a:t>
            </a:r>
            <a:r>
              <a:rPr lang="it-IT" sz="1800" dirty="0"/>
              <a:t>dell’universo</a:t>
            </a:r>
            <a:endParaRPr lang="it-IT" sz="1800" dirty="0" smtClean="0"/>
          </a:p>
          <a:p>
            <a:r>
              <a:rPr lang="it-IT" sz="1800" dirty="0" smtClean="0"/>
              <a:t>Gran parte della massa </a:t>
            </a:r>
            <a:r>
              <a:rPr lang="it-IT" sz="1800" dirty="0">
                <a:solidFill>
                  <a:schemeClr val="accent2"/>
                </a:solidFill>
              </a:rPr>
              <a:t>non è </a:t>
            </a:r>
            <a:r>
              <a:rPr lang="it-IT" sz="1800" dirty="0" smtClean="0">
                <a:solidFill>
                  <a:schemeClr val="accent2"/>
                </a:solidFill>
              </a:rPr>
              <a:t>visibile</a:t>
            </a:r>
            <a:r>
              <a:rPr lang="it-IT" sz="1800" dirty="0"/>
              <a:t> </a:t>
            </a:r>
            <a:r>
              <a:rPr lang="it-IT" sz="1800" dirty="0" smtClean="0"/>
              <a:t>direttamente</a:t>
            </a:r>
            <a:r>
              <a:rPr lang="it-IT" sz="1800" dirty="0"/>
              <a:t>, ma solo attraverso i suoi </a:t>
            </a:r>
            <a:r>
              <a:rPr lang="it-IT" sz="1800" dirty="0">
                <a:solidFill>
                  <a:schemeClr val="accent2"/>
                </a:solidFill>
              </a:rPr>
              <a:t>effetti </a:t>
            </a:r>
            <a:r>
              <a:rPr lang="it-IT" sz="1800" dirty="0" smtClean="0">
                <a:solidFill>
                  <a:schemeClr val="accent2"/>
                </a:solidFill>
              </a:rPr>
              <a:t>gravitazionali</a:t>
            </a:r>
            <a:endParaRPr lang="it-IT" sz="1800" dirty="0"/>
          </a:p>
        </p:txBody>
      </p:sp>
      <p:sp>
        <p:nvSpPr>
          <p:cNvPr id="14" name="Segnaposto numero diapositiva 13"/>
          <p:cNvSpPr>
            <a:spLocks noGrp="1"/>
          </p:cNvSpPr>
          <p:nvPr>
            <p:ph type="sldNum" sz="quarter" idx="12"/>
          </p:nvPr>
        </p:nvSpPr>
        <p:spPr/>
        <p:txBody>
          <a:bodyPr/>
          <a:lstStyle/>
          <a:p>
            <a:fld id="{C88BB0E5-2C05-0C4B-A4C4-A7ED78B96E19}" type="slidenum">
              <a:rPr lang="it-IT" smtClean="0"/>
              <a:pPr/>
              <a:t>56</a:t>
            </a:fld>
            <a:endParaRPr lang="it-IT"/>
          </a:p>
        </p:txBody>
      </p:sp>
      <p:sp>
        <p:nvSpPr>
          <p:cNvPr id="15" name="Segnaposto piè di pagina 14"/>
          <p:cNvSpPr>
            <a:spLocks noGrp="1"/>
          </p:cNvSpPr>
          <p:nvPr>
            <p:ph type="ftr" sz="quarter" idx="11"/>
          </p:nvPr>
        </p:nvSpPr>
        <p:spPr/>
        <p:txBody>
          <a:bodyPr/>
          <a:lstStyle/>
          <a:p>
            <a:r>
              <a:rPr lang="it-IT" smtClean="0"/>
              <a:t>Luca Lista</a:t>
            </a:r>
            <a:endParaRPr lang="it-IT"/>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0" y="0"/>
            <a:ext cx="9144000" cy="6604000"/>
          </a:xfrm>
          <a:prstGeom prst="rect">
            <a:avLst/>
          </a:prstGeom>
        </p:spPr>
      </p:pic>
      <p:sp>
        <p:nvSpPr>
          <p:cNvPr id="8" name="Titolo 7"/>
          <p:cNvSpPr>
            <a:spLocks noGrp="1"/>
          </p:cNvSpPr>
          <p:nvPr>
            <p:ph type="title"/>
          </p:nvPr>
        </p:nvSpPr>
        <p:spPr/>
        <p:txBody>
          <a:bodyPr/>
          <a:lstStyle/>
          <a:p>
            <a:r>
              <a:rPr lang="it-IT" smtClean="0"/>
              <a:t>Distribuzione della materia luminosa</a:t>
            </a:r>
            <a:endParaRPr lang="it-IT"/>
          </a:p>
        </p:txBody>
      </p:sp>
      <p:sp>
        <p:nvSpPr>
          <p:cNvPr id="5" name="Segnaposto data 4"/>
          <p:cNvSpPr>
            <a:spLocks noGrp="1"/>
          </p:cNvSpPr>
          <p:nvPr>
            <p:ph type="dt" sz="half" idx="10"/>
          </p:nvPr>
        </p:nvSpPr>
        <p:spPr/>
        <p:txBody>
          <a:bodyPr/>
          <a:lstStyle/>
          <a:p>
            <a:r>
              <a:rPr lang="it-IT" smtClean="0"/>
              <a:t>La Fisica a LHC</a:t>
            </a:r>
            <a:endParaRPr lang="it-IT"/>
          </a:p>
        </p:txBody>
      </p:sp>
      <p:sp>
        <p:nvSpPr>
          <p:cNvPr id="6" name="Segnaposto piè di pagina 5"/>
          <p:cNvSpPr>
            <a:spLocks noGrp="1"/>
          </p:cNvSpPr>
          <p:nvPr>
            <p:ph type="ftr" sz="quarter" idx="11"/>
          </p:nvPr>
        </p:nvSpPr>
        <p:spPr/>
        <p:txBody>
          <a:bodyPr/>
          <a:lstStyle/>
          <a:p>
            <a:r>
              <a:rPr lang="it-IT" smtClean="0"/>
              <a:t>Luca Lista</a:t>
            </a:r>
            <a:endParaRPr lang="it-IT"/>
          </a:p>
        </p:txBody>
      </p:sp>
      <p:sp>
        <p:nvSpPr>
          <p:cNvPr id="7" name="Segnaposto numero diapositiva 6"/>
          <p:cNvSpPr>
            <a:spLocks noGrp="1"/>
          </p:cNvSpPr>
          <p:nvPr>
            <p:ph type="sldNum" sz="quarter" idx="12"/>
          </p:nvPr>
        </p:nvSpPr>
        <p:spPr/>
        <p:txBody>
          <a:bodyPr/>
          <a:lstStyle/>
          <a:p>
            <a:fld id="{C88BB0E5-2C05-0C4B-A4C4-A7ED78B96E19}" type="slidenum">
              <a:rPr lang="it-IT" smtClean="0"/>
              <a:pPr/>
              <a:t>57</a:t>
            </a:fld>
            <a:endParaRPr lang="it-IT"/>
          </a:p>
        </p:txBody>
      </p:sp>
      <p:sp>
        <p:nvSpPr>
          <p:cNvPr id="11" name="Rectangle 7"/>
          <p:cNvSpPr>
            <a:spLocks noChangeArrowheads="1"/>
          </p:cNvSpPr>
          <p:nvPr/>
        </p:nvSpPr>
        <p:spPr bwMode="auto">
          <a:xfrm>
            <a:off x="62608" y="6143041"/>
            <a:ext cx="4662341" cy="369332"/>
          </a:xfrm>
          <a:prstGeom prst="rect">
            <a:avLst/>
          </a:prstGeom>
          <a:noFill/>
          <a:ln w="9525">
            <a:noFill/>
            <a:miter lim="800000"/>
            <a:headEnd/>
            <a:tailEnd/>
          </a:ln>
          <a:effectLst/>
        </p:spPr>
        <p:txBody>
          <a:bodyPr wrap="none" anchor="ctr">
            <a:prstTxWarp prst="textNoShape">
              <a:avLst/>
            </a:prstTxWarp>
            <a:spAutoFit/>
          </a:bodyPr>
          <a:lstStyle/>
          <a:p>
            <a:r>
              <a:rPr lang="it-IT" sz="1800" dirty="0" smtClean="0">
                <a:solidFill>
                  <a:schemeClr val="bg1"/>
                </a:solidFill>
                <a:latin typeface="+mn-lt"/>
              </a:rPr>
              <a:t>Immagine ai raggi </a:t>
            </a:r>
            <a:r>
              <a:rPr lang="it-IT" sz="1800" dirty="0" err="1" smtClean="0">
                <a:solidFill>
                  <a:schemeClr val="bg1"/>
                </a:solidFill>
                <a:latin typeface="+mn-lt"/>
              </a:rPr>
              <a:t>X</a:t>
            </a:r>
            <a:r>
              <a:rPr lang="it-IT" sz="1800" dirty="0" smtClean="0">
                <a:solidFill>
                  <a:schemeClr val="bg1"/>
                </a:solidFill>
                <a:latin typeface="+mn-lt"/>
              </a:rPr>
              <a:t> e nel visibile (</a:t>
            </a:r>
            <a:r>
              <a:rPr lang="it-IT" sz="1800" dirty="0" err="1" smtClean="0">
                <a:solidFill>
                  <a:schemeClr val="bg1"/>
                </a:solidFill>
                <a:latin typeface="+mn-lt"/>
              </a:rPr>
              <a:t>Chandra</a:t>
            </a:r>
            <a:r>
              <a:rPr lang="it-IT" sz="1800" dirty="0" smtClean="0">
                <a:solidFill>
                  <a:schemeClr val="bg1"/>
                </a:solidFill>
                <a:latin typeface="+mn-lt"/>
              </a:rPr>
              <a:t>)</a:t>
            </a:r>
            <a:endParaRPr lang="it-IT" sz="1800" dirty="0">
              <a:solidFill>
                <a:schemeClr val="bg1"/>
              </a:solidFill>
              <a:latin typeface="+mn-lt"/>
            </a:endParaRPr>
          </a:p>
        </p:txBody>
      </p:sp>
      <p:sp>
        <p:nvSpPr>
          <p:cNvPr id="12" name="Rectangle 7"/>
          <p:cNvSpPr>
            <a:spLocks noChangeArrowheads="1"/>
          </p:cNvSpPr>
          <p:nvPr/>
        </p:nvSpPr>
        <p:spPr bwMode="auto">
          <a:xfrm>
            <a:off x="6122401" y="5913825"/>
            <a:ext cx="2890535" cy="646331"/>
          </a:xfrm>
          <a:prstGeom prst="rect">
            <a:avLst/>
          </a:prstGeom>
          <a:noFill/>
          <a:ln w="9525">
            <a:noFill/>
            <a:miter lim="800000"/>
            <a:headEnd/>
            <a:tailEnd/>
          </a:ln>
          <a:effectLst/>
        </p:spPr>
        <p:txBody>
          <a:bodyPr wrap="none" anchor="ctr">
            <a:prstTxWarp prst="textNoShape">
              <a:avLst/>
            </a:prstTxWarp>
            <a:spAutoFit/>
          </a:bodyPr>
          <a:lstStyle/>
          <a:p>
            <a:r>
              <a:rPr lang="en-US" sz="1800" dirty="0" smtClean="0">
                <a:solidFill>
                  <a:srgbClr val="FFFFFF"/>
                </a:solidFill>
                <a:latin typeface="+mn-lt"/>
              </a:rPr>
              <a:t>Galaxy cluster </a:t>
            </a:r>
            <a:r>
              <a:rPr lang="en-US" sz="1800" dirty="0">
                <a:solidFill>
                  <a:srgbClr val="FFFFFF"/>
                </a:solidFill>
                <a:latin typeface="+mn-lt"/>
              </a:rPr>
              <a:t/>
            </a:r>
            <a:br>
              <a:rPr lang="en-US" sz="1800" dirty="0">
                <a:solidFill>
                  <a:srgbClr val="FFFFFF"/>
                </a:solidFill>
                <a:latin typeface="+mn-lt"/>
              </a:rPr>
            </a:br>
            <a:r>
              <a:rPr lang="en-US" sz="1800" dirty="0">
                <a:solidFill>
                  <a:srgbClr val="FFFFFF"/>
                </a:solidFill>
                <a:latin typeface="+mn-lt"/>
              </a:rPr>
              <a:t>1E 0657-56, "bullet cluster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0"/>
            <a:ext cx="9144000" cy="6604000"/>
          </a:xfrm>
          <a:prstGeom prst="rect">
            <a:avLst/>
          </a:prstGeom>
        </p:spPr>
      </p:pic>
      <p:sp>
        <p:nvSpPr>
          <p:cNvPr id="2" name="Titolo 1"/>
          <p:cNvSpPr>
            <a:spLocks noGrp="1"/>
          </p:cNvSpPr>
          <p:nvPr>
            <p:ph type="title"/>
          </p:nvPr>
        </p:nvSpPr>
        <p:spPr/>
        <p:txBody>
          <a:bodyPr/>
          <a:lstStyle/>
          <a:p>
            <a:r>
              <a:rPr lang="it-IT" smtClean="0"/>
              <a:t>Distribuzione di massa</a:t>
            </a:r>
            <a:endParaRPr lang="it-IT"/>
          </a:p>
        </p:txBody>
      </p:sp>
      <p:sp>
        <p:nvSpPr>
          <p:cNvPr id="3" name="Segnaposto data 2"/>
          <p:cNvSpPr>
            <a:spLocks noGrp="1"/>
          </p:cNvSpPr>
          <p:nvPr>
            <p:ph type="dt" sz="half" idx="10"/>
          </p:nvPr>
        </p:nvSpPr>
        <p:spPr/>
        <p:txBody>
          <a:bodyPr/>
          <a:lstStyle/>
          <a:p>
            <a:r>
              <a:rPr lang="it-IT" smtClean="0"/>
              <a:t>La Fisica a LHC</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58</a:t>
            </a:fld>
            <a:endParaRPr lang="it-IT"/>
          </a:p>
        </p:txBody>
      </p:sp>
      <p:sp>
        <p:nvSpPr>
          <p:cNvPr id="7" name="Rectangle 7"/>
          <p:cNvSpPr>
            <a:spLocks noChangeArrowheads="1"/>
          </p:cNvSpPr>
          <p:nvPr/>
        </p:nvSpPr>
        <p:spPr bwMode="auto">
          <a:xfrm>
            <a:off x="62608" y="6143041"/>
            <a:ext cx="4996305" cy="369332"/>
          </a:xfrm>
          <a:prstGeom prst="rect">
            <a:avLst/>
          </a:prstGeom>
          <a:noFill/>
          <a:ln w="9525">
            <a:noFill/>
            <a:miter lim="800000"/>
            <a:headEnd/>
            <a:tailEnd/>
          </a:ln>
          <a:effectLst/>
        </p:spPr>
        <p:txBody>
          <a:bodyPr wrap="none" anchor="ctr">
            <a:prstTxWarp prst="textNoShape">
              <a:avLst/>
            </a:prstTxWarp>
            <a:spAutoFit/>
          </a:bodyPr>
          <a:lstStyle/>
          <a:p>
            <a:r>
              <a:rPr lang="it-IT" sz="1800" dirty="0" smtClean="0">
                <a:solidFill>
                  <a:schemeClr val="bg1"/>
                </a:solidFill>
                <a:latin typeface="+mn-lt"/>
              </a:rPr>
              <a:t>Immagine dal </a:t>
            </a:r>
            <a:r>
              <a:rPr lang="it-IT" sz="1800" dirty="0" err="1" smtClean="0">
                <a:solidFill>
                  <a:schemeClr val="bg1"/>
                </a:solidFill>
                <a:latin typeface="+mn-lt"/>
              </a:rPr>
              <a:t>gravitational</a:t>
            </a:r>
            <a:r>
              <a:rPr lang="it-IT" sz="1800" dirty="0" smtClean="0">
                <a:solidFill>
                  <a:schemeClr val="bg1"/>
                </a:solidFill>
                <a:latin typeface="+mn-lt"/>
              </a:rPr>
              <a:t> </a:t>
            </a:r>
            <a:r>
              <a:rPr lang="it-IT" sz="1800" dirty="0" err="1" smtClean="0">
                <a:solidFill>
                  <a:schemeClr val="bg1"/>
                </a:solidFill>
                <a:latin typeface="+mn-lt"/>
              </a:rPr>
              <a:t>lensing</a:t>
            </a:r>
            <a:r>
              <a:rPr lang="it-IT" sz="1800" dirty="0" smtClean="0">
                <a:solidFill>
                  <a:schemeClr val="bg1"/>
                </a:solidFill>
                <a:latin typeface="+mn-lt"/>
              </a:rPr>
              <a:t> e nel visibile</a:t>
            </a:r>
            <a:endParaRPr lang="it-IT" sz="1800" dirty="0">
              <a:solidFill>
                <a:schemeClr val="bg1"/>
              </a:solidFill>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2"/>
          <a:stretch>
            <a:fillRect/>
          </a:stretch>
        </p:blipFill>
        <p:spPr>
          <a:xfrm>
            <a:off x="0" y="0"/>
            <a:ext cx="9144000" cy="6611112"/>
          </a:xfrm>
          <a:prstGeom prst="rect">
            <a:avLst/>
          </a:prstGeom>
        </p:spPr>
      </p:pic>
      <p:sp>
        <p:nvSpPr>
          <p:cNvPr id="1017858" name="Rectangle 2"/>
          <p:cNvSpPr>
            <a:spLocks noGrp="1" noChangeArrowheads="1"/>
          </p:cNvSpPr>
          <p:nvPr>
            <p:ph type="title"/>
          </p:nvPr>
        </p:nvSpPr>
        <p:spPr/>
        <p:txBody>
          <a:bodyPr/>
          <a:lstStyle/>
          <a:p>
            <a:r>
              <a:rPr lang="it-IT" sz="3600" dirty="0" smtClean="0"/>
              <a:t>Materia ordinaria e oscura</a:t>
            </a:r>
            <a:endParaRPr lang="it-IT" sz="3600" dirty="0"/>
          </a:p>
        </p:txBody>
      </p:sp>
      <p:sp>
        <p:nvSpPr>
          <p:cNvPr id="9" name="Segnaposto data 4"/>
          <p:cNvSpPr>
            <a:spLocks noGrp="1"/>
          </p:cNvSpPr>
          <p:nvPr>
            <p:ph type="dt" sz="half" idx="10"/>
          </p:nvPr>
        </p:nvSpPr>
        <p:spPr/>
        <p:txBody>
          <a:bodyPr/>
          <a:lstStyle/>
          <a:p>
            <a:r>
              <a:rPr lang="it-IT" smtClean="0"/>
              <a:t>La Fisica a LHC</a:t>
            </a:r>
            <a:endParaRPr lang="it-IT"/>
          </a:p>
        </p:txBody>
      </p:sp>
      <p:sp>
        <p:nvSpPr>
          <p:cNvPr id="15" name="Segnaposto piè di pagina 14"/>
          <p:cNvSpPr>
            <a:spLocks noGrp="1"/>
          </p:cNvSpPr>
          <p:nvPr>
            <p:ph type="ftr" sz="quarter" idx="11"/>
          </p:nvPr>
        </p:nvSpPr>
        <p:spPr/>
        <p:txBody>
          <a:bodyPr/>
          <a:lstStyle/>
          <a:p>
            <a:r>
              <a:rPr lang="it-IT" smtClean="0"/>
              <a:t>Luca Lista</a:t>
            </a:r>
            <a:endParaRPr lang="it-IT"/>
          </a:p>
        </p:txBody>
      </p:sp>
      <p:sp>
        <p:nvSpPr>
          <p:cNvPr id="14" name="Segnaposto numero diapositiva 13"/>
          <p:cNvSpPr>
            <a:spLocks noGrp="1"/>
          </p:cNvSpPr>
          <p:nvPr>
            <p:ph type="sldNum" sz="quarter" idx="12"/>
          </p:nvPr>
        </p:nvSpPr>
        <p:spPr/>
        <p:txBody>
          <a:bodyPr/>
          <a:lstStyle/>
          <a:p>
            <a:fld id="{C88BB0E5-2C05-0C4B-A4C4-A7ED78B96E19}" type="slidenum">
              <a:rPr lang="it-IT" smtClean="0"/>
              <a:pPr/>
              <a:t>59</a:t>
            </a:fld>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Modello Standard</a:t>
            </a:r>
            <a:endParaRPr lang="it-IT" dirty="0"/>
          </a:p>
        </p:txBody>
      </p:sp>
      <p:sp>
        <p:nvSpPr>
          <p:cNvPr id="3" name="Segnaposto contenuto 2"/>
          <p:cNvSpPr>
            <a:spLocks noGrp="1"/>
          </p:cNvSpPr>
          <p:nvPr>
            <p:ph idx="1"/>
          </p:nvPr>
        </p:nvSpPr>
        <p:spPr/>
        <p:txBody>
          <a:bodyPr/>
          <a:lstStyle/>
          <a:p>
            <a:r>
              <a:rPr lang="it-IT" sz="2400" dirty="0" smtClean="0"/>
              <a:t>Tutte le particelle elementari note e le loro interazioni (</a:t>
            </a:r>
            <a:r>
              <a:rPr lang="it-IT" sz="2400" dirty="0" err="1" smtClean="0"/>
              <a:t>=forze</a:t>
            </a:r>
            <a:r>
              <a:rPr lang="it-IT" sz="2400" dirty="0" smtClean="0"/>
              <a:t>) fondamentali sono riunite in un </a:t>
            </a:r>
            <a:r>
              <a:rPr lang="it-IT" sz="2400" dirty="0" smtClean="0">
                <a:solidFill>
                  <a:schemeClr val="accent2"/>
                </a:solidFill>
              </a:rPr>
              <a:t>modello matematico</a:t>
            </a:r>
          </a:p>
          <a:p>
            <a:r>
              <a:rPr lang="it-IT" sz="2400" dirty="0" smtClean="0"/>
              <a:t>È un esempio di </a:t>
            </a:r>
            <a:r>
              <a:rPr lang="it-IT" sz="2400" dirty="0" smtClean="0">
                <a:solidFill>
                  <a:srgbClr val="3333CC"/>
                </a:solidFill>
              </a:rPr>
              <a:t>unificazione </a:t>
            </a:r>
            <a:br>
              <a:rPr lang="it-IT" sz="2400" dirty="0" smtClean="0">
                <a:solidFill>
                  <a:srgbClr val="3333CC"/>
                </a:solidFill>
              </a:rPr>
            </a:br>
            <a:r>
              <a:rPr lang="it-IT" sz="2400" dirty="0" smtClean="0"/>
              <a:t>delle interazioni fondamentali</a:t>
            </a:r>
          </a:p>
          <a:p>
            <a:endParaRPr lang="it-IT" sz="2400" dirty="0" smtClean="0">
              <a:solidFill>
                <a:srgbClr val="FF0000"/>
              </a:solidFill>
            </a:endParaRPr>
          </a:p>
          <a:p>
            <a:r>
              <a:rPr lang="it-IT" sz="2400" dirty="0" err="1" smtClean="0">
                <a:solidFill>
                  <a:srgbClr val="FF0000"/>
                </a:solidFill>
              </a:rPr>
              <a:t>…ma</a:t>
            </a:r>
            <a:r>
              <a:rPr lang="it-IT" sz="2400" dirty="0" smtClean="0">
                <a:solidFill>
                  <a:srgbClr val="FF0000"/>
                </a:solidFill>
              </a:rPr>
              <a:t> non descrive tutti i </a:t>
            </a:r>
            <a:br>
              <a:rPr lang="it-IT" sz="2400" dirty="0" smtClean="0">
                <a:solidFill>
                  <a:srgbClr val="FF0000"/>
                </a:solidFill>
              </a:rPr>
            </a:br>
            <a:r>
              <a:rPr lang="it-IT" sz="2400" dirty="0" smtClean="0">
                <a:solidFill>
                  <a:srgbClr val="FF0000"/>
                </a:solidFill>
              </a:rPr>
              <a:t>fenomeni che conosciamo</a:t>
            </a:r>
          </a:p>
          <a:p>
            <a:pPr lvl="1"/>
            <a:r>
              <a:rPr lang="it-IT" sz="2000" dirty="0" smtClean="0"/>
              <a:t>Es.: </a:t>
            </a:r>
            <a:r>
              <a:rPr lang="it-IT" sz="2000" dirty="0" smtClean="0">
                <a:solidFill>
                  <a:srgbClr val="3333CC"/>
                </a:solidFill>
              </a:rPr>
              <a:t>gravità, materia oscura,</a:t>
            </a:r>
            <a:br>
              <a:rPr lang="it-IT" sz="2000" dirty="0" smtClean="0">
                <a:solidFill>
                  <a:srgbClr val="3333CC"/>
                </a:solidFill>
              </a:rPr>
            </a:br>
            <a:r>
              <a:rPr lang="it-IT" sz="2000" dirty="0" smtClean="0">
                <a:solidFill>
                  <a:srgbClr val="3333CC"/>
                </a:solidFill>
              </a:rPr>
              <a:t>energia oscura, </a:t>
            </a:r>
            <a:r>
              <a:rPr lang="it-IT" sz="2000" dirty="0" err="1" smtClean="0">
                <a:solidFill>
                  <a:srgbClr val="3333CC"/>
                </a:solidFill>
              </a:rPr>
              <a:t>…</a:t>
            </a:r>
            <a:endParaRPr lang="it-IT" sz="2400" dirty="0" smtClean="0">
              <a:solidFill>
                <a:srgbClr val="FF0000"/>
              </a:solidFill>
            </a:endParaRPr>
          </a:p>
          <a:p>
            <a:endParaRPr lang="it-IT" sz="2400" dirty="0" smtClean="0">
              <a:solidFill>
                <a:srgbClr val="FF0000"/>
              </a:solidFill>
            </a:endParaRPr>
          </a:p>
          <a:p>
            <a:endParaRPr lang="it-IT" sz="2400" dirty="0" smtClean="0">
              <a:solidFill>
                <a:srgbClr val="FF0000"/>
              </a:solidFill>
            </a:endParaRPr>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6</a:t>
            </a:fld>
            <a:endParaRPr lang="it-IT"/>
          </a:p>
        </p:txBody>
      </p:sp>
      <p:pic>
        <p:nvPicPr>
          <p:cNvPr id="7" name="Picture 19"/>
          <p:cNvPicPr>
            <a:picLocks noChangeAspect="1" noChangeArrowheads="1"/>
          </p:cNvPicPr>
          <p:nvPr/>
        </p:nvPicPr>
        <p:blipFill>
          <a:blip r:embed="rId2"/>
          <a:srcRect r="51791"/>
          <a:stretch>
            <a:fillRect/>
          </a:stretch>
        </p:blipFill>
        <p:spPr bwMode="auto">
          <a:xfrm>
            <a:off x="5377604" y="2103645"/>
            <a:ext cx="3535483" cy="2836862"/>
          </a:xfrm>
          <a:prstGeom prst="rect">
            <a:avLst/>
          </a:prstGeom>
          <a:noFill/>
          <a:ln w="9525">
            <a:noFill/>
            <a:miter lim="800000"/>
            <a:headEnd/>
            <a:tailEnd/>
          </a:ln>
          <a:effectLst/>
        </p:spPr>
      </p:pic>
      <p:sp>
        <p:nvSpPr>
          <p:cNvPr id="8" name="Rettangolo arrotondato 7"/>
          <p:cNvSpPr/>
          <p:nvPr/>
        </p:nvSpPr>
        <p:spPr bwMode="auto">
          <a:xfrm>
            <a:off x="5344386" y="2078247"/>
            <a:ext cx="762000" cy="2514600"/>
          </a:xfrm>
          <a:prstGeom prst="roundRect">
            <a:avLst>
              <a:gd name="adj" fmla="val 41112"/>
            </a:avLst>
          </a:prstGeom>
          <a:noFill/>
          <a:ln w="34925" cap="flat" cmpd="sng" algn="ctr">
            <a:solidFill>
              <a:srgbClr val="FF6600">
                <a:alpha val="50000"/>
              </a:srgb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sp>
        <p:nvSpPr>
          <p:cNvPr id="9" name="CasellaDiTesto 8"/>
          <p:cNvSpPr txBox="1"/>
          <p:nvPr/>
        </p:nvSpPr>
        <p:spPr>
          <a:xfrm>
            <a:off x="4863261" y="4999245"/>
            <a:ext cx="1724250" cy="338554"/>
          </a:xfrm>
          <a:prstGeom prst="rect">
            <a:avLst/>
          </a:prstGeom>
          <a:noFill/>
        </p:spPr>
        <p:txBody>
          <a:bodyPr wrap="none" rtlCol="0">
            <a:spAutoFit/>
          </a:bodyPr>
          <a:lstStyle/>
          <a:p>
            <a:pPr algn="ctr"/>
            <a:r>
              <a:rPr lang="en-US" dirty="0" err="1" smtClean="0">
                <a:solidFill>
                  <a:srgbClr val="FF6600"/>
                </a:solidFill>
                <a:latin typeface="+mn-lt"/>
              </a:rPr>
              <a:t>Materia</a:t>
            </a:r>
            <a:r>
              <a:rPr lang="en-US" dirty="0" smtClean="0">
                <a:solidFill>
                  <a:srgbClr val="FF6600"/>
                </a:solidFill>
                <a:latin typeface="+mn-lt"/>
              </a:rPr>
              <a:t> </a:t>
            </a:r>
            <a:r>
              <a:rPr lang="en-US" dirty="0" err="1" smtClean="0">
                <a:solidFill>
                  <a:srgbClr val="FF6600"/>
                </a:solidFill>
                <a:latin typeface="+mn-lt"/>
              </a:rPr>
              <a:t>ordinaria</a:t>
            </a:r>
            <a:endParaRPr lang="en-US" dirty="0">
              <a:solidFill>
                <a:srgbClr val="FF6600"/>
              </a:solidFill>
              <a:latin typeface="+mn-lt"/>
            </a:endParaRPr>
          </a:p>
        </p:txBody>
      </p:sp>
      <p:cxnSp>
        <p:nvCxnSpPr>
          <p:cNvPr id="10" name="Connettore 2 9"/>
          <p:cNvCxnSpPr>
            <a:stCxn id="8" idx="2"/>
            <a:endCxn id="9" idx="0"/>
          </p:cNvCxnSpPr>
          <p:nvPr/>
        </p:nvCxnSpPr>
        <p:spPr bwMode="auto">
          <a:xfrm rot="5400000">
            <a:off x="5522187" y="4796046"/>
            <a:ext cx="406398" cy="1588"/>
          </a:xfrm>
          <a:prstGeom prst="straightConnector1">
            <a:avLst/>
          </a:prstGeom>
          <a:solidFill>
            <a:schemeClr val="accent1"/>
          </a:solidFill>
          <a:ln w="34925" cap="flat" cmpd="sng" algn="ctr">
            <a:solidFill>
              <a:srgbClr val="FF6600">
                <a:alpha val="50000"/>
              </a:srgbClr>
            </a:solidFill>
            <a:prstDash val="solid"/>
            <a:round/>
            <a:headEnd type="none" w="med" len="med"/>
            <a:tailEnd type="triangle" w="med" len="lg"/>
          </a:ln>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Simulazione della collisione</a:t>
            </a:r>
            <a:endParaRPr lang="it-IT" dirty="0"/>
          </a:p>
        </p:txBody>
      </p:sp>
      <p:sp>
        <p:nvSpPr>
          <p:cNvPr id="3" name="Segnaposto data 2"/>
          <p:cNvSpPr>
            <a:spLocks noGrp="1"/>
          </p:cNvSpPr>
          <p:nvPr>
            <p:ph type="dt" sz="half" idx="10"/>
          </p:nvPr>
        </p:nvSpPr>
        <p:spPr/>
        <p:txBody>
          <a:bodyPr/>
          <a:lstStyle/>
          <a:p>
            <a:r>
              <a:rPr lang="it-IT" dirty="0" smtClean="0"/>
              <a:t>La Fisica a LHC</a:t>
            </a:r>
            <a:endParaRPr lang="it-IT" dirty="0"/>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60</a:t>
            </a:fld>
            <a:endParaRPr lang="it-IT"/>
          </a:p>
        </p:txBody>
      </p:sp>
      <p:pic>
        <p:nvPicPr>
          <p:cNvPr id="6" name="Immagine 5"/>
          <p:cNvPicPr>
            <a:picLocks noChangeAspect="1"/>
          </p:cNvPicPr>
          <p:nvPr/>
        </p:nvPicPr>
        <p:blipFill>
          <a:blip r:embed="rId2"/>
          <a:stretch>
            <a:fillRect/>
          </a:stretch>
        </p:blipFill>
        <p:spPr>
          <a:xfrm>
            <a:off x="965939" y="920403"/>
            <a:ext cx="6992155" cy="5403029"/>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 name="Footer Placeholder 4"/>
          <p:cNvSpPr>
            <a:spLocks noGrp="1"/>
          </p:cNvSpPr>
          <p:nvPr>
            <p:ph type="ftr" sz="quarter" idx="11"/>
          </p:nvPr>
        </p:nvSpPr>
        <p:spPr/>
        <p:txBody>
          <a:bodyPr/>
          <a:lstStyle/>
          <a:p>
            <a:r>
              <a:rPr lang="it-IT" smtClean="0"/>
              <a:t>Luca Lista</a:t>
            </a:r>
            <a:endParaRPr lang="it-IT"/>
          </a:p>
        </p:txBody>
      </p:sp>
      <p:sp>
        <p:nvSpPr>
          <p:cNvPr id="50" name="Slide Number Placeholder 5"/>
          <p:cNvSpPr>
            <a:spLocks noGrp="1"/>
          </p:cNvSpPr>
          <p:nvPr>
            <p:ph type="sldNum" sz="quarter" idx="12"/>
          </p:nvPr>
        </p:nvSpPr>
        <p:spPr/>
        <p:txBody>
          <a:bodyPr/>
          <a:lstStyle/>
          <a:p>
            <a:pPr>
              <a:defRPr/>
            </a:pPr>
            <a:fld id="{C1FAA0C4-D761-294C-A7A4-87496E7A404F}" type="slidenum">
              <a:rPr lang="it-IT"/>
              <a:pPr>
                <a:defRPr/>
              </a:pPr>
              <a:t>61</a:t>
            </a:fld>
            <a:endParaRPr lang="it-IT"/>
          </a:p>
        </p:txBody>
      </p:sp>
      <p:pic>
        <p:nvPicPr>
          <p:cNvPr id="28676" name="Picture 2"/>
          <p:cNvPicPr>
            <a:picLocks noChangeAspect="1" noChangeArrowheads="1"/>
          </p:cNvPicPr>
          <p:nvPr/>
        </p:nvPicPr>
        <p:blipFill>
          <a:blip r:embed="rId3"/>
          <a:srcRect/>
          <a:stretch>
            <a:fillRect/>
          </a:stretch>
        </p:blipFill>
        <p:spPr bwMode="auto">
          <a:xfrm>
            <a:off x="4787900" y="3578225"/>
            <a:ext cx="4032250" cy="2346325"/>
          </a:xfrm>
          <a:prstGeom prst="rect">
            <a:avLst/>
          </a:prstGeom>
          <a:noFill/>
          <a:ln w="9525">
            <a:noFill/>
            <a:miter lim="800000"/>
            <a:headEnd/>
            <a:tailEnd/>
          </a:ln>
        </p:spPr>
      </p:pic>
      <p:sp>
        <p:nvSpPr>
          <p:cNvPr id="1060867" name="Rectangle 3"/>
          <p:cNvSpPr>
            <a:spLocks noGrp="1" noChangeArrowheads="1"/>
          </p:cNvSpPr>
          <p:nvPr>
            <p:ph type="title"/>
          </p:nvPr>
        </p:nvSpPr>
        <p:spPr/>
        <p:txBody>
          <a:bodyPr/>
          <a:lstStyle/>
          <a:p>
            <a:pPr>
              <a:defRPr/>
            </a:pPr>
            <a:r>
              <a:rPr lang="it-IT" sz="3600" dirty="0" smtClean="0">
                <a:ea typeface="+mj-ea"/>
                <a:cs typeface="+mj-cs"/>
              </a:rPr>
              <a:t>La Grande Unificazione</a:t>
            </a:r>
            <a:endParaRPr lang="it-IT" sz="3600" dirty="0">
              <a:ea typeface="+mj-ea"/>
              <a:cs typeface="+mj-cs"/>
            </a:endParaRPr>
          </a:p>
        </p:txBody>
      </p:sp>
      <p:sp>
        <p:nvSpPr>
          <p:cNvPr id="28678" name="Rectangle 4"/>
          <p:cNvSpPr>
            <a:spLocks noGrp="1" noChangeArrowheads="1"/>
          </p:cNvSpPr>
          <p:nvPr>
            <p:ph type="body" idx="1"/>
          </p:nvPr>
        </p:nvSpPr>
        <p:spPr>
          <a:xfrm>
            <a:off x="600662" y="1125538"/>
            <a:ext cx="3638293" cy="4970462"/>
          </a:xfrm>
        </p:spPr>
        <p:txBody>
          <a:bodyPr/>
          <a:lstStyle/>
          <a:p>
            <a:r>
              <a:rPr lang="it-IT" sz="1800" dirty="0"/>
              <a:t>Ognuna delle </a:t>
            </a:r>
            <a:r>
              <a:rPr lang="it-IT" sz="1800" dirty="0">
                <a:solidFill>
                  <a:schemeClr val="accent2"/>
                </a:solidFill>
              </a:rPr>
              <a:t>quattro interazioni fondamentali</a:t>
            </a:r>
            <a:r>
              <a:rPr lang="it-IT" sz="1800" dirty="0"/>
              <a:t> è mediata da una </a:t>
            </a:r>
            <a:r>
              <a:rPr lang="it-IT" sz="1800" dirty="0">
                <a:solidFill>
                  <a:schemeClr val="accent2"/>
                </a:solidFill>
              </a:rPr>
              <a:t>particella </a:t>
            </a:r>
            <a:r>
              <a:rPr lang="it-IT" sz="1800" dirty="0"/>
              <a:t>(bosone vettore)</a:t>
            </a:r>
          </a:p>
          <a:p>
            <a:r>
              <a:rPr lang="it-IT" sz="1800" dirty="0"/>
              <a:t>Il </a:t>
            </a:r>
            <a:r>
              <a:rPr lang="it-IT" sz="1800" dirty="0">
                <a:solidFill>
                  <a:schemeClr val="accent2"/>
                </a:solidFill>
              </a:rPr>
              <a:t>Modello Standard</a:t>
            </a:r>
            <a:r>
              <a:rPr lang="it-IT" sz="1800" dirty="0"/>
              <a:t> unifica </a:t>
            </a:r>
            <a:br>
              <a:rPr lang="it-IT" sz="1800" dirty="0"/>
            </a:br>
            <a:r>
              <a:rPr lang="it-IT" sz="1800" dirty="0"/>
              <a:t>le </a:t>
            </a:r>
            <a:r>
              <a:rPr lang="it-IT" sz="1800" dirty="0" smtClean="0"/>
              <a:t>interazioni elettromagnetiche </a:t>
            </a:r>
            <a:r>
              <a:rPr lang="it-IT" sz="1800" dirty="0"/>
              <a:t>e nucleare debole</a:t>
            </a:r>
          </a:p>
          <a:p>
            <a:r>
              <a:rPr lang="it-IT" sz="1800" dirty="0"/>
              <a:t>È possibile che tutte le forze siano in realtà </a:t>
            </a:r>
            <a:r>
              <a:rPr lang="it-IT" sz="1800" dirty="0">
                <a:solidFill>
                  <a:schemeClr val="accent2"/>
                </a:solidFill>
              </a:rPr>
              <a:t>unificate</a:t>
            </a:r>
            <a:r>
              <a:rPr lang="it-IT" sz="1800" dirty="0"/>
              <a:t> in un’unica interazione fondamentale?</a:t>
            </a:r>
          </a:p>
        </p:txBody>
      </p:sp>
      <p:pic>
        <p:nvPicPr>
          <p:cNvPr id="28679" name="Picture 5"/>
          <p:cNvPicPr>
            <a:picLocks noChangeAspect="1" noChangeArrowheads="1"/>
          </p:cNvPicPr>
          <p:nvPr/>
        </p:nvPicPr>
        <p:blipFill>
          <a:blip r:embed="rId4"/>
          <a:srcRect/>
          <a:stretch>
            <a:fillRect/>
          </a:stretch>
        </p:blipFill>
        <p:spPr bwMode="auto">
          <a:xfrm>
            <a:off x="1144091" y="4654745"/>
            <a:ext cx="2160587" cy="1758950"/>
          </a:xfrm>
          <a:prstGeom prst="rect">
            <a:avLst/>
          </a:prstGeom>
          <a:noFill/>
          <a:ln w="9525">
            <a:noFill/>
            <a:miter lim="800000"/>
            <a:headEnd/>
            <a:tailEnd/>
          </a:ln>
        </p:spPr>
      </p:pic>
      <p:sp>
        <p:nvSpPr>
          <p:cNvPr id="28680" name="Line 6"/>
          <p:cNvSpPr>
            <a:spLocks noChangeShapeType="1"/>
          </p:cNvSpPr>
          <p:nvPr/>
        </p:nvSpPr>
        <p:spPr bwMode="auto">
          <a:xfrm flipH="1">
            <a:off x="7956550" y="1844675"/>
            <a:ext cx="0" cy="431800"/>
          </a:xfrm>
          <a:prstGeom prst="line">
            <a:avLst/>
          </a:prstGeom>
          <a:noFill/>
          <a:ln w="19050">
            <a:solidFill>
              <a:schemeClr val="accent2"/>
            </a:solidFill>
            <a:round/>
            <a:headEnd/>
            <a:tailEnd type="triangle" w="med" len="med"/>
          </a:ln>
        </p:spPr>
        <p:txBody>
          <a:bodyPr>
            <a:prstTxWarp prst="textNoShape">
              <a:avLst/>
            </a:prstTxWarp>
            <a:spAutoFit/>
          </a:bodyPr>
          <a:lstStyle/>
          <a:p>
            <a:endParaRPr lang="it-IT"/>
          </a:p>
        </p:txBody>
      </p:sp>
      <p:sp>
        <p:nvSpPr>
          <p:cNvPr id="28681" name="Text Box 7"/>
          <p:cNvSpPr txBox="1">
            <a:spLocks noChangeArrowheads="1"/>
          </p:cNvSpPr>
          <p:nvPr/>
        </p:nvSpPr>
        <p:spPr bwMode="auto">
          <a:xfrm>
            <a:off x="7010400" y="1327150"/>
            <a:ext cx="1219200" cy="517525"/>
          </a:xfrm>
          <a:prstGeom prst="rect">
            <a:avLst/>
          </a:prstGeom>
          <a:noFill/>
          <a:ln w="9525">
            <a:noFill/>
            <a:miter lim="800000"/>
            <a:headEnd/>
            <a:tailEnd/>
          </a:ln>
        </p:spPr>
        <p:txBody>
          <a:bodyPr wrap="none">
            <a:prstTxWarp prst="textNoShape">
              <a:avLst/>
            </a:prstTxWarp>
            <a:spAutoFit/>
          </a:bodyPr>
          <a:lstStyle/>
          <a:p>
            <a:pPr algn="ctr"/>
            <a:r>
              <a:rPr lang="it-IT" sz="1400" dirty="0">
                <a:solidFill>
                  <a:schemeClr val="accent2"/>
                </a:solidFill>
                <a:latin typeface="Arial" pitchFamily="-110" charset="0"/>
              </a:rPr>
              <a:t>Grande </a:t>
            </a:r>
            <a:br>
              <a:rPr lang="it-IT" sz="1400" dirty="0">
                <a:solidFill>
                  <a:schemeClr val="accent2"/>
                </a:solidFill>
                <a:latin typeface="Arial" pitchFamily="-110" charset="0"/>
              </a:rPr>
            </a:br>
            <a:r>
              <a:rPr lang="it-IT" sz="1400" dirty="0">
                <a:solidFill>
                  <a:schemeClr val="accent2"/>
                </a:solidFill>
                <a:latin typeface="Arial" pitchFamily="-110" charset="0"/>
              </a:rPr>
              <a:t>unificazione?</a:t>
            </a:r>
          </a:p>
        </p:txBody>
      </p:sp>
      <p:sp>
        <p:nvSpPr>
          <p:cNvPr id="28682" name="AutoShape 8"/>
          <p:cNvSpPr>
            <a:spLocks noChangeArrowheads="1"/>
          </p:cNvSpPr>
          <p:nvPr/>
        </p:nvSpPr>
        <p:spPr bwMode="auto">
          <a:xfrm>
            <a:off x="4356100" y="4083050"/>
            <a:ext cx="1042988" cy="1081088"/>
          </a:xfrm>
          <a:prstGeom prst="irregularSeal2">
            <a:avLst/>
          </a:prstGeom>
          <a:gradFill rotWithShape="1">
            <a:gsLst>
              <a:gs pos="0">
                <a:srgbClr val="FF0101"/>
              </a:gs>
              <a:gs pos="100000">
                <a:srgbClr val="FFFF00">
                  <a:alpha val="18999"/>
                </a:srgbClr>
              </a:gs>
            </a:gsLst>
            <a:path path="shape">
              <a:fillToRect l="50000" t="50000" r="50000" b="50000"/>
            </a:path>
          </a:gradFill>
          <a:ln w="9525">
            <a:noFill/>
            <a:miter lim="800000"/>
            <a:headEnd/>
            <a:tailEnd/>
          </a:ln>
        </p:spPr>
        <p:txBody>
          <a:bodyPr anchor="ctr">
            <a:prstTxWarp prst="textNoShape">
              <a:avLst/>
            </a:prstTxWarp>
            <a:spAutoFit/>
          </a:bodyPr>
          <a:lstStyle/>
          <a:p>
            <a:endParaRPr lang="it-IT"/>
          </a:p>
        </p:txBody>
      </p:sp>
      <p:sp>
        <p:nvSpPr>
          <p:cNvPr id="28683" name="Line 9"/>
          <p:cNvSpPr>
            <a:spLocks noChangeShapeType="1"/>
          </p:cNvSpPr>
          <p:nvPr/>
        </p:nvSpPr>
        <p:spPr bwMode="auto">
          <a:xfrm>
            <a:off x="5084763" y="2843213"/>
            <a:ext cx="3671887" cy="0"/>
          </a:xfrm>
          <a:prstGeom prst="line">
            <a:avLst/>
          </a:prstGeom>
          <a:noFill/>
          <a:ln w="28575">
            <a:solidFill>
              <a:schemeClr val="accent2"/>
            </a:solidFill>
            <a:round/>
            <a:headEnd/>
            <a:tailEnd type="triangle" w="med" len="med"/>
          </a:ln>
        </p:spPr>
        <p:txBody>
          <a:bodyPr>
            <a:prstTxWarp prst="textNoShape">
              <a:avLst/>
            </a:prstTxWarp>
            <a:spAutoFit/>
          </a:bodyPr>
          <a:lstStyle/>
          <a:p>
            <a:endParaRPr lang="it-IT"/>
          </a:p>
        </p:txBody>
      </p:sp>
      <p:sp>
        <p:nvSpPr>
          <p:cNvPr id="28684" name="Line 10"/>
          <p:cNvSpPr>
            <a:spLocks noChangeShapeType="1"/>
          </p:cNvSpPr>
          <p:nvPr/>
        </p:nvSpPr>
        <p:spPr bwMode="auto">
          <a:xfrm flipH="1" flipV="1">
            <a:off x="5084763" y="1042988"/>
            <a:ext cx="0" cy="1800225"/>
          </a:xfrm>
          <a:prstGeom prst="line">
            <a:avLst/>
          </a:prstGeom>
          <a:noFill/>
          <a:ln w="28575">
            <a:solidFill>
              <a:schemeClr val="accent2"/>
            </a:solidFill>
            <a:round/>
            <a:headEnd/>
            <a:tailEnd type="triangle" w="med" len="med"/>
          </a:ln>
        </p:spPr>
        <p:txBody>
          <a:bodyPr>
            <a:prstTxWarp prst="textNoShape">
              <a:avLst/>
            </a:prstTxWarp>
            <a:spAutoFit/>
          </a:bodyPr>
          <a:lstStyle/>
          <a:p>
            <a:endParaRPr lang="it-IT"/>
          </a:p>
        </p:txBody>
      </p:sp>
      <p:sp>
        <p:nvSpPr>
          <p:cNvPr id="28685" name="Line 11"/>
          <p:cNvSpPr>
            <a:spLocks noChangeShapeType="1"/>
          </p:cNvSpPr>
          <p:nvPr/>
        </p:nvSpPr>
        <p:spPr bwMode="auto">
          <a:xfrm>
            <a:off x="5084763"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86" name="Line 12"/>
          <p:cNvSpPr>
            <a:spLocks noChangeShapeType="1"/>
          </p:cNvSpPr>
          <p:nvPr/>
        </p:nvSpPr>
        <p:spPr bwMode="auto">
          <a:xfrm>
            <a:off x="5732463"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87" name="Line 13"/>
          <p:cNvSpPr>
            <a:spLocks noChangeShapeType="1"/>
          </p:cNvSpPr>
          <p:nvPr/>
        </p:nvSpPr>
        <p:spPr bwMode="auto">
          <a:xfrm>
            <a:off x="6453188"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88" name="Line 14"/>
          <p:cNvSpPr>
            <a:spLocks noChangeShapeType="1"/>
          </p:cNvSpPr>
          <p:nvPr/>
        </p:nvSpPr>
        <p:spPr bwMode="auto">
          <a:xfrm>
            <a:off x="7172325"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89" name="Line 15"/>
          <p:cNvSpPr>
            <a:spLocks noChangeShapeType="1"/>
          </p:cNvSpPr>
          <p:nvPr/>
        </p:nvSpPr>
        <p:spPr bwMode="auto">
          <a:xfrm>
            <a:off x="7893050"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0" name="Line 16"/>
          <p:cNvSpPr>
            <a:spLocks noChangeShapeType="1"/>
          </p:cNvSpPr>
          <p:nvPr/>
        </p:nvSpPr>
        <p:spPr bwMode="auto">
          <a:xfrm>
            <a:off x="8612188" y="2843213"/>
            <a:ext cx="0" cy="144462"/>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1" name="Line 17"/>
          <p:cNvSpPr>
            <a:spLocks noChangeShapeType="1"/>
          </p:cNvSpPr>
          <p:nvPr/>
        </p:nvSpPr>
        <p:spPr bwMode="auto">
          <a:xfrm flipH="1">
            <a:off x="4940300" y="2843213"/>
            <a:ext cx="144463" cy="0"/>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2" name="Line 18"/>
          <p:cNvSpPr>
            <a:spLocks noChangeShapeType="1"/>
          </p:cNvSpPr>
          <p:nvPr/>
        </p:nvSpPr>
        <p:spPr bwMode="auto">
          <a:xfrm flipH="1">
            <a:off x="4940300" y="2339975"/>
            <a:ext cx="144463" cy="0"/>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3" name="Line 19"/>
          <p:cNvSpPr>
            <a:spLocks noChangeShapeType="1"/>
          </p:cNvSpPr>
          <p:nvPr/>
        </p:nvSpPr>
        <p:spPr bwMode="auto">
          <a:xfrm flipH="1">
            <a:off x="4940300" y="1835150"/>
            <a:ext cx="144463" cy="0"/>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4" name="Line 20"/>
          <p:cNvSpPr>
            <a:spLocks noChangeShapeType="1"/>
          </p:cNvSpPr>
          <p:nvPr/>
        </p:nvSpPr>
        <p:spPr bwMode="auto">
          <a:xfrm flipH="1">
            <a:off x="4940300" y="1331913"/>
            <a:ext cx="144463" cy="0"/>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695" name="Text Box 21"/>
          <p:cNvSpPr txBox="1">
            <a:spLocks noChangeArrowheads="1"/>
          </p:cNvSpPr>
          <p:nvPr/>
        </p:nvSpPr>
        <p:spPr bwMode="auto">
          <a:xfrm>
            <a:off x="4940300" y="3009900"/>
            <a:ext cx="2857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a:t>
            </a:r>
          </a:p>
        </p:txBody>
      </p:sp>
      <p:sp>
        <p:nvSpPr>
          <p:cNvPr id="28696" name="Text Box 22"/>
          <p:cNvSpPr txBox="1">
            <a:spLocks noChangeArrowheads="1"/>
          </p:cNvSpPr>
          <p:nvPr/>
        </p:nvSpPr>
        <p:spPr bwMode="auto">
          <a:xfrm>
            <a:off x="5461000" y="3009900"/>
            <a:ext cx="45720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10</a:t>
            </a:r>
            <a:r>
              <a:rPr lang="en-US" baseline="30000">
                <a:solidFill>
                  <a:schemeClr val="accent2"/>
                </a:solidFill>
              </a:rPr>
              <a:t>4</a:t>
            </a:r>
          </a:p>
        </p:txBody>
      </p:sp>
      <p:sp>
        <p:nvSpPr>
          <p:cNvPr id="28697" name="Text Box 23"/>
          <p:cNvSpPr txBox="1">
            <a:spLocks noChangeArrowheads="1"/>
          </p:cNvSpPr>
          <p:nvPr/>
        </p:nvSpPr>
        <p:spPr bwMode="auto">
          <a:xfrm>
            <a:off x="7442200" y="3190875"/>
            <a:ext cx="1387475" cy="336550"/>
          </a:xfrm>
          <a:prstGeom prst="rect">
            <a:avLst/>
          </a:prstGeom>
          <a:noFill/>
          <a:ln w="9525">
            <a:noFill/>
            <a:miter lim="800000"/>
            <a:headEnd/>
            <a:tailEnd/>
          </a:ln>
        </p:spPr>
        <p:txBody>
          <a:bodyPr wrap="none">
            <a:prstTxWarp prst="textNoShape">
              <a:avLst/>
            </a:prstTxWarp>
            <a:spAutoFit/>
          </a:bodyPr>
          <a:lstStyle/>
          <a:p>
            <a:r>
              <a:rPr lang="it-IT" dirty="0">
                <a:solidFill>
                  <a:schemeClr val="accent2"/>
                </a:solidFill>
              </a:rPr>
              <a:t>Energia (</a:t>
            </a:r>
            <a:r>
              <a:rPr lang="it-IT" dirty="0" err="1">
                <a:solidFill>
                  <a:schemeClr val="accent2"/>
                </a:solidFill>
              </a:rPr>
              <a:t>GeV</a:t>
            </a:r>
            <a:r>
              <a:rPr lang="it-IT" dirty="0">
                <a:solidFill>
                  <a:schemeClr val="accent2"/>
                </a:solidFill>
              </a:rPr>
              <a:t>)</a:t>
            </a:r>
          </a:p>
        </p:txBody>
      </p:sp>
      <p:sp>
        <p:nvSpPr>
          <p:cNvPr id="28698" name="Text Box 24"/>
          <p:cNvSpPr txBox="1">
            <a:spLocks noChangeArrowheads="1"/>
          </p:cNvSpPr>
          <p:nvPr/>
        </p:nvSpPr>
        <p:spPr bwMode="auto">
          <a:xfrm>
            <a:off x="6154738" y="3009900"/>
            <a:ext cx="45720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10</a:t>
            </a:r>
            <a:r>
              <a:rPr lang="en-US" baseline="30000">
                <a:solidFill>
                  <a:schemeClr val="accent2"/>
                </a:solidFill>
              </a:rPr>
              <a:t>8</a:t>
            </a:r>
          </a:p>
        </p:txBody>
      </p:sp>
      <p:sp>
        <p:nvSpPr>
          <p:cNvPr id="28699" name="Text Box 25"/>
          <p:cNvSpPr txBox="1">
            <a:spLocks noChangeArrowheads="1"/>
          </p:cNvSpPr>
          <p:nvPr/>
        </p:nvSpPr>
        <p:spPr bwMode="auto">
          <a:xfrm>
            <a:off x="6846888" y="3009900"/>
            <a:ext cx="5270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10</a:t>
            </a:r>
            <a:r>
              <a:rPr lang="en-US" baseline="30000">
                <a:solidFill>
                  <a:schemeClr val="accent2"/>
                </a:solidFill>
              </a:rPr>
              <a:t>12</a:t>
            </a:r>
          </a:p>
        </p:txBody>
      </p:sp>
      <p:sp>
        <p:nvSpPr>
          <p:cNvPr id="28700" name="Text Box 26"/>
          <p:cNvSpPr txBox="1">
            <a:spLocks noChangeArrowheads="1"/>
          </p:cNvSpPr>
          <p:nvPr/>
        </p:nvSpPr>
        <p:spPr bwMode="auto">
          <a:xfrm>
            <a:off x="7610475" y="3009900"/>
            <a:ext cx="5270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10</a:t>
            </a:r>
            <a:r>
              <a:rPr lang="en-US" baseline="30000">
                <a:solidFill>
                  <a:schemeClr val="accent2"/>
                </a:solidFill>
              </a:rPr>
              <a:t>16</a:t>
            </a:r>
          </a:p>
        </p:txBody>
      </p:sp>
      <p:sp>
        <p:nvSpPr>
          <p:cNvPr id="28701" name="Text Box 27"/>
          <p:cNvSpPr txBox="1">
            <a:spLocks noChangeArrowheads="1"/>
          </p:cNvSpPr>
          <p:nvPr/>
        </p:nvSpPr>
        <p:spPr bwMode="auto">
          <a:xfrm>
            <a:off x="8374063" y="3009900"/>
            <a:ext cx="5270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10</a:t>
            </a:r>
            <a:r>
              <a:rPr lang="en-US" baseline="30000">
                <a:solidFill>
                  <a:schemeClr val="accent2"/>
                </a:solidFill>
              </a:rPr>
              <a:t>20</a:t>
            </a:r>
          </a:p>
        </p:txBody>
      </p:sp>
      <p:sp>
        <p:nvSpPr>
          <p:cNvPr id="28702" name="Text Box 28"/>
          <p:cNvSpPr txBox="1">
            <a:spLocks noChangeArrowheads="1"/>
          </p:cNvSpPr>
          <p:nvPr/>
        </p:nvSpPr>
        <p:spPr bwMode="auto">
          <a:xfrm>
            <a:off x="4437063" y="2162175"/>
            <a:ext cx="5397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0.05</a:t>
            </a:r>
          </a:p>
        </p:txBody>
      </p:sp>
      <p:sp>
        <p:nvSpPr>
          <p:cNvPr id="28703" name="Text Box 29"/>
          <p:cNvSpPr txBox="1">
            <a:spLocks noChangeArrowheads="1"/>
          </p:cNvSpPr>
          <p:nvPr/>
        </p:nvSpPr>
        <p:spPr bwMode="auto">
          <a:xfrm>
            <a:off x="4437063" y="1655763"/>
            <a:ext cx="5397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0.10</a:t>
            </a:r>
          </a:p>
        </p:txBody>
      </p:sp>
      <p:sp>
        <p:nvSpPr>
          <p:cNvPr id="28704" name="Text Box 30"/>
          <p:cNvSpPr txBox="1">
            <a:spLocks noChangeArrowheads="1"/>
          </p:cNvSpPr>
          <p:nvPr/>
        </p:nvSpPr>
        <p:spPr bwMode="auto">
          <a:xfrm>
            <a:off x="4435475" y="1149350"/>
            <a:ext cx="5397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0.15</a:t>
            </a:r>
          </a:p>
        </p:txBody>
      </p:sp>
      <p:sp>
        <p:nvSpPr>
          <p:cNvPr id="28705" name="Text Box 31"/>
          <p:cNvSpPr txBox="1">
            <a:spLocks noChangeArrowheads="1"/>
          </p:cNvSpPr>
          <p:nvPr/>
        </p:nvSpPr>
        <p:spPr bwMode="auto">
          <a:xfrm>
            <a:off x="4435475" y="2670175"/>
            <a:ext cx="539750" cy="33655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0.00</a:t>
            </a:r>
          </a:p>
        </p:txBody>
      </p:sp>
      <p:sp>
        <p:nvSpPr>
          <p:cNvPr id="28706" name="Text Box 32"/>
          <p:cNvSpPr txBox="1">
            <a:spLocks noChangeArrowheads="1"/>
          </p:cNvSpPr>
          <p:nvPr/>
        </p:nvSpPr>
        <p:spPr bwMode="auto">
          <a:xfrm rot="-5400000">
            <a:off x="3907632" y="1439069"/>
            <a:ext cx="887412" cy="336550"/>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rPr>
              <a:t>Intensità</a:t>
            </a:r>
          </a:p>
        </p:txBody>
      </p:sp>
      <p:sp>
        <p:nvSpPr>
          <p:cNvPr id="28707" name="Freeform 33"/>
          <p:cNvSpPr>
            <a:spLocks/>
          </p:cNvSpPr>
          <p:nvPr/>
        </p:nvSpPr>
        <p:spPr bwMode="auto">
          <a:xfrm>
            <a:off x="5467350" y="1484313"/>
            <a:ext cx="2519363" cy="865187"/>
          </a:xfrm>
          <a:custGeom>
            <a:avLst/>
            <a:gdLst>
              <a:gd name="T0" fmla="*/ 0 w 1600"/>
              <a:gd name="T1" fmla="*/ 0 h 553"/>
              <a:gd name="T2" fmla="*/ 390 w 1600"/>
              <a:gd name="T3" fmla="*/ 250 h 553"/>
              <a:gd name="T4" fmla="*/ 937 w 1600"/>
              <a:gd name="T5" fmla="*/ 442 h 553"/>
              <a:gd name="T6" fmla="*/ 1600 w 1600"/>
              <a:gd name="T7" fmla="*/ 553 h 553"/>
              <a:gd name="T8" fmla="*/ 0 60000 65536"/>
              <a:gd name="T9" fmla="*/ 0 60000 65536"/>
              <a:gd name="T10" fmla="*/ 0 60000 65536"/>
              <a:gd name="T11" fmla="*/ 0 60000 65536"/>
              <a:gd name="T12" fmla="*/ 0 w 1600"/>
              <a:gd name="T13" fmla="*/ 0 h 553"/>
              <a:gd name="T14" fmla="*/ 1600 w 1600"/>
              <a:gd name="T15" fmla="*/ 553 h 553"/>
            </a:gdLst>
            <a:ahLst/>
            <a:cxnLst>
              <a:cxn ang="T8">
                <a:pos x="T0" y="T1"/>
              </a:cxn>
              <a:cxn ang="T9">
                <a:pos x="T2" y="T3"/>
              </a:cxn>
              <a:cxn ang="T10">
                <a:pos x="T4" y="T5"/>
              </a:cxn>
              <a:cxn ang="T11">
                <a:pos x="T6" y="T7"/>
              </a:cxn>
            </a:cxnLst>
            <a:rect l="T12" t="T13" r="T14" b="T15"/>
            <a:pathLst>
              <a:path w="1600" h="553">
                <a:moveTo>
                  <a:pt x="0" y="0"/>
                </a:moveTo>
                <a:cubicBezTo>
                  <a:pt x="117" y="88"/>
                  <a:pt x="234" y="176"/>
                  <a:pt x="390" y="250"/>
                </a:cubicBezTo>
                <a:cubicBezTo>
                  <a:pt x="546" y="324"/>
                  <a:pt x="735" y="392"/>
                  <a:pt x="937" y="442"/>
                </a:cubicBezTo>
                <a:cubicBezTo>
                  <a:pt x="1139" y="492"/>
                  <a:pt x="1369" y="522"/>
                  <a:pt x="1600" y="553"/>
                </a:cubicBezTo>
              </a:path>
            </a:pathLst>
          </a:custGeom>
          <a:noFill/>
          <a:ln w="28575">
            <a:solidFill>
              <a:srgbClr val="339966"/>
            </a:solidFill>
            <a:round/>
            <a:headEnd/>
            <a:tailEnd/>
          </a:ln>
        </p:spPr>
        <p:txBody>
          <a:bodyPr>
            <a:prstTxWarp prst="textNoShape">
              <a:avLst/>
            </a:prstTxWarp>
            <a:spAutoFit/>
          </a:bodyPr>
          <a:lstStyle/>
          <a:p>
            <a:endParaRPr lang="it-IT"/>
          </a:p>
        </p:txBody>
      </p:sp>
      <p:sp>
        <p:nvSpPr>
          <p:cNvPr id="28708" name="Freeform 34"/>
          <p:cNvSpPr>
            <a:spLocks/>
          </p:cNvSpPr>
          <p:nvPr/>
        </p:nvSpPr>
        <p:spPr bwMode="auto">
          <a:xfrm>
            <a:off x="5448300" y="2352675"/>
            <a:ext cx="2524125" cy="342900"/>
          </a:xfrm>
          <a:custGeom>
            <a:avLst/>
            <a:gdLst>
              <a:gd name="T0" fmla="*/ 0 w 1590"/>
              <a:gd name="T1" fmla="*/ 216 h 216"/>
              <a:gd name="T2" fmla="*/ 784 w 1590"/>
              <a:gd name="T3" fmla="*/ 161 h 216"/>
              <a:gd name="T4" fmla="*/ 1228 w 1590"/>
              <a:gd name="T5" fmla="*/ 95 h 216"/>
              <a:gd name="T6" fmla="*/ 1590 w 1590"/>
              <a:gd name="T7" fmla="*/ 0 h 216"/>
              <a:gd name="T8" fmla="*/ 0 60000 65536"/>
              <a:gd name="T9" fmla="*/ 0 60000 65536"/>
              <a:gd name="T10" fmla="*/ 0 60000 65536"/>
              <a:gd name="T11" fmla="*/ 0 60000 65536"/>
              <a:gd name="T12" fmla="*/ 0 w 1590"/>
              <a:gd name="T13" fmla="*/ 0 h 216"/>
              <a:gd name="T14" fmla="*/ 1590 w 1590"/>
              <a:gd name="T15" fmla="*/ 216 h 216"/>
            </a:gdLst>
            <a:ahLst/>
            <a:cxnLst>
              <a:cxn ang="T8">
                <a:pos x="T0" y="T1"/>
              </a:cxn>
              <a:cxn ang="T9">
                <a:pos x="T2" y="T3"/>
              </a:cxn>
              <a:cxn ang="T10">
                <a:pos x="T4" y="T5"/>
              </a:cxn>
              <a:cxn ang="T11">
                <a:pos x="T6" y="T7"/>
              </a:cxn>
            </a:cxnLst>
            <a:rect l="T12" t="T13" r="T14" b="T15"/>
            <a:pathLst>
              <a:path w="1590" h="216">
                <a:moveTo>
                  <a:pt x="0" y="216"/>
                </a:moveTo>
                <a:cubicBezTo>
                  <a:pt x="130" y="207"/>
                  <a:pt x="579" y="181"/>
                  <a:pt x="784" y="161"/>
                </a:cubicBezTo>
                <a:cubicBezTo>
                  <a:pt x="989" y="141"/>
                  <a:pt x="1094" y="122"/>
                  <a:pt x="1228" y="95"/>
                </a:cubicBezTo>
                <a:cubicBezTo>
                  <a:pt x="1362" y="68"/>
                  <a:pt x="1515" y="20"/>
                  <a:pt x="1590" y="0"/>
                </a:cubicBezTo>
              </a:path>
            </a:pathLst>
          </a:custGeom>
          <a:noFill/>
          <a:ln w="28575">
            <a:solidFill>
              <a:srgbClr val="8B0181"/>
            </a:solidFill>
            <a:round/>
            <a:headEnd/>
            <a:tailEnd/>
          </a:ln>
        </p:spPr>
        <p:txBody>
          <a:bodyPr>
            <a:prstTxWarp prst="textNoShape">
              <a:avLst/>
            </a:prstTxWarp>
            <a:spAutoFit/>
          </a:bodyPr>
          <a:lstStyle/>
          <a:p>
            <a:endParaRPr lang="it-IT"/>
          </a:p>
        </p:txBody>
      </p:sp>
      <p:sp>
        <p:nvSpPr>
          <p:cNvPr id="28709" name="Freeform 35"/>
          <p:cNvSpPr>
            <a:spLocks/>
          </p:cNvSpPr>
          <p:nvPr/>
        </p:nvSpPr>
        <p:spPr bwMode="auto">
          <a:xfrm>
            <a:off x="5435600" y="2349500"/>
            <a:ext cx="2524125" cy="142875"/>
          </a:xfrm>
          <a:custGeom>
            <a:avLst/>
            <a:gdLst>
              <a:gd name="T0" fmla="*/ 0 w 1590"/>
              <a:gd name="T1" fmla="*/ 216 h 216"/>
              <a:gd name="T2" fmla="*/ 784 w 1590"/>
              <a:gd name="T3" fmla="*/ 161 h 216"/>
              <a:gd name="T4" fmla="*/ 1228 w 1590"/>
              <a:gd name="T5" fmla="*/ 95 h 216"/>
              <a:gd name="T6" fmla="*/ 1590 w 1590"/>
              <a:gd name="T7" fmla="*/ 0 h 216"/>
              <a:gd name="T8" fmla="*/ 0 60000 65536"/>
              <a:gd name="T9" fmla="*/ 0 60000 65536"/>
              <a:gd name="T10" fmla="*/ 0 60000 65536"/>
              <a:gd name="T11" fmla="*/ 0 60000 65536"/>
              <a:gd name="T12" fmla="*/ 0 w 1590"/>
              <a:gd name="T13" fmla="*/ 0 h 216"/>
              <a:gd name="T14" fmla="*/ 1590 w 1590"/>
              <a:gd name="T15" fmla="*/ 216 h 216"/>
            </a:gdLst>
            <a:ahLst/>
            <a:cxnLst>
              <a:cxn ang="T8">
                <a:pos x="T0" y="T1"/>
              </a:cxn>
              <a:cxn ang="T9">
                <a:pos x="T2" y="T3"/>
              </a:cxn>
              <a:cxn ang="T10">
                <a:pos x="T4" y="T5"/>
              </a:cxn>
              <a:cxn ang="T11">
                <a:pos x="T6" y="T7"/>
              </a:cxn>
            </a:cxnLst>
            <a:rect l="T12" t="T13" r="T14" b="T15"/>
            <a:pathLst>
              <a:path w="1590" h="216">
                <a:moveTo>
                  <a:pt x="0" y="216"/>
                </a:moveTo>
                <a:cubicBezTo>
                  <a:pt x="130" y="207"/>
                  <a:pt x="579" y="181"/>
                  <a:pt x="784" y="161"/>
                </a:cubicBezTo>
                <a:cubicBezTo>
                  <a:pt x="989" y="141"/>
                  <a:pt x="1094" y="122"/>
                  <a:pt x="1228" y="95"/>
                </a:cubicBezTo>
                <a:cubicBezTo>
                  <a:pt x="1362" y="68"/>
                  <a:pt x="1515" y="20"/>
                  <a:pt x="1590" y="0"/>
                </a:cubicBezTo>
              </a:path>
            </a:pathLst>
          </a:custGeom>
          <a:noFill/>
          <a:ln w="28575">
            <a:solidFill>
              <a:srgbClr val="FF0000"/>
            </a:solidFill>
            <a:round/>
            <a:headEnd/>
            <a:tailEnd/>
          </a:ln>
        </p:spPr>
        <p:txBody>
          <a:bodyPr>
            <a:prstTxWarp prst="textNoShape">
              <a:avLst/>
            </a:prstTxWarp>
            <a:spAutoFit/>
          </a:bodyPr>
          <a:lstStyle/>
          <a:p>
            <a:endParaRPr lang="it-IT"/>
          </a:p>
        </p:txBody>
      </p:sp>
      <p:sp>
        <p:nvSpPr>
          <p:cNvPr id="28710" name="Line 36"/>
          <p:cNvSpPr>
            <a:spLocks noChangeShapeType="1"/>
          </p:cNvSpPr>
          <p:nvPr/>
        </p:nvSpPr>
        <p:spPr bwMode="auto">
          <a:xfrm flipV="1">
            <a:off x="7956550" y="2276475"/>
            <a:ext cx="576263" cy="73025"/>
          </a:xfrm>
          <a:prstGeom prst="line">
            <a:avLst/>
          </a:prstGeom>
          <a:noFill/>
          <a:ln w="28575">
            <a:solidFill>
              <a:schemeClr val="accent2"/>
            </a:solidFill>
            <a:round/>
            <a:headEnd/>
            <a:tailEnd/>
          </a:ln>
        </p:spPr>
        <p:txBody>
          <a:bodyPr>
            <a:prstTxWarp prst="textNoShape">
              <a:avLst/>
            </a:prstTxWarp>
            <a:spAutoFit/>
          </a:bodyPr>
          <a:lstStyle/>
          <a:p>
            <a:endParaRPr lang="it-IT"/>
          </a:p>
        </p:txBody>
      </p:sp>
      <p:sp>
        <p:nvSpPr>
          <p:cNvPr id="28714" name="Line 40"/>
          <p:cNvSpPr>
            <a:spLocks noChangeShapeType="1"/>
          </p:cNvSpPr>
          <p:nvPr/>
        </p:nvSpPr>
        <p:spPr bwMode="auto">
          <a:xfrm>
            <a:off x="5773738" y="1228725"/>
            <a:ext cx="0" cy="396724"/>
          </a:xfrm>
          <a:prstGeom prst="line">
            <a:avLst/>
          </a:prstGeom>
          <a:noFill/>
          <a:ln w="19050">
            <a:solidFill>
              <a:schemeClr val="tx1"/>
            </a:solidFill>
            <a:round/>
            <a:headEnd/>
            <a:tailEnd type="triangle" w="med" len="med"/>
          </a:ln>
        </p:spPr>
        <p:txBody>
          <a:bodyPr>
            <a:prstTxWarp prst="textNoShape">
              <a:avLst/>
            </a:prstTxWarp>
            <a:spAutoFit/>
          </a:bodyPr>
          <a:lstStyle/>
          <a:p>
            <a:endParaRPr lang="it-IT"/>
          </a:p>
        </p:txBody>
      </p:sp>
      <p:sp>
        <p:nvSpPr>
          <p:cNvPr id="28715" name="Text Box 41"/>
          <p:cNvSpPr txBox="1">
            <a:spLocks noChangeArrowheads="1"/>
          </p:cNvSpPr>
          <p:nvPr/>
        </p:nvSpPr>
        <p:spPr bwMode="auto">
          <a:xfrm>
            <a:off x="5486400" y="914400"/>
            <a:ext cx="588963" cy="336550"/>
          </a:xfrm>
          <a:prstGeom prst="rect">
            <a:avLst/>
          </a:prstGeom>
          <a:noFill/>
          <a:ln w="9525">
            <a:noFill/>
            <a:miter lim="800000"/>
            <a:headEnd/>
            <a:tailEnd/>
          </a:ln>
        </p:spPr>
        <p:txBody>
          <a:bodyPr wrap="none">
            <a:prstTxWarp prst="textNoShape">
              <a:avLst/>
            </a:prstTxWarp>
            <a:spAutoFit/>
          </a:bodyPr>
          <a:lstStyle/>
          <a:p>
            <a:r>
              <a:rPr lang="en-US" dirty="0">
                <a:latin typeface="Arial" pitchFamily="-110" charset="0"/>
              </a:rPr>
              <a:t>LHC</a:t>
            </a:r>
          </a:p>
        </p:txBody>
      </p:sp>
      <p:sp>
        <p:nvSpPr>
          <p:cNvPr id="28716" name="Text Box 42"/>
          <p:cNvSpPr txBox="1">
            <a:spLocks noChangeArrowheads="1"/>
          </p:cNvSpPr>
          <p:nvPr/>
        </p:nvSpPr>
        <p:spPr bwMode="auto">
          <a:xfrm>
            <a:off x="4721225" y="4495800"/>
            <a:ext cx="935038" cy="274638"/>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Arial" pitchFamily="-110" charset="0"/>
              </a:rPr>
              <a:t>big bang</a:t>
            </a:r>
          </a:p>
        </p:txBody>
      </p:sp>
      <p:sp>
        <p:nvSpPr>
          <p:cNvPr id="28717" name="Text Box 43"/>
          <p:cNvSpPr txBox="1">
            <a:spLocks noChangeArrowheads="1"/>
          </p:cNvSpPr>
          <p:nvPr/>
        </p:nvSpPr>
        <p:spPr bwMode="auto">
          <a:xfrm>
            <a:off x="7581900" y="4197350"/>
            <a:ext cx="935038" cy="274638"/>
          </a:xfrm>
          <a:prstGeom prst="rect">
            <a:avLst/>
          </a:prstGeom>
          <a:noFill/>
          <a:ln w="9525">
            <a:noFill/>
            <a:miter lim="800000"/>
            <a:headEnd/>
            <a:tailEnd/>
          </a:ln>
        </p:spPr>
        <p:txBody>
          <a:bodyPr>
            <a:prstTxWarp prst="textNoShape">
              <a:avLst/>
            </a:prstTxWarp>
            <a:spAutoFit/>
          </a:bodyPr>
          <a:lstStyle/>
          <a:p>
            <a:pPr algn="r"/>
            <a:r>
              <a:rPr lang="en-US" sz="1200">
                <a:solidFill>
                  <a:schemeClr val="bg1"/>
                </a:solidFill>
                <a:latin typeface="Arial" pitchFamily="-110" charset="0"/>
              </a:rPr>
              <a:t>forte</a:t>
            </a:r>
          </a:p>
        </p:txBody>
      </p:sp>
      <p:sp>
        <p:nvSpPr>
          <p:cNvPr id="28718" name="Text Box 44"/>
          <p:cNvSpPr txBox="1">
            <a:spLocks noChangeArrowheads="1"/>
          </p:cNvSpPr>
          <p:nvPr/>
        </p:nvSpPr>
        <p:spPr bwMode="auto">
          <a:xfrm>
            <a:off x="7081838" y="4483100"/>
            <a:ext cx="1435100" cy="274638"/>
          </a:xfrm>
          <a:prstGeom prst="rect">
            <a:avLst/>
          </a:prstGeom>
          <a:noFill/>
          <a:ln w="9525">
            <a:noFill/>
            <a:miter lim="800000"/>
            <a:headEnd/>
            <a:tailEnd/>
          </a:ln>
        </p:spPr>
        <p:txBody>
          <a:bodyPr>
            <a:prstTxWarp prst="textNoShape">
              <a:avLst/>
            </a:prstTxWarp>
            <a:spAutoFit/>
          </a:bodyPr>
          <a:lstStyle/>
          <a:p>
            <a:pPr algn="r"/>
            <a:r>
              <a:rPr lang="en-US" sz="1200">
                <a:solidFill>
                  <a:schemeClr val="bg1"/>
                </a:solidFill>
                <a:latin typeface="Arial" pitchFamily="-110" charset="0"/>
              </a:rPr>
              <a:t>elettromagnetica</a:t>
            </a:r>
          </a:p>
        </p:txBody>
      </p:sp>
      <p:sp>
        <p:nvSpPr>
          <p:cNvPr id="28719" name="Text Box 45"/>
          <p:cNvSpPr txBox="1">
            <a:spLocks noChangeArrowheads="1"/>
          </p:cNvSpPr>
          <p:nvPr/>
        </p:nvSpPr>
        <p:spPr bwMode="auto">
          <a:xfrm>
            <a:off x="7785100" y="4794250"/>
            <a:ext cx="731838" cy="274638"/>
          </a:xfrm>
          <a:prstGeom prst="rect">
            <a:avLst/>
          </a:prstGeom>
          <a:noFill/>
          <a:ln w="9525">
            <a:noFill/>
            <a:miter lim="800000"/>
            <a:headEnd/>
            <a:tailEnd/>
          </a:ln>
        </p:spPr>
        <p:txBody>
          <a:bodyPr>
            <a:prstTxWarp prst="textNoShape">
              <a:avLst/>
            </a:prstTxWarp>
            <a:spAutoFit/>
          </a:bodyPr>
          <a:lstStyle/>
          <a:p>
            <a:pPr algn="r"/>
            <a:r>
              <a:rPr lang="en-US" sz="1200">
                <a:solidFill>
                  <a:schemeClr val="bg1"/>
                </a:solidFill>
                <a:latin typeface="Arial" pitchFamily="-110" charset="0"/>
              </a:rPr>
              <a:t>debole</a:t>
            </a:r>
          </a:p>
        </p:txBody>
      </p:sp>
      <p:sp>
        <p:nvSpPr>
          <p:cNvPr id="28720" name="Text Box 46"/>
          <p:cNvSpPr txBox="1">
            <a:spLocks noChangeArrowheads="1"/>
          </p:cNvSpPr>
          <p:nvPr/>
        </p:nvSpPr>
        <p:spPr bwMode="auto">
          <a:xfrm>
            <a:off x="7785100" y="5083175"/>
            <a:ext cx="731838" cy="274638"/>
          </a:xfrm>
          <a:prstGeom prst="rect">
            <a:avLst/>
          </a:prstGeom>
          <a:noFill/>
          <a:ln w="9525">
            <a:noFill/>
            <a:miter lim="800000"/>
            <a:headEnd/>
            <a:tailEnd/>
          </a:ln>
        </p:spPr>
        <p:txBody>
          <a:bodyPr>
            <a:prstTxWarp prst="textNoShape">
              <a:avLst/>
            </a:prstTxWarp>
            <a:spAutoFit/>
          </a:bodyPr>
          <a:lstStyle/>
          <a:p>
            <a:pPr algn="r"/>
            <a:r>
              <a:rPr lang="en-US" sz="1200">
                <a:solidFill>
                  <a:schemeClr val="bg1"/>
                </a:solidFill>
                <a:latin typeface="Arial" pitchFamily="-110" charset="0"/>
              </a:rPr>
              <a:t>gravità</a:t>
            </a:r>
          </a:p>
        </p:txBody>
      </p:sp>
      <p:sp>
        <p:nvSpPr>
          <p:cNvPr id="28721" name="Text Box 47"/>
          <p:cNvSpPr txBox="1">
            <a:spLocks noChangeArrowheads="1"/>
          </p:cNvSpPr>
          <p:nvPr/>
        </p:nvSpPr>
        <p:spPr bwMode="auto">
          <a:xfrm>
            <a:off x="8170863" y="5867400"/>
            <a:ext cx="571500" cy="274638"/>
          </a:xfrm>
          <a:prstGeom prst="rect">
            <a:avLst/>
          </a:prstGeom>
          <a:noFill/>
          <a:ln w="9525">
            <a:noFill/>
            <a:miter lim="800000"/>
            <a:headEnd/>
            <a:tailEnd/>
          </a:ln>
        </p:spPr>
        <p:txBody>
          <a:bodyPr wrap="none">
            <a:prstTxWarp prst="textNoShape">
              <a:avLst/>
            </a:prstTxWarp>
            <a:spAutoFit/>
          </a:bodyPr>
          <a:lstStyle/>
          <a:p>
            <a:r>
              <a:rPr lang="it-IT" sz="1200">
                <a:latin typeface="Arial" pitchFamily="-110" charset="0"/>
              </a:rPr>
              <a:t>(oggi)</a:t>
            </a:r>
          </a:p>
        </p:txBody>
      </p:sp>
      <p:sp>
        <p:nvSpPr>
          <p:cNvPr id="48" name="Line 6"/>
          <p:cNvSpPr>
            <a:spLocks noChangeShapeType="1"/>
          </p:cNvSpPr>
          <p:nvPr/>
        </p:nvSpPr>
        <p:spPr bwMode="auto">
          <a:xfrm flipH="1">
            <a:off x="8458200" y="1447800"/>
            <a:ext cx="0" cy="736600"/>
          </a:xfrm>
          <a:prstGeom prst="line">
            <a:avLst/>
          </a:prstGeom>
          <a:noFill/>
          <a:ln w="19050">
            <a:solidFill>
              <a:schemeClr val="accent2"/>
            </a:solidFill>
            <a:round/>
            <a:headEnd/>
            <a:tailEnd type="triangle" w="med" len="med"/>
          </a:ln>
        </p:spPr>
        <p:txBody>
          <a:bodyPr wrap="square">
            <a:prstTxWarp prst="textNoShape">
              <a:avLst/>
            </a:prstTxWarp>
            <a:spAutoFit/>
          </a:bodyPr>
          <a:lstStyle/>
          <a:p>
            <a:endParaRPr lang="it-IT"/>
          </a:p>
        </p:txBody>
      </p:sp>
      <p:sp>
        <p:nvSpPr>
          <p:cNvPr id="51" name="Text Box 7"/>
          <p:cNvSpPr txBox="1">
            <a:spLocks noChangeArrowheads="1"/>
          </p:cNvSpPr>
          <p:nvPr/>
        </p:nvSpPr>
        <p:spPr bwMode="auto">
          <a:xfrm>
            <a:off x="8077200" y="1143000"/>
            <a:ext cx="763337" cy="307777"/>
          </a:xfrm>
          <a:prstGeom prst="rect">
            <a:avLst/>
          </a:prstGeom>
          <a:noFill/>
          <a:ln w="9525">
            <a:noFill/>
            <a:miter lim="800000"/>
            <a:headEnd/>
            <a:tailEnd/>
          </a:ln>
        </p:spPr>
        <p:txBody>
          <a:bodyPr wrap="none">
            <a:prstTxWarp prst="textNoShape">
              <a:avLst/>
            </a:prstTxWarp>
            <a:spAutoFit/>
          </a:bodyPr>
          <a:lstStyle/>
          <a:p>
            <a:pPr algn="ctr"/>
            <a:r>
              <a:rPr lang="it-IT" sz="1400" dirty="0" smtClean="0">
                <a:solidFill>
                  <a:schemeClr val="accent2"/>
                </a:solidFill>
                <a:latin typeface="Arial" pitchFamily="-110" charset="0"/>
              </a:rPr>
              <a:t>Gravità</a:t>
            </a:r>
            <a:endParaRPr lang="it-IT" sz="1400" dirty="0">
              <a:solidFill>
                <a:schemeClr val="accent2"/>
              </a:solidFill>
              <a:latin typeface="Arial" pitchFamily="-110" charset="0"/>
            </a:endParaRPr>
          </a:p>
        </p:txBody>
      </p:sp>
      <p:sp>
        <p:nvSpPr>
          <p:cNvPr id="53" name="Segnaposto data 3"/>
          <p:cNvSpPr>
            <a:spLocks noGrp="1"/>
          </p:cNvSpPr>
          <p:nvPr>
            <p:ph type="dt" sz="half" idx="10"/>
          </p:nvPr>
        </p:nvSpPr>
        <p:spPr>
          <a:xfrm>
            <a:off x="685800" y="6594980"/>
            <a:ext cx="2373313" cy="228600"/>
          </a:xfrm>
        </p:spPr>
        <p:txBody>
          <a:bodyPr/>
          <a:lstStyle/>
          <a:p>
            <a:r>
              <a:rPr lang="it-IT" smtClean="0"/>
              <a:t>La Fisica a LHC</a:t>
            </a:r>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Freccia giù 15"/>
          <p:cNvSpPr/>
          <p:nvPr/>
        </p:nvSpPr>
        <p:spPr bwMode="auto">
          <a:xfrm>
            <a:off x="6858000" y="3450896"/>
            <a:ext cx="1287517" cy="595587"/>
          </a:xfrm>
          <a:prstGeom prst="down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sp>
        <p:nvSpPr>
          <p:cNvPr id="7" name="Segnaposto data 3"/>
          <p:cNvSpPr>
            <a:spLocks noGrp="1"/>
          </p:cNvSpPr>
          <p:nvPr>
            <p:ph type="dt" sz="half" idx="10"/>
          </p:nvPr>
        </p:nvSpPr>
        <p:spPr/>
        <p:txBody>
          <a:bodyPr/>
          <a:lstStyle/>
          <a:p>
            <a:r>
              <a:rPr lang="it-IT" smtClean="0"/>
              <a:t>La Fisica a LHC</a:t>
            </a:r>
            <a:endParaRPr lang="it-IT"/>
          </a:p>
        </p:txBody>
      </p:sp>
      <p:sp>
        <p:nvSpPr>
          <p:cNvPr id="1027074" name="Rectangle 2"/>
          <p:cNvSpPr>
            <a:spLocks noGrp="1" noChangeArrowheads="1"/>
          </p:cNvSpPr>
          <p:nvPr>
            <p:ph type="title"/>
          </p:nvPr>
        </p:nvSpPr>
        <p:spPr/>
        <p:txBody>
          <a:bodyPr/>
          <a:lstStyle/>
          <a:p>
            <a:r>
              <a:rPr lang="it-IT" sz="3600" dirty="0" smtClean="0"/>
              <a:t>Unificazione e Supersimmetria</a:t>
            </a:r>
            <a:r>
              <a:rPr lang="it-IT" sz="3600" dirty="0"/>
              <a:t>?</a:t>
            </a:r>
          </a:p>
        </p:txBody>
      </p:sp>
      <p:sp>
        <p:nvSpPr>
          <p:cNvPr id="1027075" name="Rectangle 3"/>
          <p:cNvSpPr>
            <a:spLocks noGrp="1" noChangeArrowheads="1"/>
          </p:cNvSpPr>
          <p:nvPr>
            <p:ph type="body" idx="1"/>
          </p:nvPr>
        </p:nvSpPr>
        <p:spPr>
          <a:xfrm>
            <a:off x="250430" y="3810000"/>
            <a:ext cx="6269660" cy="2629857"/>
          </a:xfrm>
        </p:spPr>
        <p:txBody>
          <a:bodyPr/>
          <a:lstStyle/>
          <a:p>
            <a:pPr>
              <a:lnSpc>
                <a:spcPct val="80000"/>
              </a:lnSpc>
            </a:pPr>
            <a:r>
              <a:rPr lang="it-IT" sz="2000" dirty="0" smtClean="0"/>
              <a:t>Le intensità degli accoppiamenti nello SM non sono compatibili con una grande unificazione</a:t>
            </a:r>
          </a:p>
          <a:p>
            <a:pPr>
              <a:lnSpc>
                <a:spcPct val="80000"/>
              </a:lnSpc>
            </a:pPr>
            <a:r>
              <a:rPr lang="it-IT" sz="2000" dirty="0" smtClean="0"/>
              <a:t>La </a:t>
            </a:r>
            <a:r>
              <a:rPr lang="it-IT" sz="2000" dirty="0">
                <a:solidFill>
                  <a:schemeClr val="accent2"/>
                </a:solidFill>
              </a:rPr>
              <a:t>Supersimmetria</a:t>
            </a:r>
            <a:r>
              <a:rPr lang="it-IT" sz="2000" dirty="0"/>
              <a:t> (SUSY)</a:t>
            </a:r>
            <a:r>
              <a:rPr lang="it-IT" sz="2000" dirty="0" smtClean="0"/>
              <a:t> potrebbe essere un meccanismo necessario per garantire l’unificazione delle interazioni</a:t>
            </a:r>
          </a:p>
          <a:p>
            <a:pPr>
              <a:lnSpc>
                <a:spcPct val="80000"/>
              </a:lnSpc>
            </a:pPr>
            <a:r>
              <a:rPr lang="it-IT" sz="2000" dirty="0" smtClean="0"/>
              <a:t>Per </a:t>
            </a:r>
            <a:r>
              <a:rPr lang="it-IT" sz="2000" dirty="0"/>
              <a:t>ogni particella</a:t>
            </a:r>
            <a:r>
              <a:rPr lang="it-IT" sz="2000" dirty="0" smtClean="0"/>
              <a:t> sarebbe presente una </a:t>
            </a:r>
            <a:br>
              <a:rPr lang="it-IT" sz="2000" dirty="0" smtClean="0"/>
            </a:br>
            <a:r>
              <a:rPr lang="it-IT" sz="2000" i="1" dirty="0" smtClean="0">
                <a:solidFill>
                  <a:schemeClr val="accent2"/>
                </a:solidFill>
              </a:rPr>
              <a:t>s</a:t>
            </a:r>
            <a:r>
              <a:rPr lang="it-IT" sz="2000" dirty="0">
                <a:solidFill>
                  <a:schemeClr val="accent2"/>
                </a:solidFill>
              </a:rPr>
              <a:t>-</a:t>
            </a:r>
            <a:r>
              <a:rPr lang="it-IT" sz="2000" dirty="0" smtClean="0"/>
              <a:t>particella</a:t>
            </a:r>
          </a:p>
          <a:p>
            <a:pPr>
              <a:lnSpc>
                <a:spcPct val="80000"/>
              </a:lnSpc>
            </a:pPr>
            <a:r>
              <a:rPr lang="it-IT" sz="2000" dirty="0" smtClean="0"/>
              <a:t>SUSY fornisce anche particelle candidati di </a:t>
            </a:r>
            <a:r>
              <a:rPr lang="it-IT" sz="2000" dirty="0" smtClean="0">
                <a:solidFill>
                  <a:srgbClr val="3333CC"/>
                </a:solidFill>
              </a:rPr>
              <a:t>materia oscura</a:t>
            </a:r>
            <a:r>
              <a:rPr lang="it-IT" sz="2000" dirty="0" smtClean="0"/>
              <a:t>: particelle stabili che interagiscono pochissimo con la materia (“LSP”)</a:t>
            </a:r>
            <a:endParaRPr lang="it-IT" sz="2000" dirty="0">
              <a:solidFill>
                <a:srgbClr val="3333CC"/>
              </a:solidFill>
            </a:endParaRPr>
          </a:p>
        </p:txBody>
      </p:sp>
      <p:pic>
        <p:nvPicPr>
          <p:cNvPr id="1027076" name="Picture 4"/>
          <p:cNvPicPr>
            <a:picLocks noChangeAspect="1" noChangeArrowheads="1"/>
          </p:cNvPicPr>
          <p:nvPr/>
        </p:nvPicPr>
        <p:blipFill>
          <a:blip r:embed="rId2"/>
          <a:srcRect r="52431"/>
          <a:stretch>
            <a:fillRect/>
          </a:stretch>
        </p:blipFill>
        <p:spPr bwMode="auto">
          <a:xfrm>
            <a:off x="6428831" y="1232278"/>
            <a:ext cx="2671379" cy="2172272"/>
          </a:xfrm>
          <a:prstGeom prst="rect">
            <a:avLst/>
          </a:prstGeom>
          <a:noFill/>
          <a:ln w="9525">
            <a:noFill/>
            <a:miter lim="800000"/>
            <a:headEnd/>
            <a:tailEnd/>
          </a:ln>
          <a:effectLst/>
        </p:spPr>
      </p:pic>
      <p:sp>
        <p:nvSpPr>
          <p:cNvPr id="1027078" name="Text Box 6"/>
          <p:cNvSpPr txBox="1">
            <a:spLocks noChangeArrowheads="1"/>
          </p:cNvSpPr>
          <p:nvPr/>
        </p:nvSpPr>
        <p:spPr bwMode="auto">
          <a:xfrm>
            <a:off x="7166161" y="3494633"/>
            <a:ext cx="671195" cy="307777"/>
          </a:xfrm>
          <a:prstGeom prst="rect">
            <a:avLst/>
          </a:prstGeom>
          <a:noFill/>
          <a:ln w="9525">
            <a:noFill/>
            <a:miter lim="800000"/>
            <a:headEnd/>
            <a:tailEnd/>
          </a:ln>
          <a:effectLst/>
        </p:spPr>
        <p:txBody>
          <a:bodyPr wrap="square">
            <a:prstTxWarp prst="textNoShape">
              <a:avLst/>
            </a:prstTxWarp>
            <a:spAutoFit/>
          </a:bodyPr>
          <a:lstStyle/>
          <a:p>
            <a:pPr algn="ctr"/>
            <a:r>
              <a:rPr lang="en-US" sz="1400" dirty="0">
                <a:solidFill>
                  <a:schemeClr val="accent2"/>
                </a:solidFill>
                <a:latin typeface="Arial" charset="0"/>
              </a:rPr>
              <a:t>SUSY</a:t>
            </a:r>
          </a:p>
        </p:txBody>
      </p:sp>
      <p:sp>
        <p:nvSpPr>
          <p:cNvPr id="12" name="Segnaposto numero diapositiva 11"/>
          <p:cNvSpPr>
            <a:spLocks noGrp="1"/>
          </p:cNvSpPr>
          <p:nvPr>
            <p:ph type="sldNum" sz="quarter" idx="12"/>
          </p:nvPr>
        </p:nvSpPr>
        <p:spPr/>
        <p:txBody>
          <a:bodyPr/>
          <a:lstStyle/>
          <a:p>
            <a:fld id="{B4C233C7-E0AF-9F43-B231-46AD565A5FDB}" type="slidenum">
              <a:rPr lang="it-IT" smtClean="0"/>
              <a:pPr/>
              <a:t>62</a:t>
            </a:fld>
            <a:endParaRPr lang="it-IT"/>
          </a:p>
        </p:txBody>
      </p:sp>
      <p:sp>
        <p:nvSpPr>
          <p:cNvPr id="13" name="Segnaposto piè di pagina 12"/>
          <p:cNvSpPr>
            <a:spLocks noGrp="1"/>
          </p:cNvSpPr>
          <p:nvPr>
            <p:ph type="ftr" sz="quarter" idx="11"/>
          </p:nvPr>
        </p:nvSpPr>
        <p:spPr/>
        <p:txBody>
          <a:bodyPr/>
          <a:lstStyle/>
          <a:p>
            <a:r>
              <a:rPr lang="it-IT" smtClean="0"/>
              <a:t>Luca Lista</a:t>
            </a:r>
            <a:endParaRPr lang="it-IT"/>
          </a:p>
        </p:txBody>
      </p:sp>
      <p:pic>
        <p:nvPicPr>
          <p:cNvPr id="11" name="Immagine 10"/>
          <p:cNvPicPr>
            <a:picLocks noChangeAspect="1"/>
          </p:cNvPicPr>
          <p:nvPr/>
        </p:nvPicPr>
        <p:blipFill>
          <a:blip r:embed="rId3"/>
          <a:srcRect r="49677"/>
          <a:stretch>
            <a:fillRect/>
          </a:stretch>
        </p:blipFill>
        <p:spPr>
          <a:xfrm>
            <a:off x="101714" y="998181"/>
            <a:ext cx="3110502" cy="2525622"/>
          </a:xfrm>
          <a:prstGeom prst="rect">
            <a:avLst/>
          </a:prstGeom>
        </p:spPr>
      </p:pic>
      <p:pic>
        <p:nvPicPr>
          <p:cNvPr id="15" name="Immagine 14"/>
          <p:cNvPicPr>
            <a:picLocks noChangeAspect="1"/>
          </p:cNvPicPr>
          <p:nvPr/>
        </p:nvPicPr>
        <p:blipFill>
          <a:blip r:embed="rId3"/>
          <a:srcRect l="50323"/>
          <a:stretch>
            <a:fillRect/>
          </a:stretch>
        </p:blipFill>
        <p:spPr>
          <a:xfrm>
            <a:off x="3236796" y="1003924"/>
            <a:ext cx="3070625" cy="2525622"/>
          </a:xfrm>
          <a:prstGeom prst="rect">
            <a:avLst/>
          </a:prstGeom>
        </p:spPr>
      </p:pic>
      <p:pic>
        <p:nvPicPr>
          <p:cNvPr id="14" name="Picture 4"/>
          <p:cNvPicPr>
            <a:picLocks noChangeAspect="1" noChangeArrowheads="1"/>
          </p:cNvPicPr>
          <p:nvPr/>
        </p:nvPicPr>
        <p:blipFill>
          <a:blip r:embed="rId2"/>
          <a:srcRect l="51548"/>
          <a:stretch>
            <a:fillRect/>
          </a:stretch>
        </p:blipFill>
        <p:spPr bwMode="auto">
          <a:xfrm>
            <a:off x="6423025" y="4134883"/>
            <a:ext cx="2720975" cy="21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Ricerca di SUSY a LHC</a:t>
            </a:r>
            <a:endParaRPr lang="en-US" dirty="0"/>
          </a:p>
        </p:txBody>
      </p:sp>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63</a:t>
            </a:fld>
            <a:endParaRPr lang="it-IT"/>
          </a:p>
        </p:txBody>
      </p:sp>
      <p:sp>
        <p:nvSpPr>
          <p:cNvPr id="9" name="Content Placeholder 2"/>
          <p:cNvSpPr txBox="1">
            <a:spLocks/>
          </p:cNvSpPr>
          <p:nvPr/>
        </p:nvSpPr>
        <p:spPr bwMode="auto">
          <a:xfrm>
            <a:off x="377913" y="4175899"/>
            <a:ext cx="5443073" cy="2347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it-IT" b="0" i="0" u="none" strike="noStrike" kern="0" cap="none" spc="0" normalizeH="0" baseline="0" noProof="0" dirty="0" smtClean="0">
                <a:ln>
                  <a:noFill/>
                </a:ln>
                <a:solidFill>
                  <a:schemeClr val="tx1"/>
                </a:solidFill>
                <a:effectLst/>
                <a:uLnTx/>
                <a:uFillTx/>
                <a:latin typeface="Trebuchet MS"/>
                <a:ea typeface="+mn-ea"/>
                <a:cs typeface="Trebuchet MS"/>
              </a:rPr>
              <a:t>Se le</a:t>
            </a:r>
            <a:r>
              <a:rPr kumimoji="0" lang="it-IT" b="0" i="0" u="none" strike="noStrike" kern="0" cap="none" spc="0" normalizeH="0" noProof="0" dirty="0" smtClean="0">
                <a:ln>
                  <a:noFill/>
                </a:ln>
                <a:solidFill>
                  <a:schemeClr val="tx1"/>
                </a:solidFill>
                <a:effectLst/>
                <a:uLnTx/>
                <a:uFillTx/>
                <a:latin typeface="Trebuchet MS"/>
                <a:ea typeface="+mn-ea"/>
                <a:cs typeface="Trebuchet MS"/>
              </a:rPr>
              <a:t> particelle </a:t>
            </a:r>
            <a:r>
              <a:rPr kumimoji="0" lang="it-IT" b="0" i="0" u="none" strike="noStrike" kern="0" cap="none" spc="0" normalizeH="0" baseline="0" noProof="0" dirty="0" err="1" smtClean="0">
                <a:ln>
                  <a:noFill/>
                </a:ln>
                <a:solidFill>
                  <a:schemeClr val="tx1"/>
                </a:solidFill>
                <a:effectLst/>
                <a:uLnTx/>
                <a:uFillTx/>
                <a:latin typeface="Trebuchet MS"/>
                <a:ea typeface="+mn-ea"/>
                <a:cs typeface="Trebuchet MS"/>
              </a:rPr>
              <a:t>SuSy</a:t>
            </a:r>
            <a:r>
              <a:rPr lang="it-IT" kern="0" dirty="0" smtClean="0">
                <a:latin typeface="Trebuchet MS"/>
                <a:cs typeface="Trebuchet MS"/>
              </a:rPr>
              <a:t> decadono in </a:t>
            </a:r>
            <a:br>
              <a:rPr lang="it-IT" kern="0" dirty="0" smtClean="0">
                <a:latin typeface="Trebuchet MS"/>
                <a:cs typeface="Trebuchet MS"/>
              </a:rPr>
            </a:br>
            <a:r>
              <a:rPr lang="it-IT" kern="0" dirty="0" smtClean="0">
                <a:latin typeface="Trebuchet MS"/>
                <a:cs typeface="Trebuchet MS"/>
              </a:rPr>
              <a:t>particelle stabili che non </a:t>
            </a:r>
            <a:br>
              <a:rPr lang="it-IT" kern="0" dirty="0" smtClean="0">
                <a:latin typeface="Trebuchet MS"/>
                <a:cs typeface="Trebuchet MS"/>
              </a:rPr>
            </a:br>
            <a:r>
              <a:rPr lang="it-IT" kern="0" dirty="0" smtClean="0">
                <a:latin typeface="Trebuchet MS"/>
                <a:cs typeface="Trebuchet MS"/>
              </a:rPr>
              <a:t>interagiscono con la materia </a:t>
            </a:r>
            <a:br>
              <a:rPr lang="it-IT" kern="0" dirty="0" smtClean="0">
                <a:latin typeface="Trebuchet MS"/>
                <a:cs typeface="Trebuchet MS"/>
              </a:rPr>
            </a:br>
            <a:r>
              <a:rPr lang="it-IT" kern="0" dirty="0" smtClean="0">
                <a:latin typeface="Trebuchet MS"/>
                <a:cs typeface="Trebuchet MS"/>
              </a:rPr>
              <a:t>(candidati materia oscura) nel </a:t>
            </a:r>
            <a:br>
              <a:rPr lang="it-IT" kern="0" dirty="0" smtClean="0">
                <a:latin typeface="Trebuchet MS"/>
                <a:cs typeface="Trebuchet MS"/>
              </a:rPr>
            </a:br>
            <a:r>
              <a:rPr lang="it-IT" kern="0" dirty="0" smtClean="0">
                <a:latin typeface="Trebuchet MS"/>
                <a:cs typeface="Trebuchet MS"/>
              </a:rPr>
              <a:t>rivelatore deve </a:t>
            </a:r>
            <a:r>
              <a:rPr lang="it-IT" kern="0" dirty="0" smtClean="0">
                <a:solidFill>
                  <a:srgbClr val="3333CC"/>
                </a:solidFill>
                <a:latin typeface="Trebuchet MS"/>
                <a:cs typeface="Trebuchet MS"/>
              </a:rPr>
              <a:t>mancare energia</a:t>
            </a:r>
            <a:endParaRPr kumimoji="0" lang="it-IT" b="0" i="0" u="none" strike="noStrike" kern="0" cap="none" spc="0" normalizeH="0" baseline="0" noProof="0" dirty="0" smtClean="0">
              <a:ln>
                <a:noFill/>
              </a:ln>
              <a:solidFill>
                <a:srgbClr val="3333CC"/>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b="0" i="0" u="none" strike="noStrike" kern="0" cap="none" spc="0" normalizeH="0" baseline="0" noProof="0" dirty="0" smtClean="0">
                <a:ln>
                  <a:noFill/>
                </a:ln>
                <a:solidFill>
                  <a:schemeClr val="tx1"/>
                </a:solidFill>
                <a:effectLst/>
                <a:uLnTx/>
                <a:uFillTx/>
                <a:latin typeface="Trebuchet MS"/>
                <a:ea typeface="+mn-ea"/>
                <a:cs typeface="Trebuchet MS"/>
              </a:rPr>
              <a:t>LHC non</a:t>
            </a:r>
            <a:r>
              <a:rPr kumimoji="0" lang="it-IT" b="0" i="0" u="none" strike="noStrike" kern="0" cap="none" spc="0" normalizeH="0" noProof="0" dirty="0" smtClean="0">
                <a:ln>
                  <a:noFill/>
                </a:ln>
                <a:solidFill>
                  <a:schemeClr val="tx1"/>
                </a:solidFill>
                <a:effectLst/>
                <a:uLnTx/>
                <a:uFillTx/>
                <a:latin typeface="Trebuchet MS"/>
                <a:ea typeface="+mn-ea"/>
                <a:cs typeface="Trebuchet MS"/>
              </a:rPr>
              <a:t> ha trovato finora segnali di supersimmetria: </a:t>
            </a:r>
            <a:r>
              <a:rPr lang="it-IT" kern="0" dirty="0" smtClean="0">
                <a:latin typeface="Trebuchet MS"/>
                <a:cs typeface="Trebuchet MS"/>
              </a:rPr>
              <a:t>se</a:t>
            </a:r>
            <a:r>
              <a:rPr lang="it-IT" kern="0" baseline="0" dirty="0" smtClean="0">
                <a:latin typeface="Trebuchet MS"/>
                <a:cs typeface="Trebuchet MS"/>
              </a:rPr>
              <a:t> esistono, le particelle </a:t>
            </a:r>
            <a:r>
              <a:rPr lang="it-IT" kern="0" dirty="0" err="1" smtClean="0">
                <a:latin typeface="Trebuchet MS"/>
                <a:cs typeface="Trebuchet MS"/>
              </a:rPr>
              <a:t>SuSy</a:t>
            </a:r>
            <a:r>
              <a:rPr lang="it-IT" kern="0" dirty="0" smtClean="0">
                <a:latin typeface="Trebuchet MS"/>
                <a:cs typeface="Trebuchet MS"/>
              </a:rPr>
              <a:t> devono essere più pesanti di quanti si pensava finora</a:t>
            </a:r>
            <a:endParaRPr kumimoji="0" lang="it-IT" b="0" i="0" u="none" strike="noStrike" kern="0" cap="none" spc="0" normalizeH="0" baseline="0" noProof="0" dirty="0" smtClean="0">
              <a:ln>
                <a:noFill/>
              </a:ln>
              <a:solidFill>
                <a:srgbClr val="3333CC"/>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it-IT" b="0" i="0" u="none" strike="noStrike" kern="0" cap="none" spc="0" normalizeH="0" baseline="0" noProof="0" dirty="0" smtClean="0">
              <a:ln>
                <a:noFill/>
              </a:ln>
              <a:solidFill>
                <a:schemeClr val="tx1"/>
              </a:solidFill>
              <a:effectLst/>
              <a:uLnTx/>
              <a:uFillTx/>
              <a:latin typeface="Trebuchet MS"/>
              <a:ea typeface="+mn-ea"/>
              <a:cs typeface="Trebuchet MS"/>
            </a:endParaRPr>
          </a:p>
        </p:txBody>
      </p:sp>
      <p:pic>
        <p:nvPicPr>
          <p:cNvPr id="10" name="Immagine 9"/>
          <p:cNvPicPr>
            <a:picLocks noChangeAspect="1"/>
          </p:cNvPicPr>
          <p:nvPr/>
        </p:nvPicPr>
        <p:blipFill>
          <a:blip r:embed="rId3"/>
          <a:srcRect b="28588"/>
          <a:stretch>
            <a:fillRect/>
          </a:stretch>
        </p:blipFill>
        <p:spPr>
          <a:xfrm>
            <a:off x="122030" y="856232"/>
            <a:ext cx="3500502" cy="3060679"/>
          </a:xfrm>
          <a:prstGeom prst="rect">
            <a:avLst/>
          </a:prstGeom>
        </p:spPr>
      </p:pic>
      <p:sp>
        <p:nvSpPr>
          <p:cNvPr id="11" name="Rettangolo 10"/>
          <p:cNvSpPr/>
          <p:nvPr/>
        </p:nvSpPr>
        <p:spPr>
          <a:xfrm>
            <a:off x="1640290" y="2127103"/>
            <a:ext cx="1260281" cy="338554"/>
          </a:xfrm>
          <a:prstGeom prst="rect">
            <a:avLst/>
          </a:prstGeom>
        </p:spPr>
        <p:txBody>
          <a:bodyPr wrap="none">
            <a:spAutoFit/>
          </a:bodyPr>
          <a:lstStyle/>
          <a:p>
            <a:r>
              <a:rPr lang="en-US" dirty="0" err="1" smtClean="0">
                <a:solidFill>
                  <a:srgbClr val="3333CC"/>
                </a:solidFill>
                <a:latin typeface="+mn-lt"/>
              </a:rPr>
              <a:t>Z+jets+ME</a:t>
            </a:r>
            <a:r>
              <a:rPr lang="en-US" baseline="-25000" dirty="0" err="1" smtClean="0">
                <a:solidFill>
                  <a:srgbClr val="3333CC"/>
                </a:solidFill>
                <a:latin typeface="+mn-lt"/>
              </a:rPr>
              <a:t>T</a:t>
            </a:r>
            <a:endParaRPr lang="en-US" dirty="0">
              <a:solidFill>
                <a:srgbClr val="3333CC"/>
              </a:solidFill>
              <a:latin typeface="+mn-lt"/>
            </a:endParaRPr>
          </a:p>
        </p:txBody>
      </p:sp>
      <p:pic>
        <p:nvPicPr>
          <p:cNvPr id="12" name="Immagine 11" descr="CMS_SUSY_2011Limits5fb_tanb10.pdf"/>
          <p:cNvPicPr>
            <a:picLocks noChangeAspect="1"/>
          </p:cNvPicPr>
          <p:nvPr/>
        </p:nvPicPr>
        <mc:AlternateContent>
          <mc:Choice xmlns:ma="http://schemas.microsoft.com/office/mac/drawingml/2008/main" Requires="ma">
            <p:blipFill>
              <a:blip r:embed="rId4"/>
              <a:srcRect r="2505"/>
              <a:stretch>
                <a:fillRect/>
              </a:stretch>
            </p:blipFill>
          </mc:Choice>
          <mc:Fallback>
            <p:blipFill>
              <a:blip r:embed="rId5"/>
              <a:srcRect r="2505"/>
              <a:stretch>
                <a:fillRect/>
              </a:stretch>
            </p:blipFill>
          </mc:Fallback>
        </mc:AlternateContent>
        <p:spPr>
          <a:xfrm>
            <a:off x="4903848" y="769432"/>
            <a:ext cx="4240152" cy="3121853"/>
          </a:xfrm>
          <a:prstGeom prst="rect">
            <a:avLst/>
          </a:prstGeom>
        </p:spPr>
      </p:pic>
      <p:pic>
        <p:nvPicPr>
          <p:cNvPr id="14" name="Immagine 13"/>
          <p:cNvPicPr>
            <a:picLocks noChangeAspect="1"/>
          </p:cNvPicPr>
          <p:nvPr/>
        </p:nvPicPr>
        <p:blipFill>
          <a:blip r:embed="rId6"/>
          <a:stretch>
            <a:fillRect/>
          </a:stretch>
        </p:blipFill>
        <p:spPr>
          <a:xfrm>
            <a:off x="3935821" y="3915708"/>
            <a:ext cx="2073539" cy="1555155"/>
          </a:xfrm>
          <a:prstGeom prst="rect">
            <a:avLst/>
          </a:prstGeom>
          <a:ln>
            <a:noFill/>
          </a:ln>
          <a:effectLst>
            <a:softEdge rad="112500"/>
          </a:effectLst>
        </p:spPr>
      </p:pic>
      <p:pic>
        <p:nvPicPr>
          <p:cNvPr id="15" name="Immagine 14"/>
          <p:cNvPicPr>
            <a:picLocks noChangeAspect="1"/>
          </p:cNvPicPr>
          <p:nvPr/>
        </p:nvPicPr>
        <p:blipFill>
          <a:blip r:embed="rId3"/>
          <a:srcRect l="11004" t="91393" b="-5123"/>
          <a:stretch>
            <a:fillRect/>
          </a:stretch>
        </p:blipFill>
        <p:spPr>
          <a:xfrm>
            <a:off x="507381" y="3824112"/>
            <a:ext cx="3115304" cy="588466"/>
          </a:xfrm>
          <a:prstGeom prst="rect">
            <a:avLst/>
          </a:prstGeom>
        </p:spPr>
      </p:pic>
      <p:sp>
        <p:nvSpPr>
          <p:cNvPr id="16" name="Rettangolo 15"/>
          <p:cNvSpPr/>
          <p:nvPr/>
        </p:nvSpPr>
        <p:spPr bwMode="auto">
          <a:xfrm>
            <a:off x="804616" y="3841750"/>
            <a:ext cx="47625" cy="5312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pic>
        <p:nvPicPr>
          <p:cNvPr id="13" name="Immagine 12" descr="summaryplotWVb.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104519" y="3878069"/>
            <a:ext cx="3004201" cy="295347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it-IT" dirty="0" smtClean="0">
                <a:ea typeface="+mj-ea"/>
                <a:cs typeface="+mj-cs"/>
              </a:rPr>
              <a:t>Unificare anche la gravità?</a:t>
            </a:r>
          </a:p>
        </p:txBody>
      </p:sp>
      <p:sp>
        <p:nvSpPr>
          <p:cNvPr id="31747" name="Content Placeholder 2"/>
          <p:cNvSpPr>
            <a:spLocks noGrp="1"/>
          </p:cNvSpPr>
          <p:nvPr>
            <p:ph idx="1"/>
          </p:nvPr>
        </p:nvSpPr>
        <p:spPr/>
        <p:txBody>
          <a:bodyPr/>
          <a:lstStyle/>
          <a:p>
            <a:r>
              <a:rPr lang="it-IT" sz="2400" dirty="0" smtClean="0"/>
              <a:t>Unificare anche la gravità richiede sormontare difficoltà teoriche per la sua trattazione quantistica</a:t>
            </a:r>
          </a:p>
          <a:p>
            <a:r>
              <a:rPr lang="it-IT" sz="2400" dirty="0" smtClean="0"/>
              <a:t>Una possibile teoria tratta le particelle non come oggetti puntiformi ma come </a:t>
            </a:r>
            <a:r>
              <a:rPr lang="it-IT" sz="2400" dirty="0" smtClean="0">
                <a:solidFill>
                  <a:srgbClr val="3333CC"/>
                </a:solidFill>
              </a:rPr>
              <a:t>stringhe</a:t>
            </a:r>
          </a:p>
          <a:p>
            <a:endParaRPr lang="it-IT" sz="2400" dirty="0" smtClean="0"/>
          </a:p>
          <a:p>
            <a:endParaRPr lang="it-IT" sz="2400" dirty="0" smtClean="0"/>
          </a:p>
          <a:p>
            <a:endParaRPr lang="it-IT" sz="2400" dirty="0" smtClean="0"/>
          </a:p>
          <a:p>
            <a:endParaRPr lang="it-IT" sz="2400" dirty="0" smtClean="0"/>
          </a:p>
          <a:p>
            <a:endParaRPr lang="it-IT" sz="2400" dirty="0" smtClean="0"/>
          </a:p>
          <a:p>
            <a:endParaRPr lang="it-IT" sz="2400" dirty="0" smtClean="0"/>
          </a:p>
          <a:p>
            <a:r>
              <a:rPr lang="it-IT" sz="2400" dirty="0" smtClean="0"/>
              <a:t>Questi modello richiedono la presenza di </a:t>
            </a:r>
            <a:r>
              <a:rPr lang="it-IT" sz="2400" dirty="0" smtClean="0">
                <a:solidFill>
                  <a:srgbClr val="3333CC"/>
                </a:solidFill>
              </a:rPr>
              <a:t>nuove dimensioni spazio-temporali</a:t>
            </a:r>
            <a:r>
              <a:rPr lang="it-IT" sz="2400" dirty="0" smtClean="0"/>
              <a:t>, e non sono ad oggi sufficientemente predittivi</a:t>
            </a:r>
          </a:p>
        </p:txBody>
      </p:sp>
      <p:pic>
        <p:nvPicPr>
          <p:cNvPr id="31750" name="Picture 5" descr="string.jpg"/>
          <p:cNvPicPr>
            <a:picLocks noChangeAspect="1"/>
          </p:cNvPicPr>
          <p:nvPr/>
        </p:nvPicPr>
        <p:blipFill>
          <a:blip r:embed="rId2"/>
          <a:srcRect l="6976" t="10886" r="6976" b="10422"/>
          <a:stretch>
            <a:fillRect/>
          </a:stretch>
        </p:blipFill>
        <p:spPr bwMode="auto">
          <a:xfrm>
            <a:off x="2944813" y="2971800"/>
            <a:ext cx="3074987" cy="1752600"/>
          </a:xfrm>
          <a:prstGeom prst="rect">
            <a:avLst/>
          </a:prstGeom>
          <a:noFill/>
          <a:ln w="9525">
            <a:noFill/>
            <a:miter lim="800000"/>
            <a:headEnd/>
            <a:tailEnd/>
          </a:ln>
        </p:spPr>
      </p:pic>
      <p:pic>
        <p:nvPicPr>
          <p:cNvPr id="31751" name="Picture 6" descr="OT0030H.jpg"/>
          <p:cNvPicPr>
            <a:picLocks noChangeAspect="1"/>
          </p:cNvPicPr>
          <p:nvPr/>
        </p:nvPicPr>
        <p:blipFill>
          <a:blip r:embed="rId3">
            <a:lum bright="-44000" contrast="60000"/>
          </a:blip>
          <a:srcRect/>
          <a:stretch>
            <a:fillRect/>
          </a:stretch>
        </p:blipFill>
        <p:spPr bwMode="auto">
          <a:xfrm>
            <a:off x="6019800" y="2708275"/>
            <a:ext cx="3048000" cy="2244725"/>
          </a:xfrm>
          <a:prstGeom prst="rect">
            <a:avLst/>
          </a:prstGeom>
          <a:noFill/>
          <a:ln w="9525">
            <a:noFill/>
            <a:miter lim="800000"/>
            <a:headEnd/>
            <a:tailEnd/>
          </a:ln>
        </p:spPr>
      </p:pic>
      <p:pic>
        <p:nvPicPr>
          <p:cNvPr id="9" name="Picture 8"/>
          <p:cNvPicPr>
            <a:picLocks noChangeAspect="1"/>
          </p:cNvPicPr>
          <p:nvPr/>
        </p:nvPicPr>
        <p:blipFill>
          <a:blip r:embed="rId4"/>
          <a:srcRect l="5128" r="2564"/>
          <a:stretch>
            <a:fillRect/>
          </a:stretch>
        </p:blipFill>
        <p:spPr>
          <a:xfrm>
            <a:off x="152400" y="2971800"/>
            <a:ext cx="2743200" cy="1862328"/>
          </a:xfrm>
          <a:prstGeom prst="rect">
            <a:avLst/>
          </a:prstGeom>
        </p:spPr>
      </p:pic>
      <p:sp>
        <p:nvSpPr>
          <p:cNvPr id="10" name="Segnaposto data 2"/>
          <p:cNvSpPr>
            <a:spLocks noGrp="1"/>
          </p:cNvSpPr>
          <p:nvPr>
            <p:ph type="dt" sz="half" idx="10"/>
          </p:nvPr>
        </p:nvSpPr>
        <p:spPr>
          <a:xfrm>
            <a:off x="685800" y="6594980"/>
            <a:ext cx="2373313" cy="228600"/>
          </a:xfrm>
        </p:spPr>
        <p:txBody>
          <a:bodyPr/>
          <a:lstStyle/>
          <a:p>
            <a:r>
              <a:rPr lang="it-IT" dirty="0" smtClean="0"/>
              <a:t>La Fisica a LHC</a:t>
            </a:r>
            <a:endParaRPr lang="it-IT" dirty="0"/>
          </a:p>
        </p:txBody>
      </p:sp>
      <p:sp>
        <p:nvSpPr>
          <p:cNvPr id="11" name="Segnaposto piè di pagina 3"/>
          <p:cNvSpPr>
            <a:spLocks noGrp="1"/>
          </p:cNvSpPr>
          <p:nvPr>
            <p:ph type="ftr" sz="quarter" idx="11"/>
          </p:nvPr>
        </p:nvSpPr>
        <p:spPr>
          <a:xfrm>
            <a:off x="3124200" y="6594980"/>
            <a:ext cx="2895600" cy="228600"/>
          </a:xfrm>
        </p:spPr>
        <p:txBody>
          <a:bodyPr/>
          <a:lstStyle/>
          <a:p>
            <a:r>
              <a:rPr lang="it-IT" smtClean="0"/>
              <a:t>Luca Lista</a:t>
            </a:r>
            <a:endParaRPr lang="it-IT"/>
          </a:p>
        </p:txBody>
      </p:sp>
      <p:sp>
        <p:nvSpPr>
          <p:cNvPr id="12" name="Segnaposto numero diapositiva 4"/>
          <p:cNvSpPr>
            <a:spLocks noGrp="1"/>
          </p:cNvSpPr>
          <p:nvPr>
            <p:ph type="sldNum" sz="quarter" idx="12"/>
          </p:nvPr>
        </p:nvSpPr>
        <p:spPr>
          <a:xfrm>
            <a:off x="6553200" y="6594980"/>
            <a:ext cx="1905000" cy="228600"/>
          </a:xfrm>
        </p:spPr>
        <p:txBody>
          <a:bodyPr/>
          <a:lstStyle/>
          <a:p>
            <a:fld id="{F81BA6AC-10B6-2249-8FAB-F7972346C48D}" type="slidenum">
              <a:rPr lang="it-IT" smtClean="0"/>
              <a:pPr/>
              <a:t>64</a:t>
            </a:fld>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ttangolo 1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pic>
        <p:nvPicPr>
          <p:cNvPr id="13" name="Immagine 12"/>
          <p:cNvPicPr>
            <a:picLocks noChangeAspect="1"/>
          </p:cNvPicPr>
          <p:nvPr/>
        </p:nvPicPr>
        <p:blipFill>
          <a:blip r:embed="rId2"/>
          <a:srcRect t="1375"/>
          <a:stretch>
            <a:fillRect/>
          </a:stretch>
        </p:blipFill>
        <p:spPr>
          <a:xfrm>
            <a:off x="152400" y="1295400"/>
            <a:ext cx="7162800" cy="5466911"/>
          </a:xfrm>
          <a:prstGeom prst="rect">
            <a:avLst/>
          </a:prstGeom>
        </p:spPr>
      </p:pic>
      <p:sp>
        <p:nvSpPr>
          <p:cNvPr id="11" name="Segnaposto data 3"/>
          <p:cNvSpPr>
            <a:spLocks noGrp="1"/>
          </p:cNvSpPr>
          <p:nvPr>
            <p:ph type="dt" sz="half" idx="10"/>
          </p:nvPr>
        </p:nvSpPr>
        <p:spPr/>
        <p:txBody>
          <a:bodyPr/>
          <a:lstStyle/>
          <a:p>
            <a:r>
              <a:rPr lang="it-IT" smtClean="0"/>
              <a:t>La Fisica a LHC</a:t>
            </a:r>
            <a:endParaRPr lang="it-IT"/>
          </a:p>
        </p:txBody>
      </p:sp>
      <p:sp>
        <p:nvSpPr>
          <p:cNvPr id="1028098" name="Rectangle 2"/>
          <p:cNvSpPr>
            <a:spLocks noGrp="1" noChangeArrowheads="1"/>
          </p:cNvSpPr>
          <p:nvPr>
            <p:ph type="title"/>
          </p:nvPr>
        </p:nvSpPr>
        <p:spPr/>
        <p:txBody>
          <a:bodyPr/>
          <a:lstStyle/>
          <a:p>
            <a:r>
              <a:rPr lang="it-IT" sz="3600" dirty="0" smtClean="0"/>
              <a:t>Extra dimensioni</a:t>
            </a:r>
            <a:endParaRPr lang="it-IT" sz="3600" dirty="0"/>
          </a:p>
        </p:txBody>
      </p:sp>
      <p:sp>
        <p:nvSpPr>
          <p:cNvPr id="16" name="Segnaposto numero diapositiva 15"/>
          <p:cNvSpPr>
            <a:spLocks noGrp="1"/>
          </p:cNvSpPr>
          <p:nvPr>
            <p:ph type="sldNum" sz="quarter" idx="12"/>
          </p:nvPr>
        </p:nvSpPr>
        <p:spPr/>
        <p:txBody>
          <a:bodyPr/>
          <a:lstStyle/>
          <a:p>
            <a:fld id="{B4C233C7-E0AF-9F43-B231-46AD565A5FDB}" type="slidenum">
              <a:rPr lang="it-IT" smtClean="0"/>
              <a:pPr/>
              <a:t>65</a:t>
            </a:fld>
            <a:endParaRPr lang="it-IT"/>
          </a:p>
        </p:txBody>
      </p:sp>
      <p:sp>
        <p:nvSpPr>
          <p:cNvPr id="17" name="Segnaposto piè di pagina 16"/>
          <p:cNvSpPr>
            <a:spLocks noGrp="1"/>
          </p:cNvSpPr>
          <p:nvPr>
            <p:ph type="ftr" sz="quarter" idx="11"/>
          </p:nvPr>
        </p:nvSpPr>
        <p:spPr/>
        <p:txBody>
          <a:bodyPr/>
          <a:lstStyle/>
          <a:p>
            <a:r>
              <a:rPr lang="it-IT" smtClean="0"/>
              <a:t>Luca Lista</a:t>
            </a:r>
            <a:endParaRPr lang="it-IT"/>
          </a:p>
        </p:txBody>
      </p:sp>
      <p:sp>
        <p:nvSpPr>
          <p:cNvPr id="1028099" name="Rectangle 3"/>
          <p:cNvSpPr>
            <a:spLocks noGrp="1" noChangeArrowheads="1"/>
          </p:cNvSpPr>
          <p:nvPr>
            <p:ph type="body" idx="1"/>
          </p:nvPr>
        </p:nvSpPr>
        <p:spPr>
          <a:xfrm>
            <a:off x="5105400" y="1066800"/>
            <a:ext cx="3886200" cy="3352800"/>
          </a:xfrm>
        </p:spPr>
        <p:txBody>
          <a:bodyPr/>
          <a:lstStyle/>
          <a:p>
            <a:r>
              <a:rPr lang="it-IT" sz="1800" dirty="0">
                <a:solidFill>
                  <a:schemeClr val="bg1"/>
                </a:solidFill>
              </a:rPr>
              <a:t>Alcune teorie prevedono l’esistenza di </a:t>
            </a:r>
            <a:r>
              <a:rPr lang="it-IT" sz="1800" dirty="0">
                <a:solidFill>
                  <a:schemeClr val="accent2">
                    <a:lumMod val="40000"/>
                    <a:lumOff val="60000"/>
                  </a:schemeClr>
                </a:solidFill>
              </a:rPr>
              <a:t>nuove dimensioni spaziali</a:t>
            </a:r>
          </a:p>
          <a:p>
            <a:r>
              <a:rPr lang="it-IT" sz="1800" dirty="0">
                <a:solidFill>
                  <a:schemeClr val="bg1"/>
                </a:solidFill>
              </a:rPr>
              <a:t>Le nuove dimensioni non sono accessibili nella nostra esperienza perché “</a:t>
            </a:r>
            <a:r>
              <a:rPr lang="it-IT" sz="1800" dirty="0" err="1">
                <a:solidFill>
                  <a:srgbClr val="ADADEB"/>
                </a:solidFill>
              </a:rPr>
              <a:t>compattificate</a:t>
            </a:r>
            <a:r>
              <a:rPr lang="it-IT" sz="1800" dirty="0">
                <a:solidFill>
                  <a:schemeClr val="bg1"/>
                </a:solidFill>
              </a:rPr>
              <a:t>” con raggi di curvatura molto piccoli</a:t>
            </a:r>
            <a:endParaRPr lang="it-IT" sz="1800" dirty="0" smtClean="0">
              <a:solidFill>
                <a:schemeClr val="bg1"/>
              </a:solidFill>
            </a:endParaRPr>
          </a:p>
          <a:p>
            <a:r>
              <a:rPr lang="it-IT" sz="1800" dirty="0" smtClean="0">
                <a:solidFill>
                  <a:schemeClr val="bg1"/>
                </a:solidFill>
              </a:rPr>
              <a:t>Extra dimensioni </a:t>
            </a:r>
            <a:r>
              <a:rPr lang="it-IT" sz="1800" dirty="0">
                <a:solidFill>
                  <a:schemeClr val="bg1"/>
                </a:solidFill>
              </a:rPr>
              <a:t>si</a:t>
            </a:r>
            <a:r>
              <a:rPr lang="it-IT" sz="1800" dirty="0" smtClean="0">
                <a:solidFill>
                  <a:schemeClr val="bg1"/>
                </a:solidFill>
              </a:rPr>
              <a:t> possono manifestare </a:t>
            </a:r>
            <a:r>
              <a:rPr lang="it-IT" sz="1800" dirty="0">
                <a:solidFill>
                  <a:schemeClr val="bg1"/>
                </a:solidFill>
              </a:rPr>
              <a:t>con uno spettro di </a:t>
            </a:r>
            <a:r>
              <a:rPr lang="it-IT" sz="1800" dirty="0">
                <a:solidFill>
                  <a:srgbClr val="ADADEB"/>
                </a:solidFill>
              </a:rPr>
              <a:t>nuove particelle</a:t>
            </a:r>
            <a:r>
              <a:rPr lang="it-IT" sz="1800" dirty="0">
                <a:solidFill>
                  <a:schemeClr val="bg1"/>
                </a:solidFill>
              </a:rPr>
              <a:t> rivelabili ad LHC</a:t>
            </a:r>
          </a:p>
        </p:txBody>
      </p:sp>
      <p:pic>
        <p:nvPicPr>
          <p:cNvPr id="1028117" name="Picture 21"/>
          <p:cNvPicPr>
            <a:picLocks noChangeAspect="1" noChangeArrowheads="1"/>
          </p:cNvPicPr>
          <p:nvPr/>
        </p:nvPicPr>
        <p:blipFill>
          <a:blip r:embed="rId3"/>
          <a:srcRect/>
          <a:stretch>
            <a:fillRect/>
          </a:stretch>
        </p:blipFill>
        <p:spPr bwMode="auto">
          <a:xfrm>
            <a:off x="6324600" y="4846308"/>
            <a:ext cx="2764930" cy="1935694"/>
          </a:xfrm>
          <a:prstGeom prst="rect">
            <a:avLst/>
          </a:prstGeom>
          <a:noFill/>
          <a:ln w="9525">
            <a:solidFill>
              <a:schemeClr val="tx1"/>
            </a:solidFill>
            <a:miter lim="800000"/>
            <a:headEnd/>
            <a:tailEnd/>
          </a:ln>
          <a:effectLst/>
        </p:spPr>
      </p:pic>
      <p:pic>
        <p:nvPicPr>
          <p:cNvPr id="1028108" name="Picture 12"/>
          <p:cNvPicPr>
            <a:picLocks noChangeAspect="1" noChangeArrowheads="1"/>
          </p:cNvPicPr>
          <p:nvPr/>
        </p:nvPicPr>
        <p:blipFill>
          <a:blip r:embed="rId4"/>
          <a:srcRect/>
          <a:stretch>
            <a:fillRect/>
          </a:stretch>
        </p:blipFill>
        <p:spPr bwMode="auto">
          <a:xfrm>
            <a:off x="76200" y="1143000"/>
            <a:ext cx="2895600" cy="789367"/>
          </a:xfrm>
          <a:prstGeom prst="rect">
            <a:avLst/>
          </a:prstGeom>
          <a:noFill/>
          <a:ln w="9525">
            <a:noFill/>
            <a:miter lim="800000"/>
            <a:headEnd/>
            <a:tailEnd/>
          </a:ln>
          <a:effectLst/>
        </p:spPr>
      </p:pic>
      <p:pic>
        <p:nvPicPr>
          <p:cNvPr id="1028113" name="Picture 17" descr="CMS-Color"/>
          <p:cNvPicPr>
            <a:picLocks noChangeAspect="1" noChangeArrowheads="1"/>
          </p:cNvPicPr>
          <p:nvPr/>
        </p:nvPicPr>
        <p:blipFill>
          <a:blip r:embed="rId5"/>
          <a:srcRect/>
          <a:stretch>
            <a:fillRect/>
          </a:stretch>
        </p:blipFill>
        <p:spPr bwMode="auto">
          <a:xfrm>
            <a:off x="6400800" y="4953000"/>
            <a:ext cx="414020" cy="381000"/>
          </a:xfrm>
          <a:prstGeom prst="rect">
            <a:avLst/>
          </a:prstGeom>
          <a:noFill/>
        </p:spPr>
      </p:pic>
      <p:sp>
        <p:nvSpPr>
          <p:cNvPr id="1028111" name="Text Box 15"/>
          <p:cNvSpPr txBox="1">
            <a:spLocks noChangeArrowheads="1"/>
          </p:cNvSpPr>
          <p:nvPr/>
        </p:nvSpPr>
        <p:spPr bwMode="auto">
          <a:xfrm>
            <a:off x="6791379" y="4999564"/>
            <a:ext cx="892175" cy="366712"/>
          </a:xfrm>
          <a:prstGeom prst="rect">
            <a:avLst/>
          </a:prstGeom>
          <a:noFill/>
          <a:ln w="9525">
            <a:noFill/>
            <a:miter lim="800000"/>
            <a:headEnd/>
            <a:tailEnd/>
          </a:ln>
          <a:effectLst/>
        </p:spPr>
        <p:txBody>
          <a:bodyPr wrap="none">
            <a:prstTxWarp prst="textNoShape">
              <a:avLst/>
            </a:prstTxWarp>
            <a:spAutoFit/>
          </a:bodyPr>
          <a:lstStyle/>
          <a:p>
            <a:r>
              <a:rPr lang="en-US" sz="1800">
                <a:solidFill>
                  <a:schemeClr val="accent2"/>
                </a:solidFill>
              </a:rPr>
              <a:t>Z</a:t>
            </a:r>
            <a:r>
              <a:rPr lang="en-US" sz="1800">
                <a:solidFill>
                  <a:schemeClr val="accent2"/>
                </a:solidFill>
                <a:sym typeface="Symbol" charset="2"/>
              </a:rPr>
              <a:t>qq</a:t>
            </a:r>
            <a:endParaRPr lang="en-US" sz="1800" baseline="30000">
              <a:solidFill>
                <a:schemeClr val="accent2"/>
              </a:solidFill>
              <a:sym typeface="Symbol" charset="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magine 11" descr="defaultfit_pull_withsignal_new.pdf"/>
          <p:cNvPicPr>
            <a:picLocks noChangeAspect="1"/>
          </p:cNvPicPr>
          <p:nvPr/>
        </p:nvPicPr>
        <mc:AlternateContent>
          <mc:Choice xmlns:ma="http://schemas.microsoft.com/office/mac/drawingml/2008/main" Requires="ma">
            <p:blipFill>
              <a:blip r:embed="rId2"/>
              <a:srcRect t="5078" b="1556"/>
              <a:stretch>
                <a:fillRect/>
              </a:stretch>
            </p:blipFill>
          </mc:Choice>
          <mc:Fallback>
            <p:blipFill>
              <a:blip r:embed="rId3"/>
              <a:srcRect t="5078" b="1556"/>
              <a:stretch>
                <a:fillRect/>
              </a:stretch>
            </p:blipFill>
          </mc:Fallback>
        </mc:AlternateContent>
        <p:spPr>
          <a:xfrm>
            <a:off x="575104" y="850514"/>
            <a:ext cx="4302617" cy="4194318"/>
          </a:xfrm>
          <a:prstGeom prst="rect">
            <a:avLst/>
          </a:prstGeom>
        </p:spPr>
      </p:pic>
      <p:sp>
        <p:nvSpPr>
          <p:cNvPr id="2" name="Titolo 1"/>
          <p:cNvSpPr>
            <a:spLocks noGrp="1"/>
          </p:cNvSpPr>
          <p:nvPr>
            <p:ph type="title"/>
          </p:nvPr>
        </p:nvSpPr>
        <p:spPr/>
        <p:txBody>
          <a:bodyPr/>
          <a:lstStyle/>
          <a:p>
            <a:r>
              <a:rPr lang="it-IT" dirty="0" smtClean="0"/>
              <a:t>Ricerca di Z´ ad LHC</a:t>
            </a:r>
            <a:endParaRPr lang="it-IT" dirty="0"/>
          </a:p>
        </p:txBody>
      </p:sp>
      <p:sp>
        <p:nvSpPr>
          <p:cNvPr id="4" name="Segnaposto data 3"/>
          <p:cNvSpPr>
            <a:spLocks noGrp="1"/>
          </p:cNvSpPr>
          <p:nvPr>
            <p:ph type="dt" sz="half" idx="10"/>
          </p:nvPr>
        </p:nvSpPr>
        <p:spPr/>
        <p:txBody>
          <a:bodyPr/>
          <a:lstStyle/>
          <a:p>
            <a:r>
              <a:rPr lang="it-IT" smtClean="0"/>
              <a:t>La Fisica a LHC</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66</a:t>
            </a:fld>
            <a:endParaRPr lang="it-IT"/>
          </a:p>
        </p:txBody>
      </p:sp>
      <p:sp>
        <p:nvSpPr>
          <p:cNvPr id="7" name="Content Placeholder 2"/>
          <p:cNvSpPr txBox="1">
            <a:spLocks/>
          </p:cNvSpPr>
          <p:nvPr/>
        </p:nvSpPr>
        <p:spPr bwMode="auto">
          <a:xfrm>
            <a:off x="328045" y="4974515"/>
            <a:ext cx="3453191" cy="14047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LHC non</a:t>
            </a:r>
            <a:r>
              <a:rPr kumimoji="0" lang="it-IT" sz="2000" b="0" i="0" u="none" strike="noStrike" kern="0" cap="none" spc="0" normalizeH="0" noProof="0" dirty="0" smtClean="0">
                <a:ln>
                  <a:noFill/>
                </a:ln>
                <a:solidFill>
                  <a:schemeClr val="tx1"/>
                </a:solidFill>
                <a:effectLst/>
                <a:uLnTx/>
                <a:uFillTx/>
                <a:latin typeface="Trebuchet MS"/>
                <a:ea typeface="+mn-ea"/>
                <a:cs typeface="Trebuchet MS"/>
              </a:rPr>
              <a:t> ha trovato finora segnali di nuove particelle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it-IT" sz="2000" kern="0" baseline="0" dirty="0" smtClean="0">
                <a:latin typeface="Trebuchet MS"/>
                <a:cs typeface="Trebuchet MS"/>
              </a:rPr>
              <a:t>Ma la ricerca</a:t>
            </a:r>
            <a:r>
              <a:rPr lang="it-IT" sz="2000" kern="0" dirty="0" smtClean="0">
                <a:latin typeface="Trebuchet MS"/>
                <a:cs typeface="Trebuchet MS"/>
              </a:rPr>
              <a:t> continua!</a:t>
            </a:r>
            <a:endParaRPr kumimoji="0" lang="it-IT" sz="2000" b="0" i="0" u="none" strike="noStrike" kern="0" cap="none" spc="0" normalizeH="0" baseline="0" noProof="0" dirty="0" smtClean="0">
              <a:ln>
                <a:noFill/>
              </a:ln>
              <a:solidFill>
                <a:srgbClr val="3333CC"/>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Trebuchet MS"/>
              <a:ea typeface="+mn-ea"/>
              <a:cs typeface="Trebuchet M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Questi modello richiedono la presenza di </a:t>
            </a:r>
            <a:r>
              <a:rPr kumimoji="0" lang="it-IT" sz="2000" b="0" i="0" u="none" strike="noStrike" kern="0" cap="none" spc="0" normalizeH="0" baseline="0" noProof="0" dirty="0" smtClean="0">
                <a:ln>
                  <a:noFill/>
                </a:ln>
                <a:solidFill>
                  <a:srgbClr val="3333CC"/>
                </a:solidFill>
                <a:effectLst/>
                <a:uLnTx/>
                <a:uFillTx/>
                <a:latin typeface="Trebuchet MS"/>
                <a:ea typeface="+mn-ea"/>
                <a:cs typeface="Trebuchet MS"/>
              </a:rPr>
              <a:t>nuove dimensioni spazio-temporali</a:t>
            </a:r>
            <a:r>
              <a:rPr kumimoji="0" lang="it-IT" sz="2000" b="0" i="0" u="none" strike="noStrike" kern="0" cap="none" spc="0" normalizeH="0" baseline="0" noProof="0" dirty="0" smtClean="0">
                <a:ln>
                  <a:noFill/>
                </a:ln>
                <a:solidFill>
                  <a:schemeClr val="tx1"/>
                </a:solidFill>
                <a:effectLst/>
                <a:uLnTx/>
                <a:uFillTx/>
                <a:latin typeface="Trebuchet MS"/>
                <a:ea typeface="+mn-ea"/>
                <a:cs typeface="Trebuchet MS"/>
              </a:rPr>
              <a:t>, e non sono ad oggi sufficientemente predittivi</a:t>
            </a:r>
          </a:p>
        </p:txBody>
      </p:sp>
      <p:pic>
        <p:nvPicPr>
          <p:cNvPr id="14" name="Immagine 13" descr="inv196f.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672071" y="3343804"/>
            <a:ext cx="3471929" cy="3502546"/>
          </a:xfrm>
          <a:prstGeom prst="rect">
            <a:avLst/>
          </a:prstGeom>
        </p:spPr>
      </p:pic>
      <p:pic>
        <p:nvPicPr>
          <p:cNvPr id="13" name="Immagine 12" descr="DimuonSpectrum.pdf"/>
          <p:cNvPicPr>
            <a:picLocks noChangeAspect="1"/>
          </p:cNvPicPr>
          <p:nvPr/>
        </p:nvPicPr>
        <mc:AlternateContent>
          <mc:Choice xmlns:ma="http://schemas.microsoft.com/office/mac/drawingml/2008/main" Requires="ma">
            <p:blipFill>
              <a:blip r:embed="rId6"/>
              <a:srcRect b="1027"/>
              <a:stretch>
                <a:fillRect/>
              </a:stretch>
            </p:blipFill>
          </mc:Choice>
          <mc:Fallback>
            <p:blipFill>
              <a:blip r:embed="rId7"/>
              <a:srcRect b="1027"/>
              <a:stretch>
                <a:fillRect/>
              </a:stretch>
            </p:blipFill>
          </mc:Fallback>
        </mc:AlternateContent>
        <p:spPr>
          <a:xfrm>
            <a:off x="5662109" y="34952"/>
            <a:ext cx="3481891" cy="336710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smtClean="0"/>
              <a:t>I prossimi passi di LHC</a:t>
            </a:r>
            <a:endParaRPr lang="it-IT"/>
          </a:p>
        </p:txBody>
      </p:sp>
      <p:sp>
        <p:nvSpPr>
          <p:cNvPr id="7" name="Segnaposto contenuto 6"/>
          <p:cNvSpPr>
            <a:spLocks noGrp="1"/>
          </p:cNvSpPr>
          <p:nvPr>
            <p:ph idx="1"/>
          </p:nvPr>
        </p:nvSpPr>
        <p:spPr/>
        <p:txBody>
          <a:bodyPr/>
          <a:lstStyle/>
          <a:p>
            <a:r>
              <a:rPr lang="it-IT" sz="2000" dirty="0" smtClean="0"/>
              <a:t>LHC è adesso spento per</a:t>
            </a:r>
            <a:br>
              <a:rPr lang="it-IT" sz="2000" dirty="0" smtClean="0"/>
            </a:br>
            <a:r>
              <a:rPr lang="it-IT" sz="2000" dirty="0" smtClean="0"/>
              <a:t>effettuare una serie di</a:t>
            </a:r>
            <a:br>
              <a:rPr lang="it-IT" sz="2000" dirty="0" smtClean="0"/>
            </a:br>
            <a:r>
              <a:rPr lang="it-IT" sz="2000" dirty="0" smtClean="0"/>
              <a:t>interventi che ne possano</a:t>
            </a:r>
            <a:br>
              <a:rPr lang="it-IT" sz="2000" dirty="0" smtClean="0"/>
            </a:br>
            <a:r>
              <a:rPr lang="it-IT" sz="2000" dirty="0" smtClean="0"/>
              <a:t>migliorare le prestazioni:</a:t>
            </a:r>
          </a:p>
          <a:p>
            <a:pPr lvl="1"/>
            <a:r>
              <a:rPr lang="it-IT" sz="1800" dirty="0" smtClean="0"/>
              <a:t>Aumentare l’energia delle</a:t>
            </a:r>
            <a:br>
              <a:rPr lang="it-IT" sz="1800" dirty="0" smtClean="0"/>
            </a:br>
            <a:r>
              <a:rPr lang="it-IT" sz="1800" dirty="0" smtClean="0"/>
              <a:t>collisioni:</a:t>
            </a:r>
            <a:br>
              <a:rPr lang="it-IT" sz="1800" dirty="0" smtClean="0"/>
            </a:br>
            <a:r>
              <a:rPr lang="it-IT" sz="1800" dirty="0" smtClean="0">
                <a:solidFill>
                  <a:schemeClr val="accent2"/>
                </a:solidFill>
              </a:rPr>
              <a:t>8 TeV </a:t>
            </a:r>
            <a:r>
              <a:rPr lang="it-IT" sz="1800" dirty="0" smtClean="0">
                <a:solidFill>
                  <a:schemeClr val="accent2"/>
                </a:solidFill>
                <a:sym typeface="Wingdings"/>
              </a:rPr>
              <a:t> 14 TeV</a:t>
            </a:r>
          </a:p>
          <a:p>
            <a:pPr lvl="1"/>
            <a:r>
              <a:rPr lang="it-IT" sz="1800" dirty="0" smtClean="0">
                <a:sym typeface="Wingdings"/>
              </a:rPr>
              <a:t>Aumentare l’intensità dei</a:t>
            </a:r>
            <a:br>
              <a:rPr lang="it-IT" sz="1800" dirty="0" smtClean="0">
                <a:sym typeface="Wingdings"/>
              </a:rPr>
            </a:br>
            <a:r>
              <a:rPr lang="it-IT" sz="1800" dirty="0" smtClean="0">
                <a:sym typeface="Wingdings"/>
              </a:rPr>
              <a:t>fasci: nei primi mesi di</a:t>
            </a:r>
            <a:br>
              <a:rPr lang="it-IT" sz="1800" dirty="0" smtClean="0">
                <a:sym typeface="Wingdings"/>
              </a:rPr>
            </a:br>
            <a:r>
              <a:rPr lang="it-IT" sz="1800" dirty="0" smtClean="0">
                <a:sym typeface="Wingdings"/>
              </a:rPr>
              <a:t>collisioni si produrrà la</a:t>
            </a:r>
            <a:br>
              <a:rPr lang="it-IT" sz="1800" dirty="0" smtClean="0">
                <a:sym typeface="Wingdings"/>
              </a:rPr>
            </a:br>
            <a:r>
              <a:rPr lang="it-IT" sz="1800" dirty="0" smtClean="0">
                <a:sym typeface="Wingdings"/>
              </a:rPr>
              <a:t>stessa “luminosità” </a:t>
            </a:r>
            <a:br>
              <a:rPr lang="it-IT" sz="1800" dirty="0" smtClean="0">
                <a:sym typeface="Wingdings"/>
              </a:rPr>
            </a:br>
            <a:r>
              <a:rPr lang="it-IT" sz="1800" dirty="0" smtClean="0">
                <a:sym typeface="Wingdings"/>
              </a:rPr>
              <a:t>prodotta in questi due anni</a:t>
            </a:r>
          </a:p>
          <a:p>
            <a:pPr lvl="1"/>
            <a:r>
              <a:rPr lang="it-IT" sz="1800" dirty="0" smtClean="0">
                <a:sym typeface="Wingdings"/>
              </a:rPr>
              <a:t>Eliminare possibili rischi di incidenti (stop di un anno nel 2008…)</a:t>
            </a:r>
          </a:p>
          <a:p>
            <a:r>
              <a:rPr lang="it-IT" sz="2000" dirty="0" smtClean="0">
                <a:sym typeface="Wingdings"/>
              </a:rPr>
              <a:t>Saranno necessari circa </a:t>
            </a:r>
            <a:r>
              <a:rPr lang="it-IT" sz="2000" dirty="0" smtClean="0">
                <a:solidFill>
                  <a:srgbClr val="3333CC"/>
                </a:solidFill>
                <a:sym typeface="Wingdings"/>
              </a:rPr>
              <a:t>due anni </a:t>
            </a:r>
            <a:r>
              <a:rPr lang="it-IT" sz="2000" dirty="0" smtClean="0">
                <a:sym typeface="Wingdings"/>
              </a:rPr>
              <a:t>per portare a termine gli interventi necessari</a:t>
            </a:r>
          </a:p>
          <a:p>
            <a:r>
              <a:rPr lang="it-IT" sz="2000" dirty="0" smtClean="0">
                <a:sym typeface="Wingdings"/>
              </a:rPr>
              <a:t>Si approfitta dell’interruzione per fare manutenzione e miglioramenti ai rivelatori</a:t>
            </a:r>
            <a:endParaRPr lang="it-IT" sz="2000"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67</a:t>
            </a:fld>
            <a:endParaRPr lang="it-IT"/>
          </a:p>
        </p:txBody>
      </p:sp>
      <p:pic>
        <p:nvPicPr>
          <p:cNvPr id="9" name="Immagine 8"/>
          <p:cNvPicPr>
            <a:picLocks noChangeAspect="1"/>
          </p:cNvPicPr>
          <p:nvPr/>
        </p:nvPicPr>
        <p:blipFill>
          <a:blip r:embed="rId2"/>
          <a:stretch>
            <a:fillRect/>
          </a:stretch>
        </p:blipFill>
        <p:spPr>
          <a:xfrm>
            <a:off x="4383428" y="984458"/>
            <a:ext cx="4635042" cy="3019235"/>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Gli interventi di consolidamento</a:t>
            </a:r>
            <a:endParaRPr lang="it-IT" dirty="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68</a:t>
            </a:fld>
            <a:endParaRPr lang="it-IT"/>
          </a:p>
        </p:txBody>
      </p:sp>
      <p:pic>
        <p:nvPicPr>
          <p:cNvPr id="9" name="Immagine 8"/>
          <p:cNvPicPr>
            <a:picLocks noChangeAspect="1"/>
          </p:cNvPicPr>
          <p:nvPr/>
        </p:nvPicPr>
        <p:blipFill>
          <a:blip r:embed="rId2"/>
          <a:stretch>
            <a:fillRect/>
          </a:stretch>
        </p:blipFill>
        <p:spPr>
          <a:xfrm>
            <a:off x="504181" y="824731"/>
            <a:ext cx="8127846" cy="5749964"/>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smtClean="0"/>
              <a:t>Conclusioni</a:t>
            </a:r>
            <a:endParaRPr lang="it-IT"/>
          </a:p>
        </p:txBody>
      </p:sp>
      <p:sp>
        <p:nvSpPr>
          <p:cNvPr id="9" name="Segnaposto contenuto 8"/>
          <p:cNvSpPr>
            <a:spLocks noGrp="1"/>
          </p:cNvSpPr>
          <p:nvPr>
            <p:ph idx="1"/>
          </p:nvPr>
        </p:nvSpPr>
        <p:spPr/>
        <p:txBody>
          <a:bodyPr/>
          <a:lstStyle/>
          <a:p>
            <a:r>
              <a:rPr lang="it-IT" sz="2000" dirty="0" smtClean="0"/>
              <a:t>Gli esperimenti ad LHC hanno scoperto una nuova particella che potrebbe essere il bosone di </a:t>
            </a:r>
            <a:r>
              <a:rPr lang="it-IT" sz="2000" dirty="0" err="1" smtClean="0"/>
              <a:t>Higgs</a:t>
            </a:r>
            <a:r>
              <a:rPr lang="it-IT" sz="2000" dirty="0" smtClean="0"/>
              <a:t> previsto nel Modello Standard</a:t>
            </a:r>
          </a:p>
          <a:p>
            <a:r>
              <a:rPr lang="it-IT" sz="2000" dirty="0" smtClean="0"/>
              <a:t>Tutte le misure finora fatte indicano che le proprietà del nuovo bosone sono quelle previste dalla teoria</a:t>
            </a:r>
          </a:p>
          <a:p>
            <a:r>
              <a:rPr lang="it-IT" sz="2000" dirty="0" smtClean="0"/>
              <a:t>Gli studi stanno procedendo per:</a:t>
            </a:r>
          </a:p>
          <a:p>
            <a:pPr lvl="1"/>
            <a:r>
              <a:rPr lang="it-IT" sz="1600" dirty="0" smtClean="0"/>
              <a:t>completare i test possibili sulla nuova particella</a:t>
            </a:r>
          </a:p>
          <a:p>
            <a:pPr lvl="1"/>
            <a:r>
              <a:rPr lang="it-IT" sz="1600" dirty="0" smtClean="0"/>
              <a:t>cercare nuove particelle per</a:t>
            </a:r>
            <a:br>
              <a:rPr lang="it-IT" sz="1600" dirty="0" smtClean="0"/>
            </a:br>
            <a:r>
              <a:rPr lang="it-IT" sz="1600" dirty="0" smtClean="0"/>
              <a:t>dare risposte ai problemi </a:t>
            </a:r>
            <a:br>
              <a:rPr lang="it-IT" sz="1600" dirty="0" smtClean="0"/>
            </a:br>
            <a:r>
              <a:rPr lang="it-IT" sz="1600" dirty="0" smtClean="0"/>
              <a:t>ancora aperti sulla natura</a:t>
            </a:r>
            <a:br>
              <a:rPr lang="it-IT" sz="1600" dirty="0" smtClean="0"/>
            </a:br>
            <a:r>
              <a:rPr lang="it-IT" sz="1600" dirty="0" smtClean="0"/>
              <a:t>dell’universo</a:t>
            </a:r>
          </a:p>
          <a:p>
            <a:r>
              <a:rPr lang="it-IT" sz="2000" dirty="0" smtClean="0"/>
              <a:t>Il programma di LHC è ancora</a:t>
            </a:r>
            <a:br>
              <a:rPr lang="it-IT" sz="2000" dirty="0" smtClean="0"/>
            </a:br>
            <a:r>
              <a:rPr lang="it-IT" sz="2000" dirty="0" smtClean="0"/>
              <a:t>molto lungo, c’è tanto spazio</a:t>
            </a:r>
            <a:br>
              <a:rPr lang="it-IT" sz="2000" dirty="0" smtClean="0"/>
            </a:br>
            <a:r>
              <a:rPr lang="it-IT" sz="2000" dirty="0" smtClean="0"/>
              <a:t>per nuovi studenti che hanno</a:t>
            </a:r>
            <a:br>
              <a:rPr lang="it-IT" sz="2000" dirty="0" smtClean="0"/>
            </a:br>
            <a:r>
              <a:rPr lang="it-IT" sz="2000" dirty="0" smtClean="0"/>
              <a:t>voglia di lavorare in un </a:t>
            </a:r>
            <a:br>
              <a:rPr lang="it-IT" sz="2000" dirty="0" smtClean="0"/>
            </a:br>
            <a:r>
              <a:rPr lang="it-IT" sz="2000" dirty="0" smtClean="0"/>
              <a:t>ambiente internazionale e</a:t>
            </a:r>
            <a:br>
              <a:rPr lang="it-IT" sz="2000" dirty="0" smtClean="0"/>
            </a:br>
            <a:r>
              <a:rPr lang="it-IT" sz="2000" dirty="0" smtClean="0"/>
              <a:t>stimolante</a:t>
            </a:r>
            <a:endParaRPr lang="it-IT" sz="2000" dirty="0"/>
          </a:p>
        </p:txBody>
      </p:sp>
      <p:sp>
        <p:nvSpPr>
          <p:cNvPr id="5" name="Segnaposto data 4"/>
          <p:cNvSpPr>
            <a:spLocks noGrp="1"/>
          </p:cNvSpPr>
          <p:nvPr>
            <p:ph type="dt" sz="half" idx="10"/>
          </p:nvPr>
        </p:nvSpPr>
        <p:spPr/>
        <p:txBody>
          <a:bodyPr/>
          <a:lstStyle/>
          <a:p>
            <a:r>
              <a:rPr lang="it-IT" smtClean="0"/>
              <a:t>Il bosone di Higgs</a:t>
            </a:r>
            <a:endParaRPr lang="it-IT"/>
          </a:p>
        </p:txBody>
      </p:sp>
      <p:sp>
        <p:nvSpPr>
          <p:cNvPr id="6" name="Segnaposto piè di pagina 5"/>
          <p:cNvSpPr>
            <a:spLocks noGrp="1"/>
          </p:cNvSpPr>
          <p:nvPr>
            <p:ph type="ftr" sz="quarter" idx="11"/>
          </p:nvPr>
        </p:nvSpPr>
        <p:spPr/>
        <p:txBody>
          <a:bodyPr/>
          <a:lstStyle/>
          <a:p>
            <a:r>
              <a:rPr lang="it-IT" smtClean="0"/>
              <a:t>Luca Lista</a:t>
            </a:r>
            <a:endParaRPr lang="it-IT"/>
          </a:p>
        </p:txBody>
      </p:sp>
      <p:sp>
        <p:nvSpPr>
          <p:cNvPr id="7" name="Segnaposto numero diapositiva 6"/>
          <p:cNvSpPr>
            <a:spLocks noGrp="1"/>
          </p:cNvSpPr>
          <p:nvPr>
            <p:ph type="sldNum" sz="quarter" idx="12"/>
          </p:nvPr>
        </p:nvSpPr>
        <p:spPr/>
        <p:txBody>
          <a:bodyPr/>
          <a:lstStyle/>
          <a:p>
            <a:fld id="{C88BB0E5-2C05-0C4B-A4C4-A7ED78B96E19}" type="slidenum">
              <a:rPr lang="it-IT" smtClean="0"/>
              <a:pPr/>
              <a:t>69</a:t>
            </a:fld>
            <a:endParaRPr lang="it-IT"/>
          </a:p>
        </p:txBody>
      </p:sp>
      <p:pic>
        <p:nvPicPr>
          <p:cNvPr id="10" name="Immagine 9"/>
          <p:cNvPicPr>
            <a:picLocks noChangeAspect="1"/>
          </p:cNvPicPr>
          <p:nvPr/>
        </p:nvPicPr>
        <p:blipFill>
          <a:blip r:embed="rId2"/>
          <a:stretch>
            <a:fillRect/>
          </a:stretch>
        </p:blipFill>
        <p:spPr>
          <a:xfrm>
            <a:off x="4597144" y="3396525"/>
            <a:ext cx="4420427" cy="302403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ounded Rectangle 9"/>
          <p:cNvSpPr/>
          <p:nvPr/>
        </p:nvSpPr>
        <p:spPr bwMode="auto">
          <a:xfrm>
            <a:off x="2743200" y="2895600"/>
            <a:ext cx="3200400" cy="685800"/>
          </a:xfrm>
          <a:prstGeom prst="roundRect">
            <a:avLst/>
          </a:prstGeom>
          <a:solidFill>
            <a:schemeClr val="accent1">
              <a:lumMod val="40000"/>
              <a:lumOff val="60000"/>
            </a:schemeClr>
          </a:solidFill>
          <a:ln w="28575" cap="flat" cmpd="sng" algn="ctr">
            <a:solidFill>
              <a:schemeClr val="accent1">
                <a:lumMod val="50000"/>
              </a:schemeClr>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chemeClr val="accent1">
                    <a:lumMod val="50000"/>
                  </a:schemeClr>
                </a:solidFill>
                <a:latin typeface="+mn-lt"/>
              </a:rPr>
              <a:t>Equazioni di Maxwell, onde elettromagnetiche</a:t>
            </a:r>
          </a:p>
        </p:txBody>
      </p:sp>
      <p:sp>
        <p:nvSpPr>
          <p:cNvPr id="14" name="Rounded Rectangle 13"/>
          <p:cNvSpPr/>
          <p:nvPr/>
        </p:nvSpPr>
        <p:spPr bwMode="auto">
          <a:xfrm>
            <a:off x="3765671" y="4403557"/>
            <a:ext cx="3625729" cy="397043"/>
          </a:xfrm>
          <a:prstGeom prst="roundRect">
            <a:avLst/>
          </a:prstGeom>
          <a:solidFill>
            <a:srgbClr val="FFB5F8"/>
          </a:solidFill>
          <a:ln w="28575" cap="flat" cmpd="sng" algn="ctr">
            <a:solidFill>
              <a:srgbClr val="8B0181"/>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8B0181"/>
                </a:solidFill>
                <a:latin typeface="+mn-lt"/>
              </a:rPr>
              <a:t>Modello Standard, scoperta di </a:t>
            </a:r>
            <a:r>
              <a:rPr lang="it-IT" sz="1600" dirty="0" err="1" smtClean="0">
                <a:solidFill>
                  <a:srgbClr val="8B0181"/>
                </a:solidFill>
                <a:latin typeface="+mn-lt"/>
              </a:rPr>
              <a:t>W</a:t>
            </a:r>
            <a:r>
              <a:rPr lang="it-IT" sz="1600" dirty="0" smtClean="0">
                <a:solidFill>
                  <a:srgbClr val="8B0181"/>
                </a:solidFill>
                <a:latin typeface="+mn-lt"/>
              </a:rPr>
              <a:t> e </a:t>
            </a:r>
            <a:r>
              <a:rPr lang="it-IT" sz="1600" dirty="0" err="1" smtClean="0">
                <a:solidFill>
                  <a:srgbClr val="8B0181"/>
                </a:solidFill>
                <a:latin typeface="+mn-lt"/>
              </a:rPr>
              <a:t>Z</a:t>
            </a:r>
            <a:endParaRPr lang="it-IT" sz="1600" dirty="0" smtClean="0">
              <a:solidFill>
                <a:srgbClr val="8B0181"/>
              </a:solidFill>
              <a:latin typeface="+mn-lt"/>
            </a:endParaRPr>
          </a:p>
        </p:txBody>
      </p:sp>
      <p:sp>
        <p:nvSpPr>
          <p:cNvPr id="20" name="Down Arrow Callout 19"/>
          <p:cNvSpPr/>
          <p:nvPr/>
        </p:nvSpPr>
        <p:spPr bwMode="auto">
          <a:xfrm>
            <a:off x="4572000" y="3946357"/>
            <a:ext cx="1981200" cy="457200"/>
          </a:xfrm>
          <a:prstGeom prst="downArrowCallout">
            <a:avLst>
              <a:gd name="adj1" fmla="val 23816"/>
              <a:gd name="adj2" fmla="val 42732"/>
              <a:gd name="adj3" fmla="val 39874"/>
              <a:gd name="adj4" fmla="val 30366"/>
            </a:avLst>
          </a:prstGeom>
          <a:solidFill>
            <a:schemeClr val="accent6">
              <a:lumMod val="40000"/>
              <a:lumOff val="60000"/>
            </a:schemeClr>
          </a:solidFill>
          <a:ln w="19050"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sp>
      <p:sp>
        <p:nvSpPr>
          <p:cNvPr id="18" name="Down Arrow Callout 17"/>
          <p:cNvSpPr/>
          <p:nvPr/>
        </p:nvSpPr>
        <p:spPr bwMode="auto">
          <a:xfrm>
            <a:off x="3352800" y="2438400"/>
            <a:ext cx="1981200" cy="457200"/>
          </a:xfrm>
          <a:prstGeom prst="downArrowCallout">
            <a:avLst>
              <a:gd name="adj1" fmla="val 23816"/>
              <a:gd name="adj2" fmla="val 42732"/>
              <a:gd name="adj3" fmla="val 39874"/>
              <a:gd name="adj4" fmla="val 30366"/>
            </a:avLst>
          </a:prstGeom>
          <a:solidFill>
            <a:schemeClr val="accent6">
              <a:lumMod val="40000"/>
              <a:lumOff val="60000"/>
            </a:schemeClr>
          </a:solidFill>
          <a:ln w="19050"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sp>
      <p:sp>
        <p:nvSpPr>
          <p:cNvPr id="2" name="Title 1"/>
          <p:cNvSpPr>
            <a:spLocks noGrp="1"/>
          </p:cNvSpPr>
          <p:nvPr>
            <p:ph type="title"/>
          </p:nvPr>
        </p:nvSpPr>
        <p:spPr/>
        <p:txBody>
          <a:bodyPr/>
          <a:lstStyle/>
          <a:p>
            <a:pPr>
              <a:defRPr/>
            </a:pPr>
            <a:r>
              <a:rPr lang="it-IT" dirty="0" smtClean="0">
                <a:ea typeface="+mj-ea"/>
                <a:cs typeface="+mj-cs"/>
              </a:rPr>
              <a:t>Unificazione delle interazioni</a:t>
            </a:r>
          </a:p>
        </p:txBody>
      </p:sp>
      <p:sp>
        <p:nvSpPr>
          <p:cNvPr id="8" name="Rounded Rectangle 7"/>
          <p:cNvSpPr/>
          <p:nvPr/>
        </p:nvSpPr>
        <p:spPr bwMode="auto">
          <a:xfrm>
            <a:off x="1447800" y="1676400"/>
            <a:ext cx="3200400" cy="381000"/>
          </a:xfrm>
          <a:prstGeom prst="roundRect">
            <a:avLst/>
          </a:prstGeom>
          <a:solidFill>
            <a:srgbClr val="C2FFF0"/>
          </a:solidFill>
          <a:ln w="28575"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0000FF"/>
                </a:solidFill>
                <a:latin typeface="+mn-lt"/>
              </a:rPr>
              <a:t>Gravitazione universale</a:t>
            </a:r>
            <a:endParaRPr lang="it-IT" sz="1600" dirty="0">
              <a:solidFill>
                <a:srgbClr val="0000FF"/>
              </a:solidFill>
              <a:latin typeface="+mn-lt"/>
            </a:endParaRPr>
          </a:p>
        </p:txBody>
      </p:sp>
      <p:sp>
        <p:nvSpPr>
          <p:cNvPr id="9" name="Down Arrow Callout 8"/>
          <p:cNvSpPr/>
          <p:nvPr/>
        </p:nvSpPr>
        <p:spPr bwMode="auto">
          <a:xfrm>
            <a:off x="2057400" y="1219200"/>
            <a:ext cx="1981200" cy="457200"/>
          </a:xfrm>
          <a:prstGeom prst="downArrowCallout">
            <a:avLst>
              <a:gd name="adj1" fmla="val 23816"/>
              <a:gd name="adj2" fmla="val 42732"/>
              <a:gd name="adj3" fmla="val 39874"/>
              <a:gd name="adj4" fmla="val 30366"/>
            </a:avLst>
          </a:prstGeom>
          <a:solidFill>
            <a:schemeClr val="accent6">
              <a:lumMod val="40000"/>
              <a:lumOff val="60000"/>
            </a:schemeClr>
          </a:solidFill>
          <a:ln w="19050"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sp>
      <p:sp>
        <p:nvSpPr>
          <p:cNvPr id="7" name="Rounded Rectangle 6"/>
          <p:cNvSpPr/>
          <p:nvPr/>
        </p:nvSpPr>
        <p:spPr bwMode="auto">
          <a:xfrm>
            <a:off x="3352800" y="1066800"/>
            <a:ext cx="2406529" cy="381000"/>
          </a:xfrm>
          <a:prstGeom prst="roundRect">
            <a:avLst/>
          </a:prstGeom>
          <a:solidFill>
            <a:srgbClr val="C2FFF0"/>
          </a:solidFill>
          <a:ln w="28575"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0000FF"/>
                </a:solidFill>
                <a:latin typeface="+mn-lt"/>
              </a:rPr>
              <a:t>Moti celesti</a:t>
            </a:r>
            <a:endParaRPr lang="it-IT" sz="1600" dirty="0">
              <a:solidFill>
                <a:srgbClr val="0000FF"/>
              </a:solidFill>
              <a:latin typeface="+mn-lt"/>
            </a:endParaRPr>
          </a:p>
        </p:txBody>
      </p:sp>
      <p:sp>
        <p:nvSpPr>
          <p:cNvPr id="6" name="Rounded Rectangle 5"/>
          <p:cNvSpPr/>
          <p:nvPr/>
        </p:nvSpPr>
        <p:spPr bwMode="auto">
          <a:xfrm>
            <a:off x="304800" y="1066800"/>
            <a:ext cx="2406529" cy="381000"/>
          </a:xfrm>
          <a:prstGeom prst="roundRect">
            <a:avLst/>
          </a:prstGeom>
          <a:solidFill>
            <a:srgbClr val="C2FFF0"/>
          </a:solidFill>
          <a:ln w="28575" cap="flat" cmpd="sng" algn="ctr">
            <a:solidFill>
              <a:srgbClr val="22228B"/>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0000FF"/>
                </a:solidFill>
                <a:latin typeface="+mn-lt"/>
              </a:rPr>
              <a:t>Caduta dei gravi</a:t>
            </a:r>
            <a:endParaRPr lang="it-IT" sz="1600" dirty="0">
              <a:solidFill>
                <a:srgbClr val="0000FF"/>
              </a:solidFill>
              <a:latin typeface="+mn-lt"/>
            </a:endParaRPr>
          </a:p>
        </p:txBody>
      </p:sp>
      <p:sp>
        <p:nvSpPr>
          <p:cNvPr id="12" name="Rounded Rectangle 11"/>
          <p:cNvSpPr/>
          <p:nvPr/>
        </p:nvSpPr>
        <p:spPr bwMode="auto">
          <a:xfrm>
            <a:off x="4648200" y="2286000"/>
            <a:ext cx="2406529" cy="381000"/>
          </a:xfrm>
          <a:prstGeom prst="roundRect">
            <a:avLst/>
          </a:prstGeom>
          <a:solidFill>
            <a:schemeClr val="accent1">
              <a:lumMod val="40000"/>
              <a:lumOff val="60000"/>
            </a:schemeClr>
          </a:solidFill>
          <a:ln w="28575" cap="flat" cmpd="sng" algn="ctr">
            <a:solidFill>
              <a:schemeClr val="accent1">
                <a:lumMod val="50000"/>
              </a:schemeClr>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chemeClr val="accent1">
                    <a:lumMod val="50000"/>
                  </a:schemeClr>
                </a:solidFill>
                <a:latin typeface="+mn-lt"/>
              </a:rPr>
              <a:t>Magnetismo</a:t>
            </a:r>
            <a:endParaRPr lang="it-IT" sz="1600" dirty="0">
              <a:solidFill>
                <a:schemeClr val="accent1">
                  <a:lumMod val="50000"/>
                </a:schemeClr>
              </a:solidFill>
              <a:latin typeface="+mn-lt"/>
            </a:endParaRPr>
          </a:p>
        </p:txBody>
      </p:sp>
      <p:sp>
        <p:nvSpPr>
          <p:cNvPr id="13" name="Rounded Rectangle 12"/>
          <p:cNvSpPr/>
          <p:nvPr/>
        </p:nvSpPr>
        <p:spPr bwMode="auto">
          <a:xfrm>
            <a:off x="1600200" y="2286000"/>
            <a:ext cx="2406529" cy="381000"/>
          </a:xfrm>
          <a:prstGeom prst="roundRect">
            <a:avLst/>
          </a:prstGeom>
          <a:solidFill>
            <a:schemeClr val="accent1">
              <a:lumMod val="40000"/>
              <a:lumOff val="60000"/>
            </a:schemeClr>
          </a:solidFill>
          <a:ln w="28575" cap="flat" cmpd="sng" algn="ctr">
            <a:solidFill>
              <a:schemeClr val="accent1">
                <a:lumMod val="50000"/>
              </a:schemeClr>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chemeClr val="accent1">
                    <a:lumMod val="50000"/>
                  </a:schemeClr>
                </a:solidFill>
                <a:latin typeface="+mn-lt"/>
              </a:rPr>
              <a:t>Elettricità</a:t>
            </a:r>
            <a:endParaRPr lang="it-IT" sz="1600" dirty="0">
              <a:solidFill>
                <a:schemeClr val="accent1">
                  <a:lumMod val="50000"/>
                </a:schemeClr>
              </a:solidFill>
              <a:latin typeface="+mn-lt"/>
            </a:endParaRPr>
          </a:p>
        </p:txBody>
      </p:sp>
      <p:sp>
        <p:nvSpPr>
          <p:cNvPr id="16" name="Rounded Rectangle 15"/>
          <p:cNvSpPr/>
          <p:nvPr/>
        </p:nvSpPr>
        <p:spPr bwMode="auto">
          <a:xfrm>
            <a:off x="5899271" y="3793957"/>
            <a:ext cx="2406529" cy="397043"/>
          </a:xfrm>
          <a:prstGeom prst="roundRect">
            <a:avLst/>
          </a:prstGeom>
          <a:solidFill>
            <a:srgbClr val="FFB5F8"/>
          </a:solidFill>
          <a:ln w="28575" cap="flat" cmpd="sng" algn="ctr">
            <a:solidFill>
              <a:srgbClr val="8B0181"/>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8B0181"/>
                </a:solidFill>
                <a:latin typeface="+mn-lt"/>
              </a:rPr>
              <a:t>Interazioni deboli</a:t>
            </a:r>
            <a:endParaRPr lang="it-IT" sz="1600" dirty="0">
              <a:solidFill>
                <a:srgbClr val="8B0181"/>
              </a:solidFill>
              <a:latin typeface="+mn-lt"/>
            </a:endParaRPr>
          </a:p>
        </p:txBody>
      </p:sp>
      <p:sp>
        <p:nvSpPr>
          <p:cNvPr id="17" name="Rounded Rectangle 16"/>
          <p:cNvSpPr/>
          <p:nvPr/>
        </p:nvSpPr>
        <p:spPr bwMode="auto">
          <a:xfrm>
            <a:off x="2286000" y="3793957"/>
            <a:ext cx="2971800" cy="397043"/>
          </a:xfrm>
          <a:prstGeom prst="roundRect">
            <a:avLst/>
          </a:prstGeom>
          <a:solidFill>
            <a:srgbClr val="FFB5F8"/>
          </a:solidFill>
          <a:ln w="28575" cap="flat" cmpd="sng" algn="ctr">
            <a:solidFill>
              <a:srgbClr val="8B0181"/>
            </a:solidFill>
            <a:prstDash val="solid"/>
            <a:round/>
            <a:headEnd type="none" w="med" len="med"/>
            <a:tailEnd type="none" w="med" len="med"/>
          </a:ln>
          <a:effectLst>
            <a:outerShdw blurRad="50800" dist="38100" dir="2700000">
              <a:srgbClr val="000000">
                <a:alpha val="43000"/>
              </a:srgbClr>
            </a:outerShdw>
          </a:effectLst>
        </p:spPr>
        <p:txBody>
          <a:bodyPr/>
          <a:lstStyle/>
          <a:p>
            <a:pPr algn="ctr"/>
            <a:r>
              <a:rPr lang="it-IT" sz="1600" dirty="0" smtClean="0">
                <a:solidFill>
                  <a:srgbClr val="8B0181"/>
                </a:solidFill>
                <a:latin typeface="+mn-lt"/>
              </a:rPr>
              <a:t>Elettrodinamica quantistica</a:t>
            </a:r>
            <a:endParaRPr lang="it-IT" sz="1600" dirty="0">
              <a:solidFill>
                <a:srgbClr val="8B0181"/>
              </a:solidFill>
              <a:latin typeface="+mn-lt"/>
            </a:endParaRPr>
          </a:p>
        </p:txBody>
      </p:sp>
      <p:sp>
        <p:nvSpPr>
          <p:cNvPr id="22" name="Rectangle 4"/>
          <p:cNvSpPr txBox="1">
            <a:spLocks noChangeArrowheads="1"/>
          </p:cNvSpPr>
          <p:nvPr/>
        </p:nvSpPr>
        <p:spPr bwMode="auto">
          <a:xfrm>
            <a:off x="209358" y="2946035"/>
            <a:ext cx="3505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t>L’evoluzione</a:t>
            </a:r>
            <a:b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br>
            <a: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t>delle teorie</a:t>
            </a:r>
            <a:r>
              <a:rPr kumimoji="0" lang="it-IT" b="0" i="0" u="none" strike="noStrike" kern="0" cap="none" spc="0" normalizeH="0" noProof="0" dirty="0" smtClean="0">
                <a:ln>
                  <a:noFill/>
                </a:ln>
                <a:solidFill>
                  <a:schemeClr val="tx1"/>
                </a:solidFill>
                <a:effectLst/>
                <a:uLnTx/>
                <a:uFillTx/>
                <a:latin typeface="Trebuchet MS"/>
                <a:ea typeface="ＭＳ Ｐゴシック" pitchFamily="-110" charset="-128"/>
                <a:cs typeface="Trebuchet MS"/>
              </a:rPr>
              <a:t> </a:t>
            </a:r>
            <a: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t>in </a:t>
            </a:r>
            <a:b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br>
            <a: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t>Fisica procede</a:t>
            </a:r>
            <a:b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br>
            <a:r>
              <a:rPr kumimoji="0" lang="it-IT" b="0" i="0" u="none" strike="noStrike" kern="0" cap="none" spc="0" normalizeH="0" baseline="0" noProof="0" dirty="0" smtClean="0">
                <a:ln>
                  <a:noFill/>
                </a:ln>
                <a:solidFill>
                  <a:schemeClr val="tx1"/>
                </a:solidFill>
                <a:effectLst/>
                <a:uLnTx/>
                <a:uFillTx/>
                <a:latin typeface="Trebuchet MS"/>
                <a:ea typeface="ＭＳ Ｐゴシック" pitchFamily="-110" charset="-128"/>
                <a:cs typeface="Trebuchet MS"/>
              </a:rPr>
              <a:t>spesso </a:t>
            </a:r>
            <a:r>
              <a:rPr lang="it-IT" kern="0" dirty="0" smtClean="0">
                <a:latin typeface="Trebuchet MS"/>
                <a:ea typeface="ＭＳ Ｐゴシック" pitchFamily="-110" charset="-128"/>
                <a:cs typeface="Trebuchet MS"/>
              </a:rPr>
              <a:t>con</a:t>
            </a:r>
            <a:br>
              <a:rPr lang="it-IT" kern="0" dirty="0" smtClean="0">
                <a:latin typeface="Trebuchet MS"/>
                <a:ea typeface="ＭＳ Ｐゴシック" pitchFamily="-110" charset="-128"/>
                <a:cs typeface="Trebuchet MS"/>
              </a:rPr>
            </a:br>
            <a:r>
              <a:rPr kumimoji="0" lang="it-IT" b="0" i="0" u="none" strike="noStrike" kern="0" cap="none" spc="0" normalizeH="0" baseline="0" noProof="0" dirty="0" smtClean="0">
                <a:ln>
                  <a:noFill/>
                </a:ln>
                <a:solidFill>
                  <a:schemeClr val="accent2"/>
                </a:solidFill>
                <a:effectLst/>
                <a:uLnTx/>
                <a:uFillTx/>
                <a:latin typeface="Trebuchet MS"/>
                <a:ea typeface="ＭＳ Ｐゴシック" pitchFamily="-110" charset="-128"/>
                <a:cs typeface="Trebuchet MS"/>
              </a:rPr>
              <a:t>l’unificazione</a:t>
            </a:r>
            <a:br>
              <a:rPr kumimoji="0" lang="it-IT" b="0" i="0" u="none" strike="noStrike" kern="0" cap="none" spc="0" normalizeH="0" baseline="0" noProof="0" dirty="0" smtClean="0">
                <a:ln>
                  <a:noFill/>
                </a:ln>
                <a:solidFill>
                  <a:schemeClr val="accent2"/>
                </a:solidFill>
                <a:effectLst/>
                <a:uLnTx/>
                <a:uFillTx/>
                <a:latin typeface="Trebuchet MS"/>
                <a:ea typeface="ＭＳ Ｐゴシック" pitchFamily="-110" charset="-128"/>
                <a:cs typeface="Trebuchet MS"/>
              </a:rPr>
            </a:br>
            <a:r>
              <a:rPr kumimoji="0" lang="it-IT" b="0" i="0" u="none" strike="noStrike" kern="0" cap="none" spc="0" normalizeH="0" baseline="0" noProof="0" dirty="0" smtClean="0">
                <a:ln>
                  <a:noFill/>
                </a:ln>
                <a:solidFill>
                  <a:schemeClr val="accent2"/>
                </a:solidFill>
                <a:effectLst/>
                <a:uLnTx/>
                <a:uFillTx/>
                <a:latin typeface="Trebuchet MS"/>
                <a:ea typeface="ＭＳ Ｐゴシック" pitchFamily="-110" charset="-128"/>
                <a:cs typeface="Trebuchet MS"/>
              </a:rPr>
              <a:t>di principi già noti</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it-IT" kern="0" dirty="0" smtClean="0">
                <a:latin typeface="Trebuchet MS"/>
                <a:ea typeface="ＭＳ Ｐゴシック" pitchFamily="-110" charset="-128"/>
                <a:cs typeface="Trebuchet MS"/>
              </a:rPr>
              <a:t>Anche l’unificazione del</a:t>
            </a:r>
            <a:br>
              <a:rPr lang="it-IT" kern="0" dirty="0" smtClean="0">
                <a:latin typeface="Trebuchet MS"/>
                <a:ea typeface="ＭＳ Ｐゴシック" pitchFamily="-110" charset="-128"/>
                <a:cs typeface="Trebuchet MS"/>
              </a:rPr>
            </a:br>
            <a:r>
              <a:rPr lang="it-IT" kern="0" dirty="0" smtClean="0">
                <a:latin typeface="Trebuchet MS"/>
                <a:ea typeface="ＭＳ Ｐゴシック" pitchFamily="-110" charset="-128"/>
                <a:cs typeface="Trebuchet MS"/>
              </a:rPr>
              <a:t>principio di inerzia con la costanza della velocità della luca ha condotto alla relatività ristretta</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it-IT" b="0" i="0" u="none" strike="noStrike" kern="0" cap="none" spc="0" normalizeH="0" baseline="0" noProof="0" dirty="0">
              <a:ln>
                <a:noFill/>
              </a:ln>
              <a:solidFill>
                <a:schemeClr val="tx1"/>
              </a:solidFill>
              <a:effectLst/>
              <a:uLnTx/>
              <a:uFillTx/>
              <a:latin typeface="+mn-lt"/>
              <a:ea typeface="ＭＳ Ｐゴシック" pitchFamily="-110" charset="-128"/>
              <a:cs typeface="ＭＳ Ｐゴシック" pitchFamily="-110" charset="-128"/>
            </a:endParaRPr>
          </a:p>
        </p:txBody>
      </p:sp>
      <p:pic>
        <p:nvPicPr>
          <p:cNvPr id="25" name="Picture 24"/>
          <p:cNvPicPr>
            <a:picLocks noChangeAspect="1"/>
          </p:cNvPicPr>
          <p:nvPr/>
        </p:nvPicPr>
        <p:blipFill>
          <a:blip r:embed="rId2"/>
          <a:stretch>
            <a:fillRect/>
          </a:stretch>
        </p:blipFill>
        <p:spPr>
          <a:xfrm>
            <a:off x="5943600" y="977400"/>
            <a:ext cx="1196091" cy="1080000"/>
          </a:xfrm>
          <a:prstGeom prst="rect">
            <a:avLst/>
          </a:prstGeom>
          <a:effectLst>
            <a:outerShdw blurRad="101600" dist="165100" dir="2700000">
              <a:srgbClr val="000000">
                <a:alpha val="43000"/>
              </a:srgbClr>
            </a:outerShdw>
          </a:effectLst>
        </p:spPr>
      </p:pic>
      <p:pic>
        <p:nvPicPr>
          <p:cNvPr id="26" name="Picture 25"/>
          <p:cNvPicPr>
            <a:picLocks noChangeAspect="1"/>
          </p:cNvPicPr>
          <p:nvPr/>
        </p:nvPicPr>
        <p:blipFill>
          <a:blip r:embed="rId3"/>
          <a:srcRect b="18261"/>
          <a:stretch>
            <a:fillRect/>
          </a:stretch>
        </p:blipFill>
        <p:spPr>
          <a:xfrm>
            <a:off x="7239000" y="2272800"/>
            <a:ext cx="1059231" cy="1080000"/>
          </a:xfrm>
          <a:prstGeom prst="rect">
            <a:avLst/>
          </a:prstGeom>
          <a:effectLst>
            <a:outerShdw blurRad="101600" dist="165100" dir="2700000">
              <a:srgbClr val="000000">
                <a:alpha val="43000"/>
              </a:srgbClr>
            </a:outerShdw>
          </a:effectLst>
        </p:spPr>
      </p:pic>
      <p:pic>
        <p:nvPicPr>
          <p:cNvPr id="27" name="Picture 26"/>
          <p:cNvPicPr>
            <a:picLocks noChangeAspect="1"/>
          </p:cNvPicPr>
          <p:nvPr/>
        </p:nvPicPr>
        <p:blipFill>
          <a:blip r:embed="rId4"/>
          <a:srcRect l="18000" r="18000" b="6341"/>
          <a:stretch>
            <a:fillRect/>
          </a:stretch>
        </p:blipFill>
        <p:spPr>
          <a:xfrm>
            <a:off x="5096237" y="4953000"/>
            <a:ext cx="1080000" cy="1080000"/>
          </a:xfrm>
          <a:prstGeom prst="rect">
            <a:avLst/>
          </a:prstGeom>
          <a:effectLst>
            <a:outerShdw blurRad="101600" dist="165100" dir="2700000">
              <a:srgbClr val="000000">
                <a:alpha val="43000"/>
              </a:srgbClr>
            </a:outerShdw>
          </a:effectLst>
        </p:spPr>
      </p:pic>
      <p:pic>
        <p:nvPicPr>
          <p:cNvPr id="28" name="Picture 27"/>
          <p:cNvPicPr>
            <a:picLocks noChangeAspect="1"/>
          </p:cNvPicPr>
          <p:nvPr/>
        </p:nvPicPr>
        <p:blipFill>
          <a:blip r:embed="rId5"/>
          <a:srcRect t="3605" b="17079"/>
          <a:stretch>
            <a:fillRect/>
          </a:stretch>
        </p:blipFill>
        <p:spPr>
          <a:xfrm>
            <a:off x="6382473" y="4953000"/>
            <a:ext cx="932727" cy="1080000"/>
          </a:xfrm>
          <a:prstGeom prst="rect">
            <a:avLst/>
          </a:prstGeom>
          <a:effectLst>
            <a:outerShdw blurRad="101600" dist="165100" dir="2700000">
              <a:srgbClr val="000000">
                <a:alpha val="43000"/>
              </a:srgbClr>
            </a:outerShdw>
          </a:effectLst>
        </p:spPr>
      </p:pic>
      <p:pic>
        <p:nvPicPr>
          <p:cNvPr id="29" name="Picture 28"/>
          <p:cNvPicPr>
            <a:picLocks noChangeAspect="1"/>
          </p:cNvPicPr>
          <p:nvPr/>
        </p:nvPicPr>
        <p:blipFill>
          <a:blip r:embed="rId6"/>
          <a:srcRect l="7407" t="2643" b="31278"/>
          <a:stretch>
            <a:fillRect/>
          </a:stretch>
        </p:blipFill>
        <p:spPr>
          <a:xfrm>
            <a:off x="3810000" y="4953000"/>
            <a:ext cx="1080000" cy="1080000"/>
          </a:xfrm>
          <a:prstGeom prst="rect">
            <a:avLst/>
          </a:prstGeom>
          <a:effectLst>
            <a:outerShdw blurRad="101600" dist="165100" dir="2700000">
              <a:srgbClr val="000000">
                <a:alpha val="43000"/>
              </a:srgbClr>
            </a:outerShdw>
          </a:effectLst>
        </p:spPr>
      </p:pic>
      <p:sp>
        <p:nvSpPr>
          <p:cNvPr id="23" name="Segnaposto data 22"/>
          <p:cNvSpPr>
            <a:spLocks noGrp="1"/>
          </p:cNvSpPr>
          <p:nvPr>
            <p:ph type="dt" sz="half" idx="10"/>
          </p:nvPr>
        </p:nvSpPr>
        <p:spPr/>
        <p:txBody>
          <a:bodyPr/>
          <a:lstStyle/>
          <a:p>
            <a:r>
              <a:rPr lang="it-IT" smtClean="0"/>
              <a:t>La Fisica a LHC</a:t>
            </a:r>
            <a:endParaRPr lang="it-IT"/>
          </a:p>
        </p:txBody>
      </p:sp>
      <p:sp>
        <p:nvSpPr>
          <p:cNvPr id="30" name="Segnaposto numero diapositiva 29"/>
          <p:cNvSpPr>
            <a:spLocks noGrp="1"/>
          </p:cNvSpPr>
          <p:nvPr>
            <p:ph type="sldNum" sz="quarter" idx="12"/>
          </p:nvPr>
        </p:nvSpPr>
        <p:spPr/>
        <p:txBody>
          <a:bodyPr/>
          <a:lstStyle/>
          <a:p>
            <a:fld id="{B4C233C7-E0AF-9F43-B231-46AD565A5FDB}" type="slidenum">
              <a:rPr lang="it-IT" smtClean="0"/>
              <a:pPr/>
              <a:t>7</a:t>
            </a:fld>
            <a:endParaRPr lang="it-IT"/>
          </a:p>
        </p:txBody>
      </p:sp>
      <p:sp>
        <p:nvSpPr>
          <p:cNvPr id="31" name="Segnaposto piè di pagina 30"/>
          <p:cNvSpPr>
            <a:spLocks noGrp="1"/>
          </p:cNvSpPr>
          <p:nvPr>
            <p:ph type="ftr" sz="quarter" idx="11"/>
          </p:nvPr>
        </p:nvSpPr>
        <p:spPr/>
        <p:txBody>
          <a:bodyPr/>
          <a:lstStyle/>
          <a:p>
            <a:r>
              <a:rPr lang="it-IT" smtClean="0"/>
              <a:t>Luca Lista</a:t>
            </a:r>
            <a:endParaRPr lang="it-IT"/>
          </a:p>
        </p:txBody>
      </p:sp>
      <p:sp>
        <p:nvSpPr>
          <p:cNvPr id="24" name="CasellaDiTesto 23"/>
          <p:cNvSpPr txBox="1"/>
          <p:nvPr/>
        </p:nvSpPr>
        <p:spPr>
          <a:xfrm>
            <a:off x="1347005" y="6013680"/>
            <a:ext cx="1943536" cy="461665"/>
          </a:xfrm>
          <a:prstGeom prst="rect">
            <a:avLst/>
          </a:prstGeom>
          <a:noFill/>
        </p:spPr>
        <p:txBody>
          <a:bodyPr wrap="square" rtlCol="0">
            <a:spAutoFit/>
          </a:bodyPr>
          <a:lstStyle/>
          <a:p>
            <a:pPr lvl="0"/>
            <a:r>
              <a:rPr lang="it-IT" sz="2400" b="1" kern="0" dirty="0" smtClean="0">
                <a:solidFill>
                  <a:srgbClr val="FF0000"/>
                </a:solidFill>
                <a:latin typeface="Trebuchet MS"/>
                <a:ea typeface="ＭＳ Ｐゴシック" pitchFamily="-110" charset="-128"/>
                <a:cs typeface="Trebuchet MS"/>
              </a:rPr>
              <a:t>E la gravità?</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Higgs</a:t>
            </a:r>
            <a:r>
              <a:rPr lang="it-IT" dirty="0" smtClean="0"/>
              <a:t> </a:t>
            </a:r>
            <a:r>
              <a:rPr lang="it-IT" dirty="0" err="1" smtClean="0"/>
              <a:t>boson</a:t>
            </a:r>
            <a:r>
              <a:rPr lang="it-IT" dirty="0" smtClean="0"/>
              <a:t> media</a:t>
            </a:r>
            <a:endParaRPr lang="it-IT" dirty="0"/>
          </a:p>
        </p:txBody>
      </p:sp>
      <p:sp>
        <p:nvSpPr>
          <p:cNvPr id="7" name="Segnaposto contenuto 6"/>
          <p:cNvSpPr>
            <a:spLocks noGrp="1"/>
          </p:cNvSpPr>
          <p:nvPr>
            <p:ph idx="1"/>
          </p:nvPr>
        </p:nvSpPr>
        <p:spPr/>
        <p:txBody>
          <a:bodyPr/>
          <a:lstStyle/>
          <a:p>
            <a:r>
              <a:rPr lang="it-IT" sz="2000" dirty="0" err="1" smtClean="0"/>
              <a:t>PhD</a:t>
            </a:r>
            <a:r>
              <a:rPr lang="it-IT" sz="2000" dirty="0" smtClean="0"/>
              <a:t> </a:t>
            </a:r>
            <a:r>
              <a:rPr lang="it-IT" sz="2000" dirty="0" err="1" smtClean="0"/>
              <a:t>Comics</a:t>
            </a:r>
            <a:r>
              <a:rPr lang="it-IT" sz="2000" dirty="0" smtClean="0"/>
              <a:t>:</a:t>
            </a:r>
            <a:endParaRPr lang="it-IT" sz="2000" dirty="0" smtClean="0">
              <a:hlinkClick r:id="rId2"/>
            </a:endParaRPr>
          </a:p>
          <a:p>
            <a:pPr lvl="1"/>
            <a:r>
              <a:rPr lang="it-IT" sz="1600" dirty="0" smtClean="0">
                <a:hlinkClick r:id="rId2"/>
              </a:rPr>
              <a:t>http://www.phdcomics.com/higgs/</a:t>
            </a:r>
            <a:endParaRPr lang="it-IT" sz="1600" dirty="0" smtClean="0"/>
          </a:p>
          <a:p>
            <a:r>
              <a:rPr lang="it-IT" sz="2000" dirty="0" smtClean="0"/>
              <a:t>Minute </a:t>
            </a:r>
            <a:r>
              <a:rPr lang="it-IT" sz="2000" dirty="0" err="1" smtClean="0"/>
              <a:t>physics</a:t>
            </a:r>
            <a:r>
              <a:rPr lang="it-IT" sz="2000" dirty="0" smtClean="0"/>
              <a:t>:</a:t>
            </a:r>
          </a:p>
          <a:p>
            <a:pPr lvl="1"/>
            <a:r>
              <a:rPr lang="it-IT" sz="1800" dirty="0" smtClean="0">
                <a:hlinkClick r:id="rId3"/>
              </a:rPr>
              <a:t>http://www.youtube.com/watch?v=9Uh5mTxRQcg</a:t>
            </a:r>
            <a:endParaRPr lang="it-IT" sz="1800" dirty="0" smtClean="0"/>
          </a:p>
          <a:p>
            <a:pPr lvl="1"/>
            <a:r>
              <a:rPr lang="it-IT" sz="1800" dirty="0" smtClean="0">
                <a:hlinkClick r:id="rId4"/>
              </a:rPr>
              <a:t>http://www.youtube.com/watch?v=ASRpIym_jFM</a:t>
            </a:r>
            <a:endParaRPr lang="it-IT" sz="1800" dirty="0" smtClean="0"/>
          </a:p>
          <a:p>
            <a:pPr lvl="1"/>
            <a:r>
              <a:rPr lang="it-IT" sz="1800" dirty="0" smtClean="0">
                <a:hlinkClick r:id="rId5"/>
              </a:rPr>
              <a:t>http://www.youtube.com/watch?v=6guXMfg88Z8</a:t>
            </a:r>
            <a:r>
              <a:rPr lang="it-IT" sz="1800" dirty="0" smtClean="0"/>
              <a:t> </a:t>
            </a:r>
          </a:p>
          <a:p>
            <a:pPr lvl="1"/>
            <a:r>
              <a:rPr lang="it-IT" sz="1800" dirty="0" smtClean="0"/>
              <a:t> </a:t>
            </a:r>
            <a:endParaRPr lang="it-IT" sz="1800" dirty="0"/>
          </a:p>
        </p:txBody>
      </p:sp>
      <p:sp>
        <p:nvSpPr>
          <p:cNvPr id="3" name="Segnaposto data 2"/>
          <p:cNvSpPr>
            <a:spLocks noGrp="1"/>
          </p:cNvSpPr>
          <p:nvPr>
            <p:ph type="dt" sz="half" idx="10"/>
          </p:nvPr>
        </p:nvSpPr>
        <p:spPr/>
        <p:txBody>
          <a:bodyPr/>
          <a:lstStyle/>
          <a:p>
            <a:r>
              <a:rPr lang="it-IT" smtClean="0"/>
              <a:t>Il bosone di Higgs</a:t>
            </a:r>
            <a:endParaRPr lang="it-IT"/>
          </a:p>
        </p:txBody>
      </p:sp>
      <p:sp>
        <p:nvSpPr>
          <p:cNvPr id="4" name="Segnaposto piè di pagina 3"/>
          <p:cNvSpPr>
            <a:spLocks noGrp="1"/>
          </p:cNvSpPr>
          <p:nvPr>
            <p:ph type="ftr" sz="quarter" idx="11"/>
          </p:nvPr>
        </p:nvSpPr>
        <p:spPr/>
        <p:txBody>
          <a:bodyPr/>
          <a:lstStyle/>
          <a:p>
            <a:r>
              <a:rPr lang="it-IT" smtClean="0"/>
              <a:t>Luca Lista</a:t>
            </a:r>
            <a:endParaRPr lang="it-IT"/>
          </a:p>
        </p:txBody>
      </p:sp>
      <p:sp>
        <p:nvSpPr>
          <p:cNvPr id="5" name="Segnaposto numero diapositiva 4"/>
          <p:cNvSpPr>
            <a:spLocks noGrp="1"/>
          </p:cNvSpPr>
          <p:nvPr>
            <p:ph type="sldNum" sz="quarter" idx="12"/>
          </p:nvPr>
        </p:nvSpPr>
        <p:spPr/>
        <p:txBody>
          <a:bodyPr/>
          <a:lstStyle/>
          <a:p>
            <a:fld id="{F81BA6AC-10B6-2249-8FAB-F7972346C48D}" type="slidenum">
              <a:rPr lang="it-IT" smtClean="0"/>
              <a:pPr/>
              <a:t>70</a:t>
            </a:fld>
            <a:endParaRPr lang="it-IT"/>
          </a:p>
        </p:txBody>
      </p:sp>
      <p:pic>
        <p:nvPicPr>
          <p:cNvPr id="6" name="Immagine 5"/>
          <p:cNvPicPr>
            <a:picLocks noChangeAspect="1"/>
          </p:cNvPicPr>
          <p:nvPr/>
        </p:nvPicPr>
        <p:blipFill>
          <a:blip r:embed="rId6"/>
          <a:stretch>
            <a:fillRect/>
          </a:stretch>
        </p:blipFill>
        <p:spPr>
          <a:xfrm>
            <a:off x="795638" y="3034152"/>
            <a:ext cx="2598227" cy="3414232"/>
          </a:xfrm>
          <a:prstGeom prst="rect">
            <a:avLst/>
          </a:prstGeom>
        </p:spPr>
      </p:pic>
      <p:pic>
        <p:nvPicPr>
          <p:cNvPr id="8" name="Immagine 7"/>
          <p:cNvPicPr>
            <a:picLocks noChangeAspect="1"/>
          </p:cNvPicPr>
          <p:nvPr/>
        </p:nvPicPr>
        <p:blipFill>
          <a:blip r:embed="rId7"/>
          <a:stretch>
            <a:fillRect/>
          </a:stretch>
        </p:blipFill>
        <p:spPr>
          <a:xfrm>
            <a:off x="3858208" y="3279344"/>
            <a:ext cx="4872069" cy="302276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bosone di </a:t>
            </a:r>
            <a:r>
              <a:rPr lang="it-IT" dirty="0" err="1" smtClean="0"/>
              <a:t>Higgs</a:t>
            </a:r>
            <a:endParaRPr lang="it-IT" dirty="0"/>
          </a:p>
        </p:txBody>
      </p:sp>
      <p:sp>
        <p:nvSpPr>
          <p:cNvPr id="3" name="Segnaposto contenuto 2"/>
          <p:cNvSpPr>
            <a:spLocks noGrp="1"/>
          </p:cNvSpPr>
          <p:nvPr>
            <p:ph idx="1"/>
          </p:nvPr>
        </p:nvSpPr>
        <p:spPr>
          <a:xfrm>
            <a:off x="685799" y="869001"/>
            <a:ext cx="8262163" cy="5681924"/>
          </a:xfrm>
        </p:spPr>
        <p:txBody>
          <a:bodyPr/>
          <a:lstStyle/>
          <a:p>
            <a:r>
              <a:rPr lang="it-IT" sz="1600" dirty="0" smtClean="0"/>
              <a:t>Le </a:t>
            </a:r>
            <a:r>
              <a:rPr lang="it-IT" sz="1600" dirty="0" smtClean="0">
                <a:solidFill>
                  <a:schemeClr val="accent2"/>
                </a:solidFill>
              </a:rPr>
              <a:t>interazioni </a:t>
            </a:r>
            <a:r>
              <a:rPr lang="it-IT" sz="1600" dirty="0" smtClean="0"/>
              <a:t>nel Modello Standard scaturiscono da un </a:t>
            </a:r>
            <a:r>
              <a:rPr lang="it-IT" sz="1600" dirty="0" smtClean="0">
                <a:solidFill>
                  <a:srgbClr val="3333CC"/>
                </a:solidFill>
              </a:rPr>
              <a:t>principio di simmetria</a:t>
            </a:r>
            <a:endParaRPr lang="it-IT" sz="1600" dirty="0" smtClean="0"/>
          </a:p>
          <a:p>
            <a:r>
              <a:rPr lang="it-IT" sz="1600" dirty="0" smtClean="0"/>
              <a:t>In base a queste simmetrie, però, tutte le particelle avrebbero </a:t>
            </a:r>
            <a:r>
              <a:rPr lang="it-IT" sz="1600" dirty="0" smtClean="0">
                <a:solidFill>
                  <a:srgbClr val="FF0000"/>
                </a:solidFill>
              </a:rPr>
              <a:t>massa nulla</a:t>
            </a:r>
            <a:r>
              <a:rPr lang="it-IT" sz="1600" dirty="0" smtClean="0">
                <a:solidFill>
                  <a:srgbClr val="000000"/>
                </a:solidFill>
              </a:rPr>
              <a:t>, ossia sarebbero quindi </a:t>
            </a:r>
            <a:r>
              <a:rPr lang="it-IT" sz="1600" dirty="0" smtClean="0"/>
              <a:t>costrette a </a:t>
            </a:r>
            <a:r>
              <a:rPr lang="it-IT" sz="1600" dirty="0" smtClean="0">
                <a:solidFill>
                  <a:srgbClr val="FF0000"/>
                </a:solidFill>
              </a:rPr>
              <a:t>viaggiare alla velocità della luce</a:t>
            </a:r>
            <a:r>
              <a:rPr lang="it-IT" sz="1600" dirty="0" smtClean="0"/>
              <a:t>, come il fotone</a:t>
            </a:r>
          </a:p>
          <a:p>
            <a:r>
              <a:rPr lang="it-IT" sz="1600" dirty="0" smtClean="0"/>
              <a:t>Le particelle che conosciamo hanno massa</a:t>
            </a:r>
          </a:p>
          <a:p>
            <a:r>
              <a:rPr lang="it-IT" sz="1600" dirty="0" smtClean="0"/>
              <a:t>L’interazione </a:t>
            </a:r>
            <a:r>
              <a:rPr lang="it-IT" sz="1600" dirty="0" smtClean="0">
                <a:solidFill>
                  <a:srgbClr val="3333CC"/>
                </a:solidFill>
              </a:rPr>
              <a:t>debole</a:t>
            </a:r>
            <a:r>
              <a:rPr lang="it-IT" sz="1600" dirty="0" smtClean="0">
                <a:solidFill>
                  <a:srgbClr val="000000"/>
                </a:solidFill>
              </a:rPr>
              <a:t>, in particolare, ha </a:t>
            </a:r>
            <a:r>
              <a:rPr lang="it-IT" sz="1600" dirty="0" smtClean="0">
                <a:solidFill>
                  <a:srgbClr val="3333CC"/>
                </a:solidFill>
              </a:rPr>
              <a:t>corto raggio</a:t>
            </a:r>
            <a:r>
              <a:rPr lang="it-IT" sz="1600" dirty="0" smtClean="0"/>
              <a:t>. </a:t>
            </a:r>
            <a:br>
              <a:rPr lang="it-IT" sz="1600" dirty="0" smtClean="0"/>
            </a:br>
            <a:r>
              <a:rPr lang="it-IT" sz="1600" dirty="0" smtClean="0"/>
              <a:t>Per questo è </a:t>
            </a:r>
            <a:r>
              <a:rPr lang="it-IT" sz="1600" dirty="0" smtClean="0">
                <a:solidFill>
                  <a:srgbClr val="000000"/>
                </a:solidFill>
              </a:rPr>
              <a:t>necessario che il mediatore, la </a:t>
            </a:r>
            <a:r>
              <a:rPr lang="it-IT" sz="1600" dirty="0" err="1" smtClean="0">
                <a:solidFill>
                  <a:srgbClr val="000000"/>
                </a:solidFill>
              </a:rPr>
              <a:t>W</a:t>
            </a:r>
            <a:r>
              <a:rPr lang="it-IT" sz="1600" dirty="0" smtClean="0">
                <a:solidFill>
                  <a:srgbClr val="000000"/>
                </a:solidFill>
              </a:rPr>
              <a:t>, abbia </a:t>
            </a:r>
            <a:br>
              <a:rPr lang="it-IT" sz="1600" dirty="0" smtClean="0">
                <a:solidFill>
                  <a:srgbClr val="000000"/>
                </a:solidFill>
              </a:rPr>
            </a:br>
            <a:r>
              <a:rPr lang="it-IT" sz="1600" dirty="0" smtClean="0">
                <a:solidFill>
                  <a:srgbClr val="000000"/>
                </a:solidFill>
              </a:rPr>
              <a:t>una massa ~80 volte la massa </a:t>
            </a:r>
            <a:r>
              <a:rPr lang="it-IT" sz="1600" dirty="0" smtClean="0"/>
              <a:t>del protone</a:t>
            </a:r>
            <a:endParaRPr lang="it-IT" sz="1400" dirty="0" smtClean="0"/>
          </a:p>
          <a:p>
            <a:endParaRPr lang="it-IT" sz="1400" dirty="0" smtClean="0"/>
          </a:p>
          <a:p>
            <a:endParaRPr lang="it-IT" sz="1400" dirty="0" smtClean="0"/>
          </a:p>
          <a:p>
            <a:endParaRPr lang="it-IT" sz="1400" dirty="0" smtClean="0"/>
          </a:p>
          <a:p>
            <a:endParaRPr lang="it-IT" sz="1400" dirty="0" smtClean="0"/>
          </a:p>
          <a:p>
            <a:endParaRPr lang="it-IT" sz="1600" dirty="0" smtClean="0"/>
          </a:p>
          <a:p>
            <a:r>
              <a:rPr lang="it-IT" sz="1600" dirty="0" smtClean="0"/>
              <a:t>Quindi se il Modello Standard fosse basato solo su principi di simmetria non riuscirebbe a spiegare il comportamento della natura</a:t>
            </a:r>
          </a:p>
          <a:p>
            <a:r>
              <a:rPr lang="it-IT" sz="1600" dirty="0" smtClean="0">
                <a:solidFill>
                  <a:schemeClr val="accent2"/>
                </a:solidFill>
              </a:rPr>
              <a:t>Peter </a:t>
            </a:r>
            <a:r>
              <a:rPr lang="it-IT" sz="1600" dirty="0" err="1" smtClean="0">
                <a:solidFill>
                  <a:schemeClr val="accent2"/>
                </a:solidFill>
              </a:rPr>
              <a:t>Higgs</a:t>
            </a:r>
            <a:r>
              <a:rPr lang="it-IT" sz="1600" dirty="0" smtClean="0">
                <a:solidFill>
                  <a:schemeClr val="accent2"/>
                </a:solidFill>
              </a:rPr>
              <a:t> </a:t>
            </a:r>
            <a:r>
              <a:rPr lang="it-IT" sz="1600" dirty="0" smtClean="0"/>
              <a:t>ed altri nel 1964 introdussero il</a:t>
            </a:r>
            <a:br>
              <a:rPr lang="it-IT" sz="1600" dirty="0" smtClean="0"/>
            </a:br>
            <a:r>
              <a:rPr lang="it-IT" sz="1600" dirty="0" smtClean="0"/>
              <a:t>meccanismo di </a:t>
            </a:r>
            <a:r>
              <a:rPr lang="it-IT" sz="1600" dirty="0" smtClean="0">
                <a:solidFill>
                  <a:srgbClr val="3333CC"/>
                </a:solidFill>
              </a:rPr>
              <a:t>rottura spontanea della simmetria</a:t>
            </a:r>
            <a:r>
              <a:rPr lang="it-IT" sz="1600" dirty="0" smtClean="0"/>
              <a:t/>
            </a:r>
            <a:br>
              <a:rPr lang="it-IT" sz="1600" dirty="0" smtClean="0"/>
            </a:br>
            <a:r>
              <a:rPr lang="it-IT" sz="1600" dirty="0" smtClean="0"/>
              <a:t>che permette di mantenere una teoria basata sulle</a:t>
            </a:r>
            <a:br>
              <a:rPr lang="it-IT" sz="1600" dirty="0" smtClean="0"/>
            </a:br>
            <a:r>
              <a:rPr lang="it-IT" sz="1600" dirty="0" smtClean="0"/>
              <a:t>simmetrie, ma allo stesso tempo spiegare la massa</a:t>
            </a:r>
            <a:br>
              <a:rPr lang="it-IT" sz="1600" dirty="0" smtClean="0"/>
            </a:br>
            <a:r>
              <a:rPr lang="it-IT" sz="1600" dirty="0" smtClean="0"/>
              <a:t>delle particelle</a:t>
            </a:r>
          </a:p>
          <a:p>
            <a:r>
              <a:rPr lang="it-IT" sz="1600" dirty="0" smtClean="0">
                <a:solidFill>
                  <a:srgbClr val="000000"/>
                </a:solidFill>
              </a:rPr>
              <a:t>Sposta il problema dalla rottura di simmetria dalla</a:t>
            </a:r>
            <a:br>
              <a:rPr lang="it-IT" sz="1600" dirty="0" smtClean="0">
                <a:solidFill>
                  <a:srgbClr val="000000"/>
                </a:solidFill>
              </a:rPr>
            </a:br>
            <a:r>
              <a:rPr lang="it-IT" sz="1600" dirty="0" smtClean="0">
                <a:solidFill>
                  <a:srgbClr val="000000"/>
                </a:solidFill>
              </a:rPr>
              <a:t>teoria alla struttura del vuoto</a:t>
            </a:r>
            <a:br>
              <a:rPr lang="it-IT" sz="1600" dirty="0" smtClean="0">
                <a:solidFill>
                  <a:srgbClr val="000000"/>
                </a:solidFill>
              </a:rPr>
            </a:br>
            <a:endParaRPr lang="it-IT" sz="1600" dirty="0" smtClean="0"/>
          </a:p>
        </p:txBody>
      </p:sp>
      <p:sp>
        <p:nvSpPr>
          <p:cNvPr id="4" name="Segnaposto data 3"/>
          <p:cNvSpPr>
            <a:spLocks noGrp="1"/>
          </p:cNvSpPr>
          <p:nvPr>
            <p:ph type="dt" sz="half" idx="10"/>
          </p:nvPr>
        </p:nvSpPr>
        <p:spPr/>
        <p:txBody>
          <a:bodyPr/>
          <a:lstStyle/>
          <a:p>
            <a:r>
              <a:rPr lang="it-IT" smtClean="0"/>
              <a:t>Il bosone di Higgs</a:t>
            </a:r>
            <a:endParaRPr lang="it-IT"/>
          </a:p>
        </p:txBody>
      </p:sp>
      <p:sp>
        <p:nvSpPr>
          <p:cNvPr id="5" name="Segnaposto piè di pagina 4"/>
          <p:cNvSpPr>
            <a:spLocks noGrp="1"/>
          </p:cNvSpPr>
          <p:nvPr>
            <p:ph type="ftr" sz="quarter" idx="11"/>
          </p:nvPr>
        </p:nvSpPr>
        <p:spPr/>
        <p:txBody>
          <a:bodyPr/>
          <a:lstStyle/>
          <a:p>
            <a:r>
              <a:rPr lang="it-IT" smtClean="0"/>
              <a:t>Luca Lista</a:t>
            </a:r>
            <a:endParaRPr lang="it-IT"/>
          </a:p>
        </p:txBody>
      </p:sp>
      <p:sp>
        <p:nvSpPr>
          <p:cNvPr id="6" name="Segnaposto numero diapositiva 5"/>
          <p:cNvSpPr>
            <a:spLocks noGrp="1"/>
          </p:cNvSpPr>
          <p:nvPr>
            <p:ph type="sldNum" sz="quarter" idx="12"/>
          </p:nvPr>
        </p:nvSpPr>
        <p:spPr/>
        <p:txBody>
          <a:bodyPr/>
          <a:lstStyle/>
          <a:p>
            <a:fld id="{B4C233C7-E0AF-9F43-B231-46AD565A5FDB}" type="slidenum">
              <a:rPr lang="it-IT" smtClean="0"/>
              <a:pPr/>
              <a:t>8</a:t>
            </a:fld>
            <a:endParaRPr lang="it-IT"/>
          </a:p>
        </p:txBody>
      </p:sp>
      <p:pic>
        <p:nvPicPr>
          <p:cNvPr id="13" name="Immagine 12"/>
          <p:cNvPicPr>
            <a:picLocks noChangeAspect="1"/>
          </p:cNvPicPr>
          <p:nvPr/>
        </p:nvPicPr>
        <p:blipFill>
          <a:blip r:embed="rId2"/>
          <a:srcRect l="859" r="4890"/>
          <a:stretch>
            <a:fillRect/>
          </a:stretch>
        </p:blipFill>
        <p:spPr>
          <a:xfrm>
            <a:off x="6167810" y="1787261"/>
            <a:ext cx="2501130" cy="2340528"/>
          </a:xfrm>
          <a:prstGeom prst="rect">
            <a:avLst/>
          </a:prstGeom>
        </p:spPr>
      </p:pic>
      <p:pic>
        <p:nvPicPr>
          <p:cNvPr id="10" name="Immagine 9"/>
          <p:cNvPicPr>
            <a:picLocks noChangeAspect="1"/>
          </p:cNvPicPr>
          <p:nvPr/>
        </p:nvPicPr>
        <p:blipFill>
          <a:blip r:embed="rId3"/>
          <a:stretch>
            <a:fillRect/>
          </a:stretch>
        </p:blipFill>
        <p:spPr>
          <a:xfrm>
            <a:off x="1337384" y="2821633"/>
            <a:ext cx="2896060" cy="1340327"/>
          </a:xfrm>
          <a:prstGeom prst="rect">
            <a:avLst/>
          </a:prstGeom>
        </p:spPr>
      </p:pic>
      <p:pic>
        <p:nvPicPr>
          <p:cNvPr id="11" name="Immagine 10"/>
          <p:cNvPicPr>
            <a:picLocks noChangeAspect="1"/>
          </p:cNvPicPr>
          <p:nvPr/>
        </p:nvPicPr>
        <p:blipFill>
          <a:blip r:embed="rId4"/>
          <a:stretch>
            <a:fillRect/>
          </a:stretch>
        </p:blipFill>
        <p:spPr>
          <a:xfrm>
            <a:off x="5861661" y="4599261"/>
            <a:ext cx="3199635" cy="191978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rcRect b="21635"/>
          <a:stretch>
            <a:fillRect/>
          </a:stretch>
        </p:blipFill>
        <p:spPr>
          <a:xfrm>
            <a:off x="7135924" y="4911131"/>
            <a:ext cx="1513773" cy="1083305"/>
          </a:xfrm>
          <a:prstGeom prst="rect">
            <a:avLst/>
          </a:prstGeom>
          <a:effectLst>
            <a:glow rad="139700">
              <a:schemeClr val="tx1">
                <a:alpha val="18000"/>
              </a:schemeClr>
            </a:glow>
          </a:effectLst>
        </p:spPr>
      </p:pic>
      <p:sp>
        <p:nvSpPr>
          <p:cNvPr id="2" name="Title 1"/>
          <p:cNvSpPr>
            <a:spLocks noGrp="1"/>
          </p:cNvSpPr>
          <p:nvPr>
            <p:ph type="title"/>
          </p:nvPr>
        </p:nvSpPr>
        <p:spPr/>
        <p:txBody>
          <a:bodyPr/>
          <a:lstStyle/>
          <a:p>
            <a:r>
              <a:rPr lang="it-IT" dirty="0" smtClean="0"/>
              <a:t>Formulazione matematica</a:t>
            </a:r>
            <a:endParaRPr lang="it-IT" dirty="0"/>
          </a:p>
        </p:txBody>
      </p:sp>
      <p:sp>
        <p:nvSpPr>
          <p:cNvPr id="3" name="Content Placeholder 2"/>
          <p:cNvSpPr>
            <a:spLocks noGrp="1"/>
          </p:cNvSpPr>
          <p:nvPr>
            <p:ph idx="1"/>
          </p:nvPr>
        </p:nvSpPr>
        <p:spPr/>
        <p:txBody>
          <a:bodyPr/>
          <a:lstStyle/>
          <a:p>
            <a:r>
              <a:rPr lang="it-IT" sz="2000" dirty="0" smtClean="0"/>
              <a:t>Matematicamente, da un principio di simmetria si determina una funzione, detta </a:t>
            </a:r>
            <a:r>
              <a:rPr lang="it-IT" sz="2000" dirty="0" err="1" smtClean="0">
                <a:solidFill>
                  <a:srgbClr val="3333CC"/>
                </a:solidFill>
              </a:rPr>
              <a:t>lagrangiana</a:t>
            </a:r>
            <a:r>
              <a:rPr lang="it-IT" sz="2000" dirty="0" smtClean="0"/>
              <a:t>, alla quale corrispondono i </a:t>
            </a:r>
            <a:r>
              <a:rPr lang="it-IT" sz="2000" dirty="0" smtClean="0">
                <a:solidFill>
                  <a:srgbClr val="3333CC"/>
                </a:solidFill>
              </a:rPr>
              <a:t>diagrammi di </a:t>
            </a:r>
            <a:r>
              <a:rPr lang="it-IT" sz="2000" dirty="0" err="1" smtClean="0">
                <a:solidFill>
                  <a:srgbClr val="3333CC"/>
                </a:solidFill>
              </a:rPr>
              <a:t>Feynman</a:t>
            </a:r>
            <a:r>
              <a:rPr lang="it-IT" sz="2000" dirty="0" smtClean="0">
                <a:solidFill>
                  <a:srgbClr val="3333CC"/>
                </a:solidFill>
              </a:rPr>
              <a:t> </a:t>
            </a:r>
            <a:r>
              <a:rPr lang="it-IT" sz="2000" dirty="0" smtClean="0"/>
              <a:t>possibili e le regole per il loro calcolo</a:t>
            </a:r>
          </a:p>
        </p:txBody>
      </p:sp>
      <p:sp>
        <p:nvSpPr>
          <p:cNvPr id="4" name="Date Placeholder 3"/>
          <p:cNvSpPr>
            <a:spLocks noGrp="1"/>
          </p:cNvSpPr>
          <p:nvPr>
            <p:ph type="dt" sz="half" idx="10"/>
          </p:nvPr>
        </p:nvSpPr>
        <p:spPr/>
        <p:txBody>
          <a:bodyPr/>
          <a:lstStyle/>
          <a:p>
            <a:r>
              <a:rPr lang="it-IT" smtClean="0"/>
              <a:t>La Fisica a LHC</a:t>
            </a:r>
            <a:endParaRPr lang="it-IT"/>
          </a:p>
        </p:txBody>
      </p:sp>
      <p:sp>
        <p:nvSpPr>
          <p:cNvPr id="5" name="Footer Placeholder 4"/>
          <p:cNvSpPr>
            <a:spLocks noGrp="1"/>
          </p:cNvSpPr>
          <p:nvPr>
            <p:ph type="ftr" sz="quarter" idx="11"/>
          </p:nvPr>
        </p:nvSpPr>
        <p:spPr/>
        <p:txBody>
          <a:bodyPr/>
          <a:lstStyle/>
          <a:p>
            <a:r>
              <a:rPr lang="it-IT" smtClean="0"/>
              <a:t>Luca Lista</a:t>
            </a:r>
            <a:endParaRPr lang="it-IT"/>
          </a:p>
        </p:txBody>
      </p:sp>
      <p:pic>
        <p:nvPicPr>
          <p:cNvPr id="8" name="Picture 7"/>
          <p:cNvPicPr>
            <a:picLocks noChangeAspect="1"/>
          </p:cNvPicPr>
          <p:nvPr/>
        </p:nvPicPr>
        <p:blipFill>
          <a:blip r:embed="rId3"/>
          <a:srcRect t="-2376"/>
          <a:stretch>
            <a:fillRect/>
          </a:stretch>
        </p:blipFill>
        <p:spPr>
          <a:xfrm>
            <a:off x="285557" y="2455319"/>
            <a:ext cx="5638800" cy="3283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18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4"/>
          <a:stretch>
            <a:fillRect/>
          </a:stretch>
        </p:blipFill>
        <p:spPr>
          <a:xfrm>
            <a:off x="6229157" y="2633351"/>
            <a:ext cx="2734466" cy="1921722"/>
          </a:xfrm>
          <a:prstGeom prst="rect">
            <a:avLst/>
          </a:prstGeom>
          <a:ln>
            <a:noFill/>
          </a:ln>
          <a:effectLst>
            <a:outerShdw blurRad="190500" algn="tl" rotWithShape="0">
              <a:srgbClr val="000000">
                <a:alpha val="70000"/>
              </a:srgbClr>
            </a:outerShdw>
          </a:effectLst>
        </p:spPr>
      </p:pic>
      <p:sp>
        <p:nvSpPr>
          <p:cNvPr id="11" name="Right Arrow 10"/>
          <p:cNvSpPr/>
          <p:nvPr/>
        </p:nvSpPr>
        <p:spPr bwMode="auto">
          <a:xfrm>
            <a:off x="5771957" y="3090551"/>
            <a:ext cx="609600" cy="1066800"/>
          </a:xfrm>
          <a:prstGeom prst="rightArrow">
            <a:avLst/>
          </a:prstGeom>
          <a:ln>
            <a:headEnd type="none" w="med" len="med"/>
            <a:tailEnd type="none" w="med" len="med"/>
          </a:ln>
          <a:effectLst>
            <a:outerShdw blurRad="84455" dist="1397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Times New Roman" charset="0"/>
            </a:endParaRPr>
          </a:p>
        </p:txBody>
      </p:sp>
      <p:sp>
        <p:nvSpPr>
          <p:cNvPr id="12" name="Rettangolo arrotondato 11"/>
          <p:cNvSpPr/>
          <p:nvPr/>
        </p:nvSpPr>
        <p:spPr bwMode="auto">
          <a:xfrm rot="21420000">
            <a:off x="809883" y="4668181"/>
            <a:ext cx="4495378" cy="1040508"/>
          </a:xfrm>
          <a:prstGeom prst="roundRect">
            <a:avLst/>
          </a:prstGeom>
          <a:noFill/>
          <a:ln w="34925" cap="flat" cmpd="sng" algn="ctr">
            <a:solidFill>
              <a:schemeClr val="accent2">
                <a:alpha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ndParaRPr>
          </a:p>
        </p:txBody>
      </p:sp>
      <p:cxnSp>
        <p:nvCxnSpPr>
          <p:cNvPr id="14" name="Connettore 2 13"/>
          <p:cNvCxnSpPr>
            <a:stCxn id="12" idx="3"/>
          </p:cNvCxnSpPr>
          <p:nvPr/>
        </p:nvCxnSpPr>
        <p:spPr bwMode="auto">
          <a:xfrm>
            <a:off x="5302181" y="5070800"/>
            <a:ext cx="1885054" cy="413676"/>
          </a:xfrm>
          <a:prstGeom prst="straightConnector1">
            <a:avLst/>
          </a:prstGeom>
          <a:solidFill>
            <a:schemeClr val="accent1"/>
          </a:solidFill>
          <a:ln w="38100" cap="flat" cmpd="sng" algn="ctr">
            <a:solidFill>
              <a:srgbClr val="8585E0"/>
            </a:solidFill>
            <a:prstDash val="sysDash"/>
            <a:round/>
            <a:headEnd type="none" w="med" len="med"/>
            <a:tailEnd type="triangle" w="med" len="lg"/>
          </a:ln>
          <a:effectLst/>
        </p:spPr>
      </p:cxnSp>
      <p:sp>
        <p:nvSpPr>
          <p:cNvPr id="15" name="CasellaDiTesto 14"/>
          <p:cNvSpPr txBox="1"/>
          <p:nvPr/>
        </p:nvSpPr>
        <p:spPr>
          <a:xfrm>
            <a:off x="7398906" y="6061790"/>
            <a:ext cx="1057050" cy="461665"/>
          </a:xfrm>
          <a:prstGeom prst="rect">
            <a:avLst/>
          </a:prstGeom>
          <a:noFill/>
        </p:spPr>
        <p:txBody>
          <a:bodyPr wrap="none" rtlCol="0">
            <a:spAutoFit/>
          </a:bodyPr>
          <a:lstStyle/>
          <a:p>
            <a:r>
              <a:rPr lang="en-US" sz="2400" dirty="0" smtClean="0">
                <a:solidFill>
                  <a:srgbClr val="989CE3"/>
                </a:solidFill>
                <a:latin typeface="+mn-lt"/>
              </a:rPr>
              <a:t>Higgs!</a:t>
            </a:r>
            <a:endParaRPr lang="en-US" sz="2400" dirty="0">
              <a:solidFill>
                <a:srgbClr val="989CE3"/>
              </a:solidFill>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14126</TotalTime>
  <Words>4340</Words>
  <Application>Microsoft Macintosh PowerPoint</Application>
  <PresentationFormat>Presentazione su schermo (4:3)</PresentationFormat>
  <Paragraphs>650</Paragraphs>
  <Slides>70</Slides>
  <Notes>4</Notes>
  <HiddenSlides>0</HiddenSlides>
  <MMClips>0</MMClips>
  <ScaleCrop>false</ScaleCrop>
  <HeadingPairs>
    <vt:vector size="4" baseType="variant">
      <vt:variant>
        <vt:lpstr>Modello struttura</vt:lpstr>
      </vt:variant>
      <vt:variant>
        <vt:i4>1</vt:i4>
      </vt:variant>
      <vt:variant>
        <vt:lpstr>Titoli diapositive</vt:lpstr>
      </vt:variant>
      <vt:variant>
        <vt:i4>70</vt:i4>
      </vt:variant>
    </vt:vector>
  </HeadingPairs>
  <TitlesOfParts>
    <vt:vector size="71" baseType="lpstr">
      <vt:lpstr>Struttura predefinita</vt:lpstr>
      <vt:lpstr>La ricerca del bosone di Higgs  ad LHC</vt:lpstr>
      <vt:lpstr>Diapositiva 2</vt:lpstr>
      <vt:lpstr>Di cosa siamo fatti?</vt:lpstr>
      <vt:lpstr>Le particelle elementari</vt:lpstr>
      <vt:lpstr>Le forze: interazioni tra particelle</vt:lpstr>
      <vt:lpstr>Il Modello Standard</vt:lpstr>
      <vt:lpstr>Unificazione delle interazioni</vt:lpstr>
      <vt:lpstr>Il bosone di Higgs</vt:lpstr>
      <vt:lpstr>Formulazione matematica</vt:lpstr>
      <vt:lpstr>Campi, onde e particelle</vt:lpstr>
      <vt:lpstr>Diapositiva 11</vt:lpstr>
      <vt:lpstr>Cartoon del bosone di Higgs</vt:lpstr>
      <vt:lpstr>Cartoon del bosone di Higgs</vt:lpstr>
      <vt:lpstr>Cartoon del bosone di Higgs</vt:lpstr>
      <vt:lpstr>Cartoon del bosone di Higgs</vt:lpstr>
      <vt:lpstr>Diapositiva 16</vt:lpstr>
      <vt:lpstr>La rottura di simmetria</vt:lpstr>
      <vt:lpstr>Higgs e massa dell’Universo</vt:lpstr>
      <vt:lpstr>Diapositiva 19</vt:lpstr>
      <vt:lpstr>La ricerca del bosone di Higgs</vt:lpstr>
      <vt:lpstr>Particelle e acceleratori</vt:lpstr>
      <vt:lpstr>Accelerare le particelle</vt:lpstr>
      <vt:lpstr>Acceleratori: i sincrotroni</vt:lpstr>
      <vt:lpstr>I magneti superconduttori</vt:lpstr>
      <vt:lpstr>Il Large Hadron Collider</vt:lpstr>
      <vt:lpstr>Obiettivi di LHC</vt:lpstr>
      <vt:lpstr>Quanto costa?</vt:lpstr>
      <vt:lpstr>Ricadute tecnologiche</vt:lpstr>
      <vt:lpstr>I rivelatori di particelle</vt:lpstr>
      <vt:lpstr>Il rivelatore di tracce di CMS</vt:lpstr>
      <vt:lpstr>L’installazione di CMS</vt:lpstr>
      <vt:lpstr>L’esperimento CMS</vt:lpstr>
      <vt:lpstr>ATLAS in fase di costruzione</vt:lpstr>
      <vt:lpstr>L’esperimento ATLAS</vt:lpstr>
      <vt:lpstr>Collaborazioni internazionali</vt:lpstr>
      <vt:lpstr>Acquisizione dati e trigger</vt:lpstr>
      <vt:lpstr>Computing e analisi dati</vt:lpstr>
      <vt:lpstr>Ricostruire il bosone di Higgs</vt:lpstr>
      <vt:lpstr>Scoprire una nuova particella</vt:lpstr>
      <vt:lpstr>Diapositiva 40</vt:lpstr>
      <vt:lpstr>Scoprire una nuova particella</vt:lpstr>
      <vt:lpstr>Risultati: H→4l, ATLAS</vt:lpstr>
      <vt:lpstr>Risultati: H→4l, CMS</vt:lpstr>
      <vt:lpstr>Risultati: H→γγ, ATLAS</vt:lpstr>
      <vt:lpstr>Risultati: H→γγ, CMS</vt:lpstr>
      <vt:lpstr>Significatività statistica</vt:lpstr>
      <vt:lpstr>Altri canali più difficili</vt:lpstr>
      <vt:lpstr>È lui o non è lui?</vt:lpstr>
      <vt:lpstr>Il bosone allo specchio</vt:lpstr>
      <vt:lpstr>Comunicato stampa del CERN</vt:lpstr>
      <vt:lpstr>Il bosone di Higgs e l’Universo</vt:lpstr>
      <vt:lpstr>Potenziale instabile</vt:lpstr>
      <vt:lpstr>Potenziale stabile</vt:lpstr>
      <vt:lpstr>Potenziale metastabile</vt:lpstr>
      <vt:lpstr>Altre ricerche ad LHC</vt:lpstr>
      <vt:lpstr>La materia oscura</vt:lpstr>
      <vt:lpstr>Distribuzione della materia luminosa</vt:lpstr>
      <vt:lpstr>Distribuzione di massa</vt:lpstr>
      <vt:lpstr>Materia ordinaria e oscura</vt:lpstr>
      <vt:lpstr>Simulazione della collisione</vt:lpstr>
      <vt:lpstr>La Grande Unificazione</vt:lpstr>
      <vt:lpstr>Unificazione e Supersimmetria?</vt:lpstr>
      <vt:lpstr>Ricerca di SUSY a LHC</vt:lpstr>
      <vt:lpstr>Unificare anche la gravità?</vt:lpstr>
      <vt:lpstr>Extra dimensioni</vt:lpstr>
      <vt:lpstr>Ricerca di Z´ ad LHC</vt:lpstr>
      <vt:lpstr>I prossimi passi di LHC</vt:lpstr>
      <vt:lpstr>Gli interventi di consolidamento</vt:lpstr>
      <vt:lpstr>Conclusioni</vt:lpstr>
      <vt:lpstr>Higgs boson media</vt:lpstr>
    </vt:vector>
  </TitlesOfParts>
  <Company>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Luca Lista</dc:creator>
  <cp:lastModifiedBy>Luca Lista</cp:lastModifiedBy>
  <cp:revision>3114</cp:revision>
  <cp:lastPrinted>2013-03-07T10:59:16Z</cp:lastPrinted>
  <dcterms:created xsi:type="dcterms:W3CDTF">2013-03-20T12:27:53Z</dcterms:created>
  <dcterms:modified xsi:type="dcterms:W3CDTF">2013-03-20T12:29:22Z</dcterms:modified>
</cp:coreProperties>
</file>