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3" r:id="rId3"/>
  </p:sldMasterIdLst>
  <p:notesMasterIdLst>
    <p:notesMasterId r:id="rId65"/>
  </p:notesMasterIdLst>
  <p:handoutMasterIdLst>
    <p:handoutMasterId r:id="rId66"/>
  </p:handoutMasterIdLst>
  <p:sldIdLst>
    <p:sldId id="256" r:id="rId4"/>
    <p:sldId id="259" r:id="rId5"/>
    <p:sldId id="260" r:id="rId6"/>
    <p:sldId id="261" r:id="rId7"/>
    <p:sldId id="262" r:id="rId8"/>
    <p:sldId id="263" r:id="rId9"/>
    <p:sldId id="264" r:id="rId10"/>
    <p:sldId id="266" r:id="rId11"/>
    <p:sldId id="258" r:id="rId12"/>
    <p:sldId id="268" r:id="rId13"/>
    <p:sldId id="271" r:id="rId14"/>
    <p:sldId id="269" r:id="rId15"/>
    <p:sldId id="278" r:id="rId16"/>
    <p:sldId id="318" r:id="rId17"/>
    <p:sldId id="272" r:id="rId18"/>
    <p:sldId id="265" r:id="rId19"/>
    <p:sldId id="273" r:id="rId20"/>
    <p:sldId id="274" r:id="rId21"/>
    <p:sldId id="275" r:id="rId22"/>
    <p:sldId id="277" r:id="rId23"/>
    <p:sldId id="276" r:id="rId24"/>
    <p:sldId id="279" r:id="rId25"/>
    <p:sldId id="280" r:id="rId26"/>
    <p:sldId id="281" r:id="rId27"/>
    <p:sldId id="282" r:id="rId28"/>
    <p:sldId id="285" r:id="rId29"/>
    <p:sldId id="283" r:id="rId30"/>
    <p:sldId id="284" r:id="rId31"/>
    <p:sldId id="270" r:id="rId32"/>
    <p:sldId id="286" r:id="rId33"/>
    <p:sldId id="287" r:id="rId34"/>
    <p:sldId id="288" r:id="rId35"/>
    <p:sldId id="311" r:id="rId36"/>
    <p:sldId id="289" r:id="rId37"/>
    <p:sldId id="290" r:id="rId38"/>
    <p:sldId id="291" r:id="rId39"/>
    <p:sldId id="292" r:id="rId40"/>
    <p:sldId id="293" r:id="rId41"/>
    <p:sldId id="294" r:id="rId42"/>
    <p:sldId id="257" r:id="rId43"/>
    <p:sldId id="312" r:id="rId44"/>
    <p:sldId id="313" r:id="rId45"/>
    <p:sldId id="316" r:id="rId46"/>
    <p:sldId id="315" r:id="rId47"/>
    <p:sldId id="295" r:id="rId48"/>
    <p:sldId id="296" r:id="rId49"/>
    <p:sldId id="297" r:id="rId50"/>
    <p:sldId id="314" r:id="rId51"/>
    <p:sldId id="298" r:id="rId52"/>
    <p:sldId id="317" r:id="rId53"/>
    <p:sldId id="299" r:id="rId54"/>
    <p:sldId id="300" r:id="rId55"/>
    <p:sldId id="310" r:id="rId56"/>
    <p:sldId id="301" r:id="rId57"/>
    <p:sldId id="302" r:id="rId58"/>
    <p:sldId id="303" r:id="rId59"/>
    <p:sldId id="305" r:id="rId60"/>
    <p:sldId id="306" r:id="rId61"/>
    <p:sldId id="307" r:id="rId62"/>
    <p:sldId id="308" r:id="rId63"/>
    <p:sldId id="30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0" autoAdjust="0"/>
  </p:normalViewPr>
  <p:slideViewPr>
    <p:cSldViewPr snapToGrid="0">
      <p:cViewPr varScale="1">
        <p:scale>
          <a:sx n="70" d="100"/>
          <a:sy n="70" d="100"/>
        </p:scale>
        <p:origin x="-1302"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3120"/>
    </p:cViewPr>
  </p:sorterViewPr>
  <p:notesViewPr>
    <p:cSldViewPr snapToGrid="0">
      <p:cViewPr varScale="1">
        <p:scale>
          <a:sx n="56" d="100"/>
          <a:sy n="56" d="100"/>
        </p:scale>
        <p:origin x="-275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155D98-C331-4600-93DE-2A8DD6459505}" type="datetimeFigureOut">
              <a:rPr lang="it-IT" smtClean="0"/>
              <a:pPr/>
              <a:t>08/05/2013</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C123E5-F76D-4A0D-9207-0D5428C659D8}" type="slidenum">
              <a:rPr lang="it-IT" smtClean="0"/>
              <a:pPr/>
              <a:t>‹#›</a:t>
            </a:fld>
            <a:endParaRPr lang="it-IT"/>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BF3C25-E68F-4DF7-84AE-54A3A447E361}" type="datetimeFigureOut">
              <a:rPr lang="it-IT" smtClean="0"/>
              <a:pPr/>
              <a:t>08/05/2013</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B44400-E2D2-4A5B-AEEA-C918A7D46C30}" type="slidenum">
              <a:rPr lang="it-IT" smtClean="0"/>
              <a:pPr/>
              <a:t>‹#›</a:t>
            </a:fld>
            <a:endParaRPr lang="it-IT"/>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a:p>
        </p:txBody>
      </p:sp>
      <p:sp>
        <p:nvSpPr>
          <p:cNvPr id="4" name="Slide Number Placeholder 3"/>
          <p:cNvSpPr>
            <a:spLocks noGrp="1"/>
          </p:cNvSpPr>
          <p:nvPr>
            <p:ph type="sldNum" sz="quarter" idx="10"/>
          </p:nvPr>
        </p:nvSpPr>
        <p:spPr/>
        <p:txBody>
          <a:bodyPr/>
          <a:lstStyle/>
          <a:p>
            <a:fld id="{2AB44400-E2D2-4A5B-AEEA-C918A7D46C30}" type="slidenum">
              <a:rPr lang="it-IT" smtClean="0"/>
              <a:pPr/>
              <a:t>1</a:t>
            </a:fld>
            <a:endParaRPr lang="it-IT"/>
          </a:p>
        </p:txBody>
      </p:sp>
      <p:sp>
        <p:nvSpPr>
          <p:cNvPr id="5" name="Footer Placeholder 4"/>
          <p:cNvSpPr>
            <a:spLocks noGrp="1"/>
          </p:cNvSpPr>
          <p:nvPr>
            <p:ph type="ftr" sz="quarter" idx="11"/>
          </p:nvPr>
        </p:nvSpPr>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a:ln/>
        </p:spPr>
      </p:sp>
      <p:sp>
        <p:nvSpPr>
          <p:cNvPr id="67587" name="Segnaposto note 2"/>
          <p:cNvSpPr>
            <a:spLocks noGrp="1"/>
          </p:cNvSpPr>
          <p:nvPr>
            <p:ph type="body" idx="1"/>
          </p:nvPr>
        </p:nvSpPr>
        <p:spPr>
          <a:noFill/>
          <a:ln/>
        </p:spPr>
        <p:txBody>
          <a:bodyPr/>
          <a:lstStyle/>
          <a:p>
            <a:r>
              <a:rPr lang="it-IT" smtClean="0"/>
              <a:t>C’è un ritardo dell’orologio su satellite dovuto alla sua velocità orbitale (pari a </a:t>
            </a:r>
            <a:r>
              <a:rPr lang="el-GR" smtClean="0"/>
              <a:t>–7.2 μ</a:t>
            </a:r>
            <a:r>
              <a:rPr lang="it-IT" smtClean="0"/>
              <a:t>s/giorno): dilatazione dei tempi della relatività ristretta. Ma c’è un controeffetto maggiore dovuto alla gravità e alla distanza dalla Terra, che fa andare l’orologio più veloce!</a:t>
            </a:r>
          </a:p>
        </p:txBody>
      </p:sp>
      <p:sp>
        <p:nvSpPr>
          <p:cNvPr id="67588" name="Segnaposto numero diapositiva 3"/>
          <p:cNvSpPr>
            <a:spLocks noGrp="1"/>
          </p:cNvSpPr>
          <p:nvPr>
            <p:ph type="sldNum" sz="quarter" idx="5"/>
          </p:nvPr>
        </p:nvSpPr>
        <p:spPr>
          <a:noFill/>
        </p:spPr>
        <p:txBody>
          <a:bodyPr/>
          <a:lstStyle/>
          <a:p>
            <a:fld id="{EF10ADD5-6B9C-4083-BC2B-31CB78F0CDC2}" type="slidenum">
              <a:rPr lang="it-IT" smtClean="0"/>
              <a:pPr/>
              <a:t>26</a:t>
            </a:fld>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a:ln/>
        </p:spPr>
      </p:sp>
      <p:sp>
        <p:nvSpPr>
          <p:cNvPr id="66563" name="Segnaposto note 2"/>
          <p:cNvSpPr>
            <a:spLocks noGrp="1"/>
          </p:cNvSpPr>
          <p:nvPr>
            <p:ph type="body" idx="1"/>
          </p:nvPr>
        </p:nvSpPr>
        <p:spPr>
          <a:noFill/>
          <a:ln/>
        </p:spPr>
        <p:txBody>
          <a:bodyPr/>
          <a:lstStyle/>
          <a:p>
            <a:endParaRPr lang="it-IT" smtClean="0"/>
          </a:p>
        </p:txBody>
      </p:sp>
      <p:sp>
        <p:nvSpPr>
          <p:cNvPr id="66564" name="Segnaposto numero diapositiva 3"/>
          <p:cNvSpPr>
            <a:spLocks noGrp="1"/>
          </p:cNvSpPr>
          <p:nvPr>
            <p:ph type="sldNum" sz="quarter" idx="5"/>
          </p:nvPr>
        </p:nvSpPr>
        <p:spPr>
          <a:noFill/>
        </p:spPr>
        <p:txBody>
          <a:bodyPr/>
          <a:lstStyle/>
          <a:p>
            <a:fld id="{820A9763-BD94-4216-AB5A-710F47410149}" type="slidenum">
              <a:rPr lang="it-IT" smtClean="0"/>
              <a:pPr/>
              <a:t>27</a:t>
            </a:fld>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a:p>
        </p:txBody>
      </p:sp>
      <p:sp>
        <p:nvSpPr>
          <p:cNvPr id="4" name="Footer Placeholder 3"/>
          <p:cNvSpPr>
            <a:spLocks noGrp="1"/>
          </p:cNvSpPr>
          <p:nvPr>
            <p:ph type="ftr" sz="quarter" idx="10"/>
          </p:nvPr>
        </p:nvSpPr>
        <p:spPr/>
        <p:txBody>
          <a:bodyPr/>
          <a:lstStyle/>
          <a:p>
            <a:endParaRPr lang="it-IT"/>
          </a:p>
        </p:txBody>
      </p:sp>
      <p:sp>
        <p:nvSpPr>
          <p:cNvPr id="5" name="Slide Number Placeholder 4"/>
          <p:cNvSpPr>
            <a:spLocks noGrp="1"/>
          </p:cNvSpPr>
          <p:nvPr>
            <p:ph type="sldNum" sz="quarter" idx="11"/>
          </p:nvPr>
        </p:nvSpPr>
        <p:spPr/>
        <p:txBody>
          <a:bodyPr/>
          <a:lstStyle/>
          <a:p>
            <a:fld id="{2AB44400-E2D2-4A5B-AEEA-C918A7D46C30}" type="slidenum">
              <a:rPr lang="it-IT" smtClean="0"/>
              <a:pPr/>
              <a:t>41</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8F7B3F1-8F34-43E2-B4A9-1CA9C1EA7621}" type="slidenum">
              <a:rPr lang="en-US"/>
              <a:pPr/>
              <a:t>52</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B2ED9D8-4265-435A-90DC-69CF82A1FD21}" type="slidenum">
              <a:rPr lang="en-US"/>
              <a:pPr/>
              <a:t>54</a:t>
            </a:fld>
            <a:endParaRPr lang="en-US"/>
          </a:p>
        </p:txBody>
      </p:sp>
      <p:sp>
        <p:nvSpPr>
          <p:cNvPr id="706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79973" tIns="39987" rIns="79973" bIns="39987" anchor="b"/>
          <a:lstStyle/>
          <a:p>
            <a:pPr algn="r" defTabSz="800100">
              <a:lnSpc>
                <a:spcPct val="100000"/>
              </a:lnSpc>
              <a:buClrTx/>
              <a:buSzTx/>
              <a:buFontTx/>
              <a:buNone/>
            </a:pPr>
            <a:fld id="{4A3B99D1-13F4-4BDD-A731-B3B8D0E0CD08}" type="slidenum">
              <a:rPr lang="en-US" sz="1000">
                <a:solidFill>
                  <a:schemeClr val="tx1"/>
                </a:solidFill>
              </a:rPr>
              <a:pPr algn="r" defTabSz="800100">
                <a:lnSpc>
                  <a:spcPct val="100000"/>
                </a:lnSpc>
                <a:buClrTx/>
                <a:buSzTx/>
                <a:buFontTx/>
                <a:buNone/>
              </a:pPr>
              <a:t>54</a:t>
            </a:fld>
            <a:endParaRPr lang="en-US" sz="1000">
              <a:solidFill>
                <a:schemeClr val="tx1"/>
              </a:solidFill>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p:spPr>
        <p:txBody>
          <a:bodyPr lIns="79973" tIns="39987" rIns="79973" bIns="39987"/>
          <a:lstStyle/>
          <a:p>
            <a:pPr eaLnBrk="1" hangingPunct="1"/>
            <a:endParaRPr lang="it-IT" smtClean="0"/>
          </a:p>
        </p:txBody>
      </p:sp>
      <p:sp>
        <p:nvSpPr>
          <p:cNvPr id="6" name="Footer Placeholder 5"/>
          <p:cNvSpPr>
            <a:spLocks noGrp="1"/>
          </p:cNvSpPr>
          <p:nvPr>
            <p:ph type="ftr" sz="quarter" idx="10"/>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9A7A1EA-8F97-4C19-8516-E8032BDC02B8}" type="slidenum">
              <a:rPr lang="en-US"/>
              <a:pPr/>
              <a:t>61</a:t>
            </a:fld>
            <a:endParaRPr lang="en-US"/>
          </a:p>
        </p:txBody>
      </p:sp>
      <p:sp>
        <p:nvSpPr>
          <p:cNvPr id="830466" name="Rectangle 2"/>
          <p:cNvSpPr>
            <a:spLocks noGrp="1" noRot="1" noChangeAspect="1" noChangeArrowheads="1" noTextEdit="1"/>
          </p:cNvSpPr>
          <p:nvPr>
            <p:ph type="sldImg"/>
          </p:nvPr>
        </p:nvSpPr>
        <p:spPr>
          <a:xfrm>
            <a:off x="1143000" y="685800"/>
            <a:ext cx="4573588" cy="3430588"/>
          </a:xfrm>
          <a:ln/>
        </p:spPr>
      </p:sp>
      <p:sp>
        <p:nvSpPr>
          <p:cNvPr id="830467" name="Rectangle 3"/>
          <p:cNvSpPr>
            <a:spLocks noGrp="1" noChangeArrowheads="1"/>
          </p:cNvSpPr>
          <p:nvPr>
            <p:ph type="body" idx="1"/>
          </p:nvPr>
        </p:nvSpPr>
        <p:spPr>
          <a:xfrm>
            <a:off x="685800" y="4344988"/>
            <a:ext cx="5486400" cy="4113212"/>
          </a:xfrm>
        </p:spPr>
        <p:txBody>
          <a:bodyPr/>
          <a:lstStyle/>
          <a:p>
            <a:r>
              <a:rPr lang="en-US"/>
              <a:t>http://fisica.fc.ul.pt/einstein.gif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2AB44400-E2D2-4A5B-AEEA-C918A7D46C30}" type="slidenum">
              <a:rPr lang="it-IT" smtClean="0"/>
              <a:pPr/>
              <a:t>4</a:t>
            </a:fld>
            <a:endParaRPr lang="it-IT"/>
          </a:p>
        </p:txBody>
      </p:sp>
      <p:sp>
        <p:nvSpPr>
          <p:cNvPr id="5" name="Footer Placeholder 4"/>
          <p:cNvSpPr>
            <a:spLocks noGrp="1"/>
          </p:cNvSpPr>
          <p:nvPr>
            <p:ph type="ftr" sz="quarter" idx="1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C762EB59-2719-4CFD-B4F6-867A57CDC02C}" type="slidenum">
              <a:rPr lang="it-IT" smtClean="0"/>
              <a:pPr/>
              <a:t>15</a:t>
            </a:fld>
            <a:endParaRPr lang="it-IT"/>
          </a:p>
        </p:txBody>
      </p:sp>
      <p:sp>
        <p:nvSpPr>
          <p:cNvPr id="5" name="Footer Placeholder 4"/>
          <p:cNvSpPr>
            <a:spLocks noGrp="1"/>
          </p:cNvSpPr>
          <p:nvPr>
            <p:ph type="ftr" sz="quarter" idx="1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it-IT" smtClean="0"/>
          </a:p>
        </p:txBody>
      </p:sp>
      <p:sp>
        <p:nvSpPr>
          <p:cNvPr id="4" name="Footer Placeholder 3"/>
          <p:cNvSpPr>
            <a:spLocks noGrp="1"/>
          </p:cNvSpPr>
          <p:nvPr>
            <p:ph type="ftr" sz="quarter" idx="10"/>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a:ln/>
        </p:spPr>
        <p:txBody>
          <a:bodyPr/>
          <a:lstStyle/>
          <a:p>
            <a:pPr eaLnBrk="1" hangingPunct="1"/>
            <a:endParaRPr lang="it-IT" smtClean="0"/>
          </a:p>
        </p:txBody>
      </p:sp>
      <p:sp>
        <p:nvSpPr>
          <p:cNvPr id="50180" name="Segnaposto numero diapositiva 3"/>
          <p:cNvSpPr>
            <a:spLocks noGrp="1"/>
          </p:cNvSpPr>
          <p:nvPr>
            <p:ph type="sldNum" sz="quarter" idx="5"/>
          </p:nvPr>
        </p:nvSpPr>
        <p:spPr>
          <a:noFill/>
        </p:spPr>
        <p:txBody>
          <a:bodyPr/>
          <a:lstStyle/>
          <a:p>
            <a:fld id="{CFD97856-EACF-41C1-B24F-B682D0D9D23F}" type="slidenum">
              <a:rPr lang="it-IT" smtClean="0"/>
              <a:pPr/>
              <a:t>20</a:t>
            </a:fld>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a:ln/>
        </p:spPr>
      </p:sp>
      <p:sp>
        <p:nvSpPr>
          <p:cNvPr id="56323" name="Segnaposto note 2"/>
          <p:cNvSpPr>
            <a:spLocks noGrp="1"/>
          </p:cNvSpPr>
          <p:nvPr>
            <p:ph type="body" idx="1"/>
          </p:nvPr>
        </p:nvSpPr>
        <p:spPr>
          <a:noFill/>
          <a:ln/>
        </p:spPr>
        <p:txBody>
          <a:bodyPr/>
          <a:lstStyle/>
          <a:p>
            <a:endParaRPr lang="it-IT" smtClean="0"/>
          </a:p>
        </p:txBody>
      </p:sp>
      <p:sp>
        <p:nvSpPr>
          <p:cNvPr id="56324" name="Segnaposto numero diapositiva 3"/>
          <p:cNvSpPr>
            <a:spLocks noGrp="1"/>
          </p:cNvSpPr>
          <p:nvPr>
            <p:ph type="sldNum" sz="quarter" idx="5"/>
          </p:nvPr>
        </p:nvSpPr>
        <p:spPr>
          <a:noFill/>
        </p:spPr>
        <p:txBody>
          <a:bodyPr/>
          <a:lstStyle/>
          <a:p>
            <a:fld id="{DE661831-8F03-4D2A-9DF9-985C22F479CD}" type="slidenum">
              <a:rPr lang="it-IT" smtClean="0"/>
              <a:pPr/>
              <a:t>21</a:t>
            </a:fld>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immagine diapositiva 1"/>
          <p:cNvSpPr>
            <a:spLocks noGrp="1" noRot="1" noChangeAspect="1" noTextEdit="1"/>
          </p:cNvSpPr>
          <p:nvPr>
            <p:ph type="sldImg"/>
          </p:nvPr>
        </p:nvSpPr>
        <p:spPr>
          <a:ln/>
        </p:spPr>
      </p:sp>
      <p:sp>
        <p:nvSpPr>
          <p:cNvPr id="63491" name="Segnaposto note 2"/>
          <p:cNvSpPr>
            <a:spLocks noGrp="1"/>
          </p:cNvSpPr>
          <p:nvPr>
            <p:ph type="body" idx="1"/>
          </p:nvPr>
        </p:nvSpPr>
        <p:spPr>
          <a:noFill/>
          <a:ln/>
        </p:spPr>
        <p:txBody>
          <a:bodyPr/>
          <a:lstStyle/>
          <a:p>
            <a:endParaRPr lang="it-IT" smtClean="0"/>
          </a:p>
        </p:txBody>
      </p:sp>
      <p:sp>
        <p:nvSpPr>
          <p:cNvPr id="63492" name="Segnaposto numero diapositiva 3"/>
          <p:cNvSpPr>
            <a:spLocks noGrp="1"/>
          </p:cNvSpPr>
          <p:nvPr>
            <p:ph type="sldNum" sz="quarter" idx="5"/>
          </p:nvPr>
        </p:nvSpPr>
        <p:spPr>
          <a:noFill/>
        </p:spPr>
        <p:txBody>
          <a:bodyPr/>
          <a:lstStyle/>
          <a:p>
            <a:fld id="{6C0A1950-DFA1-405A-A82E-6DE6393D91E6}" type="slidenum">
              <a:rPr lang="it-IT" smtClean="0"/>
              <a:pPr/>
              <a:t>23</a:t>
            </a:fld>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p:cNvSpPr>
            <a:spLocks noGrp="1" noRot="1" noChangeAspect="1" noTextEdit="1"/>
          </p:cNvSpPr>
          <p:nvPr>
            <p:ph type="sldImg"/>
          </p:nvPr>
        </p:nvSpPr>
        <p:spPr>
          <a:ln/>
        </p:spPr>
      </p:sp>
      <p:sp>
        <p:nvSpPr>
          <p:cNvPr id="64515" name="Segnaposto note 2"/>
          <p:cNvSpPr>
            <a:spLocks noGrp="1"/>
          </p:cNvSpPr>
          <p:nvPr>
            <p:ph type="body" idx="1"/>
          </p:nvPr>
        </p:nvSpPr>
        <p:spPr>
          <a:noFill/>
          <a:ln/>
        </p:spPr>
        <p:txBody>
          <a:bodyPr/>
          <a:lstStyle/>
          <a:p>
            <a:endParaRPr lang="it-IT" smtClean="0"/>
          </a:p>
        </p:txBody>
      </p:sp>
      <p:sp>
        <p:nvSpPr>
          <p:cNvPr id="64516" name="Segnaposto numero diapositiva 3"/>
          <p:cNvSpPr>
            <a:spLocks noGrp="1"/>
          </p:cNvSpPr>
          <p:nvPr>
            <p:ph type="sldNum" sz="quarter" idx="5"/>
          </p:nvPr>
        </p:nvSpPr>
        <p:spPr>
          <a:noFill/>
        </p:spPr>
        <p:txBody>
          <a:bodyPr/>
          <a:lstStyle/>
          <a:p>
            <a:fld id="{55003981-90EA-40C8-A56F-39EAC11135AC}" type="slidenum">
              <a:rPr lang="it-IT" smtClean="0"/>
              <a:pPr/>
              <a:t>24</a:t>
            </a:fld>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p:cNvSpPr>
            <a:spLocks noGrp="1" noRot="1" noChangeAspect="1" noTextEdit="1"/>
          </p:cNvSpPr>
          <p:nvPr>
            <p:ph type="sldImg"/>
          </p:nvPr>
        </p:nvSpPr>
        <p:spPr>
          <a:ln/>
        </p:spPr>
      </p:sp>
      <p:sp>
        <p:nvSpPr>
          <p:cNvPr id="65539" name="Segnaposto note 2"/>
          <p:cNvSpPr>
            <a:spLocks noGrp="1"/>
          </p:cNvSpPr>
          <p:nvPr>
            <p:ph type="body" idx="1"/>
          </p:nvPr>
        </p:nvSpPr>
        <p:spPr>
          <a:noFill/>
          <a:ln/>
        </p:spPr>
        <p:txBody>
          <a:bodyPr/>
          <a:lstStyle/>
          <a:p>
            <a:endParaRPr lang="it-IT" smtClean="0"/>
          </a:p>
        </p:txBody>
      </p:sp>
      <p:sp>
        <p:nvSpPr>
          <p:cNvPr id="65540" name="Segnaposto numero diapositiva 3"/>
          <p:cNvSpPr>
            <a:spLocks noGrp="1"/>
          </p:cNvSpPr>
          <p:nvPr>
            <p:ph type="sldNum" sz="quarter" idx="5"/>
          </p:nvPr>
        </p:nvSpPr>
        <p:spPr>
          <a:noFill/>
        </p:spPr>
        <p:txBody>
          <a:bodyPr/>
          <a:lstStyle/>
          <a:p>
            <a:fld id="{96A3ED07-D52C-49BE-B5DE-FB7CF3F7B304}" type="slidenum">
              <a:rPr lang="it-IT" smtClean="0"/>
              <a:pPr/>
              <a:t>25</a:t>
            </a:fld>
            <a:endParaRPr lang="it-IT" smtClean="0"/>
          </a:p>
        </p:txBody>
      </p:sp>
      <p:sp>
        <p:nvSpPr>
          <p:cNvPr id="5" name="Footer Placeholder 4"/>
          <p:cNvSpPr>
            <a:spLocks noGrp="1"/>
          </p:cNvSpPr>
          <p:nvPr>
            <p:ph type="ftr" sz="quarter" idx="10"/>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it-IT" smtClean="0"/>
              <a:t>08/05/2013</a:t>
            </a:r>
            <a:endParaRPr lang="en-US"/>
          </a:p>
        </p:txBody>
      </p:sp>
      <p:sp>
        <p:nvSpPr>
          <p:cNvPr id="5" name="Footer Placeholder 4"/>
          <p:cNvSpPr>
            <a:spLocks noGrp="1"/>
          </p:cNvSpPr>
          <p:nvPr>
            <p:ph type="ftr" sz="quarter" idx="11"/>
          </p:nvPr>
        </p:nvSpPr>
        <p:spPr/>
        <p:txBody>
          <a:bodyPr/>
          <a:lstStyle/>
          <a:p>
            <a:r>
              <a:rPr lang="it-IT" smtClean="0"/>
              <a:t>Seminari didattici - Città della Scienza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08/05/2013</a:t>
            </a:r>
            <a:endParaRPr lang="en-US"/>
          </a:p>
        </p:txBody>
      </p:sp>
      <p:sp>
        <p:nvSpPr>
          <p:cNvPr id="5" name="Footer Placeholder 4"/>
          <p:cNvSpPr>
            <a:spLocks noGrp="1"/>
          </p:cNvSpPr>
          <p:nvPr>
            <p:ph type="ftr" sz="quarter" idx="11"/>
          </p:nvPr>
        </p:nvSpPr>
        <p:spPr/>
        <p:txBody>
          <a:bodyPr/>
          <a:lstStyle/>
          <a:p>
            <a:r>
              <a:rPr lang="it-IT" smtClean="0"/>
              <a:t>Seminari didattici - Città della Scienza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08/05/2013</a:t>
            </a:r>
            <a:endParaRPr lang="en-US"/>
          </a:p>
        </p:txBody>
      </p:sp>
      <p:sp>
        <p:nvSpPr>
          <p:cNvPr id="5" name="Footer Placeholder 4"/>
          <p:cNvSpPr>
            <a:spLocks noGrp="1"/>
          </p:cNvSpPr>
          <p:nvPr>
            <p:ph type="ftr" sz="quarter" idx="11"/>
          </p:nvPr>
        </p:nvSpPr>
        <p:spPr/>
        <p:txBody>
          <a:bodyPr/>
          <a:lstStyle/>
          <a:p>
            <a:r>
              <a:rPr lang="it-IT" smtClean="0"/>
              <a:t>Seminari didattici - Città della Scienza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3" name="Rectangle 4"/>
          <p:cNvSpPr>
            <a:spLocks noGrp="1" noChangeArrowheads="1"/>
          </p:cNvSpPr>
          <p:nvPr>
            <p:ph type="dt" sz="half" idx="10"/>
          </p:nvPr>
        </p:nvSpPr>
        <p:spPr>
          <a:ln/>
        </p:spPr>
        <p:txBody>
          <a:bodyPr/>
          <a:lstStyle>
            <a:lvl1pPr>
              <a:defRPr/>
            </a:lvl1pPr>
          </a:lstStyle>
          <a:p>
            <a:pPr>
              <a:defRPr/>
            </a:pPr>
            <a:r>
              <a:rPr lang="it-IT" smtClean="0"/>
              <a:t>08/05/2013</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it-IT" smtClean="0"/>
              <a:t>Seminari didattici - Città della Scienza</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740AA4-B5C4-458A-A10B-BE2B960BC61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08/05/2013</a:t>
            </a:r>
            <a:endParaRPr lang="en-US"/>
          </a:p>
        </p:txBody>
      </p:sp>
      <p:sp>
        <p:nvSpPr>
          <p:cNvPr id="5" name="Footer Placeholder 4"/>
          <p:cNvSpPr>
            <a:spLocks noGrp="1"/>
          </p:cNvSpPr>
          <p:nvPr>
            <p:ph type="ftr" sz="quarter" idx="11"/>
          </p:nvPr>
        </p:nvSpPr>
        <p:spPr/>
        <p:txBody>
          <a:bodyPr/>
          <a:lstStyle/>
          <a:p>
            <a:r>
              <a:rPr lang="it-IT" smtClean="0"/>
              <a:t>Seminari didattici - Città della Scienza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8A84F2A4-E52A-44E0-A1B7-744F4BF80123}"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8B7F85-3280-436D-92F0-BD74071371B7}" type="slidenum">
              <a:rPr lang="it-IT" smtClean="0"/>
              <a:pPr/>
              <a:t>‹#›</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it-IT" smtClean="0"/>
              <a:t>08/05/2013</a:t>
            </a:r>
            <a:endParaRPr lang="en-US"/>
          </a:p>
        </p:txBody>
      </p:sp>
      <p:sp>
        <p:nvSpPr>
          <p:cNvPr id="5" name="Footer Placeholder 4"/>
          <p:cNvSpPr>
            <a:spLocks noGrp="1"/>
          </p:cNvSpPr>
          <p:nvPr>
            <p:ph type="ftr" sz="quarter" idx="11"/>
          </p:nvPr>
        </p:nvSpPr>
        <p:spPr/>
        <p:txBody>
          <a:bodyPr/>
          <a:lstStyle/>
          <a:p>
            <a:r>
              <a:rPr lang="it-IT" smtClean="0"/>
              <a:t>Seminari didattici - Città della Scienza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66BBFC8A-B1B9-47ED-BA27-B359FF5B6B89}" type="datetimeFigureOut">
              <a:rPr lang="it-IT" smtClean="0"/>
              <a:pPr/>
              <a:t>08/05/2013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3467DD0-5BDA-4C5A-AB43-53DC1AD81FD4}"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it-IT" smtClean="0"/>
              <a:t>08/05/2013</a:t>
            </a:r>
            <a:endParaRPr lang="en-US"/>
          </a:p>
        </p:txBody>
      </p:sp>
      <p:sp>
        <p:nvSpPr>
          <p:cNvPr id="8" name="Footer Placeholder 7"/>
          <p:cNvSpPr>
            <a:spLocks noGrp="1"/>
          </p:cNvSpPr>
          <p:nvPr>
            <p:ph type="ftr" sz="quarter" idx="11"/>
          </p:nvPr>
        </p:nvSpPr>
        <p:spPr/>
        <p:txBody>
          <a:bodyPr/>
          <a:lstStyle/>
          <a:p>
            <a:r>
              <a:rPr lang="it-IT" smtClean="0"/>
              <a:t>Seminari didattici - Città della Scienza</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it-IT" smtClean="0"/>
              <a:t>08/05/2013</a:t>
            </a:r>
            <a:endParaRPr lang="en-US"/>
          </a:p>
        </p:txBody>
      </p:sp>
      <p:sp>
        <p:nvSpPr>
          <p:cNvPr id="4" name="Footer Placeholder 3"/>
          <p:cNvSpPr>
            <a:spLocks noGrp="1"/>
          </p:cNvSpPr>
          <p:nvPr>
            <p:ph type="ftr" sz="quarter" idx="11"/>
          </p:nvPr>
        </p:nvSpPr>
        <p:spPr/>
        <p:txBody>
          <a:bodyPr/>
          <a:lstStyle/>
          <a:p>
            <a:r>
              <a:rPr lang="it-IT" smtClean="0"/>
              <a:t>Seminari didattici - Città della Scienza</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08/05/2013</a:t>
            </a:r>
            <a:endParaRPr lang="en-US"/>
          </a:p>
        </p:txBody>
      </p:sp>
      <p:sp>
        <p:nvSpPr>
          <p:cNvPr id="3" name="Footer Placeholder 2"/>
          <p:cNvSpPr>
            <a:spLocks noGrp="1"/>
          </p:cNvSpPr>
          <p:nvPr>
            <p:ph type="ftr" sz="quarter" idx="11"/>
          </p:nvPr>
        </p:nvSpPr>
        <p:spPr/>
        <p:txBody>
          <a:bodyPr/>
          <a:lstStyle/>
          <a:p>
            <a:r>
              <a:rPr lang="it-IT" smtClean="0"/>
              <a:t>Seminari didattici - Città della Scienza</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08/05/2013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Seminari didattici - Città della Scienza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4F2A4-E52A-44E0-A1B7-744F4BF80123}" type="datetimeFigureOut">
              <a:rPr lang="it-IT" smtClean="0"/>
              <a:pPr/>
              <a:t>08/05/2013</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B7F85-3280-436D-92F0-BD74071371B7}"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BFC8A-B1B9-47ED-BA27-B359FF5B6B89}" type="datetimeFigureOut">
              <a:rPr lang="it-IT" smtClean="0"/>
              <a:pPr/>
              <a:t>08/05/2013</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67DD0-5BDA-4C5A-AB43-53DC1AD81FD4}"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video" Target="file:///C:\Users\Fabio\Desktop\Didattica\Seminario%20CdS\warpdrive.mov"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20.bin"/></Relationships>
</file>

<file path=ppt/slides/_rels/slide3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file:///C:\Users\Fabio\Desktop\Didattica\Seminario%20CdS\black_hole_merger.mov"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oleObject21.bin"/><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image" Target="../media/image64.wmf"/><Relationship Id="rId4" Type="http://schemas.openxmlformats.org/officeDocument/2006/relationships/image" Target="../media/image63.wmf"/></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oleObject" Target="../embeddings/oleObject23.bin"/><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oleObject" Target="../embeddings/oleObject24.bin"/></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oleObject" Target="../embeddings/oleObject26.bin"/><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smtClean="0"/>
              <a:t>Einstein, la Relatività Generale e le catastrofi cosmiche</a:t>
            </a:r>
            <a:endParaRPr lang="it-IT" dirty="0"/>
          </a:p>
        </p:txBody>
      </p:sp>
      <p:sp>
        <p:nvSpPr>
          <p:cNvPr id="3" name="Subtitle 2"/>
          <p:cNvSpPr>
            <a:spLocks noGrp="1"/>
          </p:cNvSpPr>
          <p:nvPr>
            <p:ph type="subTitle" idx="1"/>
          </p:nvPr>
        </p:nvSpPr>
        <p:spPr>
          <a:xfrm>
            <a:off x="1295400" y="3886200"/>
            <a:ext cx="6629400" cy="1752600"/>
          </a:xfrm>
        </p:spPr>
        <p:txBody>
          <a:bodyPr>
            <a:normAutofit fontScale="70000" lnSpcReduction="20000"/>
          </a:bodyPr>
          <a:lstStyle/>
          <a:p>
            <a:r>
              <a:rPr lang="it-IT" dirty="0" smtClean="0"/>
              <a:t>Fabio Garufi</a:t>
            </a:r>
          </a:p>
          <a:p>
            <a:r>
              <a:rPr lang="it-IT" dirty="0" smtClean="0"/>
              <a:t>Dipartimento di Fisica </a:t>
            </a:r>
          </a:p>
          <a:p>
            <a:r>
              <a:rPr lang="it-IT" dirty="0" smtClean="0"/>
              <a:t>Università degli Studi di Napoli Federico II</a:t>
            </a:r>
          </a:p>
          <a:p>
            <a:r>
              <a:rPr lang="it-IT" dirty="0" smtClean="0"/>
              <a:t>e</a:t>
            </a:r>
          </a:p>
          <a:p>
            <a:r>
              <a:rPr lang="it-IT" dirty="0" smtClean="0"/>
              <a:t>INFN Sez. di Napoli</a:t>
            </a:r>
          </a:p>
          <a:p>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Il campo gravitazionale in meccanica relativistica</a:t>
            </a:r>
            <a:endParaRPr lang="it-IT" dirty="0"/>
          </a:p>
        </p:txBody>
      </p:sp>
      <p:sp>
        <p:nvSpPr>
          <p:cNvPr id="3" name="Content Placeholder 2"/>
          <p:cNvSpPr>
            <a:spLocks noGrp="1"/>
          </p:cNvSpPr>
          <p:nvPr>
            <p:ph idx="1"/>
          </p:nvPr>
        </p:nvSpPr>
        <p:spPr>
          <a:xfrm>
            <a:off x="457200" y="1545608"/>
            <a:ext cx="8229600" cy="4648200"/>
          </a:xfrm>
        </p:spPr>
        <p:txBody>
          <a:bodyPr>
            <a:normAutofit fontScale="85000" lnSpcReduction="20000"/>
          </a:bodyPr>
          <a:lstStyle/>
          <a:p>
            <a:r>
              <a:rPr lang="it-IT" dirty="0" smtClean="0"/>
              <a:t>Una conseguenza del principio di Equivalenza è che un sistema non inerziale è equivalente ad un sistema con un campo gravitazionale.</a:t>
            </a:r>
          </a:p>
          <a:p>
            <a:r>
              <a:rPr lang="it-IT" dirty="0" smtClean="0"/>
              <a:t>In un sistema inerziale la distanza fra due punti si può esprimere in coordinate cartesiane come: </a:t>
            </a:r>
            <a:br>
              <a:rPr lang="it-IT" dirty="0" smtClean="0"/>
            </a:br>
            <a:r>
              <a:rPr lang="it-IT" i="1" dirty="0" smtClean="0"/>
              <a:t>ds</a:t>
            </a:r>
            <a:r>
              <a:rPr lang="it-IT" i="1" baseline="30000" dirty="0" smtClean="0"/>
              <a:t>2</a:t>
            </a:r>
            <a:r>
              <a:rPr lang="it-IT" i="1" dirty="0" smtClean="0"/>
              <a:t>= </a:t>
            </a:r>
            <a:r>
              <a:rPr lang="it-IT" i="1" dirty="0" smtClean="0"/>
              <a:t>(c dt)</a:t>
            </a:r>
            <a:r>
              <a:rPr lang="it-IT" i="1" baseline="30000" dirty="0" smtClean="0"/>
              <a:t>2</a:t>
            </a:r>
            <a:r>
              <a:rPr lang="it-IT" i="1" dirty="0" smtClean="0"/>
              <a:t>-dx</a:t>
            </a:r>
            <a:r>
              <a:rPr lang="it-IT" i="1" baseline="30000" dirty="0" smtClean="0"/>
              <a:t>2</a:t>
            </a:r>
            <a:r>
              <a:rPr lang="it-IT" i="1" dirty="0" smtClean="0"/>
              <a:t>-dy</a:t>
            </a:r>
            <a:r>
              <a:rPr lang="it-IT" i="1" baseline="30000" dirty="0" smtClean="0"/>
              <a:t>2</a:t>
            </a:r>
            <a:r>
              <a:rPr lang="it-IT" i="1" dirty="0" smtClean="0"/>
              <a:t>-dz</a:t>
            </a:r>
            <a:r>
              <a:rPr lang="it-IT" i="1" baseline="30000" dirty="0" smtClean="0"/>
              <a:t>2</a:t>
            </a:r>
            <a:endParaRPr lang="it-IT" i="1" dirty="0" smtClean="0"/>
          </a:p>
          <a:p>
            <a:r>
              <a:rPr lang="it-IT" dirty="0" smtClean="0"/>
              <a:t>In una trasformazione in un altro sistema inerziale (per es. Le trasformazioni di Lorenz), come sappiamo, l’intervallo mantiene la stessa forma. Se invece effettuiamo la trasformazione ad un sistema non inerziale, l’intervallo non sarà più la somma dei differenziali delle 4 coordinate.</a:t>
            </a:r>
          </a:p>
          <a:p>
            <a:pPr>
              <a:buNone/>
            </a:pPr>
            <a:endParaRPr lang="it-IT" baseline="30000" dirty="0"/>
          </a:p>
        </p:txBody>
      </p:sp>
      <p:sp>
        <p:nvSpPr>
          <p:cNvPr id="4" name="Footer Placeholder 3"/>
          <p:cNvSpPr>
            <a:spLocks noGrp="1"/>
          </p:cNvSpPr>
          <p:nvPr>
            <p:ph type="ftr" sz="quarter" idx="11"/>
          </p:nvPr>
        </p:nvSpPr>
        <p:spPr/>
        <p:txBody>
          <a:bodyPr/>
          <a:lstStyle/>
          <a:p>
            <a:r>
              <a:rPr lang="it-IT" smtClean="0"/>
              <a:t>Seminari didattici - Città della Scienza</a:t>
            </a:r>
            <a:endParaRPr lang="en-US"/>
          </a:p>
        </p:txBody>
      </p:sp>
      <p:sp>
        <p:nvSpPr>
          <p:cNvPr id="6" name="Date Placeholder 5"/>
          <p:cNvSpPr>
            <a:spLocks noGrp="1"/>
          </p:cNvSpPr>
          <p:nvPr>
            <p:ph type="dt" sz="half" idx="10"/>
          </p:nvPr>
        </p:nvSpPr>
        <p:spPr/>
        <p:txBody>
          <a:bodyPr/>
          <a:lstStyle/>
          <a:p>
            <a:r>
              <a:rPr lang="it-IT" smtClean="0"/>
              <a:t>08/05/2013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Un po’ di formalismo</a:t>
            </a:r>
            <a:endParaRPr lang="it-IT" dirty="0"/>
          </a:p>
        </p:txBody>
      </p:sp>
      <p:graphicFrame>
        <p:nvGraphicFramePr>
          <p:cNvPr id="27650" name="Object 2"/>
          <p:cNvGraphicFramePr>
            <a:graphicFrameLocks noChangeAspect="1"/>
          </p:cNvGraphicFramePr>
          <p:nvPr>
            <p:ph idx="1"/>
          </p:nvPr>
        </p:nvGraphicFramePr>
        <p:xfrm>
          <a:off x="511175" y="1385888"/>
          <a:ext cx="8120063" cy="4429125"/>
        </p:xfrm>
        <a:graphic>
          <a:graphicData uri="http://schemas.openxmlformats.org/presentationml/2006/ole">
            <p:oleObj spid="_x0000_s27650" name="Equation" r:id="rId3" imgW="4051080" imgH="2209680" progId="Equation.3">
              <p:embed/>
            </p:oleObj>
          </a:graphicData>
        </a:graphic>
      </p:graphicFrame>
      <p:sp>
        <p:nvSpPr>
          <p:cNvPr id="4" name="Date Placeholder 3"/>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Esempio di sistema non inerziale: un sistema rotante</a:t>
            </a:r>
            <a:endParaRPr lang="it-IT" dirty="0"/>
          </a:p>
        </p:txBody>
      </p:sp>
      <p:graphicFrame>
        <p:nvGraphicFramePr>
          <p:cNvPr id="4" name="Content Placeholder 3"/>
          <p:cNvGraphicFramePr>
            <a:graphicFrameLocks noChangeAspect="1"/>
          </p:cNvGraphicFramePr>
          <p:nvPr>
            <p:ph idx="1"/>
          </p:nvPr>
        </p:nvGraphicFramePr>
        <p:xfrm>
          <a:off x="601663" y="1470025"/>
          <a:ext cx="3089275" cy="820738"/>
        </p:xfrm>
        <a:graphic>
          <a:graphicData uri="http://schemas.openxmlformats.org/presentationml/2006/ole">
            <p:oleObj spid="_x0000_s23554" name="Equation" r:id="rId3" imgW="1625400" imgH="431640" progId="Equation.3">
              <p:embed/>
            </p:oleObj>
          </a:graphicData>
        </a:graphic>
      </p:graphicFrame>
      <p:cxnSp>
        <p:nvCxnSpPr>
          <p:cNvPr id="8" name="Straight Arrow Connector 7"/>
          <p:cNvCxnSpPr/>
          <p:nvPr/>
        </p:nvCxnSpPr>
        <p:spPr>
          <a:xfrm flipV="1">
            <a:off x="6934200" y="2133600"/>
            <a:ext cx="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947848" y="3872552"/>
            <a:ext cx="1752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rot="20370866">
            <a:off x="6571950" y="1886766"/>
            <a:ext cx="1752600" cy="1738952"/>
            <a:chOff x="7086600" y="2286000"/>
            <a:chExt cx="1752600" cy="1738952"/>
          </a:xfrm>
        </p:grpSpPr>
        <p:cxnSp>
          <p:nvCxnSpPr>
            <p:cNvPr id="12" name="Straight Arrow Connector 11"/>
            <p:cNvCxnSpPr/>
            <p:nvPr/>
          </p:nvCxnSpPr>
          <p:spPr>
            <a:xfrm flipH="1" flipV="1">
              <a:off x="7086600" y="2286000"/>
              <a:ext cx="13648" cy="17389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86600" y="4024952"/>
              <a:ext cx="1752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534400" y="3810000"/>
            <a:ext cx="284052" cy="369332"/>
          </a:xfrm>
          <a:prstGeom prst="rect">
            <a:avLst/>
          </a:prstGeom>
          <a:noFill/>
          <a:ln>
            <a:noFill/>
          </a:ln>
        </p:spPr>
        <p:txBody>
          <a:bodyPr wrap="none" rtlCol="0">
            <a:spAutoFit/>
          </a:bodyPr>
          <a:lstStyle/>
          <a:p>
            <a:r>
              <a:rPr lang="it-IT" dirty="0" smtClean="0"/>
              <a:t>x</a:t>
            </a:r>
            <a:endParaRPr lang="it-IT" dirty="0"/>
          </a:p>
        </p:txBody>
      </p:sp>
      <p:sp>
        <p:nvSpPr>
          <p:cNvPr id="18" name="TextBox 17"/>
          <p:cNvSpPr txBox="1"/>
          <p:nvPr/>
        </p:nvSpPr>
        <p:spPr>
          <a:xfrm>
            <a:off x="6954948" y="1905000"/>
            <a:ext cx="288862" cy="369332"/>
          </a:xfrm>
          <a:prstGeom prst="rect">
            <a:avLst/>
          </a:prstGeom>
          <a:noFill/>
          <a:ln>
            <a:noFill/>
          </a:ln>
        </p:spPr>
        <p:txBody>
          <a:bodyPr wrap="none" rtlCol="0">
            <a:spAutoFit/>
          </a:bodyPr>
          <a:lstStyle/>
          <a:p>
            <a:r>
              <a:rPr lang="it-IT" dirty="0" smtClean="0"/>
              <a:t>y</a:t>
            </a:r>
            <a:endParaRPr lang="it-IT" dirty="0"/>
          </a:p>
        </p:txBody>
      </p:sp>
      <p:sp>
        <p:nvSpPr>
          <p:cNvPr id="19" name="TextBox 18"/>
          <p:cNvSpPr txBox="1"/>
          <p:nvPr/>
        </p:nvSpPr>
        <p:spPr>
          <a:xfrm>
            <a:off x="8534400" y="3048000"/>
            <a:ext cx="347531" cy="369332"/>
          </a:xfrm>
          <a:prstGeom prst="rect">
            <a:avLst/>
          </a:prstGeom>
          <a:noFill/>
          <a:ln>
            <a:noFill/>
          </a:ln>
        </p:spPr>
        <p:txBody>
          <a:bodyPr wrap="none" rtlCol="0">
            <a:spAutoFit/>
          </a:bodyPr>
          <a:lstStyle/>
          <a:p>
            <a:r>
              <a:rPr lang="it-IT" dirty="0" smtClean="0"/>
              <a:t>x’</a:t>
            </a:r>
            <a:endParaRPr lang="it-IT" dirty="0"/>
          </a:p>
        </p:txBody>
      </p:sp>
      <p:sp>
        <p:nvSpPr>
          <p:cNvPr id="20" name="TextBox 19"/>
          <p:cNvSpPr txBox="1"/>
          <p:nvPr/>
        </p:nvSpPr>
        <p:spPr>
          <a:xfrm>
            <a:off x="5964348" y="2069068"/>
            <a:ext cx="353558" cy="369332"/>
          </a:xfrm>
          <a:prstGeom prst="rect">
            <a:avLst/>
          </a:prstGeom>
          <a:noFill/>
          <a:ln>
            <a:noFill/>
          </a:ln>
        </p:spPr>
        <p:txBody>
          <a:bodyPr wrap="none" rtlCol="0">
            <a:spAutoFit/>
          </a:bodyPr>
          <a:lstStyle/>
          <a:p>
            <a:r>
              <a:rPr lang="it-IT" dirty="0" smtClean="0"/>
              <a:t>y’</a:t>
            </a:r>
            <a:endParaRPr lang="it-IT" dirty="0"/>
          </a:p>
        </p:txBody>
      </p:sp>
      <p:sp>
        <p:nvSpPr>
          <p:cNvPr id="26" name="Oval 25"/>
          <p:cNvSpPr/>
          <p:nvPr/>
        </p:nvSpPr>
        <p:spPr>
          <a:xfrm>
            <a:off x="8001000" y="3429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 name="Straight Connector 40"/>
          <p:cNvCxnSpPr/>
          <p:nvPr/>
        </p:nvCxnSpPr>
        <p:spPr>
          <a:xfrm flipH="1">
            <a:off x="8038531" y="3485864"/>
            <a:ext cx="8529" cy="3901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130684" y="3821668"/>
            <a:ext cx="1094852" cy="369332"/>
          </a:xfrm>
          <a:prstGeom prst="rect">
            <a:avLst/>
          </a:prstGeom>
          <a:noFill/>
        </p:spPr>
        <p:txBody>
          <a:bodyPr wrap="none" rtlCol="0">
            <a:spAutoFit/>
          </a:bodyPr>
          <a:lstStyle/>
          <a:p>
            <a:r>
              <a:rPr lang="it-IT" dirty="0" smtClean="0"/>
              <a:t>x’ cos(</a:t>
            </a:r>
            <a:r>
              <a:rPr lang="el-GR" dirty="0" smtClean="0"/>
              <a:t>ω</a:t>
            </a:r>
            <a:r>
              <a:rPr lang="it-IT" dirty="0" smtClean="0"/>
              <a:t>t)</a:t>
            </a:r>
            <a:endParaRPr lang="it-IT" dirty="0"/>
          </a:p>
        </p:txBody>
      </p:sp>
      <p:cxnSp>
        <p:nvCxnSpPr>
          <p:cNvPr id="60" name="Straight Connector 59"/>
          <p:cNvCxnSpPr/>
          <p:nvPr/>
        </p:nvCxnSpPr>
        <p:spPr>
          <a:xfrm flipH="1" flipV="1">
            <a:off x="6946710" y="3439236"/>
            <a:ext cx="1078742" cy="3412"/>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754508" y="3523684"/>
            <a:ext cx="1114408" cy="369332"/>
          </a:xfrm>
          <a:prstGeom prst="rect">
            <a:avLst/>
          </a:prstGeom>
          <a:noFill/>
        </p:spPr>
        <p:txBody>
          <a:bodyPr wrap="none" rtlCol="0">
            <a:spAutoFit/>
          </a:bodyPr>
          <a:lstStyle/>
          <a:p>
            <a:r>
              <a:rPr lang="it-IT" dirty="0" smtClean="0"/>
              <a:t>x’ sen(</a:t>
            </a:r>
            <a:r>
              <a:rPr lang="el-GR" dirty="0" smtClean="0"/>
              <a:t>ω</a:t>
            </a:r>
            <a:r>
              <a:rPr lang="it-IT" dirty="0" smtClean="0"/>
              <a:t>t)</a:t>
            </a:r>
            <a:endParaRPr lang="it-IT" dirty="0"/>
          </a:p>
        </p:txBody>
      </p:sp>
      <p:cxnSp>
        <p:nvCxnSpPr>
          <p:cNvPr id="67" name="Shape 66"/>
          <p:cNvCxnSpPr>
            <a:stCxn id="65" idx="0"/>
          </p:cNvCxnSpPr>
          <p:nvPr/>
        </p:nvCxnSpPr>
        <p:spPr>
          <a:xfrm rot="5400000" flipH="1" flipV="1">
            <a:off x="6566515" y="3170785"/>
            <a:ext cx="98096" cy="60770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3555" name="Object 3"/>
          <p:cNvGraphicFramePr>
            <a:graphicFrameLocks noChangeAspect="1"/>
          </p:cNvGraphicFramePr>
          <p:nvPr/>
        </p:nvGraphicFramePr>
        <p:xfrm>
          <a:off x="488950" y="2431019"/>
          <a:ext cx="4984750" cy="1679575"/>
        </p:xfrm>
        <a:graphic>
          <a:graphicData uri="http://schemas.openxmlformats.org/presentationml/2006/ole">
            <p:oleObj spid="_x0000_s23555" name="Equation" r:id="rId4" imgW="2705040" imgH="888840" progId="Equation.3">
              <p:embed/>
            </p:oleObj>
          </a:graphicData>
        </a:graphic>
      </p:graphicFrame>
      <p:graphicFrame>
        <p:nvGraphicFramePr>
          <p:cNvPr id="23556" name="Object 4"/>
          <p:cNvGraphicFramePr>
            <a:graphicFrameLocks noChangeAspect="1"/>
          </p:cNvGraphicFramePr>
          <p:nvPr/>
        </p:nvGraphicFramePr>
        <p:xfrm>
          <a:off x="684637" y="4287924"/>
          <a:ext cx="4637923" cy="914867"/>
        </p:xfrm>
        <a:graphic>
          <a:graphicData uri="http://schemas.openxmlformats.org/presentationml/2006/ole">
            <p:oleObj spid="_x0000_s23556" name="Equation" r:id="rId5" imgW="2323800" imgH="457200" progId="Equation.3">
              <p:embed/>
            </p:oleObj>
          </a:graphicData>
        </a:graphic>
      </p:graphicFrame>
      <p:sp>
        <p:nvSpPr>
          <p:cNvPr id="70" name="TextBox 69"/>
          <p:cNvSpPr txBox="1"/>
          <p:nvPr/>
        </p:nvSpPr>
        <p:spPr>
          <a:xfrm>
            <a:off x="450377" y="5240730"/>
            <a:ext cx="7820167" cy="1200329"/>
          </a:xfrm>
          <a:prstGeom prst="rect">
            <a:avLst/>
          </a:prstGeom>
          <a:noFill/>
        </p:spPr>
        <p:txBody>
          <a:bodyPr wrap="square" rtlCol="0">
            <a:spAutoFit/>
          </a:bodyPr>
          <a:lstStyle/>
          <a:p>
            <a:r>
              <a:rPr lang="it-IT" dirty="0" smtClean="0"/>
              <a:t>Nel sistema rotante la distanza dipende dalle coordinate e dunque dal percorso!! È quello che succede per esempio in uno spazio curvo come la superficie terrestre. La matrice che moltiplica i differenziali delle coordinate non è più diagonale (la metrica cambia)</a:t>
            </a:r>
            <a:endParaRPr lang="it-IT" dirty="0"/>
          </a:p>
        </p:txBody>
      </p:sp>
      <p:sp>
        <p:nvSpPr>
          <p:cNvPr id="22" name="Date Placeholder 21"/>
          <p:cNvSpPr>
            <a:spLocks noGrp="1"/>
          </p:cNvSpPr>
          <p:nvPr>
            <p:ph type="dt" sz="half" idx="10"/>
          </p:nvPr>
        </p:nvSpPr>
        <p:spPr/>
        <p:txBody>
          <a:bodyPr/>
          <a:lstStyle/>
          <a:p>
            <a:r>
              <a:rPr lang="it-IT" smtClean="0"/>
              <a:t>08/05/2013</a:t>
            </a:r>
            <a:endParaRPr lang="en-US"/>
          </a:p>
        </p:txBody>
      </p:sp>
      <p:sp>
        <p:nvSpPr>
          <p:cNvPr id="24" name="Footer Placeholder 23"/>
          <p:cNvSpPr>
            <a:spLocks noGrp="1"/>
          </p:cNvSpPr>
          <p:nvPr>
            <p:ph type="ftr" sz="quarter" idx="11"/>
          </p:nvPr>
        </p:nvSpPr>
        <p:spPr/>
        <p:txBody>
          <a:bodyPr/>
          <a:lstStyle/>
          <a:p>
            <a:r>
              <a:rPr lang="it-IT" smtClean="0"/>
              <a:t>Seminari didattici - Città della Scienza</a:t>
            </a:r>
            <a:endParaRPr lang="en-US"/>
          </a:p>
        </p:txBody>
      </p:sp>
      <p:sp>
        <p:nvSpPr>
          <p:cNvPr id="25" name="Slide Number Placeholder 24"/>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47392" y="1119091"/>
            <a:ext cx="4653902" cy="468120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1" name="Oval 10"/>
          <p:cNvSpPr/>
          <p:nvPr/>
        </p:nvSpPr>
        <p:spPr>
          <a:xfrm flipH="1">
            <a:off x="5909483" y="2060800"/>
            <a:ext cx="95534" cy="122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 11"/>
          <p:cNvSpPr/>
          <p:nvPr/>
        </p:nvSpPr>
        <p:spPr>
          <a:xfrm flipH="1">
            <a:off x="3796315" y="2090368"/>
            <a:ext cx="95534" cy="122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 16"/>
          <p:cNvSpPr/>
          <p:nvPr/>
        </p:nvSpPr>
        <p:spPr>
          <a:xfrm>
            <a:off x="2879677" y="1719614"/>
            <a:ext cx="3575713" cy="4640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Straight Connector 19"/>
          <p:cNvCxnSpPr/>
          <p:nvPr/>
        </p:nvCxnSpPr>
        <p:spPr>
          <a:xfrm>
            <a:off x="4653886" y="655093"/>
            <a:ext cx="54591" cy="5677468"/>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l 20"/>
          <p:cNvSpPr/>
          <p:nvPr/>
        </p:nvSpPr>
        <p:spPr>
          <a:xfrm flipH="1">
            <a:off x="4628843" y="1899296"/>
            <a:ext cx="95534" cy="122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Arc 21"/>
          <p:cNvSpPr/>
          <p:nvPr/>
        </p:nvSpPr>
        <p:spPr>
          <a:xfrm>
            <a:off x="3098014" y="1105467"/>
            <a:ext cx="3193604" cy="5172503"/>
          </a:xfrm>
          <a:prstGeom prst="arc">
            <a:avLst>
              <a:gd name="adj1" fmla="val 1619803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Arc 22"/>
          <p:cNvSpPr/>
          <p:nvPr/>
        </p:nvSpPr>
        <p:spPr>
          <a:xfrm flipH="1">
            <a:off x="3603007" y="1094090"/>
            <a:ext cx="2254137" cy="5224824"/>
          </a:xfrm>
          <a:prstGeom prst="arc">
            <a:avLst>
              <a:gd name="adj1" fmla="val 16263409"/>
              <a:gd name="adj2" fmla="val 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4" name="Oval 23"/>
          <p:cNvSpPr/>
          <p:nvPr/>
        </p:nvSpPr>
        <p:spPr>
          <a:xfrm>
            <a:off x="2333767" y="3248167"/>
            <a:ext cx="4667534" cy="4776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 24"/>
          <p:cNvSpPr/>
          <p:nvPr/>
        </p:nvSpPr>
        <p:spPr>
          <a:xfrm flipH="1">
            <a:off x="4644763" y="3430144"/>
            <a:ext cx="95534" cy="122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Straight Connector 26"/>
          <p:cNvCxnSpPr>
            <a:stCxn id="25" idx="5"/>
            <a:endCxn id="11" idx="5"/>
          </p:cNvCxnSpPr>
          <p:nvPr/>
        </p:nvCxnSpPr>
        <p:spPr>
          <a:xfrm flipV="1">
            <a:off x="4658754" y="2165642"/>
            <a:ext cx="1264720" cy="1369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5" idx="6"/>
          </p:cNvCxnSpPr>
          <p:nvPr/>
        </p:nvCxnSpPr>
        <p:spPr>
          <a:xfrm flipH="1" flipV="1">
            <a:off x="3875965" y="2156347"/>
            <a:ext cx="768798" cy="1335212"/>
          </a:xfrm>
          <a:prstGeom prst="line">
            <a:avLst/>
          </a:prstGeom>
        </p:spPr>
        <p:style>
          <a:lnRef idx="1">
            <a:schemeClr val="accent1"/>
          </a:lnRef>
          <a:fillRef idx="0">
            <a:schemeClr val="accent1"/>
          </a:fillRef>
          <a:effectRef idx="0">
            <a:schemeClr val="accent1"/>
          </a:effectRef>
          <a:fontRef idx="minor">
            <a:schemeClr val="tx1"/>
          </a:fontRef>
        </p:style>
      </p:cxnSp>
      <p:sp>
        <p:nvSpPr>
          <p:cNvPr id="32" name="Arc 31"/>
          <p:cNvSpPr/>
          <p:nvPr/>
        </p:nvSpPr>
        <p:spPr>
          <a:xfrm>
            <a:off x="3848668" y="1815152"/>
            <a:ext cx="2101756" cy="682389"/>
          </a:xfrm>
          <a:prstGeom prst="arc">
            <a:avLst>
              <a:gd name="adj1" fmla="val 10988031"/>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3" name="TextBox 32"/>
          <p:cNvSpPr txBox="1"/>
          <p:nvPr/>
        </p:nvSpPr>
        <p:spPr>
          <a:xfrm>
            <a:off x="5977716" y="1937976"/>
            <a:ext cx="317716" cy="369332"/>
          </a:xfrm>
          <a:prstGeom prst="rect">
            <a:avLst/>
          </a:prstGeom>
          <a:noFill/>
        </p:spPr>
        <p:txBody>
          <a:bodyPr wrap="none" rtlCol="0">
            <a:spAutoFit/>
          </a:bodyPr>
          <a:lstStyle/>
          <a:p>
            <a:r>
              <a:rPr lang="it-IT" dirty="0" smtClean="0"/>
              <a:t>A</a:t>
            </a:r>
            <a:endParaRPr lang="it-IT" dirty="0"/>
          </a:p>
        </p:txBody>
      </p:sp>
      <p:sp>
        <p:nvSpPr>
          <p:cNvPr id="35" name="TextBox 34"/>
          <p:cNvSpPr txBox="1"/>
          <p:nvPr/>
        </p:nvSpPr>
        <p:spPr>
          <a:xfrm>
            <a:off x="3427812" y="1899304"/>
            <a:ext cx="309700" cy="369332"/>
          </a:xfrm>
          <a:prstGeom prst="rect">
            <a:avLst/>
          </a:prstGeom>
          <a:noFill/>
        </p:spPr>
        <p:txBody>
          <a:bodyPr wrap="none" rtlCol="0">
            <a:spAutoFit/>
          </a:bodyPr>
          <a:lstStyle/>
          <a:p>
            <a:r>
              <a:rPr lang="it-IT" dirty="0" smtClean="0"/>
              <a:t>B</a:t>
            </a:r>
            <a:endParaRPr lang="it-IT" dirty="0"/>
          </a:p>
        </p:txBody>
      </p:sp>
      <p:sp>
        <p:nvSpPr>
          <p:cNvPr id="36" name="TextBox 35"/>
          <p:cNvSpPr txBox="1"/>
          <p:nvPr/>
        </p:nvSpPr>
        <p:spPr>
          <a:xfrm>
            <a:off x="4803988" y="3261832"/>
            <a:ext cx="308098" cy="369332"/>
          </a:xfrm>
          <a:prstGeom prst="rect">
            <a:avLst/>
          </a:prstGeom>
          <a:noFill/>
        </p:spPr>
        <p:txBody>
          <a:bodyPr wrap="none" rtlCol="0">
            <a:spAutoFit/>
          </a:bodyPr>
          <a:lstStyle/>
          <a:p>
            <a:r>
              <a:rPr lang="it-IT" dirty="0" smtClean="0"/>
              <a:t>C</a:t>
            </a:r>
            <a:endParaRPr lang="it-IT" dirty="0"/>
          </a:p>
        </p:txBody>
      </p:sp>
      <p:cxnSp>
        <p:nvCxnSpPr>
          <p:cNvPr id="38" name="Straight Connector 37"/>
          <p:cNvCxnSpPr>
            <a:stCxn id="21" idx="2"/>
            <a:endCxn id="33" idx="1"/>
          </p:cNvCxnSpPr>
          <p:nvPr/>
        </p:nvCxnSpPr>
        <p:spPr>
          <a:xfrm>
            <a:off x="4724377" y="1960711"/>
            <a:ext cx="1253339" cy="161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1" idx="2"/>
          </p:cNvCxnSpPr>
          <p:nvPr/>
        </p:nvCxnSpPr>
        <p:spPr>
          <a:xfrm flipH="1">
            <a:off x="3848671" y="1960711"/>
            <a:ext cx="875706" cy="181988"/>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45660" y="1473958"/>
            <a:ext cx="1187355" cy="369332"/>
          </a:xfrm>
          <a:prstGeom prst="rect">
            <a:avLst/>
          </a:prstGeom>
          <a:noFill/>
        </p:spPr>
        <p:txBody>
          <a:bodyPr wrap="square" rtlCol="0">
            <a:spAutoFit/>
          </a:bodyPr>
          <a:lstStyle/>
          <a:p>
            <a:endParaRPr lang="it-IT" dirty="0"/>
          </a:p>
        </p:txBody>
      </p:sp>
      <p:sp>
        <p:nvSpPr>
          <p:cNvPr id="46" name="TextBox 45"/>
          <p:cNvSpPr txBox="1"/>
          <p:nvPr/>
        </p:nvSpPr>
        <p:spPr>
          <a:xfrm>
            <a:off x="245656" y="559557"/>
            <a:ext cx="2210938" cy="1200329"/>
          </a:xfrm>
          <a:prstGeom prst="rect">
            <a:avLst/>
          </a:prstGeom>
          <a:noFill/>
        </p:spPr>
        <p:txBody>
          <a:bodyPr wrap="square" rtlCol="0">
            <a:spAutoFit/>
          </a:bodyPr>
          <a:lstStyle/>
          <a:p>
            <a:r>
              <a:rPr lang="it-IT" dirty="0" smtClean="0"/>
              <a:t>La distanza tra i due punti A e B sulla sfera possiamo prenderla lungo il parallelo </a:t>
            </a:r>
            <a:endParaRPr lang="it-IT" dirty="0"/>
          </a:p>
        </p:txBody>
      </p:sp>
      <p:cxnSp>
        <p:nvCxnSpPr>
          <p:cNvPr id="48" name="Straight Arrow Connector 47"/>
          <p:cNvCxnSpPr/>
          <p:nvPr/>
        </p:nvCxnSpPr>
        <p:spPr>
          <a:xfrm>
            <a:off x="1897039" y="1624083"/>
            <a:ext cx="1105468" cy="34119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87154" y="504966"/>
            <a:ext cx="2565779" cy="1477328"/>
          </a:xfrm>
          <a:prstGeom prst="rect">
            <a:avLst/>
          </a:prstGeom>
          <a:noFill/>
        </p:spPr>
        <p:txBody>
          <a:bodyPr wrap="square" rtlCol="0">
            <a:spAutoFit/>
          </a:bodyPr>
          <a:lstStyle/>
          <a:p>
            <a:r>
              <a:rPr lang="it-IT" dirty="0" smtClean="0"/>
              <a:t>Oppure (meglio) lungo una circonferenza cha ha per centro  il centro della sfera e passa per i due punti</a:t>
            </a:r>
            <a:endParaRPr lang="it-IT" dirty="0"/>
          </a:p>
        </p:txBody>
      </p:sp>
      <p:cxnSp>
        <p:nvCxnSpPr>
          <p:cNvPr id="53" name="Straight Arrow Connector 52"/>
          <p:cNvCxnSpPr>
            <a:stCxn id="51" idx="1"/>
          </p:cNvCxnSpPr>
          <p:nvPr/>
        </p:nvCxnSpPr>
        <p:spPr>
          <a:xfrm flipH="1">
            <a:off x="5732060" y="1243630"/>
            <a:ext cx="655094" cy="6807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933067" y="1978923"/>
            <a:ext cx="2115404" cy="1200329"/>
          </a:xfrm>
          <a:prstGeom prst="rect">
            <a:avLst/>
          </a:prstGeom>
          <a:noFill/>
        </p:spPr>
        <p:txBody>
          <a:bodyPr wrap="square" rtlCol="0">
            <a:spAutoFit/>
          </a:bodyPr>
          <a:lstStyle/>
          <a:p>
            <a:r>
              <a:rPr lang="it-IT" dirty="0" smtClean="0"/>
              <a:t>La distanza lungo il “cerchio massimo” sarà quella minima (geodetica)</a:t>
            </a:r>
            <a:endParaRPr lang="it-IT" dirty="0"/>
          </a:p>
        </p:txBody>
      </p:sp>
      <p:sp>
        <p:nvSpPr>
          <p:cNvPr id="57" name="TextBox 56"/>
          <p:cNvSpPr txBox="1"/>
          <p:nvPr/>
        </p:nvSpPr>
        <p:spPr>
          <a:xfrm>
            <a:off x="5677480" y="5199783"/>
            <a:ext cx="3493821" cy="1200329"/>
          </a:xfrm>
          <a:prstGeom prst="rect">
            <a:avLst/>
          </a:prstGeom>
          <a:noFill/>
        </p:spPr>
        <p:txBody>
          <a:bodyPr wrap="square" rtlCol="0">
            <a:spAutoFit/>
          </a:bodyPr>
          <a:lstStyle/>
          <a:p>
            <a:r>
              <a:rPr lang="it-IT" dirty="0" smtClean="0"/>
              <a:t>Questo spiega anche perché, per andare da Napoli a New York, che sono circa alla stessa latitudine, si passa per la costa del Canada</a:t>
            </a:r>
            <a:endParaRPr lang="it-IT" dirty="0"/>
          </a:p>
        </p:txBody>
      </p:sp>
      <p:sp>
        <p:nvSpPr>
          <p:cNvPr id="58" name="TextBox 57"/>
          <p:cNvSpPr txBox="1"/>
          <p:nvPr/>
        </p:nvSpPr>
        <p:spPr>
          <a:xfrm>
            <a:off x="109183" y="2483893"/>
            <a:ext cx="2129051" cy="2031325"/>
          </a:xfrm>
          <a:prstGeom prst="rect">
            <a:avLst/>
          </a:prstGeom>
          <a:noFill/>
        </p:spPr>
        <p:txBody>
          <a:bodyPr wrap="square" rtlCol="0">
            <a:spAutoFit/>
          </a:bodyPr>
          <a:lstStyle/>
          <a:p>
            <a:r>
              <a:rPr lang="it-IT" dirty="0" smtClean="0"/>
              <a:t>O anche lungo un qualsiasi arco di circonferenza  sulla superficie, opportunamente inclinato che passi per i due punti</a:t>
            </a:r>
            <a:endParaRPr lang="it-IT" dirty="0"/>
          </a:p>
        </p:txBody>
      </p:sp>
      <p:sp>
        <p:nvSpPr>
          <p:cNvPr id="28" name="Date Placeholder 27"/>
          <p:cNvSpPr>
            <a:spLocks noGrp="1"/>
          </p:cNvSpPr>
          <p:nvPr>
            <p:ph type="dt" sz="half" idx="10"/>
          </p:nvPr>
        </p:nvSpPr>
        <p:spPr/>
        <p:txBody>
          <a:bodyPr/>
          <a:lstStyle/>
          <a:p>
            <a:r>
              <a:rPr lang="it-IT" smtClean="0"/>
              <a:t>08/05/2013</a:t>
            </a:r>
            <a:endParaRPr lang="en-US"/>
          </a:p>
        </p:txBody>
      </p:sp>
      <p:sp>
        <p:nvSpPr>
          <p:cNvPr id="31" name="Footer Placeholder 30"/>
          <p:cNvSpPr>
            <a:spLocks noGrp="1"/>
          </p:cNvSpPr>
          <p:nvPr>
            <p:ph type="ftr" sz="quarter" idx="11"/>
          </p:nvPr>
        </p:nvSpPr>
        <p:spPr/>
        <p:txBody>
          <a:bodyPr/>
          <a:lstStyle/>
          <a:p>
            <a:r>
              <a:rPr lang="it-IT" smtClean="0"/>
              <a:t>Seminari didattici - Città della Scienza</a:t>
            </a:r>
            <a:endParaRPr lang="en-US"/>
          </a:p>
        </p:txBody>
      </p:sp>
      <p:sp>
        <p:nvSpPr>
          <p:cNvPr id="34" name="Slide Number Placeholder 33"/>
          <p:cNvSpPr>
            <a:spLocks noGrp="1"/>
          </p:cNvSpPr>
          <p:nvPr>
            <p:ph type="sldNum" sz="quarter" idx="12"/>
          </p:nvPr>
        </p:nvSpPr>
        <p:spPr/>
        <p:txBody>
          <a:bodyPr/>
          <a:lstStyle/>
          <a:p>
            <a:fld id="{B6F15528-21DE-4FAA-801E-634DDDAF4B2B}" type="slidenum">
              <a:rPr lang="en-US" smtClean="0"/>
              <a:pPr/>
              <a:t>13</a:t>
            </a:fld>
            <a:endParaRPr lang="en-US"/>
          </a:p>
        </p:txBody>
      </p:sp>
      <p:pic>
        <p:nvPicPr>
          <p:cNvPr id="3" name="Picture 1"/>
          <p:cNvPicPr>
            <a:picLocks noChangeAspect="1" noChangeArrowheads="1"/>
          </p:cNvPicPr>
          <p:nvPr/>
        </p:nvPicPr>
        <p:blipFill>
          <a:blip r:embed="rId2" cstate="print"/>
          <a:srcRect/>
          <a:stretch>
            <a:fillRect/>
          </a:stretch>
        </p:blipFill>
        <p:spPr bwMode="auto">
          <a:xfrm>
            <a:off x="0" y="0"/>
            <a:ext cx="4829175" cy="479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0-#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fill="hold"/>
                                        <p:tgtEl>
                                          <p:spTgt spid="58"/>
                                        </p:tgtEl>
                                        <p:attrNameLst>
                                          <p:attrName>ppt_x</p:attrName>
                                        </p:attrNameLst>
                                      </p:cBhvr>
                                      <p:tavLst>
                                        <p:tav tm="0">
                                          <p:val>
                                            <p:strVal val="#ppt_x"/>
                                          </p:val>
                                        </p:tav>
                                        <p:tav tm="100000">
                                          <p:val>
                                            <p:strVal val="#ppt_x"/>
                                          </p:val>
                                        </p:tav>
                                      </p:tavLst>
                                    </p:anim>
                                    <p:anim calcmode="lin" valueType="num">
                                      <p:cBhvr additive="base">
                                        <p:cTn id="1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1+#ppt_w/2"/>
                                          </p:val>
                                        </p:tav>
                                        <p:tav tm="100000">
                                          <p:val>
                                            <p:strVal val="#ppt_x"/>
                                          </p:val>
                                        </p:tav>
                                      </p:tavLst>
                                    </p:anim>
                                    <p:anim calcmode="lin" valueType="num">
                                      <p:cBhvr additive="base">
                                        <p:cTn id="24" dur="500" fill="hold"/>
                                        <p:tgtEl>
                                          <p:spTgt spid="5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1+#ppt_w/2"/>
                                          </p:val>
                                        </p:tav>
                                        <p:tav tm="100000">
                                          <p:val>
                                            <p:strVal val="#ppt_x"/>
                                          </p:val>
                                        </p:tav>
                                      </p:tavLst>
                                    </p:anim>
                                    <p:anim calcmode="lin" valueType="num">
                                      <p:cBhvr additive="base">
                                        <p:cTn id="2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ppt_x"/>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1" grpId="0"/>
      <p:bldP spid="55" grpId="0"/>
      <p:bldP spid="57"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457200" y="0"/>
            <a:ext cx="3521075" cy="457200"/>
          </a:xfrm>
          <a:prstGeom prst="rect">
            <a:avLst/>
          </a:prstGeom>
          <a:noFill/>
          <a:ln w="9525">
            <a:noFill/>
            <a:miter lim="800000"/>
            <a:headEnd/>
            <a:tailEnd/>
          </a:ln>
          <a:effectLst/>
        </p:spPr>
        <p:txBody>
          <a:bodyPr wrap="none">
            <a:spAutoFit/>
          </a:bodyPr>
          <a:lstStyle/>
          <a:p>
            <a:r>
              <a:rPr lang="it-IT"/>
              <a:t>Geometria piana di Euclide</a:t>
            </a:r>
          </a:p>
        </p:txBody>
      </p:sp>
      <p:sp>
        <p:nvSpPr>
          <p:cNvPr id="100358" name="Text Box 6"/>
          <p:cNvSpPr txBox="1">
            <a:spLocks noChangeArrowheads="1"/>
          </p:cNvSpPr>
          <p:nvPr/>
        </p:nvSpPr>
        <p:spPr bwMode="auto">
          <a:xfrm>
            <a:off x="457200" y="1828800"/>
            <a:ext cx="2743200" cy="576263"/>
          </a:xfrm>
          <a:prstGeom prst="rect">
            <a:avLst/>
          </a:prstGeom>
          <a:noFill/>
          <a:ln w="57150">
            <a:solidFill>
              <a:srgbClr val="FF0000"/>
            </a:solidFill>
            <a:miter lim="800000"/>
            <a:headEnd/>
            <a:tailEnd/>
          </a:ln>
          <a:effectLst/>
        </p:spPr>
        <p:txBody>
          <a:bodyPr>
            <a:spAutoFit/>
          </a:bodyPr>
          <a:lstStyle/>
          <a:p>
            <a:r>
              <a:rPr lang="it-IT" sz="2800">
                <a:sym typeface="Symbol" pitchFamily="18" charset="2"/>
              </a:rPr>
              <a:t> +  +  =180°</a:t>
            </a:r>
            <a:endParaRPr lang="it-IT" sz="2800"/>
          </a:p>
        </p:txBody>
      </p:sp>
      <p:grpSp>
        <p:nvGrpSpPr>
          <p:cNvPr id="2" name="Group 15"/>
          <p:cNvGrpSpPr>
            <a:grpSpLocks/>
          </p:cNvGrpSpPr>
          <p:nvPr/>
        </p:nvGrpSpPr>
        <p:grpSpPr bwMode="auto">
          <a:xfrm>
            <a:off x="381000" y="457200"/>
            <a:ext cx="2971800" cy="1143000"/>
            <a:chOff x="960" y="768"/>
            <a:chExt cx="1872" cy="720"/>
          </a:xfrm>
        </p:grpSpPr>
        <p:sp>
          <p:nvSpPr>
            <p:cNvPr id="100361" name="Arc 9"/>
            <p:cNvSpPr>
              <a:spLocks/>
            </p:cNvSpPr>
            <p:nvPr/>
          </p:nvSpPr>
          <p:spPr bwMode="auto">
            <a:xfrm rot="2464446" flipV="1">
              <a:off x="1680" y="768"/>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0000"/>
              </a:solidFill>
              <a:round/>
              <a:headEnd/>
              <a:tailEnd/>
            </a:ln>
            <a:effectLst/>
          </p:spPr>
          <p:txBody>
            <a:bodyPr wrap="none" anchor="ctr"/>
            <a:lstStyle/>
            <a:p>
              <a:endParaRPr lang="it-IT"/>
            </a:p>
          </p:txBody>
        </p:sp>
        <p:grpSp>
          <p:nvGrpSpPr>
            <p:cNvPr id="3" name="Group 14"/>
            <p:cNvGrpSpPr>
              <a:grpSpLocks/>
            </p:cNvGrpSpPr>
            <p:nvPr/>
          </p:nvGrpSpPr>
          <p:grpSpPr bwMode="auto">
            <a:xfrm>
              <a:off x="960" y="768"/>
              <a:ext cx="1872" cy="720"/>
              <a:chOff x="960" y="528"/>
              <a:chExt cx="1872" cy="720"/>
            </a:xfrm>
          </p:grpSpPr>
          <p:sp>
            <p:nvSpPr>
              <p:cNvPr id="100355" name="Line 3"/>
              <p:cNvSpPr>
                <a:spLocks noChangeShapeType="1"/>
              </p:cNvSpPr>
              <p:nvPr/>
            </p:nvSpPr>
            <p:spPr bwMode="auto">
              <a:xfrm flipV="1">
                <a:off x="960" y="528"/>
                <a:ext cx="768" cy="624"/>
              </a:xfrm>
              <a:prstGeom prst="line">
                <a:avLst/>
              </a:prstGeom>
              <a:noFill/>
              <a:ln w="28575">
                <a:solidFill>
                  <a:schemeClr val="tx1"/>
                </a:solidFill>
                <a:round/>
                <a:headEnd/>
                <a:tailEnd/>
              </a:ln>
              <a:effectLst/>
            </p:spPr>
            <p:txBody>
              <a:bodyPr/>
              <a:lstStyle/>
              <a:p>
                <a:endParaRPr lang="it-IT"/>
              </a:p>
            </p:txBody>
          </p:sp>
          <p:sp>
            <p:nvSpPr>
              <p:cNvPr id="100356" name="Line 4"/>
              <p:cNvSpPr>
                <a:spLocks noChangeShapeType="1"/>
              </p:cNvSpPr>
              <p:nvPr/>
            </p:nvSpPr>
            <p:spPr bwMode="auto">
              <a:xfrm>
                <a:off x="1728" y="528"/>
                <a:ext cx="1104" cy="720"/>
              </a:xfrm>
              <a:prstGeom prst="line">
                <a:avLst/>
              </a:prstGeom>
              <a:noFill/>
              <a:ln w="28575">
                <a:solidFill>
                  <a:schemeClr val="tx1"/>
                </a:solidFill>
                <a:round/>
                <a:headEnd/>
                <a:tailEnd/>
              </a:ln>
              <a:effectLst/>
            </p:spPr>
            <p:txBody>
              <a:bodyPr/>
              <a:lstStyle/>
              <a:p>
                <a:endParaRPr lang="it-IT"/>
              </a:p>
            </p:txBody>
          </p:sp>
          <p:sp>
            <p:nvSpPr>
              <p:cNvPr id="100357" name="Line 5"/>
              <p:cNvSpPr>
                <a:spLocks noChangeShapeType="1"/>
              </p:cNvSpPr>
              <p:nvPr/>
            </p:nvSpPr>
            <p:spPr bwMode="auto">
              <a:xfrm>
                <a:off x="960" y="1152"/>
                <a:ext cx="1872" cy="96"/>
              </a:xfrm>
              <a:prstGeom prst="line">
                <a:avLst/>
              </a:prstGeom>
              <a:noFill/>
              <a:ln w="38100">
                <a:solidFill>
                  <a:schemeClr val="tx1"/>
                </a:solidFill>
                <a:round/>
                <a:headEnd/>
                <a:tailEnd/>
              </a:ln>
              <a:effectLst/>
            </p:spPr>
            <p:txBody>
              <a:bodyPr/>
              <a:lstStyle/>
              <a:p>
                <a:endParaRPr lang="it-IT"/>
              </a:p>
            </p:txBody>
          </p:sp>
          <p:sp>
            <p:nvSpPr>
              <p:cNvPr id="100359" name="Arc 7"/>
              <p:cNvSpPr>
                <a:spLocks/>
              </p:cNvSpPr>
              <p:nvPr/>
            </p:nvSpPr>
            <p:spPr bwMode="auto">
              <a:xfrm>
                <a:off x="1200" y="960"/>
                <a:ext cx="48" cy="1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a:effectLst/>
            </p:spPr>
            <p:txBody>
              <a:bodyPr wrap="none" anchor="ctr"/>
              <a:lstStyle/>
              <a:p>
                <a:endParaRPr lang="it-IT"/>
              </a:p>
            </p:txBody>
          </p:sp>
          <p:sp>
            <p:nvSpPr>
              <p:cNvPr id="100362" name="Arc 10"/>
              <p:cNvSpPr>
                <a:spLocks/>
              </p:cNvSpPr>
              <p:nvPr/>
            </p:nvSpPr>
            <p:spPr bwMode="auto">
              <a:xfrm flipH="1">
                <a:off x="2304" y="960"/>
                <a:ext cx="96" cy="24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a:effectLst/>
            </p:spPr>
            <p:txBody>
              <a:bodyPr wrap="none" anchor="ctr"/>
              <a:lstStyle/>
              <a:p>
                <a:endParaRPr lang="it-IT"/>
              </a:p>
            </p:txBody>
          </p:sp>
          <p:sp>
            <p:nvSpPr>
              <p:cNvPr id="100363" name="Text Box 11"/>
              <p:cNvSpPr txBox="1">
                <a:spLocks noChangeArrowheads="1"/>
              </p:cNvSpPr>
              <p:nvPr/>
            </p:nvSpPr>
            <p:spPr bwMode="auto">
              <a:xfrm>
                <a:off x="1248" y="864"/>
                <a:ext cx="257" cy="327"/>
              </a:xfrm>
              <a:prstGeom prst="rect">
                <a:avLst/>
              </a:prstGeom>
              <a:noFill/>
              <a:ln w="9525">
                <a:noFill/>
                <a:miter lim="800000"/>
                <a:headEnd/>
                <a:tailEnd/>
              </a:ln>
              <a:effectLst/>
            </p:spPr>
            <p:txBody>
              <a:bodyPr wrap="none">
                <a:spAutoFit/>
              </a:bodyPr>
              <a:lstStyle/>
              <a:p>
                <a:r>
                  <a:rPr lang="it-IT" sz="2800">
                    <a:sym typeface="Symbol" pitchFamily="18" charset="2"/>
                  </a:rPr>
                  <a:t></a:t>
                </a:r>
              </a:p>
            </p:txBody>
          </p:sp>
          <p:sp>
            <p:nvSpPr>
              <p:cNvPr id="100364" name="Text Box 12"/>
              <p:cNvSpPr txBox="1">
                <a:spLocks noChangeArrowheads="1"/>
              </p:cNvSpPr>
              <p:nvPr/>
            </p:nvSpPr>
            <p:spPr bwMode="auto">
              <a:xfrm>
                <a:off x="1632" y="576"/>
                <a:ext cx="239" cy="327"/>
              </a:xfrm>
              <a:prstGeom prst="rect">
                <a:avLst/>
              </a:prstGeom>
              <a:noFill/>
              <a:ln w="9525">
                <a:noFill/>
                <a:miter lim="800000"/>
                <a:headEnd/>
                <a:tailEnd/>
              </a:ln>
              <a:effectLst/>
            </p:spPr>
            <p:txBody>
              <a:bodyPr wrap="none">
                <a:spAutoFit/>
              </a:bodyPr>
              <a:lstStyle/>
              <a:p>
                <a:r>
                  <a:rPr lang="it-IT" sz="2800">
                    <a:sym typeface="Symbol" pitchFamily="18" charset="2"/>
                  </a:rPr>
                  <a:t></a:t>
                </a:r>
              </a:p>
            </p:txBody>
          </p:sp>
          <p:sp>
            <p:nvSpPr>
              <p:cNvPr id="100365" name="Rectangle 13"/>
              <p:cNvSpPr>
                <a:spLocks noChangeArrowheads="1"/>
              </p:cNvSpPr>
              <p:nvPr/>
            </p:nvSpPr>
            <p:spPr bwMode="auto">
              <a:xfrm>
                <a:off x="2112" y="864"/>
                <a:ext cx="208" cy="327"/>
              </a:xfrm>
              <a:prstGeom prst="rect">
                <a:avLst/>
              </a:prstGeom>
              <a:noFill/>
              <a:ln w="9525">
                <a:noFill/>
                <a:miter lim="800000"/>
                <a:headEnd/>
                <a:tailEnd/>
              </a:ln>
              <a:effectLst/>
            </p:spPr>
            <p:txBody>
              <a:bodyPr wrap="none">
                <a:spAutoFit/>
              </a:bodyPr>
              <a:lstStyle/>
              <a:p>
                <a:r>
                  <a:rPr lang="it-IT" sz="2800">
                    <a:sym typeface="Symbol" pitchFamily="18" charset="2"/>
                  </a:rPr>
                  <a:t></a:t>
                </a:r>
              </a:p>
            </p:txBody>
          </p:sp>
        </p:grpSp>
      </p:grpSp>
      <p:sp>
        <p:nvSpPr>
          <p:cNvPr id="100368" name="Text Box 16"/>
          <p:cNvSpPr txBox="1">
            <a:spLocks noChangeArrowheads="1"/>
          </p:cNvSpPr>
          <p:nvPr/>
        </p:nvSpPr>
        <p:spPr bwMode="auto">
          <a:xfrm>
            <a:off x="441325" y="2895600"/>
            <a:ext cx="404813" cy="457200"/>
          </a:xfrm>
          <a:prstGeom prst="rect">
            <a:avLst/>
          </a:prstGeom>
          <a:noFill/>
          <a:ln w="9525">
            <a:noFill/>
            <a:miter lim="800000"/>
            <a:headEnd/>
            <a:tailEnd/>
          </a:ln>
          <a:effectLst/>
        </p:spPr>
        <p:txBody>
          <a:bodyPr wrap="none">
            <a:spAutoFit/>
          </a:bodyPr>
          <a:lstStyle/>
          <a:p>
            <a:r>
              <a:rPr lang="it-IT"/>
              <a:t>A</a:t>
            </a:r>
          </a:p>
        </p:txBody>
      </p:sp>
      <p:sp>
        <p:nvSpPr>
          <p:cNvPr id="100369" name="Text Box 17"/>
          <p:cNvSpPr txBox="1">
            <a:spLocks noChangeArrowheads="1"/>
          </p:cNvSpPr>
          <p:nvPr/>
        </p:nvSpPr>
        <p:spPr bwMode="auto">
          <a:xfrm>
            <a:off x="3346450" y="2895600"/>
            <a:ext cx="387350" cy="457200"/>
          </a:xfrm>
          <a:prstGeom prst="rect">
            <a:avLst/>
          </a:prstGeom>
          <a:noFill/>
          <a:ln w="9525">
            <a:noFill/>
            <a:miter lim="800000"/>
            <a:headEnd/>
            <a:tailEnd/>
          </a:ln>
          <a:effectLst/>
        </p:spPr>
        <p:txBody>
          <a:bodyPr wrap="none">
            <a:spAutoFit/>
          </a:bodyPr>
          <a:lstStyle/>
          <a:p>
            <a:r>
              <a:rPr lang="it-IT"/>
              <a:t>B</a:t>
            </a:r>
          </a:p>
        </p:txBody>
      </p:sp>
      <p:grpSp>
        <p:nvGrpSpPr>
          <p:cNvPr id="4" name="Group 36"/>
          <p:cNvGrpSpPr>
            <a:grpSpLocks/>
          </p:cNvGrpSpPr>
          <p:nvPr/>
        </p:nvGrpSpPr>
        <p:grpSpPr bwMode="auto">
          <a:xfrm>
            <a:off x="838200" y="3048000"/>
            <a:ext cx="2514600" cy="152400"/>
            <a:chOff x="528" y="1920"/>
            <a:chExt cx="1584" cy="96"/>
          </a:xfrm>
        </p:grpSpPr>
        <p:sp>
          <p:nvSpPr>
            <p:cNvPr id="100370" name="Line 18"/>
            <p:cNvSpPr>
              <a:spLocks noChangeShapeType="1"/>
            </p:cNvSpPr>
            <p:nvPr/>
          </p:nvSpPr>
          <p:spPr bwMode="auto">
            <a:xfrm>
              <a:off x="576" y="1968"/>
              <a:ext cx="1488" cy="0"/>
            </a:xfrm>
            <a:prstGeom prst="line">
              <a:avLst/>
            </a:prstGeom>
            <a:noFill/>
            <a:ln w="38100">
              <a:solidFill>
                <a:srgbClr val="FF0000"/>
              </a:solidFill>
              <a:round/>
              <a:headEnd/>
              <a:tailEnd/>
            </a:ln>
            <a:effectLst/>
          </p:spPr>
          <p:txBody>
            <a:bodyPr/>
            <a:lstStyle/>
            <a:p>
              <a:endParaRPr lang="it-IT"/>
            </a:p>
          </p:txBody>
        </p:sp>
        <p:sp>
          <p:nvSpPr>
            <p:cNvPr id="100372" name="AutoShape 20"/>
            <p:cNvSpPr>
              <a:spLocks noChangeArrowheads="1"/>
            </p:cNvSpPr>
            <p:nvPr/>
          </p:nvSpPr>
          <p:spPr bwMode="auto">
            <a:xfrm>
              <a:off x="528" y="1920"/>
              <a:ext cx="96" cy="9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it-IT"/>
            </a:p>
          </p:txBody>
        </p:sp>
        <p:sp>
          <p:nvSpPr>
            <p:cNvPr id="100373" name="AutoShape 21"/>
            <p:cNvSpPr>
              <a:spLocks noChangeArrowheads="1"/>
            </p:cNvSpPr>
            <p:nvPr/>
          </p:nvSpPr>
          <p:spPr bwMode="auto">
            <a:xfrm>
              <a:off x="2016" y="1920"/>
              <a:ext cx="96" cy="9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p:spPr>
          <p:txBody>
            <a:bodyPr wrap="none" anchor="ctr"/>
            <a:lstStyle/>
            <a:p>
              <a:endParaRPr lang="it-IT"/>
            </a:p>
          </p:txBody>
        </p:sp>
      </p:grpSp>
      <p:sp>
        <p:nvSpPr>
          <p:cNvPr id="100375" name="Text Box 23"/>
          <p:cNvSpPr txBox="1">
            <a:spLocks noChangeArrowheads="1"/>
          </p:cNvSpPr>
          <p:nvPr/>
        </p:nvSpPr>
        <p:spPr bwMode="auto">
          <a:xfrm>
            <a:off x="441325" y="2514600"/>
            <a:ext cx="3852863" cy="457200"/>
          </a:xfrm>
          <a:prstGeom prst="rect">
            <a:avLst/>
          </a:prstGeom>
          <a:noFill/>
          <a:ln w="9525">
            <a:noFill/>
            <a:miter lim="800000"/>
            <a:headEnd/>
            <a:tailEnd/>
          </a:ln>
          <a:effectLst/>
        </p:spPr>
        <p:txBody>
          <a:bodyPr wrap="none">
            <a:spAutoFit/>
          </a:bodyPr>
          <a:lstStyle/>
          <a:p>
            <a:r>
              <a:rPr lang="it-IT"/>
              <a:t>Minima distanza fra due punti</a:t>
            </a:r>
          </a:p>
        </p:txBody>
      </p:sp>
      <p:sp>
        <p:nvSpPr>
          <p:cNvPr id="100376" name="Text Box 24"/>
          <p:cNvSpPr txBox="1">
            <a:spLocks noChangeArrowheads="1"/>
          </p:cNvSpPr>
          <p:nvPr/>
        </p:nvSpPr>
        <p:spPr bwMode="auto">
          <a:xfrm>
            <a:off x="1371600" y="3276600"/>
            <a:ext cx="1492250" cy="457200"/>
          </a:xfrm>
          <a:prstGeom prst="rect">
            <a:avLst/>
          </a:prstGeom>
          <a:noFill/>
          <a:ln w="9525">
            <a:noFill/>
            <a:miter lim="800000"/>
            <a:headEnd/>
            <a:tailEnd/>
          </a:ln>
          <a:effectLst/>
        </p:spPr>
        <p:txBody>
          <a:bodyPr wrap="none">
            <a:spAutoFit/>
          </a:bodyPr>
          <a:lstStyle/>
          <a:p>
            <a:r>
              <a:rPr lang="it-IT"/>
              <a:t>Linea retta</a:t>
            </a:r>
          </a:p>
        </p:txBody>
      </p:sp>
      <p:sp>
        <p:nvSpPr>
          <p:cNvPr id="100377" name="Text Box 25"/>
          <p:cNvSpPr txBox="1">
            <a:spLocks noChangeArrowheads="1"/>
          </p:cNvSpPr>
          <p:nvPr/>
        </p:nvSpPr>
        <p:spPr bwMode="auto">
          <a:xfrm>
            <a:off x="609600" y="3810000"/>
            <a:ext cx="2668588" cy="457200"/>
          </a:xfrm>
          <a:prstGeom prst="rect">
            <a:avLst/>
          </a:prstGeom>
          <a:noFill/>
          <a:ln w="9525">
            <a:noFill/>
            <a:miter lim="800000"/>
            <a:headEnd/>
            <a:tailEnd/>
          </a:ln>
          <a:effectLst/>
        </p:spPr>
        <p:txBody>
          <a:bodyPr wrap="none">
            <a:spAutoFit/>
          </a:bodyPr>
          <a:lstStyle/>
          <a:p>
            <a:r>
              <a:rPr lang="it-IT"/>
              <a:t>Teorema di Pitagora</a:t>
            </a:r>
          </a:p>
        </p:txBody>
      </p:sp>
      <p:sp>
        <p:nvSpPr>
          <p:cNvPr id="100383" name="Text Box 31"/>
          <p:cNvSpPr txBox="1">
            <a:spLocks noChangeArrowheads="1"/>
          </p:cNvSpPr>
          <p:nvPr/>
        </p:nvSpPr>
        <p:spPr bwMode="auto">
          <a:xfrm>
            <a:off x="1222375" y="4343400"/>
            <a:ext cx="1597025" cy="495300"/>
          </a:xfrm>
          <a:prstGeom prst="rect">
            <a:avLst/>
          </a:prstGeom>
          <a:noFill/>
          <a:ln w="38100">
            <a:solidFill>
              <a:srgbClr val="FF0000"/>
            </a:solidFill>
            <a:miter lim="800000"/>
            <a:headEnd/>
            <a:tailEnd/>
          </a:ln>
          <a:effectLst/>
        </p:spPr>
        <p:txBody>
          <a:bodyPr wrap="none">
            <a:spAutoFit/>
          </a:bodyPr>
          <a:lstStyle/>
          <a:p>
            <a:r>
              <a:rPr lang="it-IT"/>
              <a:t>c</a:t>
            </a:r>
            <a:r>
              <a:rPr lang="it-IT" baseline="30000"/>
              <a:t>2</a:t>
            </a:r>
            <a:r>
              <a:rPr lang="it-IT"/>
              <a:t> = a</a:t>
            </a:r>
            <a:r>
              <a:rPr lang="it-IT" baseline="30000"/>
              <a:t>2</a:t>
            </a:r>
            <a:r>
              <a:rPr lang="it-IT"/>
              <a:t> + b</a:t>
            </a:r>
            <a:r>
              <a:rPr lang="it-IT" baseline="30000"/>
              <a:t>2</a:t>
            </a:r>
            <a:endParaRPr lang="it-IT"/>
          </a:p>
        </p:txBody>
      </p:sp>
      <p:grpSp>
        <p:nvGrpSpPr>
          <p:cNvPr id="5" name="Group 57"/>
          <p:cNvGrpSpPr>
            <a:grpSpLocks/>
          </p:cNvGrpSpPr>
          <p:nvPr/>
        </p:nvGrpSpPr>
        <p:grpSpPr bwMode="auto">
          <a:xfrm>
            <a:off x="152400" y="3962400"/>
            <a:ext cx="1371600" cy="1295400"/>
            <a:chOff x="96" y="2496"/>
            <a:chExt cx="864" cy="816"/>
          </a:xfrm>
        </p:grpSpPr>
        <p:sp>
          <p:nvSpPr>
            <p:cNvPr id="100384" name="Text Box 32"/>
            <p:cNvSpPr txBox="1">
              <a:spLocks noChangeArrowheads="1"/>
            </p:cNvSpPr>
            <p:nvPr/>
          </p:nvSpPr>
          <p:spPr bwMode="auto">
            <a:xfrm>
              <a:off x="240" y="3024"/>
              <a:ext cx="201" cy="288"/>
            </a:xfrm>
            <a:prstGeom prst="rect">
              <a:avLst/>
            </a:prstGeom>
            <a:noFill/>
            <a:ln w="9525">
              <a:noFill/>
              <a:miter lim="800000"/>
              <a:headEnd/>
              <a:tailEnd/>
            </a:ln>
            <a:effectLst/>
          </p:spPr>
          <p:txBody>
            <a:bodyPr wrap="none">
              <a:spAutoFit/>
            </a:bodyPr>
            <a:lstStyle/>
            <a:p>
              <a:r>
                <a:rPr lang="it-IT"/>
                <a:t>a</a:t>
              </a:r>
            </a:p>
          </p:txBody>
        </p:sp>
        <p:grpSp>
          <p:nvGrpSpPr>
            <p:cNvPr id="6" name="Group 56"/>
            <p:cNvGrpSpPr>
              <a:grpSpLocks/>
            </p:cNvGrpSpPr>
            <p:nvPr/>
          </p:nvGrpSpPr>
          <p:grpSpPr bwMode="auto">
            <a:xfrm>
              <a:off x="96" y="2496"/>
              <a:ext cx="864" cy="816"/>
              <a:chOff x="96" y="2496"/>
              <a:chExt cx="864" cy="816"/>
            </a:xfrm>
          </p:grpSpPr>
          <p:sp>
            <p:nvSpPr>
              <p:cNvPr id="100380" name="Line 28"/>
              <p:cNvSpPr>
                <a:spLocks noChangeShapeType="1"/>
              </p:cNvSpPr>
              <p:nvPr/>
            </p:nvSpPr>
            <p:spPr bwMode="auto">
              <a:xfrm>
                <a:off x="144" y="2640"/>
                <a:ext cx="0" cy="624"/>
              </a:xfrm>
              <a:prstGeom prst="line">
                <a:avLst/>
              </a:prstGeom>
              <a:noFill/>
              <a:ln w="38100">
                <a:solidFill>
                  <a:srgbClr val="FF0000"/>
                </a:solidFill>
                <a:round/>
                <a:headEnd/>
                <a:tailEnd/>
              </a:ln>
              <a:effectLst/>
            </p:spPr>
            <p:txBody>
              <a:bodyPr/>
              <a:lstStyle/>
              <a:p>
                <a:endParaRPr lang="it-IT"/>
              </a:p>
            </p:txBody>
          </p:sp>
          <p:grpSp>
            <p:nvGrpSpPr>
              <p:cNvPr id="7" name="Group 55"/>
              <p:cNvGrpSpPr>
                <a:grpSpLocks/>
              </p:cNvGrpSpPr>
              <p:nvPr/>
            </p:nvGrpSpPr>
            <p:grpSpPr bwMode="auto">
              <a:xfrm>
                <a:off x="96" y="2496"/>
                <a:ext cx="864" cy="816"/>
                <a:chOff x="3024" y="2448"/>
                <a:chExt cx="864" cy="816"/>
              </a:xfrm>
            </p:grpSpPr>
            <p:grpSp>
              <p:nvGrpSpPr>
                <p:cNvPr id="8" name="Group 54"/>
                <p:cNvGrpSpPr>
                  <a:grpSpLocks/>
                </p:cNvGrpSpPr>
                <p:nvPr/>
              </p:nvGrpSpPr>
              <p:grpSpPr bwMode="auto">
                <a:xfrm>
                  <a:off x="3024" y="2448"/>
                  <a:ext cx="864" cy="816"/>
                  <a:chOff x="3024" y="2448"/>
                  <a:chExt cx="864" cy="816"/>
                </a:xfrm>
              </p:grpSpPr>
              <p:sp>
                <p:nvSpPr>
                  <p:cNvPr id="100378" name="Line 26"/>
                  <p:cNvSpPr>
                    <a:spLocks noChangeShapeType="1"/>
                  </p:cNvSpPr>
                  <p:nvPr/>
                </p:nvSpPr>
                <p:spPr bwMode="auto">
                  <a:xfrm flipV="1">
                    <a:off x="3024" y="2448"/>
                    <a:ext cx="0" cy="816"/>
                  </a:xfrm>
                  <a:prstGeom prst="line">
                    <a:avLst/>
                  </a:prstGeom>
                  <a:noFill/>
                  <a:ln w="38100">
                    <a:solidFill>
                      <a:schemeClr val="tx1"/>
                    </a:solidFill>
                    <a:round/>
                    <a:headEnd/>
                    <a:tailEnd type="triangle" w="med" len="med"/>
                  </a:ln>
                  <a:effectLst/>
                </p:spPr>
                <p:txBody>
                  <a:bodyPr/>
                  <a:lstStyle/>
                  <a:p>
                    <a:endParaRPr lang="it-IT"/>
                  </a:p>
                </p:txBody>
              </p:sp>
              <p:sp>
                <p:nvSpPr>
                  <p:cNvPr id="100379" name="Line 27"/>
                  <p:cNvSpPr>
                    <a:spLocks noChangeShapeType="1"/>
                  </p:cNvSpPr>
                  <p:nvPr/>
                </p:nvSpPr>
                <p:spPr bwMode="auto">
                  <a:xfrm>
                    <a:off x="3024" y="3264"/>
                    <a:ext cx="864" cy="0"/>
                  </a:xfrm>
                  <a:prstGeom prst="line">
                    <a:avLst/>
                  </a:prstGeom>
                  <a:noFill/>
                  <a:ln w="38100">
                    <a:solidFill>
                      <a:schemeClr val="tx1"/>
                    </a:solidFill>
                    <a:round/>
                    <a:headEnd/>
                    <a:tailEnd type="triangle" w="med" len="med"/>
                  </a:ln>
                  <a:effectLst/>
                </p:spPr>
                <p:txBody>
                  <a:bodyPr/>
                  <a:lstStyle/>
                  <a:p>
                    <a:endParaRPr lang="it-IT"/>
                  </a:p>
                </p:txBody>
              </p:sp>
              <p:sp>
                <p:nvSpPr>
                  <p:cNvPr id="100381" name="Line 29"/>
                  <p:cNvSpPr>
                    <a:spLocks noChangeShapeType="1"/>
                  </p:cNvSpPr>
                  <p:nvPr/>
                </p:nvSpPr>
                <p:spPr bwMode="auto">
                  <a:xfrm>
                    <a:off x="3072" y="3216"/>
                    <a:ext cx="576" cy="0"/>
                  </a:xfrm>
                  <a:prstGeom prst="line">
                    <a:avLst/>
                  </a:prstGeom>
                  <a:noFill/>
                  <a:ln w="38100">
                    <a:solidFill>
                      <a:srgbClr val="FF0000"/>
                    </a:solidFill>
                    <a:round/>
                    <a:headEnd/>
                    <a:tailEnd/>
                  </a:ln>
                  <a:effectLst/>
                </p:spPr>
                <p:txBody>
                  <a:bodyPr/>
                  <a:lstStyle/>
                  <a:p>
                    <a:endParaRPr lang="it-IT"/>
                  </a:p>
                </p:txBody>
              </p:sp>
              <p:sp>
                <p:nvSpPr>
                  <p:cNvPr id="100382" name="Line 30"/>
                  <p:cNvSpPr>
                    <a:spLocks noChangeShapeType="1"/>
                  </p:cNvSpPr>
                  <p:nvPr/>
                </p:nvSpPr>
                <p:spPr bwMode="auto">
                  <a:xfrm>
                    <a:off x="3072" y="2592"/>
                    <a:ext cx="576" cy="624"/>
                  </a:xfrm>
                  <a:prstGeom prst="line">
                    <a:avLst/>
                  </a:prstGeom>
                  <a:noFill/>
                  <a:ln w="38100">
                    <a:solidFill>
                      <a:srgbClr val="FF0000"/>
                    </a:solidFill>
                    <a:round/>
                    <a:headEnd/>
                    <a:tailEnd/>
                  </a:ln>
                  <a:effectLst/>
                </p:spPr>
                <p:txBody>
                  <a:bodyPr/>
                  <a:lstStyle/>
                  <a:p>
                    <a:endParaRPr lang="it-IT"/>
                  </a:p>
                </p:txBody>
              </p:sp>
              <p:sp>
                <p:nvSpPr>
                  <p:cNvPr id="100385" name="Rectangle 33"/>
                  <p:cNvSpPr>
                    <a:spLocks noChangeArrowheads="1"/>
                  </p:cNvSpPr>
                  <p:nvPr/>
                </p:nvSpPr>
                <p:spPr bwMode="auto">
                  <a:xfrm>
                    <a:off x="3024" y="2784"/>
                    <a:ext cx="260" cy="288"/>
                  </a:xfrm>
                  <a:prstGeom prst="rect">
                    <a:avLst/>
                  </a:prstGeom>
                  <a:noFill/>
                  <a:ln w="9525">
                    <a:noFill/>
                    <a:miter lim="800000"/>
                    <a:headEnd/>
                    <a:tailEnd/>
                  </a:ln>
                  <a:effectLst/>
                </p:spPr>
                <p:txBody>
                  <a:bodyPr wrap="none">
                    <a:spAutoFit/>
                  </a:bodyPr>
                  <a:lstStyle/>
                  <a:p>
                    <a:r>
                      <a:rPr lang="it-IT"/>
                      <a:t> b</a:t>
                    </a:r>
                  </a:p>
                </p:txBody>
              </p:sp>
            </p:grpSp>
            <p:sp>
              <p:nvSpPr>
                <p:cNvPr id="100386" name="Rectangle 34"/>
                <p:cNvSpPr>
                  <a:spLocks noChangeArrowheads="1"/>
                </p:cNvSpPr>
                <p:nvPr/>
              </p:nvSpPr>
              <p:spPr bwMode="auto">
                <a:xfrm>
                  <a:off x="3312" y="2688"/>
                  <a:ext cx="201" cy="288"/>
                </a:xfrm>
                <a:prstGeom prst="rect">
                  <a:avLst/>
                </a:prstGeom>
                <a:noFill/>
                <a:ln w="9525">
                  <a:noFill/>
                  <a:miter lim="800000"/>
                  <a:headEnd/>
                  <a:tailEnd/>
                </a:ln>
                <a:effectLst/>
              </p:spPr>
              <p:txBody>
                <a:bodyPr wrap="none">
                  <a:spAutoFit/>
                </a:bodyPr>
                <a:lstStyle/>
                <a:p>
                  <a:r>
                    <a:rPr lang="it-IT"/>
                    <a:t>c</a:t>
                  </a:r>
                </a:p>
              </p:txBody>
            </p:sp>
          </p:grpSp>
        </p:grpSp>
      </p:grpSp>
      <p:sp>
        <p:nvSpPr>
          <p:cNvPr id="100387" name="Text Box 35"/>
          <p:cNvSpPr txBox="1">
            <a:spLocks noChangeArrowheads="1"/>
          </p:cNvSpPr>
          <p:nvPr/>
        </p:nvSpPr>
        <p:spPr bwMode="auto">
          <a:xfrm>
            <a:off x="228600" y="6324600"/>
            <a:ext cx="2682875" cy="485775"/>
          </a:xfrm>
          <a:prstGeom prst="rect">
            <a:avLst/>
          </a:prstGeom>
          <a:noFill/>
          <a:ln w="28575">
            <a:solidFill>
              <a:srgbClr val="FF0000"/>
            </a:solidFill>
            <a:miter lim="800000"/>
            <a:headEnd/>
            <a:tailEnd/>
          </a:ln>
          <a:effectLst/>
        </p:spPr>
        <p:txBody>
          <a:bodyPr wrap="none">
            <a:spAutoFit/>
          </a:bodyPr>
          <a:lstStyle/>
          <a:p>
            <a:r>
              <a:rPr lang="it-IT"/>
              <a:t>ds</a:t>
            </a:r>
            <a:r>
              <a:rPr lang="it-IT" baseline="30000"/>
              <a:t>2</a:t>
            </a:r>
            <a:r>
              <a:rPr lang="it-IT"/>
              <a:t> =dx</a:t>
            </a:r>
            <a:r>
              <a:rPr lang="it-IT" baseline="30000"/>
              <a:t>2</a:t>
            </a:r>
            <a:r>
              <a:rPr lang="it-IT"/>
              <a:t> + dy</a:t>
            </a:r>
            <a:r>
              <a:rPr lang="it-IT" baseline="30000"/>
              <a:t>2</a:t>
            </a:r>
            <a:r>
              <a:rPr lang="it-IT"/>
              <a:t> + dz</a:t>
            </a:r>
            <a:r>
              <a:rPr lang="it-IT" baseline="30000"/>
              <a:t>2</a:t>
            </a:r>
            <a:endParaRPr lang="it-IT"/>
          </a:p>
        </p:txBody>
      </p:sp>
      <p:sp>
        <p:nvSpPr>
          <p:cNvPr id="100391" name="Text Box 39"/>
          <p:cNvSpPr txBox="1">
            <a:spLocks noChangeArrowheads="1"/>
          </p:cNvSpPr>
          <p:nvPr/>
        </p:nvSpPr>
        <p:spPr bwMode="auto">
          <a:xfrm>
            <a:off x="5873750" y="41275"/>
            <a:ext cx="2355850" cy="457200"/>
          </a:xfrm>
          <a:prstGeom prst="rect">
            <a:avLst/>
          </a:prstGeom>
          <a:noFill/>
          <a:ln w="9525">
            <a:noFill/>
            <a:miter lim="800000"/>
            <a:headEnd/>
            <a:tailEnd/>
          </a:ln>
          <a:effectLst/>
        </p:spPr>
        <p:txBody>
          <a:bodyPr wrap="none">
            <a:spAutoFit/>
          </a:bodyPr>
          <a:lstStyle/>
          <a:p>
            <a:r>
              <a:rPr lang="it-IT"/>
              <a:t>Geometria sferica</a:t>
            </a:r>
          </a:p>
        </p:txBody>
      </p:sp>
      <p:graphicFrame>
        <p:nvGraphicFramePr>
          <p:cNvPr id="100400" name="Object 48"/>
          <p:cNvGraphicFramePr>
            <a:graphicFrameLocks noChangeAspect="1"/>
          </p:cNvGraphicFramePr>
          <p:nvPr/>
        </p:nvGraphicFramePr>
        <p:xfrm>
          <a:off x="6400800" y="609600"/>
          <a:ext cx="1857375" cy="1762125"/>
        </p:xfrm>
        <a:graphic>
          <a:graphicData uri="http://schemas.openxmlformats.org/presentationml/2006/ole">
            <p:oleObj spid="_x0000_s108546" name="Immagine bitmap" r:id="rId3" imgW="1857143" imgH="1762371" progId="PBrush">
              <p:embed/>
            </p:oleObj>
          </a:graphicData>
        </a:graphic>
      </p:graphicFrame>
      <p:sp>
        <p:nvSpPr>
          <p:cNvPr id="100401" name="Rectangle 49"/>
          <p:cNvSpPr>
            <a:spLocks noChangeArrowheads="1"/>
          </p:cNvSpPr>
          <p:nvPr/>
        </p:nvSpPr>
        <p:spPr bwMode="auto">
          <a:xfrm>
            <a:off x="6858000" y="1355725"/>
            <a:ext cx="381000" cy="396875"/>
          </a:xfrm>
          <a:prstGeom prst="rect">
            <a:avLst/>
          </a:prstGeom>
          <a:noFill/>
          <a:ln w="9525">
            <a:noFill/>
            <a:miter lim="800000"/>
            <a:headEnd/>
            <a:tailEnd/>
          </a:ln>
          <a:effectLst/>
        </p:spPr>
        <p:txBody>
          <a:bodyPr>
            <a:spAutoFit/>
          </a:bodyPr>
          <a:lstStyle/>
          <a:p>
            <a:r>
              <a:rPr lang="it-IT" sz="2000">
                <a:sym typeface="Symbol" pitchFamily="18" charset="2"/>
              </a:rPr>
              <a:t></a:t>
            </a:r>
          </a:p>
        </p:txBody>
      </p:sp>
      <p:sp>
        <p:nvSpPr>
          <p:cNvPr id="100402" name="Rectangle 50"/>
          <p:cNvSpPr>
            <a:spLocks noChangeArrowheads="1"/>
          </p:cNvSpPr>
          <p:nvPr/>
        </p:nvSpPr>
        <p:spPr bwMode="auto">
          <a:xfrm>
            <a:off x="7467600" y="1371600"/>
            <a:ext cx="323850" cy="396875"/>
          </a:xfrm>
          <a:prstGeom prst="rect">
            <a:avLst/>
          </a:prstGeom>
          <a:noFill/>
          <a:ln w="9525">
            <a:noFill/>
            <a:miter lim="800000"/>
            <a:headEnd/>
            <a:tailEnd/>
          </a:ln>
          <a:effectLst/>
        </p:spPr>
        <p:txBody>
          <a:bodyPr wrap="none">
            <a:spAutoFit/>
          </a:bodyPr>
          <a:lstStyle/>
          <a:p>
            <a:r>
              <a:rPr lang="it-IT" sz="2000">
                <a:sym typeface="Symbol" pitchFamily="18" charset="2"/>
              </a:rPr>
              <a:t></a:t>
            </a:r>
          </a:p>
        </p:txBody>
      </p:sp>
      <p:sp>
        <p:nvSpPr>
          <p:cNvPr id="100403" name="Rectangle 51"/>
          <p:cNvSpPr>
            <a:spLocks noChangeArrowheads="1"/>
          </p:cNvSpPr>
          <p:nvPr/>
        </p:nvSpPr>
        <p:spPr bwMode="auto">
          <a:xfrm>
            <a:off x="7162800" y="914400"/>
            <a:ext cx="288925" cy="396875"/>
          </a:xfrm>
          <a:prstGeom prst="rect">
            <a:avLst/>
          </a:prstGeom>
          <a:noFill/>
          <a:ln w="9525">
            <a:noFill/>
            <a:miter lim="800000"/>
            <a:headEnd/>
            <a:tailEnd/>
          </a:ln>
          <a:effectLst/>
        </p:spPr>
        <p:txBody>
          <a:bodyPr wrap="none">
            <a:spAutoFit/>
          </a:bodyPr>
          <a:lstStyle/>
          <a:p>
            <a:r>
              <a:rPr lang="it-IT" sz="2000">
                <a:sym typeface="Symbol" pitchFamily="18" charset="2"/>
              </a:rPr>
              <a:t></a:t>
            </a:r>
          </a:p>
        </p:txBody>
      </p:sp>
      <p:sp>
        <p:nvSpPr>
          <p:cNvPr id="100404" name="Text Box 52"/>
          <p:cNvSpPr txBox="1">
            <a:spLocks noChangeArrowheads="1"/>
          </p:cNvSpPr>
          <p:nvPr/>
        </p:nvSpPr>
        <p:spPr bwMode="auto">
          <a:xfrm>
            <a:off x="6172200" y="2395538"/>
            <a:ext cx="2743200" cy="576262"/>
          </a:xfrm>
          <a:prstGeom prst="rect">
            <a:avLst/>
          </a:prstGeom>
          <a:noFill/>
          <a:ln w="57150">
            <a:solidFill>
              <a:srgbClr val="FF0000"/>
            </a:solidFill>
            <a:miter lim="800000"/>
            <a:headEnd/>
            <a:tailEnd/>
          </a:ln>
          <a:effectLst/>
        </p:spPr>
        <p:txBody>
          <a:bodyPr>
            <a:spAutoFit/>
          </a:bodyPr>
          <a:lstStyle/>
          <a:p>
            <a:r>
              <a:rPr lang="it-IT" sz="2800">
                <a:sym typeface="Symbol" pitchFamily="18" charset="2"/>
              </a:rPr>
              <a:t> +  +  &gt; 180°</a:t>
            </a:r>
            <a:endParaRPr lang="it-IT" sz="2800"/>
          </a:p>
        </p:txBody>
      </p:sp>
      <p:sp>
        <p:nvSpPr>
          <p:cNvPr id="100405" name="Text Box 53"/>
          <p:cNvSpPr txBox="1">
            <a:spLocks noChangeArrowheads="1"/>
          </p:cNvSpPr>
          <p:nvPr/>
        </p:nvSpPr>
        <p:spPr bwMode="auto">
          <a:xfrm>
            <a:off x="5214938" y="3276600"/>
            <a:ext cx="3852862" cy="457200"/>
          </a:xfrm>
          <a:prstGeom prst="rect">
            <a:avLst/>
          </a:prstGeom>
          <a:noFill/>
          <a:ln w="9525">
            <a:noFill/>
            <a:miter lim="800000"/>
            <a:headEnd/>
            <a:tailEnd/>
          </a:ln>
          <a:effectLst/>
        </p:spPr>
        <p:txBody>
          <a:bodyPr wrap="none">
            <a:spAutoFit/>
          </a:bodyPr>
          <a:lstStyle/>
          <a:p>
            <a:r>
              <a:rPr lang="it-IT"/>
              <a:t>Minima distanza fra due punti</a:t>
            </a:r>
          </a:p>
        </p:txBody>
      </p:sp>
      <p:sp>
        <p:nvSpPr>
          <p:cNvPr id="100411" name="Line 59"/>
          <p:cNvSpPr>
            <a:spLocks noChangeShapeType="1"/>
          </p:cNvSpPr>
          <p:nvPr/>
        </p:nvSpPr>
        <p:spPr bwMode="auto">
          <a:xfrm flipV="1">
            <a:off x="914400" y="5410200"/>
            <a:ext cx="0" cy="609600"/>
          </a:xfrm>
          <a:prstGeom prst="line">
            <a:avLst/>
          </a:prstGeom>
          <a:noFill/>
          <a:ln w="9525">
            <a:solidFill>
              <a:schemeClr val="tx1"/>
            </a:solidFill>
            <a:round/>
            <a:headEnd/>
            <a:tailEnd type="triangle" w="med" len="med"/>
          </a:ln>
          <a:effectLst/>
        </p:spPr>
        <p:txBody>
          <a:bodyPr/>
          <a:lstStyle/>
          <a:p>
            <a:endParaRPr lang="it-IT"/>
          </a:p>
        </p:txBody>
      </p:sp>
      <p:sp>
        <p:nvSpPr>
          <p:cNvPr id="100412" name="Line 60"/>
          <p:cNvSpPr>
            <a:spLocks noChangeShapeType="1"/>
          </p:cNvSpPr>
          <p:nvPr/>
        </p:nvSpPr>
        <p:spPr bwMode="auto">
          <a:xfrm>
            <a:off x="914400" y="6019800"/>
            <a:ext cx="1143000" cy="0"/>
          </a:xfrm>
          <a:prstGeom prst="line">
            <a:avLst/>
          </a:prstGeom>
          <a:noFill/>
          <a:ln w="9525">
            <a:solidFill>
              <a:schemeClr val="tx1"/>
            </a:solidFill>
            <a:round/>
            <a:headEnd/>
            <a:tailEnd type="triangle" w="med" len="med"/>
          </a:ln>
          <a:effectLst/>
        </p:spPr>
        <p:txBody>
          <a:bodyPr/>
          <a:lstStyle/>
          <a:p>
            <a:endParaRPr lang="it-IT"/>
          </a:p>
        </p:txBody>
      </p:sp>
      <p:sp>
        <p:nvSpPr>
          <p:cNvPr id="100413" name="Line 61"/>
          <p:cNvSpPr>
            <a:spLocks noChangeShapeType="1"/>
          </p:cNvSpPr>
          <p:nvPr/>
        </p:nvSpPr>
        <p:spPr bwMode="auto">
          <a:xfrm flipH="1">
            <a:off x="762000" y="6019800"/>
            <a:ext cx="152400" cy="228600"/>
          </a:xfrm>
          <a:prstGeom prst="line">
            <a:avLst/>
          </a:prstGeom>
          <a:noFill/>
          <a:ln w="9525">
            <a:solidFill>
              <a:schemeClr val="tx1"/>
            </a:solidFill>
            <a:round/>
            <a:headEnd/>
            <a:tailEnd type="triangle" w="med" len="med"/>
          </a:ln>
          <a:effectLst/>
        </p:spPr>
        <p:txBody>
          <a:bodyPr/>
          <a:lstStyle/>
          <a:p>
            <a:endParaRPr lang="it-IT"/>
          </a:p>
        </p:txBody>
      </p:sp>
      <p:sp>
        <p:nvSpPr>
          <p:cNvPr id="100414" name="Line 62"/>
          <p:cNvSpPr>
            <a:spLocks noChangeShapeType="1"/>
          </p:cNvSpPr>
          <p:nvPr/>
        </p:nvSpPr>
        <p:spPr bwMode="auto">
          <a:xfrm flipV="1">
            <a:off x="1219200" y="5638800"/>
            <a:ext cx="533400" cy="228600"/>
          </a:xfrm>
          <a:prstGeom prst="line">
            <a:avLst/>
          </a:prstGeom>
          <a:noFill/>
          <a:ln w="9525">
            <a:solidFill>
              <a:schemeClr val="tx1"/>
            </a:solidFill>
            <a:round/>
            <a:headEnd/>
            <a:tailEnd/>
          </a:ln>
          <a:effectLst/>
        </p:spPr>
        <p:txBody>
          <a:bodyPr/>
          <a:lstStyle/>
          <a:p>
            <a:endParaRPr lang="it-IT"/>
          </a:p>
        </p:txBody>
      </p:sp>
      <p:sp>
        <p:nvSpPr>
          <p:cNvPr id="100415" name="Text Box 63"/>
          <p:cNvSpPr txBox="1">
            <a:spLocks noChangeArrowheads="1"/>
          </p:cNvSpPr>
          <p:nvPr/>
        </p:nvSpPr>
        <p:spPr bwMode="auto">
          <a:xfrm>
            <a:off x="1677988" y="5486400"/>
            <a:ext cx="455612" cy="457200"/>
          </a:xfrm>
          <a:prstGeom prst="rect">
            <a:avLst/>
          </a:prstGeom>
          <a:noFill/>
          <a:ln w="9525">
            <a:noFill/>
            <a:miter lim="800000"/>
            <a:headEnd/>
            <a:tailEnd/>
          </a:ln>
          <a:effectLst/>
        </p:spPr>
        <p:txBody>
          <a:bodyPr wrap="none">
            <a:spAutoFit/>
          </a:bodyPr>
          <a:lstStyle/>
          <a:p>
            <a:r>
              <a:rPr lang="it-IT"/>
              <a:t>ds</a:t>
            </a:r>
          </a:p>
        </p:txBody>
      </p:sp>
      <p:graphicFrame>
        <p:nvGraphicFramePr>
          <p:cNvPr id="100421" name="Object 69"/>
          <p:cNvGraphicFramePr>
            <a:graphicFrameLocks noChangeAspect="1"/>
          </p:cNvGraphicFramePr>
          <p:nvPr/>
        </p:nvGraphicFramePr>
        <p:xfrm>
          <a:off x="6172200" y="3838575"/>
          <a:ext cx="1790700" cy="1952625"/>
        </p:xfrm>
        <a:graphic>
          <a:graphicData uri="http://schemas.openxmlformats.org/presentationml/2006/ole">
            <p:oleObj spid="_x0000_s108547" name="Immagine bitmap" r:id="rId4" imgW="1790476" imgH="1952898" progId="PBrush">
              <p:embed/>
            </p:oleObj>
          </a:graphicData>
        </a:graphic>
      </p:graphicFrame>
      <p:sp>
        <p:nvSpPr>
          <p:cNvPr id="100422" name="Text Box 70"/>
          <p:cNvSpPr txBox="1">
            <a:spLocks noChangeArrowheads="1"/>
          </p:cNvSpPr>
          <p:nvPr/>
        </p:nvSpPr>
        <p:spPr bwMode="auto">
          <a:xfrm>
            <a:off x="5165725" y="5527675"/>
            <a:ext cx="3348038" cy="457200"/>
          </a:xfrm>
          <a:prstGeom prst="rect">
            <a:avLst/>
          </a:prstGeom>
          <a:noFill/>
          <a:ln w="9525">
            <a:noFill/>
            <a:miter lim="800000"/>
            <a:headEnd/>
            <a:tailEnd/>
          </a:ln>
          <a:effectLst/>
        </p:spPr>
        <p:txBody>
          <a:bodyPr wrap="none">
            <a:spAutoFit/>
          </a:bodyPr>
          <a:lstStyle/>
          <a:p>
            <a:r>
              <a:rPr lang="it-IT"/>
              <a:t>Caso sferico </a:t>
            </a:r>
            <a:r>
              <a:rPr lang="it-IT" b="1">
                <a:solidFill>
                  <a:srgbClr val="FF0000"/>
                </a:solidFill>
              </a:rPr>
              <a:t>Ortodromia</a:t>
            </a:r>
            <a:endParaRPr lang="it-IT" b="1"/>
          </a:p>
        </p:txBody>
      </p:sp>
      <p:sp>
        <p:nvSpPr>
          <p:cNvPr id="100423" name="Text Box 71"/>
          <p:cNvSpPr txBox="1">
            <a:spLocks noChangeArrowheads="1"/>
          </p:cNvSpPr>
          <p:nvPr/>
        </p:nvSpPr>
        <p:spPr bwMode="auto">
          <a:xfrm>
            <a:off x="5241925" y="3622675"/>
            <a:ext cx="3167063" cy="457200"/>
          </a:xfrm>
          <a:prstGeom prst="rect">
            <a:avLst/>
          </a:prstGeom>
          <a:noFill/>
          <a:ln w="9525">
            <a:noFill/>
            <a:miter lim="800000"/>
            <a:headEnd/>
            <a:tailEnd/>
          </a:ln>
          <a:effectLst/>
        </p:spPr>
        <p:txBody>
          <a:bodyPr wrap="none">
            <a:spAutoFit/>
          </a:bodyPr>
          <a:lstStyle/>
          <a:p>
            <a:r>
              <a:rPr lang="it-IT"/>
              <a:t>Geodetica: non una retta</a:t>
            </a:r>
          </a:p>
        </p:txBody>
      </p:sp>
      <p:sp>
        <p:nvSpPr>
          <p:cNvPr id="100424" name="AutoShape 72"/>
          <p:cNvSpPr>
            <a:spLocks noChangeArrowheads="1"/>
          </p:cNvSpPr>
          <p:nvPr/>
        </p:nvSpPr>
        <p:spPr bwMode="auto">
          <a:xfrm>
            <a:off x="4038600" y="1905000"/>
            <a:ext cx="1600200" cy="304800"/>
          </a:xfrm>
          <a:prstGeom prst="rightArrow">
            <a:avLst>
              <a:gd name="adj1" fmla="val 50000"/>
              <a:gd name="adj2" fmla="val 131250"/>
            </a:avLst>
          </a:prstGeom>
          <a:solidFill>
            <a:srgbClr val="FF0000"/>
          </a:solidFill>
          <a:ln w="9525">
            <a:solidFill>
              <a:schemeClr val="tx1"/>
            </a:solidFill>
            <a:miter lim="800000"/>
            <a:headEnd/>
            <a:tailEnd/>
          </a:ln>
          <a:effectLst/>
        </p:spPr>
        <p:txBody>
          <a:bodyPr wrap="none" anchor="ct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smtClean="0"/>
              <a:t>Spazio-tempo curvo</a:t>
            </a:r>
            <a:endParaRPr lang="it-IT" dirty="0"/>
          </a:p>
        </p:txBody>
      </p:sp>
      <p:sp>
        <p:nvSpPr>
          <p:cNvPr id="3" name="Content Placeholder 2"/>
          <p:cNvSpPr>
            <a:spLocks noGrp="1"/>
          </p:cNvSpPr>
          <p:nvPr>
            <p:ph idx="1"/>
          </p:nvPr>
        </p:nvSpPr>
        <p:spPr/>
        <p:txBody>
          <a:bodyPr>
            <a:normAutofit fontScale="70000" lnSpcReduction="20000"/>
          </a:bodyPr>
          <a:lstStyle/>
          <a:p>
            <a:r>
              <a:rPr lang="it-IT" dirty="0" smtClean="0"/>
              <a:t>Dunque in un sistema non inerziale, il sistema di coordinate 4-dimensionale è curvilineo. Ovvero in presenza di un’accelerazione (quindi se c’è una massa: di una forza) il cronotopo è curvo</a:t>
            </a:r>
          </a:p>
          <a:p>
            <a:r>
              <a:rPr lang="it-IT" dirty="0" smtClean="0"/>
              <a:t>Le quantità </a:t>
            </a:r>
            <a:r>
              <a:rPr lang="it-IT" i="1" dirty="0" smtClean="0"/>
              <a:t>g</a:t>
            </a:r>
            <a:r>
              <a:rPr lang="it-IT" i="1" baseline="-25000" dirty="0" smtClean="0"/>
              <a:t>ik</a:t>
            </a:r>
            <a:r>
              <a:rPr lang="it-IT" i="1" dirty="0" smtClean="0"/>
              <a:t> </a:t>
            </a:r>
            <a:r>
              <a:rPr lang="it-IT" dirty="0" smtClean="0"/>
              <a:t>che determinano tutte le proprietà geometriche in ogni sistema di coordinate curvilinee rappresentano la </a:t>
            </a:r>
            <a:r>
              <a:rPr lang="it-IT" b="1" dirty="0" smtClean="0"/>
              <a:t>metrica dello spazio-tempo.</a:t>
            </a:r>
          </a:p>
          <a:p>
            <a:r>
              <a:rPr lang="it-IT" dirty="0" smtClean="0"/>
              <a:t>Le quantità </a:t>
            </a:r>
            <a:r>
              <a:rPr lang="it-IT" i="1" dirty="0" smtClean="0"/>
              <a:t>η</a:t>
            </a:r>
            <a:r>
              <a:rPr lang="it-IT" i="1" baseline="-25000" dirty="0" smtClean="0"/>
              <a:t>ik</a:t>
            </a:r>
            <a:r>
              <a:rPr lang="it-IT" i="1" dirty="0" smtClean="0"/>
              <a:t> </a:t>
            </a:r>
            <a:r>
              <a:rPr lang="it-IT" dirty="0" smtClean="0"/>
              <a:t>definiscono il sistema di coordinate Galileiane.</a:t>
            </a:r>
          </a:p>
          <a:p>
            <a:r>
              <a:rPr lang="it-IT" dirty="0" smtClean="0"/>
              <a:t>Un vero campo gravitazionale non può essere eliminato da alcuna trasformazione di coordinate.  In altri termini: in presenza di un campo gravitazionale non si può trasformare </a:t>
            </a:r>
            <a:r>
              <a:rPr lang="it-IT" i="1" dirty="0" smtClean="0"/>
              <a:t>g</a:t>
            </a:r>
            <a:r>
              <a:rPr lang="it-IT" i="1" baseline="-25000" dirty="0" smtClean="0"/>
              <a:t>ik </a:t>
            </a:r>
            <a:r>
              <a:rPr lang="it-IT" dirty="0" smtClean="0"/>
              <a:t>in </a:t>
            </a:r>
            <a:r>
              <a:rPr lang="it-IT" i="1" dirty="0" smtClean="0"/>
              <a:t>η</a:t>
            </a:r>
            <a:r>
              <a:rPr lang="it-IT" i="1" baseline="-25000" dirty="0" smtClean="0"/>
              <a:t>ik</a:t>
            </a:r>
            <a:r>
              <a:rPr lang="it-IT" i="1" dirty="0" smtClean="0"/>
              <a:t> </a:t>
            </a:r>
            <a:r>
              <a:rPr lang="it-IT" dirty="0" smtClean="0"/>
              <a:t>in tutto lo spazio mediante una trasformazione di coordinate</a:t>
            </a:r>
            <a:r>
              <a:rPr lang="it-IT" i="1" dirty="0" smtClean="0"/>
              <a:t>.</a:t>
            </a:r>
            <a:endParaRPr lang="it-IT" i="1" baseline="-25000" dirty="0"/>
          </a:p>
        </p:txBody>
      </p:sp>
      <p:sp>
        <p:nvSpPr>
          <p:cNvPr id="4" name="Footer Placeholder 3"/>
          <p:cNvSpPr>
            <a:spLocks noGrp="1"/>
          </p:cNvSpPr>
          <p:nvPr>
            <p:ph type="ftr" sz="quarter" idx="11"/>
          </p:nvPr>
        </p:nvSpPr>
        <p:spPr/>
        <p:txBody>
          <a:bodyPr/>
          <a:lstStyle/>
          <a:p>
            <a:r>
              <a:rPr lang="it-IT" smtClean="0"/>
              <a:t>Seminari didattici - Città della Scienza</a:t>
            </a:r>
            <a:endParaRPr lang="en-US"/>
          </a:p>
        </p:txBody>
      </p:sp>
      <p:sp>
        <p:nvSpPr>
          <p:cNvPr id="6" name="Date Placeholder 5"/>
          <p:cNvSpPr>
            <a:spLocks noGrp="1"/>
          </p:cNvSpPr>
          <p:nvPr>
            <p:ph type="dt" sz="half" idx="10"/>
          </p:nvPr>
        </p:nvSpPr>
        <p:spPr/>
        <p:txBody>
          <a:bodyPr/>
          <a:lstStyle/>
          <a:p>
            <a:r>
              <a:rPr lang="it-IT" smtClean="0"/>
              <a:t>08/05/2013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it-IT" dirty="0" smtClean="0"/>
              <a:t> Velocità curvatura, Mr. Sulu</a:t>
            </a:r>
            <a:endParaRPr lang="it-IT" dirty="0"/>
          </a:p>
        </p:txBody>
      </p:sp>
      <p:pic>
        <p:nvPicPr>
          <p:cNvPr id="8" name="warpdrive.mov">
            <a:hlinkClick r:id="" action="ppaction://media"/>
          </p:cNvPr>
          <p:cNvPicPr>
            <a:picLocks noRot="1" noChangeAspect="1"/>
          </p:cNvPicPr>
          <p:nvPr>
            <a:videoFile r:link="rId1"/>
          </p:nvPr>
        </p:nvPicPr>
        <p:blipFill>
          <a:blip r:embed="rId3" cstate="print"/>
          <a:stretch>
            <a:fillRect/>
          </a:stretch>
        </p:blipFill>
        <p:spPr>
          <a:xfrm>
            <a:off x="533400" y="914400"/>
            <a:ext cx="7823200" cy="5867400"/>
          </a:xfrm>
          <a:prstGeom prst="rect">
            <a:avLst/>
          </a:prstGeom>
        </p:spPr>
      </p:pic>
      <p:sp>
        <p:nvSpPr>
          <p:cNvPr id="4" name="Date Placeholder 3"/>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1916113" y="5857875"/>
            <a:ext cx="1214437" cy="579438"/>
          </a:xfrm>
          <a:prstGeom prst="rect">
            <a:avLst/>
          </a:prstGeom>
          <a:noFill/>
          <a:ln w="9525">
            <a:noFill/>
            <a:miter lim="800000"/>
            <a:headEnd/>
            <a:tailEnd/>
          </a:ln>
        </p:spPr>
        <p:txBody>
          <a:bodyPr>
            <a:spAutoFit/>
          </a:bodyPr>
          <a:lstStyle/>
          <a:p>
            <a:pPr marL="342900" indent="-342900" eaLnBrk="1" hangingPunct="1">
              <a:spcBef>
                <a:spcPct val="50000"/>
              </a:spcBef>
            </a:pPr>
            <a:endParaRPr lang="it-IT" sz="3200">
              <a:solidFill>
                <a:srgbClr val="000000"/>
              </a:solidFill>
              <a:latin typeface="Times New Roman" pitchFamily="18" charset="0"/>
            </a:endParaRPr>
          </a:p>
        </p:txBody>
      </p:sp>
      <p:sp>
        <p:nvSpPr>
          <p:cNvPr id="13315" name="Text Box 9"/>
          <p:cNvSpPr txBox="1">
            <a:spLocks noChangeArrowheads="1"/>
          </p:cNvSpPr>
          <p:nvPr/>
        </p:nvSpPr>
        <p:spPr bwMode="auto">
          <a:xfrm>
            <a:off x="2371725" y="4567238"/>
            <a:ext cx="1138238" cy="579437"/>
          </a:xfrm>
          <a:prstGeom prst="rect">
            <a:avLst/>
          </a:prstGeom>
          <a:noFill/>
          <a:ln w="9525">
            <a:noFill/>
            <a:miter lim="800000"/>
            <a:headEnd/>
            <a:tailEnd/>
          </a:ln>
        </p:spPr>
        <p:txBody>
          <a:bodyPr>
            <a:spAutoFit/>
          </a:bodyPr>
          <a:lstStyle/>
          <a:p>
            <a:pPr marL="342900" indent="-342900" eaLnBrk="1" hangingPunct="1">
              <a:spcBef>
                <a:spcPct val="50000"/>
              </a:spcBef>
            </a:pPr>
            <a:endParaRPr lang="it-IT" sz="3200">
              <a:solidFill>
                <a:srgbClr val="000000"/>
              </a:solidFill>
              <a:latin typeface="Times New Roman" pitchFamily="18" charset="0"/>
            </a:endParaRPr>
          </a:p>
        </p:txBody>
      </p:sp>
      <p:sp>
        <p:nvSpPr>
          <p:cNvPr id="13316" name="Text Box 11"/>
          <p:cNvSpPr txBox="1">
            <a:spLocks noChangeArrowheads="1"/>
          </p:cNvSpPr>
          <p:nvPr/>
        </p:nvSpPr>
        <p:spPr bwMode="auto">
          <a:xfrm>
            <a:off x="1171575" y="366713"/>
            <a:ext cx="6516688" cy="830997"/>
          </a:xfrm>
          <a:prstGeom prst="rect">
            <a:avLst/>
          </a:prstGeom>
          <a:noFill/>
          <a:ln w="9525" algn="ctr">
            <a:noFill/>
            <a:miter lim="800000"/>
            <a:headEnd/>
            <a:tailEnd/>
          </a:ln>
        </p:spPr>
        <p:txBody>
          <a:bodyPr>
            <a:spAutoFit/>
          </a:bodyPr>
          <a:lstStyle/>
          <a:p>
            <a:pPr algn="ctr" eaLnBrk="1" hangingPunct="1">
              <a:spcBef>
                <a:spcPct val="50000"/>
              </a:spcBef>
              <a:buClr>
                <a:srgbClr val="FF9900"/>
              </a:buClr>
              <a:buSzPct val="120000"/>
            </a:pPr>
            <a:r>
              <a:rPr lang="it-IT" sz="2400" b="1" dirty="0">
                <a:solidFill>
                  <a:srgbClr val="FF0000"/>
                </a:solidFill>
                <a:latin typeface="Verdana" pitchFamily="34" charset="0"/>
              </a:rPr>
              <a:t>Cosa succede allo spazio in presenza di masse?</a:t>
            </a:r>
          </a:p>
        </p:txBody>
      </p:sp>
      <p:pic>
        <p:nvPicPr>
          <p:cNvPr id="4" name="Immagine 3"/>
          <p:cNvPicPr>
            <a:picLocks noChangeAspect="1"/>
          </p:cNvPicPr>
          <p:nvPr/>
        </p:nvPicPr>
        <p:blipFill>
          <a:blip r:embed="rId2" cstate="print"/>
          <a:srcRect/>
          <a:stretch>
            <a:fillRect/>
          </a:stretch>
        </p:blipFill>
        <p:spPr bwMode="auto">
          <a:xfrm>
            <a:off x="323850" y="1497013"/>
            <a:ext cx="8424863" cy="5200650"/>
          </a:xfrm>
          <a:prstGeom prst="rect">
            <a:avLst/>
          </a:prstGeom>
          <a:noFill/>
          <a:ln w="9525">
            <a:noFill/>
            <a:miter lim="800000"/>
            <a:headEnd/>
            <a:tailEnd/>
          </a:ln>
        </p:spPr>
      </p:pic>
      <p:sp>
        <p:nvSpPr>
          <p:cNvPr id="12" name="Text Box 11"/>
          <p:cNvSpPr txBox="1">
            <a:spLocks noChangeArrowheads="1"/>
          </p:cNvSpPr>
          <p:nvPr/>
        </p:nvSpPr>
        <p:spPr bwMode="auto">
          <a:xfrm>
            <a:off x="1819275" y="5732463"/>
            <a:ext cx="5324475" cy="461962"/>
          </a:xfrm>
          <a:prstGeom prst="rect">
            <a:avLst/>
          </a:prstGeom>
          <a:noFill/>
          <a:ln w="9525" algn="ctr">
            <a:noFill/>
            <a:miter lim="800000"/>
            <a:headEnd/>
            <a:tailEnd/>
          </a:ln>
        </p:spPr>
        <p:txBody>
          <a:bodyPr>
            <a:spAutoFit/>
          </a:bodyPr>
          <a:lstStyle/>
          <a:p>
            <a:pPr algn="ctr" eaLnBrk="1" hangingPunct="1">
              <a:spcBef>
                <a:spcPct val="50000"/>
              </a:spcBef>
              <a:buClr>
                <a:srgbClr val="FF9900"/>
              </a:buClr>
              <a:buSzPct val="120000"/>
            </a:pPr>
            <a:r>
              <a:rPr lang="it-IT" b="1">
                <a:solidFill>
                  <a:srgbClr val="FFFF00"/>
                </a:solidFill>
                <a:latin typeface="Verdana" pitchFamily="34" charset="0"/>
              </a:rPr>
              <a:t>S’incurva! </a:t>
            </a:r>
          </a:p>
        </p:txBody>
      </p:sp>
      <p:sp>
        <p:nvSpPr>
          <p:cNvPr id="7" name="Date Placeholder 6"/>
          <p:cNvSpPr>
            <a:spLocks noGrp="1"/>
          </p:cNvSpPr>
          <p:nvPr>
            <p:ph type="dt" sz="half" idx="10"/>
          </p:nvPr>
        </p:nvSpPr>
        <p:spPr/>
        <p:txBody>
          <a:bodyPr/>
          <a:lstStyle/>
          <a:p>
            <a:r>
              <a:rPr lang="it-IT" smtClean="0"/>
              <a:t>08/05/2013</a:t>
            </a:r>
            <a:endParaRPr lang="en-US"/>
          </a:p>
        </p:txBody>
      </p:sp>
      <p:sp>
        <p:nvSpPr>
          <p:cNvPr id="9" name="Footer Placeholder 8"/>
          <p:cNvSpPr>
            <a:spLocks noGrp="1"/>
          </p:cNvSpPr>
          <p:nvPr>
            <p:ph type="ftr" sz="quarter" idx="11"/>
          </p:nvPr>
        </p:nvSpPr>
        <p:spPr/>
        <p:txBody>
          <a:bodyPr/>
          <a:lstStyle/>
          <a:p>
            <a:r>
              <a:rPr lang="it-IT" smtClean="0"/>
              <a:t>Seminari didattici - Città della Scienza</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1"/>
          <p:cNvPicPr>
            <a:picLocks noChangeAspect="1"/>
          </p:cNvPicPr>
          <p:nvPr/>
        </p:nvPicPr>
        <p:blipFill>
          <a:blip r:embed="rId2" cstate="print"/>
          <a:srcRect/>
          <a:stretch>
            <a:fillRect/>
          </a:stretch>
        </p:blipFill>
        <p:spPr bwMode="auto">
          <a:xfrm>
            <a:off x="288925" y="1389063"/>
            <a:ext cx="8580438" cy="5297487"/>
          </a:xfrm>
          <a:prstGeom prst="rect">
            <a:avLst/>
          </a:prstGeom>
          <a:noFill/>
          <a:ln w="9525">
            <a:noFill/>
            <a:miter lim="800000"/>
            <a:headEnd/>
            <a:tailEnd/>
          </a:ln>
        </p:spPr>
      </p:pic>
      <p:sp>
        <p:nvSpPr>
          <p:cNvPr id="14339" name="Text Box 7"/>
          <p:cNvSpPr txBox="1">
            <a:spLocks noChangeArrowheads="1"/>
          </p:cNvSpPr>
          <p:nvPr/>
        </p:nvSpPr>
        <p:spPr bwMode="auto">
          <a:xfrm>
            <a:off x="1895475" y="5857875"/>
            <a:ext cx="1214438" cy="579438"/>
          </a:xfrm>
          <a:prstGeom prst="rect">
            <a:avLst/>
          </a:prstGeom>
          <a:noFill/>
          <a:ln w="9525">
            <a:noFill/>
            <a:miter lim="800000"/>
            <a:headEnd/>
            <a:tailEnd/>
          </a:ln>
        </p:spPr>
        <p:txBody>
          <a:bodyPr>
            <a:spAutoFit/>
          </a:bodyPr>
          <a:lstStyle/>
          <a:p>
            <a:pPr marL="342900" indent="-342900" eaLnBrk="1" hangingPunct="1">
              <a:spcBef>
                <a:spcPct val="50000"/>
              </a:spcBef>
            </a:pPr>
            <a:endParaRPr lang="it-IT" sz="3200">
              <a:solidFill>
                <a:srgbClr val="000000"/>
              </a:solidFill>
              <a:latin typeface="Times New Roman" pitchFamily="18" charset="0"/>
            </a:endParaRPr>
          </a:p>
        </p:txBody>
      </p:sp>
      <p:sp>
        <p:nvSpPr>
          <p:cNvPr id="14340" name="Text Box 9"/>
          <p:cNvSpPr txBox="1">
            <a:spLocks noChangeArrowheads="1"/>
          </p:cNvSpPr>
          <p:nvPr/>
        </p:nvSpPr>
        <p:spPr bwMode="auto">
          <a:xfrm>
            <a:off x="2351088" y="4567238"/>
            <a:ext cx="1138237" cy="579437"/>
          </a:xfrm>
          <a:prstGeom prst="rect">
            <a:avLst/>
          </a:prstGeom>
          <a:noFill/>
          <a:ln w="9525">
            <a:noFill/>
            <a:miter lim="800000"/>
            <a:headEnd/>
            <a:tailEnd/>
          </a:ln>
        </p:spPr>
        <p:txBody>
          <a:bodyPr>
            <a:spAutoFit/>
          </a:bodyPr>
          <a:lstStyle/>
          <a:p>
            <a:pPr marL="342900" indent="-342900" eaLnBrk="1" hangingPunct="1">
              <a:spcBef>
                <a:spcPct val="50000"/>
              </a:spcBef>
            </a:pPr>
            <a:endParaRPr lang="it-IT" sz="3200">
              <a:solidFill>
                <a:srgbClr val="000000"/>
              </a:solidFill>
              <a:latin typeface="Times New Roman" pitchFamily="18" charset="0"/>
            </a:endParaRPr>
          </a:p>
        </p:txBody>
      </p:sp>
      <p:sp>
        <p:nvSpPr>
          <p:cNvPr id="14341" name="Text Box 11"/>
          <p:cNvSpPr txBox="1">
            <a:spLocks noChangeArrowheads="1"/>
          </p:cNvSpPr>
          <p:nvPr/>
        </p:nvSpPr>
        <p:spPr bwMode="auto">
          <a:xfrm>
            <a:off x="1000125" y="366713"/>
            <a:ext cx="7000875" cy="646331"/>
          </a:xfrm>
          <a:prstGeom prst="rect">
            <a:avLst/>
          </a:prstGeom>
          <a:noFill/>
          <a:ln w="9525" algn="ctr">
            <a:noFill/>
            <a:miter lim="800000"/>
            <a:headEnd/>
            <a:tailEnd/>
          </a:ln>
        </p:spPr>
        <p:txBody>
          <a:bodyPr>
            <a:spAutoFit/>
          </a:bodyPr>
          <a:lstStyle/>
          <a:p>
            <a:pPr algn="ctr" eaLnBrk="1" hangingPunct="1">
              <a:spcBef>
                <a:spcPct val="50000"/>
              </a:spcBef>
              <a:buClr>
                <a:srgbClr val="FF9900"/>
              </a:buClr>
              <a:buSzPct val="120000"/>
            </a:pPr>
            <a:r>
              <a:rPr lang="it-IT" b="1" dirty="0">
                <a:latin typeface="Verdana" pitchFamily="34" charset="0"/>
              </a:rPr>
              <a:t>La massa e l’energia curvano la struttura dello spazio e del tempo</a:t>
            </a:r>
          </a:p>
        </p:txBody>
      </p:sp>
      <p:sp>
        <p:nvSpPr>
          <p:cNvPr id="14342" name="Text Box 3"/>
          <p:cNvSpPr txBox="1">
            <a:spLocks noChangeArrowheads="1"/>
          </p:cNvSpPr>
          <p:nvPr/>
        </p:nvSpPr>
        <p:spPr bwMode="auto">
          <a:xfrm>
            <a:off x="931863" y="1497013"/>
            <a:ext cx="6913562" cy="461962"/>
          </a:xfrm>
          <a:prstGeom prst="rect">
            <a:avLst/>
          </a:prstGeom>
          <a:noFill/>
          <a:ln w="9525">
            <a:noFill/>
            <a:miter lim="800000"/>
            <a:headEnd/>
            <a:tailEnd/>
          </a:ln>
        </p:spPr>
        <p:txBody>
          <a:bodyPr>
            <a:spAutoFit/>
          </a:bodyPr>
          <a:lstStyle/>
          <a:p>
            <a:pPr algn="ctr">
              <a:spcBef>
                <a:spcPct val="50000"/>
              </a:spcBef>
            </a:pPr>
            <a:r>
              <a:rPr lang="it-IT" b="1">
                <a:solidFill>
                  <a:srgbClr val="FFFF00"/>
                </a:solidFill>
                <a:latin typeface="Verdana" pitchFamily="34" charset="0"/>
              </a:rPr>
              <a:t>Il tragitto più breve tra A e B…</a:t>
            </a:r>
          </a:p>
        </p:txBody>
      </p:sp>
      <p:pic>
        <p:nvPicPr>
          <p:cNvPr id="13" name="Immagine 12" descr="srsmith-cyclone-waterslide-girl.jpg"/>
          <p:cNvPicPr>
            <a:picLocks noChangeAspect="1"/>
          </p:cNvPicPr>
          <p:nvPr/>
        </p:nvPicPr>
        <p:blipFill>
          <a:blip r:embed="rId3" cstate="print"/>
          <a:srcRect l="7848" r="4025"/>
          <a:stretch>
            <a:fillRect/>
          </a:stretch>
        </p:blipFill>
        <p:spPr bwMode="auto">
          <a:xfrm>
            <a:off x="5327650" y="4000500"/>
            <a:ext cx="3511550" cy="2649538"/>
          </a:xfrm>
          <a:prstGeom prst="rect">
            <a:avLst/>
          </a:prstGeom>
          <a:noFill/>
          <a:ln w="9525">
            <a:noFill/>
            <a:miter lim="800000"/>
            <a:headEnd/>
            <a:tailEnd/>
          </a:ln>
        </p:spPr>
      </p:pic>
      <p:pic>
        <p:nvPicPr>
          <p:cNvPr id="16" name="Immagine 15" descr="Pattinatrice_2.tiff"/>
          <p:cNvPicPr>
            <a:picLocks noChangeAspect="1"/>
          </p:cNvPicPr>
          <p:nvPr/>
        </p:nvPicPr>
        <p:blipFill>
          <a:blip r:embed="rId4" cstate="print"/>
          <a:srcRect/>
          <a:stretch>
            <a:fillRect/>
          </a:stretch>
        </p:blipFill>
        <p:spPr bwMode="auto">
          <a:xfrm>
            <a:off x="4524375" y="1857375"/>
            <a:ext cx="1539875" cy="1658938"/>
          </a:xfrm>
          <a:prstGeom prst="rect">
            <a:avLst/>
          </a:prstGeom>
          <a:noFill/>
          <a:ln w="9525">
            <a:noFill/>
            <a:miter lim="800000"/>
            <a:headEnd/>
            <a:tailEnd/>
          </a:ln>
        </p:spPr>
      </p:pic>
      <p:grpSp>
        <p:nvGrpSpPr>
          <p:cNvPr id="2" name="Group 59"/>
          <p:cNvGrpSpPr>
            <a:grpSpLocks/>
          </p:cNvGrpSpPr>
          <p:nvPr/>
        </p:nvGrpSpPr>
        <p:grpSpPr bwMode="auto">
          <a:xfrm>
            <a:off x="1674813" y="2073275"/>
            <a:ext cx="5654675" cy="4298950"/>
            <a:chOff x="1055" y="1306"/>
            <a:chExt cx="3562" cy="2708"/>
          </a:xfrm>
        </p:grpSpPr>
        <p:sp>
          <p:nvSpPr>
            <p:cNvPr id="8" name="Text Box 3"/>
            <p:cNvSpPr txBox="1">
              <a:spLocks noChangeArrowheads="1"/>
            </p:cNvSpPr>
            <p:nvPr/>
          </p:nvSpPr>
          <p:spPr bwMode="auto">
            <a:xfrm>
              <a:off x="1589" y="3700"/>
              <a:ext cx="1606" cy="297"/>
            </a:xfrm>
            <a:prstGeom prst="rect">
              <a:avLst/>
            </a:prstGeom>
            <a:solidFill>
              <a:srgbClr val="FFFF00"/>
            </a:solidFill>
            <a:ln w="9525">
              <a:solidFill>
                <a:schemeClr val="tx1"/>
              </a:solidFill>
              <a:miter lim="800000"/>
              <a:headEnd/>
              <a:tailEnd/>
            </a:ln>
            <a:effectLst/>
          </p:spPr>
          <p:txBody>
            <a:bodyPr>
              <a:spAutoFit/>
            </a:bodyPr>
            <a:lstStyle/>
            <a:p>
              <a:pPr algn="ctr">
                <a:spcBef>
                  <a:spcPct val="50000"/>
                </a:spcBef>
                <a:defRPr/>
              </a:pPr>
              <a:r>
                <a:rPr lang="it-IT" b="1" dirty="0">
                  <a:solidFill>
                    <a:schemeClr val="accent2">
                      <a:lumMod val="75000"/>
                    </a:schemeClr>
                  </a:solidFill>
                  <a:latin typeface="Verdana" pitchFamily="34" charset="0"/>
                </a:rPr>
                <a:t>è una curva! </a:t>
              </a:r>
            </a:p>
          </p:txBody>
        </p:sp>
        <p:grpSp>
          <p:nvGrpSpPr>
            <p:cNvPr id="3" name="Group 58"/>
            <p:cNvGrpSpPr>
              <a:grpSpLocks/>
            </p:cNvGrpSpPr>
            <p:nvPr/>
          </p:nvGrpSpPr>
          <p:grpSpPr bwMode="auto">
            <a:xfrm>
              <a:off x="1055" y="1306"/>
              <a:ext cx="3562" cy="2708"/>
              <a:chOff x="1055" y="1306"/>
              <a:chExt cx="3562" cy="2708"/>
            </a:xfrm>
          </p:grpSpPr>
          <p:sp>
            <p:nvSpPr>
              <p:cNvPr id="14348" name="Text Box 3"/>
              <p:cNvSpPr txBox="1">
                <a:spLocks noChangeArrowheads="1"/>
              </p:cNvSpPr>
              <p:nvPr/>
            </p:nvSpPr>
            <p:spPr bwMode="auto">
              <a:xfrm>
                <a:off x="1055" y="3479"/>
                <a:ext cx="347" cy="366"/>
              </a:xfrm>
              <a:prstGeom prst="rect">
                <a:avLst/>
              </a:prstGeom>
              <a:noFill/>
              <a:ln w="9525">
                <a:noFill/>
                <a:miter lim="800000"/>
                <a:headEnd/>
                <a:tailEnd/>
              </a:ln>
            </p:spPr>
            <p:txBody>
              <a:bodyPr>
                <a:spAutoFit/>
              </a:bodyPr>
              <a:lstStyle/>
              <a:p>
                <a:pPr algn="ctr">
                  <a:spcBef>
                    <a:spcPct val="50000"/>
                  </a:spcBef>
                </a:pPr>
                <a:r>
                  <a:rPr lang="it-IT" sz="3200" b="1">
                    <a:solidFill>
                      <a:srgbClr val="FFFF00"/>
                    </a:solidFill>
                    <a:latin typeface="Book Antiqua" pitchFamily="18" charset="0"/>
                  </a:rPr>
                  <a:t>A</a:t>
                </a:r>
                <a:endParaRPr lang="it-IT" sz="2800" b="1">
                  <a:solidFill>
                    <a:srgbClr val="FFFF00"/>
                  </a:solidFill>
                  <a:latin typeface="Book Antiqua" pitchFamily="18" charset="0"/>
                </a:endParaRPr>
              </a:p>
            </p:txBody>
          </p:sp>
          <p:sp>
            <p:nvSpPr>
              <p:cNvPr id="14349" name="Text Box 3"/>
              <p:cNvSpPr txBox="1">
                <a:spLocks noChangeArrowheads="1"/>
              </p:cNvSpPr>
              <p:nvPr/>
            </p:nvSpPr>
            <p:spPr bwMode="auto">
              <a:xfrm>
                <a:off x="4269" y="1306"/>
                <a:ext cx="348" cy="366"/>
              </a:xfrm>
              <a:prstGeom prst="rect">
                <a:avLst/>
              </a:prstGeom>
              <a:noFill/>
              <a:ln w="9525">
                <a:noFill/>
                <a:miter lim="800000"/>
                <a:headEnd/>
                <a:tailEnd/>
              </a:ln>
            </p:spPr>
            <p:txBody>
              <a:bodyPr>
                <a:spAutoFit/>
              </a:bodyPr>
              <a:lstStyle/>
              <a:p>
                <a:pPr algn="ctr">
                  <a:spcBef>
                    <a:spcPct val="50000"/>
                  </a:spcBef>
                </a:pPr>
                <a:r>
                  <a:rPr lang="it-IT" sz="3200" b="1">
                    <a:solidFill>
                      <a:srgbClr val="FFFF00"/>
                    </a:solidFill>
                    <a:latin typeface="Book Antiqua" pitchFamily="18" charset="0"/>
                  </a:rPr>
                  <a:t>B</a:t>
                </a:r>
                <a:endParaRPr lang="it-IT" sz="2800" b="1">
                  <a:solidFill>
                    <a:srgbClr val="FFFF00"/>
                  </a:solidFill>
                  <a:latin typeface="Book Antiqua" pitchFamily="18" charset="0"/>
                </a:endParaRPr>
              </a:p>
            </p:txBody>
          </p:sp>
          <p:pic>
            <p:nvPicPr>
              <p:cNvPr id="14350" name="Picture 2"/>
              <p:cNvPicPr>
                <a:picLocks noChangeAspect="1" noChangeArrowheads="1"/>
              </p:cNvPicPr>
              <p:nvPr/>
            </p:nvPicPr>
            <p:blipFill>
              <a:blip r:embed="rId5" cstate="print"/>
              <a:srcRect/>
              <a:stretch>
                <a:fillRect/>
              </a:stretch>
            </p:blipFill>
            <p:spPr bwMode="auto">
              <a:xfrm>
                <a:off x="1142" y="3857"/>
                <a:ext cx="146" cy="157"/>
              </a:xfrm>
              <a:prstGeom prst="rect">
                <a:avLst/>
              </a:prstGeom>
              <a:noFill/>
              <a:ln w="9525">
                <a:noFill/>
                <a:miter lim="800000"/>
                <a:headEnd/>
                <a:tailEnd/>
              </a:ln>
            </p:spPr>
          </p:pic>
          <p:pic>
            <p:nvPicPr>
              <p:cNvPr id="14351" name="Picture 3"/>
              <p:cNvPicPr>
                <a:picLocks noChangeAspect="1" noChangeArrowheads="1"/>
              </p:cNvPicPr>
              <p:nvPr/>
            </p:nvPicPr>
            <p:blipFill>
              <a:blip r:embed="rId5" cstate="print"/>
              <a:srcRect/>
              <a:stretch>
                <a:fillRect/>
              </a:stretch>
            </p:blipFill>
            <p:spPr bwMode="auto">
              <a:xfrm>
                <a:off x="4142" y="1438"/>
                <a:ext cx="146" cy="157"/>
              </a:xfrm>
              <a:prstGeom prst="rect">
                <a:avLst/>
              </a:prstGeom>
              <a:noFill/>
              <a:ln w="9525">
                <a:noFill/>
                <a:miter lim="800000"/>
                <a:headEnd/>
                <a:tailEnd/>
              </a:ln>
            </p:spPr>
          </p:pic>
          <p:sp>
            <p:nvSpPr>
              <p:cNvPr id="14388" name="Freeform 52"/>
              <p:cNvSpPr>
                <a:spLocks/>
              </p:cNvSpPr>
              <p:nvPr/>
            </p:nvSpPr>
            <p:spPr bwMode="auto">
              <a:xfrm>
                <a:off x="1278" y="1602"/>
                <a:ext cx="2880" cy="2256"/>
              </a:xfrm>
              <a:custGeom>
                <a:avLst/>
                <a:gdLst/>
                <a:ahLst/>
                <a:cxnLst>
                  <a:cxn ang="0">
                    <a:pos x="0" y="2256"/>
                  </a:cxn>
                  <a:cxn ang="0">
                    <a:pos x="1056" y="1536"/>
                  </a:cxn>
                  <a:cxn ang="0">
                    <a:pos x="1440" y="1296"/>
                  </a:cxn>
                  <a:cxn ang="0">
                    <a:pos x="1872" y="1008"/>
                  </a:cxn>
                  <a:cxn ang="0">
                    <a:pos x="2400" y="480"/>
                  </a:cxn>
                  <a:cxn ang="0">
                    <a:pos x="2880" y="0"/>
                  </a:cxn>
                </a:cxnLst>
                <a:rect l="0" t="0" r="r" b="b"/>
                <a:pathLst>
                  <a:path w="2880" h="2256">
                    <a:moveTo>
                      <a:pt x="0" y="2256"/>
                    </a:moveTo>
                    <a:cubicBezTo>
                      <a:pt x="408" y="1976"/>
                      <a:pt x="816" y="1696"/>
                      <a:pt x="1056" y="1536"/>
                    </a:cubicBezTo>
                    <a:cubicBezTo>
                      <a:pt x="1296" y="1376"/>
                      <a:pt x="1304" y="1384"/>
                      <a:pt x="1440" y="1296"/>
                    </a:cubicBezTo>
                    <a:cubicBezTo>
                      <a:pt x="1576" y="1208"/>
                      <a:pt x="1712" y="1144"/>
                      <a:pt x="1872" y="1008"/>
                    </a:cubicBezTo>
                    <a:cubicBezTo>
                      <a:pt x="2032" y="872"/>
                      <a:pt x="2232" y="648"/>
                      <a:pt x="2400" y="480"/>
                    </a:cubicBezTo>
                    <a:cubicBezTo>
                      <a:pt x="2568" y="312"/>
                      <a:pt x="2724" y="156"/>
                      <a:pt x="2880" y="0"/>
                    </a:cubicBezTo>
                  </a:path>
                </a:pathLst>
              </a:custGeom>
              <a:noFill/>
              <a:ln w="25400">
                <a:solidFill>
                  <a:srgbClr val="FFFF00"/>
                </a:solidFill>
                <a:round/>
                <a:headEnd/>
                <a:tailEnd/>
              </a:ln>
              <a:effectLst/>
            </p:spPr>
            <p:txBody>
              <a:bodyPr wrap="none" anchor="ctr"/>
              <a:lstStyle/>
              <a:p>
                <a:endParaRPr lang="it-IT"/>
              </a:p>
            </p:txBody>
          </p:sp>
        </p:grpSp>
      </p:grpSp>
      <p:sp>
        <p:nvSpPr>
          <p:cNvPr id="17" name="Date Placeholder 16"/>
          <p:cNvSpPr>
            <a:spLocks noGrp="1"/>
          </p:cNvSpPr>
          <p:nvPr>
            <p:ph type="dt" sz="half" idx="10"/>
          </p:nvPr>
        </p:nvSpPr>
        <p:spPr/>
        <p:txBody>
          <a:bodyPr/>
          <a:lstStyle/>
          <a:p>
            <a:r>
              <a:rPr lang="it-IT" smtClean="0"/>
              <a:t>08/05/2013</a:t>
            </a:r>
            <a:endParaRPr lang="en-US"/>
          </a:p>
        </p:txBody>
      </p:sp>
      <p:sp>
        <p:nvSpPr>
          <p:cNvPr id="19" name="Footer Placeholder 18"/>
          <p:cNvSpPr>
            <a:spLocks noGrp="1"/>
          </p:cNvSpPr>
          <p:nvPr>
            <p:ph type="ftr" sz="quarter" idx="11"/>
          </p:nvPr>
        </p:nvSpPr>
        <p:spPr/>
        <p:txBody>
          <a:bodyPr/>
          <a:lstStyle/>
          <a:p>
            <a:r>
              <a:rPr lang="it-IT" smtClean="0"/>
              <a:t>Seminari didattici - Città della Scienza</a:t>
            </a:r>
            <a:endParaRPr lang="en-US"/>
          </a:p>
        </p:txBody>
      </p:sp>
      <p:sp>
        <p:nvSpPr>
          <p:cNvPr id="20" name="Slide Number Placeholder 19"/>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2590720" presetClass="entr" presetSubtype="68696232"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685800" y="639763"/>
            <a:ext cx="7543800" cy="6035675"/>
            <a:chOff x="432" y="403"/>
            <a:chExt cx="4752" cy="3802"/>
          </a:xfrm>
        </p:grpSpPr>
        <p:pic>
          <p:nvPicPr>
            <p:cNvPr id="15368" name="Immagine 2"/>
            <p:cNvPicPr>
              <a:picLocks noChangeAspect="1"/>
            </p:cNvPicPr>
            <p:nvPr/>
          </p:nvPicPr>
          <p:blipFill>
            <a:blip r:embed="rId3" cstate="print"/>
            <a:srcRect/>
            <a:stretch>
              <a:fillRect/>
            </a:stretch>
          </p:blipFill>
          <p:spPr bwMode="auto">
            <a:xfrm>
              <a:off x="432" y="403"/>
              <a:ext cx="4752" cy="3802"/>
            </a:xfrm>
            <a:prstGeom prst="rect">
              <a:avLst/>
            </a:prstGeom>
            <a:noFill/>
            <a:ln w="9525">
              <a:noFill/>
              <a:miter lim="800000"/>
              <a:headEnd/>
              <a:tailEnd/>
            </a:ln>
          </p:spPr>
        </p:pic>
        <p:sp>
          <p:nvSpPr>
            <p:cNvPr id="15369" name="Rectangle 9"/>
            <p:cNvSpPr>
              <a:spLocks noChangeArrowheads="1"/>
            </p:cNvSpPr>
            <p:nvPr/>
          </p:nvSpPr>
          <p:spPr bwMode="auto">
            <a:xfrm>
              <a:off x="1872" y="432"/>
              <a:ext cx="384" cy="144"/>
            </a:xfrm>
            <a:prstGeom prst="rect">
              <a:avLst/>
            </a:prstGeom>
            <a:solidFill>
              <a:srgbClr val="000000"/>
            </a:solidFill>
            <a:ln w="9525">
              <a:solidFill>
                <a:schemeClr val="tx1"/>
              </a:solidFill>
              <a:miter lim="800000"/>
              <a:headEnd/>
              <a:tailEnd/>
            </a:ln>
          </p:spPr>
          <p:txBody>
            <a:bodyPr wrap="none" anchor="ctr"/>
            <a:lstStyle/>
            <a:p>
              <a:endParaRPr lang="it-IT"/>
            </a:p>
          </p:txBody>
        </p:sp>
        <p:sp>
          <p:nvSpPr>
            <p:cNvPr id="15370" name="Rectangle 11"/>
            <p:cNvSpPr>
              <a:spLocks noChangeArrowheads="1"/>
            </p:cNvSpPr>
            <p:nvPr/>
          </p:nvSpPr>
          <p:spPr bwMode="auto">
            <a:xfrm>
              <a:off x="2976" y="432"/>
              <a:ext cx="624" cy="144"/>
            </a:xfrm>
            <a:prstGeom prst="rect">
              <a:avLst/>
            </a:prstGeom>
            <a:solidFill>
              <a:srgbClr val="000000"/>
            </a:solidFill>
            <a:ln w="9525">
              <a:solidFill>
                <a:schemeClr val="tx1"/>
              </a:solidFill>
              <a:miter lim="800000"/>
              <a:headEnd/>
              <a:tailEnd/>
            </a:ln>
          </p:spPr>
          <p:txBody>
            <a:bodyPr wrap="none" anchor="ctr"/>
            <a:lstStyle/>
            <a:p>
              <a:endParaRPr lang="it-IT"/>
            </a:p>
          </p:txBody>
        </p:sp>
      </p:grpSp>
      <p:sp>
        <p:nvSpPr>
          <p:cNvPr id="15363" name="Text Box 7"/>
          <p:cNvSpPr txBox="1">
            <a:spLocks noChangeArrowheads="1"/>
          </p:cNvSpPr>
          <p:nvPr/>
        </p:nvSpPr>
        <p:spPr bwMode="auto">
          <a:xfrm>
            <a:off x="1916113" y="5857875"/>
            <a:ext cx="1214437" cy="579438"/>
          </a:xfrm>
          <a:prstGeom prst="rect">
            <a:avLst/>
          </a:prstGeom>
          <a:noFill/>
          <a:ln w="9525">
            <a:noFill/>
            <a:miter lim="800000"/>
            <a:headEnd/>
            <a:tailEnd/>
          </a:ln>
        </p:spPr>
        <p:txBody>
          <a:bodyPr>
            <a:spAutoFit/>
          </a:bodyPr>
          <a:lstStyle/>
          <a:p>
            <a:pPr marL="342900" indent="-342900" eaLnBrk="1" hangingPunct="1">
              <a:spcBef>
                <a:spcPct val="50000"/>
              </a:spcBef>
            </a:pPr>
            <a:endParaRPr lang="it-IT" sz="3200">
              <a:solidFill>
                <a:srgbClr val="000000"/>
              </a:solidFill>
              <a:latin typeface="Times New Roman" pitchFamily="18" charset="0"/>
            </a:endParaRPr>
          </a:p>
        </p:txBody>
      </p:sp>
      <p:sp>
        <p:nvSpPr>
          <p:cNvPr id="15364" name="Text Box 9"/>
          <p:cNvSpPr txBox="1">
            <a:spLocks noChangeArrowheads="1"/>
          </p:cNvSpPr>
          <p:nvPr/>
        </p:nvSpPr>
        <p:spPr bwMode="auto">
          <a:xfrm>
            <a:off x="2371725" y="4567238"/>
            <a:ext cx="1138238" cy="579437"/>
          </a:xfrm>
          <a:prstGeom prst="rect">
            <a:avLst/>
          </a:prstGeom>
          <a:noFill/>
          <a:ln w="9525">
            <a:noFill/>
            <a:miter lim="800000"/>
            <a:headEnd/>
            <a:tailEnd/>
          </a:ln>
        </p:spPr>
        <p:txBody>
          <a:bodyPr>
            <a:spAutoFit/>
          </a:bodyPr>
          <a:lstStyle/>
          <a:p>
            <a:pPr marL="342900" indent="-342900" eaLnBrk="1" hangingPunct="1">
              <a:spcBef>
                <a:spcPct val="50000"/>
              </a:spcBef>
            </a:pPr>
            <a:endParaRPr lang="it-IT" sz="3200">
              <a:solidFill>
                <a:srgbClr val="000000"/>
              </a:solidFill>
              <a:latin typeface="Times New Roman" pitchFamily="18" charset="0"/>
            </a:endParaRPr>
          </a:p>
        </p:txBody>
      </p:sp>
      <p:sp>
        <p:nvSpPr>
          <p:cNvPr id="15365" name="Text Box 11"/>
          <p:cNvSpPr txBox="1">
            <a:spLocks noChangeArrowheads="1"/>
          </p:cNvSpPr>
          <p:nvPr/>
        </p:nvSpPr>
        <p:spPr bwMode="auto">
          <a:xfrm>
            <a:off x="1277938" y="87313"/>
            <a:ext cx="6518275" cy="461962"/>
          </a:xfrm>
          <a:prstGeom prst="rect">
            <a:avLst/>
          </a:prstGeom>
          <a:noFill/>
          <a:ln w="9525" algn="ctr">
            <a:noFill/>
            <a:miter lim="800000"/>
            <a:headEnd/>
            <a:tailEnd/>
          </a:ln>
        </p:spPr>
        <p:txBody>
          <a:bodyPr>
            <a:spAutoFit/>
          </a:bodyPr>
          <a:lstStyle/>
          <a:p>
            <a:pPr algn="ctr" eaLnBrk="1" hangingPunct="1">
              <a:spcBef>
                <a:spcPct val="50000"/>
              </a:spcBef>
              <a:buClr>
                <a:srgbClr val="FF9900"/>
              </a:buClr>
              <a:buSzPct val="120000"/>
            </a:pPr>
            <a:r>
              <a:rPr lang="it-IT" sz="2400" b="1" dirty="0">
                <a:latin typeface="Verdana" pitchFamily="34" charset="0"/>
              </a:rPr>
              <a:t>Lente gravitazionale</a:t>
            </a:r>
          </a:p>
        </p:txBody>
      </p:sp>
      <p:sp>
        <p:nvSpPr>
          <p:cNvPr id="15366" name="Text Box 7"/>
          <p:cNvSpPr txBox="1">
            <a:spLocks noChangeArrowheads="1"/>
          </p:cNvSpPr>
          <p:nvPr/>
        </p:nvSpPr>
        <p:spPr bwMode="auto">
          <a:xfrm>
            <a:off x="2209800" y="838200"/>
            <a:ext cx="838200" cy="369888"/>
          </a:xfrm>
          <a:prstGeom prst="rect">
            <a:avLst/>
          </a:prstGeom>
          <a:solidFill>
            <a:srgbClr val="000000"/>
          </a:solidFill>
          <a:ln w="9525">
            <a:noFill/>
            <a:miter lim="800000"/>
            <a:headEnd/>
            <a:tailEnd/>
          </a:ln>
        </p:spPr>
        <p:txBody>
          <a:bodyPr>
            <a:spAutoFit/>
          </a:bodyPr>
          <a:lstStyle/>
          <a:p>
            <a:pPr>
              <a:spcBef>
                <a:spcPct val="50000"/>
              </a:spcBef>
            </a:pPr>
            <a:r>
              <a:rPr lang="it-IT" sz="1800">
                <a:solidFill>
                  <a:schemeClr val="bg1"/>
                </a:solidFill>
                <a:latin typeface="Verdana" pitchFamily="34" charset="0"/>
              </a:rPr>
              <a:t>Reale</a:t>
            </a:r>
            <a:endParaRPr lang="it-IT">
              <a:solidFill>
                <a:schemeClr val="bg1"/>
              </a:solidFill>
            </a:endParaRPr>
          </a:p>
        </p:txBody>
      </p:sp>
      <p:sp>
        <p:nvSpPr>
          <p:cNvPr id="15367" name="Text Box 8"/>
          <p:cNvSpPr txBox="1">
            <a:spLocks noChangeArrowheads="1"/>
          </p:cNvSpPr>
          <p:nvPr/>
        </p:nvSpPr>
        <p:spPr bwMode="auto">
          <a:xfrm>
            <a:off x="5410200" y="847725"/>
            <a:ext cx="1447800" cy="369888"/>
          </a:xfrm>
          <a:prstGeom prst="rect">
            <a:avLst/>
          </a:prstGeom>
          <a:solidFill>
            <a:srgbClr val="000000"/>
          </a:solidFill>
          <a:ln w="9525">
            <a:noFill/>
            <a:miter lim="800000"/>
            <a:headEnd/>
            <a:tailEnd/>
          </a:ln>
        </p:spPr>
        <p:txBody>
          <a:bodyPr>
            <a:spAutoFit/>
          </a:bodyPr>
          <a:lstStyle/>
          <a:p>
            <a:pPr>
              <a:spcBef>
                <a:spcPct val="50000"/>
              </a:spcBef>
            </a:pPr>
            <a:r>
              <a:rPr lang="it-IT" sz="1800">
                <a:solidFill>
                  <a:schemeClr val="bg1"/>
                </a:solidFill>
                <a:latin typeface="Verdana" pitchFamily="34" charset="0"/>
              </a:rPr>
              <a:t>Osservato</a:t>
            </a:r>
            <a:endParaRPr lang="it-IT">
              <a:solidFill>
                <a:schemeClr val="bg1"/>
              </a:solidFill>
            </a:endParaRPr>
          </a:p>
        </p:txBody>
      </p:sp>
      <p:sp>
        <p:nvSpPr>
          <p:cNvPr id="11" name="Date Placeholder 10"/>
          <p:cNvSpPr>
            <a:spLocks noGrp="1"/>
          </p:cNvSpPr>
          <p:nvPr>
            <p:ph type="dt" sz="half" idx="10"/>
          </p:nvPr>
        </p:nvSpPr>
        <p:spPr/>
        <p:txBody>
          <a:bodyPr/>
          <a:lstStyle/>
          <a:p>
            <a:r>
              <a:rPr lang="it-IT" smtClean="0"/>
              <a:t>08/05/2013</a:t>
            </a:r>
            <a:endParaRPr lang="en-US"/>
          </a:p>
        </p:txBody>
      </p:sp>
      <p:sp>
        <p:nvSpPr>
          <p:cNvPr id="13" name="Footer Placeholder 12"/>
          <p:cNvSpPr>
            <a:spLocks noGrp="1"/>
          </p:cNvSpPr>
          <p:nvPr>
            <p:ph type="ftr" sz="quarter" idx="11"/>
          </p:nvPr>
        </p:nvSpPr>
        <p:spPr/>
        <p:txBody>
          <a:bodyPr/>
          <a:lstStyle/>
          <a:p>
            <a:r>
              <a:rPr lang="it-IT" smtClean="0"/>
              <a:t>Seminari didattici - Città della Scienza</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1905, la Relatività ristretta</a:t>
            </a:r>
            <a:endParaRPr lang="it-IT" dirty="0"/>
          </a:p>
        </p:txBody>
      </p:sp>
      <p:sp>
        <p:nvSpPr>
          <p:cNvPr id="3" name="Content Placeholder 2"/>
          <p:cNvSpPr>
            <a:spLocks noGrp="1"/>
          </p:cNvSpPr>
          <p:nvPr>
            <p:ph idx="1"/>
          </p:nvPr>
        </p:nvSpPr>
        <p:spPr/>
        <p:txBody>
          <a:bodyPr/>
          <a:lstStyle/>
          <a:p>
            <a:r>
              <a:rPr lang="it-IT" dirty="0" smtClean="0"/>
              <a:t>Einstein postula che:</a:t>
            </a:r>
          </a:p>
          <a:p>
            <a:pPr marL="971550" lvl="1" indent="-514350">
              <a:buFont typeface="+mj-lt"/>
              <a:buAutoNum type="arabicPeriod"/>
            </a:pPr>
            <a:r>
              <a:rPr lang="it-IT" dirty="0" smtClean="0"/>
              <a:t>I fenomeni fisici riferiti ad un qualunque sistema inerziale ubbidiscono alle stesse leggi;</a:t>
            </a:r>
          </a:p>
          <a:p>
            <a:pPr marL="971550" lvl="1" indent="-514350">
              <a:buFont typeface="+mj-lt"/>
              <a:buAutoNum type="arabicPeriod"/>
            </a:pPr>
            <a:r>
              <a:rPr lang="it-IT" dirty="0" smtClean="0"/>
              <a:t>La velocità della luce </a:t>
            </a:r>
            <a:r>
              <a:rPr lang="it-IT" i="1" dirty="0" smtClean="0"/>
              <a:t>c</a:t>
            </a:r>
            <a:r>
              <a:rPr lang="it-IT" dirty="0" smtClean="0"/>
              <a:t>, misurata in ogni sistema </a:t>
            </a:r>
            <a:r>
              <a:rPr lang="it-IT" b="1" dirty="0" smtClean="0"/>
              <a:t>inerziale</a:t>
            </a:r>
            <a:r>
              <a:rPr lang="it-IT" dirty="0" smtClean="0"/>
              <a:t> è identica per tutti e non dipende dallo stato di moto della sorgente.</a:t>
            </a:r>
          </a:p>
          <a:p>
            <a:r>
              <a:rPr lang="it-IT" dirty="0" smtClean="0"/>
              <a:t>Questi postulati portano ad una rivoluzione nelle nozioni di spazio e tempo a partire da quella di simultaneità.</a:t>
            </a:r>
            <a:endParaRPr lang="it-IT" dirty="0"/>
          </a:p>
        </p:txBody>
      </p:sp>
      <p:sp>
        <p:nvSpPr>
          <p:cNvPr id="4" name="Date Placeholder 3"/>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Immagine 3" descr="EinsteinCross.jpg"/>
          <p:cNvPicPr>
            <a:picLocks noChangeAspect="1"/>
          </p:cNvPicPr>
          <p:nvPr/>
        </p:nvPicPr>
        <p:blipFill>
          <a:blip r:embed="rId3" cstate="print"/>
          <a:srcRect/>
          <a:stretch>
            <a:fillRect/>
          </a:stretch>
        </p:blipFill>
        <p:spPr bwMode="auto">
          <a:xfrm>
            <a:off x="1285875" y="0"/>
            <a:ext cx="6858000" cy="6858000"/>
          </a:xfrm>
          <a:prstGeom prst="rect">
            <a:avLst/>
          </a:prstGeom>
          <a:noFill/>
          <a:ln w="9525">
            <a:noFill/>
            <a:miter lim="800000"/>
            <a:headEnd/>
            <a:tailEnd/>
          </a:ln>
        </p:spPr>
      </p:pic>
      <p:sp>
        <p:nvSpPr>
          <p:cNvPr id="9219" name="CasellaDiTesto 10"/>
          <p:cNvSpPr txBox="1">
            <a:spLocks noChangeArrowheads="1"/>
          </p:cNvSpPr>
          <p:nvPr/>
        </p:nvSpPr>
        <p:spPr bwMode="auto">
          <a:xfrm>
            <a:off x="512763" y="66675"/>
            <a:ext cx="8345487" cy="461963"/>
          </a:xfrm>
          <a:prstGeom prst="rect">
            <a:avLst/>
          </a:prstGeom>
          <a:noFill/>
          <a:ln w="9525">
            <a:noFill/>
            <a:miter lim="800000"/>
            <a:headEnd/>
            <a:tailEnd/>
          </a:ln>
        </p:spPr>
        <p:txBody>
          <a:bodyPr>
            <a:spAutoFit/>
          </a:bodyPr>
          <a:lstStyle/>
          <a:p>
            <a:r>
              <a:rPr lang="it-IT" b="1" dirty="0">
                <a:solidFill>
                  <a:srgbClr val="FFFF00"/>
                </a:solidFill>
                <a:latin typeface="Verdana" pitchFamily="34" charset="0"/>
              </a:rPr>
              <a:t>Immagine ripresa da Hubble Space Telescope</a:t>
            </a:r>
          </a:p>
        </p:txBody>
      </p:sp>
      <p:pic>
        <p:nvPicPr>
          <p:cNvPr id="13" name="Immagine 3" descr="EinsteinCross.jpg"/>
          <p:cNvPicPr>
            <a:picLocks noChangeAspect="1"/>
          </p:cNvPicPr>
          <p:nvPr/>
        </p:nvPicPr>
        <p:blipFill>
          <a:blip r:embed="rId3" cstate="print"/>
          <a:srcRect l="30209" t="36458" r="30206" b="36458"/>
          <a:stretch>
            <a:fillRect/>
          </a:stretch>
        </p:blipFill>
        <p:spPr bwMode="auto">
          <a:xfrm>
            <a:off x="2357438" y="1285875"/>
            <a:ext cx="4857750" cy="3324225"/>
          </a:xfrm>
          <a:prstGeom prst="rect">
            <a:avLst/>
          </a:prstGeom>
          <a:noFill/>
          <a:ln w="9525">
            <a:noFill/>
            <a:miter lim="800000"/>
            <a:headEnd/>
            <a:tailEnd/>
          </a:ln>
        </p:spPr>
      </p:pic>
      <p:grpSp>
        <p:nvGrpSpPr>
          <p:cNvPr id="2" name="Gruppo 15"/>
          <p:cNvGrpSpPr>
            <a:grpSpLocks/>
          </p:cNvGrpSpPr>
          <p:nvPr/>
        </p:nvGrpSpPr>
        <p:grpSpPr bwMode="auto">
          <a:xfrm>
            <a:off x="857250" y="2389188"/>
            <a:ext cx="4584700" cy="3384550"/>
            <a:chOff x="857250" y="2389188"/>
            <a:chExt cx="4584700" cy="3384729"/>
          </a:xfrm>
        </p:grpSpPr>
        <p:grpSp>
          <p:nvGrpSpPr>
            <p:cNvPr id="3" name="Gruppo 5"/>
            <p:cNvGrpSpPr>
              <a:grpSpLocks/>
            </p:cNvGrpSpPr>
            <p:nvPr/>
          </p:nvGrpSpPr>
          <p:grpSpPr bwMode="auto">
            <a:xfrm>
              <a:off x="4156075" y="2389188"/>
              <a:ext cx="1285875" cy="1285875"/>
              <a:chOff x="3929063" y="1571625"/>
              <a:chExt cx="1285875" cy="1285875"/>
            </a:xfrm>
          </p:grpSpPr>
          <p:sp>
            <p:nvSpPr>
              <p:cNvPr id="9229" name="Ovale 11"/>
              <p:cNvSpPr>
                <a:spLocks noChangeArrowheads="1"/>
              </p:cNvSpPr>
              <p:nvPr/>
            </p:nvSpPr>
            <p:spPr bwMode="auto">
              <a:xfrm>
                <a:off x="4000500" y="1571625"/>
                <a:ext cx="428625" cy="428625"/>
              </a:xfrm>
              <a:prstGeom prst="ellipse">
                <a:avLst/>
              </a:prstGeom>
              <a:noFill/>
              <a:ln w="31750" algn="ctr">
                <a:solidFill>
                  <a:srgbClr val="FF0000"/>
                </a:solidFill>
                <a:round/>
                <a:headEnd/>
                <a:tailEnd/>
              </a:ln>
            </p:spPr>
            <p:txBody>
              <a:bodyPr/>
              <a:lstStyle/>
              <a:p>
                <a:endParaRPr lang="it-IT"/>
              </a:p>
            </p:txBody>
          </p:sp>
          <p:sp>
            <p:nvSpPr>
              <p:cNvPr id="9230" name="Ovale 12"/>
              <p:cNvSpPr>
                <a:spLocks noChangeArrowheads="1"/>
              </p:cNvSpPr>
              <p:nvPr/>
            </p:nvSpPr>
            <p:spPr bwMode="auto">
              <a:xfrm>
                <a:off x="4786313" y="1643063"/>
                <a:ext cx="428625" cy="428625"/>
              </a:xfrm>
              <a:prstGeom prst="ellipse">
                <a:avLst/>
              </a:prstGeom>
              <a:noFill/>
              <a:ln w="31750" algn="ctr">
                <a:solidFill>
                  <a:srgbClr val="FF0000"/>
                </a:solidFill>
                <a:round/>
                <a:headEnd/>
                <a:tailEnd/>
              </a:ln>
            </p:spPr>
            <p:txBody>
              <a:bodyPr/>
              <a:lstStyle/>
              <a:p>
                <a:endParaRPr lang="it-IT"/>
              </a:p>
            </p:txBody>
          </p:sp>
          <p:sp>
            <p:nvSpPr>
              <p:cNvPr id="9231" name="Ovale 13"/>
              <p:cNvSpPr>
                <a:spLocks noChangeArrowheads="1"/>
              </p:cNvSpPr>
              <p:nvPr/>
            </p:nvSpPr>
            <p:spPr bwMode="auto">
              <a:xfrm>
                <a:off x="4500563" y="2428875"/>
                <a:ext cx="428625" cy="428625"/>
              </a:xfrm>
              <a:prstGeom prst="ellipse">
                <a:avLst/>
              </a:prstGeom>
              <a:noFill/>
              <a:ln w="31750" algn="ctr">
                <a:solidFill>
                  <a:srgbClr val="FF0000"/>
                </a:solidFill>
                <a:round/>
                <a:headEnd/>
                <a:tailEnd/>
              </a:ln>
            </p:spPr>
            <p:txBody>
              <a:bodyPr/>
              <a:lstStyle/>
              <a:p>
                <a:endParaRPr lang="it-IT"/>
              </a:p>
            </p:txBody>
          </p:sp>
          <p:sp>
            <p:nvSpPr>
              <p:cNvPr id="9232" name="Ovale 14"/>
              <p:cNvSpPr>
                <a:spLocks noChangeArrowheads="1"/>
              </p:cNvSpPr>
              <p:nvPr/>
            </p:nvSpPr>
            <p:spPr bwMode="auto">
              <a:xfrm>
                <a:off x="3929063" y="2143125"/>
                <a:ext cx="428625" cy="428625"/>
              </a:xfrm>
              <a:prstGeom prst="ellipse">
                <a:avLst/>
              </a:prstGeom>
              <a:noFill/>
              <a:ln w="31750" algn="ctr">
                <a:solidFill>
                  <a:srgbClr val="FF0000"/>
                </a:solidFill>
                <a:round/>
                <a:headEnd/>
                <a:tailEnd/>
              </a:ln>
            </p:spPr>
            <p:txBody>
              <a:bodyPr/>
              <a:lstStyle/>
              <a:p>
                <a:endParaRPr lang="it-IT"/>
              </a:p>
            </p:txBody>
          </p:sp>
        </p:grpSp>
        <p:cxnSp>
          <p:nvCxnSpPr>
            <p:cNvPr id="9227" name="Connettore 2 7"/>
            <p:cNvCxnSpPr>
              <a:cxnSpLocks noChangeShapeType="1"/>
            </p:cNvCxnSpPr>
            <p:nvPr/>
          </p:nvCxnSpPr>
          <p:spPr bwMode="auto">
            <a:xfrm rot="10800000" flipV="1">
              <a:off x="3143250" y="3357563"/>
              <a:ext cx="1000125" cy="928687"/>
            </a:xfrm>
            <a:prstGeom prst="straightConnector1">
              <a:avLst/>
            </a:prstGeom>
            <a:noFill/>
            <a:ln w="31750" algn="ctr">
              <a:solidFill>
                <a:srgbClr val="FF0000"/>
              </a:solidFill>
              <a:round/>
              <a:headEnd/>
              <a:tailEnd type="arrow" w="med" len="med"/>
            </a:ln>
          </p:spPr>
        </p:cxnSp>
        <p:sp>
          <p:nvSpPr>
            <p:cNvPr id="9228" name="CasellaDiTesto 10"/>
            <p:cNvSpPr txBox="1">
              <a:spLocks noChangeArrowheads="1"/>
            </p:cNvSpPr>
            <p:nvPr/>
          </p:nvSpPr>
          <p:spPr bwMode="auto">
            <a:xfrm>
              <a:off x="857250" y="4572116"/>
              <a:ext cx="3786188" cy="1201801"/>
            </a:xfrm>
            <a:prstGeom prst="rect">
              <a:avLst/>
            </a:prstGeom>
            <a:noFill/>
            <a:ln w="9525">
              <a:noFill/>
              <a:miter lim="800000"/>
              <a:headEnd/>
              <a:tailEnd/>
            </a:ln>
          </p:spPr>
          <p:txBody>
            <a:bodyPr>
              <a:spAutoFit/>
            </a:bodyPr>
            <a:lstStyle/>
            <a:p>
              <a:r>
                <a:rPr lang="it-IT" b="1">
                  <a:solidFill>
                    <a:srgbClr val="FFFF00"/>
                  </a:solidFill>
                  <a:latin typeface="Verdana" pitchFamily="34" charset="0"/>
                </a:rPr>
                <a:t>Un unico oggetto: Quasar distante 8 miliardi di anni luce</a:t>
              </a:r>
            </a:p>
          </p:txBody>
        </p:sp>
      </p:grpSp>
      <p:grpSp>
        <p:nvGrpSpPr>
          <p:cNvPr id="4" name="Gruppo 14"/>
          <p:cNvGrpSpPr>
            <a:grpSpLocks/>
          </p:cNvGrpSpPr>
          <p:nvPr/>
        </p:nvGrpSpPr>
        <p:grpSpPr bwMode="auto">
          <a:xfrm>
            <a:off x="4572000" y="2714625"/>
            <a:ext cx="4143375" cy="3584575"/>
            <a:chOff x="4572000" y="2714625"/>
            <a:chExt cx="4143375" cy="3585231"/>
          </a:xfrm>
        </p:grpSpPr>
        <p:cxnSp>
          <p:nvCxnSpPr>
            <p:cNvPr id="9223" name="Connettore 2 7"/>
            <p:cNvCxnSpPr>
              <a:cxnSpLocks noChangeShapeType="1"/>
            </p:cNvCxnSpPr>
            <p:nvPr/>
          </p:nvCxnSpPr>
          <p:spPr bwMode="auto">
            <a:xfrm rot="16200000" flipH="1">
              <a:off x="4929188" y="3071812"/>
              <a:ext cx="1214438" cy="1071563"/>
            </a:xfrm>
            <a:prstGeom prst="straightConnector1">
              <a:avLst/>
            </a:prstGeom>
            <a:noFill/>
            <a:ln w="31750" algn="ctr">
              <a:solidFill>
                <a:srgbClr val="FFFF00"/>
              </a:solidFill>
              <a:round/>
              <a:headEnd/>
              <a:tailEnd type="arrow" w="med" len="med"/>
            </a:ln>
          </p:spPr>
        </p:cxnSp>
        <p:sp>
          <p:nvSpPr>
            <p:cNvPr id="9224" name="CasellaDiTesto 10"/>
            <p:cNvSpPr txBox="1">
              <a:spLocks noChangeArrowheads="1"/>
            </p:cNvSpPr>
            <p:nvPr/>
          </p:nvSpPr>
          <p:spPr bwMode="auto">
            <a:xfrm>
              <a:off x="4929188" y="4357988"/>
              <a:ext cx="3786187" cy="1941868"/>
            </a:xfrm>
            <a:prstGeom prst="rect">
              <a:avLst/>
            </a:prstGeom>
            <a:noFill/>
            <a:ln w="9525">
              <a:noFill/>
              <a:miter lim="800000"/>
              <a:headEnd/>
              <a:tailEnd/>
            </a:ln>
          </p:spPr>
          <p:txBody>
            <a:bodyPr>
              <a:spAutoFit/>
            </a:bodyPr>
            <a:lstStyle/>
            <a:p>
              <a:r>
                <a:rPr lang="it-IT" b="1">
                  <a:solidFill>
                    <a:srgbClr val="FFFF00"/>
                  </a:solidFill>
                  <a:latin typeface="Verdana" pitchFamily="34" charset="0"/>
                </a:rPr>
                <a:t>Oggetto più vicino alla Terra: una galassia distante 400 milioni di anni luce</a:t>
              </a:r>
            </a:p>
          </p:txBody>
        </p:sp>
        <p:sp>
          <p:nvSpPr>
            <p:cNvPr id="9225" name="Ovale 5"/>
            <p:cNvSpPr>
              <a:spLocks noChangeArrowheads="1"/>
            </p:cNvSpPr>
            <p:nvPr/>
          </p:nvSpPr>
          <p:spPr bwMode="auto">
            <a:xfrm>
              <a:off x="4572000" y="2714625"/>
              <a:ext cx="428625" cy="428625"/>
            </a:xfrm>
            <a:prstGeom prst="ellipse">
              <a:avLst/>
            </a:prstGeom>
            <a:noFill/>
            <a:ln w="31750" algn="ctr">
              <a:solidFill>
                <a:srgbClr val="FFFF00"/>
              </a:solidFill>
              <a:round/>
              <a:headEnd/>
              <a:tailEnd/>
            </a:ln>
          </p:spPr>
          <p:txBody>
            <a:bodyPr/>
            <a:lstStyle/>
            <a:p>
              <a:endParaRPr lang="it-IT"/>
            </a:p>
          </p:txBody>
        </p:sp>
      </p:grpSp>
      <p:sp>
        <p:nvSpPr>
          <p:cNvPr id="17" name="Date Placeholder 16"/>
          <p:cNvSpPr>
            <a:spLocks noGrp="1"/>
          </p:cNvSpPr>
          <p:nvPr>
            <p:ph type="dt" sz="half" idx="10"/>
          </p:nvPr>
        </p:nvSpPr>
        <p:spPr/>
        <p:txBody>
          <a:bodyPr/>
          <a:lstStyle/>
          <a:p>
            <a:r>
              <a:rPr lang="it-IT" smtClean="0"/>
              <a:t>08/05/2013</a:t>
            </a:r>
            <a:endParaRPr lang="en-US"/>
          </a:p>
        </p:txBody>
      </p:sp>
      <p:sp>
        <p:nvSpPr>
          <p:cNvPr id="19" name="Footer Placeholder 18"/>
          <p:cNvSpPr>
            <a:spLocks noGrp="1"/>
          </p:cNvSpPr>
          <p:nvPr>
            <p:ph type="ftr" sz="quarter" idx="11"/>
          </p:nvPr>
        </p:nvSpPr>
        <p:spPr/>
        <p:txBody>
          <a:bodyPr/>
          <a:lstStyle/>
          <a:p>
            <a:r>
              <a:rPr lang="it-IT" smtClean="0"/>
              <a:t>Seminari didattici - Città della Scienza</a:t>
            </a:r>
            <a:endParaRPr lang="en-US"/>
          </a:p>
        </p:txBody>
      </p:sp>
      <p:sp>
        <p:nvSpPr>
          <p:cNvPr id="20" name="Slide Number Placeholder 19"/>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122"/>
                                        </p:tgtEl>
                                      </p:cBhvr>
                                    </p:animEffect>
                                    <p:set>
                                      <p:cBhvr>
                                        <p:cTn id="7" dur="1" fill="hold">
                                          <p:stCondLst>
                                            <p:cond delay="499"/>
                                          </p:stCondLst>
                                        </p:cTn>
                                        <p:tgtEl>
                                          <p:spTgt spid="51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Immagine 2" descr="Einstein_Ring.jpg"/>
          <p:cNvPicPr>
            <a:picLocks noChangeAspect="1"/>
          </p:cNvPicPr>
          <p:nvPr/>
        </p:nvPicPr>
        <p:blipFill>
          <a:blip r:embed="rId3" cstate="print"/>
          <a:srcRect/>
          <a:stretch>
            <a:fillRect/>
          </a:stretch>
        </p:blipFill>
        <p:spPr bwMode="auto">
          <a:xfrm>
            <a:off x="487363" y="0"/>
            <a:ext cx="8169275" cy="6858000"/>
          </a:xfrm>
          <a:prstGeom prst="rect">
            <a:avLst/>
          </a:prstGeom>
          <a:noFill/>
          <a:ln w="9525">
            <a:noFill/>
            <a:miter lim="800000"/>
            <a:headEnd/>
            <a:tailEnd/>
          </a:ln>
        </p:spPr>
      </p:pic>
      <p:sp>
        <p:nvSpPr>
          <p:cNvPr id="17411" name="CasellaDiTesto 10"/>
          <p:cNvSpPr>
            <a:spLocks noGrp="1" noChangeArrowheads="1"/>
          </p:cNvSpPr>
          <p:nvPr>
            <p:ph type="title" idx="4294967295"/>
          </p:nvPr>
        </p:nvSpPr>
        <p:spPr>
          <a:xfrm>
            <a:off x="2819400" y="152400"/>
            <a:ext cx="3581400" cy="1143000"/>
          </a:xfrm>
        </p:spPr>
        <p:txBody>
          <a:bodyPr/>
          <a:lstStyle/>
          <a:p>
            <a:pPr algn="l"/>
            <a:r>
              <a:rPr lang="it-IT" sz="2400" b="1" smtClean="0">
                <a:solidFill>
                  <a:srgbClr val="FFFF00"/>
                </a:solidFill>
                <a:latin typeface="Verdana" pitchFamily="34" charset="0"/>
              </a:rPr>
              <a:t>L’anello di Einstein</a:t>
            </a:r>
          </a:p>
        </p:txBody>
      </p:sp>
      <p:sp>
        <p:nvSpPr>
          <p:cNvPr id="4" name="Date Placeholder 3"/>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Lo spazio si curva…e il tempo?</a:t>
            </a:r>
            <a:endParaRPr lang="it-IT" dirty="0"/>
          </a:p>
        </p:txBody>
      </p:sp>
      <p:sp>
        <p:nvSpPr>
          <p:cNvPr id="3" name="Content Placeholder 2"/>
          <p:cNvSpPr>
            <a:spLocks noGrp="1"/>
          </p:cNvSpPr>
          <p:nvPr>
            <p:ph idx="1"/>
          </p:nvPr>
        </p:nvSpPr>
        <p:spPr/>
        <p:txBody>
          <a:bodyPr/>
          <a:lstStyle/>
          <a:p>
            <a:r>
              <a:rPr lang="it-IT" dirty="0" smtClean="0"/>
              <a:t>Eh, già…il tempo e lo spazio sono la stessa cosa, dunque anche la distanza temporale cambia a seconda del campo gravitazionale presente!!</a:t>
            </a:r>
            <a:endParaRPr lang="it-IT" dirty="0"/>
          </a:p>
        </p:txBody>
      </p:sp>
      <p:sp>
        <p:nvSpPr>
          <p:cNvPr id="4" name="Date Placeholder 3"/>
          <p:cNvSpPr>
            <a:spLocks noGrp="1"/>
          </p:cNvSpPr>
          <p:nvPr>
            <p:ph type="dt" sz="half" idx="10"/>
          </p:nvPr>
        </p:nvSpPr>
        <p:spPr/>
        <p:txBody>
          <a:bodyPr/>
          <a:lstStyle/>
          <a:p>
            <a:r>
              <a:rPr lang="it-IT" smtClean="0"/>
              <a:t>08/05/2013</a:t>
            </a:r>
            <a:endParaRPr lang="en-US"/>
          </a:p>
        </p:txBody>
      </p:sp>
      <p:sp>
        <p:nvSpPr>
          <p:cNvPr id="6" name="Footer Placeholder 5"/>
          <p:cNvSpPr>
            <a:spLocks noGrp="1"/>
          </p:cNvSpPr>
          <p:nvPr>
            <p:ph type="ftr" sz="quarter" idx="11"/>
          </p:nvPr>
        </p:nvSpPr>
        <p:spPr/>
        <p:txBody>
          <a:bodyPr/>
          <a:lstStyle/>
          <a:p>
            <a:r>
              <a:rPr lang="it-IT" smtClean="0"/>
              <a:t>Seminari didattici - Città della Scienza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8" descr="a9c3fc5cad169409a47d6cb98949422f_225999.jpg"/>
          <p:cNvPicPr>
            <a:picLocks noChangeAspect="1"/>
          </p:cNvPicPr>
          <p:nvPr/>
        </p:nvPicPr>
        <p:blipFill>
          <a:blip r:embed="rId3" cstate="print"/>
          <a:srcRect/>
          <a:stretch>
            <a:fillRect/>
          </a:stretch>
        </p:blipFill>
        <p:spPr bwMode="auto">
          <a:xfrm>
            <a:off x="0" y="2894013"/>
            <a:ext cx="5143500" cy="3854450"/>
          </a:xfrm>
          <a:prstGeom prst="rect">
            <a:avLst/>
          </a:prstGeom>
          <a:noFill/>
          <a:ln w="9525">
            <a:noFill/>
            <a:miter lim="800000"/>
            <a:headEnd/>
            <a:tailEnd/>
          </a:ln>
        </p:spPr>
      </p:pic>
      <p:cxnSp>
        <p:nvCxnSpPr>
          <p:cNvPr id="25603" name="Connettore 2 3"/>
          <p:cNvCxnSpPr>
            <a:cxnSpLocks noChangeShapeType="1"/>
          </p:cNvCxnSpPr>
          <p:nvPr/>
        </p:nvCxnSpPr>
        <p:spPr bwMode="auto">
          <a:xfrm rot="5400000">
            <a:off x="171450" y="3114675"/>
            <a:ext cx="4506913" cy="36513"/>
          </a:xfrm>
          <a:prstGeom prst="straightConnector1">
            <a:avLst/>
          </a:prstGeom>
          <a:noFill/>
          <a:ln w="25400" algn="ctr">
            <a:solidFill>
              <a:schemeClr val="tx1"/>
            </a:solidFill>
            <a:round/>
            <a:headEnd type="arrow" w="med" len="med"/>
            <a:tailEnd type="arrow" w="med" len="med"/>
          </a:ln>
        </p:spPr>
      </p:cxnSp>
      <p:sp>
        <p:nvSpPr>
          <p:cNvPr id="25604" name="CasellaDiTesto 14"/>
          <p:cNvSpPr txBox="1">
            <a:spLocks noChangeArrowheads="1"/>
          </p:cNvSpPr>
          <p:nvPr/>
        </p:nvSpPr>
        <p:spPr bwMode="auto">
          <a:xfrm>
            <a:off x="2643188" y="2357438"/>
            <a:ext cx="1714500" cy="461962"/>
          </a:xfrm>
          <a:prstGeom prst="rect">
            <a:avLst/>
          </a:prstGeom>
          <a:noFill/>
          <a:ln w="9525">
            <a:noFill/>
            <a:miter lim="800000"/>
            <a:headEnd/>
            <a:tailEnd/>
          </a:ln>
        </p:spPr>
        <p:txBody>
          <a:bodyPr>
            <a:spAutoFit/>
          </a:bodyPr>
          <a:lstStyle/>
          <a:p>
            <a:r>
              <a:rPr lang="it-IT" b="1"/>
              <a:t>1 km</a:t>
            </a:r>
          </a:p>
        </p:txBody>
      </p:sp>
      <p:pic>
        <p:nvPicPr>
          <p:cNvPr id="25605" name="Immagine 16" descr="6353796-sveglia-retro-sullo-sfondo-bianco.jpg"/>
          <p:cNvPicPr>
            <a:picLocks noChangeAspect="1"/>
          </p:cNvPicPr>
          <p:nvPr/>
        </p:nvPicPr>
        <p:blipFill>
          <a:blip r:embed="rId4" cstate="print"/>
          <a:srcRect/>
          <a:stretch>
            <a:fillRect/>
          </a:stretch>
        </p:blipFill>
        <p:spPr bwMode="auto">
          <a:xfrm>
            <a:off x="1785938" y="0"/>
            <a:ext cx="1314450" cy="879475"/>
          </a:xfrm>
          <a:prstGeom prst="rect">
            <a:avLst/>
          </a:prstGeom>
          <a:noFill/>
          <a:ln w="9525">
            <a:noFill/>
            <a:miter lim="800000"/>
            <a:headEnd/>
            <a:tailEnd/>
          </a:ln>
        </p:spPr>
      </p:pic>
      <p:sp>
        <p:nvSpPr>
          <p:cNvPr id="18" name="CasellaDiTesto 17"/>
          <p:cNvSpPr txBox="1">
            <a:spLocks noChangeArrowheads="1"/>
          </p:cNvSpPr>
          <p:nvPr/>
        </p:nvSpPr>
        <p:spPr bwMode="auto">
          <a:xfrm>
            <a:off x="4857750" y="1071563"/>
            <a:ext cx="3786188" cy="1570037"/>
          </a:xfrm>
          <a:prstGeom prst="rect">
            <a:avLst/>
          </a:prstGeom>
          <a:solidFill>
            <a:srgbClr val="FFFF00"/>
          </a:solidFill>
          <a:ln w="25400">
            <a:solidFill>
              <a:srgbClr val="FF0000"/>
            </a:solidFill>
            <a:miter lim="800000"/>
            <a:headEnd/>
            <a:tailEnd/>
          </a:ln>
        </p:spPr>
        <p:txBody>
          <a:bodyPr>
            <a:spAutoFit/>
          </a:bodyPr>
          <a:lstStyle/>
          <a:p>
            <a:pPr algn="ctr"/>
            <a:r>
              <a:rPr lang="it-IT" b="1">
                <a:solidFill>
                  <a:srgbClr val="FF0000"/>
                </a:solidFill>
                <a:latin typeface="Verdana" pitchFamily="34" charset="0"/>
              </a:rPr>
              <a:t>3 secondi avanti rispetto all’orologio a terra… ma dopo 1 milione di anni!</a:t>
            </a:r>
          </a:p>
        </p:txBody>
      </p:sp>
      <p:sp>
        <p:nvSpPr>
          <p:cNvPr id="7" name="Date Placeholder 6"/>
          <p:cNvSpPr>
            <a:spLocks noGrp="1"/>
          </p:cNvSpPr>
          <p:nvPr>
            <p:ph type="dt" sz="half" idx="10"/>
          </p:nvPr>
        </p:nvSpPr>
        <p:spPr/>
        <p:txBody>
          <a:bodyPr/>
          <a:lstStyle/>
          <a:p>
            <a:r>
              <a:rPr lang="it-IT" smtClean="0"/>
              <a:t>08/05/2013</a:t>
            </a:r>
            <a:endParaRPr lang="en-US"/>
          </a:p>
        </p:txBody>
      </p:sp>
      <p:sp>
        <p:nvSpPr>
          <p:cNvPr id="9" name="Footer Placeholder 8"/>
          <p:cNvSpPr>
            <a:spLocks noGrp="1"/>
          </p:cNvSpPr>
          <p:nvPr>
            <p:ph type="ftr" sz="quarter" idx="11"/>
          </p:nvPr>
        </p:nvSpPr>
        <p:spPr/>
        <p:txBody>
          <a:bodyPr/>
          <a:lstStyle/>
          <a:p>
            <a:r>
              <a:rPr lang="it-IT" smtClean="0"/>
              <a:t>Seminari didattici - Città della Scienza</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magine 3" descr="navstar.gif"/>
          <p:cNvPicPr>
            <a:picLocks noChangeAspect="1"/>
          </p:cNvPicPr>
          <p:nvPr/>
        </p:nvPicPr>
        <p:blipFill>
          <a:blip r:embed="rId3" cstate="print"/>
          <a:srcRect/>
          <a:stretch>
            <a:fillRect/>
          </a:stretch>
        </p:blipFill>
        <p:spPr bwMode="auto">
          <a:xfrm>
            <a:off x="428625" y="1428750"/>
            <a:ext cx="3143250" cy="3143250"/>
          </a:xfrm>
          <a:prstGeom prst="rect">
            <a:avLst/>
          </a:prstGeom>
          <a:noFill/>
          <a:ln w="9525">
            <a:noFill/>
            <a:miter lim="800000"/>
            <a:headEnd/>
            <a:tailEnd/>
          </a:ln>
        </p:spPr>
      </p:pic>
      <p:sp>
        <p:nvSpPr>
          <p:cNvPr id="26627" name="Titolo 1"/>
          <p:cNvSpPr>
            <a:spLocks noGrp="1"/>
          </p:cNvSpPr>
          <p:nvPr>
            <p:ph type="title"/>
          </p:nvPr>
        </p:nvSpPr>
        <p:spPr>
          <a:xfrm>
            <a:off x="1209675" y="-12700"/>
            <a:ext cx="6786563" cy="1143000"/>
          </a:xfrm>
        </p:spPr>
        <p:txBody>
          <a:bodyPr/>
          <a:lstStyle/>
          <a:p>
            <a:pPr eaLnBrk="1" hangingPunct="1"/>
            <a:r>
              <a:rPr lang="it-IT" sz="3600" b="1" smtClean="0">
                <a:solidFill>
                  <a:schemeClr val="tx1"/>
                </a:solidFill>
                <a:latin typeface="Verdana" pitchFamily="34" charset="0"/>
              </a:rPr>
              <a:t>Il sistema GPS</a:t>
            </a:r>
          </a:p>
        </p:txBody>
      </p:sp>
      <p:sp>
        <p:nvSpPr>
          <p:cNvPr id="6" name="Titolo 1"/>
          <p:cNvSpPr txBox="1">
            <a:spLocks/>
          </p:cNvSpPr>
          <p:nvPr/>
        </p:nvSpPr>
        <p:spPr bwMode="auto">
          <a:xfrm>
            <a:off x="-304800" y="841375"/>
            <a:ext cx="4500563" cy="714375"/>
          </a:xfrm>
          <a:prstGeom prst="rect">
            <a:avLst/>
          </a:prstGeom>
          <a:noFill/>
          <a:ln w="9525">
            <a:noFill/>
            <a:miter lim="800000"/>
            <a:headEnd/>
            <a:tailEnd/>
          </a:ln>
        </p:spPr>
        <p:txBody>
          <a:bodyPr anchor="ctr"/>
          <a:lstStyle/>
          <a:p>
            <a:pPr algn="ctr" eaLnBrk="1" hangingPunct="1">
              <a:defRPr/>
            </a:pPr>
            <a:r>
              <a:rPr lang="it-IT" sz="2000" b="1" kern="0" dirty="0">
                <a:latin typeface="Verdana" pitchFamily="34" charset="0"/>
                <a:ea typeface="+mj-ea"/>
                <a:cs typeface="+mj-cs"/>
              </a:rPr>
              <a:t>Global </a:t>
            </a:r>
            <a:r>
              <a:rPr lang="it-IT" sz="2000" b="1" kern="0" dirty="0" err="1">
                <a:latin typeface="Verdana" pitchFamily="34" charset="0"/>
                <a:ea typeface="+mj-ea"/>
                <a:cs typeface="+mj-cs"/>
              </a:rPr>
              <a:t>Positioning</a:t>
            </a:r>
            <a:r>
              <a:rPr lang="it-IT" sz="2000" b="1" kern="0" dirty="0">
                <a:latin typeface="Verdana" pitchFamily="34" charset="0"/>
                <a:ea typeface="+mj-ea"/>
                <a:cs typeface="+mj-cs"/>
              </a:rPr>
              <a:t> system</a:t>
            </a:r>
          </a:p>
        </p:txBody>
      </p:sp>
      <p:pic>
        <p:nvPicPr>
          <p:cNvPr id="26629" name="Immagine 4" descr="Mappa_deserto.jpg"/>
          <p:cNvPicPr>
            <a:picLocks noChangeAspect="1"/>
          </p:cNvPicPr>
          <p:nvPr/>
        </p:nvPicPr>
        <p:blipFill>
          <a:blip r:embed="rId4" cstate="print"/>
          <a:srcRect r="20799"/>
          <a:stretch>
            <a:fillRect/>
          </a:stretch>
        </p:blipFill>
        <p:spPr bwMode="auto">
          <a:xfrm>
            <a:off x="4714875" y="1339850"/>
            <a:ext cx="4214813" cy="3160713"/>
          </a:xfrm>
          <a:prstGeom prst="rect">
            <a:avLst/>
          </a:prstGeom>
          <a:noFill/>
          <a:ln w="9525">
            <a:noFill/>
            <a:miter lim="800000"/>
            <a:headEnd/>
            <a:tailEnd/>
          </a:ln>
        </p:spPr>
      </p:pic>
      <p:sp>
        <p:nvSpPr>
          <p:cNvPr id="8" name="Titolo 1"/>
          <p:cNvSpPr txBox="1">
            <a:spLocks/>
          </p:cNvSpPr>
          <p:nvPr/>
        </p:nvSpPr>
        <p:spPr bwMode="auto">
          <a:xfrm>
            <a:off x="4643438" y="1357313"/>
            <a:ext cx="4500562" cy="714375"/>
          </a:xfrm>
          <a:prstGeom prst="rect">
            <a:avLst/>
          </a:prstGeom>
          <a:noFill/>
          <a:ln w="9525">
            <a:noFill/>
            <a:miter lim="800000"/>
            <a:headEnd/>
            <a:tailEnd/>
          </a:ln>
        </p:spPr>
        <p:txBody>
          <a:bodyPr anchor="ctr"/>
          <a:lstStyle/>
          <a:p>
            <a:pPr algn="ctr" eaLnBrk="1" hangingPunct="1">
              <a:defRPr/>
            </a:pPr>
            <a:r>
              <a:rPr lang="it-IT" sz="2000" b="1" kern="0" dirty="0">
                <a:latin typeface="Verdana" pitchFamily="34" charset="0"/>
                <a:ea typeface="+mj-ea"/>
                <a:cs typeface="+mj-cs"/>
              </a:rPr>
              <a:t>Dove finiremmo senza la relatività?</a:t>
            </a:r>
          </a:p>
        </p:txBody>
      </p:sp>
      <p:sp>
        <p:nvSpPr>
          <p:cNvPr id="26631" name="CasellaDiTesto 8"/>
          <p:cNvSpPr txBox="1">
            <a:spLocks noChangeArrowheads="1"/>
          </p:cNvSpPr>
          <p:nvPr/>
        </p:nvSpPr>
        <p:spPr bwMode="auto">
          <a:xfrm>
            <a:off x="214313" y="5000625"/>
            <a:ext cx="5429250" cy="822325"/>
          </a:xfrm>
          <a:prstGeom prst="rect">
            <a:avLst/>
          </a:prstGeom>
          <a:noFill/>
          <a:ln w="9525">
            <a:noFill/>
            <a:miter lim="800000"/>
            <a:headEnd/>
            <a:tailEnd/>
          </a:ln>
        </p:spPr>
        <p:txBody>
          <a:bodyPr>
            <a:spAutoFit/>
          </a:bodyPr>
          <a:lstStyle/>
          <a:p>
            <a:r>
              <a:rPr lang="it-IT"/>
              <a:t>24 Satelliti artificiali a circa 20.000 km dalla superficie terrestre</a:t>
            </a:r>
          </a:p>
        </p:txBody>
      </p:sp>
      <p:sp>
        <p:nvSpPr>
          <p:cNvPr id="9" name="Date Placeholder 8"/>
          <p:cNvSpPr>
            <a:spLocks noGrp="1"/>
          </p:cNvSpPr>
          <p:nvPr>
            <p:ph type="dt" sz="half" idx="10"/>
          </p:nvPr>
        </p:nvSpPr>
        <p:spPr/>
        <p:txBody>
          <a:bodyPr/>
          <a:lstStyle/>
          <a:p>
            <a:r>
              <a:rPr lang="it-IT" smtClean="0"/>
              <a:t>08/05/2013</a:t>
            </a:r>
            <a:endParaRPr lang="en-US"/>
          </a:p>
        </p:txBody>
      </p:sp>
      <p:sp>
        <p:nvSpPr>
          <p:cNvPr id="11" name="Footer Placeholder 10"/>
          <p:cNvSpPr>
            <a:spLocks noGrp="1"/>
          </p:cNvSpPr>
          <p:nvPr>
            <p:ph type="ftr" sz="quarter" idx="11"/>
          </p:nvPr>
        </p:nvSpPr>
        <p:spPr/>
        <p:txBody>
          <a:bodyPr/>
          <a:lstStyle/>
          <a:p>
            <a:r>
              <a:rPr lang="it-IT" smtClean="0"/>
              <a:t>Seminari didattici - Città della Scienza</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53"/>
          <p:cNvGrpSpPr>
            <a:grpSpLocks/>
          </p:cNvGrpSpPr>
          <p:nvPr/>
        </p:nvGrpSpPr>
        <p:grpSpPr bwMode="auto">
          <a:xfrm>
            <a:off x="4941888" y="1025525"/>
            <a:ext cx="4122737" cy="3054350"/>
            <a:chOff x="5000628" y="1017326"/>
            <a:chExt cx="4122766" cy="3054594"/>
          </a:xfrm>
        </p:grpSpPr>
        <p:pic>
          <p:nvPicPr>
            <p:cNvPr id="27676" name="Immagine 52" descr="GPS_3.tiff"/>
            <p:cNvPicPr>
              <a:picLocks noChangeAspect="1"/>
            </p:cNvPicPr>
            <p:nvPr/>
          </p:nvPicPr>
          <p:blipFill>
            <a:blip r:embed="rId3" cstate="print"/>
            <a:srcRect/>
            <a:stretch>
              <a:fillRect/>
            </a:stretch>
          </p:blipFill>
          <p:spPr bwMode="auto">
            <a:xfrm>
              <a:off x="5000628" y="1017326"/>
              <a:ext cx="4122766" cy="3054594"/>
            </a:xfrm>
            <a:prstGeom prst="rect">
              <a:avLst/>
            </a:prstGeom>
            <a:noFill/>
            <a:ln w="9525">
              <a:noFill/>
              <a:miter lim="800000"/>
              <a:headEnd/>
              <a:tailEnd/>
            </a:ln>
          </p:spPr>
        </p:pic>
        <p:pic>
          <p:nvPicPr>
            <p:cNvPr id="27677" name="Immagine 46" descr="Macchina.tiff"/>
            <p:cNvPicPr>
              <a:picLocks noChangeAspect="1"/>
            </p:cNvPicPr>
            <p:nvPr/>
          </p:nvPicPr>
          <p:blipFill>
            <a:blip r:embed="rId4" cstate="print"/>
            <a:srcRect/>
            <a:stretch>
              <a:fillRect/>
            </a:stretch>
          </p:blipFill>
          <p:spPr bwMode="auto">
            <a:xfrm>
              <a:off x="6286512" y="2584444"/>
              <a:ext cx="1759620" cy="1070579"/>
            </a:xfrm>
            <a:prstGeom prst="rect">
              <a:avLst/>
            </a:prstGeom>
            <a:noFill/>
            <a:ln w="9525">
              <a:noFill/>
              <a:miter lim="800000"/>
              <a:headEnd/>
              <a:tailEnd/>
            </a:ln>
          </p:spPr>
        </p:pic>
        <p:sp>
          <p:nvSpPr>
            <p:cNvPr id="27678" name="CasellaDiTesto 47"/>
            <p:cNvSpPr txBox="1">
              <a:spLocks noChangeArrowheads="1"/>
            </p:cNvSpPr>
            <p:nvPr/>
          </p:nvSpPr>
          <p:spPr bwMode="auto">
            <a:xfrm>
              <a:off x="5572132" y="1768273"/>
              <a:ext cx="357190" cy="401670"/>
            </a:xfrm>
            <a:prstGeom prst="rect">
              <a:avLst/>
            </a:prstGeom>
            <a:noFill/>
            <a:ln w="9525">
              <a:noFill/>
              <a:miter lim="800000"/>
              <a:headEnd/>
              <a:tailEnd/>
            </a:ln>
          </p:spPr>
          <p:txBody>
            <a:bodyPr>
              <a:spAutoFit/>
            </a:bodyPr>
            <a:lstStyle/>
            <a:p>
              <a:r>
                <a:rPr lang="it-IT" sz="2000" b="1">
                  <a:latin typeface="Verdana" pitchFamily="34" charset="0"/>
                </a:rPr>
                <a:t>1</a:t>
              </a:r>
            </a:p>
          </p:txBody>
        </p:sp>
        <p:sp>
          <p:nvSpPr>
            <p:cNvPr id="27679" name="CasellaDiTesto 48"/>
            <p:cNvSpPr txBox="1">
              <a:spLocks noChangeArrowheads="1"/>
            </p:cNvSpPr>
            <p:nvPr/>
          </p:nvSpPr>
          <p:spPr bwMode="auto">
            <a:xfrm>
              <a:off x="6572264" y="1196728"/>
              <a:ext cx="357190" cy="401669"/>
            </a:xfrm>
            <a:prstGeom prst="rect">
              <a:avLst/>
            </a:prstGeom>
            <a:noFill/>
            <a:ln w="9525">
              <a:noFill/>
              <a:miter lim="800000"/>
              <a:headEnd/>
              <a:tailEnd/>
            </a:ln>
          </p:spPr>
          <p:txBody>
            <a:bodyPr>
              <a:spAutoFit/>
            </a:bodyPr>
            <a:lstStyle/>
            <a:p>
              <a:r>
                <a:rPr lang="it-IT" sz="2000" b="1">
                  <a:latin typeface="Verdana" pitchFamily="34" charset="0"/>
                </a:rPr>
                <a:t>2</a:t>
              </a:r>
            </a:p>
          </p:txBody>
        </p:sp>
        <p:sp>
          <p:nvSpPr>
            <p:cNvPr id="27680" name="CasellaDiTesto 49"/>
            <p:cNvSpPr txBox="1">
              <a:spLocks noChangeArrowheads="1"/>
            </p:cNvSpPr>
            <p:nvPr/>
          </p:nvSpPr>
          <p:spPr bwMode="auto">
            <a:xfrm>
              <a:off x="7858148" y="1339614"/>
              <a:ext cx="357190" cy="401670"/>
            </a:xfrm>
            <a:prstGeom prst="rect">
              <a:avLst/>
            </a:prstGeom>
            <a:noFill/>
            <a:ln w="9525">
              <a:noFill/>
              <a:miter lim="800000"/>
              <a:headEnd/>
              <a:tailEnd/>
            </a:ln>
          </p:spPr>
          <p:txBody>
            <a:bodyPr>
              <a:spAutoFit/>
            </a:bodyPr>
            <a:lstStyle/>
            <a:p>
              <a:r>
                <a:rPr lang="it-IT" sz="2000" b="1">
                  <a:latin typeface="Verdana" pitchFamily="34" charset="0"/>
                </a:rPr>
                <a:t>3</a:t>
              </a:r>
            </a:p>
          </p:txBody>
        </p:sp>
      </p:grpSp>
      <p:sp>
        <p:nvSpPr>
          <p:cNvPr id="27651" name="Titolo 1"/>
          <p:cNvSpPr>
            <a:spLocks noGrp="1"/>
          </p:cNvSpPr>
          <p:nvPr>
            <p:ph type="title"/>
          </p:nvPr>
        </p:nvSpPr>
        <p:spPr>
          <a:xfrm>
            <a:off x="1209675" y="-12700"/>
            <a:ext cx="6786563" cy="1143000"/>
          </a:xfrm>
        </p:spPr>
        <p:txBody>
          <a:bodyPr/>
          <a:lstStyle/>
          <a:p>
            <a:pPr eaLnBrk="1" hangingPunct="1"/>
            <a:r>
              <a:rPr lang="it-IT" sz="3600" b="1" smtClean="0">
                <a:solidFill>
                  <a:schemeClr val="tx1"/>
                </a:solidFill>
                <a:latin typeface="Verdana" pitchFamily="34" charset="0"/>
              </a:rPr>
              <a:t>Il sistema GPS</a:t>
            </a:r>
          </a:p>
        </p:txBody>
      </p:sp>
      <p:grpSp>
        <p:nvGrpSpPr>
          <p:cNvPr id="3" name="Gruppo 16"/>
          <p:cNvGrpSpPr>
            <a:grpSpLocks/>
          </p:cNvGrpSpPr>
          <p:nvPr/>
        </p:nvGrpSpPr>
        <p:grpSpPr bwMode="auto">
          <a:xfrm>
            <a:off x="15875" y="1000125"/>
            <a:ext cx="5235575" cy="3632200"/>
            <a:chOff x="142844" y="1000108"/>
            <a:chExt cx="5235605" cy="3632196"/>
          </a:xfrm>
        </p:grpSpPr>
        <p:grpSp>
          <p:nvGrpSpPr>
            <p:cNvPr id="4" name="Gruppo 15"/>
            <p:cNvGrpSpPr>
              <a:grpSpLocks/>
            </p:cNvGrpSpPr>
            <p:nvPr/>
          </p:nvGrpSpPr>
          <p:grpSpPr bwMode="auto">
            <a:xfrm>
              <a:off x="142844" y="1000108"/>
              <a:ext cx="5143536" cy="3632196"/>
              <a:chOff x="142844" y="1000108"/>
              <a:chExt cx="5143536" cy="3632196"/>
            </a:xfrm>
          </p:grpSpPr>
          <p:pic>
            <p:nvPicPr>
              <p:cNvPr id="27674" name="Immagine 10" descr="GPS.tiff"/>
              <p:cNvPicPr>
                <a:picLocks noChangeAspect="1"/>
              </p:cNvPicPr>
              <p:nvPr/>
            </p:nvPicPr>
            <p:blipFill>
              <a:blip r:embed="rId5" cstate="print"/>
              <a:srcRect l="7272" t="13596" r="5441"/>
              <a:stretch>
                <a:fillRect/>
              </a:stretch>
            </p:blipFill>
            <p:spPr bwMode="auto">
              <a:xfrm>
                <a:off x="142844" y="1000108"/>
                <a:ext cx="5143536" cy="3632196"/>
              </a:xfrm>
              <a:prstGeom prst="rect">
                <a:avLst/>
              </a:prstGeom>
              <a:noFill/>
              <a:ln w="9525">
                <a:noFill/>
                <a:miter lim="800000"/>
                <a:headEnd/>
                <a:tailEnd/>
              </a:ln>
            </p:spPr>
          </p:pic>
          <p:cxnSp>
            <p:nvCxnSpPr>
              <p:cNvPr id="27675" name="Connettore 1 13"/>
              <p:cNvCxnSpPr>
                <a:cxnSpLocks noChangeShapeType="1"/>
              </p:cNvCxnSpPr>
              <p:nvPr/>
            </p:nvCxnSpPr>
            <p:spPr bwMode="auto">
              <a:xfrm>
                <a:off x="2920988" y="3311524"/>
                <a:ext cx="1403360" cy="828439"/>
              </a:xfrm>
              <a:prstGeom prst="line">
                <a:avLst/>
              </a:prstGeom>
              <a:noFill/>
              <a:ln w="9525" algn="ctr">
                <a:solidFill>
                  <a:schemeClr val="tx1"/>
                </a:solidFill>
                <a:round/>
                <a:headEnd/>
                <a:tailEnd/>
              </a:ln>
            </p:spPr>
          </p:cxnSp>
        </p:grpSp>
        <p:pic>
          <p:nvPicPr>
            <p:cNvPr id="27673" name="Immagine 11" descr="macchinina.jpg"/>
            <p:cNvPicPr>
              <a:picLocks noChangeAspect="1"/>
            </p:cNvPicPr>
            <p:nvPr/>
          </p:nvPicPr>
          <p:blipFill>
            <a:blip r:embed="rId6" cstate="print"/>
            <a:srcRect/>
            <a:stretch>
              <a:fillRect/>
            </a:stretch>
          </p:blipFill>
          <p:spPr bwMode="auto">
            <a:xfrm>
              <a:off x="4214810" y="3786190"/>
              <a:ext cx="1163639" cy="707546"/>
            </a:xfrm>
            <a:prstGeom prst="rect">
              <a:avLst/>
            </a:prstGeom>
            <a:noFill/>
            <a:ln w="9525">
              <a:noFill/>
              <a:miter lim="800000"/>
              <a:headEnd/>
              <a:tailEnd/>
            </a:ln>
          </p:spPr>
        </p:pic>
      </p:grpSp>
      <p:grpSp>
        <p:nvGrpSpPr>
          <p:cNvPr id="5" name="Gruppo 26"/>
          <p:cNvGrpSpPr>
            <a:grpSpLocks/>
          </p:cNvGrpSpPr>
          <p:nvPr/>
        </p:nvGrpSpPr>
        <p:grpSpPr bwMode="auto">
          <a:xfrm>
            <a:off x="628650" y="1571625"/>
            <a:ext cx="4357688" cy="4989513"/>
            <a:chOff x="857224" y="1571612"/>
            <a:chExt cx="4357718" cy="4989884"/>
          </a:xfrm>
        </p:grpSpPr>
        <p:sp>
          <p:nvSpPr>
            <p:cNvPr id="27668" name="CasellaDiTesto 8"/>
            <p:cNvSpPr txBox="1">
              <a:spLocks noChangeArrowheads="1"/>
            </p:cNvSpPr>
            <p:nvPr/>
          </p:nvSpPr>
          <p:spPr bwMode="auto">
            <a:xfrm>
              <a:off x="2357422" y="3857782"/>
              <a:ext cx="2857520" cy="822386"/>
            </a:xfrm>
            <a:prstGeom prst="rect">
              <a:avLst/>
            </a:prstGeom>
            <a:noFill/>
            <a:ln w="9525">
              <a:noFill/>
              <a:miter lim="800000"/>
              <a:headEnd/>
              <a:tailEnd/>
            </a:ln>
          </p:spPr>
          <p:txBody>
            <a:bodyPr>
              <a:spAutoFit/>
            </a:bodyPr>
            <a:lstStyle/>
            <a:p>
              <a:r>
                <a:rPr lang="it-IT"/>
                <a:t>Distanza=velocità x intervallo di tempo</a:t>
              </a:r>
            </a:p>
          </p:txBody>
        </p:sp>
        <p:pic>
          <p:nvPicPr>
            <p:cNvPr id="27669" name="Immagine 18" descr="macchinina.jpg"/>
            <p:cNvPicPr>
              <a:picLocks noChangeAspect="1"/>
            </p:cNvPicPr>
            <p:nvPr/>
          </p:nvPicPr>
          <p:blipFill>
            <a:blip r:embed="rId7" cstate="print"/>
            <a:srcRect/>
            <a:stretch>
              <a:fillRect/>
            </a:stretch>
          </p:blipFill>
          <p:spPr bwMode="auto">
            <a:xfrm>
              <a:off x="857224" y="5429264"/>
              <a:ext cx="1862083" cy="1132232"/>
            </a:xfrm>
            <a:prstGeom prst="rect">
              <a:avLst/>
            </a:prstGeom>
            <a:noFill/>
            <a:ln w="9525">
              <a:noFill/>
              <a:miter lim="800000"/>
              <a:headEnd/>
              <a:tailEnd/>
            </a:ln>
          </p:spPr>
        </p:pic>
        <p:pic>
          <p:nvPicPr>
            <p:cNvPr id="27670" name="Immagine 19" descr="Satellite-icon.png"/>
            <p:cNvPicPr>
              <a:picLocks noChangeAspect="1"/>
            </p:cNvPicPr>
            <p:nvPr/>
          </p:nvPicPr>
          <p:blipFill>
            <a:blip r:embed="rId8" cstate="print"/>
            <a:srcRect/>
            <a:stretch>
              <a:fillRect/>
            </a:stretch>
          </p:blipFill>
          <p:spPr bwMode="auto">
            <a:xfrm>
              <a:off x="2285984" y="1571612"/>
              <a:ext cx="1500174" cy="1500174"/>
            </a:xfrm>
            <a:prstGeom prst="rect">
              <a:avLst/>
            </a:prstGeom>
            <a:noFill/>
            <a:ln w="9525">
              <a:noFill/>
              <a:miter lim="800000"/>
              <a:headEnd/>
              <a:tailEnd/>
            </a:ln>
          </p:spPr>
        </p:pic>
        <p:cxnSp>
          <p:nvCxnSpPr>
            <p:cNvPr id="27671" name="Connettore 2 21"/>
            <p:cNvCxnSpPr>
              <a:cxnSpLocks noChangeShapeType="1"/>
            </p:cNvCxnSpPr>
            <p:nvPr/>
          </p:nvCxnSpPr>
          <p:spPr bwMode="auto">
            <a:xfrm rot="5400000">
              <a:off x="750067" y="3607595"/>
              <a:ext cx="2928958" cy="1000132"/>
            </a:xfrm>
            <a:prstGeom prst="straightConnector1">
              <a:avLst/>
            </a:prstGeom>
            <a:noFill/>
            <a:ln w="31750" algn="ctr">
              <a:solidFill>
                <a:srgbClr val="FF0000"/>
              </a:solidFill>
              <a:round/>
              <a:headEnd type="arrow" w="med" len="med"/>
              <a:tailEnd type="arrow" w="med" len="med"/>
            </a:ln>
          </p:spPr>
        </p:cxnSp>
      </p:grpSp>
      <p:grpSp>
        <p:nvGrpSpPr>
          <p:cNvPr id="6" name="Gruppo 51"/>
          <p:cNvGrpSpPr>
            <a:grpSpLocks/>
          </p:cNvGrpSpPr>
          <p:nvPr/>
        </p:nvGrpSpPr>
        <p:grpSpPr bwMode="auto">
          <a:xfrm>
            <a:off x="5000625" y="1071563"/>
            <a:ext cx="4067175" cy="3013075"/>
            <a:chOff x="5000628" y="1071545"/>
            <a:chExt cx="4067172" cy="3013405"/>
          </a:xfrm>
        </p:grpSpPr>
        <p:pic>
          <p:nvPicPr>
            <p:cNvPr id="27662" name="Immagine 36" descr="GPS_4.tiff"/>
            <p:cNvPicPr>
              <a:picLocks noChangeAspect="1"/>
            </p:cNvPicPr>
            <p:nvPr/>
          </p:nvPicPr>
          <p:blipFill>
            <a:blip r:embed="rId9" cstate="print"/>
            <a:srcRect/>
            <a:stretch>
              <a:fillRect/>
            </a:stretch>
          </p:blipFill>
          <p:spPr bwMode="auto">
            <a:xfrm>
              <a:off x="5000628" y="1071545"/>
              <a:ext cx="4067172" cy="3013405"/>
            </a:xfrm>
            <a:prstGeom prst="rect">
              <a:avLst/>
            </a:prstGeom>
            <a:noFill/>
            <a:ln w="9525">
              <a:noFill/>
              <a:miter lim="800000"/>
              <a:headEnd/>
              <a:tailEnd/>
            </a:ln>
          </p:spPr>
        </p:pic>
        <p:pic>
          <p:nvPicPr>
            <p:cNvPr id="27663" name="Immagine 35" descr="Macchina.tiff"/>
            <p:cNvPicPr>
              <a:picLocks noChangeAspect="1"/>
            </p:cNvPicPr>
            <p:nvPr/>
          </p:nvPicPr>
          <p:blipFill>
            <a:blip r:embed="rId4" cstate="print"/>
            <a:srcRect/>
            <a:stretch>
              <a:fillRect/>
            </a:stretch>
          </p:blipFill>
          <p:spPr bwMode="auto">
            <a:xfrm>
              <a:off x="6215074" y="2602650"/>
              <a:ext cx="1759620" cy="1070579"/>
            </a:xfrm>
            <a:prstGeom prst="rect">
              <a:avLst/>
            </a:prstGeom>
            <a:noFill/>
            <a:ln w="9525">
              <a:noFill/>
              <a:miter lim="800000"/>
              <a:headEnd/>
              <a:tailEnd/>
            </a:ln>
          </p:spPr>
        </p:pic>
        <p:sp>
          <p:nvSpPr>
            <p:cNvPr id="27664" name="CasellaDiTesto 38"/>
            <p:cNvSpPr txBox="1">
              <a:spLocks noChangeArrowheads="1"/>
            </p:cNvSpPr>
            <p:nvPr/>
          </p:nvSpPr>
          <p:spPr bwMode="auto">
            <a:xfrm>
              <a:off x="5500690" y="1785998"/>
              <a:ext cx="357187" cy="401682"/>
            </a:xfrm>
            <a:prstGeom prst="rect">
              <a:avLst/>
            </a:prstGeom>
            <a:noFill/>
            <a:ln w="9525">
              <a:noFill/>
              <a:miter lim="800000"/>
              <a:headEnd/>
              <a:tailEnd/>
            </a:ln>
          </p:spPr>
          <p:txBody>
            <a:bodyPr>
              <a:spAutoFit/>
            </a:bodyPr>
            <a:lstStyle/>
            <a:p>
              <a:r>
                <a:rPr lang="it-IT" sz="2000" b="1">
                  <a:latin typeface="Verdana" pitchFamily="34" charset="0"/>
                </a:rPr>
                <a:t>1</a:t>
              </a:r>
            </a:p>
          </p:txBody>
        </p:sp>
        <p:sp>
          <p:nvSpPr>
            <p:cNvPr id="27665" name="CasellaDiTesto 39"/>
            <p:cNvSpPr txBox="1">
              <a:spLocks noChangeArrowheads="1"/>
            </p:cNvSpPr>
            <p:nvPr/>
          </p:nvSpPr>
          <p:spPr bwMode="auto">
            <a:xfrm>
              <a:off x="6500814" y="1214436"/>
              <a:ext cx="357188" cy="401681"/>
            </a:xfrm>
            <a:prstGeom prst="rect">
              <a:avLst/>
            </a:prstGeom>
            <a:noFill/>
            <a:ln w="9525">
              <a:noFill/>
              <a:miter lim="800000"/>
              <a:headEnd/>
              <a:tailEnd/>
            </a:ln>
          </p:spPr>
          <p:txBody>
            <a:bodyPr>
              <a:spAutoFit/>
            </a:bodyPr>
            <a:lstStyle/>
            <a:p>
              <a:r>
                <a:rPr lang="it-IT" sz="2000" b="1">
                  <a:latin typeface="Verdana" pitchFamily="34" charset="0"/>
                </a:rPr>
                <a:t>2</a:t>
              </a:r>
            </a:p>
          </p:txBody>
        </p:sp>
        <p:sp>
          <p:nvSpPr>
            <p:cNvPr id="27666" name="CasellaDiTesto 41"/>
            <p:cNvSpPr txBox="1">
              <a:spLocks noChangeArrowheads="1"/>
            </p:cNvSpPr>
            <p:nvPr/>
          </p:nvSpPr>
          <p:spPr bwMode="auto">
            <a:xfrm>
              <a:off x="7786688" y="1357326"/>
              <a:ext cx="357188" cy="401682"/>
            </a:xfrm>
            <a:prstGeom prst="rect">
              <a:avLst/>
            </a:prstGeom>
            <a:noFill/>
            <a:ln w="9525">
              <a:noFill/>
              <a:miter lim="800000"/>
              <a:headEnd/>
              <a:tailEnd/>
            </a:ln>
          </p:spPr>
          <p:txBody>
            <a:bodyPr>
              <a:spAutoFit/>
            </a:bodyPr>
            <a:lstStyle/>
            <a:p>
              <a:r>
                <a:rPr lang="it-IT" sz="2000" b="1">
                  <a:latin typeface="Verdana" pitchFamily="34" charset="0"/>
                </a:rPr>
                <a:t>3</a:t>
              </a:r>
            </a:p>
          </p:txBody>
        </p:sp>
        <p:sp>
          <p:nvSpPr>
            <p:cNvPr id="27667" name="CasellaDiTesto 40"/>
            <p:cNvSpPr txBox="1">
              <a:spLocks noChangeArrowheads="1"/>
            </p:cNvSpPr>
            <p:nvPr/>
          </p:nvSpPr>
          <p:spPr bwMode="auto">
            <a:xfrm>
              <a:off x="8572500" y="2286116"/>
              <a:ext cx="357188" cy="401681"/>
            </a:xfrm>
            <a:prstGeom prst="rect">
              <a:avLst/>
            </a:prstGeom>
            <a:noFill/>
            <a:ln w="9525">
              <a:noFill/>
              <a:miter lim="800000"/>
              <a:headEnd/>
              <a:tailEnd/>
            </a:ln>
          </p:spPr>
          <p:txBody>
            <a:bodyPr>
              <a:spAutoFit/>
            </a:bodyPr>
            <a:lstStyle/>
            <a:p>
              <a:r>
                <a:rPr lang="it-IT" sz="2000" b="1">
                  <a:solidFill>
                    <a:srgbClr val="FF0000"/>
                  </a:solidFill>
                  <a:latin typeface="Verdana" pitchFamily="34" charset="0"/>
                </a:rPr>
                <a:t>4</a:t>
              </a:r>
            </a:p>
          </p:txBody>
        </p:sp>
      </p:grpSp>
      <p:grpSp>
        <p:nvGrpSpPr>
          <p:cNvPr id="7" name="Gruppo 44"/>
          <p:cNvGrpSpPr>
            <a:grpSpLocks/>
          </p:cNvGrpSpPr>
          <p:nvPr/>
        </p:nvGrpSpPr>
        <p:grpSpPr bwMode="auto">
          <a:xfrm>
            <a:off x="1914525" y="785813"/>
            <a:ext cx="6800850" cy="5273675"/>
            <a:chOff x="1914508" y="785794"/>
            <a:chExt cx="6800896" cy="5273031"/>
          </a:xfrm>
        </p:grpSpPr>
        <p:grpSp>
          <p:nvGrpSpPr>
            <p:cNvPr id="8" name="Gruppo 31"/>
            <p:cNvGrpSpPr>
              <a:grpSpLocks/>
            </p:cNvGrpSpPr>
            <p:nvPr/>
          </p:nvGrpSpPr>
          <p:grpSpPr bwMode="auto">
            <a:xfrm>
              <a:off x="1914508" y="785794"/>
              <a:ext cx="3300435" cy="5273031"/>
              <a:chOff x="2143108" y="785794"/>
              <a:chExt cx="3300435" cy="5273031"/>
            </a:xfrm>
          </p:grpSpPr>
          <p:pic>
            <p:nvPicPr>
              <p:cNvPr id="27658" name="Immagine 27" descr="6353796-sveglia-retro-sullo-sfondo-bianco.jpg"/>
              <p:cNvPicPr>
                <a:picLocks noChangeAspect="1"/>
              </p:cNvPicPr>
              <p:nvPr/>
            </p:nvPicPr>
            <p:blipFill>
              <a:blip r:embed="rId10" cstate="print"/>
              <a:srcRect l="25000" r="25000"/>
              <a:stretch>
                <a:fillRect/>
              </a:stretch>
            </p:blipFill>
            <p:spPr bwMode="auto">
              <a:xfrm>
                <a:off x="2143108" y="5072074"/>
                <a:ext cx="642942" cy="861537"/>
              </a:xfrm>
              <a:prstGeom prst="rect">
                <a:avLst/>
              </a:prstGeom>
              <a:noFill/>
              <a:ln w="9525">
                <a:noFill/>
                <a:miter lim="800000"/>
                <a:headEnd/>
                <a:tailEnd/>
              </a:ln>
            </p:spPr>
          </p:pic>
          <p:sp>
            <p:nvSpPr>
              <p:cNvPr id="27659" name="CasellaDiTesto 28"/>
              <p:cNvSpPr txBox="1">
                <a:spLocks noChangeArrowheads="1"/>
              </p:cNvSpPr>
              <p:nvPr/>
            </p:nvSpPr>
            <p:spPr bwMode="auto">
              <a:xfrm>
                <a:off x="2857488" y="5142950"/>
                <a:ext cx="1500197" cy="915875"/>
              </a:xfrm>
              <a:prstGeom prst="rect">
                <a:avLst/>
              </a:prstGeom>
              <a:noFill/>
              <a:ln w="9525">
                <a:noFill/>
                <a:miter lim="800000"/>
                <a:headEnd/>
                <a:tailEnd/>
              </a:ln>
            </p:spPr>
            <p:txBody>
              <a:bodyPr>
                <a:spAutoFit/>
              </a:bodyPr>
              <a:lstStyle/>
              <a:p>
                <a:r>
                  <a:rPr lang="it-IT" sz="1800"/>
                  <a:t>segnale ricevuto a t</a:t>
                </a:r>
                <a:r>
                  <a:rPr lang="it-IT" sz="1800" baseline="-25000"/>
                  <a:t>2</a:t>
                </a:r>
                <a:endParaRPr lang="it-IT" sz="1800"/>
              </a:p>
              <a:p>
                <a:endParaRPr lang="it-IT" sz="1800"/>
              </a:p>
            </p:txBody>
          </p:sp>
          <p:sp>
            <p:nvSpPr>
              <p:cNvPr id="27660" name="CasellaDiTesto 29"/>
              <p:cNvSpPr txBox="1">
                <a:spLocks noChangeArrowheads="1"/>
              </p:cNvSpPr>
              <p:nvPr/>
            </p:nvSpPr>
            <p:spPr bwMode="auto">
              <a:xfrm>
                <a:off x="3871907" y="1071509"/>
                <a:ext cx="1571636" cy="641272"/>
              </a:xfrm>
              <a:prstGeom prst="rect">
                <a:avLst/>
              </a:prstGeom>
              <a:noFill/>
              <a:ln w="9525">
                <a:noFill/>
                <a:miter lim="800000"/>
                <a:headEnd/>
                <a:tailEnd/>
              </a:ln>
            </p:spPr>
            <p:txBody>
              <a:bodyPr>
                <a:spAutoFit/>
              </a:bodyPr>
              <a:lstStyle/>
              <a:p>
                <a:r>
                  <a:rPr lang="it-IT" sz="1800"/>
                  <a:t>segnale emesso a t</a:t>
                </a:r>
                <a:r>
                  <a:rPr lang="it-IT" sz="1800" baseline="-25000"/>
                  <a:t>1</a:t>
                </a:r>
                <a:endParaRPr lang="it-IT" sz="1800"/>
              </a:p>
            </p:txBody>
          </p:sp>
          <p:pic>
            <p:nvPicPr>
              <p:cNvPr id="27661" name="Immagine 30" descr="6353796-sveglia-retro-sullo-sfondo-bianco.jpg"/>
              <p:cNvPicPr>
                <a:picLocks noChangeAspect="1"/>
              </p:cNvPicPr>
              <p:nvPr/>
            </p:nvPicPr>
            <p:blipFill>
              <a:blip r:embed="rId10" cstate="print"/>
              <a:srcRect l="25000" r="25000"/>
              <a:stretch>
                <a:fillRect/>
              </a:stretch>
            </p:blipFill>
            <p:spPr bwMode="auto">
              <a:xfrm>
                <a:off x="3214678" y="785794"/>
                <a:ext cx="642942" cy="861537"/>
              </a:xfrm>
              <a:prstGeom prst="rect">
                <a:avLst/>
              </a:prstGeom>
              <a:noFill/>
              <a:ln w="9525">
                <a:noFill/>
                <a:miter lim="800000"/>
                <a:headEnd/>
                <a:tailEnd/>
              </a:ln>
            </p:spPr>
          </p:pic>
        </p:grpSp>
        <p:sp>
          <p:nvSpPr>
            <p:cNvPr id="27657" name="CasellaDiTesto 43"/>
            <p:cNvSpPr txBox="1">
              <a:spLocks noChangeArrowheads="1"/>
            </p:cNvSpPr>
            <p:nvPr/>
          </p:nvSpPr>
          <p:spPr bwMode="auto">
            <a:xfrm>
              <a:off x="5214943" y="5285807"/>
              <a:ext cx="3500461" cy="457144"/>
            </a:xfrm>
            <a:prstGeom prst="rect">
              <a:avLst/>
            </a:prstGeom>
            <a:noFill/>
            <a:ln w="9525">
              <a:noFill/>
              <a:miter lim="800000"/>
              <a:headEnd/>
              <a:tailEnd/>
            </a:ln>
          </p:spPr>
          <p:txBody>
            <a:bodyPr>
              <a:spAutoFit/>
            </a:bodyPr>
            <a:lstStyle/>
            <a:p>
              <a:r>
                <a:rPr lang="it-IT"/>
                <a:t>velocità del segnale = </a:t>
              </a:r>
              <a:r>
                <a:rPr lang="it-IT" i="1"/>
                <a:t>c</a:t>
              </a:r>
            </a:p>
          </p:txBody>
        </p:sp>
      </p:grpSp>
      <p:sp>
        <p:nvSpPr>
          <p:cNvPr id="33" name="Date Placeholder 32"/>
          <p:cNvSpPr>
            <a:spLocks noGrp="1"/>
          </p:cNvSpPr>
          <p:nvPr>
            <p:ph type="dt" sz="half" idx="10"/>
          </p:nvPr>
        </p:nvSpPr>
        <p:spPr/>
        <p:txBody>
          <a:bodyPr/>
          <a:lstStyle/>
          <a:p>
            <a:r>
              <a:rPr lang="it-IT" smtClean="0"/>
              <a:t>08/05/2013</a:t>
            </a:r>
            <a:endParaRPr lang="en-US"/>
          </a:p>
        </p:txBody>
      </p:sp>
      <p:sp>
        <p:nvSpPr>
          <p:cNvPr id="35" name="Footer Placeholder 34"/>
          <p:cNvSpPr>
            <a:spLocks noGrp="1"/>
          </p:cNvSpPr>
          <p:nvPr>
            <p:ph type="ftr" sz="quarter" idx="11"/>
          </p:nvPr>
        </p:nvSpPr>
        <p:spPr/>
        <p:txBody>
          <a:bodyPr/>
          <a:lstStyle/>
          <a:p>
            <a:r>
              <a:rPr lang="it-IT" smtClean="0"/>
              <a:t>Seminari didattici - Città della Scienza</a:t>
            </a:r>
            <a:endParaRPr lang="en-US"/>
          </a:p>
        </p:txBody>
      </p:sp>
      <p:sp>
        <p:nvSpPr>
          <p:cNvPr id="36" name="Slide Number Placeholder 35"/>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12" descr="Satellite-icon.png"/>
          <p:cNvPicPr>
            <a:picLocks noChangeAspect="1"/>
          </p:cNvPicPr>
          <p:nvPr/>
        </p:nvPicPr>
        <p:blipFill>
          <a:blip r:embed="rId3" cstate="print"/>
          <a:srcRect/>
          <a:stretch>
            <a:fillRect/>
          </a:stretch>
        </p:blipFill>
        <p:spPr bwMode="auto">
          <a:xfrm>
            <a:off x="2143125" y="1000125"/>
            <a:ext cx="1285875" cy="1285875"/>
          </a:xfrm>
          <a:prstGeom prst="rect">
            <a:avLst/>
          </a:prstGeom>
          <a:noFill/>
          <a:ln w="9525">
            <a:noFill/>
            <a:miter lim="800000"/>
            <a:headEnd/>
            <a:tailEnd/>
          </a:ln>
        </p:spPr>
      </p:pic>
      <p:cxnSp>
        <p:nvCxnSpPr>
          <p:cNvPr id="30723" name="Connettore 2 13"/>
          <p:cNvCxnSpPr>
            <a:cxnSpLocks noChangeShapeType="1"/>
          </p:cNvCxnSpPr>
          <p:nvPr/>
        </p:nvCxnSpPr>
        <p:spPr bwMode="auto">
          <a:xfrm rot="5400000">
            <a:off x="821531" y="2893219"/>
            <a:ext cx="2500313" cy="714375"/>
          </a:xfrm>
          <a:prstGeom prst="straightConnector1">
            <a:avLst/>
          </a:prstGeom>
          <a:noFill/>
          <a:ln w="31750" algn="ctr">
            <a:solidFill>
              <a:srgbClr val="FF0000"/>
            </a:solidFill>
            <a:round/>
            <a:headEnd type="arrow" w="med" len="med"/>
            <a:tailEnd type="arrow" w="med" len="med"/>
          </a:ln>
        </p:spPr>
      </p:cxnSp>
      <p:sp>
        <p:nvSpPr>
          <p:cNvPr id="30724" name="CasellaDiTesto 18"/>
          <p:cNvSpPr txBox="1">
            <a:spLocks noChangeArrowheads="1"/>
          </p:cNvSpPr>
          <p:nvPr/>
        </p:nvSpPr>
        <p:spPr bwMode="auto">
          <a:xfrm>
            <a:off x="2000250" y="4572000"/>
            <a:ext cx="1928813" cy="641350"/>
          </a:xfrm>
          <a:prstGeom prst="rect">
            <a:avLst/>
          </a:prstGeom>
          <a:noFill/>
          <a:ln w="9525">
            <a:noFill/>
            <a:miter lim="800000"/>
            <a:headEnd/>
            <a:tailEnd/>
          </a:ln>
        </p:spPr>
        <p:txBody>
          <a:bodyPr>
            <a:spAutoFit/>
          </a:bodyPr>
          <a:lstStyle/>
          <a:p>
            <a:r>
              <a:rPr lang="it-IT" sz="1800"/>
              <a:t>Orologio atomico a terra</a:t>
            </a:r>
          </a:p>
        </p:txBody>
      </p:sp>
      <p:sp>
        <p:nvSpPr>
          <p:cNvPr id="30725" name="CasellaDiTesto 19"/>
          <p:cNvSpPr txBox="1">
            <a:spLocks noChangeArrowheads="1"/>
          </p:cNvSpPr>
          <p:nvPr/>
        </p:nvSpPr>
        <p:spPr bwMode="auto">
          <a:xfrm>
            <a:off x="3571875" y="357188"/>
            <a:ext cx="1428750" cy="915987"/>
          </a:xfrm>
          <a:prstGeom prst="rect">
            <a:avLst/>
          </a:prstGeom>
          <a:noFill/>
          <a:ln w="9525">
            <a:noFill/>
            <a:miter lim="800000"/>
            <a:headEnd/>
            <a:tailEnd/>
          </a:ln>
        </p:spPr>
        <p:txBody>
          <a:bodyPr>
            <a:spAutoFit/>
          </a:bodyPr>
          <a:lstStyle/>
          <a:p>
            <a:r>
              <a:rPr lang="it-IT" sz="1800"/>
              <a:t>Orologio atomico su satellite</a:t>
            </a:r>
          </a:p>
        </p:txBody>
      </p:sp>
      <p:pic>
        <p:nvPicPr>
          <p:cNvPr id="30726" name="Immagine 20" descr="6353796-sveglia-retro-sullo-sfondo-bianco.jpg"/>
          <p:cNvPicPr>
            <a:picLocks noChangeAspect="1"/>
          </p:cNvPicPr>
          <p:nvPr/>
        </p:nvPicPr>
        <p:blipFill>
          <a:blip r:embed="rId4" cstate="print"/>
          <a:srcRect l="25000" r="25000"/>
          <a:stretch>
            <a:fillRect/>
          </a:stretch>
        </p:blipFill>
        <p:spPr bwMode="auto">
          <a:xfrm>
            <a:off x="2786063" y="214313"/>
            <a:ext cx="642937" cy="862012"/>
          </a:xfrm>
          <a:prstGeom prst="rect">
            <a:avLst/>
          </a:prstGeom>
          <a:noFill/>
          <a:ln w="9525">
            <a:noFill/>
            <a:miter lim="800000"/>
            <a:headEnd/>
            <a:tailEnd/>
          </a:ln>
        </p:spPr>
      </p:pic>
      <p:sp>
        <p:nvSpPr>
          <p:cNvPr id="30727" name="CasellaDiTesto 21"/>
          <p:cNvSpPr txBox="1">
            <a:spLocks noChangeArrowheads="1"/>
          </p:cNvSpPr>
          <p:nvPr/>
        </p:nvSpPr>
        <p:spPr bwMode="auto">
          <a:xfrm>
            <a:off x="2214563" y="3071813"/>
            <a:ext cx="1643062" cy="457200"/>
          </a:xfrm>
          <a:prstGeom prst="rect">
            <a:avLst/>
          </a:prstGeom>
          <a:noFill/>
          <a:ln w="9525">
            <a:noFill/>
            <a:miter lim="800000"/>
            <a:headEnd/>
            <a:tailEnd/>
          </a:ln>
        </p:spPr>
        <p:txBody>
          <a:bodyPr>
            <a:spAutoFit/>
          </a:bodyPr>
          <a:lstStyle/>
          <a:p>
            <a:r>
              <a:rPr lang="it-IT"/>
              <a:t>20.000 km</a:t>
            </a:r>
          </a:p>
        </p:txBody>
      </p:sp>
      <p:sp>
        <p:nvSpPr>
          <p:cNvPr id="29704" name="CasellaDiTesto 22"/>
          <p:cNvSpPr txBox="1">
            <a:spLocks noChangeArrowheads="1"/>
          </p:cNvSpPr>
          <p:nvPr/>
        </p:nvSpPr>
        <p:spPr bwMode="auto">
          <a:xfrm>
            <a:off x="4429125" y="3286125"/>
            <a:ext cx="4357688" cy="1355725"/>
          </a:xfrm>
          <a:prstGeom prst="rect">
            <a:avLst/>
          </a:prstGeom>
          <a:solidFill>
            <a:srgbClr val="FFFF00"/>
          </a:solidFill>
          <a:ln w="25400">
            <a:solidFill>
              <a:srgbClr val="FF0000"/>
            </a:solidFill>
            <a:miter lim="800000"/>
            <a:headEnd/>
            <a:tailEnd/>
          </a:ln>
        </p:spPr>
        <p:txBody>
          <a:bodyPr>
            <a:spAutoFit/>
          </a:bodyPr>
          <a:lstStyle/>
          <a:p>
            <a:r>
              <a:rPr lang="it-IT" sz="2000">
                <a:latin typeface="Verdana" pitchFamily="34" charset="0"/>
              </a:rPr>
              <a:t>1 milionesimo di secondo di differenza tra i due orologi produrrebbe un errore nella posizione di 300 metri.</a:t>
            </a:r>
          </a:p>
        </p:txBody>
      </p:sp>
      <p:sp>
        <p:nvSpPr>
          <p:cNvPr id="29705" name="CasellaDiTesto 24"/>
          <p:cNvSpPr txBox="1">
            <a:spLocks noChangeArrowheads="1"/>
          </p:cNvSpPr>
          <p:nvPr/>
        </p:nvSpPr>
        <p:spPr bwMode="auto">
          <a:xfrm>
            <a:off x="4286250" y="1643063"/>
            <a:ext cx="4643438" cy="736600"/>
          </a:xfrm>
          <a:prstGeom prst="rect">
            <a:avLst/>
          </a:prstGeom>
          <a:solidFill>
            <a:srgbClr val="FFFF00"/>
          </a:solidFill>
          <a:ln w="25400">
            <a:solidFill>
              <a:srgbClr val="FF0000"/>
            </a:solidFill>
            <a:miter lim="800000"/>
            <a:headEnd/>
            <a:tailEnd/>
          </a:ln>
        </p:spPr>
        <p:txBody>
          <a:bodyPr>
            <a:spAutoFit/>
          </a:bodyPr>
          <a:lstStyle/>
          <a:p>
            <a:r>
              <a:rPr lang="it-IT" sz="2000">
                <a:latin typeface="Verdana" pitchFamily="34" charset="0"/>
              </a:rPr>
              <a:t>Sfasamento di 45 x </a:t>
            </a:r>
            <a:r>
              <a:rPr lang="it-IT" sz="2000"/>
              <a:t>10</a:t>
            </a:r>
            <a:r>
              <a:rPr lang="it-IT" sz="2000" baseline="30000"/>
              <a:t>-6   </a:t>
            </a:r>
            <a:r>
              <a:rPr lang="it-IT" sz="2000">
                <a:latin typeface="Verdana" pitchFamily="34" charset="0"/>
              </a:rPr>
              <a:t>secondi al giorno!</a:t>
            </a:r>
          </a:p>
        </p:txBody>
      </p:sp>
      <p:pic>
        <p:nvPicPr>
          <p:cNvPr id="30730" name="Immagine 25" descr="earth.jpg"/>
          <p:cNvPicPr>
            <a:picLocks noChangeAspect="1"/>
          </p:cNvPicPr>
          <p:nvPr/>
        </p:nvPicPr>
        <p:blipFill>
          <a:blip r:embed="rId5" cstate="print"/>
          <a:srcRect b="54939"/>
          <a:stretch>
            <a:fillRect/>
          </a:stretch>
        </p:blipFill>
        <p:spPr bwMode="auto">
          <a:xfrm>
            <a:off x="214313" y="5214938"/>
            <a:ext cx="3546475" cy="1628775"/>
          </a:xfrm>
          <a:prstGeom prst="rect">
            <a:avLst/>
          </a:prstGeom>
          <a:noFill/>
          <a:ln w="9525">
            <a:noFill/>
            <a:miter lim="800000"/>
            <a:headEnd/>
            <a:tailEnd/>
          </a:ln>
        </p:spPr>
      </p:pic>
      <p:pic>
        <p:nvPicPr>
          <p:cNvPr id="30731" name="Immagine 17" descr="6353796-sveglia-retro-sullo-sfondo-bianco.jpg"/>
          <p:cNvPicPr>
            <a:picLocks noChangeAspect="1"/>
          </p:cNvPicPr>
          <p:nvPr/>
        </p:nvPicPr>
        <p:blipFill>
          <a:blip r:embed="rId4" cstate="print"/>
          <a:srcRect l="25000" r="25000"/>
          <a:stretch>
            <a:fillRect/>
          </a:stretch>
        </p:blipFill>
        <p:spPr bwMode="auto">
          <a:xfrm>
            <a:off x="1357313" y="4572000"/>
            <a:ext cx="642937" cy="862013"/>
          </a:xfrm>
          <a:prstGeom prst="rect">
            <a:avLst/>
          </a:prstGeom>
          <a:noFill/>
          <a:ln w="9525">
            <a:noFill/>
            <a:miter lim="800000"/>
            <a:headEnd/>
            <a:tailEnd/>
          </a:ln>
        </p:spPr>
      </p:pic>
      <p:sp>
        <p:nvSpPr>
          <p:cNvPr id="12" name="Date Placeholder 11"/>
          <p:cNvSpPr>
            <a:spLocks noGrp="1"/>
          </p:cNvSpPr>
          <p:nvPr>
            <p:ph type="dt" sz="half" idx="10"/>
          </p:nvPr>
        </p:nvSpPr>
        <p:spPr/>
        <p:txBody>
          <a:bodyPr/>
          <a:lstStyle/>
          <a:p>
            <a:r>
              <a:rPr lang="it-IT" smtClean="0"/>
              <a:t>08/05/2013</a:t>
            </a:r>
            <a:endParaRPr lang="en-US"/>
          </a:p>
        </p:txBody>
      </p:sp>
      <p:sp>
        <p:nvSpPr>
          <p:cNvPr id="14" name="Footer Placeholder 13"/>
          <p:cNvSpPr>
            <a:spLocks noGrp="1"/>
          </p:cNvSpPr>
          <p:nvPr>
            <p:ph type="ftr" sz="quarter" idx="11"/>
          </p:nvPr>
        </p:nvSpPr>
        <p:spPr/>
        <p:txBody>
          <a:bodyPr/>
          <a:lstStyle/>
          <a:p>
            <a:r>
              <a:rPr lang="it-IT" smtClean="0"/>
              <a:t>Seminari didattici - Città della Scienza</a:t>
            </a: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blinds(horizontal)">
                                      <p:cBhvr>
                                        <p:cTn id="7" dur="500"/>
                                        <p:tgtEl>
                                          <p:spTgt spid="297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4"/>
                                        </p:tgtEl>
                                        <p:attrNameLst>
                                          <p:attrName>style.visibility</p:attrName>
                                        </p:attrNameLst>
                                      </p:cBhvr>
                                      <p:to>
                                        <p:strVal val="visible"/>
                                      </p:to>
                                    </p:set>
                                    <p:animEffect transition="in" filter="blinds(horizontal)">
                                      <p:cBhvr>
                                        <p:cTn id="12"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p:bldP spid="2970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a:xfrm>
            <a:off x="785813" y="0"/>
            <a:ext cx="7772400" cy="1143000"/>
          </a:xfrm>
        </p:spPr>
        <p:txBody>
          <a:bodyPr/>
          <a:lstStyle/>
          <a:p>
            <a:r>
              <a:rPr lang="it-IT" sz="2800" b="1" smtClean="0">
                <a:latin typeface="Verdana" pitchFamily="34" charset="0"/>
              </a:rPr>
              <a:t>Orologi </a:t>
            </a:r>
            <a:r>
              <a:rPr lang="it-IT" sz="2800" b="1" i="1" smtClean="0">
                <a:latin typeface="Verdana" pitchFamily="34" charset="0"/>
              </a:rPr>
              <a:t>estremamente</a:t>
            </a:r>
            <a:r>
              <a:rPr lang="it-IT" sz="2800" b="1" smtClean="0">
                <a:latin typeface="Verdana" pitchFamily="34" charset="0"/>
              </a:rPr>
              <a:t> precisi</a:t>
            </a:r>
          </a:p>
        </p:txBody>
      </p:sp>
      <p:pic>
        <p:nvPicPr>
          <p:cNvPr id="28675" name="Immagine 2" descr="Pendolo.jpg"/>
          <p:cNvPicPr>
            <a:picLocks noChangeAspect="1"/>
          </p:cNvPicPr>
          <p:nvPr/>
        </p:nvPicPr>
        <p:blipFill>
          <a:blip r:embed="rId3" cstate="print"/>
          <a:srcRect/>
          <a:stretch>
            <a:fillRect/>
          </a:stretch>
        </p:blipFill>
        <p:spPr bwMode="auto">
          <a:xfrm>
            <a:off x="214313" y="1071563"/>
            <a:ext cx="2260600" cy="4306887"/>
          </a:xfrm>
          <a:prstGeom prst="rect">
            <a:avLst/>
          </a:prstGeom>
          <a:noFill/>
          <a:ln w="9525">
            <a:noFill/>
            <a:miter lim="800000"/>
            <a:headEnd/>
            <a:tailEnd/>
          </a:ln>
        </p:spPr>
      </p:pic>
      <p:pic>
        <p:nvPicPr>
          <p:cNvPr id="28676" name="Immagine 3" descr="Atomo.jpg"/>
          <p:cNvPicPr>
            <a:picLocks noChangeAspect="1"/>
          </p:cNvPicPr>
          <p:nvPr/>
        </p:nvPicPr>
        <p:blipFill>
          <a:blip r:embed="rId4" cstate="print"/>
          <a:srcRect/>
          <a:stretch>
            <a:fillRect/>
          </a:stretch>
        </p:blipFill>
        <p:spPr bwMode="auto">
          <a:xfrm>
            <a:off x="6143625" y="1071563"/>
            <a:ext cx="2681288" cy="2663825"/>
          </a:xfrm>
          <a:prstGeom prst="rect">
            <a:avLst/>
          </a:prstGeom>
          <a:noFill/>
          <a:ln w="9525">
            <a:noFill/>
            <a:miter lim="800000"/>
            <a:headEnd/>
            <a:tailEnd/>
          </a:ln>
        </p:spPr>
      </p:pic>
      <p:sp>
        <p:nvSpPr>
          <p:cNvPr id="5" name="CasellaDiTesto 4"/>
          <p:cNvSpPr txBox="1">
            <a:spLocks noChangeArrowheads="1"/>
          </p:cNvSpPr>
          <p:nvPr/>
        </p:nvSpPr>
        <p:spPr bwMode="auto">
          <a:xfrm>
            <a:off x="2857500" y="2571750"/>
            <a:ext cx="2714625" cy="708025"/>
          </a:xfrm>
          <a:prstGeom prst="rect">
            <a:avLst/>
          </a:prstGeom>
          <a:solidFill>
            <a:srgbClr val="FFFF00"/>
          </a:solidFill>
          <a:ln w="25400">
            <a:solidFill>
              <a:srgbClr val="FF0000"/>
            </a:solidFill>
            <a:miter lim="800000"/>
            <a:headEnd/>
            <a:tailEnd/>
          </a:ln>
        </p:spPr>
        <p:txBody>
          <a:bodyPr>
            <a:spAutoFit/>
          </a:bodyPr>
          <a:lstStyle/>
          <a:p>
            <a:pPr algn="ctr"/>
            <a:r>
              <a:rPr lang="it-IT" sz="2000" b="1">
                <a:solidFill>
                  <a:srgbClr val="FF0000"/>
                </a:solidFill>
                <a:latin typeface="Verdana" pitchFamily="34" charset="0"/>
              </a:rPr>
              <a:t>Oscillazioni periodiche </a:t>
            </a:r>
          </a:p>
        </p:txBody>
      </p:sp>
      <p:grpSp>
        <p:nvGrpSpPr>
          <p:cNvPr id="2" name="Gruppo 21"/>
          <p:cNvGrpSpPr>
            <a:grpSpLocks/>
          </p:cNvGrpSpPr>
          <p:nvPr/>
        </p:nvGrpSpPr>
        <p:grpSpPr bwMode="auto">
          <a:xfrm>
            <a:off x="227013" y="5972175"/>
            <a:ext cx="8715375" cy="661988"/>
            <a:chOff x="285720" y="5929330"/>
            <a:chExt cx="8715436" cy="660845"/>
          </a:xfrm>
        </p:grpSpPr>
        <p:sp>
          <p:nvSpPr>
            <p:cNvPr id="28689" name="CasellaDiTesto 7"/>
            <p:cNvSpPr txBox="1">
              <a:spLocks noChangeArrowheads="1"/>
            </p:cNvSpPr>
            <p:nvPr/>
          </p:nvSpPr>
          <p:spPr bwMode="auto">
            <a:xfrm>
              <a:off x="285720" y="5929330"/>
              <a:ext cx="2928958" cy="646331"/>
            </a:xfrm>
            <a:prstGeom prst="rect">
              <a:avLst/>
            </a:prstGeom>
            <a:noFill/>
            <a:ln w="9525">
              <a:noFill/>
              <a:miter lim="800000"/>
              <a:headEnd/>
              <a:tailEnd/>
            </a:ln>
          </p:spPr>
          <p:txBody>
            <a:bodyPr>
              <a:spAutoFit/>
            </a:bodyPr>
            <a:lstStyle/>
            <a:p>
              <a:r>
                <a:rPr lang="it-IT" sz="1800" b="1">
                  <a:solidFill>
                    <a:srgbClr val="FF0000"/>
                  </a:solidFill>
                  <a:latin typeface="Verdana" pitchFamily="34" charset="0"/>
                </a:rPr>
                <a:t>decine di oscillazioni al minuto</a:t>
              </a:r>
            </a:p>
          </p:txBody>
        </p:sp>
        <p:sp>
          <p:nvSpPr>
            <p:cNvPr id="28690" name="CasellaDiTesto 8"/>
            <p:cNvSpPr txBox="1">
              <a:spLocks noChangeArrowheads="1"/>
            </p:cNvSpPr>
            <p:nvPr/>
          </p:nvSpPr>
          <p:spPr bwMode="auto">
            <a:xfrm>
              <a:off x="5357818" y="5943844"/>
              <a:ext cx="3643338" cy="646331"/>
            </a:xfrm>
            <a:prstGeom prst="rect">
              <a:avLst/>
            </a:prstGeom>
            <a:noFill/>
            <a:ln w="9525">
              <a:noFill/>
              <a:miter lim="800000"/>
              <a:headEnd/>
              <a:tailEnd/>
            </a:ln>
          </p:spPr>
          <p:txBody>
            <a:bodyPr>
              <a:spAutoFit/>
            </a:bodyPr>
            <a:lstStyle/>
            <a:p>
              <a:pPr algn="ctr"/>
              <a:r>
                <a:rPr lang="en-US" sz="1800" b="1">
                  <a:solidFill>
                    <a:srgbClr val="FF0000"/>
                  </a:solidFill>
                  <a:latin typeface="Verdana" pitchFamily="34" charset="0"/>
                </a:rPr>
                <a:t>10</a:t>
              </a:r>
              <a:r>
                <a:rPr lang="en-US" sz="1800" b="1" baseline="30000">
                  <a:solidFill>
                    <a:srgbClr val="FF0000"/>
                  </a:solidFill>
                  <a:latin typeface="Verdana" pitchFamily="34" charset="0"/>
                </a:rPr>
                <a:t>10 </a:t>
              </a:r>
              <a:r>
                <a:rPr lang="en-US" sz="1800" b="1">
                  <a:solidFill>
                    <a:srgbClr val="FF0000"/>
                  </a:solidFill>
                  <a:latin typeface="Verdana" pitchFamily="34" charset="0"/>
                </a:rPr>
                <a:t>-10</a:t>
              </a:r>
              <a:r>
                <a:rPr lang="en-US" sz="1800" b="1" baseline="30000">
                  <a:solidFill>
                    <a:srgbClr val="FF0000"/>
                  </a:solidFill>
                  <a:latin typeface="Verdana" pitchFamily="34" charset="0"/>
                </a:rPr>
                <a:t>15</a:t>
              </a:r>
              <a:r>
                <a:rPr lang="it-IT" sz="1800" b="1">
                  <a:solidFill>
                    <a:srgbClr val="FF0000"/>
                  </a:solidFill>
                  <a:latin typeface="Verdana" pitchFamily="34" charset="0"/>
                </a:rPr>
                <a:t> oscillazioni al secondo</a:t>
              </a:r>
            </a:p>
          </p:txBody>
        </p:sp>
      </p:grpSp>
      <p:grpSp>
        <p:nvGrpSpPr>
          <p:cNvPr id="3" name="Gruppo 19"/>
          <p:cNvGrpSpPr>
            <a:grpSpLocks/>
          </p:cNvGrpSpPr>
          <p:nvPr/>
        </p:nvGrpSpPr>
        <p:grpSpPr bwMode="auto">
          <a:xfrm>
            <a:off x="500063" y="3814763"/>
            <a:ext cx="8288337" cy="2117725"/>
            <a:chOff x="500034" y="3814086"/>
            <a:chExt cx="8287602" cy="2118633"/>
          </a:xfrm>
        </p:grpSpPr>
        <p:sp>
          <p:nvSpPr>
            <p:cNvPr id="28680" name="CasellaDiTesto 5"/>
            <p:cNvSpPr txBox="1">
              <a:spLocks noChangeArrowheads="1"/>
            </p:cNvSpPr>
            <p:nvPr/>
          </p:nvSpPr>
          <p:spPr bwMode="auto">
            <a:xfrm>
              <a:off x="500034" y="5286388"/>
              <a:ext cx="1643074" cy="646331"/>
            </a:xfrm>
            <a:prstGeom prst="rect">
              <a:avLst/>
            </a:prstGeom>
            <a:noFill/>
            <a:ln w="9525">
              <a:noFill/>
              <a:miter lim="800000"/>
              <a:headEnd/>
              <a:tailEnd/>
            </a:ln>
          </p:spPr>
          <p:txBody>
            <a:bodyPr>
              <a:spAutoFit/>
            </a:bodyPr>
            <a:lstStyle/>
            <a:p>
              <a:r>
                <a:rPr lang="it-IT" sz="1800">
                  <a:latin typeface="Verdana" pitchFamily="34" charset="0"/>
                </a:rPr>
                <a:t>Oscillazioni meccaniche</a:t>
              </a:r>
            </a:p>
          </p:txBody>
        </p:sp>
        <p:sp>
          <p:nvSpPr>
            <p:cNvPr id="28681" name="CasellaDiTesto 6"/>
            <p:cNvSpPr txBox="1">
              <a:spLocks noChangeArrowheads="1"/>
            </p:cNvSpPr>
            <p:nvPr/>
          </p:nvSpPr>
          <p:spPr bwMode="auto">
            <a:xfrm>
              <a:off x="6357950" y="5274138"/>
              <a:ext cx="2286016" cy="646331"/>
            </a:xfrm>
            <a:prstGeom prst="rect">
              <a:avLst/>
            </a:prstGeom>
            <a:noFill/>
            <a:ln w="9525">
              <a:noFill/>
              <a:miter lim="800000"/>
              <a:headEnd/>
              <a:tailEnd/>
            </a:ln>
          </p:spPr>
          <p:txBody>
            <a:bodyPr>
              <a:spAutoFit/>
            </a:bodyPr>
            <a:lstStyle/>
            <a:p>
              <a:r>
                <a:rPr lang="it-IT" sz="1800">
                  <a:latin typeface="Verdana" pitchFamily="34" charset="0"/>
                </a:rPr>
                <a:t>Oscillazioni tra 2 stati energetici</a:t>
              </a:r>
            </a:p>
          </p:txBody>
        </p:sp>
        <p:grpSp>
          <p:nvGrpSpPr>
            <p:cNvPr id="4" name="Gruppo 18"/>
            <p:cNvGrpSpPr>
              <a:grpSpLocks/>
            </p:cNvGrpSpPr>
            <p:nvPr/>
          </p:nvGrpSpPr>
          <p:grpSpPr bwMode="auto">
            <a:xfrm>
              <a:off x="6158150" y="3814086"/>
              <a:ext cx="2629486" cy="883912"/>
              <a:chOff x="6158150" y="3814086"/>
              <a:chExt cx="2629486" cy="883912"/>
            </a:xfrm>
          </p:grpSpPr>
          <p:cxnSp>
            <p:nvCxnSpPr>
              <p:cNvPr id="28683" name="Connettore 1 10"/>
              <p:cNvCxnSpPr>
                <a:cxnSpLocks noChangeShapeType="1"/>
              </p:cNvCxnSpPr>
              <p:nvPr/>
            </p:nvCxnSpPr>
            <p:spPr bwMode="auto">
              <a:xfrm>
                <a:off x="6715140" y="4071942"/>
                <a:ext cx="1571636" cy="1588"/>
              </a:xfrm>
              <a:prstGeom prst="line">
                <a:avLst/>
              </a:prstGeom>
              <a:noFill/>
              <a:ln w="25400" algn="ctr">
                <a:solidFill>
                  <a:schemeClr val="tx1"/>
                </a:solidFill>
                <a:round/>
                <a:headEnd/>
                <a:tailEnd/>
              </a:ln>
            </p:spPr>
          </p:cxnSp>
          <p:cxnSp>
            <p:nvCxnSpPr>
              <p:cNvPr id="28684" name="Connettore 1 11"/>
              <p:cNvCxnSpPr>
                <a:cxnSpLocks noChangeShapeType="1"/>
              </p:cNvCxnSpPr>
              <p:nvPr/>
            </p:nvCxnSpPr>
            <p:spPr bwMode="auto">
              <a:xfrm>
                <a:off x="6715140" y="4572008"/>
                <a:ext cx="1571636" cy="1588"/>
              </a:xfrm>
              <a:prstGeom prst="line">
                <a:avLst/>
              </a:prstGeom>
              <a:noFill/>
              <a:ln w="25400" algn="ctr">
                <a:solidFill>
                  <a:schemeClr val="tx1"/>
                </a:solidFill>
                <a:round/>
                <a:headEnd/>
                <a:tailEnd/>
              </a:ln>
            </p:spPr>
          </p:cxnSp>
          <p:sp>
            <p:nvSpPr>
              <p:cNvPr id="28685" name="CasellaDiTesto 12"/>
              <p:cNvSpPr txBox="1">
                <a:spLocks noChangeArrowheads="1"/>
              </p:cNvSpPr>
              <p:nvPr/>
            </p:nvSpPr>
            <p:spPr bwMode="auto">
              <a:xfrm>
                <a:off x="6158150" y="3814086"/>
                <a:ext cx="571504" cy="369332"/>
              </a:xfrm>
              <a:prstGeom prst="rect">
                <a:avLst/>
              </a:prstGeom>
              <a:noFill/>
              <a:ln w="9525">
                <a:noFill/>
                <a:miter lim="800000"/>
                <a:headEnd/>
                <a:tailEnd/>
              </a:ln>
            </p:spPr>
            <p:txBody>
              <a:bodyPr>
                <a:spAutoFit/>
              </a:bodyPr>
              <a:lstStyle/>
              <a:p>
                <a:r>
                  <a:rPr lang="en-US" sz="1800" b="1">
                    <a:latin typeface="Verdana" pitchFamily="34" charset="0"/>
                  </a:rPr>
                  <a:t>E</a:t>
                </a:r>
                <a:r>
                  <a:rPr lang="en-US" sz="1800" b="1" baseline="-25000">
                    <a:latin typeface="Verdana" pitchFamily="34" charset="0"/>
                  </a:rPr>
                  <a:t>1</a:t>
                </a:r>
                <a:endParaRPr lang="it-IT" sz="1800" b="1">
                  <a:latin typeface="Verdana" pitchFamily="34" charset="0"/>
                </a:endParaRPr>
              </a:p>
            </p:txBody>
          </p:sp>
          <p:sp>
            <p:nvSpPr>
              <p:cNvPr id="28686" name="CasellaDiTesto 13"/>
              <p:cNvSpPr txBox="1">
                <a:spLocks noChangeArrowheads="1"/>
              </p:cNvSpPr>
              <p:nvPr/>
            </p:nvSpPr>
            <p:spPr bwMode="auto">
              <a:xfrm>
                <a:off x="6172664" y="4328666"/>
                <a:ext cx="500066" cy="369332"/>
              </a:xfrm>
              <a:prstGeom prst="rect">
                <a:avLst/>
              </a:prstGeom>
              <a:noFill/>
              <a:ln w="9525">
                <a:noFill/>
                <a:miter lim="800000"/>
                <a:headEnd/>
                <a:tailEnd/>
              </a:ln>
            </p:spPr>
            <p:txBody>
              <a:bodyPr>
                <a:spAutoFit/>
              </a:bodyPr>
              <a:lstStyle/>
              <a:p>
                <a:r>
                  <a:rPr lang="en-US" sz="1800" b="1">
                    <a:latin typeface="Verdana" pitchFamily="34" charset="0"/>
                  </a:rPr>
                  <a:t>E</a:t>
                </a:r>
                <a:r>
                  <a:rPr lang="en-US" sz="1800" b="1" baseline="-25000">
                    <a:latin typeface="Verdana" pitchFamily="34" charset="0"/>
                  </a:rPr>
                  <a:t>0</a:t>
                </a:r>
                <a:endParaRPr lang="it-IT" sz="1800" b="1">
                  <a:latin typeface="Verdana" pitchFamily="34" charset="0"/>
                </a:endParaRPr>
              </a:p>
            </p:txBody>
          </p:sp>
          <p:cxnSp>
            <p:nvCxnSpPr>
              <p:cNvPr id="28687" name="Connettore 2 15"/>
              <p:cNvCxnSpPr>
                <a:cxnSpLocks noChangeShapeType="1"/>
              </p:cNvCxnSpPr>
              <p:nvPr/>
            </p:nvCxnSpPr>
            <p:spPr bwMode="auto">
              <a:xfrm rot="5400000" flipH="1" flipV="1">
                <a:off x="8322495" y="4321975"/>
                <a:ext cx="500066" cy="1588"/>
              </a:xfrm>
              <a:prstGeom prst="straightConnector1">
                <a:avLst/>
              </a:prstGeom>
              <a:noFill/>
              <a:ln w="9525" algn="ctr">
                <a:solidFill>
                  <a:schemeClr val="tx1"/>
                </a:solidFill>
                <a:round/>
                <a:headEnd/>
                <a:tailEnd type="arrow" w="med" len="med"/>
              </a:ln>
            </p:spPr>
          </p:cxnSp>
          <p:cxnSp>
            <p:nvCxnSpPr>
              <p:cNvPr id="28688" name="Connettore 2 17"/>
              <p:cNvCxnSpPr>
                <a:cxnSpLocks noChangeShapeType="1"/>
              </p:cNvCxnSpPr>
              <p:nvPr/>
            </p:nvCxnSpPr>
            <p:spPr bwMode="auto">
              <a:xfrm rot="5400000">
                <a:off x="8536809" y="4321975"/>
                <a:ext cx="500066" cy="1588"/>
              </a:xfrm>
              <a:prstGeom prst="straightConnector1">
                <a:avLst/>
              </a:prstGeom>
              <a:noFill/>
              <a:ln w="9525" algn="ctr">
                <a:solidFill>
                  <a:schemeClr val="tx1"/>
                </a:solidFill>
                <a:round/>
                <a:headEnd/>
                <a:tailEnd type="arrow" w="med" len="med"/>
              </a:ln>
            </p:spPr>
          </p:cxnSp>
        </p:grpSp>
      </p:grpSp>
      <p:sp>
        <p:nvSpPr>
          <p:cNvPr id="19" name="Date Placeholder 18"/>
          <p:cNvSpPr>
            <a:spLocks noGrp="1"/>
          </p:cNvSpPr>
          <p:nvPr>
            <p:ph type="dt" sz="half" idx="10"/>
          </p:nvPr>
        </p:nvSpPr>
        <p:spPr/>
        <p:txBody>
          <a:bodyPr/>
          <a:lstStyle/>
          <a:p>
            <a:r>
              <a:rPr lang="it-IT" smtClean="0"/>
              <a:t>08/05/2013</a:t>
            </a:r>
            <a:endParaRPr lang="en-US"/>
          </a:p>
        </p:txBody>
      </p:sp>
      <p:sp>
        <p:nvSpPr>
          <p:cNvPr id="21" name="Footer Placeholder 20"/>
          <p:cNvSpPr>
            <a:spLocks noGrp="1"/>
          </p:cNvSpPr>
          <p:nvPr>
            <p:ph type="ftr" sz="quarter" idx="11"/>
          </p:nvPr>
        </p:nvSpPr>
        <p:spPr/>
        <p:txBody>
          <a:bodyPr/>
          <a:lstStyle/>
          <a:p>
            <a:r>
              <a:rPr lang="it-IT" smtClean="0"/>
              <a:t>Seminari didattici - Città della Scienza</a:t>
            </a:r>
            <a:endParaRPr lang="en-US"/>
          </a:p>
        </p:txBody>
      </p:sp>
      <p:sp>
        <p:nvSpPr>
          <p:cNvPr id="22" name="Slide Number Placeholder 21"/>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p:cNvSpPr>
            <a:spLocks noGrp="1"/>
          </p:cNvSpPr>
          <p:nvPr>
            <p:ph type="title"/>
          </p:nvPr>
        </p:nvSpPr>
        <p:spPr>
          <a:xfrm>
            <a:off x="785813" y="5143500"/>
            <a:ext cx="8001000" cy="1357313"/>
          </a:xfrm>
          <a:solidFill>
            <a:srgbClr val="FFFF00"/>
          </a:solidFill>
          <a:ln w="28575">
            <a:solidFill>
              <a:srgbClr val="FF0000"/>
            </a:solidFill>
          </a:ln>
        </p:spPr>
        <p:txBody>
          <a:bodyPr/>
          <a:lstStyle/>
          <a:p>
            <a:r>
              <a:rPr lang="it-IT" sz="2400" b="1" smtClean="0">
                <a:solidFill>
                  <a:srgbClr val="FF0000"/>
                </a:solidFill>
                <a:latin typeface="Verdana" pitchFamily="34" charset="0"/>
              </a:rPr>
              <a:t>1 secondo =  9.192.631.770 oscillazioni tra due particolari stati dell’atomo di cesio</a:t>
            </a:r>
            <a:endParaRPr lang="it-IT" smtClean="0">
              <a:solidFill>
                <a:srgbClr val="FF0000"/>
              </a:solidFill>
            </a:endParaRPr>
          </a:p>
        </p:txBody>
      </p:sp>
      <p:pic>
        <p:nvPicPr>
          <p:cNvPr id="29699" name="Immagine 2" descr="Atomo.jpg"/>
          <p:cNvPicPr>
            <a:picLocks noChangeAspect="1"/>
          </p:cNvPicPr>
          <p:nvPr/>
        </p:nvPicPr>
        <p:blipFill>
          <a:blip r:embed="rId2" cstate="print"/>
          <a:srcRect/>
          <a:stretch>
            <a:fillRect/>
          </a:stretch>
        </p:blipFill>
        <p:spPr bwMode="auto">
          <a:xfrm>
            <a:off x="3429000" y="214313"/>
            <a:ext cx="2681288" cy="2663825"/>
          </a:xfrm>
          <a:prstGeom prst="rect">
            <a:avLst/>
          </a:prstGeom>
          <a:noFill/>
          <a:ln w="9525">
            <a:noFill/>
            <a:miter lim="800000"/>
            <a:headEnd/>
            <a:tailEnd/>
          </a:ln>
        </p:spPr>
      </p:pic>
      <p:sp>
        <p:nvSpPr>
          <p:cNvPr id="29700" name="CasellaDiTesto 5"/>
          <p:cNvSpPr txBox="1">
            <a:spLocks noChangeArrowheads="1"/>
          </p:cNvSpPr>
          <p:nvPr/>
        </p:nvSpPr>
        <p:spPr bwMode="auto">
          <a:xfrm>
            <a:off x="3629025" y="4103688"/>
            <a:ext cx="2286000" cy="647700"/>
          </a:xfrm>
          <a:prstGeom prst="rect">
            <a:avLst/>
          </a:prstGeom>
          <a:noFill/>
          <a:ln w="9525">
            <a:noFill/>
            <a:miter lim="800000"/>
            <a:headEnd/>
            <a:tailEnd/>
          </a:ln>
        </p:spPr>
        <p:txBody>
          <a:bodyPr>
            <a:spAutoFit/>
          </a:bodyPr>
          <a:lstStyle/>
          <a:p>
            <a:r>
              <a:rPr lang="it-IT" sz="1800">
                <a:latin typeface="Verdana" pitchFamily="34" charset="0"/>
              </a:rPr>
              <a:t>Oscillazioni tra 2 stati energetici</a:t>
            </a:r>
          </a:p>
        </p:txBody>
      </p:sp>
      <p:grpSp>
        <p:nvGrpSpPr>
          <p:cNvPr id="2" name="Gruppo 18"/>
          <p:cNvGrpSpPr>
            <a:grpSpLocks/>
          </p:cNvGrpSpPr>
          <p:nvPr/>
        </p:nvGrpSpPr>
        <p:grpSpPr bwMode="auto">
          <a:xfrm>
            <a:off x="3429000" y="2643188"/>
            <a:ext cx="2628900" cy="884237"/>
            <a:chOff x="6158150" y="3814086"/>
            <a:chExt cx="2629486" cy="883912"/>
          </a:xfrm>
        </p:grpSpPr>
        <p:cxnSp>
          <p:nvCxnSpPr>
            <p:cNvPr id="29702" name="Connettore 1 7"/>
            <p:cNvCxnSpPr>
              <a:cxnSpLocks noChangeShapeType="1"/>
            </p:cNvCxnSpPr>
            <p:nvPr/>
          </p:nvCxnSpPr>
          <p:spPr bwMode="auto">
            <a:xfrm>
              <a:off x="6715140" y="4071942"/>
              <a:ext cx="1571636" cy="1588"/>
            </a:xfrm>
            <a:prstGeom prst="line">
              <a:avLst/>
            </a:prstGeom>
            <a:noFill/>
            <a:ln w="25400" algn="ctr">
              <a:solidFill>
                <a:schemeClr val="tx1"/>
              </a:solidFill>
              <a:round/>
              <a:headEnd/>
              <a:tailEnd/>
            </a:ln>
          </p:spPr>
        </p:cxnSp>
        <p:cxnSp>
          <p:nvCxnSpPr>
            <p:cNvPr id="29703" name="Connettore 1 8"/>
            <p:cNvCxnSpPr>
              <a:cxnSpLocks noChangeShapeType="1"/>
            </p:cNvCxnSpPr>
            <p:nvPr/>
          </p:nvCxnSpPr>
          <p:spPr bwMode="auto">
            <a:xfrm>
              <a:off x="6715140" y="4572008"/>
              <a:ext cx="1571636" cy="1588"/>
            </a:xfrm>
            <a:prstGeom prst="line">
              <a:avLst/>
            </a:prstGeom>
            <a:noFill/>
            <a:ln w="25400" algn="ctr">
              <a:solidFill>
                <a:schemeClr val="tx1"/>
              </a:solidFill>
              <a:round/>
              <a:headEnd/>
              <a:tailEnd/>
            </a:ln>
          </p:spPr>
        </p:cxnSp>
        <p:sp>
          <p:nvSpPr>
            <p:cNvPr id="29704" name="CasellaDiTesto 9"/>
            <p:cNvSpPr txBox="1">
              <a:spLocks noChangeArrowheads="1"/>
            </p:cNvSpPr>
            <p:nvPr/>
          </p:nvSpPr>
          <p:spPr bwMode="auto">
            <a:xfrm>
              <a:off x="6158150" y="3814086"/>
              <a:ext cx="571504" cy="369332"/>
            </a:xfrm>
            <a:prstGeom prst="rect">
              <a:avLst/>
            </a:prstGeom>
            <a:noFill/>
            <a:ln w="9525">
              <a:noFill/>
              <a:miter lim="800000"/>
              <a:headEnd/>
              <a:tailEnd/>
            </a:ln>
          </p:spPr>
          <p:txBody>
            <a:bodyPr>
              <a:spAutoFit/>
            </a:bodyPr>
            <a:lstStyle/>
            <a:p>
              <a:r>
                <a:rPr lang="en-US" sz="1800" b="1">
                  <a:latin typeface="Verdana" pitchFamily="34" charset="0"/>
                </a:rPr>
                <a:t>E</a:t>
              </a:r>
              <a:r>
                <a:rPr lang="en-US" sz="1800" b="1" baseline="-25000">
                  <a:latin typeface="Verdana" pitchFamily="34" charset="0"/>
                </a:rPr>
                <a:t>1</a:t>
              </a:r>
              <a:endParaRPr lang="it-IT" sz="1800" b="1">
                <a:latin typeface="Verdana" pitchFamily="34" charset="0"/>
              </a:endParaRPr>
            </a:p>
          </p:txBody>
        </p:sp>
        <p:sp>
          <p:nvSpPr>
            <p:cNvPr id="29705" name="CasellaDiTesto 10"/>
            <p:cNvSpPr txBox="1">
              <a:spLocks noChangeArrowheads="1"/>
            </p:cNvSpPr>
            <p:nvPr/>
          </p:nvSpPr>
          <p:spPr bwMode="auto">
            <a:xfrm>
              <a:off x="6172664" y="4328666"/>
              <a:ext cx="500066" cy="369332"/>
            </a:xfrm>
            <a:prstGeom prst="rect">
              <a:avLst/>
            </a:prstGeom>
            <a:noFill/>
            <a:ln w="9525">
              <a:noFill/>
              <a:miter lim="800000"/>
              <a:headEnd/>
              <a:tailEnd/>
            </a:ln>
          </p:spPr>
          <p:txBody>
            <a:bodyPr>
              <a:spAutoFit/>
            </a:bodyPr>
            <a:lstStyle/>
            <a:p>
              <a:r>
                <a:rPr lang="en-US" sz="1800" b="1">
                  <a:latin typeface="Verdana" pitchFamily="34" charset="0"/>
                </a:rPr>
                <a:t>E</a:t>
              </a:r>
              <a:r>
                <a:rPr lang="en-US" sz="1800" b="1" baseline="-25000">
                  <a:latin typeface="Verdana" pitchFamily="34" charset="0"/>
                </a:rPr>
                <a:t>0</a:t>
              </a:r>
              <a:endParaRPr lang="it-IT" sz="1800" b="1">
                <a:latin typeface="Verdana" pitchFamily="34" charset="0"/>
              </a:endParaRPr>
            </a:p>
          </p:txBody>
        </p:sp>
        <p:cxnSp>
          <p:nvCxnSpPr>
            <p:cNvPr id="29706" name="Connettore 2 11"/>
            <p:cNvCxnSpPr>
              <a:cxnSpLocks noChangeShapeType="1"/>
            </p:cNvCxnSpPr>
            <p:nvPr/>
          </p:nvCxnSpPr>
          <p:spPr bwMode="auto">
            <a:xfrm rot="5400000" flipH="1" flipV="1">
              <a:off x="8322495" y="4321975"/>
              <a:ext cx="500066" cy="1588"/>
            </a:xfrm>
            <a:prstGeom prst="straightConnector1">
              <a:avLst/>
            </a:prstGeom>
            <a:noFill/>
            <a:ln w="9525" algn="ctr">
              <a:solidFill>
                <a:schemeClr val="tx1"/>
              </a:solidFill>
              <a:round/>
              <a:headEnd/>
              <a:tailEnd type="arrow" w="med" len="med"/>
            </a:ln>
          </p:spPr>
        </p:cxnSp>
        <p:cxnSp>
          <p:nvCxnSpPr>
            <p:cNvPr id="29707" name="Connettore 2 12"/>
            <p:cNvCxnSpPr>
              <a:cxnSpLocks noChangeShapeType="1"/>
            </p:cNvCxnSpPr>
            <p:nvPr/>
          </p:nvCxnSpPr>
          <p:spPr bwMode="auto">
            <a:xfrm rot="5400000">
              <a:off x="8536809" y="4321975"/>
              <a:ext cx="500066" cy="1588"/>
            </a:xfrm>
            <a:prstGeom prst="straightConnector1">
              <a:avLst/>
            </a:prstGeom>
            <a:noFill/>
            <a:ln w="9525" algn="ctr">
              <a:solidFill>
                <a:schemeClr val="tx1"/>
              </a:solidFill>
              <a:round/>
              <a:headEnd/>
              <a:tailEnd type="arrow" w="med" len="med"/>
            </a:ln>
          </p:spPr>
        </p:cxnSp>
      </p:grpSp>
      <p:sp>
        <p:nvSpPr>
          <p:cNvPr id="12" name="Date Placeholder 11"/>
          <p:cNvSpPr>
            <a:spLocks noGrp="1"/>
          </p:cNvSpPr>
          <p:nvPr>
            <p:ph type="dt" sz="half" idx="10"/>
          </p:nvPr>
        </p:nvSpPr>
        <p:spPr/>
        <p:txBody>
          <a:bodyPr/>
          <a:lstStyle/>
          <a:p>
            <a:r>
              <a:rPr lang="it-IT" smtClean="0"/>
              <a:t>08/05/2013</a:t>
            </a:r>
            <a:endParaRPr lang="en-US"/>
          </a:p>
        </p:txBody>
      </p:sp>
      <p:sp>
        <p:nvSpPr>
          <p:cNvPr id="14" name="Footer Placeholder 13"/>
          <p:cNvSpPr>
            <a:spLocks noGrp="1"/>
          </p:cNvSpPr>
          <p:nvPr>
            <p:ph type="ftr" sz="quarter" idx="11"/>
          </p:nvPr>
        </p:nvSpPr>
        <p:spPr/>
        <p:txBody>
          <a:bodyPr/>
          <a:lstStyle/>
          <a:p>
            <a:r>
              <a:rPr lang="it-IT" smtClean="0"/>
              <a:t>Seminari didattici - Città della Scienza</a:t>
            </a: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65456"/>
            <a:ext cx="8229600" cy="1143000"/>
          </a:xfrm>
        </p:spPr>
        <p:txBody>
          <a:bodyPr/>
          <a:lstStyle/>
          <a:p>
            <a:pPr lvl="0"/>
            <a:r>
              <a:rPr lang="it-IT" dirty="0" smtClean="0"/>
              <a:t>Onde nello spazio-tempo</a:t>
            </a:r>
            <a:endParaRPr lang="it-IT" dirty="0"/>
          </a:p>
        </p:txBody>
      </p:sp>
      <p:sp>
        <p:nvSpPr>
          <p:cNvPr id="6" name="Content Placeholder 5"/>
          <p:cNvSpPr>
            <a:spLocks noGrp="1"/>
          </p:cNvSpPr>
          <p:nvPr>
            <p:ph idx="1"/>
          </p:nvPr>
        </p:nvSpPr>
        <p:spPr/>
        <p:txBody>
          <a:bodyPr/>
          <a:lstStyle/>
          <a:p>
            <a:r>
              <a:rPr lang="it-IT" dirty="0" smtClean="0"/>
              <a:t>Variazioni di massa producono increspature nel cronotopo…esattamente come quando si lancia un sasso in acqua.</a:t>
            </a:r>
          </a:p>
          <a:p>
            <a:r>
              <a:rPr lang="it-IT" dirty="0" smtClean="0"/>
              <a:t>Ma quanto e come devono variare, le masse per produrre un onda visibile da terra e come si possono osservare queste onde?</a:t>
            </a:r>
          </a:p>
          <a:p>
            <a:pPr>
              <a:buNone/>
            </a:pPr>
            <a:endParaRPr lang="it-IT" dirty="0"/>
          </a:p>
        </p:txBody>
      </p:sp>
      <p:graphicFrame>
        <p:nvGraphicFramePr>
          <p:cNvPr id="8" name="Object 23"/>
          <p:cNvGraphicFramePr>
            <a:graphicFrameLocks noChangeAspect="1"/>
          </p:cNvGraphicFramePr>
          <p:nvPr/>
        </p:nvGraphicFramePr>
        <p:xfrm>
          <a:off x="3838694" y="5105400"/>
          <a:ext cx="2903537" cy="731838"/>
        </p:xfrm>
        <a:graphic>
          <a:graphicData uri="http://schemas.openxmlformats.org/presentationml/2006/ole">
            <p:oleObj spid="_x0000_s32770" name="Equation" r:id="rId3" imgW="1562040" imgH="393480" progId="Equation.3">
              <p:embed/>
            </p:oleObj>
          </a:graphicData>
        </a:graphic>
      </p:graphicFrame>
      <p:sp>
        <p:nvSpPr>
          <p:cNvPr id="9" name="Text Box 29"/>
          <p:cNvSpPr txBox="1">
            <a:spLocks noChangeArrowheads="1"/>
          </p:cNvSpPr>
          <p:nvPr/>
        </p:nvSpPr>
        <p:spPr bwMode="auto">
          <a:xfrm>
            <a:off x="5912892" y="5835650"/>
            <a:ext cx="1066800" cy="336550"/>
          </a:xfrm>
          <a:prstGeom prst="rect">
            <a:avLst/>
          </a:prstGeom>
          <a:noFill/>
          <a:ln w="9525">
            <a:noFill/>
            <a:miter lim="800000"/>
            <a:headEnd/>
            <a:tailEnd/>
          </a:ln>
        </p:spPr>
        <p:txBody>
          <a:bodyPr>
            <a:spAutoFit/>
          </a:bodyPr>
          <a:lstStyle/>
          <a:p>
            <a:pPr>
              <a:spcBef>
                <a:spcPct val="50000"/>
              </a:spcBef>
            </a:pPr>
            <a:r>
              <a:rPr lang="en-US" sz="1600" dirty="0"/>
              <a:t>8.27 10</a:t>
            </a:r>
            <a:r>
              <a:rPr lang="en-US" sz="1600" baseline="30000" dirty="0"/>
              <a:t>-45</a:t>
            </a:r>
          </a:p>
        </p:txBody>
      </p:sp>
      <p:sp>
        <p:nvSpPr>
          <p:cNvPr id="10" name="Oval 27"/>
          <p:cNvSpPr>
            <a:spLocks noChangeArrowheads="1"/>
          </p:cNvSpPr>
          <p:nvPr/>
        </p:nvSpPr>
        <p:spPr bwMode="auto">
          <a:xfrm>
            <a:off x="4652749" y="5056495"/>
            <a:ext cx="457200" cy="838200"/>
          </a:xfrm>
          <a:prstGeom prst="ellipse">
            <a:avLst/>
          </a:prstGeom>
          <a:noFill/>
          <a:ln w="9525">
            <a:solidFill>
              <a:schemeClr val="tx1"/>
            </a:solidFill>
            <a:round/>
            <a:headEnd/>
            <a:tailEnd/>
          </a:ln>
        </p:spPr>
        <p:txBody>
          <a:bodyPr wrap="none" anchor="ctr"/>
          <a:lstStyle/>
          <a:p>
            <a:endParaRPr lang="it-IT"/>
          </a:p>
        </p:txBody>
      </p:sp>
      <p:sp>
        <p:nvSpPr>
          <p:cNvPr id="11" name="Line 28"/>
          <p:cNvSpPr>
            <a:spLocks noChangeShapeType="1"/>
          </p:cNvSpPr>
          <p:nvPr/>
        </p:nvSpPr>
        <p:spPr bwMode="auto">
          <a:xfrm>
            <a:off x="5033749" y="5818495"/>
            <a:ext cx="914400" cy="228600"/>
          </a:xfrm>
          <a:prstGeom prst="line">
            <a:avLst/>
          </a:prstGeom>
          <a:noFill/>
          <a:ln w="9525">
            <a:solidFill>
              <a:schemeClr val="tx1"/>
            </a:solidFill>
            <a:round/>
            <a:headEnd/>
            <a:tailEnd type="triangle" w="med" len="med"/>
          </a:ln>
        </p:spPr>
        <p:txBody>
          <a:bodyPr/>
          <a:lstStyle/>
          <a:p>
            <a:endParaRPr lang="it-IT"/>
          </a:p>
        </p:txBody>
      </p:sp>
      <p:sp>
        <p:nvSpPr>
          <p:cNvPr id="12" name="Oval 11"/>
          <p:cNvSpPr/>
          <p:nvPr/>
        </p:nvSpPr>
        <p:spPr>
          <a:xfrm>
            <a:off x="4954137" y="5240740"/>
            <a:ext cx="491320" cy="5186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Straight Arrow Connector 13"/>
          <p:cNvCxnSpPr/>
          <p:nvPr/>
        </p:nvCxnSpPr>
        <p:spPr>
          <a:xfrm flipV="1">
            <a:off x="5308979" y="5076967"/>
            <a:ext cx="368490" cy="136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18409" y="4626586"/>
            <a:ext cx="3111691" cy="646331"/>
          </a:xfrm>
          <a:prstGeom prst="rect">
            <a:avLst/>
          </a:prstGeom>
          <a:noFill/>
        </p:spPr>
        <p:txBody>
          <a:bodyPr wrap="square" rtlCol="0">
            <a:spAutoFit/>
          </a:bodyPr>
          <a:lstStyle/>
          <a:p>
            <a:r>
              <a:rPr lang="it-IT" dirty="0" smtClean="0"/>
              <a:t>Variazione del quadrupolo – esclusa simmetria sferica</a:t>
            </a:r>
            <a:endParaRPr lang="it-IT" dirty="0"/>
          </a:p>
        </p:txBody>
      </p:sp>
      <p:sp>
        <p:nvSpPr>
          <p:cNvPr id="13" name="Date Placeholder 12"/>
          <p:cNvSpPr>
            <a:spLocks noGrp="1"/>
          </p:cNvSpPr>
          <p:nvPr>
            <p:ph type="dt" sz="half" idx="10"/>
          </p:nvPr>
        </p:nvSpPr>
        <p:spPr/>
        <p:txBody>
          <a:bodyPr/>
          <a:lstStyle/>
          <a:p>
            <a:r>
              <a:rPr lang="it-IT" smtClean="0"/>
              <a:t>08/05/2013</a:t>
            </a:r>
            <a:endParaRPr lang="en-US" dirty="0"/>
          </a:p>
        </p:txBody>
      </p:sp>
      <p:sp>
        <p:nvSpPr>
          <p:cNvPr id="17" name="Footer Placeholder 16"/>
          <p:cNvSpPr>
            <a:spLocks noGrp="1"/>
          </p:cNvSpPr>
          <p:nvPr>
            <p:ph type="ftr" sz="quarter" idx="11"/>
          </p:nvPr>
        </p:nvSpPr>
        <p:spPr/>
        <p:txBody>
          <a:bodyPr/>
          <a:lstStyle/>
          <a:p>
            <a:r>
              <a:rPr lang="it-IT" smtClean="0"/>
              <a:t>Seminari didattici - Città della Scienza</a:t>
            </a:r>
            <a:endParaRPr lang="en-US" dirty="0"/>
          </a:p>
        </p:txBody>
      </p:sp>
      <p:sp>
        <p:nvSpPr>
          <p:cNvPr id="18" name="Slide Number Placeholder 17"/>
          <p:cNvSpPr>
            <a:spLocks noGrp="1"/>
          </p:cNvSpPr>
          <p:nvPr>
            <p:ph type="sldNum" sz="quarter" idx="12"/>
          </p:nvPr>
        </p:nvSpPr>
        <p:spPr/>
        <p:txBody>
          <a:bodyPr/>
          <a:lstStyle/>
          <a:p>
            <a:fld id="{B6F15528-21DE-4FAA-801E-634DDDAF4B2B}" type="slidenum">
              <a:rPr lang="en-US" smtClean="0"/>
              <a:pPr/>
              <a:t>29</a:t>
            </a:fld>
            <a:endParaRPr lang="en-US"/>
          </a:p>
        </p:txBody>
      </p:sp>
      <p:sp>
        <p:nvSpPr>
          <p:cNvPr id="19" name="Oval 18"/>
          <p:cNvSpPr/>
          <p:nvPr/>
        </p:nvSpPr>
        <p:spPr>
          <a:xfrm>
            <a:off x="2172217" y="5065588"/>
            <a:ext cx="491320" cy="5186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Line 28"/>
          <p:cNvSpPr>
            <a:spLocks noChangeShapeType="1"/>
          </p:cNvSpPr>
          <p:nvPr/>
        </p:nvSpPr>
        <p:spPr bwMode="auto">
          <a:xfrm>
            <a:off x="2538438" y="5547807"/>
            <a:ext cx="136524" cy="320730"/>
          </a:xfrm>
          <a:prstGeom prst="line">
            <a:avLst/>
          </a:prstGeom>
          <a:noFill/>
          <a:ln w="9525">
            <a:solidFill>
              <a:schemeClr val="tx1"/>
            </a:solidFill>
            <a:round/>
            <a:headEnd/>
            <a:tailEnd type="triangle" w="med" len="med"/>
          </a:ln>
        </p:spPr>
        <p:txBody>
          <a:bodyPr/>
          <a:lstStyle/>
          <a:p>
            <a:endParaRPr lang="it-IT"/>
          </a:p>
        </p:txBody>
      </p:sp>
      <p:sp>
        <p:nvSpPr>
          <p:cNvPr id="21" name="TextBox 20"/>
          <p:cNvSpPr txBox="1"/>
          <p:nvPr/>
        </p:nvSpPr>
        <p:spPr>
          <a:xfrm>
            <a:off x="1678677" y="5786647"/>
            <a:ext cx="2306471" cy="369332"/>
          </a:xfrm>
          <a:prstGeom prst="rect">
            <a:avLst/>
          </a:prstGeom>
          <a:noFill/>
        </p:spPr>
        <p:txBody>
          <a:bodyPr wrap="square" rtlCol="0">
            <a:spAutoFit/>
          </a:bodyPr>
          <a:lstStyle/>
          <a:p>
            <a:r>
              <a:rPr lang="it-IT" dirty="0" smtClean="0"/>
              <a:t>Piccola perturbazione</a:t>
            </a:r>
            <a:endParaRPr lang="it-IT" dirty="0"/>
          </a:p>
        </p:txBody>
      </p:sp>
      <p:graphicFrame>
        <p:nvGraphicFramePr>
          <p:cNvPr id="22" name="Object 18"/>
          <p:cNvGraphicFramePr>
            <a:graphicFrameLocks noChangeAspect="1"/>
          </p:cNvGraphicFramePr>
          <p:nvPr/>
        </p:nvGraphicFramePr>
        <p:xfrm>
          <a:off x="1213076" y="5183345"/>
          <a:ext cx="1379538" cy="382588"/>
        </p:xfrm>
        <a:graphic>
          <a:graphicData uri="http://schemas.openxmlformats.org/presentationml/2006/ole">
            <p:oleObj spid="_x0000_s32771" name="Equation" r:id="rId4" imgW="825480" imgH="228600" progId="Equation.3">
              <p:embed/>
            </p:oleObj>
          </a:graphicData>
        </a:graphic>
      </p:graphicFrame>
      <p:sp>
        <p:nvSpPr>
          <p:cNvPr id="23" name="Rectangle 21"/>
          <p:cNvSpPr>
            <a:spLocks noChangeArrowheads="1"/>
          </p:cNvSpPr>
          <p:nvPr/>
        </p:nvSpPr>
        <p:spPr bwMode="auto">
          <a:xfrm>
            <a:off x="2808513" y="5186520"/>
            <a:ext cx="1098550" cy="366713"/>
          </a:xfrm>
          <a:prstGeom prst="rect">
            <a:avLst/>
          </a:prstGeom>
          <a:noFill/>
          <a:ln w="9525">
            <a:noFill/>
            <a:miter lim="800000"/>
            <a:headEnd/>
            <a:tailEnd/>
          </a:ln>
          <a:effectLst/>
        </p:spPr>
        <p:txBody>
          <a:bodyPr wrap="none">
            <a:spAutoFit/>
          </a:bodyPr>
          <a:lstStyle/>
          <a:p>
            <a:r>
              <a:rPr lang="en-US" i="1" dirty="0">
                <a:solidFill>
                  <a:srgbClr val="080808"/>
                </a:solidFill>
                <a:latin typeface="Times New Roman" pitchFamily="18" charset="0"/>
              </a:rPr>
              <a:t>|</a:t>
            </a:r>
            <a:r>
              <a:rPr lang="en-US" i="1" dirty="0" err="1">
                <a:solidFill>
                  <a:srgbClr val="080808"/>
                </a:solidFill>
                <a:latin typeface="Times New Roman" pitchFamily="18" charset="0"/>
              </a:rPr>
              <a:t>h</a:t>
            </a:r>
            <a:r>
              <a:rPr lang="en-US" i="1" baseline="-25000" dirty="0" err="1">
                <a:solidFill>
                  <a:srgbClr val="080808"/>
                </a:solidFill>
                <a:latin typeface="Times New Roman" pitchFamily="18" charset="0"/>
              </a:rPr>
              <a:t>ik</a:t>
            </a:r>
            <a:r>
              <a:rPr lang="en-US" i="1" dirty="0">
                <a:solidFill>
                  <a:srgbClr val="080808"/>
                </a:solidFill>
                <a:latin typeface="Times New Roman" pitchFamily="18" charset="0"/>
              </a:rPr>
              <a:t>| « 1</a:t>
            </a:r>
            <a:r>
              <a:rPr lang="en-US" i="1" dirty="0"/>
              <a:t>	</a:t>
            </a:r>
            <a:endParaRPr lang="it-IT" i="1" dirty="0"/>
          </a:p>
        </p:txBody>
      </p:sp>
      <p:graphicFrame>
        <p:nvGraphicFramePr>
          <p:cNvPr id="24" name="Object 15"/>
          <p:cNvGraphicFramePr>
            <a:graphicFrameLocks noChangeAspect="1"/>
          </p:cNvGraphicFramePr>
          <p:nvPr/>
        </p:nvGraphicFramePr>
        <p:xfrm>
          <a:off x="116842" y="4531869"/>
          <a:ext cx="1003300" cy="914400"/>
        </p:xfrm>
        <a:graphic>
          <a:graphicData uri="http://schemas.openxmlformats.org/presentationml/2006/ole">
            <p:oleObj spid="_x0000_s32772" name="Equation" r:id="rId5" imgW="1002960" imgH="914400" progId="Equation.3">
              <p:embed/>
            </p:oleObj>
          </a:graphicData>
        </a:graphic>
      </p:graphicFrame>
      <p:cxnSp>
        <p:nvCxnSpPr>
          <p:cNvPr id="26" name="Straight Arrow Connector 25"/>
          <p:cNvCxnSpPr/>
          <p:nvPr/>
        </p:nvCxnSpPr>
        <p:spPr>
          <a:xfrm flipH="1" flipV="1">
            <a:off x="1173707" y="5104266"/>
            <a:ext cx="559559" cy="2866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4"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ox(in)">
                                      <p:cBhvr>
                                        <p:cTn id="19" dur="500"/>
                                        <p:tgtEl>
                                          <p:spTgt spid="26"/>
                                        </p:tgtEl>
                                      </p:cBhvr>
                                    </p:animEffect>
                                  </p:childTnLst>
                                </p:cTn>
                              </p:par>
                              <p:par>
                                <p:cTn id="20" presetID="4"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ox(i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Simultaneità</a:t>
            </a:r>
            <a:endParaRPr lang="it-IT" dirty="0"/>
          </a:p>
        </p:txBody>
      </p:sp>
      <p:sp>
        <p:nvSpPr>
          <p:cNvPr id="3" name="Content Placeholder 2"/>
          <p:cNvSpPr>
            <a:spLocks noGrp="1"/>
          </p:cNvSpPr>
          <p:nvPr>
            <p:ph idx="1"/>
          </p:nvPr>
        </p:nvSpPr>
        <p:spPr/>
        <p:txBody>
          <a:bodyPr/>
          <a:lstStyle/>
          <a:p>
            <a:r>
              <a:rPr lang="it-IT" dirty="0" smtClean="0"/>
              <a:t>In un sistema inerziale fissiamo due punti A e B, ciascuno con un osservatore dotato di orologio.</a:t>
            </a:r>
          </a:p>
          <a:p>
            <a:r>
              <a:rPr lang="it-IT" dirty="0" smtClean="0"/>
              <a:t>L’orologio di B è sincrono con quello di A quando un segnale luminoso partito da A al tempo t</a:t>
            </a:r>
            <a:r>
              <a:rPr lang="it-IT" baseline="-25000" dirty="0" smtClean="0"/>
              <a:t>A</a:t>
            </a:r>
            <a:r>
              <a:rPr lang="it-IT" dirty="0" smtClean="0"/>
              <a:t> arriva in B al tempo t</a:t>
            </a:r>
            <a:r>
              <a:rPr lang="it-IT" baseline="-25000" dirty="0" smtClean="0"/>
              <a:t>B</a:t>
            </a:r>
            <a:r>
              <a:rPr lang="it-IT" dirty="0" smtClean="0"/>
              <a:t>, tale che</a:t>
            </a:r>
          </a:p>
          <a:p>
            <a:pPr>
              <a:buNone/>
            </a:pPr>
            <a:endParaRPr lang="it-IT" dirty="0"/>
          </a:p>
        </p:txBody>
      </p:sp>
      <p:graphicFrame>
        <p:nvGraphicFramePr>
          <p:cNvPr id="4" name="Object 3"/>
          <p:cNvGraphicFramePr>
            <a:graphicFrameLocks noChangeAspect="1"/>
          </p:cNvGraphicFramePr>
          <p:nvPr/>
        </p:nvGraphicFramePr>
        <p:xfrm>
          <a:off x="3733800" y="4924425"/>
          <a:ext cx="2362200" cy="1047750"/>
        </p:xfrm>
        <a:graphic>
          <a:graphicData uri="http://schemas.openxmlformats.org/presentationml/2006/ole">
            <p:oleObj spid="_x0000_s1026" name="Equation" r:id="rId3" imgW="660240" imgH="457200" progId="Equation.3">
              <p:embed/>
            </p:oleObj>
          </a:graphicData>
        </a:graphic>
      </p:graphicFrame>
      <p:sp>
        <p:nvSpPr>
          <p:cNvPr id="5" name="Date Placeholder 4"/>
          <p:cNvSpPr>
            <a:spLocks noGrp="1"/>
          </p:cNvSpPr>
          <p:nvPr>
            <p:ph type="dt" sz="half" idx="10"/>
          </p:nvPr>
        </p:nvSpPr>
        <p:spPr/>
        <p:txBody>
          <a:bodyPr/>
          <a:lstStyle/>
          <a:p>
            <a:r>
              <a:rPr lang="it-IT" smtClean="0"/>
              <a:t>08/05/2013</a:t>
            </a:r>
            <a:endParaRPr lang="en-US"/>
          </a:p>
        </p:txBody>
      </p:sp>
      <p:sp>
        <p:nvSpPr>
          <p:cNvPr id="7" name="Footer Placeholder 6"/>
          <p:cNvSpPr>
            <a:spLocks noGrp="1"/>
          </p:cNvSpPr>
          <p:nvPr>
            <p:ph type="ftr" sz="quarter" idx="11"/>
          </p:nvPr>
        </p:nvSpPr>
        <p:spPr/>
        <p:txBody>
          <a:bodyPr/>
          <a:lstStyle/>
          <a:p>
            <a:r>
              <a:rPr lang="it-IT" smtClean="0"/>
              <a:t>Seminari didattici - Città della Scienza</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Footer Placeholder 2"/>
          <p:cNvSpPr>
            <a:spLocks noGrp="1"/>
          </p:cNvSpPr>
          <p:nvPr>
            <p:ph type="ftr" sz="quarter" idx="11"/>
          </p:nvPr>
        </p:nvSpPr>
        <p:spPr>
          <a:noFill/>
        </p:spPr>
        <p:txBody>
          <a:bodyPr/>
          <a:lstStyle/>
          <a:p>
            <a:r>
              <a:rPr lang="it-IT" smtClean="0"/>
              <a:t>Seminari didattici - Città della Scienza</a:t>
            </a:r>
            <a:endParaRPr lang="en-US" smtClean="0"/>
          </a:p>
        </p:txBody>
      </p:sp>
      <p:sp>
        <p:nvSpPr>
          <p:cNvPr id="31749" name="Rectangle 2"/>
          <p:cNvSpPr>
            <a:spLocks noChangeArrowheads="1"/>
          </p:cNvSpPr>
          <p:nvPr/>
        </p:nvSpPr>
        <p:spPr bwMode="auto">
          <a:xfrm>
            <a:off x="685800" y="12700"/>
            <a:ext cx="7696200" cy="960438"/>
          </a:xfrm>
          <a:prstGeom prst="rect">
            <a:avLst/>
          </a:prstGeom>
          <a:noFill/>
          <a:ln w="9525">
            <a:noFill/>
            <a:round/>
            <a:headEnd/>
            <a:tailEnd/>
          </a:ln>
        </p:spPr>
        <p:txBody>
          <a:bodyPr lIns="90000" tIns="46800" rIns="90000" bIns="46800" anchor="ctr"/>
          <a:lstStyle/>
          <a:p>
            <a:pPr algn="ctr" eaLnBrk="1" hangingPunct="1"/>
            <a:r>
              <a:rPr lang="it-IT" sz="4400" b="0">
                <a:solidFill>
                  <a:schemeClr val="tx2"/>
                </a:solidFill>
              </a:rPr>
              <a:t>Costanti di accoppiamento</a:t>
            </a:r>
          </a:p>
        </p:txBody>
      </p:sp>
      <p:sp>
        <p:nvSpPr>
          <p:cNvPr id="29699" name="Rectangle 3"/>
          <p:cNvSpPr>
            <a:spLocks noChangeArrowheads="1"/>
          </p:cNvSpPr>
          <p:nvPr/>
        </p:nvSpPr>
        <p:spPr bwMode="auto">
          <a:xfrm>
            <a:off x="304800" y="2743200"/>
            <a:ext cx="8640763" cy="2244725"/>
          </a:xfrm>
          <a:prstGeom prst="rect">
            <a:avLst/>
          </a:prstGeom>
          <a:noFill/>
          <a:ln w="9525">
            <a:noFill/>
            <a:round/>
            <a:headEnd/>
            <a:tailEnd/>
          </a:ln>
        </p:spPr>
        <p:txBody>
          <a:bodyPr lIns="90000" tIns="46800" rIns="90000" bIns="46800"/>
          <a:lstStyle/>
          <a:p>
            <a:pPr marL="342900" indent="-342900" eaLnBrk="1" hangingPunct="1">
              <a:spcBef>
                <a:spcPct val="20000"/>
              </a:spcBef>
              <a:buFontTx/>
              <a:buChar char="•"/>
            </a:pPr>
            <a:r>
              <a:rPr lang="it-IT" b="0" dirty="0"/>
              <a:t>Collassi di supernova: i </a:t>
            </a:r>
            <a:r>
              <a:rPr lang="it-IT" dirty="0" smtClean="0"/>
              <a:t>neutrini (</a:t>
            </a:r>
            <a:r>
              <a:rPr lang="it-IT" b="0" dirty="0" smtClean="0">
                <a:latin typeface="Symbol" charset="2"/>
              </a:rPr>
              <a:t>n)</a:t>
            </a:r>
            <a:r>
              <a:rPr lang="it-IT" b="0" dirty="0" smtClean="0"/>
              <a:t> </a:t>
            </a:r>
            <a:r>
              <a:rPr lang="it-IT" b="0" dirty="0"/>
              <a:t>subiscono 10</a:t>
            </a:r>
            <a:r>
              <a:rPr lang="it-IT" b="0" baseline="30000" dirty="0"/>
              <a:t>3</a:t>
            </a:r>
            <a:r>
              <a:rPr lang="it-IT" b="0" dirty="0"/>
              <a:t>  interazioni prima di lasciare la stella, le </a:t>
            </a:r>
            <a:r>
              <a:rPr lang="it-IT" b="0" dirty="0" smtClean="0"/>
              <a:t>Onde Gravitazionali (GW), </a:t>
            </a:r>
            <a:r>
              <a:rPr lang="it-IT" b="0" dirty="0"/>
              <a:t>invece, emergono dal nucleo </a:t>
            </a:r>
            <a:r>
              <a:rPr lang="it-IT" b="0" i="1" dirty="0"/>
              <a:t>indisturbate</a:t>
            </a:r>
          </a:p>
          <a:p>
            <a:pPr marL="342900" indent="-342900" eaLnBrk="1" hangingPunct="1">
              <a:spcBef>
                <a:spcPct val="20000"/>
              </a:spcBef>
              <a:buFontTx/>
              <a:buChar char="•"/>
            </a:pPr>
            <a:r>
              <a:rPr lang="it-IT" b="0" dirty="0"/>
              <a:t>disaccoppiamento delle GW dopo il  Big Bang </a:t>
            </a:r>
          </a:p>
          <a:p>
            <a:pPr marL="742950" lvl="1" indent="-285750" eaLnBrk="1" hangingPunct="1">
              <a:spcBef>
                <a:spcPct val="20000"/>
              </a:spcBef>
              <a:buFontTx/>
              <a:buChar char="–"/>
            </a:pPr>
            <a:r>
              <a:rPr lang="it-IT" b="0" dirty="0"/>
              <a:t>GW  </a:t>
            </a:r>
            <a:r>
              <a:rPr lang="it-IT" b="0" dirty="0">
                <a:latin typeface="Symbol" charset="2"/>
              </a:rPr>
              <a:t>~</a:t>
            </a:r>
            <a:r>
              <a:rPr lang="it-IT" b="0" dirty="0">
                <a:sym typeface="Math1" pitchFamily="2" charset="2"/>
              </a:rPr>
              <a:t> 10</a:t>
            </a:r>
            <a:r>
              <a:rPr lang="it-IT" b="0" baseline="30000" dirty="0">
                <a:sym typeface="Math1" pitchFamily="2" charset="2"/>
              </a:rPr>
              <a:t>-43</a:t>
            </a:r>
            <a:r>
              <a:rPr lang="it-IT" b="0" dirty="0">
                <a:sym typeface="Math1" pitchFamily="2" charset="2"/>
              </a:rPr>
              <a:t> s  (T </a:t>
            </a:r>
            <a:r>
              <a:rPr lang="it-IT" b="0" dirty="0">
                <a:latin typeface="Symbol" charset="2"/>
              </a:rPr>
              <a:t>~</a:t>
            </a:r>
            <a:r>
              <a:rPr lang="it-IT" b="0" dirty="0">
                <a:sym typeface="Math1" pitchFamily="2" charset="2"/>
              </a:rPr>
              <a:t> 10</a:t>
            </a:r>
            <a:r>
              <a:rPr lang="it-IT" b="0" baseline="30000" dirty="0">
                <a:sym typeface="Math1" pitchFamily="2" charset="2"/>
              </a:rPr>
              <a:t>19</a:t>
            </a:r>
            <a:r>
              <a:rPr lang="it-IT" b="0" dirty="0">
                <a:sym typeface="Math1" pitchFamily="2" charset="2"/>
              </a:rPr>
              <a:t> GeV)</a:t>
            </a:r>
          </a:p>
          <a:p>
            <a:pPr marL="742950" lvl="1" indent="-285750" eaLnBrk="1" hangingPunct="1">
              <a:spcBef>
                <a:spcPct val="20000"/>
              </a:spcBef>
              <a:buFontTx/>
              <a:buChar char="–"/>
            </a:pPr>
            <a:r>
              <a:rPr lang="it-IT" b="0" dirty="0"/>
              <a:t> </a:t>
            </a:r>
            <a:r>
              <a:rPr lang="it-IT" b="0" dirty="0">
                <a:latin typeface="Symbol" charset="2"/>
                <a:sym typeface="Math1" pitchFamily="2" charset="2"/>
              </a:rPr>
              <a:t>n      </a:t>
            </a:r>
            <a:r>
              <a:rPr lang="it-IT" b="0" dirty="0">
                <a:latin typeface="Symbol" charset="2"/>
              </a:rPr>
              <a:t>~</a:t>
            </a:r>
            <a:r>
              <a:rPr lang="it-IT" b="0" dirty="0">
                <a:sym typeface="Math1" pitchFamily="2" charset="2"/>
              </a:rPr>
              <a:t>    1    s  (T </a:t>
            </a:r>
            <a:r>
              <a:rPr lang="it-IT" b="0" dirty="0">
                <a:latin typeface="Symbol" charset="2"/>
              </a:rPr>
              <a:t>~</a:t>
            </a:r>
            <a:r>
              <a:rPr lang="it-IT" b="0" dirty="0">
                <a:sym typeface="Math1" pitchFamily="2" charset="2"/>
              </a:rPr>
              <a:t> 1   MeV)</a:t>
            </a:r>
          </a:p>
          <a:p>
            <a:pPr marL="742950" lvl="1" indent="-285750" eaLnBrk="1" hangingPunct="1">
              <a:spcBef>
                <a:spcPct val="20000"/>
              </a:spcBef>
              <a:buFontTx/>
              <a:buChar char="–"/>
            </a:pPr>
            <a:r>
              <a:rPr lang="it-IT" b="0" dirty="0">
                <a:sym typeface="Math1" pitchFamily="2" charset="2"/>
              </a:rPr>
              <a:t> γ      </a:t>
            </a:r>
            <a:r>
              <a:rPr lang="it-IT" b="0" dirty="0">
                <a:latin typeface="Symbol" charset="2"/>
              </a:rPr>
              <a:t>~</a:t>
            </a:r>
            <a:r>
              <a:rPr lang="it-IT" b="0" dirty="0">
                <a:sym typeface="Math1" pitchFamily="2" charset="2"/>
              </a:rPr>
              <a:t> 10</a:t>
            </a:r>
            <a:r>
              <a:rPr lang="it-IT" b="0" baseline="30000" dirty="0">
                <a:sym typeface="Math1" pitchFamily="2" charset="2"/>
              </a:rPr>
              <a:t>12</a:t>
            </a:r>
            <a:r>
              <a:rPr lang="it-IT" b="0" dirty="0">
                <a:sym typeface="Math1" pitchFamily="2" charset="2"/>
              </a:rPr>
              <a:t>  s  (T </a:t>
            </a:r>
            <a:r>
              <a:rPr lang="it-IT" b="0" dirty="0">
                <a:latin typeface="Symbol" charset="2"/>
              </a:rPr>
              <a:t>~</a:t>
            </a:r>
            <a:r>
              <a:rPr lang="it-IT" b="0" dirty="0">
                <a:sym typeface="Math1" pitchFamily="2" charset="2"/>
              </a:rPr>
              <a:t> 0.2    eV)</a:t>
            </a:r>
          </a:p>
        </p:txBody>
      </p:sp>
      <p:graphicFrame>
        <p:nvGraphicFramePr>
          <p:cNvPr id="29700" name="Group 4"/>
          <p:cNvGraphicFramePr>
            <a:graphicFrameLocks noGrp="1"/>
          </p:cNvGraphicFramePr>
          <p:nvPr/>
        </p:nvGraphicFramePr>
        <p:xfrm>
          <a:off x="1524000" y="914400"/>
          <a:ext cx="6172200" cy="1163320"/>
        </p:xfrm>
        <a:graphic>
          <a:graphicData uri="http://schemas.openxmlformats.org/drawingml/2006/table">
            <a:tbl>
              <a:tblPr/>
              <a:tblGrid>
                <a:gridCol w="1543050"/>
                <a:gridCol w="1543050"/>
                <a:gridCol w="1543050"/>
                <a:gridCol w="1543050"/>
              </a:tblGrid>
              <a:tr h="584200">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smtClean="0">
                          <a:ln>
                            <a:noFill/>
                          </a:ln>
                          <a:solidFill>
                            <a:schemeClr val="bg1"/>
                          </a:solidFill>
                          <a:effectLst/>
                          <a:latin typeface="Comic Sans MS" pitchFamily="66" charset="0"/>
                        </a:rPr>
                        <a:t>strong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smtClean="0">
                          <a:ln>
                            <a:noFill/>
                          </a:ln>
                          <a:solidFill>
                            <a:schemeClr val="bg1"/>
                          </a:solidFill>
                          <a:effectLst/>
                          <a:latin typeface="Comic Sans MS" pitchFamily="66" charset="0"/>
                        </a:rPr>
                        <a:t>e.m.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smtClean="0">
                          <a:ln>
                            <a:noFill/>
                          </a:ln>
                          <a:solidFill>
                            <a:schemeClr val="bg1"/>
                          </a:solidFill>
                          <a:effectLst/>
                          <a:latin typeface="Comic Sans MS" pitchFamily="66" charset="0"/>
                        </a:rPr>
                        <a:t>weak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smtClean="0">
                          <a:ln>
                            <a:noFill/>
                          </a:ln>
                          <a:solidFill>
                            <a:schemeClr val="bg1"/>
                          </a:solidFill>
                          <a:effectLst/>
                          <a:latin typeface="Comic Sans MS" pitchFamily="66" charset="0"/>
                        </a:rPr>
                        <a:t>gravity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solidFill>
                  </a:tcPr>
                </a:tc>
              </a:tr>
              <a:tr h="558800">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smtClean="0">
                          <a:ln>
                            <a:noFill/>
                          </a:ln>
                          <a:solidFill>
                            <a:schemeClr val="tx1"/>
                          </a:solidFill>
                          <a:effectLst/>
                          <a:latin typeface="Comic Sans MS" pitchFamily="66" charset="0"/>
                        </a:rPr>
                        <a:t>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smtClean="0">
                          <a:ln>
                            <a:noFill/>
                          </a:ln>
                          <a:solidFill>
                            <a:schemeClr val="tx1"/>
                          </a:solidFill>
                          <a:effectLst/>
                          <a:latin typeface="Comic Sans MS" pitchFamily="66" charset="0"/>
                        </a:rPr>
                        <a:t>1/137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smtClean="0">
                          <a:ln>
                            <a:noFill/>
                          </a:ln>
                          <a:solidFill>
                            <a:schemeClr val="tx1"/>
                          </a:solidFill>
                          <a:effectLst/>
                          <a:latin typeface="Comic Sans MS" pitchFamily="66" charset="0"/>
                        </a:rPr>
                        <a:t>10</a:t>
                      </a:r>
                      <a:r>
                        <a:rPr kumimoji="0" lang="it-IT" sz="3200" b="0" i="0" u="none" strike="noStrike" cap="none" normalizeH="0" baseline="30000" smtClean="0">
                          <a:ln>
                            <a:noFill/>
                          </a:ln>
                          <a:solidFill>
                            <a:schemeClr val="tx1"/>
                          </a:solidFill>
                          <a:effectLst/>
                          <a:latin typeface="Comic Sans MS" pitchFamily="66" charset="0"/>
                        </a:rPr>
                        <a:t>-5</a:t>
                      </a:r>
                      <a:endParaRPr kumimoji="0" lang="it-IT" sz="32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smtClean="0">
                          <a:ln>
                            <a:noFill/>
                          </a:ln>
                          <a:solidFill>
                            <a:schemeClr val="tx1"/>
                          </a:solidFill>
                          <a:effectLst/>
                          <a:latin typeface="Comic Sans MS" pitchFamily="66" charset="0"/>
                        </a:rPr>
                        <a:t>10</a:t>
                      </a:r>
                      <a:r>
                        <a:rPr kumimoji="0" lang="it-IT" sz="3200" b="0" i="0" u="none" strike="noStrike" cap="none" normalizeH="0" baseline="30000" smtClean="0">
                          <a:ln>
                            <a:noFill/>
                          </a:ln>
                          <a:solidFill>
                            <a:schemeClr val="tx1"/>
                          </a:solidFill>
                          <a:effectLst/>
                          <a:latin typeface="Comic Sans MS" pitchFamily="66" charset="0"/>
                        </a:rPr>
                        <a:t>-39</a:t>
                      </a:r>
                      <a:endParaRPr kumimoji="0" lang="it-IT" sz="32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717" name="Text Box 21"/>
          <p:cNvSpPr txBox="1">
            <a:spLocks noChangeArrowheads="1"/>
          </p:cNvSpPr>
          <p:nvPr/>
        </p:nvSpPr>
        <p:spPr bwMode="auto">
          <a:xfrm>
            <a:off x="1195388" y="5105400"/>
            <a:ext cx="6751637" cy="850900"/>
          </a:xfrm>
          <a:prstGeom prst="rect">
            <a:avLst/>
          </a:prstGeom>
          <a:noFill/>
          <a:ln w="28575">
            <a:solidFill>
              <a:srgbClr val="FFFFFF"/>
            </a:solidFill>
            <a:miter lim="800000"/>
            <a:headEnd/>
            <a:tailEnd/>
          </a:ln>
        </p:spPr>
        <p:txBody>
          <a:bodyPr wrap="none">
            <a:spAutoFit/>
          </a:bodyPr>
          <a:lstStyle/>
          <a:p>
            <a:pPr algn="ctr" eaLnBrk="1" hangingPunct="1"/>
            <a:r>
              <a:rPr lang="it-IT" sz="2400" b="0" i="1">
                <a:latin typeface="Microsoft Sans Serif" pitchFamily="34" charset="0"/>
              </a:rPr>
              <a:t>Trasporto ideale di informazione, </a:t>
            </a:r>
          </a:p>
          <a:p>
            <a:pPr algn="ctr" eaLnBrk="1" hangingPunct="1"/>
            <a:r>
              <a:rPr lang="it-IT" sz="2400" b="0" i="1">
                <a:latin typeface="Microsoft Sans Serif" pitchFamily="34" charset="0"/>
              </a:rPr>
              <a:t>Universo trasparente alle GW fino al  Big Bang!! </a:t>
            </a:r>
          </a:p>
        </p:txBody>
      </p:sp>
      <p:sp>
        <p:nvSpPr>
          <p:cNvPr id="29718" name="Text Box 22"/>
          <p:cNvSpPr txBox="1">
            <a:spLocks noChangeArrowheads="1"/>
          </p:cNvSpPr>
          <p:nvPr/>
        </p:nvSpPr>
        <p:spPr bwMode="auto">
          <a:xfrm>
            <a:off x="914400" y="2286000"/>
            <a:ext cx="7566025" cy="376238"/>
          </a:xfrm>
          <a:prstGeom prst="rect">
            <a:avLst/>
          </a:prstGeom>
          <a:noFill/>
          <a:ln w="9525">
            <a:solidFill>
              <a:srgbClr val="0033CC"/>
            </a:solidFill>
            <a:miter lim="800000"/>
            <a:headEnd/>
            <a:tailEnd/>
          </a:ln>
        </p:spPr>
        <p:txBody>
          <a:bodyPr wrap="none">
            <a:spAutoFit/>
          </a:bodyPr>
          <a:lstStyle/>
          <a:p>
            <a:pPr eaLnBrk="1" hangingPunct="1"/>
            <a:r>
              <a:rPr lang="it-IT" sz="1800">
                <a:latin typeface="Microsoft Sans Serif" pitchFamily="34" charset="0"/>
              </a:rPr>
              <a:t>Emissione di GW : eventi molto energetici ma quasi nessuna interazione </a:t>
            </a:r>
          </a:p>
        </p:txBody>
      </p:sp>
      <p:sp>
        <p:nvSpPr>
          <p:cNvPr id="9" name="Date Placeholder 8"/>
          <p:cNvSpPr>
            <a:spLocks noGrp="1"/>
          </p:cNvSpPr>
          <p:nvPr>
            <p:ph type="dt" sz="half" idx="10"/>
          </p:nvPr>
        </p:nvSpPr>
        <p:spPr/>
        <p:txBody>
          <a:bodyPr/>
          <a:lstStyle/>
          <a:p>
            <a:r>
              <a:rPr lang="it-IT" smtClean="0"/>
              <a:t>08/05/2013</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8"/>
                                        </p:tgtEl>
                                        <p:attrNameLst>
                                          <p:attrName>style.visibility</p:attrName>
                                        </p:attrNameLst>
                                      </p:cBhvr>
                                      <p:to>
                                        <p:strVal val="visible"/>
                                      </p:to>
                                    </p:set>
                                    <p:animEffect transition="in" filter="fade">
                                      <p:cBhvr>
                                        <p:cTn id="7" dur="500"/>
                                        <p:tgtEl>
                                          <p:spTgt spid="297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699">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9699">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699">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717"/>
                                        </p:tgtEl>
                                        <p:attrNameLst>
                                          <p:attrName>style.visibility</p:attrName>
                                        </p:attrNameLst>
                                      </p:cBhvr>
                                      <p:to>
                                        <p:strVal val="visible"/>
                                      </p:to>
                                    </p:set>
                                    <p:animEffect transition="in" filter="wipe(left)">
                                      <p:cBhvr>
                                        <p:cTn id="26" dur="500"/>
                                        <p:tgtEl>
                                          <p:spTgt spid="29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29717" grpId="0" animBg="1" autoUpdateAnimBg="0"/>
      <p:bldP spid="29718"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p>
            <a:r>
              <a:rPr lang="it-IT" smtClean="0"/>
              <a:t>08/05/2013</a:t>
            </a:r>
            <a:endParaRPr lang="en-US" smtClean="0"/>
          </a:p>
        </p:txBody>
      </p:sp>
      <p:sp>
        <p:nvSpPr>
          <p:cNvPr id="32771" name="Footer Placeholder 4"/>
          <p:cNvSpPr>
            <a:spLocks noGrp="1"/>
          </p:cNvSpPr>
          <p:nvPr>
            <p:ph type="ftr" sz="quarter" idx="11"/>
          </p:nvPr>
        </p:nvSpPr>
        <p:spPr>
          <a:noFill/>
        </p:spPr>
        <p:txBody>
          <a:bodyPr/>
          <a:lstStyle/>
          <a:p>
            <a:r>
              <a:rPr lang="it-IT" smtClean="0"/>
              <a:t>Seminari didattici - Città della Scienza</a:t>
            </a:r>
            <a:endParaRPr lang="en-US" smtClean="0"/>
          </a:p>
        </p:txBody>
      </p:sp>
      <p:sp>
        <p:nvSpPr>
          <p:cNvPr id="32773" name="Rectangle 2"/>
          <p:cNvSpPr>
            <a:spLocks noGrp="1" noChangeArrowheads="1"/>
          </p:cNvSpPr>
          <p:nvPr>
            <p:ph type="title"/>
          </p:nvPr>
        </p:nvSpPr>
        <p:spPr>
          <a:xfrm>
            <a:off x="457200" y="76200"/>
            <a:ext cx="8229600" cy="1143000"/>
          </a:xfrm>
        </p:spPr>
        <p:txBody>
          <a:bodyPr/>
          <a:lstStyle/>
          <a:p>
            <a:pPr eaLnBrk="1" hangingPunct="1"/>
            <a:r>
              <a:rPr lang="en-US" smtClean="0"/>
              <a:t>Sorgenti astrofisiche di GW</a:t>
            </a:r>
          </a:p>
        </p:txBody>
      </p:sp>
      <p:sp>
        <p:nvSpPr>
          <p:cNvPr id="32774" name="Rectangle 3"/>
          <p:cNvSpPr>
            <a:spLocks noGrp="1" noChangeArrowheads="1"/>
          </p:cNvSpPr>
          <p:nvPr>
            <p:ph type="body" idx="1"/>
          </p:nvPr>
        </p:nvSpPr>
        <p:spPr>
          <a:xfrm>
            <a:off x="457200" y="1143000"/>
            <a:ext cx="8229600" cy="4525963"/>
          </a:xfrm>
        </p:spPr>
        <p:txBody>
          <a:bodyPr/>
          <a:lstStyle/>
          <a:p>
            <a:pPr marL="609600" indent="-609600" eaLnBrk="1" hangingPunct="1"/>
            <a:r>
              <a:rPr lang="it-IT" sz="2800" smtClean="0"/>
              <a:t>Abbiamo visto che la produzione di GW è caratterizzata dall’essere poco efficiente: solo sorgenti astrofisiche hanno sufficiente energia da produrne di rivelabili.</a:t>
            </a:r>
          </a:p>
          <a:p>
            <a:pPr marL="609600" indent="-609600" eaLnBrk="1" hangingPunct="1"/>
            <a:r>
              <a:rPr lang="it-IT" sz="2800" smtClean="0"/>
              <a:t>In base all’andamento nel tempo della radiazione emessa possiamo classificare le sorgenti in tre tipi:</a:t>
            </a:r>
          </a:p>
          <a:p>
            <a:pPr marL="1371600" lvl="2" indent="-457200" eaLnBrk="1" hangingPunct="1">
              <a:buFontTx/>
              <a:buAutoNum type="arabicPeriod"/>
            </a:pPr>
            <a:r>
              <a:rPr lang="it-IT" sz="2000" smtClean="0"/>
              <a:t>Sorgenti impulsive</a:t>
            </a:r>
          </a:p>
          <a:p>
            <a:pPr marL="1371600" lvl="2" indent="-457200" eaLnBrk="1" hangingPunct="1">
              <a:buFontTx/>
              <a:buAutoNum type="arabicPeriod"/>
            </a:pPr>
            <a:r>
              <a:rPr lang="it-IT" sz="2000" smtClean="0"/>
              <a:t>Sorgenti quasi periodiche</a:t>
            </a:r>
          </a:p>
          <a:p>
            <a:pPr marL="1371600" lvl="2" indent="-457200" eaLnBrk="1" hangingPunct="1">
              <a:buFontTx/>
              <a:buAutoNum type="arabicPeriod"/>
            </a:pPr>
            <a:r>
              <a:rPr lang="it-IT" sz="2000" smtClean="0"/>
              <a:t>Sorgenti periodiche</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p:spPr>
        <p:txBody>
          <a:bodyPr/>
          <a:lstStyle/>
          <a:p>
            <a:r>
              <a:rPr lang="it-IT" smtClean="0"/>
              <a:t>08/05/2013</a:t>
            </a:r>
            <a:endParaRPr lang="en-US" smtClean="0"/>
          </a:p>
        </p:txBody>
      </p:sp>
      <p:sp>
        <p:nvSpPr>
          <p:cNvPr id="33795" name="Footer Placeholder 4"/>
          <p:cNvSpPr>
            <a:spLocks noGrp="1"/>
          </p:cNvSpPr>
          <p:nvPr>
            <p:ph type="ftr" sz="quarter" idx="11"/>
          </p:nvPr>
        </p:nvSpPr>
        <p:spPr>
          <a:noFill/>
        </p:spPr>
        <p:txBody>
          <a:bodyPr/>
          <a:lstStyle/>
          <a:p>
            <a:r>
              <a:rPr lang="it-IT" smtClean="0"/>
              <a:t>Seminari didattici - Città della Scienza</a:t>
            </a:r>
            <a:endParaRPr lang="en-US" smtClean="0"/>
          </a:p>
        </p:txBody>
      </p:sp>
      <p:sp>
        <p:nvSpPr>
          <p:cNvPr id="33797" name="Rectangle 2"/>
          <p:cNvSpPr>
            <a:spLocks noGrp="1" noChangeArrowheads="1"/>
          </p:cNvSpPr>
          <p:nvPr>
            <p:ph type="title"/>
          </p:nvPr>
        </p:nvSpPr>
        <p:spPr>
          <a:xfrm>
            <a:off x="457200" y="76200"/>
            <a:ext cx="8229600" cy="990600"/>
          </a:xfrm>
        </p:spPr>
        <p:txBody>
          <a:bodyPr/>
          <a:lstStyle/>
          <a:p>
            <a:pPr eaLnBrk="1" hangingPunct="1"/>
            <a:r>
              <a:rPr lang="en-US" smtClean="0"/>
              <a:t>Sorgenti impulsive</a:t>
            </a:r>
          </a:p>
        </p:txBody>
      </p:sp>
      <p:sp>
        <p:nvSpPr>
          <p:cNvPr id="33798" name="Rectangle 3"/>
          <p:cNvSpPr>
            <a:spLocks noGrp="1" noChangeArrowheads="1"/>
          </p:cNvSpPr>
          <p:nvPr>
            <p:ph type="body" idx="1"/>
          </p:nvPr>
        </p:nvSpPr>
        <p:spPr>
          <a:xfrm>
            <a:off x="457200" y="1600200"/>
            <a:ext cx="3962400" cy="5029200"/>
          </a:xfrm>
        </p:spPr>
        <p:txBody>
          <a:bodyPr/>
          <a:lstStyle/>
          <a:p>
            <a:pPr eaLnBrk="1" hangingPunct="1">
              <a:lnSpc>
                <a:spcPct val="80000"/>
              </a:lnSpc>
            </a:pPr>
            <a:r>
              <a:rPr lang="it-IT" sz="2400" dirty="0" smtClean="0"/>
              <a:t>Si tratta essenzialmente di esplosioni (implosioni) di supernova.</a:t>
            </a:r>
          </a:p>
          <a:p>
            <a:pPr eaLnBrk="1" hangingPunct="1">
              <a:lnSpc>
                <a:spcPct val="80000"/>
              </a:lnSpc>
            </a:pPr>
            <a:r>
              <a:rPr lang="it-IT" sz="2400" dirty="0" smtClean="0"/>
              <a:t>Implosioni sfericamente simmetriche non producono GW, dobbiamo considerare stelle in rotazione.</a:t>
            </a:r>
          </a:p>
        </p:txBody>
      </p:sp>
      <p:sp>
        <p:nvSpPr>
          <p:cNvPr id="33800" name="Text Box 6"/>
          <p:cNvSpPr txBox="1">
            <a:spLocks noChangeArrowheads="1"/>
          </p:cNvSpPr>
          <p:nvPr/>
        </p:nvSpPr>
        <p:spPr bwMode="auto">
          <a:xfrm>
            <a:off x="4724400" y="4648200"/>
            <a:ext cx="3962400" cy="2066925"/>
          </a:xfrm>
          <a:prstGeom prst="rect">
            <a:avLst/>
          </a:prstGeom>
          <a:noFill/>
          <a:ln w="9525">
            <a:noFill/>
            <a:miter lim="800000"/>
            <a:headEnd/>
            <a:tailEnd/>
          </a:ln>
        </p:spPr>
        <p:txBody>
          <a:bodyPr>
            <a:spAutoFit/>
          </a:bodyPr>
          <a:lstStyle/>
          <a:p>
            <a:pPr>
              <a:spcBef>
                <a:spcPct val="50000"/>
              </a:spcBef>
            </a:pPr>
            <a:r>
              <a:rPr lang="en-US" b="0"/>
              <a:t>h~10</a:t>
            </a:r>
            <a:r>
              <a:rPr lang="en-US" b="0" baseline="30000"/>
              <a:t>-23 </a:t>
            </a:r>
            <a:r>
              <a:rPr lang="en-US" b="0"/>
              <a:t>- 10</a:t>
            </a:r>
            <a:r>
              <a:rPr lang="en-US" b="0" baseline="30000"/>
              <a:t>-24</a:t>
            </a:r>
            <a:r>
              <a:rPr lang="en-US" b="0"/>
              <a:t> in in range di frequenze di 100Hz – 1kHz per distanze dell’ordine di 20 Mpc (virgo cluster)</a:t>
            </a:r>
          </a:p>
          <a:p>
            <a:pPr>
              <a:spcBef>
                <a:spcPct val="50000"/>
              </a:spcBef>
            </a:pPr>
            <a:r>
              <a:rPr lang="en-US" b="0"/>
              <a:t>Eventi ~1/secolo/galassia.</a:t>
            </a:r>
          </a:p>
          <a:p>
            <a:pPr>
              <a:spcBef>
                <a:spcPct val="50000"/>
              </a:spcBef>
            </a:pPr>
            <a:endParaRPr lang="en-US" b="0" baseline="30000"/>
          </a:p>
        </p:txBody>
      </p:sp>
      <p:sp>
        <p:nvSpPr>
          <p:cNvPr id="9" name="Slide Number Placeholder 8"/>
          <p:cNvSpPr>
            <a:spLocks noGrp="1"/>
          </p:cNvSpPr>
          <p:nvPr>
            <p:ph type="sldNum" sz="quarter" idx="12"/>
          </p:nvPr>
        </p:nvSpPr>
        <p:spPr/>
        <p:txBody>
          <a:bodyPr/>
          <a:lstStyle/>
          <a:p>
            <a:fld id="{B6F15528-21DE-4FAA-801E-634DDDAF4B2B}" type="slidenum">
              <a:rPr lang="en-US" smtClean="0"/>
              <a:pPr/>
              <a:t>32</a:t>
            </a:fld>
            <a:endParaRPr lang="en-US"/>
          </a:p>
        </p:txBody>
      </p:sp>
      <p:pic>
        <p:nvPicPr>
          <p:cNvPr id="10" name="Picture 5"/>
          <p:cNvPicPr>
            <a:picLocks noChangeAspect="1" noChangeArrowheads="1"/>
          </p:cNvPicPr>
          <p:nvPr/>
        </p:nvPicPr>
        <p:blipFill>
          <a:blip r:embed="rId2" cstate="print"/>
          <a:srcRect/>
          <a:stretch>
            <a:fillRect/>
          </a:stretch>
        </p:blipFill>
        <p:spPr bwMode="auto">
          <a:xfrm>
            <a:off x="4813283" y="1219674"/>
            <a:ext cx="3576684" cy="3243144"/>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a:stretch>
            <a:fillRect/>
          </a:stretch>
        </p:blipFill>
        <p:spPr bwMode="auto">
          <a:xfrm>
            <a:off x="0" y="0"/>
            <a:ext cx="9577388" cy="7759701"/>
          </a:xfrm>
          <a:prstGeom prst="rect">
            <a:avLst/>
          </a:prstGeom>
          <a:noFill/>
          <a:ln w="9525">
            <a:noFill/>
            <a:miter lim="800000"/>
            <a:headEnd/>
            <a:tailEnd/>
          </a:ln>
          <a:effectLst/>
        </p:spPr>
      </p:pic>
      <p:sp>
        <p:nvSpPr>
          <p:cNvPr id="897027" name="Line 3"/>
          <p:cNvSpPr>
            <a:spLocks noChangeShapeType="1"/>
          </p:cNvSpPr>
          <p:nvPr/>
        </p:nvSpPr>
        <p:spPr bwMode="auto">
          <a:xfrm>
            <a:off x="1524000" y="5562600"/>
            <a:ext cx="1066800" cy="0"/>
          </a:xfrm>
          <a:prstGeom prst="line">
            <a:avLst/>
          </a:prstGeom>
          <a:noFill/>
          <a:ln w="9525">
            <a:noFill/>
            <a:round/>
            <a:headEnd/>
            <a:tailEnd type="triangle" w="med" len="med"/>
          </a:ln>
          <a:effectLst/>
        </p:spPr>
        <p:txBody>
          <a:bodyPr/>
          <a:lstStyle/>
          <a:p>
            <a:endParaRPr lang="it-IT"/>
          </a:p>
        </p:txBody>
      </p:sp>
      <p:sp>
        <p:nvSpPr>
          <p:cNvPr id="897028" name="Text Box 4"/>
          <p:cNvSpPr txBox="1">
            <a:spLocks noChangeArrowheads="1"/>
          </p:cNvSpPr>
          <p:nvPr/>
        </p:nvSpPr>
        <p:spPr bwMode="auto">
          <a:xfrm>
            <a:off x="998538" y="2133600"/>
            <a:ext cx="1730602" cy="461665"/>
          </a:xfrm>
          <a:prstGeom prst="rect">
            <a:avLst/>
          </a:prstGeom>
          <a:noFill/>
          <a:ln w="9525">
            <a:noFill/>
            <a:miter lim="800000"/>
            <a:headEnd/>
            <a:tailEnd/>
          </a:ln>
          <a:effectLst/>
        </p:spPr>
        <p:txBody>
          <a:bodyPr wrap="none">
            <a:spAutoFit/>
          </a:bodyPr>
          <a:lstStyle/>
          <a:p>
            <a:r>
              <a:rPr lang="it-IT" sz="2400" dirty="0" smtClean="0">
                <a:solidFill>
                  <a:schemeClr val="bg1"/>
                </a:solidFill>
              </a:rPr>
              <a:t>Impulsi corti</a:t>
            </a:r>
            <a:endParaRPr lang="it-IT" sz="2400" dirty="0">
              <a:solidFill>
                <a:schemeClr val="bg1"/>
              </a:solidFill>
            </a:endParaRPr>
          </a:p>
        </p:txBody>
      </p:sp>
      <p:sp>
        <p:nvSpPr>
          <p:cNvPr id="897029" name="Text Box 5"/>
          <p:cNvSpPr txBox="1">
            <a:spLocks noChangeArrowheads="1"/>
          </p:cNvSpPr>
          <p:nvPr/>
        </p:nvSpPr>
        <p:spPr bwMode="auto">
          <a:xfrm>
            <a:off x="495300" y="447675"/>
            <a:ext cx="8153400" cy="579438"/>
          </a:xfrm>
          <a:prstGeom prst="rect">
            <a:avLst/>
          </a:prstGeom>
          <a:noFill/>
          <a:ln w="9525">
            <a:noFill/>
            <a:miter lim="800000"/>
            <a:headEnd/>
            <a:tailEnd/>
          </a:ln>
          <a:effectLst/>
        </p:spPr>
        <p:txBody>
          <a:bodyPr>
            <a:spAutoFit/>
          </a:bodyPr>
          <a:lstStyle/>
          <a:p>
            <a:pPr algn="ctr"/>
            <a:r>
              <a:rPr lang="it-IT" sz="3200" i="1" dirty="0">
                <a:solidFill>
                  <a:schemeClr val="bg1"/>
                </a:solidFill>
              </a:rPr>
              <a:t>Supernovae</a:t>
            </a:r>
          </a:p>
        </p:txBody>
      </p:sp>
      <p:grpSp>
        <p:nvGrpSpPr>
          <p:cNvPr id="2" name="Group 6"/>
          <p:cNvGrpSpPr>
            <a:grpSpLocks/>
          </p:cNvGrpSpPr>
          <p:nvPr/>
        </p:nvGrpSpPr>
        <p:grpSpPr bwMode="auto">
          <a:xfrm>
            <a:off x="3132138" y="3141663"/>
            <a:ext cx="5832475" cy="3382962"/>
            <a:chOff x="1973" y="1979"/>
            <a:chExt cx="3674" cy="2131"/>
          </a:xfrm>
        </p:grpSpPr>
        <p:grpSp>
          <p:nvGrpSpPr>
            <p:cNvPr id="3" name="Group 7"/>
            <p:cNvGrpSpPr>
              <a:grpSpLocks/>
            </p:cNvGrpSpPr>
            <p:nvPr/>
          </p:nvGrpSpPr>
          <p:grpSpPr bwMode="auto">
            <a:xfrm>
              <a:off x="3470" y="1979"/>
              <a:ext cx="2177" cy="2131"/>
              <a:chOff x="3470" y="1979"/>
              <a:chExt cx="2177" cy="2131"/>
            </a:xfrm>
          </p:grpSpPr>
          <p:sp>
            <p:nvSpPr>
              <p:cNvPr id="897032" name="Freeform 8"/>
              <p:cNvSpPr>
                <a:spLocks/>
              </p:cNvSpPr>
              <p:nvPr/>
            </p:nvSpPr>
            <p:spPr bwMode="auto">
              <a:xfrm>
                <a:off x="3470" y="2319"/>
                <a:ext cx="2177" cy="1791"/>
              </a:xfrm>
              <a:custGeom>
                <a:avLst/>
                <a:gdLst/>
                <a:ahLst/>
                <a:cxnLst>
                  <a:cxn ang="0">
                    <a:pos x="0" y="1020"/>
                  </a:cxn>
                  <a:cxn ang="0">
                    <a:pos x="499" y="975"/>
                  </a:cxn>
                  <a:cxn ang="0">
                    <a:pos x="680" y="431"/>
                  </a:cxn>
                  <a:cxn ang="0">
                    <a:pos x="771" y="204"/>
                  </a:cxn>
                  <a:cxn ang="0">
                    <a:pos x="862" y="1655"/>
                  </a:cxn>
                  <a:cxn ang="0">
                    <a:pos x="952" y="1020"/>
                  </a:cxn>
                  <a:cxn ang="0">
                    <a:pos x="998" y="612"/>
                  </a:cxn>
                  <a:cxn ang="0">
                    <a:pos x="1088" y="1020"/>
                  </a:cxn>
                  <a:cxn ang="0">
                    <a:pos x="1179" y="1111"/>
                  </a:cxn>
                  <a:cxn ang="0">
                    <a:pos x="1224" y="1020"/>
                  </a:cxn>
                  <a:cxn ang="0">
                    <a:pos x="1270" y="839"/>
                  </a:cxn>
                  <a:cxn ang="0">
                    <a:pos x="1315" y="1020"/>
                  </a:cxn>
                  <a:cxn ang="0">
                    <a:pos x="1360" y="1111"/>
                  </a:cxn>
                  <a:cxn ang="0">
                    <a:pos x="1451" y="975"/>
                  </a:cxn>
                  <a:cxn ang="0">
                    <a:pos x="1587" y="1020"/>
                  </a:cxn>
                  <a:cxn ang="0">
                    <a:pos x="2177" y="1020"/>
                  </a:cxn>
                </a:cxnLst>
                <a:rect l="0" t="0" r="r" b="b"/>
                <a:pathLst>
                  <a:path w="2177" h="1791">
                    <a:moveTo>
                      <a:pt x="0" y="1020"/>
                    </a:moveTo>
                    <a:cubicBezTo>
                      <a:pt x="193" y="1046"/>
                      <a:pt x="386" y="1073"/>
                      <a:pt x="499" y="975"/>
                    </a:cubicBezTo>
                    <a:cubicBezTo>
                      <a:pt x="612" y="877"/>
                      <a:pt x="635" y="559"/>
                      <a:pt x="680" y="431"/>
                    </a:cubicBezTo>
                    <a:cubicBezTo>
                      <a:pt x="725" y="303"/>
                      <a:pt x="741" y="0"/>
                      <a:pt x="771" y="204"/>
                    </a:cubicBezTo>
                    <a:cubicBezTo>
                      <a:pt x="801" y="408"/>
                      <a:pt x="832" y="1519"/>
                      <a:pt x="862" y="1655"/>
                    </a:cubicBezTo>
                    <a:cubicBezTo>
                      <a:pt x="892" y="1791"/>
                      <a:pt x="929" y="1194"/>
                      <a:pt x="952" y="1020"/>
                    </a:cubicBezTo>
                    <a:cubicBezTo>
                      <a:pt x="975" y="846"/>
                      <a:pt x="975" y="612"/>
                      <a:pt x="998" y="612"/>
                    </a:cubicBezTo>
                    <a:cubicBezTo>
                      <a:pt x="1021" y="612"/>
                      <a:pt x="1058" y="937"/>
                      <a:pt x="1088" y="1020"/>
                    </a:cubicBezTo>
                    <a:cubicBezTo>
                      <a:pt x="1118" y="1103"/>
                      <a:pt x="1156" y="1111"/>
                      <a:pt x="1179" y="1111"/>
                    </a:cubicBezTo>
                    <a:cubicBezTo>
                      <a:pt x="1202" y="1111"/>
                      <a:pt x="1209" y="1065"/>
                      <a:pt x="1224" y="1020"/>
                    </a:cubicBezTo>
                    <a:cubicBezTo>
                      <a:pt x="1239" y="975"/>
                      <a:pt x="1255" y="839"/>
                      <a:pt x="1270" y="839"/>
                    </a:cubicBezTo>
                    <a:cubicBezTo>
                      <a:pt x="1285" y="839"/>
                      <a:pt x="1300" y="975"/>
                      <a:pt x="1315" y="1020"/>
                    </a:cubicBezTo>
                    <a:cubicBezTo>
                      <a:pt x="1330" y="1065"/>
                      <a:pt x="1337" y="1118"/>
                      <a:pt x="1360" y="1111"/>
                    </a:cubicBezTo>
                    <a:cubicBezTo>
                      <a:pt x="1383" y="1104"/>
                      <a:pt x="1413" y="990"/>
                      <a:pt x="1451" y="975"/>
                    </a:cubicBezTo>
                    <a:cubicBezTo>
                      <a:pt x="1489" y="960"/>
                      <a:pt x="1466" y="1013"/>
                      <a:pt x="1587" y="1020"/>
                    </a:cubicBezTo>
                    <a:cubicBezTo>
                      <a:pt x="1708" y="1027"/>
                      <a:pt x="2079" y="1020"/>
                      <a:pt x="2177" y="1020"/>
                    </a:cubicBezTo>
                  </a:path>
                </a:pathLst>
              </a:custGeom>
              <a:noFill/>
              <a:ln w="9525" cap="flat" cmpd="sng">
                <a:solidFill>
                  <a:srgbClr val="FFCC66"/>
                </a:solidFill>
                <a:prstDash val="solid"/>
                <a:round/>
                <a:headEnd/>
                <a:tailEnd/>
              </a:ln>
              <a:effectLst/>
            </p:spPr>
            <p:txBody>
              <a:bodyPr wrap="none"/>
              <a:lstStyle/>
              <a:p>
                <a:endParaRPr lang="it-IT"/>
              </a:p>
            </p:txBody>
          </p:sp>
          <p:sp>
            <p:nvSpPr>
              <p:cNvPr id="897033" name="Line 9"/>
              <p:cNvSpPr>
                <a:spLocks noChangeShapeType="1"/>
              </p:cNvSpPr>
              <p:nvPr/>
            </p:nvSpPr>
            <p:spPr bwMode="auto">
              <a:xfrm>
                <a:off x="3878" y="2296"/>
                <a:ext cx="907"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wrap="none"/>
              <a:lstStyle/>
              <a:p>
                <a:endParaRPr lang="it-IT"/>
              </a:p>
            </p:txBody>
          </p:sp>
          <p:sp>
            <p:nvSpPr>
              <p:cNvPr id="897034" name="Text Box 10"/>
              <p:cNvSpPr txBox="1">
                <a:spLocks noChangeArrowheads="1"/>
              </p:cNvSpPr>
              <p:nvPr/>
            </p:nvSpPr>
            <p:spPr bwMode="auto">
              <a:xfrm>
                <a:off x="3696" y="1979"/>
                <a:ext cx="1251" cy="291"/>
              </a:xfrm>
              <a:prstGeom prst="rect">
                <a:avLst/>
              </a:prstGeom>
              <a:noFill/>
              <a:ln w="9525">
                <a:noFill/>
                <a:miter lim="800000"/>
                <a:headEnd/>
                <a:tailEnd/>
              </a:ln>
              <a:effectLst/>
            </p:spPr>
            <p:txBody>
              <a:bodyPr wrap="none">
                <a:spAutoFit/>
              </a:bodyPr>
              <a:lstStyle/>
              <a:p>
                <a:r>
                  <a:rPr lang="it-IT" sz="2400" dirty="0">
                    <a:solidFill>
                      <a:schemeClr val="bg1"/>
                    </a:solidFill>
                  </a:rPr>
                  <a:t>1 </a:t>
                </a:r>
                <a:r>
                  <a:rPr lang="it-IT" sz="2400" dirty="0" smtClean="0">
                    <a:solidFill>
                      <a:schemeClr val="bg1"/>
                    </a:solidFill>
                  </a:rPr>
                  <a:t>millisecondo</a:t>
                </a:r>
                <a:endParaRPr lang="it-IT" sz="2400" dirty="0">
                  <a:solidFill>
                    <a:schemeClr val="bg1"/>
                  </a:solidFill>
                </a:endParaRPr>
              </a:p>
            </p:txBody>
          </p:sp>
        </p:grpSp>
        <p:sp>
          <p:nvSpPr>
            <p:cNvPr id="897035" name="Line 11"/>
            <p:cNvSpPr>
              <a:spLocks noChangeShapeType="1"/>
            </p:cNvSpPr>
            <p:nvPr/>
          </p:nvSpPr>
          <p:spPr bwMode="auto">
            <a:xfrm flipH="1">
              <a:off x="1973" y="3385"/>
              <a:ext cx="1043" cy="408"/>
            </a:xfrm>
            <a:prstGeom prst="line">
              <a:avLst/>
            </a:prstGeom>
            <a:noFill/>
            <a:ln w="57150">
              <a:solidFill>
                <a:schemeClr val="tx2"/>
              </a:solidFill>
              <a:round/>
              <a:headEnd/>
              <a:tailEnd type="triangle" w="med" len="med"/>
            </a:ln>
            <a:effectLst/>
          </p:spPr>
          <p:txBody>
            <a:bodyPr wrap="none"/>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Date Placeholder 3"/>
          <p:cNvSpPr>
            <a:spLocks noGrp="1"/>
          </p:cNvSpPr>
          <p:nvPr>
            <p:ph type="dt" sz="quarter" idx="10"/>
          </p:nvPr>
        </p:nvSpPr>
        <p:spPr>
          <a:noFill/>
        </p:spPr>
        <p:txBody>
          <a:bodyPr/>
          <a:lstStyle/>
          <a:p>
            <a:r>
              <a:rPr lang="it-IT" smtClean="0"/>
              <a:t>08/05/2013</a:t>
            </a:r>
            <a:endParaRPr lang="en-US" smtClean="0"/>
          </a:p>
        </p:txBody>
      </p:sp>
      <p:sp>
        <p:nvSpPr>
          <p:cNvPr id="7173" name="Footer Placeholder 4"/>
          <p:cNvSpPr>
            <a:spLocks noGrp="1"/>
          </p:cNvSpPr>
          <p:nvPr>
            <p:ph type="ftr" sz="quarter" idx="11"/>
          </p:nvPr>
        </p:nvSpPr>
        <p:spPr>
          <a:noFill/>
        </p:spPr>
        <p:txBody>
          <a:bodyPr/>
          <a:lstStyle/>
          <a:p>
            <a:r>
              <a:rPr lang="it-IT" smtClean="0"/>
              <a:t>Seminari didattici - Città della Scienza</a:t>
            </a:r>
            <a:endParaRPr lang="en-US" smtClean="0"/>
          </a:p>
        </p:txBody>
      </p:sp>
      <p:sp>
        <p:nvSpPr>
          <p:cNvPr id="7175" name="Rectangle 2"/>
          <p:cNvSpPr>
            <a:spLocks noChangeArrowheads="1"/>
          </p:cNvSpPr>
          <p:nvPr/>
        </p:nvSpPr>
        <p:spPr bwMode="auto">
          <a:xfrm>
            <a:off x="3897313" y="5948363"/>
            <a:ext cx="9144000" cy="1587"/>
          </a:xfrm>
          <a:prstGeom prst="rect">
            <a:avLst/>
          </a:prstGeom>
          <a:noFill/>
          <a:ln w="9525">
            <a:noFill/>
            <a:miter lim="800000"/>
            <a:headEnd/>
            <a:tailEnd/>
          </a:ln>
        </p:spPr>
        <p:txBody>
          <a:bodyPr>
            <a:spAutoFit/>
          </a:bodyPr>
          <a:lstStyle/>
          <a:p>
            <a:endParaRPr lang="it-IT"/>
          </a:p>
        </p:txBody>
      </p:sp>
      <p:sp>
        <p:nvSpPr>
          <p:cNvPr id="7176" name="Text Box 3"/>
          <p:cNvSpPr txBox="1">
            <a:spLocks noChangeArrowheads="1"/>
          </p:cNvSpPr>
          <p:nvPr/>
        </p:nvSpPr>
        <p:spPr bwMode="auto">
          <a:xfrm>
            <a:off x="838070" y="1128713"/>
            <a:ext cx="3113353" cy="369332"/>
          </a:xfrm>
          <a:prstGeom prst="rect">
            <a:avLst/>
          </a:prstGeom>
          <a:noFill/>
          <a:ln w="9525">
            <a:noFill/>
            <a:miter lim="800000"/>
            <a:headEnd/>
            <a:tailEnd/>
          </a:ln>
        </p:spPr>
        <p:txBody>
          <a:bodyPr wrap="none">
            <a:spAutoFit/>
          </a:bodyPr>
          <a:lstStyle/>
          <a:p>
            <a:pPr algn="ctr" eaLnBrk="1" hangingPunct="1"/>
            <a:r>
              <a:rPr lang="it-IT" sz="1800" b="0" dirty="0">
                <a:latin typeface="Comic Sans MS" pitchFamily="66" charset="0"/>
              </a:rPr>
              <a:t>Supernovae </a:t>
            </a:r>
            <a:r>
              <a:rPr lang="it-IT" sz="1800" b="0" dirty="0" smtClean="0">
                <a:latin typeface="Comic Sans MS" pitchFamily="66" charset="0"/>
              </a:rPr>
              <a:t>tipo I </a:t>
            </a:r>
            <a:r>
              <a:rPr lang="it-IT" sz="1800" b="0" dirty="0">
                <a:latin typeface="Comic Sans MS" pitchFamily="66" charset="0"/>
              </a:rPr>
              <a:t>e </a:t>
            </a:r>
            <a:r>
              <a:rPr lang="it-IT" sz="1800" b="0" dirty="0" smtClean="0">
                <a:latin typeface="Comic Sans MS" pitchFamily="66" charset="0"/>
              </a:rPr>
              <a:t>tipo II</a:t>
            </a:r>
            <a:endParaRPr lang="it-IT" sz="1800" b="0" dirty="0">
              <a:latin typeface="Comic Sans MS" pitchFamily="66" charset="0"/>
            </a:endParaRPr>
          </a:p>
        </p:txBody>
      </p:sp>
      <p:sp>
        <p:nvSpPr>
          <p:cNvPr id="66564" name="Text Box 4"/>
          <p:cNvSpPr txBox="1">
            <a:spLocks noChangeArrowheads="1"/>
          </p:cNvSpPr>
          <p:nvPr/>
        </p:nvSpPr>
        <p:spPr bwMode="auto">
          <a:xfrm>
            <a:off x="345395" y="4448175"/>
            <a:ext cx="4213013" cy="369332"/>
          </a:xfrm>
          <a:prstGeom prst="rect">
            <a:avLst/>
          </a:prstGeom>
          <a:noFill/>
          <a:ln w="9525">
            <a:noFill/>
            <a:miter lim="800000"/>
            <a:headEnd/>
            <a:tailEnd/>
          </a:ln>
        </p:spPr>
        <p:txBody>
          <a:bodyPr wrap="none">
            <a:spAutoFit/>
          </a:bodyPr>
          <a:lstStyle/>
          <a:p>
            <a:pPr algn="ctr" eaLnBrk="1" hangingPunct="1"/>
            <a:r>
              <a:rPr lang="it-IT" sz="1800" b="0" i="1" dirty="0" smtClean="0">
                <a:latin typeface="Comic Sans MS" pitchFamily="66" charset="0"/>
              </a:rPr>
              <a:t>Molti profili teorizzati (impulsi di ms)</a:t>
            </a:r>
            <a:endParaRPr lang="it-IT" sz="1800" b="0" i="1" dirty="0">
              <a:latin typeface="Comic Sans MS" pitchFamily="66" charset="0"/>
            </a:endParaRPr>
          </a:p>
        </p:txBody>
      </p:sp>
      <p:grpSp>
        <p:nvGrpSpPr>
          <p:cNvPr id="2" name="Group 5"/>
          <p:cNvGrpSpPr>
            <a:grpSpLocks/>
          </p:cNvGrpSpPr>
          <p:nvPr/>
        </p:nvGrpSpPr>
        <p:grpSpPr bwMode="auto">
          <a:xfrm>
            <a:off x="4876809" y="4067175"/>
            <a:ext cx="3997330" cy="606425"/>
            <a:chOff x="3072" y="2834"/>
            <a:chExt cx="2518" cy="382"/>
          </a:xfrm>
        </p:grpSpPr>
        <p:graphicFrame>
          <p:nvGraphicFramePr>
            <p:cNvPr id="7171" name="Object 6"/>
            <p:cNvGraphicFramePr>
              <a:graphicFrameLocks noChangeAspect="1"/>
            </p:cNvGraphicFramePr>
            <p:nvPr/>
          </p:nvGraphicFramePr>
          <p:xfrm>
            <a:off x="3366" y="2880"/>
            <a:ext cx="963" cy="200"/>
          </p:xfrm>
          <a:graphic>
            <a:graphicData uri="http://schemas.openxmlformats.org/presentationml/2006/ole">
              <p:oleObj spid="_x0000_s31747" name="Equation" r:id="rId3" imgW="977760" imgH="203040" progId="Equation.3">
                <p:embed/>
              </p:oleObj>
            </a:graphicData>
          </a:graphic>
        </p:graphicFrame>
        <p:sp>
          <p:nvSpPr>
            <p:cNvPr id="7203" name="Text Box 7"/>
            <p:cNvSpPr txBox="1">
              <a:spLocks noChangeArrowheads="1"/>
            </p:cNvSpPr>
            <p:nvPr/>
          </p:nvSpPr>
          <p:spPr bwMode="auto">
            <a:xfrm>
              <a:off x="4283" y="2834"/>
              <a:ext cx="1307" cy="233"/>
            </a:xfrm>
            <a:prstGeom prst="rect">
              <a:avLst/>
            </a:prstGeom>
            <a:noFill/>
            <a:ln w="9525">
              <a:noFill/>
              <a:miter lim="800000"/>
              <a:headEnd/>
              <a:tailEnd/>
            </a:ln>
          </p:spPr>
          <p:txBody>
            <a:bodyPr wrap="none">
              <a:spAutoFit/>
            </a:bodyPr>
            <a:lstStyle/>
            <a:p>
              <a:pPr algn="ctr" eaLnBrk="1" hangingPunct="1"/>
              <a:r>
                <a:rPr lang="it-IT" sz="1800" b="0" dirty="0" smtClean="0">
                  <a:latin typeface="Comic Sans MS" pitchFamily="66" charset="0"/>
                </a:rPr>
                <a:t>(centro galattico)</a:t>
              </a:r>
              <a:endParaRPr lang="it-IT" sz="1800" b="0" dirty="0">
                <a:latin typeface="Comic Sans MS" pitchFamily="66" charset="0"/>
              </a:endParaRPr>
            </a:p>
          </p:txBody>
        </p:sp>
        <p:sp>
          <p:nvSpPr>
            <p:cNvPr id="7204" name="Line 8"/>
            <p:cNvSpPr>
              <a:spLocks noChangeShapeType="1"/>
            </p:cNvSpPr>
            <p:nvPr/>
          </p:nvSpPr>
          <p:spPr bwMode="auto">
            <a:xfrm flipV="1">
              <a:off x="3072" y="3024"/>
              <a:ext cx="240" cy="192"/>
            </a:xfrm>
            <a:prstGeom prst="line">
              <a:avLst/>
            </a:prstGeom>
            <a:noFill/>
            <a:ln w="28575">
              <a:solidFill>
                <a:srgbClr val="080808"/>
              </a:solidFill>
              <a:round/>
              <a:headEnd/>
              <a:tailEnd type="triangle" w="med" len="med"/>
            </a:ln>
          </p:spPr>
          <p:txBody>
            <a:bodyPr/>
            <a:lstStyle/>
            <a:p>
              <a:endParaRPr lang="it-IT"/>
            </a:p>
          </p:txBody>
        </p:sp>
      </p:grpSp>
      <p:grpSp>
        <p:nvGrpSpPr>
          <p:cNvPr id="3" name="Group 9"/>
          <p:cNvGrpSpPr>
            <a:grpSpLocks/>
          </p:cNvGrpSpPr>
          <p:nvPr/>
        </p:nvGrpSpPr>
        <p:grpSpPr bwMode="auto">
          <a:xfrm>
            <a:off x="4876800" y="4749800"/>
            <a:ext cx="3933825" cy="393700"/>
            <a:chOff x="3072" y="3264"/>
            <a:chExt cx="2478" cy="248"/>
          </a:xfrm>
        </p:grpSpPr>
        <p:graphicFrame>
          <p:nvGraphicFramePr>
            <p:cNvPr id="7170" name="Object 10"/>
            <p:cNvGraphicFramePr>
              <a:graphicFrameLocks noChangeAspect="1"/>
            </p:cNvGraphicFramePr>
            <p:nvPr/>
          </p:nvGraphicFramePr>
          <p:xfrm>
            <a:off x="3360" y="3312"/>
            <a:ext cx="975" cy="200"/>
          </p:xfrm>
          <a:graphic>
            <a:graphicData uri="http://schemas.openxmlformats.org/presentationml/2006/ole">
              <p:oleObj spid="_x0000_s31746" name="Equation" r:id="rId4" imgW="990360" imgH="203040" progId="Equation.3">
                <p:embed/>
              </p:oleObj>
            </a:graphicData>
          </a:graphic>
        </p:graphicFrame>
        <p:sp>
          <p:nvSpPr>
            <p:cNvPr id="7201" name="Text Box 11"/>
            <p:cNvSpPr txBox="1">
              <a:spLocks noChangeArrowheads="1"/>
            </p:cNvSpPr>
            <p:nvPr/>
          </p:nvSpPr>
          <p:spPr bwMode="auto">
            <a:xfrm>
              <a:off x="4322" y="3266"/>
              <a:ext cx="1228" cy="231"/>
            </a:xfrm>
            <a:prstGeom prst="rect">
              <a:avLst/>
            </a:prstGeom>
            <a:noFill/>
            <a:ln w="9525">
              <a:noFill/>
              <a:miter lim="800000"/>
              <a:headEnd/>
              <a:tailEnd/>
            </a:ln>
          </p:spPr>
          <p:txBody>
            <a:bodyPr wrap="none">
              <a:spAutoFit/>
            </a:bodyPr>
            <a:lstStyle/>
            <a:p>
              <a:pPr algn="ctr" eaLnBrk="1" hangingPunct="1"/>
              <a:r>
                <a:rPr lang="it-IT" sz="1800" b="0">
                  <a:latin typeface="Comic Sans MS" pitchFamily="66" charset="0"/>
                </a:rPr>
                <a:t>(VIRGO Cluster)</a:t>
              </a:r>
            </a:p>
          </p:txBody>
        </p:sp>
        <p:sp>
          <p:nvSpPr>
            <p:cNvPr id="7202" name="Line 12"/>
            <p:cNvSpPr>
              <a:spLocks noChangeShapeType="1"/>
            </p:cNvSpPr>
            <p:nvPr/>
          </p:nvSpPr>
          <p:spPr bwMode="auto">
            <a:xfrm>
              <a:off x="3072" y="3264"/>
              <a:ext cx="240" cy="144"/>
            </a:xfrm>
            <a:prstGeom prst="line">
              <a:avLst/>
            </a:prstGeom>
            <a:noFill/>
            <a:ln w="28575">
              <a:solidFill>
                <a:srgbClr val="080808"/>
              </a:solidFill>
              <a:round/>
              <a:headEnd/>
              <a:tailEnd type="triangle" w="med" len="med"/>
            </a:ln>
          </p:spPr>
          <p:txBody>
            <a:bodyPr/>
            <a:lstStyle/>
            <a:p>
              <a:endParaRPr lang="it-IT"/>
            </a:p>
          </p:txBody>
        </p:sp>
      </p:grpSp>
      <p:grpSp>
        <p:nvGrpSpPr>
          <p:cNvPr id="4" name="Group 13"/>
          <p:cNvGrpSpPr>
            <a:grpSpLocks/>
          </p:cNvGrpSpPr>
          <p:nvPr/>
        </p:nvGrpSpPr>
        <p:grpSpPr bwMode="auto">
          <a:xfrm>
            <a:off x="1630369" y="4521201"/>
            <a:ext cx="4160844" cy="1363663"/>
            <a:chOff x="1027" y="3120"/>
            <a:chExt cx="2621" cy="859"/>
          </a:xfrm>
        </p:grpSpPr>
        <p:sp>
          <p:nvSpPr>
            <p:cNvPr id="7199" name="Line 14"/>
            <p:cNvSpPr>
              <a:spLocks noChangeShapeType="1"/>
            </p:cNvSpPr>
            <p:nvPr/>
          </p:nvSpPr>
          <p:spPr bwMode="auto">
            <a:xfrm flipH="1">
              <a:off x="2304" y="3120"/>
              <a:ext cx="1344" cy="52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it-IT"/>
            </a:p>
          </p:txBody>
        </p:sp>
        <p:sp>
          <p:nvSpPr>
            <p:cNvPr id="7200" name="Text Box 15"/>
            <p:cNvSpPr txBox="1">
              <a:spLocks noChangeArrowheads="1"/>
            </p:cNvSpPr>
            <p:nvPr/>
          </p:nvSpPr>
          <p:spPr bwMode="auto">
            <a:xfrm>
              <a:off x="1027" y="3746"/>
              <a:ext cx="1899" cy="233"/>
            </a:xfrm>
            <a:prstGeom prst="rect">
              <a:avLst/>
            </a:prstGeom>
            <a:noFill/>
            <a:ln w="9525">
              <a:noFill/>
              <a:miter lim="800000"/>
              <a:headEnd/>
              <a:tailEnd/>
            </a:ln>
          </p:spPr>
          <p:txBody>
            <a:bodyPr wrap="none">
              <a:spAutoFit/>
            </a:bodyPr>
            <a:lstStyle/>
            <a:p>
              <a:pPr algn="ctr" eaLnBrk="1" hangingPunct="1"/>
              <a:r>
                <a:rPr lang="it-IT" sz="1800" b="0" dirty="0" smtClean="0">
                  <a:latin typeface="Comic Sans MS" pitchFamily="66" charset="0"/>
                </a:rPr>
                <a:t>Qualche evento per secolo</a:t>
              </a:r>
              <a:endParaRPr lang="it-IT" sz="1800" b="0" dirty="0">
                <a:latin typeface="Comic Sans MS" pitchFamily="66" charset="0"/>
              </a:endParaRPr>
            </a:p>
          </p:txBody>
        </p:sp>
      </p:grpSp>
      <p:grpSp>
        <p:nvGrpSpPr>
          <p:cNvPr id="5" name="Group 16"/>
          <p:cNvGrpSpPr>
            <a:grpSpLocks/>
          </p:cNvGrpSpPr>
          <p:nvPr/>
        </p:nvGrpSpPr>
        <p:grpSpPr bwMode="auto">
          <a:xfrm>
            <a:off x="6164274" y="5207000"/>
            <a:ext cx="2633666" cy="1058863"/>
            <a:chOff x="3883" y="3552"/>
            <a:chExt cx="1659" cy="667"/>
          </a:xfrm>
        </p:grpSpPr>
        <p:sp>
          <p:nvSpPr>
            <p:cNvPr id="7197" name="Line 17"/>
            <p:cNvSpPr>
              <a:spLocks noChangeShapeType="1"/>
            </p:cNvSpPr>
            <p:nvPr/>
          </p:nvSpPr>
          <p:spPr bwMode="auto">
            <a:xfrm>
              <a:off x="4416" y="3552"/>
              <a:ext cx="288" cy="432"/>
            </a:xfrm>
            <a:prstGeom prst="line">
              <a:avLst/>
            </a:prstGeom>
            <a:noFill/>
            <a:ln w="38100">
              <a:solidFill>
                <a:schemeClr val="bg1"/>
              </a:solidFill>
              <a:round/>
              <a:headEnd/>
              <a:tailEnd type="triangle" w="med" len="med"/>
            </a:ln>
          </p:spPr>
          <p:txBody>
            <a:bodyPr/>
            <a:lstStyle/>
            <a:p>
              <a:endParaRPr lang="it-IT"/>
            </a:p>
          </p:txBody>
        </p:sp>
        <p:sp>
          <p:nvSpPr>
            <p:cNvPr id="7198" name="Text Box 18"/>
            <p:cNvSpPr txBox="1">
              <a:spLocks noChangeArrowheads="1"/>
            </p:cNvSpPr>
            <p:nvPr/>
          </p:nvSpPr>
          <p:spPr bwMode="auto">
            <a:xfrm>
              <a:off x="3883" y="3986"/>
              <a:ext cx="1659" cy="233"/>
            </a:xfrm>
            <a:prstGeom prst="rect">
              <a:avLst/>
            </a:prstGeom>
            <a:noFill/>
            <a:ln w="9525">
              <a:noFill/>
              <a:miter lim="800000"/>
              <a:headEnd/>
              <a:tailEnd/>
            </a:ln>
          </p:spPr>
          <p:txBody>
            <a:bodyPr wrap="none">
              <a:spAutoFit/>
            </a:bodyPr>
            <a:lstStyle/>
            <a:p>
              <a:pPr algn="ctr" eaLnBrk="1" hangingPunct="1"/>
              <a:r>
                <a:rPr lang="it-IT" sz="1800" b="0" dirty="0" smtClean="0">
                  <a:latin typeface="Comic Sans MS" pitchFamily="66" charset="0"/>
                </a:rPr>
                <a:t>Svariati eventi al mese</a:t>
              </a:r>
              <a:endParaRPr lang="it-IT" sz="1800" b="0" dirty="0">
                <a:latin typeface="Comic Sans MS" pitchFamily="66" charset="0"/>
              </a:endParaRPr>
            </a:p>
          </p:txBody>
        </p:sp>
      </p:grpSp>
      <p:sp>
        <p:nvSpPr>
          <p:cNvPr id="66579" name="Text Box 19"/>
          <p:cNvSpPr txBox="1">
            <a:spLocks noChangeArrowheads="1"/>
          </p:cNvSpPr>
          <p:nvPr/>
        </p:nvSpPr>
        <p:spPr bwMode="auto">
          <a:xfrm>
            <a:off x="4140200" y="2708275"/>
            <a:ext cx="4716463" cy="1077218"/>
          </a:xfrm>
          <a:prstGeom prst="rect">
            <a:avLst/>
          </a:prstGeom>
          <a:noFill/>
          <a:ln w="9525">
            <a:noFill/>
            <a:miter lim="800000"/>
            <a:headEnd/>
            <a:tailEnd/>
          </a:ln>
        </p:spPr>
        <p:txBody>
          <a:bodyPr>
            <a:spAutoFit/>
          </a:bodyPr>
          <a:lstStyle/>
          <a:p>
            <a:pPr algn="ctr" eaLnBrk="1" hangingPunct="1"/>
            <a:r>
              <a:rPr lang="it-IT" sz="1600" b="0" i="1" dirty="0" smtClean="0">
                <a:latin typeface="Comic Sans MS" pitchFamily="66" charset="0"/>
                <a:sym typeface="Wingdings" pitchFamily="2" charset="2"/>
              </a:rPr>
              <a:t>L’energia delle GW dipende dalla  rottura della sfericità</a:t>
            </a:r>
            <a:endParaRPr lang="it-IT" sz="1600" b="0" i="1" dirty="0">
              <a:latin typeface="Comic Sans MS" pitchFamily="66" charset="0"/>
              <a:sym typeface="Wingdings" pitchFamily="2" charset="2"/>
            </a:endParaRPr>
          </a:p>
          <a:p>
            <a:pPr algn="ctr" eaLnBrk="1" hangingPunct="1"/>
            <a:r>
              <a:rPr lang="it-IT" sz="1600" b="0" i="1" dirty="0" smtClean="0">
                <a:latin typeface="Comic Sans MS" pitchFamily="66" charset="0"/>
                <a:sym typeface="Wingdings" pitchFamily="2" charset="2"/>
              </a:rPr>
              <a:t>durante il collasso</a:t>
            </a:r>
            <a:endParaRPr lang="it-IT" sz="1600" b="0" i="1" dirty="0">
              <a:latin typeface="Comic Sans MS" pitchFamily="66" charset="0"/>
              <a:sym typeface="Wingdings" pitchFamily="2" charset="2"/>
            </a:endParaRPr>
          </a:p>
          <a:p>
            <a:pPr algn="ctr" eaLnBrk="1" hangingPunct="1"/>
            <a:r>
              <a:rPr lang="it-IT" sz="1600" b="0" i="1" dirty="0">
                <a:latin typeface="Comic Sans MS" pitchFamily="66" charset="0"/>
                <a:sym typeface="Wingdings" pitchFamily="2" charset="2"/>
              </a:rPr>
              <a:t> </a:t>
            </a:r>
            <a:r>
              <a:rPr lang="it-IT" sz="1600" b="0" i="1" dirty="0">
                <a:latin typeface="Symbol" charset="2"/>
                <a:sym typeface="Wingdings" pitchFamily="2" charset="2"/>
              </a:rPr>
              <a:t>D </a:t>
            </a:r>
            <a:r>
              <a:rPr lang="it-IT" sz="1600" b="0" i="1" dirty="0">
                <a:latin typeface="Comic Sans MS" pitchFamily="66" charset="0"/>
                <a:sym typeface="Wingdings" pitchFamily="2" charset="2"/>
              </a:rPr>
              <a:t>E/Mc</a:t>
            </a:r>
            <a:r>
              <a:rPr lang="it-IT" sz="1600" b="0" i="1" baseline="30000" dirty="0">
                <a:latin typeface="Comic Sans MS" pitchFamily="66" charset="0"/>
                <a:sym typeface="Wingdings" pitchFamily="2" charset="2"/>
              </a:rPr>
              <a:t>2 </a:t>
            </a:r>
            <a:r>
              <a:rPr lang="it-IT" sz="1600" b="0" i="1" dirty="0">
                <a:latin typeface="Comic Sans MS" pitchFamily="66" charset="0"/>
                <a:sym typeface="Wingdings" pitchFamily="2" charset="2"/>
              </a:rPr>
              <a:t>da 10</a:t>
            </a:r>
            <a:r>
              <a:rPr lang="it-IT" sz="1600" b="0" i="1" baseline="30000" dirty="0">
                <a:latin typeface="Comic Sans MS" pitchFamily="66" charset="0"/>
                <a:sym typeface="Wingdings" pitchFamily="2" charset="2"/>
              </a:rPr>
              <a:t>-7</a:t>
            </a:r>
            <a:r>
              <a:rPr lang="it-IT" sz="1600" b="0" i="1" dirty="0">
                <a:latin typeface="Comic Sans MS" pitchFamily="66" charset="0"/>
                <a:sym typeface="Wingdings" pitchFamily="2" charset="2"/>
              </a:rPr>
              <a:t> a 10</a:t>
            </a:r>
            <a:r>
              <a:rPr lang="it-IT" sz="1600" b="0" i="1" baseline="30000" dirty="0">
                <a:latin typeface="Comic Sans MS" pitchFamily="66" charset="0"/>
                <a:sym typeface="Wingdings" pitchFamily="2" charset="2"/>
              </a:rPr>
              <a:t>-3</a:t>
            </a:r>
            <a:endParaRPr lang="it-IT" sz="1600" b="0" i="1" dirty="0">
              <a:latin typeface="Comic Sans MS" pitchFamily="66" charset="0"/>
              <a:sym typeface="Wingdings" pitchFamily="2" charset="2"/>
            </a:endParaRPr>
          </a:p>
        </p:txBody>
      </p:sp>
      <p:sp>
        <p:nvSpPr>
          <p:cNvPr id="7183" name="Rectangle 20"/>
          <p:cNvSpPr>
            <a:spLocks noChangeArrowheads="1"/>
          </p:cNvSpPr>
          <p:nvPr/>
        </p:nvSpPr>
        <p:spPr bwMode="auto">
          <a:xfrm>
            <a:off x="755650" y="188913"/>
            <a:ext cx="7620000" cy="762000"/>
          </a:xfrm>
          <a:prstGeom prst="rect">
            <a:avLst/>
          </a:prstGeom>
          <a:noFill/>
          <a:ln w="9525">
            <a:noFill/>
            <a:miter lim="800000"/>
            <a:headEnd/>
            <a:tailEnd/>
          </a:ln>
        </p:spPr>
        <p:txBody>
          <a:bodyPr anchor="ctr"/>
          <a:lstStyle/>
          <a:p>
            <a:pPr algn="ctr" eaLnBrk="1" hangingPunct="1"/>
            <a:r>
              <a:rPr lang="it-IT" sz="4800" b="0" i="1"/>
              <a:t>Supernovae</a:t>
            </a:r>
          </a:p>
        </p:txBody>
      </p:sp>
      <p:grpSp>
        <p:nvGrpSpPr>
          <p:cNvPr id="6" name="Group 21"/>
          <p:cNvGrpSpPr>
            <a:grpSpLocks/>
          </p:cNvGrpSpPr>
          <p:nvPr/>
        </p:nvGrpSpPr>
        <p:grpSpPr bwMode="auto">
          <a:xfrm>
            <a:off x="158751" y="1125538"/>
            <a:ext cx="3111507" cy="1993901"/>
            <a:chOff x="100" y="709"/>
            <a:chExt cx="1960" cy="1256"/>
          </a:xfrm>
        </p:grpSpPr>
        <p:grpSp>
          <p:nvGrpSpPr>
            <p:cNvPr id="7" name="Group 22"/>
            <p:cNvGrpSpPr>
              <a:grpSpLocks/>
            </p:cNvGrpSpPr>
            <p:nvPr/>
          </p:nvGrpSpPr>
          <p:grpSpPr bwMode="auto">
            <a:xfrm>
              <a:off x="100" y="709"/>
              <a:ext cx="1960" cy="1256"/>
              <a:chOff x="1064" y="1392"/>
              <a:chExt cx="1960" cy="1256"/>
            </a:xfrm>
          </p:grpSpPr>
          <p:sp>
            <p:nvSpPr>
              <p:cNvPr id="7194" name="Oval 23"/>
              <p:cNvSpPr>
                <a:spLocks noChangeArrowheads="1"/>
              </p:cNvSpPr>
              <p:nvPr/>
            </p:nvSpPr>
            <p:spPr bwMode="auto">
              <a:xfrm>
                <a:off x="2640" y="1392"/>
                <a:ext cx="192" cy="240"/>
              </a:xfrm>
              <a:prstGeom prst="ellipse">
                <a:avLst/>
              </a:prstGeom>
              <a:noFill/>
              <a:ln w="9525">
                <a:noFill/>
                <a:round/>
                <a:headEnd/>
                <a:tailEnd/>
              </a:ln>
            </p:spPr>
            <p:txBody>
              <a:bodyPr wrap="none" anchor="ctr"/>
              <a:lstStyle/>
              <a:p>
                <a:endParaRPr lang="it-IT"/>
              </a:p>
            </p:txBody>
          </p:sp>
          <p:sp>
            <p:nvSpPr>
              <p:cNvPr id="7195" name="Line 24"/>
              <p:cNvSpPr>
                <a:spLocks noChangeShapeType="1"/>
              </p:cNvSpPr>
              <p:nvPr/>
            </p:nvSpPr>
            <p:spPr bwMode="auto">
              <a:xfrm flipH="1">
                <a:off x="2112" y="1632"/>
                <a:ext cx="576" cy="480"/>
              </a:xfrm>
              <a:prstGeom prst="line">
                <a:avLst/>
              </a:prstGeom>
              <a:noFill/>
              <a:ln w="9525">
                <a:noFill/>
                <a:round/>
                <a:headEnd/>
                <a:tailEnd type="triangle" w="med" len="med"/>
              </a:ln>
            </p:spPr>
            <p:txBody>
              <a:bodyPr/>
              <a:lstStyle/>
              <a:p>
                <a:endParaRPr lang="it-IT"/>
              </a:p>
            </p:txBody>
          </p:sp>
          <p:sp>
            <p:nvSpPr>
              <p:cNvPr id="7196" name="Text Box 25"/>
              <p:cNvSpPr txBox="1">
                <a:spLocks noChangeArrowheads="1"/>
              </p:cNvSpPr>
              <p:nvPr/>
            </p:nvSpPr>
            <p:spPr bwMode="auto">
              <a:xfrm>
                <a:off x="1064" y="2066"/>
                <a:ext cx="1960" cy="582"/>
              </a:xfrm>
              <a:prstGeom prst="rect">
                <a:avLst/>
              </a:prstGeom>
              <a:noFill/>
              <a:ln w="9525">
                <a:noFill/>
                <a:miter lim="800000"/>
                <a:headEnd/>
                <a:tailEnd/>
              </a:ln>
            </p:spPr>
            <p:txBody>
              <a:bodyPr wrap="none">
                <a:spAutoFit/>
              </a:bodyPr>
              <a:lstStyle/>
              <a:p>
                <a:pPr algn="ctr" eaLnBrk="1" hangingPunct="1"/>
                <a:r>
                  <a:rPr lang="it-IT" sz="1800" b="0" dirty="0" smtClean="0">
                    <a:latin typeface="Comic Sans MS" pitchFamily="66" charset="0"/>
                  </a:rPr>
                  <a:t>Esplosione di nana bianca a </a:t>
                </a:r>
              </a:p>
              <a:p>
                <a:pPr algn="ctr" eaLnBrk="1" hangingPunct="1"/>
                <a:r>
                  <a:rPr lang="it-IT" sz="1800" b="0" dirty="0" smtClean="0">
                    <a:latin typeface="Comic Sans MS" pitchFamily="66" charset="0"/>
                  </a:rPr>
                  <a:t>Causa della cattura </a:t>
                </a:r>
              </a:p>
              <a:p>
                <a:pPr algn="ctr" eaLnBrk="1" hangingPunct="1"/>
                <a:r>
                  <a:rPr lang="it-IT" sz="1800" b="0" dirty="0" smtClean="0">
                    <a:latin typeface="Comic Sans MS" pitchFamily="66" charset="0"/>
                  </a:rPr>
                  <a:t>della compagna </a:t>
                </a:r>
                <a:endParaRPr lang="it-IT" sz="1800" b="0" dirty="0">
                  <a:latin typeface="Comic Sans MS" pitchFamily="66" charset="0"/>
                </a:endParaRPr>
              </a:p>
            </p:txBody>
          </p:sp>
        </p:grpSp>
        <p:sp>
          <p:nvSpPr>
            <p:cNvPr id="7193" name="Line 26"/>
            <p:cNvSpPr>
              <a:spLocks noChangeShapeType="1"/>
            </p:cNvSpPr>
            <p:nvPr/>
          </p:nvSpPr>
          <p:spPr bwMode="auto">
            <a:xfrm flipV="1">
              <a:off x="1292" y="1026"/>
              <a:ext cx="227" cy="318"/>
            </a:xfrm>
            <a:prstGeom prst="line">
              <a:avLst/>
            </a:prstGeom>
            <a:noFill/>
            <a:ln w="9525">
              <a:solidFill>
                <a:schemeClr val="hlink"/>
              </a:solidFill>
              <a:round/>
              <a:headEnd/>
              <a:tailEnd type="triangle" w="med" len="med"/>
            </a:ln>
          </p:spPr>
          <p:txBody>
            <a:bodyPr wrap="none"/>
            <a:lstStyle/>
            <a:p>
              <a:endParaRPr lang="it-IT"/>
            </a:p>
          </p:txBody>
        </p:sp>
      </p:grpSp>
      <p:grpSp>
        <p:nvGrpSpPr>
          <p:cNvPr id="8" name="Group 27"/>
          <p:cNvGrpSpPr>
            <a:grpSpLocks/>
          </p:cNvGrpSpPr>
          <p:nvPr/>
        </p:nvGrpSpPr>
        <p:grpSpPr bwMode="auto">
          <a:xfrm>
            <a:off x="3575722" y="1115704"/>
            <a:ext cx="2797181" cy="1287463"/>
            <a:chOff x="2156" y="709"/>
            <a:chExt cx="1762" cy="811"/>
          </a:xfrm>
        </p:grpSpPr>
        <p:grpSp>
          <p:nvGrpSpPr>
            <p:cNvPr id="9" name="Group 28"/>
            <p:cNvGrpSpPr>
              <a:grpSpLocks/>
            </p:cNvGrpSpPr>
            <p:nvPr/>
          </p:nvGrpSpPr>
          <p:grpSpPr bwMode="auto">
            <a:xfrm>
              <a:off x="2156" y="709"/>
              <a:ext cx="1762" cy="811"/>
              <a:chOff x="3120" y="1392"/>
              <a:chExt cx="1762" cy="811"/>
            </a:xfrm>
          </p:grpSpPr>
          <p:sp>
            <p:nvSpPr>
              <p:cNvPr id="7188" name="Text Box 29"/>
              <p:cNvSpPr txBox="1">
                <a:spLocks noChangeArrowheads="1"/>
              </p:cNvSpPr>
              <p:nvPr/>
            </p:nvSpPr>
            <p:spPr bwMode="auto">
              <a:xfrm>
                <a:off x="3431" y="1970"/>
                <a:ext cx="1451" cy="233"/>
              </a:xfrm>
              <a:prstGeom prst="rect">
                <a:avLst/>
              </a:prstGeom>
              <a:noFill/>
              <a:ln w="9525">
                <a:solidFill>
                  <a:schemeClr val="tx1"/>
                </a:solidFill>
                <a:miter lim="800000"/>
                <a:headEnd/>
                <a:tailEnd/>
              </a:ln>
            </p:spPr>
            <p:txBody>
              <a:bodyPr wrap="none">
                <a:spAutoFit/>
              </a:bodyPr>
              <a:lstStyle/>
              <a:p>
                <a:pPr algn="ctr" eaLnBrk="1" hangingPunct="1"/>
                <a:r>
                  <a:rPr lang="it-IT" sz="1800" b="0" dirty="0" smtClean="0">
                    <a:latin typeface="Comic Sans MS" pitchFamily="66" charset="0"/>
                  </a:rPr>
                  <a:t>Stella supermassiva</a:t>
                </a:r>
                <a:endParaRPr lang="it-IT" sz="1800" b="0" dirty="0">
                  <a:latin typeface="Comic Sans MS" pitchFamily="66" charset="0"/>
                </a:endParaRPr>
              </a:p>
            </p:txBody>
          </p:sp>
          <p:sp>
            <p:nvSpPr>
              <p:cNvPr id="7191" name="Oval 32"/>
              <p:cNvSpPr>
                <a:spLocks noChangeArrowheads="1"/>
              </p:cNvSpPr>
              <p:nvPr/>
            </p:nvSpPr>
            <p:spPr bwMode="auto">
              <a:xfrm>
                <a:off x="3120" y="1392"/>
                <a:ext cx="192" cy="240"/>
              </a:xfrm>
              <a:prstGeom prst="ellipse">
                <a:avLst/>
              </a:prstGeom>
              <a:noFill/>
              <a:ln w="9525">
                <a:solidFill>
                  <a:schemeClr val="tx1"/>
                </a:solidFill>
                <a:round/>
                <a:headEnd/>
                <a:tailEnd/>
              </a:ln>
            </p:spPr>
            <p:txBody>
              <a:bodyPr wrap="none" anchor="ctr"/>
              <a:lstStyle/>
              <a:p>
                <a:endParaRPr lang="it-IT"/>
              </a:p>
            </p:txBody>
          </p:sp>
        </p:grpSp>
        <p:sp>
          <p:nvSpPr>
            <p:cNvPr id="7187" name="Line 33"/>
            <p:cNvSpPr>
              <a:spLocks noChangeShapeType="1"/>
            </p:cNvSpPr>
            <p:nvPr/>
          </p:nvSpPr>
          <p:spPr bwMode="auto">
            <a:xfrm flipH="1" flipV="1">
              <a:off x="2371" y="900"/>
              <a:ext cx="463" cy="352"/>
            </a:xfrm>
            <a:prstGeom prst="line">
              <a:avLst/>
            </a:prstGeom>
            <a:noFill/>
            <a:ln w="9525">
              <a:solidFill>
                <a:schemeClr val="tx1"/>
              </a:solidFill>
              <a:round/>
              <a:headEnd/>
              <a:tailEnd type="triangle" w="med" len="med"/>
            </a:ln>
          </p:spPr>
          <p:txBody>
            <a:bodyPr wrap="none"/>
            <a:lstStyle/>
            <a:p>
              <a:endParaRPr lang="it-IT"/>
            </a:p>
          </p:txBody>
        </p:sp>
      </p:grpSp>
      <p:sp>
        <p:nvSpPr>
          <p:cNvPr id="37" name="Slide Number Placeholder 36"/>
          <p:cNvSpPr>
            <a:spLocks noGrp="1"/>
          </p:cNvSpPr>
          <p:nvPr>
            <p:ph type="sldNum" sz="quarter" idx="12"/>
          </p:nvPr>
        </p:nvSpPr>
        <p:spPr/>
        <p:txBody>
          <a:bodyPr/>
          <a:lstStyle/>
          <a:p>
            <a:fld id="{B6F15528-21DE-4FAA-801E-634DDDAF4B2B}" type="slidenum">
              <a:rPr lang="en-US" smtClean="0"/>
              <a:pPr/>
              <a:t>34</a:t>
            </a:fld>
            <a:endParaRPr lang="en-US"/>
          </a:p>
        </p:txBody>
      </p:sp>
      <p:cxnSp>
        <p:nvCxnSpPr>
          <p:cNvPr id="39" name="Straight Arrow Connector 38"/>
          <p:cNvCxnSpPr/>
          <p:nvPr/>
        </p:nvCxnSpPr>
        <p:spPr>
          <a:xfrm>
            <a:off x="6250675" y="5227093"/>
            <a:ext cx="682388" cy="6414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5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65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5"/>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utoUpdateAnimBg="0"/>
      <p:bldP spid="6657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2"/>
          <p:cNvSpPr>
            <a:spLocks noGrp="1"/>
          </p:cNvSpPr>
          <p:nvPr>
            <p:ph type="dt" sz="quarter" idx="10"/>
          </p:nvPr>
        </p:nvSpPr>
        <p:spPr>
          <a:noFill/>
        </p:spPr>
        <p:txBody>
          <a:bodyPr/>
          <a:lstStyle/>
          <a:p>
            <a:r>
              <a:rPr lang="it-IT" smtClean="0"/>
              <a:t>08/05/2013</a:t>
            </a:r>
            <a:endParaRPr lang="en-US" smtClean="0"/>
          </a:p>
        </p:txBody>
      </p:sp>
      <p:sp>
        <p:nvSpPr>
          <p:cNvPr id="34819" name="Footer Placeholder 3"/>
          <p:cNvSpPr>
            <a:spLocks noGrp="1"/>
          </p:cNvSpPr>
          <p:nvPr>
            <p:ph type="ftr" sz="quarter" idx="11"/>
          </p:nvPr>
        </p:nvSpPr>
        <p:spPr>
          <a:noFill/>
        </p:spPr>
        <p:txBody>
          <a:bodyPr/>
          <a:lstStyle/>
          <a:p>
            <a:r>
              <a:rPr lang="it-IT" smtClean="0"/>
              <a:t>Seminari didattici - Città della Scienza</a:t>
            </a:r>
            <a:endParaRPr lang="en-US" smtClean="0"/>
          </a:p>
        </p:txBody>
      </p:sp>
      <p:sp>
        <p:nvSpPr>
          <p:cNvPr id="34821" name="Rectangle 4"/>
          <p:cNvSpPr>
            <a:spLocks noGrp="1" noChangeArrowheads="1"/>
          </p:cNvSpPr>
          <p:nvPr>
            <p:ph type="title"/>
          </p:nvPr>
        </p:nvSpPr>
        <p:spPr>
          <a:xfrm>
            <a:off x="457200" y="274638"/>
            <a:ext cx="8229600" cy="868362"/>
          </a:xfrm>
        </p:spPr>
        <p:txBody>
          <a:bodyPr/>
          <a:lstStyle/>
          <a:p>
            <a:pPr eaLnBrk="1" hangingPunct="1"/>
            <a:r>
              <a:rPr lang="en-US" smtClean="0"/>
              <a:t>Segnale tipico delle Supernovae</a:t>
            </a:r>
          </a:p>
        </p:txBody>
      </p:sp>
      <p:pic>
        <p:nvPicPr>
          <p:cNvPr id="34822" name="Picture 5"/>
          <p:cNvPicPr>
            <a:picLocks noChangeAspect="1" noChangeArrowheads="1"/>
          </p:cNvPicPr>
          <p:nvPr/>
        </p:nvPicPr>
        <p:blipFill>
          <a:blip r:embed="rId2" cstate="print"/>
          <a:srcRect/>
          <a:stretch>
            <a:fillRect/>
          </a:stretch>
        </p:blipFill>
        <p:spPr bwMode="auto">
          <a:xfrm>
            <a:off x="1524000" y="1295400"/>
            <a:ext cx="6553200" cy="5011738"/>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p:spPr>
        <p:txBody>
          <a:bodyPr/>
          <a:lstStyle/>
          <a:p>
            <a:r>
              <a:rPr lang="it-IT" smtClean="0"/>
              <a:t>08/05/2013</a:t>
            </a:r>
            <a:endParaRPr lang="en-US" smtClean="0"/>
          </a:p>
        </p:txBody>
      </p:sp>
      <p:sp>
        <p:nvSpPr>
          <p:cNvPr id="35843" name="Footer Placeholder 4"/>
          <p:cNvSpPr>
            <a:spLocks noGrp="1"/>
          </p:cNvSpPr>
          <p:nvPr>
            <p:ph type="ftr" sz="quarter" idx="11"/>
          </p:nvPr>
        </p:nvSpPr>
        <p:spPr>
          <a:noFill/>
        </p:spPr>
        <p:txBody>
          <a:bodyPr/>
          <a:lstStyle/>
          <a:p>
            <a:r>
              <a:rPr lang="it-IT" smtClean="0"/>
              <a:t>Seminari didattici - Città della Scienza</a:t>
            </a:r>
            <a:endParaRPr lang="en-US" smtClean="0"/>
          </a:p>
        </p:txBody>
      </p:sp>
      <p:sp>
        <p:nvSpPr>
          <p:cNvPr id="35845" name="Rectangle 2"/>
          <p:cNvSpPr>
            <a:spLocks noGrp="1" noChangeArrowheads="1"/>
          </p:cNvSpPr>
          <p:nvPr>
            <p:ph type="title"/>
          </p:nvPr>
        </p:nvSpPr>
        <p:spPr>
          <a:xfrm>
            <a:off x="457200" y="152400"/>
            <a:ext cx="8229600" cy="884238"/>
          </a:xfrm>
        </p:spPr>
        <p:txBody>
          <a:bodyPr/>
          <a:lstStyle/>
          <a:p>
            <a:pPr eaLnBrk="1" hangingPunct="1"/>
            <a:r>
              <a:rPr lang="en-US" smtClean="0"/>
              <a:t>Sorgenti quasi periodiche</a:t>
            </a:r>
          </a:p>
        </p:txBody>
      </p:sp>
      <p:sp>
        <p:nvSpPr>
          <p:cNvPr id="35846" name="Rectangle 3"/>
          <p:cNvSpPr>
            <a:spLocks noGrp="1" noChangeArrowheads="1"/>
          </p:cNvSpPr>
          <p:nvPr>
            <p:ph type="body" idx="1"/>
          </p:nvPr>
        </p:nvSpPr>
        <p:spPr>
          <a:xfrm>
            <a:off x="457200" y="1066800"/>
            <a:ext cx="4724400" cy="5486400"/>
          </a:xfrm>
        </p:spPr>
        <p:txBody>
          <a:bodyPr/>
          <a:lstStyle/>
          <a:p>
            <a:pPr eaLnBrk="1" hangingPunct="1">
              <a:lnSpc>
                <a:spcPct val="80000"/>
              </a:lnSpc>
            </a:pPr>
            <a:r>
              <a:rPr lang="it-IT" sz="2000" smtClean="0"/>
              <a:t>Essenzialmente stelle binarie coalescenti: le sorgenti più studiate in assoluto. La prima prova (indiretta) di emissione di GW è una sorgente di questo tipo: PSR1913-16</a:t>
            </a:r>
          </a:p>
          <a:p>
            <a:pPr eaLnBrk="1" hangingPunct="1">
              <a:lnSpc>
                <a:spcPct val="80000"/>
              </a:lnSpc>
            </a:pPr>
            <a:r>
              <a:rPr lang="it-IT" sz="2000" smtClean="0"/>
              <a:t>Due stelle in rotazione reciproca perdono energia per emissione di GW, il periodo diminuisce e anche la distanza. L’ampiezza e la frequenza delle GW emesse aumenta con il tempo.</a:t>
            </a:r>
          </a:p>
          <a:p>
            <a:pPr eaLnBrk="1" hangingPunct="1">
              <a:lnSpc>
                <a:spcPct val="80000"/>
              </a:lnSpc>
            </a:pPr>
            <a:r>
              <a:rPr lang="it-IT" sz="2000" smtClean="0"/>
              <a:t>Nella fase finale le due stelle si fondono (merger) o, meglio, una delle due cade, spiraleggiando sull’altra (plunge).</a:t>
            </a:r>
          </a:p>
          <a:p>
            <a:pPr eaLnBrk="1" hangingPunct="1">
              <a:lnSpc>
                <a:spcPct val="80000"/>
              </a:lnSpc>
            </a:pPr>
            <a:r>
              <a:rPr lang="it-IT" sz="2000" smtClean="0"/>
              <a:t>Il segnale gravitazionale ha la forma di una sinusoide che aumenta di frequenza e di ampiezza verso il tempo di coalescenza e prende il nome di “chirp”</a:t>
            </a:r>
          </a:p>
        </p:txBody>
      </p:sp>
      <p:pic>
        <p:nvPicPr>
          <p:cNvPr id="35847" name="Picture 13" descr="image006.gif"/>
          <p:cNvPicPr preferRelativeResize="0">
            <a:picLocks noChangeAspect="1"/>
          </p:cNvPicPr>
          <p:nvPr/>
        </p:nvPicPr>
        <p:blipFill>
          <a:blip r:embed="rId2" cstate="print"/>
          <a:srcRect/>
          <a:stretch>
            <a:fillRect/>
          </a:stretch>
        </p:blipFill>
        <p:spPr bwMode="auto">
          <a:xfrm>
            <a:off x="5318125" y="1390650"/>
            <a:ext cx="3357563" cy="3486150"/>
          </a:xfrm>
          <a:prstGeom prst="rect">
            <a:avLst/>
          </a:prstGeom>
          <a:noFill/>
          <a:ln w="9525">
            <a:noFill/>
            <a:miter lim="800000"/>
            <a:headEnd/>
            <a:tailEnd/>
          </a:ln>
        </p:spPr>
      </p:pic>
      <p:pic>
        <p:nvPicPr>
          <p:cNvPr id="35848" name="Picture 11" descr="image001.emz"/>
          <p:cNvPicPr preferRelativeResize="0">
            <a:picLocks noChangeAspect="1"/>
          </p:cNvPicPr>
          <p:nvPr/>
        </p:nvPicPr>
        <p:blipFill>
          <a:blip r:embed="rId3" cstate="print"/>
          <a:srcRect/>
          <a:stretch>
            <a:fillRect/>
          </a:stretch>
        </p:blipFill>
        <p:spPr bwMode="auto">
          <a:xfrm>
            <a:off x="6172200" y="4876800"/>
            <a:ext cx="1570038" cy="1171575"/>
          </a:xfrm>
          <a:prstGeom prst="rect">
            <a:avLst/>
          </a:prstGeom>
          <a:noFill/>
          <a:ln w="9525">
            <a:noFill/>
            <a:miter lim="800000"/>
            <a:headEnd/>
            <a:tailEnd/>
          </a:ln>
        </p:spPr>
      </p:pic>
      <p:sp>
        <p:nvSpPr>
          <p:cNvPr id="35849" name="Text Box 6"/>
          <p:cNvSpPr txBox="1">
            <a:spLocks noChangeArrowheads="1"/>
          </p:cNvSpPr>
          <p:nvPr/>
        </p:nvSpPr>
        <p:spPr bwMode="auto">
          <a:xfrm>
            <a:off x="5434013" y="1128713"/>
            <a:ext cx="3135312" cy="304800"/>
          </a:xfrm>
          <a:prstGeom prst="rect">
            <a:avLst/>
          </a:prstGeom>
          <a:noFill/>
          <a:ln w="9525">
            <a:noFill/>
            <a:miter lim="800000"/>
            <a:headEnd/>
            <a:tailEnd/>
          </a:ln>
        </p:spPr>
        <p:txBody>
          <a:bodyPr>
            <a:spAutoFit/>
          </a:bodyPr>
          <a:lstStyle/>
          <a:p>
            <a:pPr>
              <a:spcBef>
                <a:spcPct val="50000"/>
              </a:spcBef>
            </a:pPr>
            <a:r>
              <a:rPr lang="en-US" sz="1400" b="0"/>
              <a:t>Hulse &amp; Taylor Nobel 1993</a:t>
            </a:r>
          </a:p>
        </p:txBody>
      </p:sp>
      <p:sp>
        <p:nvSpPr>
          <p:cNvPr id="10" name="Slide Number Placeholder 9"/>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p:spPr>
        <p:txBody>
          <a:bodyPr/>
          <a:lstStyle/>
          <a:p>
            <a:r>
              <a:rPr lang="it-IT" smtClean="0"/>
              <a:t>08/05/2013</a:t>
            </a:r>
            <a:endParaRPr lang="en-US" smtClean="0"/>
          </a:p>
        </p:txBody>
      </p:sp>
      <p:sp>
        <p:nvSpPr>
          <p:cNvPr id="36867" name="Footer Placeholder 3"/>
          <p:cNvSpPr>
            <a:spLocks noGrp="1"/>
          </p:cNvSpPr>
          <p:nvPr>
            <p:ph type="ftr" sz="quarter" idx="11"/>
          </p:nvPr>
        </p:nvSpPr>
        <p:spPr>
          <a:noFill/>
        </p:spPr>
        <p:txBody>
          <a:bodyPr/>
          <a:lstStyle/>
          <a:p>
            <a:r>
              <a:rPr lang="it-IT" smtClean="0"/>
              <a:t>Seminari didattici - Città della Scienza</a:t>
            </a:r>
            <a:endParaRPr lang="en-US" smtClean="0"/>
          </a:p>
        </p:txBody>
      </p:sp>
      <p:sp>
        <p:nvSpPr>
          <p:cNvPr id="36869" name="Rectangle 4"/>
          <p:cNvSpPr>
            <a:spLocks noGrp="1" noChangeArrowheads="1"/>
          </p:cNvSpPr>
          <p:nvPr>
            <p:ph type="title"/>
          </p:nvPr>
        </p:nvSpPr>
        <p:spPr>
          <a:xfrm>
            <a:off x="457200" y="274638"/>
            <a:ext cx="8229600" cy="639762"/>
          </a:xfrm>
        </p:spPr>
        <p:txBody>
          <a:bodyPr>
            <a:normAutofit fontScale="90000"/>
          </a:bodyPr>
          <a:lstStyle/>
          <a:p>
            <a:pPr eaLnBrk="1" hangingPunct="1"/>
            <a:r>
              <a:rPr lang="en-US" sz="3600" smtClean="0"/>
              <a:t>Evoluzione delle binarie coalescenti</a:t>
            </a:r>
          </a:p>
        </p:txBody>
      </p:sp>
      <p:pic>
        <p:nvPicPr>
          <p:cNvPr id="36870" name="Picture 7"/>
          <p:cNvPicPr>
            <a:picLocks noChangeAspect="1" noChangeArrowheads="1"/>
          </p:cNvPicPr>
          <p:nvPr/>
        </p:nvPicPr>
        <p:blipFill>
          <a:blip r:embed="rId2" cstate="print"/>
          <a:srcRect/>
          <a:stretch>
            <a:fillRect/>
          </a:stretch>
        </p:blipFill>
        <p:spPr bwMode="auto">
          <a:xfrm>
            <a:off x="0" y="914400"/>
            <a:ext cx="5867400" cy="3810000"/>
          </a:xfrm>
          <a:prstGeom prst="rect">
            <a:avLst/>
          </a:prstGeom>
          <a:noFill/>
          <a:ln w="9525">
            <a:noFill/>
            <a:miter lim="800000"/>
            <a:headEnd/>
            <a:tailEnd/>
          </a:ln>
        </p:spPr>
      </p:pic>
      <p:pic>
        <p:nvPicPr>
          <p:cNvPr id="36871" name="Picture 9"/>
          <p:cNvPicPr>
            <a:picLocks noChangeAspect="1" noChangeArrowheads="1"/>
          </p:cNvPicPr>
          <p:nvPr/>
        </p:nvPicPr>
        <p:blipFill>
          <a:blip r:embed="rId3" cstate="print"/>
          <a:srcRect/>
          <a:stretch>
            <a:fillRect/>
          </a:stretch>
        </p:blipFill>
        <p:spPr bwMode="auto">
          <a:xfrm>
            <a:off x="5867400" y="838200"/>
            <a:ext cx="3165475" cy="5867400"/>
          </a:xfrm>
          <a:prstGeom prst="rect">
            <a:avLst/>
          </a:prstGeom>
          <a:noFill/>
          <a:ln w="9525">
            <a:noFill/>
            <a:miter lim="800000"/>
            <a:headEnd/>
            <a:tailEnd/>
          </a:ln>
        </p:spPr>
      </p:pic>
      <p:pic>
        <p:nvPicPr>
          <p:cNvPr id="36872" name="Picture 10"/>
          <p:cNvPicPr>
            <a:picLocks noChangeAspect="1" noChangeArrowheads="1"/>
          </p:cNvPicPr>
          <p:nvPr/>
        </p:nvPicPr>
        <p:blipFill>
          <a:blip r:embed="rId4" cstate="print"/>
          <a:srcRect/>
          <a:stretch>
            <a:fillRect/>
          </a:stretch>
        </p:blipFill>
        <p:spPr bwMode="auto">
          <a:xfrm>
            <a:off x="685800" y="5029200"/>
            <a:ext cx="4267200" cy="723900"/>
          </a:xfrm>
          <a:prstGeom prst="rect">
            <a:avLst/>
          </a:prstGeom>
          <a:noFill/>
          <a:ln w="9525">
            <a:noFill/>
            <a:miter lim="800000"/>
            <a:headEnd/>
            <a:tailEnd/>
          </a:ln>
        </p:spPr>
      </p:pic>
      <p:pic>
        <p:nvPicPr>
          <p:cNvPr id="36873" name="Picture 11"/>
          <p:cNvPicPr>
            <a:picLocks noChangeAspect="1" noChangeArrowheads="1"/>
          </p:cNvPicPr>
          <p:nvPr/>
        </p:nvPicPr>
        <p:blipFill>
          <a:blip r:embed="rId5" cstate="print"/>
          <a:srcRect/>
          <a:stretch>
            <a:fillRect/>
          </a:stretch>
        </p:blipFill>
        <p:spPr bwMode="auto">
          <a:xfrm>
            <a:off x="838200" y="5753100"/>
            <a:ext cx="1538288" cy="485775"/>
          </a:xfrm>
          <a:prstGeom prst="rect">
            <a:avLst/>
          </a:prstGeom>
          <a:noFill/>
          <a:ln w="9525">
            <a:noFill/>
            <a:miter lim="800000"/>
            <a:headEnd/>
            <a:tailEnd/>
          </a:ln>
        </p:spPr>
      </p:pic>
      <p:pic>
        <p:nvPicPr>
          <p:cNvPr id="36874" name="Picture 12"/>
          <p:cNvPicPr>
            <a:picLocks noChangeAspect="1" noChangeArrowheads="1"/>
          </p:cNvPicPr>
          <p:nvPr/>
        </p:nvPicPr>
        <p:blipFill>
          <a:blip r:embed="rId6" cstate="print"/>
          <a:srcRect/>
          <a:stretch>
            <a:fillRect/>
          </a:stretch>
        </p:blipFill>
        <p:spPr bwMode="auto">
          <a:xfrm>
            <a:off x="2649538" y="5676900"/>
            <a:ext cx="2151062" cy="496888"/>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p:spPr>
        <p:txBody>
          <a:bodyPr/>
          <a:lstStyle/>
          <a:p>
            <a:r>
              <a:rPr lang="it-IT" smtClean="0"/>
              <a:t>08/05/2013</a:t>
            </a:r>
            <a:endParaRPr lang="en-US" smtClean="0"/>
          </a:p>
        </p:txBody>
      </p:sp>
      <p:sp>
        <p:nvSpPr>
          <p:cNvPr id="39939" name="Footer Placeholder 4"/>
          <p:cNvSpPr>
            <a:spLocks noGrp="1"/>
          </p:cNvSpPr>
          <p:nvPr>
            <p:ph type="ftr" sz="quarter" idx="11"/>
          </p:nvPr>
        </p:nvSpPr>
        <p:spPr>
          <a:noFill/>
        </p:spPr>
        <p:txBody>
          <a:bodyPr/>
          <a:lstStyle/>
          <a:p>
            <a:r>
              <a:rPr lang="it-IT" smtClean="0"/>
              <a:t>Seminari didattici - Città della Scienza</a:t>
            </a:r>
            <a:endParaRPr lang="en-US" smtClean="0"/>
          </a:p>
        </p:txBody>
      </p:sp>
      <p:sp>
        <p:nvSpPr>
          <p:cNvPr id="39941" name="Rectangle 2"/>
          <p:cNvSpPr>
            <a:spLocks noGrp="1" noChangeArrowheads="1"/>
          </p:cNvSpPr>
          <p:nvPr>
            <p:ph type="title"/>
          </p:nvPr>
        </p:nvSpPr>
        <p:spPr/>
        <p:txBody>
          <a:bodyPr/>
          <a:lstStyle/>
          <a:p>
            <a:pPr eaLnBrk="1" hangingPunct="1"/>
            <a:r>
              <a:rPr lang="en-US" smtClean="0"/>
              <a:t>EMRI</a:t>
            </a:r>
          </a:p>
        </p:txBody>
      </p:sp>
      <p:sp>
        <p:nvSpPr>
          <p:cNvPr id="39942" name="Rectangle 3"/>
          <p:cNvSpPr>
            <a:spLocks noGrp="1" noChangeArrowheads="1"/>
          </p:cNvSpPr>
          <p:nvPr>
            <p:ph type="body" idx="1"/>
          </p:nvPr>
        </p:nvSpPr>
        <p:spPr/>
        <p:txBody>
          <a:bodyPr/>
          <a:lstStyle/>
          <a:p>
            <a:pPr eaLnBrk="1" hangingPunct="1"/>
            <a:r>
              <a:rPr lang="en-US" smtClean="0"/>
              <a:t>Extreme Mass Ratio Inspirals</a:t>
            </a:r>
          </a:p>
          <a:p>
            <a:pPr lvl="1" eaLnBrk="1" hangingPunct="1"/>
            <a:r>
              <a:rPr lang="en-US" smtClean="0"/>
              <a:t>Sono oggetti compatti (WD, NS, o BH) che spiraleggiano attorno ad un buco nero supemassiccio</a:t>
            </a:r>
          </a:p>
          <a:p>
            <a:pPr lvl="1" eaLnBrk="1" hangingPunct="1"/>
            <a:r>
              <a:rPr lang="en-US" smtClean="0"/>
              <a:t>La banda di frequenza di queste sorgenti è nella regione dei mHz</a:t>
            </a:r>
          </a:p>
          <a:p>
            <a:pPr lvl="1" eaLnBrk="1" hangingPunct="1"/>
            <a:r>
              <a:rPr lang="en-US" smtClean="0"/>
              <a:t>La massa degli oggetti orbitanti è trascurabile =&gt; ottimi per studiare il BH “imperturbato”</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p:spPr>
        <p:txBody>
          <a:bodyPr/>
          <a:lstStyle/>
          <a:p>
            <a:r>
              <a:rPr lang="it-IT" smtClean="0"/>
              <a:t>08/05/2013</a:t>
            </a:r>
            <a:endParaRPr lang="en-US" smtClean="0"/>
          </a:p>
        </p:txBody>
      </p:sp>
      <p:sp>
        <p:nvSpPr>
          <p:cNvPr id="40963" name="Footer Placeholder 4"/>
          <p:cNvSpPr>
            <a:spLocks noGrp="1"/>
          </p:cNvSpPr>
          <p:nvPr>
            <p:ph type="ftr" sz="quarter" idx="11"/>
          </p:nvPr>
        </p:nvSpPr>
        <p:spPr>
          <a:noFill/>
        </p:spPr>
        <p:txBody>
          <a:bodyPr/>
          <a:lstStyle/>
          <a:p>
            <a:r>
              <a:rPr lang="it-IT" smtClean="0"/>
              <a:t>Seminari didattici - Città della Scienza</a:t>
            </a:r>
            <a:endParaRPr lang="en-US" smtClean="0"/>
          </a:p>
        </p:txBody>
      </p:sp>
      <p:sp>
        <p:nvSpPr>
          <p:cNvPr id="40965" name="Rectangle 8"/>
          <p:cNvSpPr>
            <a:spLocks noGrp="1" noChangeArrowheads="1"/>
          </p:cNvSpPr>
          <p:nvPr>
            <p:ph type="title"/>
          </p:nvPr>
        </p:nvSpPr>
        <p:spPr/>
        <p:txBody>
          <a:bodyPr>
            <a:normAutofit fontScale="90000"/>
          </a:bodyPr>
          <a:lstStyle/>
          <a:p>
            <a:pPr eaLnBrk="1" hangingPunct="1"/>
            <a:r>
              <a:rPr lang="en-US" sz="4000" dirty="0" err="1" smtClean="0">
                <a:solidFill>
                  <a:schemeClr val="tx2">
                    <a:lumMod val="40000"/>
                    <a:lumOff val="60000"/>
                  </a:schemeClr>
                </a:solidFill>
              </a:rPr>
              <a:t>SgrA</a:t>
            </a:r>
            <a:r>
              <a:rPr lang="en-US" sz="4000" dirty="0" smtClean="0">
                <a:solidFill>
                  <a:schemeClr val="tx2">
                    <a:lumMod val="40000"/>
                    <a:lumOff val="60000"/>
                  </a:schemeClr>
                </a:solidFill>
              </a:rPr>
              <a:t>* </a:t>
            </a:r>
            <a:r>
              <a:rPr lang="en-US" sz="4000" dirty="0" err="1" smtClean="0">
                <a:solidFill>
                  <a:schemeClr val="tx2">
                    <a:lumMod val="40000"/>
                    <a:lumOff val="60000"/>
                  </a:schemeClr>
                </a:solidFill>
              </a:rPr>
              <a:t>il</a:t>
            </a:r>
            <a:r>
              <a:rPr lang="en-US" sz="4000" dirty="0" smtClean="0">
                <a:solidFill>
                  <a:schemeClr val="tx2">
                    <a:lumMod val="40000"/>
                    <a:lumOff val="60000"/>
                  </a:schemeClr>
                </a:solidFill>
              </a:rPr>
              <a:t> SMBH al </a:t>
            </a:r>
            <a:r>
              <a:rPr lang="en-US" sz="4000" dirty="0" err="1" smtClean="0">
                <a:solidFill>
                  <a:schemeClr val="tx2">
                    <a:lumMod val="40000"/>
                    <a:lumOff val="60000"/>
                  </a:schemeClr>
                </a:solidFill>
              </a:rPr>
              <a:t>centro</a:t>
            </a:r>
            <a:r>
              <a:rPr lang="en-US" sz="4000" dirty="0" smtClean="0">
                <a:solidFill>
                  <a:schemeClr val="tx2">
                    <a:lumMod val="40000"/>
                    <a:lumOff val="60000"/>
                  </a:schemeClr>
                </a:solidFill>
              </a:rPr>
              <a:t> </a:t>
            </a:r>
            <a:r>
              <a:rPr lang="en-US" sz="4000" dirty="0" err="1" smtClean="0">
                <a:solidFill>
                  <a:schemeClr val="tx2">
                    <a:lumMod val="40000"/>
                    <a:lumOff val="60000"/>
                  </a:schemeClr>
                </a:solidFill>
              </a:rPr>
              <a:t>della</a:t>
            </a:r>
            <a:r>
              <a:rPr lang="en-US" sz="4000" dirty="0" smtClean="0">
                <a:solidFill>
                  <a:schemeClr val="tx2">
                    <a:lumMod val="40000"/>
                    <a:lumOff val="60000"/>
                  </a:schemeClr>
                </a:solidFill>
              </a:rPr>
              <a:t> nostra </a:t>
            </a:r>
            <a:r>
              <a:rPr lang="en-US" sz="4000" dirty="0" err="1" smtClean="0">
                <a:solidFill>
                  <a:schemeClr val="tx2">
                    <a:lumMod val="40000"/>
                    <a:lumOff val="60000"/>
                  </a:schemeClr>
                </a:solidFill>
              </a:rPr>
              <a:t>galassia</a:t>
            </a:r>
            <a:r>
              <a:rPr lang="en-US" sz="4000" dirty="0" smtClean="0">
                <a:solidFill>
                  <a:schemeClr val="tx2">
                    <a:lumMod val="40000"/>
                    <a:lumOff val="60000"/>
                  </a:schemeClr>
                </a:solidFill>
              </a:rPr>
              <a:t> e </a:t>
            </a:r>
            <a:r>
              <a:rPr lang="en-US" sz="4000" dirty="0" err="1" smtClean="0">
                <a:solidFill>
                  <a:schemeClr val="tx2">
                    <a:lumMod val="40000"/>
                    <a:lumOff val="60000"/>
                  </a:schemeClr>
                </a:solidFill>
              </a:rPr>
              <a:t>orbite</a:t>
            </a:r>
            <a:r>
              <a:rPr lang="en-US" sz="4000" dirty="0" smtClean="0">
                <a:solidFill>
                  <a:schemeClr val="tx2">
                    <a:lumMod val="40000"/>
                    <a:lumOff val="60000"/>
                  </a:schemeClr>
                </a:solidFill>
              </a:rPr>
              <a:t> </a:t>
            </a:r>
            <a:r>
              <a:rPr lang="en-US" sz="4000" dirty="0" err="1" smtClean="0">
                <a:solidFill>
                  <a:schemeClr val="tx2">
                    <a:lumMod val="40000"/>
                    <a:lumOff val="60000"/>
                  </a:schemeClr>
                </a:solidFill>
              </a:rPr>
              <a:t>delle</a:t>
            </a:r>
            <a:r>
              <a:rPr lang="en-US" sz="4000" dirty="0" smtClean="0">
                <a:solidFill>
                  <a:schemeClr val="tx2">
                    <a:lumMod val="40000"/>
                    <a:lumOff val="60000"/>
                  </a:schemeClr>
                </a:solidFill>
              </a:rPr>
              <a:t> </a:t>
            </a:r>
            <a:r>
              <a:rPr lang="en-US" sz="4000" dirty="0" err="1" smtClean="0">
                <a:solidFill>
                  <a:schemeClr val="tx2">
                    <a:lumMod val="40000"/>
                    <a:lumOff val="60000"/>
                  </a:schemeClr>
                </a:solidFill>
              </a:rPr>
              <a:t>stelle</a:t>
            </a:r>
            <a:endParaRPr lang="en-US" sz="4000" dirty="0" smtClean="0">
              <a:solidFill>
                <a:schemeClr val="tx2">
                  <a:lumMod val="40000"/>
                  <a:lumOff val="60000"/>
                </a:schemeClr>
              </a:solidFill>
            </a:endParaRPr>
          </a:p>
        </p:txBody>
      </p:sp>
      <p:pic>
        <p:nvPicPr>
          <p:cNvPr id="40966" name="Picture 7" descr="2008orbits_anim_medRes"/>
          <p:cNvPicPr>
            <a:picLocks noGrp="1" noChangeAspect="1" noChangeArrowheads="1" noCrop="1"/>
          </p:cNvPicPr>
          <p:nvPr>
            <p:ph idx="1"/>
          </p:nvPr>
        </p:nvPicPr>
        <p:blipFill>
          <a:blip r:embed="rId2" cstate="print"/>
          <a:srcRect/>
          <a:stretch>
            <a:fillRect/>
          </a:stretch>
        </p:blipFill>
        <p:spPr>
          <a:xfrm>
            <a:off x="549275" y="1600200"/>
            <a:ext cx="8045450" cy="4525963"/>
          </a:xfrm>
          <a:noFill/>
        </p:spPr>
      </p:pic>
      <p:sp>
        <p:nvSpPr>
          <p:cNvPr id="7" name="Slide Number Placeholder 6"/>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it-IT" dirty="0" smtClean="0"/>
              <a:t>Il cronotopo</a:t>
            </a:r>
            <a:endParaRPr lang="it-IT" dirty="0"/>
          </a:p>
        </p:txBody>
      </p:sp>
      <p:sp>
        <p:nvSpPr>
          <p:cNvPr id="3" name="Content Placeholder 2"/>
          <p:cNvSpPr>
            <a:spLocks noGrp="1"/>
          </p:cNvSpPr>
          <p:nvPr>
            <p:ph idx="1"/>
          </p:nvPr>
        </p:nvSpPr>
        <p:spPr>
          <a:xfrm>
            <a:off x="457200" y="990600"/>
            <a:ext cx="8229600" cy="4525963"/>
          </a:xfrm>
        </p:spPr>
        <p:txBody>
          <a:bodyPr>
            <a:normAutofit/>
          </a:bodyPr>
          <a:lstStyle/>
          <a:p>
            <a:r>
              <a:rPr lang="it-IT" sz="2800" dirty="0" smtClean="0"/>
              <a:t>La definizione di simultaneità lega indissolubilmente lo spazio (topos) e il tempo (chronos). Per eventi simultanei: </a:t>
            </a:r>
          </a:p>
          <a:p>
            <a:r>
              <a:rPr lang="it-IT" sz="2800" dirty="0" smtClean="0"/>
              <a:t>:</a:t>
            </a:r>
            <a:endParaRPr lang="it-IT" sz="2800" dirty="0"/>
          </a:p>
        </p:txBody>
      </p:sp>
      <p:cxnSp>
        <p:nvCxnSpPr>
          <p:cNvPr id="5" name="Straight Arrow Connector 4"/>
          <p:cNvCxnSpPr/>
          <p:nvPr/>
        </p:nvCxnSpPr>
        <p:spPr>
          <a:xfrm flipV="1">
            <a:off x="990600" y="2819400"/>
            <a:ext cx="0" cy="28956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990600" y="5715000"/>
            <a:ext cx="2887631"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28600" y="5715000"/>
            <a:ext cx="762000" cy="7620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8600" y="6324600"/>
            <a:ext cx="284052" cy="369332"/>
          </a:xfrm>
          <a:prstGeom prst="rect">
            <a:avLst/>
          </a:prstGeom>
          <a:noFill/>
          <a:ln>
            <a:noFill/>
          </a:ln>
        </p:spPr>
        <p:txBody>
          <a:bodyPr wrap="none" rtlCol="0">
            <a:spAutoFit/>
          </a:bodyPr>
          <a:lstStyle/>
          <a:p>
            <a:r>
              <a:rPr lang="it-IT" dirty="0" smtClean="0"/>
              <a:t>x</a:t>
            </a:r>
            <a:endParaRPr lang="it-IT" dirty="0"/>
          </a:p>
        </p:txBody>
      </p:sp>
      <p:sp>
        <p:nvSpPr>
          <p:cNvPr id="14" name="TextBox 13"/>
          <p:cNvSpPr txBox="1"/>
          <p:nvPr/>
        </p:nvSpPr>
        <p:spPr>
          <a:xfrm>
            <a:off x="714562" y="2667000"/>
            <a:ext cx="276038" cy="369332"/>
          </a:xfrm>
          <a:prstGeom prst="rect">
            <a:avLst/>
          </a:prstGeom>
          <a:noFill/>
          <a:ln>
            <a:noFill/>
          </a:ln>
        </p:spPr>
        <p:txBody>
          <a:bodyPr wrap="none" rtlCol="0">
            <a:spAutoFit/>
          </a:bodyPr>
          <a:lstStyle/>
          <a:p>
            <a:r>
              <a:rPr lang="it-IT" dirty="0" smtClean="0"/>
              <a:t>z</a:t>
            </a:r>
            <a:endParaRPr lang="it-IT" dirty="0"/>
          </a:p>
        </p:txBody>
      </p:sp>
      <p:sp>
        <p:nvSpPr>
          <p:cNvPr id="15" name="TextBox 14"/>
          <p:cNvSpPr txBox="1"/>
          <p:nvPr/>
        </p:nvSpPr>
        <p:spPr>
          <a:xfrm>
            <a:off x="3733800" y="5715000"/>
            <a:ext cx="288862" cy="369332"/>
          </a:xfrm>
          <a:prstGeom prst="rect">
            <a:avLst/>
          </a:prstGeom>
          <a:noFill/>
          <a:ln>
            <a:noFill/>
          </a:ln>
        </p:spPr>
        <p:txBody>
          <a:bodyPr wrap="none" rtlCol="0">
            <a:spAutoFit/>
          </a:bodyPr>
          <a:lstStyle/>
          <a:p>
            <a:r>
              <a:rPr lang="it-IT" dirty="0" smtClean="0"/>
              <a:t>y</a:t>
            </a:r>
            <a:endParaRPr lang="it-IT" dirty="0"/>
          </a:p>
        </p:txBody>
      </p:sp>
      <p:sp>
        <p:nvSpPr>
          <p:cNvPr id="17" name="TextBox 16"/>
          <p:cNvSpPr txBox="1"/>
          <p:nvPr/>
        </p:nvSpPr>
        <p:spPr>
          <a:xfrm>
            <a:off x="685800" y="5410200"/>
            <a:ext cx="317716" cy="369332"/>
          </a:xfrm>
          <a:prstGeom prst="rect">
            <a:avLst/>
          </a:prstGeom>
          <a:noFill/>
          <a:ln>
            <a:noFill/>
          </a:ln>
        </p:spPr>
        <p:txBody>
          <a:bodyPr wrap="none" rtlCol="0">
            <a:spAutoFit/>
          </a:bodyPr>
          <a:lstStyle/>
          <a:p>
            <a:r>
              <a:rPr lang="it-IT" dirty="0" smtClean="0"/>
              <a:t>A</a:t>
            </a:r>
            <a:endParaRPr lang="it-IT" dirty="0"/>
          </a:p>
        </p:txBody>
      </p:sp>
      <p:sp>
        <p:nvSpPr>
          <p:cNvPr id="18" name="TextBox 17"/>
          <p:cNvSpPr txBox="1"/>
          <p:nvPr/>
        </p:nvSpPr>
        <p:spPr>
          <a:xfrm>
            <a:off x="1747700" y="3810000"/>
            <a:ext cx="309700" cy="369332"/>
          </a:xfrm>
          <a:prstGeom prst="rect">
            <a:avLst/>
          </a:prstGeom>
          <a:noFill/>
          <a:ln>
            <a:noFill/>
          </a:ln>
        </p:spPr>
        <p:txBody>
          <a:bodyPr wrap="none" rtlCol="0">
            <a:spAutoFit/>
          </a:bodyPr>
          <a:lstStyle/>
          <a:p>
            <a:r>
              <a:rPr lang="it-IT" dirty="0" smtClean="0"/>
              <a:t>B</a:t>
            </a:r>
            <a:endParaRPr lang="it-IT" dirty="0"/>
          </a:p>
        </p:txBody>
      </p:sp>
      <p:cxnSp>
        <p:nvCxnSpPr>
          <p:cNvPr id="20" name="Straight Arrow Connector 19"/>
          <p:cNvCxnSpPr/>
          <p:nvPr/>
        </p:nvCxnSpPr>
        <p:spPr>
          <a:xfrm flipV="1">
            <a:off x="990600" y="4038600"/>
            <a:ext cx="6858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676400" y="4114800"/>
            <a:ext cx="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85800" y="60198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655652" y="5715000"/>
            <a:ext cx="2286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85800" y="4114800"/>
            <a:ext cx="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5800" y="4101152"/>
            <a:ext cx="9906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8" name="Object 47"/>
          <p:cNvGraphicFramePr>
            <a:graphicFrameLocks noChangeAspect="1"/>
          </p:cNvGraphicFramePr>
          <p:nvPr/>
        </p:nvGraphicFramePr>
        <p:xfrm>
          <a:off x="2803480" y="2016456"/>
          <a:ext cx="4495800" cy="724154"/>
        </p:xfrm>
        <a:graphic>
          <a:graphicData uri="http://schemas.openxmlformats.org/presentationml/2006/ole">
            <p:oleObj spid="_x0000_s2050" name="Equation" r:id="rId4" imgW="1892160" imgH="304560" progId="Equation.3">
              <p:embed/>
            </p:oleObj>
          </a:graphicData>
        </a:graphic>
      </p:graphicFrame>
      <p:sp>
        <p:nvSpPr>
          <p:cNvPr id="49" name="TextBox 48"/>
          <p:cNvSpPr txBox="1"/>
          <p:nvPr/>
        </p:nvSpPr>
        <p:spPr>
          <a:xfrm>
            <a:off x="3371000" y="2749887"/>
            <a:ext cx="5776415" cy="2739211"/>
          </a:xfrm>
          <a:prstGeom prst="rect">
            <a:avLst/>
          </a:prstGeom>
          <a:noFill/>
        </p:spPr>
        <p:txBody>
          <a:bodyPr wrap="square" rtlCol="0">
            <a:spAutoFit/>
          </a:bodyPr>
          <a:lstStyle/>
          <a:p>
            <a:r>
              <a:rPr lang="it-IT" sz="2800" dirty="0" smtClean="0"/>
              <a:t>in generale si definisce una distanza spazio-temporale</a:t>
            </a:r>
          </a:p>
          <a:p>
            <a:endParaRPr lang="it-IT" sz="2800" dirty="0" smtClean="0"/>
          </a:p>
          <a:p>
            <a:r>
              <a:rPr lang="it-IT" sz="2800" dirty="0" smtClean="0"/>
              <a:t>Pari a 0 per eventi simultanei ma che può essere anche &gt;0 (ev. tipo tempo) e &lt;0 (ev. tipo spazio</a:t>
            </a:r>
            <a:r>
              <a:rPr lang="it-IT" sz="3200" dirty="0" smtClean="0"/>
              <a:t>).</a:t>
            </a:r>
            <a:endParaRPr lang="it-IT" sz="3200" dirty="0"/>
          </a:p>
        </p:txBody>
      </p:sp>
      <p:graphicFrame>
        <p:nvGraphicFramePr>
          <p:cNvPr id="50" name="Object 49"/>
          <p:cNvGraphicFramePr>
            <a:graphicFrameLocks noChangeAspect="1"/>
          </p:cNvGraphicFramePr>
          <p:nvPr/>
        </p:nvGraphicFramePr>
        <p:xfrm>
          <a:off x="3538199" y="3612024"/>
          <a:ext cx="4648200" cy="565322"/>
        </p:xfrm>
        <a:graphic>
          <a:graphicData uri="http://schemas.openxmlformats.org/presentationml/2006/ole">
            <p:oleObj spid="_x0000_s2051" name="Equation" r:id="rId5" imgW="1879560" imgH="228600" progId="Equation.3">
              <p:embed/>
            </p:oleObj>
          </a:graphicData>
        </a:graphic>
      </p:graphicFrame>
      <p:sp>
        <p:nvSpPr>
          <p:cNvPr id="52" name="TextBox 51"/>
          <p:cNvSpPr txBox="1"/>
          <p:nvPr/>
        </p:nvSpPr>
        <p:spPr>
          <a:xfrm>
            <a:off x="901484" y="5955268"/>
            <a:ext cx="410690" cy="369332"/>
          </a:xfrm>
          <a:prstGeom prst="rect">
            <a:avLst/>
          </a:prstGeom>
          <a:noFill/>
          <a:ln>
            <a:noFill/>
          </a:ln>
        </p:spPr>
        <p:txBody>
          <a:bodyPr wrap="none" rtlCol="0">
            <a:spAutoFit/>
          </a:bodyPr>
          <a:lstStyle/>
          <a:p>
            <a:r>
              <a:rPr lang="it-IT" dirty="0" smtClean="0"/>
              <a:t>dy</a:t>
            </a:r>
            <a:endParaRPr lang="it-IT" dirty="0"/>
          </a:p>
        </p:txBody>
      </p:sp>
      <p:sp>
        <p:nvSpPr>
          <p:cNvPr id="53" name="TextBox 52"/>
          <p:cNvSpPr txBox="1"/>
          <p:nvPr/>
        </p:nvSpPr>
        <p:spPr>
          <a:xfrm>
            <a:off x="1727720" y="5715000"/>
            <a:ext cx="405880" cy="369332"/>
          </a:xfrm>
          <a:prstGeom prst="rect">
            <a:avLst/>
          </a:prstGeom>
          <a:noFill/>
          <a:ln>
            <a:noFill/>
          </a:ln>
        </p:spPr>
        <p:txBody>
          <a:bodyPr wrap="none" rtlCol="0">
            <a:spAutoFit/>
          </a:bodyPr>
          <a:lstStyle/>
          <a:p>
            <a:r>
              <a:rPr lang="it-IT" dirty="0" smtClean="0"/>
              <a:t>dx</a:t>
            </a:r>
            <a:endParaRPr lang="it-IT" dirty="0"/>
          </a:p>
        </p:txBody>
      </p:sp>
      <p:sp>
        <p:nvSpPr>
          <p:cNvPr id="54" name="TextBox 53"/>
          <p:cNvSpPr txBox="1"/>
          <p:nvPr/>
        </p:nvSpPr>
        <p:spPr>
          <a:xfrm>
            <a:off x="228600" y="4800600"/>
            <a:ext cx="397866" cy="369332"/>
          </a:xfrm>
          <a:prstGeom prst="rect">
            <a:avLst/>
          </a:prstGeom>
          <a:noFill/>
          <a:ln>
            <a:noFill/>
          </a:ln>
        </p:spPr>
        <p:txBody>
          <a:bodyPr wrap="none" rtlCol="0">
            <a:spAutoFit/>
          </a:bodyPr>
          <a:lstStyle/>
          <a:p>
            <a:r>
              <a:rPr lang="it-IT" dirty="0" smtClean="0"/>
              <a:t>dz</a:t>
            </a:r>
            <a:endParaRPr lang="it-IT" dirty="0"/>
          </a:p>
        </p:txBody>
      </p:sp>
      <p:cxnSp>
        <p:nvCxnSpPr>
          <p:cNvPr id="58" name="Straight Connector 57"/>
          <p:cNvCxnSpPr/>
          <p:nvPr/>
        </p:nvCxnSpPr>
        <p:spPr>
          <a:xfrm flipV="1">
            <a:off x="685800" y="3810000"/>
            <a:ext cx="3048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1641144" y="4038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Oval 60"/>
          <p:cNvSpPr/>
          <p:nvPr/>
        </p:nvSpPr>
        <p:spPr>
          <a:xfrm>
            <a:off x="949656" y="5652448"/>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TextBox 61"/>
          <p:cNvSpPr txBox="1"/>
          <p:nvPr/>
        </p:nvSpPr>
        <p:spPr>
          <a:xfrm>
            <a:off x="4231944" y="5320166"/>
            <a:ext cx="4800600" cy="1077218"/>
          </a:xfrm>
          <a:prstGeom prst="rect">
            <a:avLst/>
          </a:prstGeom>
          <a:noFill/>
        </p:spPr>
        <p:txBody>
          <a:bodyPr wrap="square" rtlCol="0">
            <a:spAutoFit/>
          </a:bodyPr>
          <a:lstStyle/>
          <a:p>
            <a:r>
              <a:rPr lang="it-IT" sz="3200" b="1" dirty="0" smtClean="0"/>
              <a:t>ct è una coordinata come le altre </a:t>
            </a:r>
            <a:r>
              <a:rPr lang="it-IT" sz="3200" dirty="0" smtClean="0"/>
              <a:t>(</a:t>
            </a:r>
            <a:r>
              <a:rPr lang="el-GR" sz="3200" dirty="0" smtClean="0"/>
              <a:t>τ</a:t>
            </a:r>
            <a:r>
              <a:rPr lang="it-IT" sz="3200" dirty="0" smtClean="0"/>
              <a:t>)</a:t>
            </a:r>
            <a:endParaRPr lang="it-IT" sz="3200" b="1" baseline="-25000" dirty="0"/>
          </a:p>
        </p:txBody>
      </p:sp>
      <p:cxnSp>
        <p:nvCxnSpPr>
          <p:cNvPr id="30" name="Straight Connector 29"/>
          <p:cNvCxnSpPr>
            <a:stCxn id="61" idx="4"/>
          </p:cNvCxnSpPr>
          <p:nvPr/>
        </p:nvCxnSpPr>
        <p:spPr>
          <a:xfrm>
            <a:off x="987756" y="5728648"/>
            <a:ext cx="688644" cy="291152"/>
          </a:xfrm>
          <a:prstGeom prst="line">
            <a:avLst/>
          </a:prstGeom>
        </p:spPr>
        <p:style>
          <a:lnRef idx="1">
            <a:schemeClr val="accent1"/>
          </a:lnRef>
          <a:fillRef idx="0">
            <a:schemeClr val="accent1"/>
          </a:fillRef>
          <a:effectRef idx="0">
            <a:schemeClr val="accent1"/>
          </a:effectRef>
          <a:fontRef idx="minor">
            <a:schemeClr val="tx1"/>
          </a:fontRef>
        </p:style>
      </p:cxnSp>
      <p:sp>
        <p:nvSpPr>
          <p:cNvPr id="29" name="Date Placeholder 28"/>
          <p:cNvSpPr>
            <a:spLocks noGrp="1"/>
          </p:cNvSpPr>
          <p:nvPr>
            <p:ph type="dt" sz="half" idx="10"/>
          </p:nvPr>
        </p:nvSpPr>
        <p:spPr/>
        <p:txBody>
          <a:bodyPr/>
          <a:lstStyle/>
          <a:p>
            <a:r>
              <a:rPr lang="it-IT" smtClean="0"/>
              <a:t>08/05/2013</a:t>
            </a:r>
            <a:endParaRPr lang="en-US"/>
          </a:p>
        </p:txBody>
      </p:sp>
      <p:sp>
        <p:nvSpPr>
          <p:cNvPr id="33" name="Footer Placeholder 32"/>
          <p:cNvSpPr>
            <a:spLocks noGrp="1"/>
          </p:cNvSpPr>
          <p:nvPr>
            <p:ph type="ftr" sz="quarter" idx="11"/>
          </p:nvPr>
        </p:nvSpPr>
        <p:spPr/>
        <p:txBody>
          <a:bodyPr/>
          <a:lstStyle/>
          <a:p>
            <a:r>
              <a:rPr lang="it-IT" smtClean="0"/>
              <a:t>Seminari didattici - Città della Scienza</a:t>
            </a:r>
            <a:endParaRPr lang="en-US"/>
          </a:p>
        </p:txBody>
      </p:sp>
      <p:sp>
        <p:nvSpPr>
          <p:cNvPr id="35" name="Slide Number Placeholder 3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Coalescenza di buchi neri</a:t>
            </a:r>
            <a:endParaRPr lang="it-IT" dirty="0"/>
          </a:p>
        </p:txBody>
      </p:sp>
      <p:pic>
        <p:nvPicPr>
          <p:cNvPr id="4" name="black_hole_merger.mov">
            <a:hlinkClick r:id="" action="ppaction://media"/>
          </p:cNvPr>
          <p:cNvPicPr>
            <a:picLocks noGrp="1" noRot="1" noChangeAspect="1"/>
          </p:cNvPicPr>
          <p:nvPr>
            <p:ph idx="1"/>
            <a:videoFile r:link="rId1"/>
          </p:nvPr>
        </p:nvPicPr>
        <p:blipFill>
          <a:blip r:embed="rId3" cstate="print"/>
          <a:stretch>
            <a:fillRect/>
          </a:stretch>
        </p:blipFill>
        <p:spPr>
          <a:xfrm>
            <a:off x="1295399" y="1404938"/>
            <a:ext cx="6864349" cy="5148262"/>
          </a:xfrm>
          <a:prstGeom prst="rect">
            <a:avLst/>
          </a:prstGeom>
        </p:spPr>
      </p:pic>
      <p:sp>
        <p:nvSpPr>
          <p:cNvPr id="5" name="Date Placeholder 4"/>
          <p:cNvSpPr>
            <a:spLocks noGrp="1"/>
          </p:cNvSpPr>
          <p:nvPr>
            <p:ph type="dt" sz="half" idx="10"/>
          </p:nvPr>
        </p:nvSpPr>
        <p:spPr/>
        <p:txBody>
          <a:bodyPr/>
          <a:lstStyle/>
          <a:p>
            <a:r>
              <a:rPr lang="it-IT" smtClean="0"/>
              <a:t>08/05/2013</a:t>
            </a:r>
            <a:endParaRPr lang="en-US"/>
          </a:p>
        </p:txBody>
      </p:sp>
      <p:sp>
        <p:nvSpPr>
          <p:cNvPr id="7" name="Footer Placeholder 6"/>
          <p:cNvSpPr>
            <a:spLocks noGrp="1"/>
          </p:cNvSpPr>
          <p:nvPr>
            <p:ph type="ftr" sz="quarter" idx="11"/>
          </p:nvPr>
        </p:nvSpPr>
        <p:spPr/>
        <p:txBody>
          <a:bodyPr/>
          <a:lstStyle/>
          <a:p>
            <a:r>
              <a:rPr lang="it-IT" smtClean="0"/>
              <a:t>Seminari didattici - Città della Scienza</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8050" name="Picture 2"/>
          <p:cNvPicPr>
            <a:picLocks noChangeAspect="1" noChangeArrowheads="1"/>
          </p:cNvPicPr>
          <p:nvPr/>
        </p:nvPicPr>
        <p:blipFill>
          <a:blip r:embed="rId4" cstate="print"/>
          <a:srcRect/>
          <a:stretch>
            <a:fillRect/>
          </a:stretch>
        </p:blipFill>
        <p:spPr bwMode="auto">
          <a:xfrm>
            <a:off x="154748" y="940276"/>
            <a:ext cx="6639951" cy="5762976"/>
          </a:xfrm>
          <a:prstGeom prst="rect">
            <a:avLst/>
          </a:prstGeom>
          <a:noFill/>
          <a:ln w="9525">
            <a:noFill/>
            <a:miter lim="800000"/>
            <a:headEnd/>
            <a:tailEnd/>
          </a:ln>
          <a:effectLst/>
        </p:spPr>
      </p:pic>
      <p:grpSp>
        <p:nvGrpSpPr>
          <p:cNvPr id="2" name="Group 3"/>
          <p:cNvGrpSpPr>
            <a:grpSpLocks/>
          </p:cNvGrpSpPr>
          <p:nvPr/>
        </p:nvGrpSpPr>
        <p:grpSpPr bwMode="auto">
          <a:xfrm>
            <a:off x="3883740" y="1645662"/>
            <a:ext cx="5041903" cy="769987"/>
            <a:chOff x="1536" y="1008"/>
            <a:chExt cx="3456" cy="576"/>
          </a:xfrm>
        </p:grpSpPr>
        <p:sp>
          <p:nvSpPr>
            <p:cNvPr id="898052" name="Rectangle 4"/>
            <p:cNvSpPr>
              <a:spLocks noChangeArrowheads="1"/>
            </p:cNvSpPr>
            <p:nvPr/>
          </p:nvSpPr>
          <p:spPr bwMode="auto">
            <a:xfrm>
              <a:off x="1536" y="1008"/>
              <a:ext cx="3456" cy="576"/>
            </a:xfrm>
            <a:prstGeom prst="rect">
              <a:avLst/>
            </a:prstGeom>
            <a:solidFill>
              <a:schemeClr val="tx2"/>
            </a:solidFill>
            <a:ln w="9525">
              <a:solidFill>
                <a:schemeClr val="tx1"/>
              </a:solidFill>
              <a:miter lim="800000"/>
              <a:headEnd/>
              <a:tailEnd/>
            </a:ln>
            <a:effectLst/>
          </p:spPr>
          <p:txBody>
            <a:bodyPr wrap="none" anchor="ctr"/>
            <a:lstStyle/>
            <a:p>
              <a:endParaRPr lang="it-IT"/>
            </a:p>
          </p:txBody>
        </p:sp>
        <p:graphicFrame>
          <p:nvGraphicFramePr>
            <p:cNvPr id="898053" name="Object 5"/>
            <p:cNvGraphicFramePr>
              <a:graphicFrameLocks noChangeAspect="1"/>
            </p:cNvGraphicFramePr>
            <p:nvPr/>
          </p:nvGraphicFramePr>
          <p:xfrm>
            <a:off x="1558" y="1046"/>
            <a:ext cx="3368" cy="508"/>
          </p:xfrm>
          <a:graphic>
            <a:graphicData uri="http://schemas.openxmlformats.org/presentationml/2006/ole">
              <p:oleObj spid="_x0000_s78850" name="Equation" r:id="rId5" imgW="3200400" imgH="482400" progId="Equation.3">
                <p:embed/>
              </p:oleObj>
            </a:graphicData>
          </a:graphic>
        </p:graphicFrame>
      </p:grpSp>
      <p:sp>
        <p:nvSpPr>
          <p:cNvPr id="898054" name="Oval 6"/>
          <p:cNvSpPr>
            <a:spLocks noChangeArrowheads="1"/>
          </p:cNvSpPr>
          <p:nvPr/>
        </p:nvSpPr>
        <p:spPr bwMode="auto">
          <a:xfrm>
            <a:off x="3875965" y="1705970"/>
            <a:ext cx="1170640" cy="643869"/>
          </a:xfrm>
          <a:prstGeom prst="ellipse">
            <a:avLst/>
          </a:prstGeom>
          <a:noFill/>
          <a:ln w="57150">
            <a:solidFill>
              <a:srgbClr val="080808"/>
            </a:solidFill>
            <a:round/>
            <a:headEnd/>
            <a:tailEnd/>
          </a:ln>
          <a:effectLst/>
        </p:spPr>
        <p:txBody>
          <a:bodyPr wrap="none" anchor="ctr"/>
          <a:lstStyle/>
          <a:p>
            <a:endParaRPr lang="it-IT" sz="2400">
              <a:solidFill>
                <a:srgbClr val="080808"/>
              </a:solidFill>
            </a:endParaRPr>
          </a:p>
        </p:txBody>
      </p:sp>
      <p:sp>
        <p:nvSpPr>
          <p:cNvPr id="898055" name="Rectangle 7"/>
          <p:cNvSpPr>
            <a:spLocks noChangeArrowheads="1"/>
          </p:cNvSpPr>
          <p:nvPr/>
        </p:nvSpPr>
        <p:spPr bwMode="auto">
          <a:xfrm>
            <a:off x="5075223" y="990614"/>
            <a:ext cx="3947363" cy="400110"/>
          </a:xfrm>
          <a:prstGeom prst="rect">
            <a:avLst/>
          </a:prstGeom>
          <a:noFill/>
          <a:ln w="9525">
            <a:noFill/>
            <a:miter lim="800000"/>
            <a:headEnd/>
            <a:tailEnd/>
          </a:ln>
          <a:effectLst/>
        </p:spPr>
        <p:txBody>
          <a:bodyPr wrap="none">
            <a:spAutoFit/>
          </a:bodyPr>
          <a:lstStyle/>
          <a:p>
            <a:pPr>
              <a:spcBef>
                <a:spcPct val="20000"/>
              </a:spcBef>
              <a:buClr>
                <a:srgbClr val="FFFF00"/>
              </a:buClr>
              <a:buSzPct val="110000"/>
            </a:pPr>
            <a:r>
              <a:rPr lang="en-US" sz="2000" dirty="0">
                <a:solidFill>
                  <a:schemeClr val="tx2">
                    <a:lumMod val="40000"/>
                    <a:lumOff val="60000"/>
                  </a:schemeClr>
                </a:solidFill>
              </a:rPr>
              <a:t>  </a:t>
            </a:r>
            <a:r>
              <a:rPr lang="en-US" sz="2000" dirty="0" err="1" smtClean="0">
                <a:solidFill>
                  <a:schemeClr val="tx2">
                    <a:lumMod val="40000"/>
                    <a:lumOff val="60000"/>
                  </a:schemeClr>
                </a:solidFill>
              </a:rPr>
              <a:t>Segnale</a:t>
            </a:r>
            <a:r>
              <a:rPr lang="en-US" sz="2000" dirty="0" smtClean="0">
                <a:solidFill>
                  <a:schemeClr val="tx2">
                    <a:lumMod val="40000"/>
                    <a:lumOff val="60000"/>
                  </a:schemeClr>
                </a:solidFill>
              </a:rPr>
              <a:t> piccolo a </a:t>
            </a:r>
            <a:r>
              <a:rPr lang="en-US" sz="2000" dirty="0" err="1" smtClean="0">
                <a:solidFill>
                  <a:schemeClr val="tx2">
                    <a:lumMod val="40000"/>
                    <a:lumOff val="60000"/>
                  </a:schemeClr>
                </a:solidFill>
              </a:rPr>
              <a:t>frequenza</a:t>
            </a:r>
            <a:r>
              <a:rPr lang="en-US" sz="2000" dirty="0" smtClean="0">
                <a:solidFill>
                  <a:schemeClr val="tx2">
                    <a:lumMod val="40000"/>
                    <a:lumOff val="60000"/>
                  </a:schemeClr>
                </a:solidFill>
              </a:rPr>
              <a:t> </a:t>
            </a:r>
            <a:r>
              <a:rPr lang="en-US" sz="2000" i="1" dirty="0" smtClean="0">
                <a:solidFill>
                  <a:schemeClr val="tx2">
                    <a:lumMod val="40000"/>
                    <a:lumOff val="60000"/>
                  </a:schemeClr>
                </a:solidFill>
              </a:rPr>
              <a:t>f=2f</a:t>
            </a:r>
            <a:r>
              <a:rPr lang="en-US" sz="2000" i="1" baseline="-25000" dirty="0" smtClean="0">
                <a:solidFill>
                  <a:schemeClr val="tx2">
                    <a:lumMod val="40000"/>
                    <a:lumOff val="60000"/>
                  </a:schemeClr>
                </a:solidFill>
              </a:rPr>
              <a:t>spin</a:t>
            </a:r>
            <a:endParaRPr lang="en-US" sz="2000" dirty="0">
              <a:solidFill>
                <a:schemeClr val="tx2">
                  <a:lumMod val="40000"/>
                  <a:lumOff val="60000"/>
                </a:schemeClr>
              </a:solidFill>
            </a:endParaRPr>
          </a:p>
        </p:txBody>
      </p:sp>
      <p:sp>
        <p:nvSpPr>
          <p:cNvPr id="898056" name="Text Box 8"/>
          <p:cNvSpPr txBox="1">
            <a:spLocks noChangeArrowheads="1"/>
          </p:cNvSpPr>
          <p:nvPr/>
        </p:nvSpPr>
        <p:spPr bwMode="auto">
          <a:xfrm>
            <a:off x="468313" y="5445125"/>
            <a:ext cx="8378319" cy="461665"/>
          </a:xfrm>
          <a:prstGeom prst="rect">
            <a:avLst/>
          </a:prstGeom>
          <a:noFill/>
          <a:ln w="19050">
            <a:noFill/>
            <a:miter lim="800000"/>
            <a:headEnd/>
            <a:tailEnd/>
          </a:ln>
          <a:effectLst/>
        </p:spPr>
        <p:txBody>
          <a:bodyPr wrap="none">
            <a:spAutoFit/>
          </a:bodyPr>
          <a:lstStyle/>
          <a:p>
            <a:r>
              <a:rPr lang="it-IT" sz="2400" dirty="0" smtClean="0">
                <a:solidFill>
                  <a:schemeClr val="tx2">
                    <a:lumMod val="20000"/>
                    <a:lumOff val="80000"/>
                  </a:schemeClr>
                </a:solidFill>
              </a:rPr>
              <a:t>Necessità di costruire un rivelatore per basse frequenze (f </a:t>
            </a:r>
            <a:r>
              <a:rPr lang="it-IT" sz="2400" dirty="0">
                <a:solidFill>
                  <a:schemeClr val="tx2">
                    <a:lumMod val="20000"/>
                    <a:lumOff val="80000"/>
                  </a:schemeClr>
                </a:solidFill>
              </a:rPr>
              <a:t>&lt; 50 Hz)</a:t>
            </a:r>
          </a:p>
        </p:txBody>
      </p:sp>
      <p:sp>
        <p:nvSpPr>
          <p:cNvPr id="898057" name="Text Box 9"/>
          <p:cNvSpPr txBox="1">
            <a:spLocks noChangeArrowheads="1"/>
          </p:cNvSpPr>
          <p:nvPr/>
        </p:nvSpPr>
        <p:spPr bwMode="auto">
          <a:xfrm>
            <a:off x="1278321" y="194451"/>
            <a:ext cx="6524625" cy="579438"/>
          </a:xfrm>
          <a:prstGeom prst="rect">
            <a:avLst/>
          </a:prstGeom>
          <a:noFill/>
          <a:ln w="9525">
            <a:noFill/>
            <a:miter lim="800000"/>
            <a:headEnd/>
            <a:tailEnd/>
          </a:ln>
          <a:effectLst/>
        </p:spPr>
        <p:txBody>
          <a:bodyPr>
            <a:spAutoFit/>
          </a:bodyPr>
          <a:lstStyle/>
          <a:p>
            <a:pPr algn="ctr"/>
            <a:r>
              <a:rPr lang="it-IT" sz="3200" i="1" dirty="0" smtClean="0">
                <a:solidFill>
                  <a:schemeClr val="tx2">
                    <a:lumMod val="40000"/>
                    <a:lumOff val="60000"/>
                  </a:schemeClr>
                </a:solidFill>
              </a:rPr>
              <a:t>Pulsar =Stelle di neutroni rotanti</a:t>
            </a:r>
            <a:endParaRPr lang="it-IT" sz="3200" i="1" dirty="0">
              <a:solidFill>
                <a:schemeClr val="tx2">
                  <a:lumMod val="40000"/>
                  <a:lumOff val="60000"/>
                </a:schemeClr>
              </a:solidFill>
            </a:endParaRPr>
          </a:p>
        </p:txBody>
      </p:sp>
      <p:grpSp>
        <p:nvGrpSpPr>
          <p:cNvPr id="3" name="Group 10"/>
          <p:cNvGrpSpPr>
            <a:grpSpLocks/>
          </p:cNvGrpSpPr>
          <p:nvPr/>
        </p:nvGrpSpPr>
        <p:grpSpPr bwMode="auto">
          <a:xfrm rot="-20079593">
            <a:off x="4342732" y="4884715"/>
            <a:ext cx="4932362" cy="200025"/>
            <a:chOff x="-976" y="164"/>
            <a:chExt cx="2268" cy="1492"/>
          </a:xfrm>
        </p:grpSpPr>
        <p:sp>
          <p:nvSpPr>
            <p:cNvPr id="898059" name="Freeform 11"/>
            <p:cNvSpPr>
              <a:spLocks/>
            </p:cNvSpPr>
            <p:nvPr/>
          </p:nvSpPr>
          <p:spPr bwMode="auto">
            <a:xfrm>
              <a:off x="-976"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0" name="Freeform 12"/>
            <p:cNvSpPr>
              <a:spLocks/>
            </p:cNvSpPr>
            <p:nvPr/>
          </p:nvSpPr>
          <p:spPr bwMode="auto">
            <a:xfrm>
              <a:off x="-696"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1" name="Freeform 13"/>
            <p:cNvSpPr>
              <a:spLocks/>
            </p:cNvSpPr>
            <p:nvPr/>
          </p:nvSpPr>
          <p:spPr bwMode="auto">
            <a:xfrm flipV="1">
              <a:off x="-836" y="908"/>
              <a:ext cx="140" cy="745"/>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2" name="Freeform 14"/>
            <p:cNvSpPr>
              <a:spLocks/>
            </p:cNvSpPr>
            <p:nvPr/>
          </p:nvSpPr>
          <p:spPr bwMode="auto">
            <a:xfrm flipV="1">
              <a:off x="-557" y="908"/>
              <a:ext cx="140" cy="745"/>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3" name="Freeform 15"/>
            <p:cNvSpPr>
              <a:spLocks/>
            </p:cNvSpPr>
            <p:nvPr/>
          </p:nvSpPr>
          <p:spPr bwMode="auto">
            <a:xfrm>
              <a:off x="-417"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4" name="Freeform 16"/>
            <p:cNvSpPr>
              <a:spLocks/>
            </p:cNvSpPr>
            <p:nvPr/>
          </p:nvSpPr>
          <p:spPr bwMode="auto">
            <a:xfrm>
              <a:off x="-137"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5" name="Freeform 17"/>
            <p:cNvSpPr>
              <a:spLocks/>
            </p:cNvSpPr>
            <p:nvPr/>
          </p:nvSpPr>
          <p:spPr bwMode="auto">
            <a:xfrm flipV="1">
              <a:off x="-277" y="908"/>
              <a:ext cx="140" cy="745"/>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6" name="Freeform 18"/>
            <p:cNvSpPr>
              <a:spLocks/>
            </p:cNvSpPr>
            <p:nvPr/>
          </p:nvSpPr>
          <p:spPr bwMode="auto">
            <a:xfrm flipV="1">
              <a:off x="2" y="890"/>
              <a:ext cx="156" cy="766"/>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grpSp>
          <p:nvGrpSpPr>
            <p:cNvPr id="4" name="Group 19"/>
            <p:cNvGrpSpPr>
              <a:grpSpLocks/>
            </p:cNvGrpSpPr>
            <p:nvPr/>
          </p:nvGrpSpPr>
          <p:grpSpPr bwMode="auto">
            <a:xfrm>
              <a:off x="158" y="164"/>
              <a:ext cx="1134" cy="1492"/>
              <a:chOff x="129" y="164"/>
              <a:chExt cx="1118" cy="1492"/>
            </a:xfrm>
          </p:grpSpPr>
          <p:sp>
            <p:nvSpPr>
              <p:cNvPr id="898068" name="Freeform 20"/>
              <p:cNvSpPr>
                <a:spLocks/>
              </p:cNvSpPr>
              <p:nvPr/>
            </p:nvSpPr>
            <p:spPr bwMode="auto">
              <a:xfrm>
                <a:off x="129"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69" name="Freeform 21"/>
              <p:cNvSpPr>
                <a:spLocks/>
              </p:cNvSpPr>
              <p:nvPr/>
            </p:nvSpPr>
            <p:spPr bwMode="auto">
              <a:xfrm>
                <a:off x="409"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70" name="Freeform 22"/>
              <p:cNvSpPr>
                <a:spLocks/>
              </p:cNvSpPr>
              <p:nvPr/>
            </p:nvSpPr>
            <p:spPr bwMode="auto">
              <a:xfrm flipV="1">
                <a:off x="269" y="908"/>
                <a:ext cx="140" cy="745"/>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71" name="Freeform 23"/>
              <p:cNvSpPr>
                <a:spLocks/>
              </p:cNvSpPr>
              <p:nvPr/>
            </p:nvSpPr>
            <p:spPr bwMode="auto">
              <a:xfrm flipV="1">
                <a:off x="548" y="908"/>
                <a:ext cx="140" cy="745"/>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72" name="Freeform 24"/>
              <p:cNvSpPr>
                <a:spLocks/>
              </p:cNvSpPr>
              <p:nvPr/>
            </p:nvSpPr>
            <p:spPr bwMode="auto">
              <a:xfrm>
                <a:off x="688"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73" name="Freeform 25"/>
              <p:cNvSpPr>
                <a:spLocks/>
              </p:cNvSpPr>
              <p:nvPr/>
            </p:nvSpPr>
            <p:spPr bwMode="auto">
              <a:xfrm>
                <a:off x="968" y="164"/>
                <a:ext cx="140" cy="744"/>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74" name="Freeform 26"/>
              <p:cNvSpPr>
                <a:spLocks/>
              </p:cNvSpPr>
              <p:nvPr/>
            </p:nvSpPr>
            <p:spPr bwMode="auto">
              <a:xfrm flipV="1">
                <a:off x="828" y="908"/>
                <a:ext cx="140" cy="745"/>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sp>
            <p:nvSpPr>
              <p:cNvPr id="898075" name="Freeform 27"/>
              <p:cNvSpPr>
                <a:spLocks/>
              </p:cNvSpPr>
              <p:nvPr/>
            </p:nvSpPr>
            <p:spPr bwMode="auto">
              <a:xfrm flipV="1">
                <a:off x="1107" y="911"/>
                <a:ext cx="140" cy="745"/>
              </a:xfrm>
              <a:custGeom>
                <a:avLst/>
                <a:gdLst/>
                <a:ahLst/>
                <a:cxnLst>
                  <a:cxn ang="0">
                    <a:pos x="0" y="1270"/>
                  </a:cxn>
                  <a:cxn ang="0">
                    <a:pos x="181" y="0"/>
                  </a:cxn>
                  <a:cxn ang="0">
                    <a:pos x="318" y="1270"/>
                  </a:cxn>
                </a:cxnLst>
                <a:rect l="0" t="0" r="r" b="b"/>
                <a:pathLst>
                  <a:path w="318" h="1270">
                    <a:moveTo>
                      <a:pt x="0" y="1270"/>
                    </a:moveTo>
                    <a:cubicBezTo>
                      <a:pt x="64" y="635"/>
                      <a:pt x="128" y="0"/>
                      <a:pt x="181" y="0"/>
                    </a:cubicBezTo>
                    <a:cubicBezTo>
                      <a:pt x="234" y="0"/>
                      <a:pt x="276" y="635"/>
                      <a:pt x="318" y="1270"/>
                    </a:cubicBezTo>
                  </a:path>
                </a:pathLst>
              </a:custGeom>
              <a:noFill/>
              <a:ln w="3175" cap="flat" cmpd="sng">
                <a:solidFill>
                  <a:schemeClr val="tx2">
                    <a:lumMod val="40000"/>
                    <a:lumOff val="60000"/>
                  </a:schemeClr>
                </a:solidFill>
                <a:prstDash val="solid"/>
                <a:round/>
                <a:headEnd/>
                <a:tailEnd/>
              </a:ln>
              <a:effectLst/>
            </p:spPr>
            <p:txBody>
              <a:bodyPr wrap="none"/>
              <a:lstStyle/>
              <a:p>
                <a:endParaRPr lang="it-IT"/>
              </a:p>
            </p:txBody>
          </p:sp>
        </p:grpSp>
      </p:grpSp>
      <p:sp>
        <p:nvSpPr>
          <p:cNvPr id="28" name="Oval 27"/>
          <p:cNvSpPr/>
          <p:nvPr/>
        </p:nvSpPr>
        <p:spPr>
          <a:xfrm>
            <a:off x="5786651" y="1651379"/>
            <a:ext cx="1323832" cy="818865"/>
          </a:xfrm>
          <a:prstGeom prst="ellipse">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 28"/>
          <p:cNvSpPr/>
          <p:nvPr/>
        </p:nvSpPr>
        <p:spPr>
          <a:xfrm>
            <a:off x="8120417" y="1542196"/>
            <a:ext cx="736979" cy="1091821"/>
          </a:xfrm>
          <a:prstGeom prst="ellipse">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extBox 29"/>
          <p:cNvSpPr txBox="1"/>
          <p:nvPr/>
        </p:nvSpPr>
        <p:spPr>
          <a:xfrm>
            <a:off x="6387152" y="3111692"/>
            <a:ext cx="2756847" cy="369332"/>
          </a:xfrm>
          <a:prstGeom prst="rect">
            <a:avLst/>
          </a:prstGeom>
          <a:noFill/>
        </p:spPr>
        <p:txBody>
          <a:bodyPr wrap="square" rtlCol="0">
            <a:spAutoFit/>
          </a:bodyPr>
          <a:lstStyle/>
          <a:p>
            <a:r>
              <a:rPr lang="it-IT" dirty="0" smtClean="0">
                <a:solidFill>
                  <a:schemeClr val="accent1">
                    <a:lumMod val="40000"/>
                    <a:lumOff val="60000"/>
                  </a:schemeClr>
                </a:solidFill>
              </a:rPr>
              <a:t>Coefficiente di asimmetria</a:t>
            </a:r>
            <a:endParaRPr lang="it-IT" dirty="0">
              <a:solidFill>
                <a:schemeClr val="accent1">
                  <a:lumMod val="40000"/>
                  <a:lumOff val="60000"/>
                </a:schemeClr>
              </a:solidFill>
            </a:endParaRPr>
          </a:p>
        </p:txBody>
      </p:sp>
      <p:cxnSp>
        <p:nvCxnSpPr>
          <p:cNvPr id="32" name="Straight Arrow Connector 31"/>
          <p:cNvCxnSpPr>
            <a:stCxn id="29" idx="4"/>
          </p:cNvCxnSpPr>
          <p:nvPr/>
        </p:nvCxnSpPr>
        <p:spPr>
          <a:xfrm flipH="1">
            <a:off x="8215953" y="2634017"/>
            <a:ext cx="272954" cy="49132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24881" y="2718172"/>
            <a:ext cx="2304224" cy="369332"/>
          </a:xfrm>
          <a:prstGeom prst="rect">
            <a:avLst/>
          </a:prstGeom>
          <a:noFill/>
        </p:spPr>
        <p:txBody>
          <a:bodyPr wrap="square" rtlCol="0">
            <a:spAutoFit/>
          </a:bodyPr>
          <a:lstStyle/>
          <a:p>
            <a:r>
              <a:rPr lang="it-IT" dirty="0" smtClean="0">
                <a:solidFill>
                  <a:schemeClr val="accent1">
                    <a:lumMod val="40000"/>
                    <a:lumOff val="60000"/>
                  </a:schemeClr>
                </a:solidFill>
              </a:rPr>
              <a:t>Momento di  inerzia</a:t>
            </a:r>
            <a:endParaRPr lang="it-IT" dirty="0">
              <a:solidFill>
                <a:schemeClr val="accent1">
                  <a:lumMod val="40000"/>
                  <a:lumOff val="60000"/>
                </a:schemeClr>
              </a:solidFill>
            </a:endParaRPr>
          </a:p>
        </p:txBody>
      </p:sp>
      <p:cxnSp>
        <p:nvCxnSpPr>
          <p:cNvPr id="36" name="Straight Arrow Connector 35"/>
          <p:cNvCxnSpPr>
            <a:stCxn id="28" idx="4"/>
            <a:endCxn id="33" idx="0"/>
          </p:cNvCxnSpPr>
          <p:nvPr/>
        </p:nvCxnSpPr>
        <p:spPr>
          <a:xfrm>
            <a:off x="6448567" y="2470244"/>
            <a:ext cx="28426" cy="247928"/>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8056"/>
                                        </p:tgtEl>
                                        <p:attrNameLst>
                                          <p:attrName>style.visibility</p:attrName>
                                        </p:attrNameLst>
                                      </p:cBhvr>
                                      <p:to>
                                        <p:strVal val="visible"/>
                                      </p:to>
                                    </p:set>
                                    <p:anim calcmode="lin" valueType="num">
                                      <p:cBhvr>
                                        <p:cTn id="7" dur="500" fill="hold"/>
                                        <p:tgtEl>
                                          <p:spTgt spid="898056"/>
                                        </p:tgtEl>
                                        <p:attrNameLst>
                                          <p:attrName>ppt_w</p:attrName>
                                        </p:attrNameLst>
                                      </p:cBhvr>
                                      <p:tavLst>
                                        <p:tav tm="0">
                                          <p:val>
                                            <p:fltVal val="0"/>
                                          </p:val>
                                        </p:tav>
                                        <p:tav tm="100000">
                                          <p:val>
                                            <p:strVal val="#ppt_w"/>
                                          </p:val>
                                        </p:tav>
                                      </p:tavLst>
                                    </p:anim>
                                    <p:anim calcmode="lin" valueType="num">
                                      <p:cBhvr>
                                        <p:cTn id="8" dur="500" fill="hold"/>
                                        <p:tgtEl>
                                          <p:spTgt spid="898056"/>
                                        </p:tgtEl>
                                        <p:attrNameLst>
                                          <p:attrName>ppt_h</p:attrName>
                                        </p:attrNameLst>
                                      </p:cBhvr>
                                      <p:tavLst>
                                        <p:tav tm="0">
                                          <p:val>
                                            <p:fltVal val="0"/>
                                          </p:val>
                                        </p:tav>
                                        <p:tav tm="100000">
                                          <p:val>
                                            <p:strVal val="#ppt_h"/>
                                          </p:val>
                                        </p:tav>
                                      </p:tavLst>
                                    </p:anim>
                                    <p:animEffect transition="in" filter="fade">
                                      <p:cBhvr>
                                        <p:cTn id="9" dur="500"/>
                                        <p:tgtEl>
                                          <p:spTgt spid="89805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6" grpId="0"/>
      <p:bldP spid="28" grpId="0" animBg="1"/>
      <p:bldP spid="29" grpId="0" animBg="1"/>
      <p:bldP spid="30"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a:xfrm>
            <a:off x="762000" y="304800"/>
            <a:ext cx="7620000" cy="762000"/>
          </a:xfrm>
          <a:noFill/>
          <a:ln/>
        </p:spPr>
        <p:txBody>
          <a:bodyPr/>
          <a:lstStyle/>
          <a:p>
            <a:r>
              <a:rPr lang="it-IT" sz="2800" i="1" dirty="0" smtClean="0">
                <a:solidFill>
                  <a:srgbClr val="FF3300"/>
                </a:solidFill>
              </a:rPr>
              <a:t>Stelle di neutroni</a:t>
            </a:r>
            <a:endParaRPr lang="it-IT" sz="2800" i="1" u="none" dirty="0">
              <a:solidFill>
                <a:srgbClr val="FF3300"/>
              </a:solidFill>
            </a:endParaRPr>
          </a:p>
        </p:txBody>
      </p:sp>
      <p:sp>
        <p:nvSpPr>
          <p:cNvPr id="930819" name="Rectangle 3"/>
          <p:cNvSpPr>
            <a:spLocks noChangeArrowheads="1"/>
          </p:cNvSpPr>
          <p:nvPr/>
        </p:nvSpPr>
        <p:spPr bwMode="auto">
          <a:xfrm>
            <a:off x="3897313" y="5948363"/>
            <a:ext cx="9144000" cy="1587"/>
          </a:xfrm>
          <a:prstGeom prst="rect">
            <a:avLst/>
          </a:prstGeom>
          <a:noFill/>
          <a:ln w="9525">
            <a:noFill/>
            <a:miter lim="800000"/>
            <a:headEnd/>
            <a:tailEnd/>
          </a:ln>
          <a:effectLst/>
        </p:spPr>
        <p:txBody>
          <a:bodyPr>
            <a:spAutoFit/>
          </a:bodyPr>
          <a:lstStyle/>
          <a:p>
            <a:endParaRPr lang="it-IT"/>
          </a:p>
        </p:txBody>
      </p:sp>
      <p:pic>
        <p:nvPicPr>
          <p:cNvPr id="930821" name="Picture 5" descr="magnetic"/>
          <p:cNvPicPr>
            <a:picLocks noChangeAspect="1" noChangeArrowheads="1"/>
          </p:cNvPicPr>
          <p:nvPr/>
        </p:nvPicPr>
        <p:blipFill>
          <a:blip r:embed="rId2" cstate="print"/>
          <a:srcRect/>
          <a:stretch>
            <a:fillRect/>
          </a:stretch>
        </p:blipFill>
        <p:spPr bwMode="auto">
          <a:xfrm>
            <a:off x="4859338" y="2708275"/>
            <a:ext cx="2708275" cy="3048000"/>
          </a:xfrm>
          <a:prstGeom prst="rect">
            <a:avLst/>
          </a:prstGeom>
          <a:noFill/>
        </p:spPr>
      </p:pic>
      <p:sp>
        <p:nvSpPr>
          <p:cNvPr id="930828" name="Rectangle 12"/>
          <p:cNvSpPr>
            <a:spLocks noChangeArrowheads="1"/>
          </p:cNvSpPr>
          <p:nvPr/>
        </p:nvSpPr>
        <p:spPr bwMode="auto">
          <a:xfrm>
            <a:off x="827088" y="2060575"/>
            <a:ext cx="3124200" cy="1465263"/>
          </a:xfrm>
          <a:prstGeom prst="rect">
            <a:avLst/>
          </a:prstGeom>
          <a:noFill/>
          <a:ln w="9525">
            <a:noFill/>
            <a:miter lim="800000"/>
            <a:headEnd/>
            <a:tailEnd/>
          </a:ln>
          <a:effectLst/>
        </p:spPr>
        <p:txBody>
          <a:bodyPr>
            <a:spAutoFit/>
          </a:bodyPr>
          <a:lstStyle/>
          <a:p>
            <a:pPr algn="l"/>
            <a:r>
              <a:rPr lang="it-IT" b="1" i="1" dirty="0">
                <a:solidFill>
                  <a:schemeClr val="bg1"/>
                </a:solidFill>
              </a:rPr>
              <a:t>M = 1.4 M</a:t>
            </a:r>
            <a:r>
              <a:rPr lang="it-IT" b="1" i="1" baseline="-25000" dirty="0">
                <a:solidFill>
                  <a:schemeClr val="bg1"/>
                </a:solidFill>
              </a:rPr>
              <a:t>0</a:t>
            </a:r>
            <a:endParaRPr lang="it-IT" b="1" i="1" dirty="0">
              <a:solidFill>
                <a:schemeClr val="bg1"/>
              </a:solidFill>
            </a:endParaRPr>
          </a:p>
          <a:p>
            <a:pPr algn="l"/>
            <a:r>
              <a:rPr lang="it-IT" b="1" i="1" dirty="0">
                <a:solidFill>
                  <a:schemeClr val="bg1"/>
                </a:solidFill>
              </a:rPr>
              <a:t>R = 10 km </a:t>
            </a:r>
          </a:p>
          <a:p>
            <a:pPr algn="l"/>
            <a:r>
              <a:rPr lang="it-IT" b="1" i="1" dirty="0">
                <a:solidFill>
                  <a:schemeClr val="bg1"/>
                </a:solidFill>
              </a:rPr>
              <a:t>I = 10</a:t>
            </a:r>
            <a:r>
              <a:rPr lang="it-IT" b="1" i="1" baseline="30000" dirty="0">
                <a:solidFill>
                  <a:schemeClr val="bg1"/>
                </a:solidFill>
              </a:rPr>
              <a:t>45</a:t>
            </a:r>
            <a:r>
              <a:rPr lang="it-IT" b="1" i="1" dirty="0">
                <a:solidFill>
                  <a:schemeClr val="bg1"/>
                </a:solidFill>
              </a:rPr>
              <a:t> gr-cm</a:t>
            </a:r>
            <a:r>
              <a:rPr lang="it-IT" b="1" i="1" baseline="30000" dirty="0">
                <a:solidFill>
                  <a:schemeClr val="bg1"/>
                </a:solidFill>
              </a:rPr>
              <a:t>2 </a:t>
            </a:r>
            <a:endParaRPr lang="it-IT" b="1" i="1" dirty="0">
              <a:solidFill>
                <a:schemeClr val="bg1"/>
              </a:solidFill>
            </a:endParaRPr>
          </a:p>
          <a:p>
            <a:pPr algn="l"/>
            <a:r>
              <a:rPr lang="it-IT" b="1" i="1" dirty="0">
                <a:solidFill>
                  <a:schemeClr val="bg1"/>
                </a:solidFill>
              </a:rPr>
              <a:t>B = 10</a:t>
            </a:r>
            <a:r>
              <a:rPr lang="it-IT" b="1" i="1" baseline="30000" dirty="0">
                <a:solidFill>
                  <a:schemeClr val="bg1"/>
                </a:solidFill>
              </a:rPr>
              <a:t>12</a:t>
            </a:r>
            <a:r>
              <a:rPr lang="it-IT" b="1" i="1" dirty="0">
                <a:solidFill>
                  <a:schemeClr val="bg1"/>
                </a:solidFill>
              </a:rPr>
              <a:t> Gauss</a:t>
            </a:r>
          </a:p>
          <a:p>
            <a:pPr algn="l"/>
            <a:r>
              <a:rPr lang="it-IT" b="1" i="1" dirty="0">
                <a:solidFill>
                  <a:srgbClr val="FF0000"/>
                </a:solidFill>
                <a:latin typeface="Symbol" pitchFamily="18" charset="2"/>
              </a:rPr>
              <a:t>r  </a:t>
            </a:r>
            <a:r>
              <a:rPr lang="it-IT" b="1" i="1" dirty="0">
                <a:solidFill>
                  <a:srgbClr val="FF0000"/>
                </a:solidFill>
              </a:rPr>
              <a:t>= 3 x 10</a:t>
            </a:r>
            <a:r>
              <a:rPr lang="it-IT" b="1" i="1" baseline="30000" dirty="0">
                <a:solidFill>
                  <a:srgbClr val="FF0000"/>
                </a:solidFill>
              </a:rPr>
              <a:t>14</a:t>
            </a:r>
            <a:r>
              <a:rPr lang="it-IT" b="1" i="1" dirty="0">
                <a:solidFill>
                  <a:srgbClr val="FF0000"/>
                </a:solidFill>
              </a:rPr>
              <a:t> gr/cm</a:t>
            </a:r>
            <a:r>
              <a:rPr lang="it-IT" b="1" i="1" baseline="30000" dirty="0">
                <a:solidFill>
                  <a:srgbClr val="FF0000"/>
                </a:solidFill>
              </a:rPr>
              <a:t>3</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Fondo stocastico</a:t>
            </a:r>
            <a:endParaRPr lang="it-IT" dirty="0"/>
          </a:p>
        </p:txBody>
      </p:sp>
      <p:sp>
        <p:nvSpPr>
          <p:cNvPr id="4" name="Date Placeholder 3"/>
          <p:cNvSpPr>
            <a:spLocks noGrp="1"/>
          </p:cNvSpPr>
          <p:nvPr>
            <p:ph type="dt" sz="half" idx="10"/>
          </p:nvPr>
        </p:nvSpPr>
        <p:spPr/>
        <p:txBody>
          <a:bodyPr/>
          <a:lstStyle/>
          <a:p>
            <a:r>
              <a:rPr lang="it-IT" smtClean="0"/>
              <a:t>08/05/2013</a:t>
            </a:r>
            <a:endParaRPr lang="en-US"/>
          </a:p>
        </p:txBody>
      </p:sp>
      <p:sp>
        <p:nvSpPr>
          <p:cNvPr id="5" name="Footer Placeholder 4"/>
          <p:cNvSpPr>
            <a:spLocks noGrp="1"/>
          </p:cNvSpPr>
          <p:nvPr>
            <p:ph type="ftr" sz="quarter" idx="11"/>
          </p:nvPr>
        </p:nvSpPr>
        <p:spPr/>
        <p:txBody>
          <a:bodyPr/>
          <a:lstStyle/>
          <a:p>
            <a:r>
              <a:rPr lang="it-IT" smtClean="0"/>
              <a:t>Seminari didattici - Città della Scienza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43</a:t>
            </a:fld>
            <a:endParaRPr lang="en-US"/>
          </a:p>
        </p:txBody>
      </p:sp>
      <p:pic>
        <p:nvPicPr>
          <p:cNvPr id="79874" name="Picture 2"/>
          <p:cNvPicPr>
            <a:picLocks noGrp="1" noChangeAspect="1" noChangeArrowheads="1"/>
          </p:cNvPicPr>
          <p:nvPr>
            <p:ph idx="1"/>
          </p:nvPr>
        </p:nvPicPr>
        <p:blipFill>
          <a:blip r:embed="rId2" cstate="print"/>
          <a:srcRect/>
          <a:stretch>
            <a:fillRect/>
          </a:stretch>
        </p:blipFill>
        <p:spPr bwMode="auto">
          <a:xfrm>
            <a:off x="77743" y="1269242"/>
            <a:ext cx="8991201" cy="4782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Fondo stocastico</a:t>
            </a:r>
            <a:endParaRPr lang="it-IT" dirty="0"/>
          </a:p>
        </p:txBody>
      </p:sp>
      <p:sp>
        <p:nvSpPr>
          <p:cNvPr id="3" name="Content Placeholder 2"/>
          <p:cNvSpPr>
            <a:spLocks noGrp="1"/>
          </p:cNvSpPr>
          <p:nvPr>
            <p:ph idx="1"/>
          </p:nvPr>
        </p:nvSpPr>
        <p:spPr/>
        <p:txBody>
          <a:bodyPr>
            <a:normAutofit fontScale="92500" lnSpcReduction="10000"/>
          </a:bodyPr>
          <a:lstStyle/>
          <a:p>
            <a:r>
              <a:rPr lang="it-IT" dirty="0" smtClean="0"/>
              <a:t>Per fondo si intende un segnale che è presente ovunque e in qualsiasi momento.</a:t>
            </a:r>
          </a:p>
          <a:p>
            <a:r>
              <a:rPr lang="it-IT" dirty="0" smtClean="0"/>
              <a:t>Stocastico significa che è un rumore casuale.</a:t>
            </a:r>
          </a:p>
          <a:p>
            <a:r>
              <a:rPr lang="it-IT" dirty="0" smtClean="0"/>
              <a:t>Il fondo stocastico di GW è costituito da due componenti</a:t>
            </a:r>
          </a:p>
          <a:p>
            <a:pPr lvl="1"/>
            <a:r>
              <a:rPr lang="it-IT" dirty="0" smtClean="0"/>
              <a:t>La componente cosmologica: è l’echo del Big Bang</a:t>
            </a:r>
          </a:p>
          <a:p>
            <a:pPr lvl="1"/>
            <a:r>
              <a:rPr lang="it-IT" dirty="0" smtClean="0"/>
              <a:t>La componente astrofisica: è la somma incoerente del segnale di molte stelle che non si riesce a distinguere (come il rumore di una moltitudine di persone che parlano).</a:t>
            </a:r>
            <a:endParaRPr lang="it-IT" dirty="0"/>
          </a:p>
        </p:txBody>
      </p:sp>
      <p:sp>
        <p:nvSpPr>
          <p:cNvPr id="4" name="Date Placeholder 3"/>
          <p:cNvSpPr>
            <a:spLocks noGrp="1"/>
          </p:cNvSpPr>
          <p:nvPr>
            <p:ph type="dt" sz="half" idx="10"/>
          </p:nvPr>
        </p:nvSpPr>
        <p:spPr/>
        <p:txBody>
          <a:bodyPr/>
          <a:lstStyle/>
          <a:p>
            <a:r>
              <a:rPr lang="it-IT" smtClean="0"/>
              <a:t>08/05/2013</a:t>
            </a:r>
            <a:endParaRPr lang="en-US"/>
          </a:p>
        </p:txBody>
      </p:sp>
      <p:sp>
        <p:nvSpPr>
          <p:cNvPr id="5" name="Footer Placeholder 4"/>
          <p:cNvSpPr>
            <a:spLocks noGrp="1"/>
          </p:cNvSpPr>
          <p:nvPr>
            <p:ph type="ftr" sz="quarter" idx="11"/>
          </p:nvPr>
        </p:nvSpPr>
        <p:spPr/>
        <p:txBody>
          <a:bodyPr/>
          <a:lstStyle/>
          <a:p>
            <a:r>
              <a:rPr lang="it-IT" smtClean="0"/>
              <a:t>Seminari didattici - Città della Scienza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2"/>
          <p:cNvSpPr>
            <a:spLocks noGrp="1"/>
          </p:cNvSpPr>
          <p:nvPr>
            <p:ph type="dt" sz="quarter" idx="10"/>
          </p:nvPr>
        </p:nvSpPr>
        <p:spPr>
          <a:noFill/>
        </p:spPr>
        <p:txBody>
          <a:bodyPr/>
          <a:lstStyle/>
          <a:p>
            <a:r>
              <a:rPr lang="it-IT" smtClean="0"/>
              <a:t>08/05/2013</a:t>
            </a:r>
            <a:endParaRPr lang="en-US" smtClean="0"/>
          </a:p>
        </p:txBody>
      </p:sp>
      <p:sp>
        <p:nvSpPr>
          <p:cNvPr id="45059" name="Footer Placeholder 3"/>
          <p:cNvSpPr>
            <a:spLocks noGrp="1"/>
          </p:cNvSpPr>
          <p:nvPr>
            <p:ph type="ftr" sz="quarter" idx="11"/>
          </p:nvPr>
        </p:nvSpPr>
        <p:spPr>
          <a:noFill/>
        </p:spPr>
        <p:txBody>
          <a:bodyPr/>
          <a:lstStyle/>
          <a:p>
            <a:r>
              <a:rPr lang="it-IT" smtClean="0"/>
              <a:t>Seminari didattici - Città della Scienza</a:t>
            </a:r>
            <a:endParaRPr lang="en-US" smtClean="0"/>
          </a:p>
        </p:txBody>
      </p:sp>
      <p:sp>
        <p:nvSpPr>
          <p:cNvPr id="45061" name="Rectangle 2"/>
          <p:cNvSpPr>
            <a:spLocks noGrp="1" noChangeArrowheads="1"/>
          </p:cNvSpPr>
          <p:nvPr>
            <p:ph type="title"/>
          </p:nvPr>
        </p:nvSpPr>
        <p:spPr/>
        <p:txBody>
          <a:bodyPr/>
          <a:lstStyle/>
          <a:p>
            <a:pPr eaLnBrk="1" hangingPunct="1"/>
            <a:r>
              <a:rPr lang="en-US" smtClean="0"/>
              <a:t>Rivelazione delle GW</a:t>
            </a:r>
          </a:p>
        </p:txBody>
      </p:sp>
      <p:pic>
        <p:nvPicPr>
          <p:cNvPr id="45062" name="Picture 5"/>
          <p:cNvPicPr>
            <a:picLocks noChangeAspect="1" noChangeArrowheads="1"/>
          </p:cNvPicPr>
          <p:nvPr/>
        </p:nvPicPr>
        <p:blipFill>
          <a:blip r:embed="rId3" cstate="print"/>
          <a:srcRect/>
          <a:stretch>
            <a:fillRect/>
          </a:stretch>
        </p:blipFill>
        <p:spPr bwMode="auto">
          <a:xfrm>
            <a:off x="762000" y="1752600"/>
            <a:ext cx="3338513" cy="1220788"/>
          </a:xfrm>
          <a:prstGeom prst="rect">
            <a:avLst/>
          </a:prstGeom>
          <a:noFill/>
          <a:ln w="9525">
            <a:noFill/>
            <a:miter lim="800000"/>
            <a:headEnd/>
            <a:tailEnd/>
          </a:ln>
        </p:spPr>
      </p:pic>
      <p:sp>
        <p:nvSpPr>
          <p:cNvPr id="45063" name="Text Box 6"/>
          <p:cNvSpPr txBox="1">
            <a:spLocks noChangeArrowheads="1"/>
          </p:cNvSpPr>
          <p:nvPr/>
        </p:nvSpPr>
        <p:spPr bwMode="auto">
          <a:xfrm>
            <a:off x="685800" y="1447800"/>
            <a:ext cx="7543800" cy="396875"/>
          </a:xfrm>
          <a:prstGeom prst="rect">
            <a:avLst/>
          </a:prstGeom>
          <a:noFill/>
          <a:ln w="9525">
            <a:noFill/>
            <a:miter lim="800000"/>
            <a:headEnd/>
            <a:tailEnd/>
          </a:ln>
        </p:spPr>
        <p:txBody>
          <a:bodyPr>
            <a:spAutoFit/>
          </a:bodyPr>
          <a:lstStyle/>
          <a:p>
            <a:pPr>
              <a:spcBef>
                <a:spcPct val="50000"/>
              </a:spcBef>
            </a:pPr>
            <a:r>
              <a:rPr lang="en-US" b="0"/>
              <a:t>Due corpi inizialmente in quiete: uno nell’origine, l’altro in (</a:t>
            </a:r>
            <a:r>
              <a:rPr lang="en-US" b="0">
                <a:latin typeface="Symbol" pitchFamily="18" charset="2"/>
              </a:rPr>
              <a:t>e</a:t>
            </a:r>
            <a:r>
              <a:rPr lang="en-US" b="0"/>
              <a:t>,0,0)</a:t>
            </a:r>
          </a:p>
        </p:txBody>
      </p:sp>
      <p:pic>
        <p:nvPicPr>
          <p:cNvPr id="45065" name="Picture 8"/>
          <p:cNvPicPr>
            <a:picLocks noChangeAspect="1" noChangeArrowheads="1"/>
          </p:cNvPicPr>
          <p:nvPr/>
        </p:nvPicPr>
        <p:blipFill>
          <a:blip r:embed="rId4" cstate="print"/>
          <a:srcRect/>
          <a:stretch>
            <a:fillRect/>
          </a:stretch>
        </p:blipFill>
        <p:spPr bwMode="auto">
          <a:xfrm>
            <a:off x="793750" y="3810000"/>
            <a:ext cx="4311650" cy="1014413"/>
          </a:xfrm>
          <a:prstGeom prst="rect">
            <a:avLst/>
          </a:prstGeom>
          <a:noFill/>
          <a:ln w="9525">
            <a:noFill/>
            <a:miter lim="800000"/>
            <a:headEnd/>
            <a:tailEnd/>
          </a:ln>
        </p:spPr>
      </p:pic>
      <p:pic>
        <p:nvPicPr>
          <p:cNvPr id="45066" name="Picture 9"/>
          <p:cNvPicPr>
            <a:picLocks noChangeAspect="1" noChangeArrowheads="1"/>
          </p:cNvPicPr>
          <p:nvPr/>
        </p:nvPicPr>
        <p:blipFill>
          <a:blip r:embed="rId5" cstate="print"/>
          <a:srcRect/>
          <a:stretch>
            <a:fillRect/>
          </a:stretch>
        </p:blipFill>
        <p:spPr bwMode="auto">
          <a:xfrm>
            <a:off x="2514600" y="4876800"/>
            <a:ext cx="4059238" cy="1371600"/>
          </a:xfrm>
          <a:prstGeom prst="rect">
            <a:avLst/>
          </a:prstGeom>
          <a:noFill/>
          <a:ln w="9525">
            <a:solidFill>
              <a:schemeClr val="tx1"/>
            </a:solidFill>
            <a:miter lim="800000"/>
            <a:headEnd/>
            <a:tailEnd/>
          </a:ln>
        </p:spPr>
      </p:pic>
      <p:sp>
        <p:nvSpPr>
          <p:cNvPr id="11" name="Slide Number Placeholder 10"/>
          <p:cNvSpPr>
            <a:spLocks noGrp="1"/>
          </p:cNvSpPr>
          <p:nvPr>
            <p:ph type="sldNum" sz="quarter" idx="12"/>
          </p:nvPr>
        </p:nvSpPr>
        <p:spPr/>
        <p:txBody>
          <a:bodyPr/>
          <a:lstStyle/>
          <a:p>
            <a:fld id="{B6F15528-21DE-4FAA-801E-634DDDAF4B2B}" type="slidenum">
              <a:rPr lang="en-US" smtClean="0"/>
              <a:pPr/>
              <a:t>45</a:t>
            </a:fld>
            <a:endParaRPr lang="en-US"/>
          </a:p>
        </p:txBody>
      </p:sp>
      <p:graphicFrame>
        <p:nvGraphicFramePr>
          <p:cNvPr id="12" name="Object 11"/>
          <p:cNvGraphicFramePr>
            <a:graphicFrameLocks noChangeAspect="1"/>
          </p:cNvGraphicFramePr>
          <p:nvPr/>
        </p:nvGraphicFramePr>
        <p:xfrm>
          <a:off x="901347" y="2846388"/>
          <a:ext cx="4645025" cy="1138237"/>
        </p:xfrm>
        <a:graphic>
          <a:graphicData uri="http://schemas.openxmlformats.org/presentationml/2006/ole">
            <p:oleObj spid="_x0000_s64513" name="Equation" r:id="rId6" imgW="1968480" imgH="482400" progId="Equation.3">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1"/>
          <p:cNvSpPr>
            <a:spLocks noGrp="1"/>
          </p:cNvSpPr>
          <p:nvPr>
            <p:ph type="dt" sz="quarter" idx="10"/>
          </p:nvPr>
        </p:nvSpPr>
        <p:spPr>
          <a:noFill/>
        </p:spPr>
        <p:txBody>
          <a:bodyPr/>
          <a:lstStyle/>
          <a:p>
            <a:r>
              <a:rPr lang="it-IT" smtClean="0"/>
              <a:t>08/05/2013</a:t>
            </a:r>
            <a:endParaRPr lang="en-US" smtClean="0"/>
          </a:p>
        </p:txBody>
      </p:sp>
      <p:sp>
        <p:nvSpPr>
          <p:cNvPr id="46083" name="Footer Placeholder 2"/>
          <p:cNvSpPr>
            <a:spLocks noGrp="1"/>
          </p:cNvSpPr>
          <p:nvPr>
            <p:ph type="ftr" sz="quarter" idx="11"/>
          </p:nvPr>
        </p:nvSpPr>
        <p:spPr>
          <a:noFill/>
        </p:spPr>
        <p:txBody>
          <a:bodyPr/>
          <a:lstStyle/>
          <a:p>
            <a:r>
              <a:rPr lang="it-IT" smtClean="0"/>
              <a:t>Seminari didattici - Città della Scienza</a:t>
            </a:r>
            <a:endParaRPr lang="en-US" smtClean="0"/>
          </a:p>
        </p:txBody>
      </p:sp>
      <p:sp>
        <p:nvSpPr>
          <p:cNvPr id="46085" name="Text Box 4"/>
          <p:cNvSpPr txBox="1">
            <a:spLocks noChangeArrowheads="1"/>
          </p:cNvSpPr>
          <p:nvPr/>
        </p:nvSpPr>
        <p:spPr bwMode="auto">
          <a:xfrm>
            <a:off x="381000" y="304800"/>
            <a:ext cx="8382000" cy="701675"/>
          </a:xfrm>
          <a:prstGeom prst="rect">
            <a:avLst/>
          </a:prstGeom>
          <a:noFill/>
          <a:ln w="9525">
            <a:noFill/>
            <a:miter lim="800000"/>
            <a:headEnd/>
            <a:tailEnd/>
          </a:ln>
        </p:spPr>
        <p:txBody>
          <a:bodyPr>
            <a:spAutoFit/>
          </a:bodyPr>
          <a:lstStyle/>
          <a:p>
            <a:pPr>
              <a:spcBef>
                <a:spcPct val="50000"/>
              </a:spcBef>
            </a:pPr>
            <a:r>
              <a:rPr lang="en-US" b="0"/>
              <a:t>Dunque, se diciamo L la lunghezza iniziale di un rivelatore, un onda “+” polarizzata lungo la dimensione considerata lo allungherà di </a:t>
            </a:r>
            <a:r>
              <a:rPr lang="en-US" b="0">
                <a:latin typeface="Symbol" pitchFamily="18" charset="2"/>
              </a:rPr>
              <a:t>D</a:t>
            </a:r>
            <a:r>
              <a:rPr lang="en-US" b="0"/>
              <a:t>L=1/2 h</a:t>
            </a:r>
            <a:r>
              <a:rPr lang="en-US" b="0" baseline="-25000"/>
              <a:t>xx</a:t>
            </a:r>
            <a:r>
              <a:rPr lang="en-US" b="0"/>
              <a:t>L</a:t>
            </a:r>
            <a:endParaRPr lang="en-US" b="0" baseline="-25000"/>
          </a:p>
        </p:txBody>
      </p:sp>
      <p:pic>
        <p:nvPicPr>
          <p:cNvPr id="46086" name="Picture 6" descr="polrzn"/>
          <p:cNvPicPr>
            <a:picLocks noChangeAspect="1" noChangeArrowheads="1"/>
          </p:cNvPicPr>
          <p:nvPr/>
        </p:nvPicPr>
        <p:blipFill>
          <a:blip r:embed="rId2" cstate="print"/>
          <a:srcRect/>
          <a:stretch>
            <a:fillRect/>
          </a:stretch>
        </p:blipFill>
        <p:spPr bwMode="auto">
          <a:xfrm>
            <a:off x="1752600" y="1066800"/>
            <a:ext cx="5133975" cy="2559050"/>
          </a:xfrm>
          <a:prstGeom prst="rect">
            <a:avLst/>
          </a:prstGeom>
          <a:noFill/>
          <a:ln w="9525">
            <a:noFill/>
            <a:miter lim="800000"/>
            <a:headEnd/>
            <a:tailEnd/>
          </a:ln>
        </p:spPr>
      </p:pic>
      <p:sp>
        <p:nvSpPr>
          <p:cNvPr id="52231" name="Rectangle 7"/>
          <p:cNvSpPr>
            <a:spLocks noChangeArrowheads="1"/>
          </p:cNvSpPr>
          <p:nvPr/>
        </p:nvSpPr>
        <p:spPr bwMode="auto">
          <a:xfrm>
            <a:off x="2286000" y="1676400"/>
            <a:ext cx="609600" cy="152400"/>
          </a:xfrm>
          <a:prstGeom prst="rect">
            <a:avLst/>
          </a:prstGeom>
          <a:solidFill>
            <a:schemeClr val="tx2"/>
          </a:solidFill>
          <a:ln w="28575">
            <a:solidFill>
              <a:schemeClr val="hlink"/>
            </a:solidFill>
            <a:miter lim="800000"/>
            <a:headEnd/>
            <a:tailEnd/>
          </a:ln>
        </p:spPr>
        <p:txBody>
          <a:bodyPr wrap="none" anchor="ctr"/>
          <a:lstStyle/>
          <a:p>
            <a:pPr algn="ctr" eaLnBrk="1" hangingPunct="1"/>
            <a:endParaRPr lang="it-IT" sz="1800" b="0">
              <a:solidFill>
                <a:srgbClr val="D60093"/>
              </a:solidFill>
              <a:latin typeface="Times New Roman" pitchFamily="18" charset="0"/>
            </a:endParaRPr>
          </a:p>
        </p:txBody>
      </p:sp>
      <p:sp>
        <p:nvSpPr>
          <p:cNvPr id="52232" name="Rectangle 8"/>
          <p:cNvSpPr>
            <a:spLocks noChangeArrowheads="1"/>
          </p:cNvSpPr>
          <p:nvPr/>
        </p:nvSpPr>
        <p:spPr bwMode="auto">
          <a:xfrm>
            <a:off x="3124200" y="1676400"/>
            <a:ext cx="762000" cy="76200"/>
          </a:xfrm>
          <a:prstGeom prst="rect">
            <a:avLst/>
          </a:prstGeom>
          <a:solidFill>
            <a:schemeClr val="tx2"/>
          </a:solidFill>
          <a:ln w="28575">
            <a:solidFill>
              <a:schemeClr val="hlink"/>
            </a:solidFill>
            <a:miter lim="800000"/>
            <a:headEnd/>
            <a:tailEnd/>
          </a:ln>
        </p:spPr>
        <p:txBody>
          <a:bodyPr wrap="none" anchor="ctr"/>
          <a:lstStyle/>
          <a:p>
            <a:pPr algn="ctr" eaLnBrk="1" hangingPunct="1"/>
            <a:endParaRPr lang="it-IT" sz="1800" b="0">
              <a:solidFill>
                <a:srgbClr val="D60093"/>
              </a:solidFill>
              <a:latin typeface="Times New Roman" pitchFamily="18" charset="0"/>
            </a:endParaRPr>
          </a:p>
        </p:txBody>
      </p:sp>
      <p:sp>
        <p:nvSpPr>
          <p:cNvPr id="52233" name="Rectangle 9"/>
          <p:cNvSpPr>
            <a:spLocks noChangeArrowheads="1"/>
          </p:cNvSpPr>
          <p:nvPr/>
        </p:nvSpPr>
        <p:spPr bwMode="auto">
          <a:xfrm>
            <a:off x="4114800" y="1676400"/>
            <a:ext cx="609600" cy="152400"/>
          </a:xfrm>
          <a:prstGeom prst="rect">
            <a:avLst/>
          </a:prstGeom>
          <a:solidFill>
            <a:schemeClr val="tx2"/>
          </a:solidFill>
          <a:ln w="28575">
            <a:solidFill>
              <a:schemeClr val="hlink"/>
            </a:solidFill>
            <a:miter lim="800000"/>
            <a:headEnd/>
            <a:tailEnd/>
          </a:ln>
        </p:spPr>
        <p:txBody>
          <a:bodyPr wrap="none" anchor="ctr"/>
          <a:lstStyle/>
          <a:p>
            <a:pPr algn="ctr" eaLnBrk="1" hangingPunct="1"/>
            <a:endParaRPr lang="it-IT" sz="1800" b="0">
              <a:solidFill>
                <a:srgbClr val="D60093"/>
              </a:solidFill>
              <a:latin typeface="Times New Roman" pitchFamily="18" charset="0"/>
            </a:endParaRPr>
          </a:p>
        </p:txBody>
      </p:sp>
      <p:sp>
        <p:nvSpPr>
          <p:cNvPr id="52234" name="Rectangle 10"/>
          <p:cNvSpPr>
            <a:spLocks noChangeArrowheads="1"/>
          </p:cNvSpPr>
          <p:nvPr/>
        </p:nvSpPr>
        <p:spPr bwMode="auto">
          <a:xfrm>
            <a:off x="5105400" y="1600200"/>
            <a:ext cx="457200" cy="228600"/>
          </a:xfrm>
          <a:prstGeom prst="rect">
            <a:avLst/>
          </a:prstGeom>
          <a:solidFill>
            <a:schemeClr val="tx2"/>
          </a:solidFill>
          <a:ln w="28575">
            <a:solidFill>
              <a:schemeClr val="hlink"/>
            </a:solidFill>
            <a:miter lim="800000"/>
            <a:headEnd/>
            <a:tailEnd/>
          </a:ln>
        </p:spPr>
        <p:txBody>
          <a:bodyPr wrap="none" anchor="ctr"/>
          <a:lstStyle/>
          <a:p>
            <a:pPr algn="ctr" eaLnBrk="1" hangingPunct="1"/>
            <a:endParaRPr lang="it-IT" sz="1800" b="0">
              <a:solidFill>
                <a:srgbClr val="D60093"/>
              </a:solidFill>
              <a:latin typeface="Times New Roman" pitchFamily="18" charset="0"/>
            </a:endParaRPr>
          </a:p>
        </p:txBody>
      </p:sp>
      <p:sp>
        <p:nvSpPr>
          <p:cNvPr id="52235" name="Rectangle 11"/>
          <p:cNvSpPr>
            <a:spLocks noChangeArrowheads="1"/>
          </p:cNvSpPr>
          <p:nvPr/>
        </p:nvSpPr>
        <p:spPr bwMode="auto">
          <a:xfrm>
            <a:off x="5943600" y="1676400"/>
            <a:ext cx="609600" cy="152400"/>
          </a:xfrm>
          <a:prstGeom prst="rect">
            <a:avLst/>
          </a:prstGeom>
          <a:solidFill>
            <a:schemeClr val="tx2"/>
          </a:solidFill>
          <a:ln w="28575">
            <a:solidFill>
              <a:schemeClr val="hlink"/>
            </a:solidFill>
            <a:miter lim="800000"/>
            <a:headEnd/>
            <a:tailEnd/>
          </a:ln>
        </p:spPr>
        <p:txBody>
          <a:bodyPr wrap="none" anchor="ctr"/>
          <a:lstStyle/>
          <a:p>
            <a:pPr algn="ctr" eaLnBrk="1" hangingPunct="1"/>
            <a:endParaRPr lang="it-IT" sz="1800" b="0">
              <a:solidFill>
                <a:srgbClr val="D60093"/>
              </a:solidFill>
              <a:latin typeface="Times New Roman" pitchFamily="18" charset="0"/>
            </a:endParaRPr>
          </a:p>
        </p:txBody>
      </p:sp>
      <p:sp>
        <p:nvSpPr>
          <p:cNvPr id="52236" name="Rectangle 12"/>
          <p:cNvSpPr>
            <a:spLocks noChangeArrowheads="1"/>
          </p:cNvSpPr>
          <p:nvPr/>
        </p:nvSpPr>
        <p:spPr bwMode="auto">
          <a:xfrm>
            <a:off x="2286000" y="2895600"/>
            <a:ext cx="609600" cy="152400"/>
          </a:xfrm>
          <a:prstGeom prst="rect">
            <a:avLst/>
          </a:prstGeom>
          <a:solidFill>
            <a:schemeClr val="tx2"/>
          </a:solidFill>
          <a:ln w="28575">
            <a:solidFill>
              <a:schemeClr val="hlink"/>
            </a:solidFill>
            <a:miter lim="800000"/>
            <a:headEnd/>
            <a:tailEnd/>
          </a:ln>
        </p:spPr>
        <p:txBody>
          <a:bodyPr wrap="none" anchor="ctr"/>
          <a:lstStyle/>
          <a:p>
            <a:pPr algn="ctr" eaLnBrk="1" hangingPunct="1"/>
            <a:endParaRPr lang="it-IT" sz="1800" b="0">
              <a:solidFill>
                <a:srgbClr val="D60093"/>
              </a:solidFill>
              <a:latin typeface="Times New Roman" pitchFamily="18" charset="0"/>
            </a:endParaRPr>
          </a:p>
        </p:txBody>
      </p:sp>
      <p:sp>
        <p:nvSpPr>
          <p:cNvPr id="52237" name="Rectangle 13"/>
          <p:cNvSpPr>
            <a:spLocks noChangeArrowheads="1"/>
          </p:cNvSpPr>
          <p:nvPr/>
        </p:nvSpPr>
        <p:spPr bwMode="auto">
          <a:xfrm>
            <a:off x="3200400" y="2895600"/>
            <a:ext cx="609600" cy="152400"/>
          </a:xfrm>
          <a:prstGeom prst="rect">
            <a:avLst/>
          </a:prstGeom>
          <a:solidFill>
            <a:schemeClr val="tx2"/>
          </a:solidFill>
          <a:ln w="28575">
            <a:solidFill>
              <a:schemeClr val="hlink"/>
            </a:solidFill>
            <a:miter lim="800000"/>
            <a:headEnd/>
            <a:tailEnd/>
          </a:ln>
        </p:spPr>
        <p:txBody>
          <a:bodyPr wrap="none" anchor="ctr"/>
          <a:lstStyle/>
          <a:p>
            <a:pPr algn="ctr" eaLnBrk="1" hangingPunct="1"/>
            <a:endParaRPr lang="it-IT" sz="1800" b="0">
              <a:solidFill>
                <a:srgbClr val="D60093"/>
              </a:solidFill>
              <a:latin typeface="Times New Roman" pitchFamily="18" charset="0"/>
            </a:endParaRPr>
          </a:p>
        </p:txBody>
      </p:sp>
      <p:grpSp>
        <p:nvGrpSpPr>
          <p:cNvPr id="2" name="Group 14"/>
          <p:cNvGrpSpPr>
            <a:grpSpLocks/>
          </p:cNvGrpSpPr>
          <p:nvPr/>
        </p:nvGrpSpPr>
        <p:grpSpPr bwMode="auto">
          <a:xfrm>
            <a:off x="2590800" y="1447800"/>
            <a:ext cx="304800" cy="304800"/>
            <a:chOff x="1680" y="1056"/>
            <a:chExt cx="192" cy="192"/>
          </a:xfrm>
        </p:grpSpPr>
        <p:sp>
          <p:nvSpPr>
            <p:cNvPr id="46114" name="Line 15"/>
            <p:cNvSpPr>
              <a:spLocks noChangeShapeType="1"/>
            </p:cNvSpPr>
            <p:nvPr/>
          </p:nvSpPr>
          <p:spPr bwMode="auto">
            <a:xfrm>
              <a:off x="1680" y="1056"/>
              <a:ext cx="0" cy="192"/>
            </a:xfrm>
            <a:prstGeom prst="line">
              <a:avLst/>
            </a:prstGeom>
            <a:noFill/>
            <a:ln w="28575">
              <a:solidFill>
                <a:schemeClr val="accent2"/>
              </a:solidFill>
              <a:round/>
              <a:headEnd/>
              <a:tailEnd/>
            </a:ln>
          </p:spPr>
          <p:txBody>
            <a:bodyPr wrap="none"/>
            <a:lstStyle/>
            <a:p>
              <a:endParaRPr lang="it-IT"/>
            </a:p>
          </p:txBody>
        </p:sp>
        <p:sp>
          <p:nvSpPr>
            <p:cNvPr id="46115" name="Line 16"/>
            <p:cNvSpPr>
              <a:spLocks noChangeShapeType="1"/>
            </p:cNvSpPr>
            <p:nvPr/>
          </p:nvSpPr>
          <p:spPr bwMode="auto">
            <a:xfrm rot="5400000">
              <a:off x="1776" y="1152"/>
              <a:ext cx="0" cy="192"/>
            </a:xfrm>
            <a:prstGeom prst="line">
              <a:avLst/>
            </a:prstGeom>
            <a:noFill/>
            <a:ln w="28575">
              <a:solidFill>
                <a:schemeClr val="accent2"/>
              </a:solidFill>
              <a:round/>
              <a:headEnd/>
              <a:tailEnd/>
            </a:ln>
          </p:spPr>
          <p:txBody>
            <a:bodyPr wrap="none"/>
            <a:lstStyle/>
            <a:p>
              <a:endParaRPr lang="it-IT"/>
            </a:p>
          </p:txBody>
        </p:sp>
      </p:grpSp>
      <p:grpSp>
        <p:nvGrpSpPr>
          <p:cNvPr id="3" name="Group 17"/>
          <p:cNvGrpSpPr>
            <a:grpSpLocks/>
          </p:cNvGrpSpPr>
          <p:nvPr/>
        </p:nvGrpSpPr>
        <p:grpSpPr bwMode="auto">
          <a:xfrm>
            <a:off x="3505200" y="1524000"/>
            <a:ext cx="381000" cy="228600"/>
            <a:chOff x="1680" y="1056"/>
            <a:chExt cx="192" cy="192"/>
          </a:xfrm>
        </p:grpSpPr>
        <p:sp>
          <p:nvSpPr>
            <p:cNvPr id="46112" name="Line 18"/>
            <p:cNvSpPr>
              <a:spLocks noChangeShapeType="1"/>
            </p:cNvSpPr>
            <p:nvPr/>
          </p:nvSpPr>
          <p:spPr bwMode="auto">
            <a:xfrm>
              <a:off x="1680" y="1056"/>
              <a:ext cx="0" cy="192"/>
            </a:xfrm>
            <a:prstGeom prst="line">
              <a:avLst/>
            </a:prstGeom>
            <a:noFill/>
            <a:ln w="28575">
              <a:solidFill>
                <a:schemeClr val="accent2"/>
              </a:solidFill>
              <a:round/>
              <a:headEnd/>
              <a:tailEnd/>
            </a:ln>
          </p:spPr>
          <p:txBody>
            <a:bodyPr wrap="none"/>
            <a:lstStyle/>
            <a:p>
              <a:endParaRPr lang="it-IT"/>
            </a:p>
          </p:txBody>
        </p:sp>
        <p:sp>
          <p:nvSpPr>
            <p:cNvPr id="46113" name="Line 19"/>
            <p:cNvSpPr>
              <a:spLocks noChangeShapeType="1"/>
            </p:cNvSpPr>
            <p:nvPr/>
          </p:nvSpPr>
          <p:spPr bwMode="auto">
            <a:xfrm rot="5400000">
              <a:off x="1776" y="1152"/>
              <a:ext cx="0" cy="192"/>
            </a:xfrm>
            <a:prstGeom prst="line">
              <a:avLst/>
            </a:prstGeom>
            <a:noFill/>
            <a:ln w="28575">
              <a:solidFill>
                <a:schemeClr val="accent2"/>
              </a:solidFill>
              <a:round/>
              <a:headEnd/>
              <a:tailEnd/>
            </a:ln>
          </p:spPr>
          <p:txBody>
            <a:bodyPr wrap="none"/>
            <a:lstStyle/>
            <a:p>
              <a:endParaRPr lang="it-IT"/>
            </a:p>
          </p:txBody>
        </p:sp>
      </p:grpSp>
      <p:grpSp>
        <p:nvGrpSpPr>
          <p:cNvPr id="4" name="Group 20"/>
          <p:cNvGrpSpPr>
            <a:grpSpLocks/>
          </p:cNvGrpSpPr>
          <p:nvPr/>
        </p:nvGrpSpPr>
        <p:grpSpPr bwMode="auto">
          <a:xfrm>
            <a:off x="4419600" y="1447800"/>
            <a:ext cx="304800" cy="304800"/>
            <a:chOff x="1680" y="1056"/>
            <a:chExt cx="192" cy="192"/>
          </a:xfrm>
        </p:grpSpPr>
        <p:sp>
          <p:nvSpPr>
            <p:cNvPr id="46110" name="Line 21"/>
            <p:cNvSpPr>
              <a:spLocks noChangeShapeType="1"/>
            </p:cNvSpPr>
            <p:nvPr/>
          </p:nvSpPr>
          <p:spPr bwMode="auto">
            <a:xfrm>
              <a:off x="1680" y="1056"/>
              <a:ext cx="0" cy="192"/>
            </a:xfrm>
            <a:prstGeom prst="line">
              <a:avLst/>
            </a:prstGeom>
            <a:noFill/>
            <a:ln w="28575">
              <a:solidFill>
                <a:schemeClr val="accent2"/>
              </a:solidFill>
              <a:round/>
              <a:headEnd/>
              <a:tailEnd/>
            </a:ln>
          </p:spPr>
          <p:txBody>
            <a:bodyPr wrap="none"/>
            <a:lstStyle/>
            <a:p>
              <a:endParaRPr lang="it-IT"/>
            </a:p>
          </p:txBody>
        </p:sp>
        <p:sp>
          <p:nvSpPr>
            <p:cNvPr id="46111" name="Line 22"/>
            <p:cNvSpPr>
              <a:spLocks noChangeShapeType="1"/>
            </p:cNvSpPr>
            <p:nvPr/>
          </p:nvSpPr>
          <p:spPr bwMode="auto">
            <a:xfrm rot="5400000">
              <a:off x="1776" y="1152"/>
              <a:ext cx="0" cy="192"/>
            </a:xfrm>
            <a:prstGeom prst="line">
              <a:avLst/>
            </a:prstGeom>
            <a:noFill/>
            <a:ln w="28575">
              <a:solidFill>
                <a:schemeClr val="accent2"/>
              </a:solidFill>
              <a:round/>
              <a:headEnd/>
              <a:tailEnd/>
            </a:ln>
          </p:spPr>
          <p:txBody>
            <a:bodyPr wrap="none"/>
            <a:lstStyle/>
            <a:p>
              <a:endParaRPr lang="it-IT"/>
            </a:p>
          </p:txBody>
        </p:sp>
      </p:grpSp>
      <p:grpSp>
        <p:nvGrpSpPr>
          <p:cNvPr id="5" name="Group 23"/>
          <p:cNvGrpSpPr>
            <a:grpSpLocks/>
          </p:cNvGrpSpPr>
          <p:nvPr/>
        </p:nvGrpSpPr>
        <p:grpSpPr bwMode="auto">
          <a:xfrm>
            <a:off x="5334000" y="1371600"/>
            <a:ext cx="228600" cy="381000"/>
            <a:chOff x="1680" y="1056"/>
            <a:chExt cx="192" cy="192"/>
          </a:xfrm>
        </p:grpSpPr>
        <p:sp>
          <p:nvSpPr>
            <p:cNvPr id="46108" name="Line 24"/>
            <p:cNvSpPr>
              <a:spLocks noChangeShapeType="1"/>
            </p:cNvSpPr>
            <p:nvPr/>
          </p:nvSpPr>
          <p:spPr bwMode="auto">
            <a:xfrm>
              <a:off x="1680" y="1056"/>
              <a:ext cx="0" cy="192"/>
            </a:xfrm>
            <a:prstGeom prst="line">
              <a:avLst/>
            </a:prstGeom>
            <a:noFill/>
            <a:ln w="28575">
              <a:solidFill>
                <a:schemeClr val="accent2"/>
              </a:solidFill>
              <a:round/>
              <a:headEnd/>
              <a:tailEnd/>
            </a:ln>
          </p:spPr>
          <p:txBody>
            <a:bodyPr wrap="none"/>
            <a:lstStyle/>
            <a:p>
              <a:endParaRPr lang="it-IT"/>
            </a:p>
          </p:txBody>
        </p:sp>
        <p:sp>
          <p:nvSpPr>
            <p:cNvPr id="46109" name="Line 25"/>
            <p:cNvSpPr>
              <a:spLocks noChangeShapeType="1"/>
            </p:cNvSpPr>
            <p:nvPr/>
          </p:nvSpPr>
          <p:spPr bwMode="auto">
            <a:xfrm rot="5400000">
              <a:off x="1776" y="1152"/>
              <a:ext cx="0" cy="192"/>
            </a:xfrm>
            <a:prstGeom prst="line">
              <a:avLst/>
            </a:prstGeom>
            <a:noFill/>
            <a:ln w="28575">
              <a:solidFill>
                <a:schemeClr val="accent2"/>
              </a:solidFill>
              <a:round/>
              <a:headEnd/>
              <a:tailEnd/>
            </a:ln>
          </p:spPr>
          <p:txBody>
            <a:bodyPr wrap="none"/>
            <a:lstStyle/>
            <a:p>
              <a:endParaRPr lang="it-IT"/>
            </a:p>
          </p:txBody>
        </p:sp>
      </p:grpSp>
      <p:grpSp>
        <p:nvGrpSpPr>
          <p:cNvPr id="6" name="Group 26"/>
          <p:cNvGrpSpPr>
            <a:grpSpLocks/>
          </p:cNvGrpSpPr>
          <p:nvPr/>
        </p:nvGrpSpPr>
        <p:grpSpPr bwMode="auto">
          <a:xfrm>
            <a:off x="6248400" y="1447800"/>
            <a:ext cx="304800" cy="304800"/>
            <a:chOff x="1680" y="1056"/>
            <a:chExt cx="192" cy="192"/>
          </a:xfrm>
        </p:grpSpPr>
        <p:sp>
          <p:nvSpPr>
            <p:cNvPr id="46106" name="Line 27"/>
            <p:cNvSpPr>
              <a:spLocks noChangeShapeType="1"/>
            </p:cNvSpPr>
            <p:nvPr/>
          </p:nvSpPr>
          <p:spPr bwMode="auto">
            <a:xfrm>
              <a:off x="1680" y="1056"/>
              <a:ext cx="0" cy="192"/>
            </a:xfrm>
            <a:prstGeom prst="line">
              <a:avLst/>
            </a:prstGeom>
            <a:noFill/>
            <a:ln w="28575">
              <a:solidFill>
                <a:schemeClr val="accent2"/>
              </a:solidFill>
              <a:round/>
              <a:headEnd/>
              <a:tailEnd/>
            </a:ln>
          </p:spPr>
          <p:txBody>
            <a:bodyPr wrap="none"/>
            <a:lstStyle/>
            <a:p>
              <a:endParaRPr lang="it-IT"/>
            </a:p>
          </p:txBody>
        </p:sp>
        <p:sp>
          <p:nvSpPr>
            <p:cNvPr id="46107" name="Line 28"/>
            <p:cNvSpPr>
              <a:spLocks noChangeShapeType="1"/>
            </p:cNvSpPr>
            <p:nvPr/>
          </p:nvSpPr>
          <p:spPr bwMode="auto">
            <a:xfrm rot="5400000">
              <a:off x="1776" y="1152"/>
              <a:ext cx="0" cy="192"/>
            </a:xfrm>
            <a:prstGeom prst="line">
              <a:avLst/>
            </a:prstGeom>
            <a:noFill/>
            <a:ln w="28575">
              <a:solidFill>
                <a:schemeClr val="accent2"/>
              </a:solidFill>
              <a:round/>
              <a:headEnd/>
              <a:tailEnd/>
            </a:ln>
          </p:spPr>
          <p:txBody>
            <a:bodyPr wrap="none"/>
            <a:lstStyle/>
            <a:p>
              <a:endParaRPr lang="it-IT"/>
            </a:p>
          </p:txBody>
        </p:sp>
      </p:grpSp>
      <p:grpSp>
        <p:nvGrpSpPr>
          <p:cNvPr id="7" name="Group 29"/>
          <p:cNvGrpSpPr>
            <a:grpSpLocks/>
          </p:cNvGrpSpPr>
          <p:nvPr/>
        </p:nvGrpSpPr>
        <p:grpSpPr bwMode="auto">
          <a:xfrm>
            <a:off x="2590800" y="2667000"/>
            <a:ext cx="304800" cy="304800"/>
            <a:chOff x="1680" y="1056"/>
            <a:chExt cx="192" cy="192"/>
          </a:xfrm>
        </p:grpSpPr>
        <p:sp>
          <p:nvSpPr>
            <p:cNvPr id="46104" name="Line 30"/>
            <p:cNvSpPr>
              <a:spLocks noChangeShapeType="1"/>
            </p:cNvSpPr>
            <p:nvPr/>
          </p:nvSpPr>
          <p:spPr bwMode="auto">
            <a:xfrm>
              <a:off x="1680" y="1056"/>
              <a:ext cx="0" cy="192"/>
            </a:xfrm>
            <a:prstGeom prst="line">
              <a:avLst/>
            </a:prstGeom>
            <a:noFill/>
            <a:ln w="28575">
              <a:solidFill>
                <a:schemeClr val="accent2"/>
              </a:solidFill>
              <a:round/>
              <a:headEnd/>
              <a:tailEnd/>
            </a:ln>
          </p:spPr>
          <p:txBody>
            <a:bodyPr wrap="none"/>
            <a:lstStyle/>
            <a:p>
              <a:endParaRPr lang="it-IT"/>
            </a:p>
          </p:txBody>
        </p:sp>
        <p:sp>
          <p:nvSpPr>
            <p:cNvPr id="46105" name="Line 31"/>
            <p:cNvSpPr>
              <a:spLocks noChangeShapeType="1"/>
            </p:cNvSpPr>
            <p:nvPr/>
          </p:nvSpPr>
          <p:spPr bwMode="auto">
            <a:xfrm rot="5400000">
              <a:off x="1776" y="1152"/>
              <a:ext cx="0" cy="192"/>
            </a:xfrm>
            <a:prstGeom prst="line">
              <a:avLst/>
            </a:prstGeom>
            <a:noFill/>
            <a:ln w="28575">
              <a:solidFill>
                <a:schemeClr val="accent2"/>
              </a:solidFill>
              <a:round/>
              <a:headEnd/>
              <a:tailEnd/>
            </a:ln>
          </p:spPr>
          <p:txBody>
            <a:bodyPr wrap="none"/>
            <a:lstStyle/>
            <a:p>
              <a:endParaRPr lang="it-IT"/>
            </a:p>
          </p:txBody>
        </p:sp>
      </p:grpSp>
      <p:grpSp>
        <p:nvGrpSpPr>
          <p:cNvPr id="8" name="Group 32"/>
          <p:cNvGrpSpPr>
            <a:grpSpLocks/>
          </p:cNvGrpSpPr>
          <p:nvPr/>
        </p:nvGrpSpPr>
        <p:grpSpPr bwMode="auto">
          <a:xfrm>
            <a:off x="3505200" y="2667000"/>
            <a:ext cx="304800" cy="304800"/>
            <a:chOff x="1680" y="1056"/>
            <a:chExt cx="192" cy="192"/>
          </a:xfrm>
        </p:grpSpPr>
        <p:sp>
          <p:nvSpPr>
            <p:cNvPr id="46102" name="Line 33"/>
            <p:cNvSpPr>
              <a:spLocks noChangeShapeType="1"/>
            </p:cNvSpPr>
            <p:nvPr/>
          </p:nvSpPr>
          <p:spPr bwMode="auto">
            <a:xfrm>
              <a:off x="1680" y="1056"/>
              <a:ext cx="0" cy="192"/>
            </a:xfrm>
            <a:prstGeom prst="line">
              <a:avLst/>
            </a:prstGeom>
            <a:noFill/>
            <a:ln w="28575">
              <a:solidFill>
                <a:schemeClr val="accent2"/>
              </a:solidFill>
              <a:round/>
              <a:headEnd/>
              <a:tailEnd/>
            </a:ln>
          </p:spPr>
          <p:txBody>
            <a:bodyPr wrap="none"/>
            <a:lstStyle/>
            <a:p>
              <a:endParaRPr lang="it-IT"/>
            </a:p>
          </p:txBody>
        </p:sp>
        <p:sp>
          <p:nvSpPr>
            <p:cNvPr id="46103" name="Line 34"/>
            <p:cNvSpPr>
              <a:spLocks noChangeShapeType="1"/>
            </p:cNvSpPr>
            <p:nvPr/>
          </p:nvSpPr>
          <p:spPr bwMode="auto">
            <a:xfrm rot="5400000">
              <a:off x="1776" y="1152"/>
              <a:ext cx="0" cy="192"/>
            </a:xfrm>
            <a:prstGeom prst="line">
              <a:avLst/>
            </a:prstGeom>
            <a:noFill/>
            <a:ln w="28575">
              <a:solidFill>
                <a:schemeClr val="accent2"/>
              </a:solidFill>
              <a:round/>
              <a:headEnd/>
              <a:tailEnd/>
            </a:ln>
          </p:spPr>
          <p:txBody>
            <a:bodyPr wrap="none"/>
            <a:lstStyle/>
            <a:p>
              <a:endParaRPr lang="it-IT"/>
            </a:p>
          </p:txBody>
        </p:sp>
      </p:grpSp>
      <p:sp>
        <p:nvSpPr>
          <p:cNvPr id="46101" name="Text Box 36"/>
          <p:cNvSpPr txBox="1">
            <a:spLocks noChangeArrowheads="1"/>
          </p:cNvSpPr>
          <p:nvPr/>
        </p:nvSpPr>
        <p:spPr bwMode="auto">
          <a:xfrm>
            <a:off x="304800" y="3581400"/>
            <a:ext cx="8534400" cy="2682875"/>
          </a:xfrm>
          <a:prstGeom prst="rect">
            <a:avLst/>
          </a:prstGeom>
          <a:noFill/>
          <a:ln w="9525">
            <a:noFill/>
            <a:miter lim="800000"/>
            <a:headEnd/>
            <a:tailEnd/>
          </a:ln>
        </p:spPr>
        <p:txBody>
          <a:bodyPr>
            <a:spAutoFit/>
          </a:bodyPr>
          <a:lstStyle/>
          <a:p>
            <a:pPr>
              <a:spcBef>
                <a:spcPct val="50000"/>
              </a:spcBef>
            </a:pPr>
            <a:r>
              <a:rPr lang="en-US" b="0"/>
              <a:t>L’allungamento è dell’ordine di 10</a:t>
            </a:r>
            <a:r>
              <a:rPr lang="en-US" b="0" baseline="30000"/>
              <a:t>-21</a:t>
            </a:r>
            <a:r>
              <a:rPr lang="en-US" b="0"/>
              <a:t> m (supernova) per un rivelatore di un metro =&gt; grandi lunghezze o amplificazione della deformazione.</a:t>
            </a:r>
          </a:p>
          <a:p>
            <a:pPr>
              <a:spcBef>
                <a:spcPct val="50000"/>
              </a:spcBef>
            </a:pPr>
            <a:r>
              <a:rPr lang="en-US" b="0"/>
              <a:t>Storicamente la seconda soluzione fu tentata per prima. </a:t>
            </a:r>
          </a:p>
          <a:p>
            <a:pPr>
              <a:spcBef>
                <a:spcPct val="50000"/>
              </a:spcBef>
            </a:pPr>
            <a:r>
              <a:rPr lang="en-US" b="0"/>
              <a:t>Una deformazione variabile periodicamente su una massa risonante (barra) viene amplificata alla frequenza di risonanza.</a:t>
            </a:r>
          </a:p>
          <a:p>
            <a:pPr>
              <a:spcBef>
                <a:spcPct val="50000"/>
              </a:spcBef>
            </a:pPr>
            <a:r>
              <a:rPr lang="en-US"/>
              <a:t>WARNING: </a:t>
            </a:r>
            <a:r>
              <a:rPr lang="en-US" b="0"/>
              <a:t>siccome osserviamo solo le variazioni di lunghezza le barre sono sensibili solo ai modi dispari di risonanza.</a:t>
            </a:r>
            <a:endParaRPr lang="en-US" baseline="30000"/>
          </a:p>
        </p:txBody>
      </p:sp>
      <p:sp>
        <p:nvSpPr>
          <p:cNvPr id="36" name="Slide Number Placeholder 35"/>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31"/>
                                        </p:tgtEl>
                                        <p:attrNameLst>
                                          <p:attrName>style.visibility</p:attrName>
                                        </p:attrNameLst>
                                      </p:cBhvr>
                                      <p:to>
                                        <p:strVal val="visible"/>
                                      </p:to>
                                    </p:set>
                                  </p:childTnLst>
                                  <p:subTnLst>
                                    <p:set>
                                      <p:cBhvr override="childStyle">
                                        <p:cTn dur="1" fill="hold" display="0" masterRel="nextClick" afterEffect="1"/>
                                        <p:tgtEl>
                                          <p:spTgt spid="5223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32"/>
                                        </p:tgtEl>
                                        <p:attrNameLst>
                                          <p:attrName>style.visibility</p:attrName>
                                        </p:attrNameLst>
                                      </p:cBhvr>
                                      <p:to>
                                        <p:strVal val="visible"/>
                                      </p:to>
                                    </p:set>
                                  </p:childTnLst>
                                  <p:subTnLst>
                                    <p:set>
                                      <p:cBhvr override="childStyle">
                                        <p:cTn dur="1" fill="hold" display="0" masterRel="nextClick" afterEffect="1"/>
                                        <p:tgtEl>
                                          <p:spTgt spid="5223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33"/>
                                        </p:tgtEl>
                                        <p:attrNameLst>
                                          <p:attrName>style.visibility</p:attrName>
                                        </p:attrNameLst>
                                      </p:cBhvr>
                                      <p:to>
                                        <p:strVal val="visible"/>
                                      </p:to>
                                    </p:set>
                                  </p:childTnLst>
                                  <p:subTnLst>
                                    <p:set>
                                      <p:cBhvr override="childStyle">
                                        <p:cTn dur="1" fill="hold" display="0" masterRel="nextClick" afterEffect="1"/>
                                        <p:tgtEl>
                                          <p:spTgt spid="5223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234"/>
                                        </p:tgtEl>
                                        <p:attrNameLst>
                                          <p:attrName>style.visibility</p:attrName>
                                        </p:attrNameLst>
                                      </p:cBhvr>
                                      <p:to>
                                        <p:strVal val="visible"/>
                                      </p:to>
                                    </p:set>
                                  </p:childTnLst>
                                  <p:subTnLst>
                                    <p:set>
                                      <p:cBhvr override="childStyle">
                                        <p:cTn dur="1" fill="hold" display="0" masterRel="nextClick" afterEffect="1"/>
                                        <p:tgtEl>
                                          <p:spTgt spid="5223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2235"/>
                                        </p:tgtEl>
                                        <p:attrNameLst>
                                          <p:attrName>style.visibility</p:attrName>
                                        </p:attrNameLst>
                                      </p:cBhvr>
                                      <p:to>
                                        <p:strVal val="visible"/>
                                      </p:to>
                                    </p:set>
                                  </p:childTnLst>
                                  <p:subTnLst>
                                    <p:set>
                                      <p:cBhvr override="childStyle">
                                        <p:cTn dur="1" fill="hold" display="0" masterRel="nextClick" afterEffect="1"/>
                                        <p:tgtEl>
                                          <p:spTgt spid="5223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2236"/>
                                        </p:tgtEl>
                                        <p:attrNameLst>
                                          <p:attrName>style.visibility</p:attrName>
                                        </p:attrNameLst>
                                      </p:cBhvr>
                                      <p:to>
                                        <p:strVal val="visible"/>
                                      </p:to>
                                    </p:set>
                                  </p:childTnLst>
                                  <p:subTnLst>
                                    <p:set>
                                      <p:cBhvr override="childStyle">
                                        <p:cTn dur="1" fill="hold" display="0" masterRel="nextClick" afterEffect="1"/>
                                        <p:tgtEl>
                                          <p:spTgt spid="5223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2237"/>
                                        </p:tgtEl>
                                        <p:attrNameLst>
                                          <p:attrName>style.visibility</p:attrName>
                                        </p:attrNameLst>
                                      </p:cBhvr>
                                      <p:to>
                                        <p:strVal val="visible"/>
                                      </p:to>
                                    </p:set>
                                  </p:childTnLst>
                                  <p:subTnLst>
                                    <p:set>
                                      <p:cBhvr override="childStyle">
                                        <p:cTn dur="1" fill="hold" display="0" masterRel="nextClick" afterEffect="1"/>
                                        <p:tgtEl>
                                          <p:spTgt spid="5223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autoUpdateAnimBg="0"/>
      <p:bldP spid="52232" grpId="0" animBg="1" autoUpdateAnimBg="0"/>
      <p:bldP spid="52233" grpId="0" animBg="1" autoUpdateAnimBg="0"/>
      <p:bldP spid="52234" grpId="0" animBg="1" autoUpdateAnimBg="0"/>
      <p:bldP spid="52235" grpId="0" animBg="1" autoUpdateAnimBg="0"/>
      <p:bldP spid="52236" grpId="0" animBg="1" autoUpdateAnimBg="0"/>
      <p:bldP spid="5223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p:spPr>
        <p:txBody>
          <a:bodyPr/>
          <a:lstStyle/>
          <a:p>
            <a:r>
              <a:rPr lang="it-IT" smtClean="0"/>
              <a:t>08/05/2013</a:t>
            </a:r>
            <a:endParaRPr lang="en-US" smtClean="0"/>
          </a:p>
        </p:txBody>
      </p:sp>
      <p:sp>
        <p:nvSpPr>
          <p:cNvPr id="47107" name="Footer Placeholder 3"/>
          <p:cNvSpPr>
            <a:spLocks noGrp="1"/>
          </p:cNvSpPr>
          <p:nvPr>
            <p:ph type="ftr" sz="quarter" idx="11"/>
          </p:nvPr>
        </p:nvSpPr>
        <p:spPr>
          <a:noFill/>
        </p:spPr>
        <p:txBody>
          <a:bodyPr/>
          <a:lstStyle/>
          <a:p>
            <a:r>
              <a:rPr lang="it-IT" smtClean="0"/>
              <a:t>Seminari didattici - Città della Scienza</a:t>
            </a:r>
            <a:endParaRPr lang="en-US" smtClean="0"/>
          </a:p>
        </p:txBody>
      </p:sp>
      <p:sp>
        <p:nvSpPr>
          <p:cNvPr id="47109" name="Rectangle 7"/>
          <p:cNvSpPr>
            <a:spLocks noGrp="1" noChangeArrowheads="1"/>
          </p:cNvSpPr>
          <p:nvPr>
            <p:ph type="title"/>
          </p:nvPr>
        </p:nvSpPr>
        <p:spPr/>
        <p:txBody>
          <a:bodyPr/>
          <a:lstStyle/>
          <a:p>
            <a:pPr eaLnBrk="1" hangingPunct="1"/>
            <a:r>
              <a:rPr lang="en-US" smtClean="0"/>
              <a:t>L’antenna a Barra (Weber 1960)</a:t>
            </a:r>
          </a:p>
        </p:txBody>
      </p:sp>
      <p:pic>
        <p:nvPicPr>
          <p:cNvPr id="53254" name="Picture 6"/>
          <p:cNvPicPr>
            <a:picLocks noChangeAspect="1" noChangeArrowheads="1"/>
          </p:cNvPicPr>
          <p:nvPr/>
        </p:nvPicPr>
        <p:blipFill>
          <a:blip r:embed="rId2" cstate="print"/>
          <a:srcRect/>
          <a:stretch>
            <a:fillRect/>
          </a:stretch>
        </p:blipFill>
        <p:spPr bwMode="auto">
          <a:xfrm>
            <a:off x="381000" y="1447800"/>
            <a:ext cx="5562600" cy="4694238"/>
          </a:xfrm>
          <a:prstGeom prst="rect">
            <a:avLst/>
          </a:prstGeom>
          <a:noFill/>
          <a:ln w="9525">
            <a:noFill/>
            <a:miter lim="800000"/>
            <a:headEnd/>
            <a:tailEnd/>
          </a:ln>
        </p:spPr>
      </p:pic>
      <p:pic>
        <p:nvPicPr>
          <p:cNvPr id="53256" name="Picture 8"/>
          <p:cNvPicPr>
            <a:picLocks noChangeAspect="1" noChangeArrowheads="1"/>
          </p:cNvPicPr>
          <p:nvPr/>
        </p:nvPicPr>
        <p:blipFill>
          <a:blip r:embed="rId3" cstate="print"/>
          <a:srcRect/>
          <a:stretch>
            <a:fillRect/>
          </a:stretch>
        </p:blipFill>
        <p:spPr bwMode="auto">
          <a:xfrm>
            <a:off x="304800" y="1219200"/>
            <a:ext cx="8839200" cy="4259263"/>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53256"/>
                                        </p:tgtEl>
                                        <p:attrNameLst>
                                          <p:attrName>ppt_x</p:attrName>
                                        </p:attrNameLst>
                                      </p:cBhvr>
                                      <p:tavLst>
                                        <p:tav tm="0">
                                          <p:val>
                                            <p:strVal val="ppt_x"/>
                                          </p:val>
                                        </p:tav>
                                        <p:tav tm="100000">
                                          <p:val>
                                            <p:strVal val="ppt_x"/>
                                          </p:val>
                                        </p:tav>
                                      </p:tavLst>
                                    </p:anim>
                                    <p:anim calcmode="lin" valueType="num">
                                      <p:cBhvr additive="base">
                                        <p:cTn id="11" dur="500"/>
                                        <p:tgtEl>
                                          <p:spTgt spid="53256"/>
                                        </p:tgtEl>
                                        <p:attrNameLst>
                                          <p:attrName>ppt_y</p:attrName>
                                        </p:attrNameLst>
                                      </p:cBhvr>
                                      <p:tavLst>
                                        <p:tav tm="0">
                                          <p:val>
                                            <p:strVal val="ppt_y"/>
                                          </p:val>
                                        </p:tav>
                                        <p:tav tm="100000">
                                          <p:val>
                                            <p:strVal val="1+ppt_h/2"/>
                                          </p:val>
                                        </p:tav>
                                      </p:tavLst>
                                    </p:anim>
                                    <p:set>
                                      <p:cBhvr>
                                        <p:cTn id="12" dur="1" fill="hold">
                                          <p:stCondLst>
                                            <p:cond delay="499"/>
                                          </p:stCondLst>
                                        </p:cTn>
                                        <p:tgtEl>
                                          <p:spTgt spid="5325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3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Amaldi e le GW</a:t>
            </a:r>
            <a:endParaRPr lang="it-IT" dirty="0"/>
          </a:p>
        </p:txBody>
      </p:sp>
      <p:sp>
        <p:nvSpPr>
          <p:cNvPr id="3" name="Date Placeholder 2"/>
          <p:cNvSpPr>
            <a:spLocks noGrp="1"/>
          </p:cNvSpPr>
          <p:nvPr>
            <p:ph type="dt" sz="half" idx="10"/>
          </p:nvPr>
        </p:nvSpPr>
        <p:spPr/>
        <p:txBody>
          <a:bodyPr/>
          <a:lstStyle/>
          <a:p>
            <a:r>
              <a:rPr lang="it-IT" smtClean="0"/>
              <a:t>08/05/2013</a:t>
            </a:r>
            <a:endParaRPr lang="en-US"/>
          </a:p>
        </p:txBody>
      </p:sp>
      <p:sp>
        <p:nvSpPr>
          <p:cNvPr id="4" name="Footer Placeholder 3"/>
          <p:cNvSpPr>
            <a:spLocks noGrp="1"/>
          </p:cNvSpPr>
          <p:nvPr>
            <p:ph type="ftr" sz="quarter" idx="11"/>
          </p:nvPr>
        </p:nvSpPr>
        <p:spPr/>
        <p:txBody>
          <a:bodyPr/>
          <a:lstStyle/>
          <a:p>
            <a:r>
              <a:rPr lang="it-IT" smtClean="0"/>
              <a:t>Seminari didattici - Città della Scienza</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sp>
        <p:nvSpPr>
          <p:cNvPr id="6" name="Rectangle 5"/>
          <p:cNvSpPr/>
          <p:nvPr/>
        </p:nvSpPr>
        <p:spPr>
          <a:xfrm>
            <a:off x="368491" y="1187351"/>
            <a:ext cx="8543499" cy="5078313"/>
          </a:xfrm>
          <a:prstGeom prst="rect">
            <a:avLst/>
          </a:prstGeom>
        </p:spPr>
        <p:txBody>
          <a:bodyPr wrap="square">
            <a:spAutoFit/>
          </a:bodyPr>
          <a:lstStyle/>
          <a:p>
            <a:r>
              <a:rPr lang="it-IT" dirty="0" smtClean="0"/>
              <a:t>IL PRIMO IN ITALIA AD INTUIRE L’IMPORTANZA DI QUESTI STUDI FU </a:t>
            </a:r>
            <a:r>
              <a:rPr lang="it-IT" u="sng" dirty="0" smtClean="0"/>
              <a:t>EDOARDO AMALDI</a:t>
            </a:r>
            <a:r>
              <a:rPr lang="it-IT" dirty="0" smtClean="0"/>
              <a:t>, SOSTENENDO INOLTRE CHE QUESTI STUDI FOSSERO DA ACCOSTARE A QUELLI SULLA FISICA DELLE PARTICELLE E DELLE INTERAZIONI FONDAMENTALI. AMALDI RIUSCI’ A CONVINCERE L’</a:t>
            </a:r>
            <a:r>
              <a:rPr lang="it-IT" u="sng" dirty="0" smtClean="0"/>
              <a:t>INFN </a:t>
            </a:r>
            <a:r>
              <a:rPr lang="it-IT" dirty="0" smtClean="0"/>
              <a:t>(ISTITUTO NAZIONALE DI FISICA NUCLEARE) FINANZIARE QUESTA RICERCA E IL </a:t>
            </a:r>
            <a:r>
              <a:rPr lang="it-IT" u="sng" dirty="0" smtClean="0"/>
              <a:t>CERN</a:t>
            </a:r>
            <a:r>
              <a:rPr lang="it-IT" dirty="0" smtClean="0"/>
              <a:t> (CENTRO EUROPEO RICERCHE NUCLEARI) AD OSPITARLA. SI CREARONO COSI’ LE PREMESSE PER LA NASCITA (1984) E LO SVILUPPO DELLE ATTIVITA’ DEL  </a:t>
            </a:r>
            <a:r>
              <a:rPr lang="it-IT" u="sng" dirty="0" smtClean="0"/>
              <a:t>CIRG</a:t>
            </a:r>
            <a:r>
              <a:rPr lang="it-IT" dirty="0" smtClean="0"/>
              <a:t>  ( CENTRO INTERUNIVERSITARIO RICERCHE SULLA GRAVITAZIONE) A CUI ADERIRONO’: UNIVERSITA’ DI ROMA “LA SAPIENZA”,UNIVERSITA’ DI ROMA “TOR VERGATA”,UNIVERSITA’ DELL’AQUILA,UNIVERSITA’ DI TRENTO. UN INTERESSE  NEL PROBLEMA DELLE ONDE GRAVITAZIONALI FU SUSCITATO NEL 1961 ALL’ISTITUTO DI FISICA DELL’UNIVERSITA’ DI ROMA DAL PROFESSOR AMALDI. NEL 1968 IL PROF. </a:t>
            </a:r>
            <a:r>
              <a:rPr lang="it-IT" u="sng" dirty="0" smtClean="0"/>
              <a:t>WILLIAM M. FARBAINK </a:t>
            </a:r>
            <a:r>
              <a:rPr lang="it-IT" dirty="0" smtClean="0"/>
              <a:t>, DELL’UNIVERSITA’ DI STANFORD PROPOSE AD AMALDI DI MIGLIORARE GLI ESPERIMENTI DI WEBER</a:t>
            </a:r>
            <a:r>
              <a:rPr lang="it-IT" u="sng" dirty="0" smtClean="0"/>
              <a:t> </a:t>
            </a:r>
            <a:r>
              <a:rPr lang="it-IT" dirty="0" smtClean="0"/>
              <a:t>SUI METODI DI MISURA E PRODUZIONE DELLE ONDE GRAVITAZIONALI: QUESTI CONTATTI RISULTARONO DA UNA COLLABORAZIONE TRA I GRUPPI DI STANFORD E ROMA PER LA REALIZZAZIONE DI TRE ANTENNE GRAVITAZIONALI COSTITUITE CIASCUNA DA UN CILINDRO DI 5 TONNELLATE RAFFREDDATE AD UNA TEMPERATURA ASSOLUTA DI 20 mK ED EQUIPAGGIATO DA TRASDUTTORI BASATI SULL’IMPIEGO DI AMPLIFICATORI SUPERCONDUTTORI. </a:t>
            </a:r>
            <a:endParaRPr lang="it-IT" u="sng"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Date Placeholder 2"/>
          <p:cNvSpPr>
            <a:spLocks noGrp="1"/>
          </p:cNvSpPr>
          <p:nvPr>
            <p:ph type="dt" sz="quarter" idx="10"/>
          </p:nvPr>
        </p:nvSpPr>
        <p:spPr>
          <a:noFill/>
        </p:spPr>
        <p:txBody>
          <a:bodyPr/>
          <a:lstStyle/>
          <a:p>
            <a:r>
              <a:rPr lang="it-IT" smtClean="0"/>
              <a:t>08/05/2013</a:t>
            </a:r>
            <a:endParaRPr lang="en-US" smtClean="0"/>
          </a:p>
        </p:txBody>
      </p:sp>
      <p:sp>
        <p:nvSpPr>
          <p:cNvPr id="16388" name="Footer Placeholder 3"/>
          <p:cNvSpPr>
            <a:spLocks noGrp="1"/>
          </p:cNvSpPr>
          <p:nvPr>
            <p:ph type="ftr" sz="quarter" idx="11"/>
          </p:nvPr>
        </p:nvSpPr>
        <p:spPr>
          <a:noFill/>
        </p:spPr>
        <p:txBody>
          <a:bodyPr/>
          <a:lstStyle/>
          <a:p>
            <a:r>
              <a:rPr lang="it-IT" smtClean="0"/>
              <a:t>Seminari didattici - Città della Scienza</a:t>
            </a:r>
            <a:endParaRPr lang="en-US" smtClean="0"/>
          </a:p>
        </p:txBody>
      </p:sp>
      <p:pic>
        <p:nvPicPr>
          <p:cNvPr id="17" name="Picture 22" descr="layout animation"/>
          <p:cNvPicPr preferRelativeResize="0">
            <a:picLocks noChangeArrowheads="1" noCrop="1"/>
          </p:cNvPicPr>
          <p:nvPr/>
        </p:nvPicPr>
        <p:blipFill>
          <a:blip r:embed="rId3" cstate="print"/>
          <a:srcRect/>
          <a:stretch>
            <a:fillRect/>
          </a:stretch>
        </p:blipFill>
        <p:spPr bwMode="auto">
          <a:xfrm>
            <a:off x="298450" y="4000500"/>
            <a:ext cx="3206750" cy="2154238"/>
          </a:xfrm>
          <a:prstGeom prst="rect">
            <a:avLst/>
          </a:prstGeom>
          <a:noFill/>
          <a:ln w="9525">
            <a:noFill/>
            <a:miter lim="800000"/>
            <a:headEnd/>
            <a:tailEnd/>
          </a:ln>
        </p:spPr>
      </p:pic>
      <p:sp>
        <p:nvSpPr>
          <p:cNvPr id="16391" name="Rectangle 2"/>
          <p:cNvSpPr>
            <a:spLocks noChangeArrowheads="1"/>
          </p:cNvSpPr>
          <p:nvPr/>
        </p:nvSpPr>
        <p:spPr bwMode="auto">
          <a:xfrm>
            <a:off x="914400" y="4572000"/>
            <a:ext cx="7848600" cy="2057400"/>
          </a:xfrm>
          <a:prstGeom prst="rect">
            <a:avLst/>
          </a:prstGeom>
          <a:noFill/>
          <a:ln w="9525">
            <a:noFill/>
            <a:miter lim="800000"/>
            <a:headEnd/>
            <a:tailEnd/>
          </a:ln>
        </p:spPr>
        <p:txBody>
          <a:bodyPr/>
          <a:lstStyle/>
          <a:p>
            <a:pPr marL="342900" indent="-342900" eaLnBrk="1" hangingPunct="1">
              <a:spcBef>
                <a:spcPct val="20000"/>
              </a:spcBef>
              <a:buClr>
                <a:srgbClr val="FFFF00"/>
              </a:buClr>
              <a:buSzPct val="110000"/>
              <a:buFontTx/>
              <a:buChar char="•"/>
            </a:pPr>
            <a:endParaRPr lang="it-IT" sz="2400" b="0" baseline="30000">
              <a:solidFill>
                <a:srgbClr val="080808"/>
              </a:solidFill>
              <a:latin typeface="Comic Sans MS" pitchFamily="66" charset="0"/>
            </a:endParaRPr>
          </a:p>
        </p:txBody>
      </p:sp>
      <p:pic>
        <p:nvPicPr>
          <p:cNvPr id="16392" name="Picture 3" descr="wave1"/>
          <p:cNvPicPr>
            <a:picLocks noChangeAspect="1" noChangeArrowheads="1"/>
          </p:cNvPicPr>
          <p:nvPr/>
        </p:nvPicPr>
        <p:blipFill>
          <a:blip r:embed="rId4" cstate="print"/>
          <a:srcRect/>
          <a:stretch>
            <a:fillRect/>
          </a:stretch>
        </p:blipFill>
        <p:spPr bwMode="auto">
          <a:xfrm>
            <a:off x="0" y="1779588"/>
            <a:ext cx="9144000" cy="1884362"/>
          </a:xfrm>
          <a:prstGeom prst="rect">
            <a:avLst/>
          </a:prstGeom>
          <a:noFill/>
          <a:ln w="9525">
            <a:noFill/>
            <a:miter lim="800000"/>
            <a:headEnd/>
            <a:tailEnd/>
          </a:ln>
        </p:spPr>
      </p:pic>
      <p:sp>
        <p:nvSpPr>
          <p:cNvPr id="16393" name="Oval 4"/>
          <p:cNvSpPr>
            <a:spLocks noChangeArrowheads="1"/>
          </p:cNvSpPr>
          <p:nvPr/>
        </p:nvSpPr>
        <p:spPr bwMode="auto">
          <a:xfrm>
            <a:off x="4486275" y="2219325"/>
            <a:ext cx="1120775" cy="1054100"/>
          </a:xfrm>
          <a:prstGeom prst="ellipse">
            <a:avLst/>
          </a:prstGeom>
          <a:noFill/>
          <a:ln w="28575">
            <a:solidFill>
              <a:schemeClr val="accent1"/>
            </a:solidFill>
            <a:round/>
            <a:headEnd/>
            <a:tailEnd/>
          </a:ln>
        </p:spPr>
        <p:txBody>
          <a:bodyPr wrap="none" anchor="ctr"/>
          <a:lstStyle/>
          <a:p>
            <a:endParaRPr lang="it-IT"/>
          </a:p>
        </p:txBody>
      </p:sp>
      <p:sp>
        <p:nvSpPr>
          <p:cNvPr id="16394" name="Oval 5"/>
          <p:cNvSpPr>
            <a:spLocks noChangeArrowheads="1"/>
          </p:cNvSpPr>
          <p:nvPr/>
        </p:nvSpPr>
        <p:spPr bwMode="auto">
          <a:xfrm rot="5447748">
            <a:off x="5851525" y="2228850"/>
            <a:ext cx="1581150" cy="1035050"/>
          </a:xfrm>
          <a:prstGeom prst="ellipse">
            <a:avLst/>
          </a:prstGeom>
          <a:noFill/>
          <a:ln w="28575">
            <a:solidFill>
              <a:schemeClr val="accent1"/>
            </a:solidFill>
            <a:round/>
            <a:headEnd/>
            <a:tailEnd/>
          </a:ln>
        </p:spPr>
        <p:txBody>
          <a:bodyPr wrap="none" anchor="ctr"/>
          <a:lstStyle/>
          <a:p>
            <a:endParaRPr lang="it-IT"/>
          </a:p>
        </p:txBody>
      </p:sp>
      <p:sp>
        <p:nvSpPr>
          <p:cNvPr id="16395" name="Oval 6"/>
          <p:cNvSpPr>
            <a:spLocks noChangeArrowheads="1"/>
          </p:cNvSpPr>
          <p:nvPr/>
        </p:nvSpPr>
        <p:spPr bwMode="auto">
          <a:xfrm>
            <a:off x="2416175" y="2219325"/>
            <a:ext cx="1552575" cy="1054100"/>
          </a:xfrm>
          <a:prstGeom prst="ellipse">
            <a:avLst/>
          </a:prstGeom>
          <a:noFill/>
          <a:ln w="28575">
            <a:solidFill>
              <a:schemeClr val="accent1"/>
            </a:solidFill>
            <a:round/>
            <a:headEnd/>
            <a:tailEnd/>
          </a:ln>
        </p:spPr>
        <p:txBody>
          <a:bodyPr wrap="none" anchor="ctr"/>
          <a:lstStyle/>
          <a:p>
            <a:pPr algn="ctr" eaLnBrk="1" hangingPunct="1"/>
            <a:endParaRPr lang="it-IT" sz="1400" b="0" i="1">
              <a:solidFill>
                <a:srgbClr val="080808"/>
              </a:solidFill>
              <a:latin typeface="Comic Sans MS" pitchFamily="66" charset="0"/>
            </a:endParaRPr>
          </a:p>
        </p:txBody>
      </p:sp>
      <p:sp>
        <p:nvSpPr>
          <p:cNvPr id="16396" name="Line 7"/>
          <p:cNvSpPr>
            <a:spLocks noChangeShapeType="1"/>
          </p:cNvSpPr>
          <p:nvPr/>
        </p:nvSpPr>
        <p:spPr bwMode="auto">
          <a:xfrm>
            <a:off x="3192463" y="2219325"/>
            <a:ext cx="0" cy="527050"/>
          </a:xfrm>
          <a:prstGeom prst="line">
            <a:avLst/>
          </a:prstGeom>
          <a:noFill/>
          <a:ln w="19050">
            <a:solidFill>
              <a:srgbClr val="FFFF00"/>
            </a:solidFill>
            <a:round/>
            <a:headEnd/>
            <a:tailEnd/>
          </a:ln>
        </p:spPr>
        <p:txBody>
          <a:bodyPr/>
          <a:lstStyle/>
          <a:p>
            <a:endParaRPr lang="it-IT"/>
          </a:p>
        </p:txBody>
      </p:sp>
      <p:sp>
        <p:nvSpPr>
          <p:cNvPr id="16397" name="Line 8"/>
          <p:cNvSpPr>
            <a:spLocks noChangeShapeType="1"/>
          </p:cNvSpPr>
          <p:nvPr/>
        </p:nvSpPr>
        <p:spPr bwMode="auto">
          <a:xfrm>
            <a:off x="3192463" y="2746375"/>
            <a:ext cx="776287" cy="0"/>
          </a:xfrm>
          <a:prstGeom prst="line">
            <a:avLst/>
          </a:prstGeom>
          <a:noFill/>
          <a:ln w="19050">
            <a:solidFill>
              <a:srgbClr val="FFFF00"/>
            </a:solidFill>
            <a:round/>
            <a:headEnd/>
            <a:tailEnd/>
          </a:ln>
        </p:spPr>
        <p:txBody>
          <a:bodyPr/>
          <a:lstStyle/>
          <a:p>
            <a:endParaRPr lang="it-IT"/>
          </a:p>
        </p:txBody>
      </p:sp>
      <p:sp>
        <p:nvSpPr>
          <p:cNvPr id="16398" name="Text Box 9"/>
          <p:cNvSpPr txBox="1">
            <a:spLocks noChangeArrowheads="1"/>
          </p:cNvSpPr>
          <p:nvPr/>
        </p:nvSpPr>
        <p:spPr bwMode="auto">
          <a:xfrm>
            <a:off x="2674938" y="2378075"/>
            <a:ext cx="565150" cy="304800"/>
          </a:xfrm>
          <a:prstGeom prst="rect">
            <a:avLst/>
          </a:prstGeom>
          <a:noFill/>
          <a:ln w="28575">
            <a:noFill/>
            <a:miter lim="800000"/>
            <a:headEnd/>
            <a:tailEnd/>
          </a:ln>
        </p:spPr>
        <p:txBody>
          <a:bodyPr wrap="none">
            <a:spAutoFit/>
          </a:bodyPr>
          <a:lstStyle/>
          <a:p>
            <a:pPr eaLnBrk="1" hangingPunct="1"/>
            <a:r>
              <a:rPr lang="en-US" sz="1400" b="0">
                <a:solidFill>
                  <a:srgbClr val="FFFF00"/>
                </a:solidFill>
                <a:latin typeface="Comic Sans MS" pitchFamily="66" charset="0"/>
              </a:rPr>
              <a:t>L-</a:t>
            </a:r>
            <a:r>
              <a:rPr lang="en-US" sz="1400" b="0">
                <a:solidFill>
                  <a:srgbClr val="FFFF00"/>
                </a:solidFill>
                <a:latin typeface="Symbol" pitchFamily="18" charset="2"/>
              </a:rPr>
              <a:t>D</a:t>
            </a:r>
            <a:r>
              <a:rPr lang="en-US" sz="1400" b="0">
                <a:solidFill>
                  <a:srgbClr val="FFFF00"/>
                </a:solidFill>
                <a:latin typeface="Comic Sans MS" pitchFamily="66" charset="0"/>
              </a:rPr>
              <a:t>L</a:t>
            </a:r>
          </a:p>
        </p:txBody>
      </p:sp>
      <p:sp>
        <p:nvSpPr>
          <p:cNvPr id="16399" name="Text Box 10"/>
          <p:cNvSpPr txBox="1">
            <a:spLocks noChangeArrowheads="1"/>
          </p:cNvSpPr>
          <p:nvPr/>
        </p:nvSpPr>
        <p:spPr bwMode="auto">
          <a:xfrm>
            <a:off x="3192463" y="2728913"/>
            <a:ext cx="576262" cy="304800"/>
          </a:xfrm>
          <a:prstGeom prst="rect">
            <a:avLst/>
          </a:prstGeom>
          <a:noFill/>
          <a:ln w="28575">
            <a:noFill/>
            <a:miter lim="800000"/>
            <a:headEnd/>
            <a:tailEnd/>
          </a:ln>
        </p:spPr>
        <p:txBody>
          <a:bodyPr wrap="none">
            <a:spAutoFit/>
          </a:bodyPr>
          <a:lstStyle/>
          <a:p>
            <a:pPr eaLnBrk="1" hangingPunct="1"/>
            <a:r>
              <a:rPr lang="en-US" sz="1400" b="0">
                <a:solidFill>
                  <a:srgbClr val="FFFF00"/>
                </a:solidFill>
                <a:latin typeface="Comic Sans MS" pitchFamily="66" charset="0"/>
              </a:rPr>
              <a:t>L+</a:t>
            </a:r>
            <a:r>
              <a:rPr lang="en-US" sz="1400" b="0">
                <a:solidFill>
                  <a:srgbClr val="FFFF00"/>
                </a:solidFill>
                <a:latin typeface="Symbol" pitchFamily="18" charset="2"/>
              </a:rPr>
              <a:t>D</a:t>
            </a:r>
            <a:r>
              <a:rPr lang="en-US" sz="1400" b="0">
                <a:solidFill>
                  <a:srgbClr val="FFFF00"/>
                </a:solidFill>
                <a:latin typeface="Comic Sans MS" pitchFamily="66" charset="0"/>
              </a:rPr>
              <a:t>L</a:t>
            </a:r>
          </a:p>
        </p:txBody>
      </p:sp>
      <p:sp>
        <p:nvSpPr>
          <p:cNvPr id="16400" name="Oval 11"/>
          <p:cNvSpPr>
            <a:spLocks noChangeArrowheads="1"/>
          </p:cNvSpPr>
          <p:nvPr/>
        </p:nvSpPr>
        <p:spPr bwMode="auto">
          <a:xfrm>
            <a:off x="7591425" y="2219325"/>
            <a:ext cx="1120775" cy="1054100"/>
          </a:xfrm>
          <a:prstGeom prst="ellipse">
            <a:avLst/>
          </a:prstGeom>
          <a:noFill/>
          <a:ln w="28575">
            <a:solidFill>
              <a:schemeClr val="accent1"/>
            </a:solidFill>
            <a:round/>
            <a:headEnd/>
            <a:tailEnd/>
          </a:ln>
        </p:spPr>
        <p:txBody>
          <a:bodyPr wrap="none" anchor="ctr"/>
          <a:lstStyle/>
          <a:p>
            <a:endParaRPr lang="it-IT"/>
          </a:p>
        </p:txBody>
      </p:sp>
      <p:sp>
        <p:nvSpPr>
          <p:cNvPr id="16401" name="Text Box 12"/>
          <p:cNvSpPr txBox="1">
            <a:spLocks noChangeArrowheads="1"/>
          </p:cNvSpPr>
          <p:nvPr/>
        </p:nvSpPr>
        <p:spPr bwMode="auto">
          <a:xfrm>
            <a:off x="1046163" y="3543300"/>
            <a:ext cx="849312" cy="457200"/>
          </a:xfrm>
          <a:prstGeom prst="rect">
            <a:avLst/>
          </a:prstGeom>
          <a:noFill/>
          <a:ln w="9525">
            <a:noFill/>
            <a:miter lim="800000"/>
            <a:headEnd/>
            <a:tailEnd/>
          </a:ln>
        </p:spPr>
        <p:txBody>
          <a:bodyPr wrap="none">
            <a:spAutoFit/>
          </a:bodyPr>
          <a:lstStyle/>
          <a:p>
            <a:pPr algn="ctr" eaLnBrk="1" hangingPunct="1"/>
            <a:r>
              <a:rPr lang="en-US" sz="2400" b="0">
                <a:latin typeface="Comic Sans MS" pitchFamily="66" charset="0"/>
              </a:rPr>
              <a:t>t = 0</a:t>
            </a:r>
          </a:p>
        </p:txBody>
      </p:sp>
      <p:sp>
        <p:nvSpPr>
          <p:cNvPr id="16402" name="Text Box 13"/>
          <p:cNvSpPr txBox="1">
            <a:spLocks noChangeArrowheads="1"/>
          </p:cNvSpPr>
          <p:nvPr/>
        </p:nvSpPr>
        <p:spPr bwMode="auto">
          <a:xfrm>
            <a:off x="2530475" y="3549650"/>
            <a:ext cx="1266825" cy="457200"/>
          </a:xfrm>
          <a:prstGeom prst="rect">
            <a:avLst/>
          </a:prstGeom>
          <a:noFill/>
          <a:ln w="9525">
            <a:noFill/>
            <a:miter lim="800000"/>
            <a:headEnd/>
            <a:tailEnd/>
          </a:ln>
        </p:spPr>
        <p:txBody>
          <a:bodyPr wrap="none">
            <a:spAutoFit/>
          </a:bodyPr>
          <a:lstStyle/>
          <a:p>
            <a:pPr algn="ctr" eaLnBrk="1" hangingPunct="1"/>
            <a:r>
              <a:rPr lang="en-US" sz="2400" b="0">
                <a:latin typeface="Comic Sans MS" pitchFamily="66" charset="0"/>
              </a:rPr>
              <a:t>t = </a:t>
            </a:r>
            <a:r>
              <a:rPr lang="en-US" sz="2400" b="0">
                <a:latin typeface="Symbol" pitchFamily="18" charset="2"/>
              </a:rPr>
              <a:t>T </a:t>
            </a:r>
            <a:r>
              <a:rPr lang="en-US" sz="2400" b="0">
                <a:latin typeface="Comic Sans MS" pitchFamily="66" charset="0"/>
              </a:rPr>
              <a:t>/4</a:t>
            </a:r>
          </a:p>
        </p:txBody>
      </p:sp>
      <p:sp>
        <p:nvSpPr>
          <p:cNvPr id="16403" name="Text Box 14"/>
          <p:cNvSpPr txBox="1">
            <a:spLocks noChangeArrowheads="1"/>
          </p:cNvSpPr>
          <p:nvPr/>
        </p:nvSpPr>
        <p:spPr bwMode="auto">
          <a:xfrm>
            <a:off x="4478338" y="3549650"/>
            <a:ext cx="1085850" cy="457200"/>
          </a:xfrm>
          <a:prstGeom prst="rect">
            <a:avLst/>
          </a:prstGeom>
          <a:noFill/>
          <a:ln w="9525">
            <a:noFill/>
            <a:miter lim="800000"/>
            <a:headEnd/>
            <a:tailEnd/>
          </a:ln>
        </p:spPr>
        <p:txBody>
          <a:bodyPr wrap="none">
            <a:spAutoFit/>
          </a:bodyPr>
          <a:lstStyle/>
          <a:p>
            <a:pPr algn="ctr" eaLnBrk="1" hangingPunct="1"/>
            <a:r>
              <a:rPr lang="en-US" sz="2400" b="0" dirty="0">
                <a:latin typeface="Comic Sans MS" pitchFamily="66" charset="0"/>
              </a:rPr>
              <a:t>t = </a:t>
            </a:r>
            <a:r>
              <a:rPr lang="en-US" sz="2400" b="0" dirty="0">
                <a:latin typeface="Symbol" pitchFamily="18" charset="2"/>
              </a:rPr>
              <a:t>T/2</a:t>
            </a:r>
            <a:endParaRPr lang="en-US" sz="2400" b="0" dirty="0">
              <a:latin typeface="Comic Sans MS" pitchFamily="66" charset="0"/>
            </a:endParaRPr>
          </a:p>
        </p:txBody>
      </p:sp>
      <p:sp>
        <p:nvSpPr>
          <p:cNvPr id="16404" name="Text Box 15"/>
          <p:cNvSpPr txBox="1">
            <a:spLocks noChangeArrowheads="1"/>
          </p:cNvSpPr>
          <p:nvPr/>
        </p:nvSpPr>
        <p:spPr bwMode="auto">
          <a:xfrm>
            <a:off x="5934075" y="3549650"/>
            <a:ext cx="1452563" cy="457200"/>
          </a:xfrm>
          <a:prstGeom prst="rect">
            <a:avLst/>
          </a:prstGeom>
          <a:noFill/>
          <a:ln w="9525">
            <a:noFill/>
            <a:miter lim="800000"/>
            <a:headEnd/>
            <a:tailEnd/>
          </a:ln>
        </p:spPr>
        <p:txBody>
          <a:bodyPr wrap="none">
            <a:spAutoFit/>
          </a:bodyPr>
          <a:lstStyle/>
          <a:p>
            <a:pPr algn="ctr" eaLnBrk="1" hangingPunct="1"/>
            <a:r>
              <a:rPr lang="en-US" sz="2400" b="0">
                <a:latin typeface="Comic Sans MS" pitchFamily="66" charset="0"/>
              </a:rPr>
              <a:t>t = 3</a:t>
            </a:r>
            <a:r>
              <a:rPr lang="en-US" sz="2400" b="0">
                <a:latin typeface="Symbol" pitchFamily="18" charset="2"/>
              </a:rPr>
              <a:t>T </a:t>
            </a:r>
            <a:r>
              <a:rPr lang="en-US" sz="2400" b="0">
                <a:latin typeface="Comic Sans MS" pitchFamily="66" charset="0"/>
              </a:rPr>
              <a:t>/4</a:t>
            </a:r>
          </a:p>
        </p:txBody>
      </p:sp>
      <p:sp>
        <p:nvSpPr>
          <p:cNvPr id="16405" name="Text Box 16"/>
          <p:cNvSpPr txBox="1">
            <a:spLocks noChangeArrowheads="1"/>
          </p:cNvSpPr>
          <p:nvPr/>
        </p:nvSpPr>
        <p:spPr bwMode="auto">
          <a:xfrm>
            <a:off x="7753350" y="3543300"/>
            <a:ext cx="871538" cy="457200"/>
          </a:xfrm>
          <a:prstGeom prst="rect">
            <a:avLst/>
          </a:prstGeom>
          <a:noFill/>
          <a:ln w="9525">
            <a:noFill/>
            <a:miter lim="800000"/>
            <a:headEnd/>
            <a:tailEnd/>
          </a:ln>
        </p:spPr>
        <p:txBody>
          <a:bodyPr wrap="none">
            <a:spAutoFit/>
          </a:bodyPr>
          <a:lstStyle/>
          <a:p>
            <a:pPr algn="ctr" eaLnBrk="1" hangingPunct="1"/>
            <a:r>
              <a:rPr lang="en-US" sz="2400" b="0">
                <a:latin typeface="Comic Sans MS" pitchFamily="66" charset="0"/>
              </a:rPr>
              <a:t>t = T</a:t>
            </a:r>
          </a:p>
        </p:txBody>
      </p:sp>
      <p:sp>
        <p:nvSpPr>
          <p:cNvPr id="16406" name="Oval 17"/>
          <p:cNvSpPr>
            <a:spLocks noChangeArrowheads="1"/>
          </p:cNvSpPr>
          <p:nvPr/>
        </p:nvSpPr>
        <p:spPr bwMode="auto">
          <a:xfrm>
            <a:off x="862013" y="2219325"/>
            <a:ext cx="1122362" cy="1054100"/>
          </a:xfrm>
          <a:prstGeom prst="ellipse">
            <a:avLst/>
          </a:prstGeom>
          <a:noFill/>
          <a:ln w="28575">
            <a:solidFill>
              <a:schemeClr val="accent1"/>
            </a:solidFill>
            <a:round/>
            <a:headEnd/>
            <a:tailEnd/>
          </a:ln>
        </p:spPr>
        <p:txBody>
          <a:bodyPr wrap="none" anchor="ctr"/>
          <a:lstStyle/>
          <a:p>
            <a:endParaRPr lang="it-IT"/>
          </a:p>
        </p:txBody>
      </p:sp>
      <p:grpSp>
        <p:nvGrpSpPr>
          <p:cNvPr id="2" name="Group 18"/>
          <p:cNvGrpSpPr>
            <a:grpSpLocks/>
          </p:cNvGrpSpPr>
          <p:nvPr/>
        </p:nvGrpSpPr>
        <p:grpSpPr bwMode="auto">
          <a:xfrm>
            <a:off x="609600" y="2130425"/>
            <a:ext cx="1457325" cy="1401763"/>
            <a:chOff x="384" y="893"/>
            <a:chExt cx="918" cy="883"/>
          </a:xfrm>
        </p:grpSpPr>
        <p:sp>
          <p:nvSpPr>
            <p:cNvPr id="16423" name="Line 19"/>
            <p:cNvSpPr>
              <a:spLocks noChangeShapeType="1"/>
            </p:cNvSpPr>
            <p:nvPr/>
          </p:nvSpPr>
          <p:spPr bwMode="auto">
            <a:xfrm flipV="1">
              <a:off x="898" y="948"/>
              <a:ext cx="0" cy="776"/>
            </a:xfrm>
            <a:prstGeom prst="line">
              <a:avLst/>
            </a:prstGeom>
            <a:noFill/>
            <a:ln w="19050">
              <a:solidFill>
                <a:srgbClr val="FFFF00"/>
              </a:solidFill>
              <a:round/>
              <a:headEnd/>
              <a:tailEnd/>
            </a:ln>
          </p:spPr>
          <p:txBody>
            <a:bodyPr/>
            <a:lstStyle/>
            <a:p>
              <a:endParaRPr lang="it-IT"/>
            </a:p>
          </p:txBody>
        </p:sp>
        <p:grpSp>
          <p:nvGrpSpPr>
            <p:cNvPr id="3" name="Group 20"/>
            <p:cNvGrpSpPr>
              <a:grpSpLocks/>
            </p:cNvGrpSpPr>
            <p:nvPr/>
          </p:nvGrpSpPr>
          <p:grpSpPr bwMode="auto">
            <a:xfrm>
              <a:off x="384" y="893"/>
              <a:ext cx="918" cy="883"/>
              <a:chOff x="384" y="893"/>
              <a:chExt cx="918" cy="883"/>
            </a:xfrm>
          </p:grpSpPr>
          <p:sp>
            <p:nvSpPr>
              <p:cNvPr id="16425" name="Rectangle 21"/>
              <p:cNvSpPr>
                <a:spLocks noChangeArrowheads="1"/>
              </p:cNvSpPr>
              <p:nvPr/>
            </p:nvSpPr>
            <p:spPr bwMode="auto">
              <a:xfrm>
                <a:off x="816" y="893"/>
                <a:ext cx="163" cy="55"/>
              </a:xfrm>
              <a:prstGeom prst="rect">
                <a:avLst/>
              </a:prstGeom>
              <a:solidFill>
                <a:schemeClr val="tx2"/>
              </a:solidFill>
              <a:ln w="9525">
                <a:solidFill>
                  <a:srgbClr val="FFFF00"/>
                </a:solidFill>
                <a:miter lim="800000"/>
                <a:headEnd/>
                <a:tailEnd/>
              </a:ln>
            </p:spPr>
            <p:txBody>
              <a:bodyPr wrap="none" anchor="ctr"/>
              <a:lstStyle/>
              <a:p>
                <a:endParaRPr lang="it-IT"/>
              </a:p>
            </p:txBody>
          </p:sp>
          <p:sp>
            <p:nvSpPr>
              <p:cNvPr id="16426" name="Rectangle 22"/>
              <p:cNvSpPr>
                <a:spLocks noChangeArrowheads="1"/>
              </p:cNvSpPr>
              <p:nvPr/>
            </p:nvSpPr>
            <p:spPr bwMode="auto">
              <a:xfrm rot="-3091265">
                <a:off x="829" y="1285"/>
                <a:ext cx="145" cy="25"/>
              </a:xfrm>
              <a:prstGeom prst="rect">
                <a:avLst/>
              </a:prstGeom>
              <a:solidFill>
                <a:schemeClr val="tx2"/>
              </a:solidFill>
              <a:ln w="9525">
                <a:solidFill>
                  <a:srgbClr val="FFFF00"/>
                </a:solidFill>
                <a:miter lim="800000"/>
                <a:headEnd/>
                <a:tailEnd/>
              </a:ln>
            </p:spPr>
            <p:txBody>
              <a:bodyPr wrap="none" anchor="ctr"/>
              <a:lstStyle/>
              <a:p>
                <a:endParaRPr lang="it-IT"/>
              </a:p>
            </p:txBody>
          </p:sp>
          <p:sp>
            <p:nvSpPr>
              <p:cNvPr id="16427" name="Line 23"/>
              <p:cNvSpPr>
                <a:spLocks noChangeShapeType="1"/>
              </p:cNvSpPr>
              <p:nvPr/>
            </p:nvSpPr>
            <p:spPr bwMode="auto">
              <a:xfrm>
                <a:off x="476" y="1298"/>
                <a:ext cx="773" cy="0"/>
              </a:xfrm>
              <a:prstGeom prst="line">
                <a:avLst/>
              </a:prstGeom>
              <a:noFill/>
              <a:ln w="19050">
                <a:solidFill>
                  <a:srgbClr val="FFFF00"/>
                </a:solidFill>
                <a:round/>
                <a:headEnd/>
                <a:tailEnd/>
              </a:ln>
            </p:spPr>
            <p:txBody>
              <a:bodyPr/>
              <a:lstStyle/>
              <a:p>
                <a:endParaRPr lang="it-IT"/>
              </a:p>
            </p:txBody>
          </p:sp>
          <p:sp>
            <p:nvSpPr>
              <p:cNvPr id="16428" name="Rectangle 24"/>
              <p:cNvSpPr>
                <a:spLocks noChangeArrowheads="1"/>
              </p:cNvSpPr>
              <p:nvPr/>
            </p:nvSpPr>
            <p:spPr bwMode="auto">
              <a:xfrm>
                <a:off x="384" y="1271"/>
                <a:ext cx="106" cy="48"/>
              </a:xfrm>
              <a:prstGeom prst="rect">
                <a:avLst/>
              </a:prstGeom>
              <a:solidFill>
                <a:srgbClr val="FFFF66"/>
              </a:solidFill>
              <a:ln w="9525">
                <a:solidFill>
                  <a:srgbClr val="FFFF00"/>
                </a:solidFill>
                <a:miter lim="800000"/>
                <a:headEnd/>
                <a:tailEnd/>
              </a:ln>
            </p:spPr>
            <p:txBody>
              <a:bodyPr wrap="none" anchor="ctr"/>
              <a:lstStyle/>
              <a:p>
                <a:pPr algn="ctr" eaLnBrk="1" hangingPunct="1"/>
                <a:endParaRPr lang="it-IT" sz="2400" b="0">
                  <a:solidFill>
                    <a:srgbClr val="FFFF66"/>
                  </a:solidFill>
                  <a:latin typeface="Comic Sans MS" pitchFamily="66" charset="0"/>
                </a:endParaRPr>
              </a:p>
            </p:txBody>
          </p:sp>
          <p:sp>
            <p:nvSpPr>
              <p:cNvPr id="16429" name="Oval 25"/>
              <p:cNvSpPr>
                <a:spLocks noChangeArrowheads="1"/>
              </p:cNvSpPr>
              <p:nvPr/>
            </p:nvSpPr>
            <p:spPr bwMode="auto">
              <a:xfrm>
                <a:off x="872" y="1724"/>
                <a:ext cx="48" cy="52"/>
              </a:xfrm>
              <a:prstGeom prst="ellipse">
                <a:avLst/>
              </a:prstGeom>
              <a:solidFill>
                <a:schemeClr val="tx2"/>
              </a:solidFill>
              <a:ln w="9525">
                <a:solidFill>
                  <a:srgbClr val="FFFF00"/>
                </a:solidFill>
                <a:round/>
                <a:headEnd/>
                <a:tailEnd/>
              </a:ln>
            </p:spPr>
            <p:txBody>
              <a:bodyPr wrap="none" anchor="ctr"/>
              <a:lstStyle/>
              <a:p>
                <a:endParaRPr lang="it-IT"/>
              </a:p>
            </p:txBody>
          </p:sp>
          <p:sp>
            <p:nvSpPr>
              <p:cNvPr id="16430" name="Rectangle 26"/>
              <p:cNvSpPr>
                <a:spLocks noChangeArrowheads="1"/>
              </p:cNvSpPr>
              <p:nvPr/>
            </p:nvSpPr>
            <p:spPr bwMode="auto">
              <a:xfrm rot="-5400000">
                <a:off x="1204" y="1267"/>
                <a:ext cx="141" cy="54"/>
              </a:xfrm>
              <a:prstGeom prst="rect">
                <a:avLst/>
              </a:prstGeom>
              <a:solidFill>
                <a:schemeClr val="tx2"/>
              </a:solidFill>
              <a:ln w="9525">
                <a:solidFill>
                  <a:srgbClr val="FFFF00"/>
                </a:solidFill>
                <a:miter lim="800000"/>
                <a:headEnd/>
                <a:tailEnd/>
              </a:ln>
            </p:spPr>
            <p:txBody>
              <a:bodyPr wrap="none" anchor="ctr"/>
              <a:lstStyle/>
              <a:p>
                <a:endParaRPr lang="it-IT"/>
              </a:p>
            </p:txBody>
          </p:sp>
        </p:grpSp>
      </p:grpSp>
      <p:sp>
        <p:nvSpPr>
          <p:cNvPr id="16408" name="Text Box 27"/>
          <p:cNvSpPr txBox="1">
            <a:spLocks noChangeArrowheads="1"/>
          </p:cNvSpPr>
          <p:nvPr/>
        </p:nvSpPr>
        <p:spPr bwMode="auto">
          <a:xfrm>
            <a:off x="2070100" y="377825"/>
            <a:ext cx="5049838" cy="519113"/>
          </a:xfrm>
          <a:prstGeom prst="rect">
            <a:avLst/>
          </a:prstGeom>
          <a:noFill/>
          <a:ln w="9525">
            <a:noFill/>
            <a:miter lim="800000"/>
            <a:headEnd/>
            <a:tailEnd/>
          </a:ln>
        </p:spPr>
        <p:txBody>
          <a:bodyPr wrap="none">
            <a:spAutoFit/>
          </a:bodyPr>
          <a:lstStyle/>
          <a:p>
            <a:pPr algn="ctr" eaLnBrk="1" hangingPunct="1"/>
            <a:r>
              <a:rPr lang="it-IT" sz="2800" i="1">
                <a:solidFill>
                  <a:schemeClr val="tx2"/>
                </a:solidFill>
                <a:latin typeface="Comic Sans MS" pitchFamily="66" charset="0"/>
              </a:rPr>
              <a:t>Rivelazione interferometrica</a:t>
            </a:r>
          </a:p>
        </p:txBody>
      </p:sp>
      <p:sp>
        <p:nvSpPr>
          <p:cNvPr id="16409" name="Rectangle 28"/>
          <p:cNvSpPr>
            <a:spLocks noChangeArrowheads="1"/>
          </p:cNvSpPr>
          <p:nvPr/>
        </p:nvSpPr>
        <p:spPr bwMode="auto">
          <a:xfrm>
            <a:off x="3057525" y="2160588"/>
            <a:ext cx="258763" cy="87312"/>
          </a:xfrm>
          <a:prstGeom prst="rect">
            <a:avLst/>
          </a:prstGeom>
          <a:solidFill>
            <a:schemeClr val="tx2"/>
          </a:solidFill>
          <a:ln w="9525">
            <a:solidFill>
              <a:srgbClr val="FFFF00"/>
            </a:solidFill>
            <a:miter lim="800000"/>
            <a:headEnd/>
            <a:tailEnd/>
          </a:ln>
        </p:spPr>
        <p:txBody>
          <a:bodyPr wrap="none" anchor="ctr"/>
          <a:lstStyle/>
          <a:p>
            <a:endParaRPr lang="it-IT"/>
          </a:p>
        </p:txBody>
      </p:sp>
      <p:sp>
        <p:nvSpPr>
          <p:cNvPr id="16410" name="Rectangle 29"/>
          <p:cNvSpPr>
            <a:spLocks noChangeArrowheads="1"/>
          </p:cNvSpPr>
          <p:nvPr/>
        </p:nvSpPr>
        <p:spPr bwMode="auto">
          <a:xfrm rot="-3091265">
            <a:off x="3068638" y="2706688"/>
            <a:ext cx="230187" cy="39687"/>
          </a:xfrm>
          <a:prstGeom prst="rect">
            <a:avLst/>
          </a:prstGeom>
          <a:solidFill>
            <a:schemeClr val="tx2"/>
          </a:solidFill>
          <a:ln w="9525">
            <a:solidFill>
              <a:srgbClr val="FFFF00"/>
            </a:solidFill>
            <a:miter lim="800000"/>
            <a:headEnd/>
            <a:tailEnd/>
          </a:ln>
        </p:spPr>
        <p:txBody>
          <a:bodyPr wrap="none" anchor="ctr"/>
          <a:lstStyle/>
          <a:p>
            <a:endParaRPr lang="it-IT"/>
          </a:p>
        </p:txBody>
      </p:sp>
      <p:sp>
        <p:nvSpPr>
          <p:cNvPr id="16411" name="Rectangle 30"/>
          <p:cNvSpPr>
            <a:spLocks noChangeArrowheads="1"/>
          </p:cNvSpPr>
          <p:nvPr/>
        </p:nvSpPr>
        <p:spPr bwMode="auto">
          <a:xfrm>
            <a:off x="2362200" y="2701925"/>
            <a:ext cx="168275" cy="76200"/>
          </a:xfrm>
          <a:prstGeom prst="rect">
            <a:avLst/>
          </a:prstGeom>
          <a:solidFill>
            <a:srgbClr val="FFFF66"/>
          </a:solidFill>
          <a:ln w="9525">
            <a:solidFill>
              <a:srgbClr val="FFFF00"/>
            </a:solidFill>
            <a:miter lim="800000"/>
            <a:headEnd/>
            <a:tailEnd/>
          </a:ln>
        </p:spPr>
        <p:txBody>
          <a:bodyPr wrap="none" anchor="ctr"/>
          <a:lstStyle/>
          <a:p>
            <a:pPr algn="ctr" eaLnBrk="1" hangingPunct="1"/>
            <a:endParaRPr lang="it-IT" sz="2400" b="0">
              <a:solidFill>
                <a:srgbClr val="FFFF66"/>
              </a:solidFill>
              <a:latin typeface="Comic Sans MS" pitchFamily="66" charset="0"/>
            </a:endParaRPr>
          </a:p>
        </p:txBody>
      </p:sp>
      <p:sp>
        <p:nvSpPr>
          <p:cNvPr id="16412" name="Oval 31"/>
          <p:cNvSpPr>
            <a:spLocks noChangeArrowheads="1"/>
          </p:cNvSpPr>
          <p:nvPr/>
        </p:nvSpPr>
        <p:spPr bwMode="auto">
          <a:xfrm>
            <a:off x="3165475" y="3403600"/>
            <a:ext cx="76200" cy="82550"/>
          </a:xfrm>
          <a:prstGeom prst="ellipse">
            <a:avLst/>
          </a:prstGeom>
          <a:solidFill>
            <a:schemeClr val="tx2"/>
          </a:solidFill>
          <a:ln w="9525">
            <a:solidFill>
              <a:srgbClr val="FFFF00"/>
            </a:solidFill>
            <a:round/>
            <a:headEnd/>
            <a:tailEnd/>
          </a:ln>
        </p:spPr>
        <p:txBody>
          <a:bodyPr wrap="none" anchor="ctr"/>
          <a:lstStyle/>
          <a:p>
            <a:endParaRPr lang="it-IT"/>
          </a:p>
        </p:txBody>
      </p:sp>
      <p:sp>
        <p:nvSpPr>
          <p:cNvPr id="16413" name="Rectangle 32"/>
          <p:cNvSpPr>
            <a:spLocks noChangeArrowheads="1"/>
          </p:cNvSpPr>
          <p:nvPr/>
        </p:nvSpPr>
        <p:spPr bwMode="auto">
          <a:xfrm rot="-5400000">
            <a:off x="3893344" y="2677319"/>
            <a:ext cx="223837" cy="85725"/>
          </a:xfrm>
          <a:prstGeom prst="rect">
            <a:avLst/>
          </a:prstGeom>
          <a:solidFill>
            <a:schemeClr val="tx2"/>
          </a:solidFill>
          <a:ln w="9525">
            <a:solidFill>
              <a:srgbClr val="FFFF00"/>
            </a:solidFill>
            <a:miter lim="800000"/>
            <a:headEnd/>
            <a:tailEnd/>
          </a:ln>
        </p:spPr>
        <p:txBody>
          <a:bodyPr wrap="none" anchor="ctr"/>
          <a:lstStyle/>
          <a:p>
            <a:endParaRPr lang="it-IT"/>
          </a:p>
        </p:txBody>
      </p:sp>
      <p:sp>
        <p:nvSpPr>
          <p:cNvPr id="16414" name="Line 33"/>
          <p:cNvSpPr>
            <a:spLocks noChangeShapeType="1"/>
          </p:cNvSpPr>
          <p:nvPr/>
        </p:nvSpPr>
        <p:spPr bwMode="auto">
          <a:xfrm>
            <a:off x="2438400" y="2741613"/>
            <a:ext cx="776288" cy="0"/>
          </a:xfrm>
          <a:prstGeom prst="line">
            <a:avLst/>
          </a:prstGeom>
          <a:noFill/>
          <a:ln w="19050">
            <a:solidFill>
              <a:srgbClr val="FFFF00"/>
            </a:solidFill>
            <a:round/>
            <a:headEnd/>
            <a:tailEnd/>
          </a:ln>
        </p:spPr>
        <p:txBody>
          <a:bodyPr/>
          <a:lstStyle/>
          <a:p>
            <a:endParaRPr lang="it-IT"/>
          </a:p>
        </p:txBody>
      </p:sp>
      <p:sp>
        <p:nvSpPr>
          <p:cNvPr id="16415" name="Line 34"/>
          <p:cNvSpPr>
            <a:spLocks noChangeShapeType="1"/>
          </p:cNvSpPr>
          <p:nvPr/>
        </p:nvSpPr>
        <p:spPr bwMode="auto">
          <a:xfrm>
            <a:off x="3200400" y="2770188"/>
            <a:ext cx="0" cy="685800"/>
          </a:xfrm>
          <a:prstGeom prst="line">
            <a:avLst/>
          </a:prstGeom>
          <a:noFill/>
          <a:ln w="19050">
            <a:solidFill>
              <a:srgbClr val="FFFF00"/>
            </a:solidFill>
            <a:round/>
            <a:headEnd/>
            <a:tailEnd/>
          </a:ln>
        </p:spPr>
        <p:txBody>
          <a:bodyPr/>
          <a:lstStyle/>
          <a:p>
            <a:endParaRPr lang="it-IT"/>
          </a:p>
        </p:txBody>
      </p:sp>
      <p:sp>
        <p:nvSpPr>
          <p:cNvPr id="16416" name="Line 35"/>
          <p:cNvSpPr>
            <a:spLocks noChangeShapeType="1"/>
          </p:cNvSpPr>
          <p:nvPr/>
        </p:nvSpPr>
        <p:spPr bwMode="auto">
          <a:xfrm>
            <a:off x="3200400" y="2236788"/>
            <a:ext cx="0" cy="228600"/>
          </a:xfrm>
          <a:prstGeom prst="line">
            <a:avLst/>
          </a:prstGeom>
          <a:noFill/>
          <a:ln w="28575">
            <a:solidFill>
              <a:srgbClr val="FF33CC"/>
            </a:solidFill>
            <a:round/>
            <a:headEnd/>
            <a:tailEnd type="arrow" w="med" len="med"/>
          </a:ln>
        </p:spPr>
        <p:txBody>
          <a:bodyPr wrap="none"/>
          <a:lstStyle/>
          <a:p>
            <a:endParaRPr lang="it-IT"/>
          </a:p>
        </p:txBody>
      </p:sp>
      <p:sp>
        <p:nvSpPr>
          <p:cNvPr id="16417" name="Line 36"/>
          <p:cNvSpPr>
            <a:spLocks noChangeShapeType="1"/>
          </p:cNvSpPr>
          <p:nvPr/>
        </p:nvSpPr>
        <p:spPr bwMode="auto">
          <a:xfrm rot="16200000" flipH="1">
            <a:off x="4152900" y="2619375"/>
            <a:ext cx="0" cy="228600"/>
          </a:xfrm>
          <a:prstGeom prst="line">
            <a:avLst/>
          </a:prstGeom>
          <a:noFill/>
          <a:ln w="28575">
            <a:solidFill>
              <a:srgbClr val="FF33CC"/>
            </a:solidFill>
            <a:round/>
            <a:headEnd/>
            <a:tailEnd type="arrow" w="med" len="med"/>
          </a:ln>
        </p:spPr>
        <p:txBody>
          <a:bodyPr wrap="none"/>
          <a:lstStyle/>
          <a:p>
            <a:endParaRPr lang="it-IT"/>
          </a:p>
        </p:txBody>
      </p:sp>
      <p:graphicFrame>
        <p:nvGraphicFramePr>
          <p:cNvPr id="16386" name="Object 37"/>
          <p:cNvGraphicFramePr>
            <a:graphicFrameLocks noChangeAspect="1"/>
          </p:cNvGraphicFramePr>
          <p:nvPr>
            <p:ph/>
          </p:nvPr>
        </p:nvGraphicFramePr>
        <p:xfrm>
          <a:off x="2971800" y="4114800"/>
          <a:ext cx="3352800" cy="881063"/>
        </p:xfrm>
        <a:graphic>
          <a:graphicData uri="http://schemas.openxmlformats.org/presentationml/2006/ole">
            <p:oleObj spid="_x0000_s61442" name="Equation" r:id="rId5" imgW="1498320" imgH="393480" progId="Equation.3">
              <p:embed/>
            </p:oleObj>
          </a:graphicData>
        </a:graphic>
      </p:graphicFrame>
      <p:sp>
        <p:nvSpPr>
          <p:cNvPr id="16418" name="Oval 39"/>
          <p:cNvSpPr>
            <a:spLocks noChangeArrowheads="1"/>
          </p:cNvSpPr>
          <p:nvPr/>
        </p:nvSpPr>
        <p:spPr bwMode="auto">
          <a:xfrm>
            <a:off x="5765800" y="4597400"/>
            <a:ext cx="533400" cy="457200"/>
          </a:xfrm>
          <a:prstGeom prst="ellipse">
            <a:avLst/>
          </a:prstGeom>
          <a:noFill/>
          <a:ln w="9525">
            <a:solidFill>
              <a:schemeClr val="tx1"/>
            </a:solidFill>
            <a:round/>
            <a:headEnd/>
            <a:tailEnd/>
          </a:ln>
        </p:spPr>
        <p:txBody>
          <a:bodyPr wrap="none" anchor="ctr"/>
          <a:lstStyle/>
          <a:p>
            <a:endParaRPr lang="it-IT"/>
          </a:p>
        </p:txBody>
      </p:sp>
      <p:sp>
        <p:nvSpPr>
          <p:cNvPr id="16419" name="Line 40"/>
          <p:cNvSpPr>
            <a:spLocks noChangeShapeType="1"/>
          </p:cNvSpPr>
          <p:nvPr/>
        </p:nvSpPr>
        <p:spPr bwMode="auto">
          <a:xfrm>
            <a:off x="6172200" y="5029200"/>
            <a:ext cx="457200" cy="381000"/>
          </a:xfrm>
          <a:prstGeom prst="line">
            <a:avLst/>
          </a:prstGeom>
          <a:noFill/>
          <a:ln w="9525">
            <a:solidFill>
              <a:schemeClr val="tx1"/>
            </a:solidFill>
            <a:round/>
            <a:headEnd/>
            <a:tailEnd type="triangle" w="med" len="med"/>
          </a:ln>
        </p:spPr>
        <p:txBody>
          <a:bodyPr/>
          <a:lstStyle/>
          <a:p>
            <a:endParaRPr lang="it-IT"/>
          </a:p>
        </p:txBody>
      </p:sp>
      <p:sp>
        <p:nvSpPr>
          <p:cNvPr id="16420" name="Text Box 41"/>
          <p:cNvSpPr txBox="1">
            <a:spLocks noChangeArrowheads="1"/>
          </p:cNvSpPr>
          <p:nvPr/>
        </p:nvSpPr>
        <p:spPr bwMode="auto">
          <a:xfrm>
            <a:off x="6629400" y="5181600"/>
            <a:ext cx="1676400" cy="581025"/>
          </a:xfrm>
          <a:prstGeom prst="rect">
            <a:avLst/>
          </a:prstGeom>
          <a:noFill/>
          <a:ln w="9525">
            <a:noFill/>
            <a:miter lim="800000"/>
            <a:headEnd/>
            <a:tailEnd/>
          </a:ln>
        </p:spPr>
        <p:txBody>
          <a:bodyPr>
            <a:spAutoFit/>
          </a:bodyPr>
          <a:lstStyle/>
          <a:p>
            <a:pPr>
              <a:spcBef>
                <a:spcPct val="50000"/>
              </a:spcBef>
            </a:pPr>
            <a:r>
              <a:rPr lang="en-US" sz="1600" b="0"/>
              <a:t>Grandi L per piccole h</a:t>
            </a:r>
          </a:p>
        </p:txBody>
      </p:sp>
      <p:sp>
        <p:nvSpPr>
          <p:cNvPr id="79915" name="Text Box 43"/>
          <p:cNvSpPr txBox="1">
            <a:spLocks noChangeArrowheads="1"/>
          </p:cNvSpPr>
          <p:nvPr/>
        </p:nvSpPr>
        <p:spPr bwMode="auto">
          <a:xfrm>
            <a:off x="3657600" y="5867400"/>
            <a:ext cx="4822825" cy="457200"/>
          </a:xfrm>
          <a:prstGeom prst="rect">
            <a:avLst/>
          </a:prstGeom>
          <a:noFill/>
          <a:ln w="9525">
            <a:noFill/>
            <a:miter lim="800000"/>
            <a:headEnd/>
            <a:tailEnd/>
          </a:ln>
        </p:spPr>
        <p:txBody>
          <a:bodyPr>
            <a:spAutoFit/>
          </a:bodyPr>
          <a:lstStyle/>
          <a:p>
            <a:pPr eaLnBrk="1" hangingPunct="1"/>
            <a:r>
              <a:rPr lang="it-IT" sz="2400" b="0">
                <a:latin typeface="Trebuchet MS" pitchFamily="34" charset="0"/>
              </a:rPr>
              <a:t>Bisogna misurare:</a:t>
            </a:r>
            <a:r>
              <a:rPr lang="en-US" sz="2400" b="0">
                <a:latin typeface="Trebuchet MS" pitchFamily="34" charset="0"/>
              </a:rPr>
              <a:t> </a:t>
            </a:r>
            <a:r>
              <a:rPr lang="en-US" sz="2400" b="0">
                <a:solidFill>
                  <a:srgbClr val="FF3300"/>
                </a:solidFill>
                <a:latin typeface="Symbol" pitchFamily="18" charset="2"/>
              </a:rPr>
              <a:t>D</a:t>
            </a:r>
            <a:r>
              <a:rPr lang="en-US" sz="2400" b="0">
                <a:solidFill>
                  <a:srgbClr val="FF3300"/>
                </a:solidFill>
                <a:latin typeface="Trebuchet MS" pitchFamily="34" charset="0"/>
              </a:rPr>
              <a:t>L </a:t>
            </a:r>
            <a:r>
              <a:rPr lang="en-US" sz="2400" b="0">
                <a:solidFill>
                  <a:srgbClr val="FF3300"/>
                </a:solidFill>
                <a:latin typeface="Verdana" pitchFamily="34" charset="0"/>
              </a:rPr>
              <a:t>~ </a:t>
            </a:r>
            <a:r>
              <a:rPr lang="en-US" sz="2400" b="0">
                <a:solidFill>
                  <a:srgbClr val="FF3300"/>
                </a:solidFill>
                <a:latin typeface="Trebuchet MS" pitchFamily="34" charset="0"/>
              </a:rPr>
              <a:t>10</a:t>
            </a:r>
            <a:r>
              <a:rPr lang="en-US" sz="2400" b="0" baseline="30000">
                <a:solidFill>
                  <a:srgbClr val="FF3300"/>
                </a:solidFill>
                <a:latin typeface="Trebuchet MS" pitchFamily="34" charset="0"/>
              </a:rPr>
              <a:t>-18</a:t>
            </a:r>
            <a:r>
              <a:rPr lang="en-US" sz="2400" b="0">
                <a:solidFill>
                  <a:srgbClr val="FF3300"/>
                </a:solidFill>
                <a:latin typeface="Trebuchet MS" pitchFamily="34" charset="0"/>
              </a:rPr>
              <a:t> m</a:t>
            </a:r>
            <a:endParaRPr lang="en-US" sz="1800" b="0" u="sng">
              <a:solidFill>
                <a:srgbClr val="FF3300"/>
              </a:solidFill>
              <a:latin typeface="Trebuchet MS" pitchFamily="34" charset="0"/>
            </a:endParaRPr>
          </a:p>
        </p:txBody>
      </p:sp>
      <p:sp>
        <p:nvSpPr>
          <p:cNvPr id="79916" name="Rectangle 44"/>
          <p:cNvSpPr>
            <a:spLocks noChangeArrowheads="1"/>
          </p:cNvSpPr>
          <p:nvPr/>
        </p:nvSpPr>
        <p:spPr bwMode="auto">
          <a:xfrm>
            <a:off x="3505200" y="5230504"/>
            <a:ext cx="3001963" cy="701675"/>
          </a:xfrm>
          <a:prstGeom prst="rect">
            <a:avLst/>
          </a:prstGeom>
          <a:noFill/>
          <a:ln w="9525">
            <a:noFill/>
            <a:miter lim="800000"/>
            <a:headEnd/>
            <a:tailEnd/>
          </a:ln>
        </p:spPr>
        <p:txBody>
          <a:bodyPr wrap="none">
            <a:spAutoFit/>
          </a:bodyPr>
          <a:lstStyle/>
          <a:p>
            <a:pPr eaLnBrk="1" hangingPunct="1"/>
            <a:r>
              <a:rPr lang="en-US" b="0">
                <a:latin typeface="Trebuchet MS" pitchFamily="34" charset="0"/>
              </a:rPr>
              <a:t>Target h </a:t>
            </a:r>
            <a:r>
              <a:rPr lang="en-US" b="0">
                <a:latin typeface="Verdana" pitchFamily="34" charset="0"/>
              </a:rPr>
              <a:t>~</a:t>
            </a:r>
            <a:r>
              <a:rPr lang="en-US" b="0">
                <a:latin typeface="Trebuchet MS" pitchFamily="34" charset="0"/>
              </a:rPr>
              <a:t> 10</a:t>
            </a:r>
            <a:r>
              <a:rPr lang="en-US" b="0" baseline="30000">
                <a:latin typeface="Trebuchet MS" pitchFamily="34" charset="0"/>
              </a:rPr>
              <a:t>-21</a:t>
            </a:r>
            <a:r>
              <a:rPr lang="en-US" b="0">
                <a:latin typeface="Trebuchet MS" pitchFamily="34" charset="0"/>
              </a:rPr>
              <a:t>, L~10</a:t>
            </a:r>
            <a:r>
              <a:rPr lang="en-US" b="0" baseline="30000">
                <a:latin typeface="Trebuchet MS" pitchFamily="34" charset="0"/>
              </a:rPr>
              <a:t>3</a:t>
            </a:r>
            <a:r>
              <a:rPr lang="en-US" b="0">
                <a:latin typeface="Trebuchet MS" pitchFamily="34" charset="0"/>
              </a:rPr>
              <a:t>m</a:t>
            </a:r>
            <a:endParaRPr lang="en-US" b="0" baseline="30000">
              <a:latin typeface="Trebuchet MS" pitchFamily="34" charset="0"/>
            </a:endParaRPr>
          </a:p>
          <a:p>
            <a:pPr eaLnBrk="1" hangingPunct="1"/>
            <a:r>
              <a:rPr lang="en-US" b="0" i="1">
                <a:latin typeface="Trebuchet MS" pitchFamily="34" charset="0"/>
                <a:cs typeface="Times New Roman" pitchFamily="18" charset="0"/>
              </a:rPr>
              <a:t>(NS/NS @Virgo Cluster)</a:t>
            </a:r>
            <a:r>
              <a:rPr lang="it-IT" b="0" i="1">
                <a:latin typeface="Trebuchet MS" pitchFamily="34" charset="0"/>
                <a:cs typeface="Times New Roman" pitchFamily="18" charset="0"/>
              </a:rPr>
              <a:t> </a:t>
            </a:r>
            <a:endParaRPr lang="en-US" b="0" i="1">
              <a:latin typeface="Trebuchet MS" pitchFamily="34" charset="0"/>
              <a:cs typeface="Times New Roman" pitchFamily="18" charset="0"/>
            </a:endParaRPr>
          </a:p>
        </p:txBody>
      </p:sp>
      <p:sp>
        <p:nvSpPr>
          <p:cNvPr id="47" name="Slide Number Placeholder 46"/>
          <p:cNvSpPr>
            <a:spLocks noGrp="1"/>
          </p:cNvSpPr>
          <p:nvPr>
            <p:ph type="sldNum" sz="quarter" idx="12"/>
          </p:nvPr>
        </p:nvSpPr>
        <p:spPr/>
        <p:txBody>
          <a:bodyPr/>
          <a:lstStyle/>
          <a:p>
            <a:pPr>
              <a:defRPr/>
            </a:pPr>
            <a:fld id="{DC740AA4-B5C4-458A-A10B-BE2B960BC61E}" type="slidenum">
              <a:rPr lang="en-US" smtClean="0"/>
              <a:pPr>
                <a:defRPr/>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99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9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15" grpId="0" autoUpdateAnimBg="0"/>
      <p:bldP spid="7991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dinamica di Newton</a:t>
            </a:r>
            <a:endParaRPr lang="it-IT" dirty="0"/>
          </a:p>
        </p:txBody>
      </p:sp>
      <p:sp>
        <p:nvSpPr>
          <p:cNvPr id="3" name="Content Placeholder 2"/>
          <p:cNvSpPr>
            <a:spLocks noGrp="1"/>
          </p:cNvSpPr>
          <p:nvPr>
            <p:ph idx="1"/>
          </p:nvPr>
        </p:nvSpPr>
        <p:spPr/>
        <p:txBody>
          <a:bodyPr/>
          <a:lstStyle/>
          <a:p>
            <a:r>
              <a:rPr lang="it-IT" dirty="0" smtClean="0"/>
              <a:t>La teoria della gravitazione di Newton fu pubblicata </a:t>
            </a:r>
            <a:r>
              <a:rPr lang="en-US" dirty="0" err="1" smtClean="0"/>
              <a:t>nel</a:t>
            </a:r>
            <a:r>
              <a:rPr lang="en-US" dirty="0" smtClean="0"/>
              <a:t> 1685 </a:t>
            </a:r>
            <a:r>
              <a:rPr lang="en-US" dirty="0" err="1" smtClean="0"/>
              <a:t>nel</a:t>
            </a:r>
            <a:r>
              <a:rPr lang="en-US" dirty="0" smtClean="0"/>
              <a:t> “</a:t>
            </a:r>
            <a:r>
              <a:rPr lang="en-US" dirty="0" err="1" smtClean="0"/>
              <a:t>Philosophiae</a:t>
            </a:r>
            <a:r>
              <a:rPr lang="en-US" dirty="0" smtClean="0"/>
              <a:t> </a:t>
            </a:r>
            <a:r>
              <a:rPr lang="en-US" dirty="0" err="1" smtClean="0"/>
              <a:t>Naturalis</a:t>
            </a:r>
            <a:r>
              <a:rPr lang="en-US" dirty="0" smtClean="0"/>
              <a:t> Principia </a:t>
            </a:r>
            <a:r>
              <a:rPr lang="en-US" dirty="0" err="1" smtClean="0"/>
              <a:t>Mathematica</a:t>
            </a:r>
            <a:r>
              <a:rPr lang="en-US" dirty="0" smtClean="0"/>
              <a:t>” e </a:t>
            </a:r>
            <a:r>
              <a:rPr lang="en-US" dirty="0" err="1" smtClean="0"/>
              <a:t>contiene</a:t>
            </a:r>
            <a:r>
              <a:rPr lang="en-US" dirty="0" smtClean="0"/>
              <a:t> le </a:t>
            </a:r>
            <a:r>
              <a:rPr lang="en-US" dirty="0" err="1" smtClean="0"/>
              <a:t>pietre</a:t>
            </a:r>
            <a:r>
              <a:rPr lang="en-US" dirty="0" smtClean="0"/>
              <a:t> </a:t>
            </a:r>
            <a:r>
              <a:rPr lang="en-US" dirty="0" err="1" smtClean="0"/>
              <a:t>miliari</a:t>
            </a:r>
            <a:r>
              <a:rPr lang="en-US" dirty="0" smtClean="0"/>
              <a:t> </a:t>
            </a:r>
            <a:r>
              <a:rPr lang="en-US" dirty="0" err="1" smtClean="0"/>
              <a:t>della</a:t>
            </a:r>
            <a:r>
              <a:rPr lang="en-US" dirty="0" smtClean="0"/>
              <a:t> </a:t>
            </a:r>
            <a:r>
              <a:rPr lang="en-US" dirty="0" err="1" smtClean="0"/>
              <a:t>dinamica</a:t>
            </a:r>
            <a:r>
              <a:rPr lang="en-US" dirty="0" smtClean="0"/>
              <a:t> </a:t>
            </a:r>
            <a:r>
              <a:rPr lang="en-US" dirty="0" err="1" smtClean="0"/>
              <a:t>classica</a:t>
            </a:r>
            <a:r>
              <a:rPr lang="en-US" dirty="0" smtClean="0"/>
              <a:t>:</a:t>
            </a:r>
            <a:endParaRPr lang="it-IT" dirty="0"/>
          </a:p>
        </p:txBody>
      </p:sp>
      <p:graphicFrame>
        <p:nvGraphicFramePr>
          <p:cNvPr id="4" name="Object 3"/>
          <p:cNvGraphicFramePr>
            <a:graphicFrameLocks noChangeAspect="1"/>
          </p:cNvGraphicFramePr>
          <p:nvPr/>
        </p:nvGraphicFramePr>
        <p:xfrm>
          <a:off x="717550" y="3717925"/>
          <a:ext cx="1500188" cy="566738"/>
        </p:xfrm>
        <a:graphic>
          <a:graphicData uri="http://schemas.openxmlformats.org/presentationml/2006/ole">
            <p:oleObj spid="_x0000_s3074" name="Equation" r:id="rId3" imgW="571320" imgH="215640" progId="Equation.3">
              <p:embed/>
            </p:oleObj>
          </a:graphicData>
        </a:graphic>
      </p:graphicFrame>
      <p:sp>
        <p:nvSpPr>
          <p:cNvPr id="5" name="TextBox 4"/>
          <p:cNvSpPr txBox="1"/>
          <p:nvPr/>
        </p:nvSpPr>
        <p:spPr>
          <a:xfrm>
            <a:off x="2514600" y="3810000"/>
            <a:ext cx="2590800" cy="369332"/>
          </a:xfrm>
          <a:prstGeom prst="rect">
            <a:avLst/>
          </a:prstGeom>
          <a:noFill/>
        </p:spPr>
        <p:txBody>
          <a:bodyPr wrap="square" rtlCol="0">
            <a:spAutoFit/>
          </a:bodyPr>
          <a:lstStyle/>
          <a:p>
            <a:r>
              <a:rPr lang="it-IT" dirty="0" smtClean="0"/>
              <a:t>Legge di Newton</a:t>
            </a:r>
            <a:endParaRPr lang="it-IT" dirty="0"/>
          </a:p>
        </p:txBody>
      </p:sp>
      <p:graphicFrame>
        <p:nvGraphicFramePr>
          <p:cNvPr id="6" name="Object 5"/>
          <p:cNvGraphicFramePr>
            <a:graphicFrameLocks noChangeAspect="1"/>
          </p:cNvGraphicFramePr>
          <p:nvPr/>
        </p:nvGraphicFramePr>
        <p:xfrm>
          <a:off x="746285" y="4328209"/>
          <a:ext cx="2395537" cy="1660525"/>
        </p:xfrm>
        <a:graphic>
          <a:graphicData uri="http://schemas.openxmlformats.org/presentationml/2006/ole">
            <p:oleObj spid="_x0000_s3075" name="Equation" r:id="rId4" imgW="952200" imgH="660240" progId="Equation.3">
              <p:embed/>
            </p:oleObj>
          </a:graphicData>
        </a:graphic>
      </p:graphicFrame>
      <p:sp>
        <p:nvSpPr>
          <p:cNvPr id="7" name="TextBox 6"/>
          <p:cNvSpPr txBox="1"/>
          <p:nvPr/>
        </p:nvSpPr>
        <p:spPr>
          <a:xfrm>
            <a:off x="2446362" y="4327478"/>
            <a:ext cx="3200400" cy="646331"/>
          </a:xfrm>
          <a:prstGeom prst="rect">
            <a:avLst/>
          </a:prstGeom>
          <a:noFill/>
        </p:spPr>
        <p:txBody>
          <a:bodyPr wrap="square" rtlCol="0">
            <a:spAutoFit/>
          </a:bodyPr>
          <a:lstStyle/>
          <a:p>
            <a:r>
              <a:rPr lang="it-IT" dirty="0" smtClean="0"/>
              <a:t>Legge della gravitazione di Newton</a:t>
            </a:r>
            <a:endParaRPr lang="it-IT" dirty="0"/>
          </a:p>
        </p:txBody>
      </p:sp>
      <p:sp>
        <p:nvSpPr>
          <p:cNvPr id="8" name="TextBox 7"/>
          <p:cNvSpPr txBox="1"/>
          <p:nvPr/>
        </p:nvSpPr>
        <p:spPr>
          <a:xfrm>
            <a:off x="3218573" y="4798328"/>
            <a:ext cx="4191000" cy="1631216"/>
          </a:xfrm>
          <a:prstGeom prst="rect">
            <a:avLst/>
          </a:prstGeom>
          <a:noFill/>
        </p:spPr>
        <p:txBody>
          <a:bodyPr wrap="square" rtlCol="0">
            <a:spAutoFit/>
          </a:bodyPr>
          <a:lstStyle/>
          <a:p>
            <a:r>
              <a:rPr lang="it-IT" sz="2000" dirty="0" smtClean="0"/>
              <a:t>L’accelerazione gravitazionale: dipende dalla distanza relativa </a:t>
            </a:r>
            <a:r>
              <a:rPr lang="it-IT" sz="2000" b="1" dirty="0" smtClean="0"/>
              <a:t>r</a:t>
            </a:r>
            <a:r>
              <a:rPr lang="it-IT" sz="2000" baseline="-25000" dirty="0" smtClean="0"/>
              <a:t> </a:t>
            </a:r>
            <a:r>
              <a:rPr lang="it-IT" sz="2000" dirty="0" smtClean="0"/>
              <a:t>della particella massiva di test e di quella che genera il campo; G è la costante gravitazionale di Newton</a:t>
            </a:r>
            <a:endParaRPr lang="it-IT" dirty="0"/>
          </a:p>
        </p:txBody>
      </p:sp>
      <p:graphicFrame>
        <p:nvGraphicFramePr>
          <p:cNvPr id="9" name="Object 8"/>
          <p:cNvGraphicFramePr>
            <a:graphicFrameLocks noChangeAspect="1"/>
          </p:cNvGraphicFramePr>
          <p:nvPr/>
        </p:nvGraphicFramePr>
        <p:xfrm>
          <a:off x="6172200" y="3690257"/>
          <a:ext cx="1524001" cy="1034143"/>
        </p:xfrm>
        <a:graphic>
          <a:graphicData uri="http://schemas.openxmlformats.org/presentationml/2006/ole">
            <p:oleObj spid="_x0000_s3076" name="Equation" r:id="rId5" imgW="711000" imgH="482400" progId="Equation.3">
              <p:embed/>
            </p:oleObj>
          </a:graphicData>
        </a:graphic>
      </p:graphicFrame>
      <p:sp>
        <p:nvSpPr>
          <p:cNvPr id="10" name="Date Placeholder 9"/>
          <p:cNvSpPr>
            <a:spLocks noGrp="1"/>
          </p:cNvSpPr>
          <p:nvPr>
            <p:ph type="dt" sz="half" idx="10"/>
          </p:nvPr>
        </p:nvSpPr>
        <p:spPr/>
        <p:txBody>
          <a:bodyPr/>
          <a:lstStyle/>
          <a:p>
            <a:r>
              <a:rPr lang="it-IT" smtClean="0"/>
              <a:t>08/05/2013</a:t>
            </a:r>
            <a:endParaRPr lang="en-US"/>
          </a:p>
        </p:txBody>
      </p:sp>
      <p:sp>
        <p:nvSpPr>
          <p:cNvPr id="12" name="Footer Placeholder 11"/>
          <p:cNvSpPr>
            <a:spLocks noGrp="1"/>
          </p:cNvSpPr>
          <p:nvPr>
            <p:ph type="ftr" sz="quarter" idx="11"/>
          </p:nvPr>
        </p:nvSpPr>
        <p:spPr/>
        <p:txBody>
          <a:bodyPr/>
          <a:lstStyle/>
          <a:p>
            <a:r>
              <a:rPr lang="it-IT" smtClean="0"/>
              <a:t>Seminari didattici - Città della Scienza</a:t>
            </a: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5</a:t>
            </a:fld>
            <a:endParaRPr lang="en-US"/>
          </a:p>
        </p:txBody>
      </p:sp>
      <p:sp>
        <p:nvSpPr>
          <p:cNvPr id="14" name="Right Arrow 13"/>
          <p:cNvSpPr/>
          <p:nvPr/>
        </p:nvSpPr>
        <p:spPr>
          <a:xfrm>
            <a:off x="4571999" y="4012442"/>
            <a:ext cx="1241947" cy="204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ight Arrow 14"/>
          <p:cNvSpPr/>
          <p:nvPr/>
        </p:nvSpPr>
        <p:spPr>
          <a:xfrm>
            <a:off x="5022373" y="4493529"/>
            <a:ext cx="1106398" cy="269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dirty="0" smtClean="0"/>
              <a:t>Interferometro di Michelson</a:t>
            </a:r>
            <a:endParaRPr lang="it-IT" dirty="0"/>
          </a:p>
        </p:txBody>
      </p:sp>
      <p:pic>
        <p:nvPicPr>
          <p:cNvPr id="80898" name="Picture 2"/>
          <p:cNvPicPr>
            <a:picLocks noGrp="1" noChangeAspect="1" noChangeArrowheads="1"/>
          </p:cNvPicPr>
          <p:nvPr>
            <p:ph sz="half" idx="1"/>
          </p:nvPr>
        </p:nvPicPr>
        <p:blipFill>
          <a:blip r:embed="rId3" cstate="print"/>
          <a:stretch>
            <a:fillRect/>
          </a:stretch>
        </p:blipFill>
        <p:spPr bwMode="auto">
          <a:xfrm>
            <a:off x="47760" y="1457975"/>
            <a:ext cx="4675318" cy="3578049"/>
          </a:xfrm>
          <a:prstGeom prst="rect">
            <a:avLst/>
          </a:prstGeom>
          <a:noFill/>
          <a:ln w="9525">
            <a:noFill/>
            <a:miter lim="800000"/>
            <a:headEnd/>
            <a:tailEnd/>
          </a:ln>
        </p:spPr>
      </p:pic>
      <p:sp>
        <p:nvSpPr>
          <p:cNvPr id="9" name="Content Placeholder 8"/>
          <p:cNvSpPr>
            <a:spLocks noGrp="1"/>
          </p:cNvSpPr>
          <p:nvPr>
            <p:ph sz="half" idx="2"/>
          </p:nvPr>
        </p:nvSpPr>
        <p:spPr>
          <a:xfrm>
            <a:off x="4648200" y="1600201"/>
            <a:ext cx="3990833" cy="2002808"/>
          </a:xfrm>
        </p:spPr>
        <p:txBody>
          <a:bodyPr>
            <a:normAutofit fontScale="92500" lnSpcReduction="20000"/>
          </a:bodyPr>
          <a:lstStyle/>
          <a:p>
            <a:r>
              <a:rPr lang="it-IT" dirty="0" smtClean="0"/>
              <a:t>Se i bracci A e B sono uguali e si sposta lo specchio F</a:t>
            </a:r>
            <a:r>
              <a:rPr lang="it-IT" baseline="-25000" dirty="0" smtClean="0"/>
              <a:t>2</a:t>
            </a:r>
            <a:r>
              <a:rPr lang="it-IT" dirty="0" smtClean="0"/>
              <a:t> di </a:t>
            </a:r>
            <a:r>
              <a:rPr lang="el-GR" dirty="0" smtClean="0"/>
              <a:t>Δ</a:t>
            </a:r>
            <a:r>
              <a:rPr lang="it-IT" dirty="0" smtClean="0"/>
              <a:t>x, il ritardo sullo schermo del fascio orizzontale rispetto a quello verticale è: </a:t>
            </a:r>
            <a:endParaRPr lang="it-IT" dirty="0"/>
          </a:p>
        </p:txBody>
      </p:sp>
      <p:sp>
        <p:nvSpPr>
          <p:cNvPr id="3" name="Date Placeholder 2"/>
          <p:cNvSpPr>
            <a:spLocks noGrp="1"/>
          </p:cNvSpPr>
          <p:nvPr>
            <p:ph type="dt" sz="half" idx="10"/>
          </p:nvPr>
        </p:nvSpPr>
        <p:spPr/>
        <p:txBody>
          <a:bodyPr/>
          <a:lstStyle/>
          <a:p>
            <a:pPr>
              <a:defRPr/>
            </a:pPr>
            <a:r>
              <a:rPr lang="it-IT" smtClean="0"/>
              <a:t>08/05/2013</a:t>
            </a:r>
            <a:endParaRPr lang="en-US"/>
          </a:p>
        </p:txBody>
      </p:sp>
      <p:sp>
        <p:nvSpPr>
          <p:cNvPr id="4" name="Footer Placeholder 3"/>
          <p:cNvSpPr>
            <a:spLocks noGrp="1"/>
          </p:cNvSpPr>
          <p:nvPr>
            <p:ph type="ftr" sz="quarter" idx="11"/>
          </p:nvPr>
        </p:nvSpPr>
        <p:spPr/>
        <p:txBody>
          <a:bodyPr/>
          <a:lstStyle/>
          <a:p>
            <a:pPr>
              <a:defRPr/>
            </a:pPr>
            <a:r>
              <a:rPr lang="it-IT" smtClean="0"/>
              <a:t>Seminari didattici - Città della Scienza</a:t>
            </a:r>
            <a:endParaRPr lang="en-US"/>
          </a:p>
        </p:txBody>
      </p:sp>
      <p:sp>
        <p:nvSpPr>
          <p:cNvPr id="5" name="Slide Number Placeholder 4"/>
          <p:cNvSpPr>
            <a:spLocks noGrp="1"/>
          </p:cNvSpPr>
          <p:nvPr>
            <p:ph type="sldNum" sz="quarter" idx="12"/>
          </p:nvPr>
        </p:nvSpPr>
        <p:spPr/>
        <p:txBody>
          <a:bodyPr/>
          <a:lstStyle/>
          <a:p>
            <a:pPr>
              <a:defRPr/>
            </a:pPr>
            <a:fld id="{DC740AA4-B5C4-458A-A10B-BE2B960BC61E}" type="slidenum">
              <a:rPr lang="en-US" smtClean="0"/>
              <a:pPr>
                <a:defRPr/>
              </a:pPr>
              <a:t>50</a:t>
            </a:fld>
            <a:endParaRPr lang="en-US"/>
          </a:p>
        </p:txBody>
      </p:sp>
      <p:graphicFrame>
        <p:nvGraphicFramePr>
          <p:cNvPr id="10" name="Object 9"/>
          <p:cNvGraphicFramePr>
            <a:graphicFrameLocks noChangeAspect="1"/>
          </p:cNvGraphicFramePr>
          <p:nvPr/>
        </p:nvGraphicFramePr>
        <p:xfrm>
          <a:off x="4981433" y="3500932"/>
          <a:ext cx="1214644" cy="784458"/>
        </p:xfrm>
        <a:graphic>
          <a:graphicData uri="http://schemas.openxmlformats.org/presentationml/2006/ole">
            <p:oleObj spid="_x0000_s80899" name="Equation" r:id="rId4" imgW="609480" imgH="393480" progId="Equation.3">
              <p:embed/>
            </p:oleObj>
          </a:graphicData>
        </a:graphic>
      </p:graphicFrame>
      <p:pic>
        <p:nvPicPr>
          <p:cNvPr id="80900" name="Picture 4"/>
          <p:cNvPicPr>
            <a:picLocks noChangeAspect="1" noChangeArrowheads="1"/>
          </p:cNvPicPr>
          <p:nvPr/>
        </p:nvPicPr>
        <p:blipFill>
          <a:blip r:embed="rId5" cstate="print"/>
          <a:srcRect/>
          <a:stretch>
            <a:fillRect/>
          </a:stretch>
        </p:blipFill>
        <p:spPr bwMode="auto">
          <a:xfrm>
            <a:off x="1558255" y="3684896"/>
            <a:ext cx="1958343" cy="3173104"/>
          </a:xfrm>
          <a:prstGeom prst="rect">
            <a:avLst/>
          </a:prstGeom>
          <a:noFill/>
          <a:ln w="9525">
            <a:noFill/>
            <a:miter lim="800000"/>
            <a:headEnd/>
            <a:tailEnd/>
          </a:ln>
        </p:spPr>
      </p:pic>
      <p:pic>
        <p:nvPicPr>
          <p:cNvPr id="80901" name="Picture 5"/>
          <p:cNvPicPr>
            <a:picLocks noChangeAspect="1" noChangeArrowheads="1"/>
          </p:cNvPicPr>
          <p:nvPr/>
        </p:nvPicPr>
        <p:blipFill>
          <a:blip r:embed="rId6" cstate="print"/>
          <a:srcRect/>
          <a:stretch>
            <a:fillRect/>
          </a:stretch>
        </p:blipFill>
        <p:spPr bwMode="auto">
          <a:xfrm>
            <a:off x="1542696" y="3613941"/>
            <a:ext cx="2060314" cy="3244059"/>
          </a:xfrm>
          <a:prstGeom prst="rect">
            <a:avLst/>
          </a:prstGeom>
          <a:noFill/>
          <a:ln w="9525">
            <a:noFill/>
            <a:miter lim="800000"/>
            <a:headEnd/>
            <a:tailEnd/>
          </a:ln>
        </p:spPr>
      </p:pic>
      <p:pic>
        <p:nvPicPr>
          <p:cNvPr id="80903" name="Picture 7" descr="http://www.astori.it/media/Astori/Immagini/interferometro-Michelson.JPG"/>
          <p:cNvPicPr>
            <a:picLocks noChangeAspect="1" noChangeArrowheads="1"/>
          </p:cNvPicPr>
          <p:nvPr/>
        </p:nvPicPr>
        <p:blipFill>
          <a:blip r:embed="rId7" cstate="print"/>
          <a:srcRect/>
          <a:stretch>
            <a:fillRect/>
          </a:stretch>
        </p:blipFill>
        <p:spPr bwMode="auto">
          <a:xfrm rot="5400000">
            <a:off x="5631066" y="3345067"/>
            <a:ext cx="2522106" cy="4503761"/>
          </a:xfrm>
          <a:prstGeom prst="rect">
            <a:avLst/>
          </a:prstGeom>
          <a:noFill/>
        </p:spPr>
      </p:pic>
      <p:grpSp>
        <p:nvGrpSpPr>
          <p:cNvPr id="16" name="Group 15"/>
          <p:cNvGrpSpPr/>
          <p:nvPr/>
        </p:nvGrpSpPr>
        <p:grpSpPr>
          <a:xfrm>
            <a:off x="6318913" y="3630304"/>
            <a:ext cx="2497541" cy="746169"/>
            <a:chOff x="6318913" y="3630304"/>
            <a:chExt cx="2497541" cy="746169"/>
          </a:xfrm>
        </p:grpSpPr>
        <p:sp>
          <p:nvSpPr>
            <p:cNvPr id="14" name="TextBox 13"/>
            <p:cNvSpPr txBox="1"/>
            <p:nvPr/>
          </p:nvSpPr>
          <p:spPr>
            <a:xfrm>
              <a:off x="6318913" y="3630304"/>
              <a:ext cx="2497541" cy="646331"/>
            </a:xfrm>
            <a:prstGeom prst="rect">
              <a:avLst/>
            </a:prstGeom>
            <a:noFill/>
          </p:spPr>
          <p:txBody>
            <a:bodyPr wrap="square" rtlCol="0">
              <a:spAutoFit/>
            </a:bodyPr>
            <a:lstStyle/>
            <a:p>
              <a:r>
                <a:rPr lang="it-IT" dirty="0" smtClean="0"/>
                <a:t>L’interferenza è distruttiva per </a:t>
              </a:r>
              <a:endParaRPr lang="it-IT" dirty="0"/>
            </a:p>
          </p:txBody>
        </p:sp>
        <p:graphicFrame>
          <p:nvGraphicFramePr>
            <p:cNvPr id="15" name="Object 14"/>
            <p:cNvGraphicFramePr>
              <a:graphicFrameLocks noChangeAspect="1"/>
            </p:cNvGraphicFramePr>
            <p:nvPr/>
          </p:nvGraphicFramePr>
          <p:xfrm>
            <a:off x="7833815" y="3708461"/>
            <a:ext cx="818856" cy="668012"/>
          </p:xfrm>
          <a:graphic>
            <a:graphicData uri="http://schemas.openxmlformats.org/presentationml/2006/ole">
              <p:oleObj spid="_x0000_s80904" name="Equation" r:id="rId8" imgW="482400" imgH="39348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blinds(horizontal)">
                                      <p:cBhvr>
                                        <p:cTn id="7" dur="500"/>
                                        <p:tgtEl>
                                          <p:spTgt spid="809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blinds(horizontal)">
                                      <p:cBhvr>
                                        <p:cTn id="12" dur="500"/>
                                        <p:tgtEl>
                                          <p:spTgt spid="8090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0903"/>
                                        </p:tgtEl>
                                        <p:attrNameLst>
                                          <p:attrName>style.visibility</p:attrName>
                                        </p:attrNameLst>
                                      </p:cBhvr>
                                      <p:to>
                                        <p:strVal val="visible"/>
                                      </p:to>
                                    </p:set>
                                    <p:animEffect transition="in" filter="blinds(horizontal)">
                                      <p:cBhvr>
                                        <p:cTn id="17" dur="500"/>
                                        <p:tgtEl>
                                          <p:spTgt spid="80903"/>
                                        </p:tgtEl>
                                      </p:cBhvr>
                                    </p:animEffect>
                                  </p:childTnLst>
                                </p:cTn>
                              </p:par>
                              <p:par>
                                <p:cTn id="18" presetID="3"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piè di pagina 1"/>
          <p:cNvSpPr>
            <a:spLocks noGrp="1"/>
          </p:cNvSpPr>
          <p:nvPr>
            <p:ph type="ftr" sz="quarter" idx="10"/>
          </p:nvPr>
        </p:nvSpPr>
        <p:spPr>
          <a:xfrm>
            <a:off x="1972127" y="6356350"/>
            <a:ext cx="3364147" cy="365125"/>
          </a:xfrm>
          <a:noFill/>
        </p:spPr>
        <p:txBody>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smtClean="0"/>
              <a:t>Seminari didattici - Città della Scienza</a:t>
            </a:r>
            <a:endParaRPr lang="en-GB" dirty="0"/>
          </a:p>
        </p:txBody>
      </p:sp>
      <p:pic>
        <p:nvPicPr>
          <p:cNvPr id="12291" name="Picture 4" descr="aerial"/>
          <p:cNvPicPr>
            <a:picLocks noChangeAspect="1" noChangeArrowheads="1"/>
          </p:cNvPicPr>
          <p:nvPr/>
        </p:nvPicPr>
        <p:blipFill>
          <a:blip r:embed="rId2" cstate="print"/>
          <a:srcRect/>
          <a:stretch>
            <a:fillRect/>
          </a:stretch>
        </p:blipFill>
        <p:spPr bwMode="auto">
          <a:xfrm>
            <a:off x="0" y="0"/>
            <a:ext cx="9144000" cy="6100763"/>
          </a:xfrm>
          <a:prstGeom prst="rect">
            <a:avLst/>
          </a:prstGeom>
          <a:noFill/>
          <a:ln w="9525">
            <a:noFill/>
            <a:miter lim="800000"/>
            <a:headEnd/>
            <a:tailEnd/>
          </a:ln>
        </p:spPr>
      </p:pic>
      <p:sp>
        <p:nvSpPr>
          <p:cNvPr id="12292" name="Rectangle 5"/>
          <p:cNvSpPr>
            <a:spLocks noChangeArrowheads="1"/>
          </p:cNvSpPr>
          <p:nvPr/>
        </p:nvSpPr>
        <p:spPr bwMode="auto">
          <a:xfrm>
            <a:off x="1905000" y="0"/>
            <a:ext cx="5314950" cy="533400"/>
          </a:xfrm>
          <a:prstGeom prst="rect">
            <a:avLst/>
          </a:prstGeom>
          <a:noFill/>
          <a:ln w="9525">
            <a:noFill/>
            <a:miter lim="800000"/>
            <a:headEnd/>
            <a:tailEnd/>
          </a:ln>
        </p:spPr>
        <p:txBody>
          <a:bodyPr anchor="ctr"/>
          <a:lstStyle/>
          <a:p>
            <a:pPr algn="ctr" defTabSz="449263">
              <a:buClr>
                <a:srgbClr val="0033CC"/>
              </a:buClr>
              <a:buFont typeface="Microsoft Sans Serif" pitchFamily="34" charset="0"/>
              <a:buNone/>
            </a:pPr>
            <a:r>
              <a:rPr lang="it-IT" sz="2800">
                <a:solidFill>
                  <a:srgbClr val="FFFF00"/>
                </a:solidFill>
                <a:latin typeface="Microsoft Sans Serif" pitchFamily="34" charset="0"/>
              </a:rPr>
              <a:t>VIRGO</a:t>
            </a:r>
          </a:p>
        </p:txBody>
      </p:sp>
      <p:sp>
        <p:nvSpPr>
          <p:cNvPr id="12293" name="Rectangle 6"/>
          <p:cNvSpPr>
            <a:spLocks noChangeArrowheads="1"/>
          </p:cNvSpPr>
          <p:nvPr/>
        </p:nvSpPr>
        <p:spPr bwMode="auto">
          <a:xfrm>
            <a:off x="1014413" y="533400"/>
            <a:ext cx="2338387" cy="1597025"/>
          </a:xfrm>
          <a:prstGeom prst="rect">
            <a:avLst/>
          </a:prstGeom>
          <a:noFill/>
          <a:ln w="9525">
            <a:noFill/>
            <a:miter lim="800000"/>
            <a:headEnd/>
            <a:tailEnd/>
          </a:ln>
        </p:spPr>
        <p:txBody>
          <a:bodyPr/>
          <a:lstStyle/>
          <a:p>
            <a:pPr marL="342900" indent="-342900" defTabSz="449263">
              <a:lnSpc>
                <a:spcPct val="100000"/>
              </a:lnSpc>
              <a:spcBef>
                <a:spcPct val="20000"/>
              </a:spcBef>
              <a:buFont typeface="Times New Roman" pitchFamily="18" charset="0"/>
              <a:buChar char="•"/>
            </a:pPr>
            <a:r>
              <a:rPr lang="en-US" sz="1600" dirty="0">
                <a:solidFill>
                  <a:srgbClr val="000000"/>
                </a:solidFill>
              </a:rPr>
              <a:t>LAPP – Annecy</a:t>
            </a:r>
          </a:p>
          <a:p>
            <a:pPr marL="342900" indent="-342900" defTabSz="449263">
              <a:lnSpc>
                <a:spcPct val="100000"/>
              </a:lnSpc>
              <a:spcBef>
                <a:spcPct val="20000"/>
              </a:spcBef>
              <a:buFont typeface="Times New Roman" pitchFamily="18" charset="0"/>
              <a:buChar char="•"/>
            </a:pPr>
            <a:r>
              <a:rPr lang="en-US" sz="1600" i="1" dirty="0">
                <a:solidFill>
                  <a:srgbClr val="000000"/>
                </a:solidFill>
              </a:rPr>
              <a:t>NIKHEF – Amsterdam</a:t>
            </a:r>
          </a:p>
          <a:p>
            <a:pPr marL="342900" indent="-342900" defTabSz="449263">
              <a:lnSpc>
                <a:spcPct val="100000"/>
              </a:lnSpc>
              <a:spcBef>
                <a:spcPct val="20000"/>
              </a:spcBef>
              <a:buFont typeface="Times New Roman" pitchFamily="18" charset="0"/>
              <a:buChar char="•"/>
            </a:pPr>
            <a:r>
              <a:rPr lang="en-US" sz="1600" dirty="0">
                <a:solidFill>
                  <a:srgbClr val="000000"/>
                </a:solidFill>
              </a:rPr>
              <a:t>INFN – Firenze-</a:t>
            </a:r>
            <a:r>
              <a:rPr lang="en-US" sz="1600" dirty="0" err="1">
                <a:solidFill>
                  <a:srgbClr val="000000"/>
                </a:solidFill>
              </a:rPr>
              <a:t>Urbino</a:t>
            </a:r>
            <a:endParaRPr lang="en-US" sz="1600" dirty="0">
              <a:solidFill>
                <a:srgbClr val="000000"/>
              </a:solidFill>
            </a:endParaRPr>
          </a:p>
          <a:p>
            <a:pPr marL="342900" indent="-342900" defTabSz="449263">
              <a:lnSpc>
                <a:spcPct val="100000"/>
              </a:lnSpc>
              <a:spcBef>
                <a:spcPct val="20000"/>
              </a:spcBef>
              <a:buFont typeface="Times New Roman" pitchFamily="18" charset="0"/>
              <a:buChar char="•"/>
            </a:pPr>
            <a:r>
              <a:rPr lang="en-US" sz="1600" dirty="0">
                <a:solidFill>
                  <a:srgbClr val="000000"/>
                </a:solidFill>
              </a:rPr>
              <a:t>INFN – LNF</a:t>
            </a:r>
          </a:p>
          <a:p>
            <a:pPr marL="342900" indent="-342900" defTabSz="449263">
              <a:lnSpc>
                <a:spcPct val="100000"/>
              </a:lnSpc>
              <a:spcBef>
                <a:spcPct val="20000"/>
              </a:spcBef>
              <a:buFont typeface="Times New Roman" pitchFamily="18" charset="0"/>
              <a:buChar char="•"/>
            </a:pPr>
            <a:r>
              <a:rPr lang="en-US" sz="1600" dirty="0">
                <a:solidFill>
                  <a:srgbClr val="000000"/>
                </a:solidFill>
              </a:rPr>
              <a:t>INFN – </a:t>
            </a:r>
            <a:r>
              <a:rPr lang="en-US" sz="1600" dirty="0" err="1" smtClean="0">
                <a:solidFill>
                  <a:srgbClr val="000000"/>
                </a:solidFill>
              </a:rPr>
              <a:t>Genova</a:t>
            </a:r>
            <a:endParaRPr lang="en-US" sz="1600" dirty="0">
              <a:solidFill>
                <a:srgbClr val="000000"/>
              </a:solidFill>
            </a:endParaRPr>
          </a:p>
        </p:txBody>
      </p:sp>
      <p:sp>
        <p:nvSpPr>
          <p:cNvPr id="12294" name="Rectangle 7"/>
          <p:cNvSpPr>
            <a:spLocks noChangeArrowheads="1"/>
          </p:cNvSpPr>
          <p:nvPr/>
        </p:nvSpPr>
        <p:spPr bwMode="auto">
          <a:xfrm>
            <a:off x="5765800" y="533400"/>
            <a:ext cx="2768600" cy="1597025"/>
          </a:xfrm>
          <a:prstGeom prst="rect">
            <a:avLst/>
          </a:prstGeom>
          <a:noFill/>
          <a:ln w="9525">
            <a:noFill/>
            <a:miter lim="800000"/>
            <a:headEnd/>
            <a:tailEnd/>
          </a:ln>
        </p:spPr>
        <p:txBody>
          <a:bodyPr/>
          <a:lstStyle/>
          <a:p>
            <a:pPr marL="342900" indent="-342900" defTabSz="449263">
              <a:lnSpc>
                <a:spcPct val="100000"/>
              </a:lnSpc>
              <a:spcBef>
                <a:spcPct val="20000"/>
              </a:spcBef>
              <a:buFont typeface="Times New Roman" pitchFamily="18" charset="0"/>
              <a:buChar char="•"/>
            </a:pPr>
            <a:r>
              <a:rPr lang="en-US" sz="1600">
                <a:solidFill>
                  <a:srgbClr val="000000"/>
                </a:solidFill>
              </a:rPr>
              <a:t>INFN – Perugia</a:t>
            </a:r>
          </a:p>
          <a:p>
            <a:pPr marL="342900" indent="-342900" defTabSz="449263">
              <a:lnSpc>
                <a:spcPct val="100000"/>
              </a:lnSpc>
              <a:spcBef>
                <a:spcPct val="20000"/>
              </a:spcBef>
              <a:buFont typeface="Times New Roman" pitchFamily="18" charset="0"/>
              <a:buChar char="•"/>
            </a:pPr>
            <a:r>
              <a:rPr lang="en-US" sz="1600">
                <a:solidFill>
                  <a:srgbClr val="000000"/>
                </a:solidFill>
              </a:rPr>
              <a:t>INFN – Pisa</a:t>
            </a:r>
          </a:p>
          <a:p>
            <a:pPr marL="342900" indent="-342900" defTabSz="449263">
              <a:lnSpc>
                <a:spcPct val="100000"/>
              </a:lnSpc>
              <a:spcBef>
                <a:spcPct val="20000"/>
              </a:spcBef>
              <a:buFont typeface="Times New Roman" pitchFamily="18" charset="0"/>
              <a:buChar char="•"/>
            </a:pPr>
            <a:r>
              <a:rPr lang="en-US" sz="1600">
                <a:solidFill>
                  <a:srgbClr val="000000"/>
                </a:solidFill>
              </a:rPr>
              <a:t>INFN – Roma 1</a:t>
            </a:r>
          </a:p>
          <a:p>
            <a:pPr marL="342900" indent="-342900" defTabSz="449263">
              <a:lnSpc>
                <a:spcPct val="100000"/>
              </a:lnSpc>
              <a:spcBef>
                <a:spcPct val="20000"/>
              </a:spcBef>
              <a:buFont typeface="Times New Roman" pitchFamily="18" charset="0"/>
              <a:buChar char="•"/>
            </a:pPr>
            <a:r>
              <a:rPr lang="en-US" sz="1600" i="1">
                <a:solidFill>
                  <a:srgbClr val="000000"/>
                </a:solidFill>
              </a:rPr>
              <a:t>INFN – Roma 2</a:t>
            </a:r>
          </a:p>
          <a:p>
            <a:pPr marL="342900" indent="-342900" defTabSz="449263">
              <a:lnSpc>
                <a:spcPct val="100000"/>
              </a:lnSpc>
              <a:spcBef>
                <a:spcPct val="20000"/>
              </a:spcBef>
              <a:buFont typeface="Times New Roman" pitchFamily="18" charset="0"/>
              <a:buChar char="•"/>
            </a:pPr>
            <a:r>
              <a:rPr lang="en-US" sz="1600" i="1">
                <a:solidFill>
                  <a:srgbClr val="000000"/>
                </a:solidFill>
              </a:rPr>
              <a:t>POLGRAV – Warsaw</a:t>
            </a:r>
            <a:endParaRPr lang="it-IT" sz="1600">
              <a:solidFill>
                <a:srgbClr val="000000"/>
              </a:solidFill>
            </a:endParaRPr>
          </a:p>
        </p:txBody>
      </p:sp>
      <p:sp>
        <p:nvSpPr>
          <p:cNvPr id="12295" name="Rectangle 8"/>
          <p:cNvSpPr>
            <a:spLocks noChangeArrowheads="1"/>
          </p:cNvSpPr>
          <p:nvPr/>
        </p:nvSpPr>
        <p:spPr bwMode="auto">
          <a:xfrm>
            <a:off x="3390900" y="533400"/>
            <a:ext cx="2990850" cy="1597025"/>
          </a:xfrm>
          <a:prstGeom prst="rect">
            <a:avLst/>
          </a:prstGeom>
          <a:noFill/>
          <a:ln w="9525">
            <a:noFill/>
            <a:miter lim="800000"/>
            <a:headEnd/>
            <a:tailEnd/>
          </a:ln>
        </p:spPr>
        <p:txBody>
          <a:bodyPr/>
          <a:lstStyle/>
          <a:p>
            <a:pPr marL="342900" indent="-342900" defTabSz="449263">
              <a:lnSpc>
                <a:spcPct val="100000"/>
              </a:lnSpc>
              <a:spcBef>
                <a:spcPct val="20000"/>
              </a:spcBef>
              <a:buFont typeface="Times New Roman" pitchFamily="18" charset="0"/>
              <a:buChar char="•"/>
            </a:pPr>
            <a:r>
              <a:rPr lang="en-US" sz="1600">
                <a:solidFill>
                  <a:srgbClr val="000000"/>
                </a:solidFill>
              </a:rPr>
              <a:t>LMA – Lyon </a:t>
            </a:r>
          </a:p>
          <a:p>
            <a:pPr marL="342900" indent="-342900" defTabSz="449263">
              <a:lnSpc>
                <a:spcPct val="100000"/>
              </a:lnSpc>
              <a:spcBef>
                <a:spcPct val="20000"/>
              </a:spcBef>
              <a:buFont typeface="Times New Roman" pitchFamily="18" charset="0"/>
              <a:buChar char="•"/>
            </a:pPr>
            <a:r>
              <a:rPr lang="en-US" sz="1600">
                <a:solidFill>
                  <a:srgbClr val="000000"/>
                </a:solidFill>
              </a:rPr>
              <a:t>INFN – Napoli</a:t>
            </a:r>
          </a:p>
          <a:p>
            <a:pPr marL="342900" indent="-342900" defTabSz="449263">
              <a:lnSpc>
                <a:spcPct val="100000"/>
              </a:lnSpc>
              <a:spcBef>
                <a:spcPct val="20000"/>
              </a:spcBef>
              <a:buFont typeface="Times New Roman" pitchFamily="18" charset="0"/>
              <a:buChar char="•"/>
            </a:pPr>
            <a:r>
              <a:rPr lang="en-US" sz="1600">
                <a:solidFill>
                  <a:srgbClr val="000000"/>
                </a:solidFill>
              </a:rPr>
              <a:t>OCA – Nice</a:t>
            </a:r>
          </a:p>
          <a:p>
            <a:pPr marL="342900" indent="-342900" defTabSz="449263">
              <a:lnSpc>
                <a:spcPct val="100000"/>
              </a:lnSpc>
              <a:spcBef>
                <a:spcPct val="20000"/>
              </a:spcBef>
              <a:buFont typeface="Times New Roman" pitchFamily="18" charset="0"/>
              <a:buChar char="•"/>
            </a:pPr>
            <a:r>
              <a:rPr lang="en-US" sz="1600">
                <a:solidFill>
                  <a:srgbClr val="000000"/>
                </a:solidFill>
              </a:rPr>
              <a:t>LAL – Orsay</a:t>
            </a:r>
          </a:p>
          <a:p>
            <a:pPr marL="342900" indent="-342900" defTabSz="449263">
              <a:lnSpc>
                <a:spcPct val="100000"/>
              </a:lnSpc>
              <a:spcBef>
                <a:spcPct val="20000"/>
              </a:spcBef>
              <a:buFont typeface="Times New Roman" pitchFamily="18" charset="0"/>
              <a:buChar char="•"/>
            </a:pPr>
            <a:r>
              <a:rPr lang="en-US" sz="1600" i="1">
                <a:solidFill>
                  <a:srgbClr val="000000"/>
                </a:solidFill>
              </a:rPr>
              <a:t>APC – Paris </a:t>
            </a:r>
          </a:p>
          <a:p>
            <a:pPr marL="342900" indent="-342900" defTabSz="449263">
              <a:lnSpc>
                <a:spcPct val="100000"/>
              </a:lnSpc>
              <a:spcBef>
                <a:spcPct val="20000"/>
              </a:spcBef>
              <a:buFont typeface="Times New Roman" pitchFamily="18" charset="0"/>
              <a:buChar char="•"/>
            </a:pPr>
            <a:r>
              <a:rPr lang="en-US" sz="1600" i="1">
                <a:solidFill>
                  <a:srgbClr val="000000"/>
                </a:solidFill>
              </a:rPr>
              <a:t>INFN – Padova-Trento</a:t>
            </a:r>
            <a:endParaRPr lang="en-US" sz="1600">
              <a:solidFill>
                <a:srgbClr val="000000"/>
              </a:solidFill>
            </a:endParaRPr>
          </a:p>
          <a:p>
            <a:pPr marL="342900" indent="-342900" defTabSz="449263">
              <a:lnSpc>
                <a:spcPct val="100000"/>
              </a:lnSpc>
              <a:spcBef>
                <a:spcPct val="20000"/>
              </a:spcBef>
              <a:buFont typeface="Times New Roman" pitchFamily="18" charset="0"/>
              <a:buChar char="•"/>
            </a:pPr>
            <a:endParaRPr lang="en-US" sz="1600">
              <a:solidFill>
                <a:srgbClr val="000000"/>
              </a:solidFill>
            </a:endParaRPr>
          </a:p>
        </p:txBody>
      </p:sp>
      <p:sp>
        <p:nvSpPr>
          <p:cNvPr id="8" name="Date Placeholder 7"/>
          <p:cNvSpPr>
            <a:spLocks noGrp="1"/>
          </p:cNvSpPr>
          <p:nvPr>
            <p:ph type="dt" sz="half" idx="10"/>
          </p:nvPr>
        </p:nvSpPr>
        <p:spPr>
          <a:xfrm>
            <a:off x="307072" y="6356350"/>
            <a:ext cx="1808331" cy="365125"/>
          </a:xfrm>
        </p:spPr>
        <p:txBody>
          <a:bodyPr/>
          <a:lstStyle/>
          <a:p>
            <a:r>
              <a:rPr lang="it-IT" smtClean="0"/>
              <a:t>08/05/2013</a:t>
            </a:r>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piè di pagina 1"/>
          <p:cNvSpPr>
            <a:spLocks noGrp="1"/>
          </p:cNvSpPr>
          <p:nvPr>
            <p:ph type="ftr" sz="quarter" idx="10"/>
          </p:nvPr>
        </p:nvSpPr>
        <p:spPr>
          <a:xfrm>
            <a:off x="2831952" y="6356350"/>
            <a:ext cx="3691678" cy="365125"/>
          </a:xfrm>
          <a:noFill/>
        </p:spPr>
        <p:txBody>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smtClean="0"/>
              <a:t>Seminari didattici - Città della Scienza</a:t>
            </a:r>
            <a:endParaRPr lang="en-GB"/>
          </a:p>
        </p:txBody>
      </p:sp>
      <p:pic>
        <p:nvPicPr>
          <p:cNvPr id="13315" name="Picture 4" descr="VIR-lay1"/>
          <p:cNvPicPr>
            <a:picLocks noChangeAspect="1" noChangeArrowheads="1"/>
          </p:cNvPicPr>
          <p:nvPr/>
        </p:nvPicPr>
        <p:blipFill>
          <a:blip r:embed="rId3" cstate="print"/>
          <a:srcRect/>
          <a:stretch>
            <a:fillRect/>
          </a:stretch>
        </p:blipFill>
        <p:spPr bwMode="auto">
          <a:xfrm>
            <a:off x="609600" y="1066800"/>
            <a:ext cx="7827963" cy="4532313"/>
          </a:xfrm>
          <a:prstGeom prst="rect">
            <a:avLst/>
          </a:prstGeom>
          <a:noFill/>
          <a:ln w="9525">
            <a:noFill/>
            <a:miter lim="800000"/>
            <a:headEnd/>
            <a:tailEnd/>
          </a:ln>
        </p:spPr>
      </p:pic>
      <p:sp>
        <p:nvSpPr>
          <p:cNvPr id="13316" name="Rectangle 5"/>
          <p:cNvSpPr>
            <a:spLocks noChangeArrowheads="1"/>
          </p:cNvSpPr>
          <p:nvPr/>
        </p:nvSpPr>
        <p:spPr bwMode="auto">
          <a:xfrm>
            <a:off x="1619250" y="115888"/>
            <a:ext cx="5619750" cy="649287"/>
          </a:xfrm>
          <a:prstGeom prst="rect">
            <a:avLst/>
          </a:prstGeom>
          <a:noFill/>
          <a:ln w="9525">
            <a:noFill/>
            <a:miter lim="800000"/>
            <a:headEnd/>
            <a:tailEnd/>
          </a:ln>
        </p:spPr>
        <p:txBody>
          <a:bodyPr anchor="ctr"/>
          <a:lstStyle/>
          <a:p>
            <a:pPr algn="ctr" defTabSz="449263">
              <a:buClr>
                <a:srgbClr val="0033CC"/>
              </a:buClr>
              <a:buFont typeface="Microsoft Sans Serif" pitchFamily="34" charset="0"/>
              <a:buNone/>
            </a:pPr>
            <a:r>
              <a:rPr lang="it-IT" sz="2000" dirty="0">
                <a:latin typeface="Microsoft Sans Serif" pitchFamily="34" charset="0"/>
              </a:rPr>
              <a:t>Schema ottico di VIRGO</a:t>
            </a:r>
            <a:endParaRPr lang="en-US" sz="2000" dirty="0">
              <a:latin typeface="Microsoft Sans Serif" pitchFamily="34" charset="0"/>
            </a:endParaRPr>
          </a:p>
        </p:txBody>
      </p:sp>
      <p:sp>
        <p:nvSpPr>
          <p:cNvPr id="13317" name="Text Box 6"/>
          <p:cNvSpPr txBox="1">
            <a:spLocks noChangeArrowheads="1"/>
          </p:cNvSpPr>
          <p:nvPr/>
        </p:nvSpPr>
        <p:spPr bwMode="auto">
          <a:xfrm>
            <a:off x="533400" y="3240088"/>
            <a:ext cx="1335088" cy="336550"/>
          </a:xfrm>
          <a:prstGeom prst="rect">
            <a:avLst/>
          </a:prstGeom>
          <a:noFill/>
          <a:ln w="9525">
            <a:noFill/>
            <a:miter lim="800000"/>
            <a:headEnd/>
            <a:tailEnd/>
          </a:ln>
        </p:spPr>
        <p:txBody>
          <a:bodyPr wrap="none">
            <a:spAutoFit/>
          </a:bodyPr>
          <a:lstStyle/>
          <a:p>
            <a:pPr eaLnBrk="0" hangingPunct="0">
              <a:lnSpc>
                <a:spcPct val="100000"/>
              </a:lnSpc>
              <a:buClrTx/>
              <a:buSzTx/>
              <a:buFontTx/>
              <a:buNone/>
            </a:pPr>
            <a:r>
              <a:rPr lang="en-GB" sz="1600">
                <a:solidFill>
                  <a:schemeClr val="tx1"/>
                </a:solidFill>
                <a:latin typeface="Verdana" pitchFamily="34" charset="0"/>
              </a:rPr>
              <a:t>Laser 20 W</a:t>
            </a:r>
          </a:p>
        </p:txBody>
      </p:sp>
      <p:grpSp>
        <p:nvGrpSpPr>
          <p:cNvPr id="2" name="Group 7"/>
          <p:cNvGrpSpPr>
            <a:grpSpLocks/>
          </p:cNvGrpSpPr>
          <p:nvPr/>
        </p:nvGrpSpPr>
        <p:grpSpPr bwMode="auto">
          <a:xfrm>
            <a:off x="1981200" y="1447800"/>
            <a:ext cx="6688138" cy="3532188"/>
            <a:chOff x="1248" y="1200"/>
            <a:chExt cx="4213" cy="2225"/>
          </a:xfrm>
        </p:grpSpPr>
        <p:sp>
          <p:nvSpPr>
            <p:cNvPr id="13321" name="Text Box 8"/>
            <p:cNvSpPr txBox="1">
              <a:spLocks noChangeArrowheads="1"/>
            </p:cNvSpPr>
            <p:nvPr/>
          </p:nvSpPr>
          <p:spPr bwMode="auto">
            <a:xfrm>
              <a:off x="3462" y="3213"/>
              <a:ext cx="1480" cy="212"/>
            </a:xfrm>
            <a:prstGeom prst="rect">
              <a:avLst/>
            </a:prstGeom>
            <a:noFill/>
            <a:ln w="9525">
              <a:noFill/>
              <a:miter lim="800000"/>
              <a:headEnd/>
              <a:tailEnd/>
            </a:ln>
          </p:spPr>
          <p:txBody>
            <a:bodyPr wrap="none">
              <a:spAutoFit/>
            </a:bodyPr>
            <a:lstStyle/>
            <a:p>
              <a:pPr algn="ctr" eaLnBrk="0" hangingPunct="0">
                <a:lnSpc>
                  <a:spcPct val="100000"/>
                </a:lnSpc>
                <a:buClrTx/>
                <a:buSzTx/>
                <a:buFontTx/>
                <a:buNone/>
              </a:pPr>
              <a:r>
                <a:rPr lang="de-DE" sz="1600">
                  <a:latin typeface="Verdana" pitchFamily="34" charset="0"/>
                </a:rPr>
                <a:t>Output Mode Cleaner</a:t>
              </a:r>
            </a:p>
          </p:txBody>
        </p:sp>
        <p:sp>
          <p:nvSpPr>
            <p:cNvPr id="13322" name="Text Box 9"/>
            <p:cNvSpPr txBox="1">
              <a:spLocks noChangeArrowheads="1"/>
            </p:cNvSpPr>
            <p:nvPr/>
          </p:nvSpPr>
          <p:spPr bwMode="auto">
            <a:xfrm>
              <a:off x="3312" y="1584"/>
              <a:ext cx="2149" cy="520"/>
            </a:xfrm>
            <a:prstGeom prst="rect">
              <a:avLst/>
            </a:prstGeom>
            <a:noFill/>
            <a:ln w="9525">
              <a:noFill/>
              <a:miter lim="800000"/>
              <a:headEnd/>
              <a:tailEnd/>
            </a:ln>
          </p:spPr>
          <p:txBody>
            <a:bodyPr wrap="none">
              <a:spAutoFit/>
            </a:bodyPr>
            <a:lstStyle/>
            <a:p>
              <a:pPr eaLnBrk="0" hangingPunct="0">
                <a:lnSpc>
                  <a:spcPct val="100000"/>
                </a:lnSpc>
                <a:buClrTx/>
                <a:buSzTx/>
                <a:buFontTx/>
                <a:buNone/>
              </a:pPr>
              <a:r>
                <a:rPr lang="de-DE" sz="1600">
                  <a:latin typeface="Verdana" pitchFamily="34" charset="0"/>
                </a:rPr>
                <a:t>3 km long Fabry-Perot cavities:</a:t>
              </a:r>
            </a:p>
            <a:p>
              <a:pPr eaLnBrk="0" hangingPunct="0">
                <a:lnSpc>
                  <a:spcPct val="100000"/>
                </a:lnSpc>
                <a:buClrTx/>
                <a:buSzTx/>
                <a:buFontTx/>
                <a:buNone/>
              </a:pPr>
              <a:r>
                <a:rPr lang="de-DE" sz="1600">
                  <a:latin typeface="Verdana" pitchFamily="34" charset="0"/>
                </a:rPr>
                <a:t>to lengthen the optical path to </a:t>
              </a:r>
            </a:p>
            <a:p>
              <a:pPr eaLnBrk="0" hangingPunct="0">
                <a:lnSpc>
                  <a:spcPct val="100000"/>
                </a:lnSpc>
                <a:buClrTx/>
                <a:buSzTx/>
                <a:buFontTx/>
                <a:buNone/>
              </a:pPr>
              <a:r>
                <a:rPr lang="de-DE" sz="1600">
                  <a:latin typeface="Verdana" pitchFamily="34" charset="0"/>
                </a:rPr>
                <a:t>100 km</a:t>
              </a:r>
              <a:endParaRPr lang="en-GB" sz="1600">
                <a:latin typeface="Verdana" pitchFamily="34" charset="0"/>
              </a:endParaRPr>
            </a:p>
          </p:txBody>
        </p:sp>
        <p:sp>
          <p:nvSpPr>
            <p:cNvPr id="13323" name="Text Box 10"/>
            <p:cNvSpPr txBox="1">
              <a:spLocks noChangeArrowheads="1"/>
            </p:cNvSpPr>
            <p:nvPr/>
          </p:nvSpPr>
          <p:spPr bwMode="auto">
            <a:xfrm>
              <a:off x="1248" y="1200"/>
              <a:ext cx="1383" cy="212"/>
            </a:xfrm>
            <a:prstGeom prst="rect">
              <a:avLst/>
            </a:prstGeom>
            <a:noFill/>
            <a:ln w="9525">
              <a:noFill/>
              <a:miter lim="800000"/>
              <a:headEnd/>
              <a:tailEnd/>
            </a:ln>
          </p:spPr>
          <p:txBody>
            <a:bodyPr wrap="none">
              <a:spAutoFit/>
            </a:bodyPr>
            <a:lstStyle/>
            <a:p>
              <a:pPr algn="ctr" eaLnBrk="0" hangingPunct="0">
                <a:lnSpc>
                  <a:spcPct val="100000"/>
                </a:lnSpc>
                <a:buClrTx/>
                <a:buSzTx/>
                <a:buFontTx/>
                <a:buNone/>
              </a:pPr>
              <a:r>
                <a:rPr lang="de-DE" sz="1600">
                  <a:solidFill>
                    <a:schemeClr val="tx1"/>
                  </a:solidFill>
                  <a:latin typeface="Verdana" pitchFamily="34" charset="0"/>
                </a:rPr>
                <a:t>Input Mode Cleaner</a:t>
              </a:r>
            </a:p>
          </p:txBody>
        </p:sp>
      </p:grpSp>
      <p:sp>
        <p:nvSpPr>
          <p:cNvPr id="13319" name="Text Box 11"/>
          <p:cNvSpPr txBox="1">
            <a:spLocks noChangeArrowheads="1"/>
          </p:cNvSpPr>
          <p:nvPr/>
        </p:nvSpPr>
        <p:spPr bwMode="auto">
          <a:xfrm>
            <a:off x="1676400" y="5029200"/>
            <a:ext cx="2992438" cy="825500"/>
          </a:xfrm>
          <a:prstGeom prst="rect">
            <a:avLst/>
          </a:prstGeom>
          <a:noFill/>
          <a:ln w="9525">
            <a:noFill/>
            <a:miter lim="800000"/>
            <a:headEnd/>
            <a:tailEnd/>
          </a:ln>
        </p:spPr>
        <p:txBody>
          <a:bodyPr wrap="none">
            <a:spAutoFit/>
          </a:bodyPr>
          <a:lstStyle/>
          <a:p>
            <a:pPr>
              <a:lnSpc>
                <a:spcPct val="100000"/>
              </a:lnSpc>
              <a:buClrTx/>
              <a:buSzTx/>
              <a:buFontTx/>
              <a:buNone/>
            </a:pPr>
            <a:r>
              <a:rPr lang="it-IT" sz="1600">
                <a:latin typeface="Verdana" pitchFamily="34" charset="0"/>
              </a:rPr>
              <a:t>Power recycling mirror: </a:t>
            </a:r>
          </a:p>
          <a:p>
            <a:pPr>
              <a:lnSpc>
                <a:spcPct val="100000"/>
              </a:lnSpc>
              <a:buClrTx/>
              <a:buSzTx/>
              <a:buFontTx/>
              <a:buNone/>
            </a:pPr>
            <a:r>
              <a:rPr lang="it-IT" sz="1600">
                <a:latin typeface="Verdana" pitchFamily="34" charset="0"/>
              </a:rPr>
              <a:t>to increase the light power </a:t>
            </a:r>
          </a:p>
          <a:p>
            <a:pPr>
              <a:lnSpc>
                <a:spcPct val="100000"/>
              </a:lnSpc>
              <a:buClrTx/>
              <a:buSzTx/>
              <a:buFontTx/>
              <a:buNone/>
            </a:pPr>
            <a:r>
              <a:rPr lang="it-IT" sz="1600">
                <a:latin typeface="Verdana" pitchFamily="34" charset="0"/>
              </a:rPr>
              <a:t>to 1 kW </a:t>
            </a:r>
            <a:endParaRPr lang="en-US" sz="1600">
              <a:latin typeface="Verdana" pitchFamily="34" charset="0"/>
            </a:endParaRPr>
          </a:p>
        </p:txBody>
      </p:sp>
      <p:sp>
        <p:nvSpPr>
          <p:cNvPr id="13320" name="Line 12"/>
          <p:cNvSpPr>
            <a:spLocks noChangeShapeType="1"/>
          </p:cNvSpPr>
          <p:nvPr/>
        </p:nvSpPr>
        <p:spPr bwMode="auto">
          <a:xfrm flipV="1">
            <a:off x="3657600" y="4343400"/>
            <a:ext cx="457200" cy="685800"/>
          </a:xfrm>
          <a:prstGeom prst="line">
            <a:avLst/>
          </a:prstGeom>
          <a:noFill/>
          <a:ln w="9525">
            <a:solidFill>
              <a:schemeClr val="tx1"/>
            </a:solidFill>
            <a:round/>
            <a:headEnd/>
            <a:tailEnd type="triangle" w="med" len="med"/>
          </a:ln>
        </p:spPr>
        <p:txBody>
          <a:bodyPr/>
          <a:lstStyle/>
          <a:p>
            <a:endParaRPr lang="it-IT"/>
          </a:p>
        </p:txBody>
      </p:sp>
      <p:sp>
        <p:nvSpPr>
          <p:cNvPr id="12" name="Date Placeholder 11"/>
          <p:cNvSpPr>
            <a:spLocks noGrp="1"/>
          </p:cNvSpPr>
          <p:nvPr>
            <p:ph type="dt" sz="half" idx="10"/>
          </p:nvPr>
        </p:nvSpPr>
        <p:spPr>
          <a:xfrm>
            <a:off x="675568" y="6356350"/>
            <a:ext cx="2133600" cy="365125"/>
          </a:xfrm>
        </p:spPr>
        <p:txBody>
          <a:bodyPr/>
          <a:lstStyle/>
          <a:p>
            <a:r>
              <a:rPr lang="it-IT" dirty="0" smtClean="0"/>
              <a:t>08/05/2013</a:t>
            </a:r>
            <a:endParaRPr lang="en-US"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966658" name="Picture 2" descr="pend1"/>
          <p:cNvPicPr>
            <a:picLocks noChangeAspect="1" noChangeArrowheads="1"/>
          </p:cNvPicPr>
          <p:nvPr/>
        </p:nvPicPr>
        <p:blipFill>
          <a:blip r:embed="rId2" cstate="print"/>
          <a:srcRect/>
          <a:stretch>
            <a:fillRect/>
          </a:stretch>
        </p:blipFill>
        <p:spPr bwMode="auto">
          <a:xfrm>
            <a:off x="914400" y="4340225"/>
            <a:ext cx="3355975" cy="2517775"/>
          </a:xfrm>
          <a:prstGeom prst="rect">
            <a:avLst/>
          </a:prstGeom>
          <a:noFill/>
        </p:spPr>
      </p:pic>
      <p:sp>
        <p:nvSpPr>
          <p:cNvPr id="966659" name="Rectangle 3"/>
          <p:cNvSpPr>
            <a:spLocks noGrp="1" noChangeArrowheads="1"/>
          </p:cNvSpPr>
          <p:nvPr>
            <p:ph type="title"/>
          </p:nvPr>
        </p:nvSpPr>
        <p:spPr>
          <a:xfrm>
            <a:off x="457200" y="138158"/>
            <a:ext cx="8229600" cy="1143000"/>
          </a:xfrm>
        </p:spPr>
        <p:txBody>
          <a:bodyPr/>
          <a:lstStyle/>
          <a:p>
            <a:r>
              <a:rPr lang="it-IT" dirty="0" smtClean="0">
                <a:solidFill>
                  <a:schemeClr val="bg1"/>
                </a:solidFill>
              </a:rPr>
              <a:t>Isolamento sismico</a:t>
            </a:r>
            <a:endParaRPr lang="en-GB" dirty="0">
              <a:solidFill>
                <a:schemeClr val="bg1"/>
              </a:solidFill>
            </a:endParaRPr>
          </a:p>
        </p:txBody>
      </p:sp>
      <p:sp>
        <p:nvSpPr>
          <p:cNvPr id="966660" name="Rectangle 4"/>
          <p:cNvSpPr>
            <a:spLocks noGrp="1" noChangeArrowheads="1"/>
          </p:cNvSpPr>
          <p:nvPr>
            <p:ph type="body" idx="1"/>
          </p:nvPr>
        </p:nvSpPr>
        <p:spPr>
          <a:xfrm>
            <a:off x="1219200" y="914400"/>
            <a:ext cx="3810000" cy="1676400"/>
          </a:xfrm>
        </p:spPr>
        <p:txBody>
          <a:bodyPr>
            <a:normAutofit fontScale="55000" lnSpcReduction="20000"/>
          </a:bodyPr>
          <a:lstStyle/>
          <a:p>
            <a:r>
              <a:rPr lang="it-IT" dirty="0" smtClean="0">
                <a:solidFill>
                  <a:schemeClr val="bg1"/>
                </a:solidFill>
              </a:rPr>
              <a:t>Specchi sospesi</a:t>
            </a:r>
            <a:endParaRPr lang="it-IT" dirty="0">
              <a:solidFill>
                <a:schemeClr val="bg1"/>
              </a:solidFill>
            </a:endParaRPr>
          </a:p>
          <a:p>
            <a:r>
              <a:rPr lang="it-IT" dirty="0" smtClean="0">
                <a:solidFill>
                  <a:schemeClr val="bg1"/>
                </a:solidFill>
              </a:rPr>
              <a:t>Uso di multi-pendoli</a:t>
            </a:r>
            <a:endParaRPr lang="it-IT" dirty="0">
              <a:solidFill>
                <a:schemeClr val="bg1"/>
              </a:solidFill>
            </a:endParaRPr>
          </a:p>
          <a:p>
            <a:r>
              <a:rPr lang="it-IT" dirty="0" smtClean="0">
                <a:solidFill>
                  <a:schemeClr val="bg1"/>
                </a:solidFill>
              </a:rPr>
              <a:t>Scegliere una bassa frequenza di pendolo</a:t>
            </a:r>
            <a:endParaRPr lang="it-IT" dirty="0">
              <a:solidFill>
                <a:schemeClr val="bg1"/>
              </a:solidFill>
            </a:endParaRPr>
          </a:p>
          <a:p>
            <a:r>
              <a:rPr lang="it-IT" dirty="0" smtClean="0">
                <a:solidFill>
                  <a:schemeClr val="bg1"/>
                </a:solidFill>
              </a:rPr>
              <a:t>Fornire un isolamento su 6 gradi di libertà</a:t>
            </a:r>
            <a:r>
              <a:rPr lang="it-IT" dirty="0" smtClean="0"/>
              <a:t>:</a:t>
            </a:r>
            <a:endParaRPr lang="it-IT" dirty="0"/>
          </a:p>
          <a:p>
            <a:pPr>
              <a:lnSpc>
                <a:spcPct val="110000"/>
              </a:lnSpc>
            </a:pPr>
            <a:endParaRPr lang="it-IT" dirty="0"/>
          </a:p>
        </p:txBody>
      </p:sp>
      <p:pic>
        <p:nvPicPr>
          <p:cNvPr id="966661" name="Picture 5" descr="seismshot"/>
          <p:cNvPicPr>
            <a:picLocks noChangeAspect="1" noChangeArrowheads="1"/>
          </p:cNvPicPr>
          <p:nvPr/>
        </p:nvPicPr>
        <p:blipFill>
          <a:blip r:embed="rId3" cstate="print"/>
          <a:srcRect/>
          <a:stretch>
            <a:fillRect/>
          </a:stretch>
        </p:blipFill>
        <p:spPr bwMode="auto">
          <a:xfrm>
            <a:off x="5029200" y="1323840"/>
            <a:ext cx="3714750" cy="5257800"/>
          </a:xfrm>
          <a:prstGeom prst="rect">
            <a:avLst/>
          </a:prstGeom>
          <a:noFill/>
        </p:spPr>
      </p:pic>
      <p:pic>
        <p:nvPicPr>
          <p:cNvPr id="966662" name="Picture 6" descr="pend2"/>
          <p:cNvPicPr>
            <a:picLocks noChangeAspect="1" noChangeArrowheads="1"/>
          </p:cNvPicPr>
          <p:nvPr/>
        </p:nvPicPr>
        <p:blipFill>
          <a:blip r:embed="rId4" cstate="print"/>
          <a:srcRect/>
          <a:stretch>
            <a:fillRect/>
          </a:stretch>
        </p:blipFill>
        <p:spPr bwMode="auto">
          <a:xfrm>
            <a:off x="838200" y="4283075"/>
            <a:ext cx="3432175" cy="2574925"/>
          </a:xfrm>
          <a:prstGeom prst="rect">
            <a:avLst/>
          </a:prstGeom>
          <a:noFill/>
        </p:spPr>
      </p:pic>
      <p:grpSp>
        <p:nvGrpSpPr>
          <p:cNvPr id="2" name="Group 7"/>
          <p:cNvGrpSpPr>
            <a:grpSpLocks/>
          </p:cNvGrpSpPr>
          <p:nvPr/>
        </p:nvGrpSpPr>
        <p:grpSpPr bwMode="auto">
          <a:xfrm>
            <a:off x="1143000" y="2590800"/>
            <a:ext cx="609600" cy="1371600"/>
            <a:chOff x="670" y="1131"/>
            <a:chExt cx="431" cy="934"/>
          </a:xfrm>
        </p:grpSpPr>
        <p:sp>
          <p:nvSpPr>
            <p:cNvPr id="966664" name="Line 8"/>
            <p:cNvSpPr>
              <a:spLocks noChangeShapeType="1"/>
            </p:cNvSpPr>
            <p:nvPr/>
          </p:nvSpPr>
          <p:spPr bwMode="auto">
            <a:xfrm>
              <a:off x="670" y="1193"/>
              <a:ext cx="431" cy="0"/>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65" name="Line 9"/>
            <p:cNvSpPr>
              <a:spLocks noChangeShapeType="1"/>
            </p:cNvSpPr>
            <p:nvPr/>
          </p:nvSpPr>
          <p:spPr bwMode="auto">
            <a:xfrm flipV="1">
              <a:off x="747" y="1131"/>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66" name="Line 10"/>
            <p:cNvSpPr>
              <a:spLocks noChangeShapeType="1"/>
            </p:cNvSpPr>
            <p:nvPr/>
          </p:nvSpPr>
          <p:spPr bwMode="auto">
            <a:xfrm flipV="1">
              <a:off x="810" y="1131"/>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67" name="Line 11"/>
            <p:cNvSpPr>
              <a:spLocks noChangeShapeType="1"/>
            </p:cNvSpPr>
            <p:nvPr/>
          </p:nvSpPr>
          <p:spPr bwMode="auto">
            <a:xfrm flipV="1">
              <a:off x="873" y="1131"/>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68" name="Line 12"/>
            <p:cNvSpPr>
              <a:spLocks noChangeShapeType="1"/>
            </p:cNvSpPr>
            <p:nvPr/>
          </p:nvSpPr>
          <p:spPr bwMode="auto">
            <a:xfrm flipV="1">
              <a:off x="936" y="1131"/>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69" name="Line 13"/>
            <p:cNvSpPr>
              <a:spLocks noChangeShapeType="1"/>
            </p:cNvSpPr>
            <p:nvPr/>
          </p:nvSpPr>
          <p:spPr bwMode="auto">
            <a:xfrm flipV="1">
              <a:off x="999" y="1131"/>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0" name="Line 14"/>
            <p:cNvSpPr>
              <a:spLocks noChangeShapeType="1"/>
            </p:cNvSpPr>
            <p:nvPr/>
          </p:nvSpPr>
          <p:spPr bwMode="auto">
            <a:xfrm>
              <a:off x="873" y="1193"/>
              <a:ext cx="0" cy="607"/>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1" name="Oval 15"/>
            <p:cNvSpPr>
              <a:spLocks noChangeArrowheads="1"/>
            </p:cNvSpPr>
            <p:nvPr/>
          </p:nvSpPr>
          <p:spPr bwMode="auto">
            <a:xfrm>
              <a:off x="736" y="1801"/>
              <a:ext cx="275" cy="264"/>
            </a:xfrm>
            <a:prstGeom prst="ellipse">
              <a:avLst/>
            </a:prstGeom>
            <a:solidFill>
              <a:schemeClr val="accent1"/>
            </a:solidFill>
            <a:ln w="12700" cap="sq">
              <a:solidFill>
                <a:schemeClr val="bg1"/>
              </a:solidFill>
              <a:round/>
              <a:headEnd type="none" w="sm" len="sm"/>
              <a:tailEnd type="none" w="sm" len="sm"/>
            </a:ln>
            <a:effectLst/>
          </p:spPr>
          <p:txBody>
            <a:bodyPr wrap="none" anchor="ctr"/>
            <a:lstStyle/>
            <a:p>
              <a:endParaRPr lang="it-IT"/>
            </a:p>
          </p:txBody>
        </p:sp>
      </p:grpSp>
      <p:grpSp>
        <p:nvGrpSpPr>
          <p:cNvPr id="3" name="Group 16"/>
          <p:cNvGrpSpPr>
            <a:grpSpLocks/>
          </p:cNvGrpSpPr>
          <p:nvPr/>
        </p:nvGrpSpPr>
        <p:grpSpPr bwMode="auto">
          <a:xfrm>
            <a:off x="1905000" y="2590800"/>
            <a:ext cx="609600" cy="1447800"/>
            <a:chOff x="601" y="2668"/>
            <a:chExt cx="431" cy="1124"/>
          </a:xfrm>
        </p:grpSpPr>
        <p:sp>
          <p:nvSpPr>
            <p:cNvPr id="966673" name="Line 17"/>
            <p:cNvSpPr>
              <a:spLocks noChangeShapeType="1"/>
            </p:cNvSpPr>
            <p:nvPr/>
          </p:nvSpPr>
          <p:spPr bwMode="auto">
            <a:xfrm>
              <a:off x="601" y="2730"/>
              <a:ext cx="431" cy="0"/>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4" name="Line 18"/>
            <p:cNvSpPr>
              <a:spLocks noChangeShapeType="1"/>
            </p:cNvSpPr>
            <p:nvPr/>
          </p:nvSpPr>
          <p:spPr bwMode="auto">
            <a:xfrm flipV="1">
              <a:off x="678" y="2668"/>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5" name="Line 19"/>
            <p:cNvSpPr>
              <a:spLocks noChangeShapeType="1"/>
            </p:cNvSpPr>
            <p:nvPr/>
          </p:nvSpPr>
          <p:spPr bwMode="auto">
            <a:xfrm flipV="1">
              <a:off x="741" y="2668"/>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6" name="Line 20"/>
            <p:cNvSpPr>
              <a:spLocks noChangeShapeType="1"/>
            </p:cNvSpPr>
            <p:nvPr/>
          </p:nvSpPr>
          <p:spPr bwMode="auto">
            <a:xfrm flipV="1">
              <a:off x="804" y="2668"/>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7" name="Line 21"/>
            <p:cNvSpPr>
              <a:spLocks noChangeShapeType="1"/>
            </p:cNvSpPr>
            <p:nvPr/>
          </p:nvSpPr>
          <p:spPr bwMode="auto">
            <a:xfrm flipV="1">
              <a:off x="867" y="2668"/>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8" name="Line 22"/>
            <p:cNvSpPr>
              <a:spLocks noChangeShapeType="1"/>
            </p:cNvSpPr>
            <p:nvPr/>
          </p:nvSpPr>
          <p:spPr bwMode="auto">
            <a:xfrm flipV="1">
              <a:off x="930" y="2668"/>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79" name="Line 23"/>
            <p:cNvSpPr>
              <a:spLocks noChangeShapeType="1"/>
            </p:cNvSpPr>
            <p:nvPr/>
          </p:nvSpPr>
          <p:spPr bwMode="auto">
            <a:xfrm>
              <a:off x="804" y="2730"/>
              <a:ext cx="0" cy="243"/>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80" name="Oval 24"/>
            <p:cNvSpPr>
              <a:spLocks noChangeArrowheads="1"/>
            </p:cNvSpPr>
            <p:nvPr/>
          </p:nvSpPr>
          <p:spPr bwMode="auto">
            <a:xfrm>
              <a:off x="741" y="2973"/>
              <a:ext cx="126" cy="111"/>
            </a:xfrm>
            <a:prstGeom prst="ellipse">
              <a:avLst/>
            </a:prstGeom>
            <a:solidFill>
              <a:schemeClr val="accent1"/>
            </a:solidFill>
            <a:ln w="12700" cap="sq">
              <a:solidFill>
                <a:schemeClr val="bg1"/>
              </a:solidFill>
              <a:round/>
              <a:headEnd type="none" w="sm" len="sm"/>
              <a:tailEnd type="none" w="sm" len="sm"/>
            </a:ln>
            <a:effectLst/>
          </p:spPr>
          <p:txBody>
            <a:bodyPr wrap="none" anchor="ctr"/>
            <a:lstStyle/>
            <a:p>
              <a:endParaRPr lang="it-IT"/>
            </a:p>
          </p:txBody>
        </p:sp>
        <p:sp>
          <p:nvSpPr>
            <p:cNvPr id="966681" name="Line 25"/>
            <p:cNvSpPr>
              <a:spLocks noChangeShapeType="1"/>
            </p:cNvSpPr>
            <p:nvPr/>
          </p:nvSpPr>
          <p:spPr bwMode="auto">
            <a:xfrm>
              <a:off x="810" y="3084"/>
              <a:ext cx="0" cy="243"/>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82" name="Oval 26"/>
            <p:cNvSpPr>
              <a:spLocks noChangeArrowheads="1"/>
            </p:cNvSpPr>
            <p:nvPr/>
          </p:nvSpPr>
          <p:spPr bwMode="auto">
            <a:xfrm>
              <a:off x="747" y="3327"/>
              <a:ext cx="126" cy="111"/>
            </a:xfrm>
            <a:prstGeom prst="ellipse">
              <a:avLst/>
            </a:prstGeom>
            <a:solidFill>
              <a:schemeClr val="accent1"/>
            </a:solidFill>
            <a:ln w="12700" cap="sq">
              <a:solidFill>
                <a:schemeClr val="bg1"/>
              </a:solidFill>
              <a:round/>
              <a:headEnd type="none" w="sm" len="sm"/>
              <a:tailEnd type="none" w="sm" len="sm"/>
            </a:ln>
            <a:effectLst/>
          </p:spPr>
          <p:txBody>
            <a:bodyPr wrap="none" anchor="ctr"/>
            <a:lstStyle/>
            <a:p>
              <a:endParaRPr lang="it-IT"/>
            </a:p>
          </p:txBody>
        </p:sp>
        <p:sp>
          <p:nvSpPr>
            <p:cNvPr id="966683" name="Line 27"/>
            <p:cNvSpPr>
              <a:spLocks noChangeShapeType="1"/>
            </p:cNvSpPr>
            <p:nvPr/>
          </p:nvSpPr>
          <p:spPr bwMode="auto">
            <a:xfrm>
              <a:off x="816" y="3438"/>
              <a:ext cx="0" cy="243"/>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84" name="Oval 28"/>
            <p:cNvSpPr>
              <a:spLocks noChangeArrowheads="1"/>
            </p:cNvSpPr>
            <p:nvPr/>
          </p:nvSpPr>
          <p:spPr bwMode="auto">
            <a:xfrm>
              <a:off x="753" y="3681"/>
              <a:ext cx="126" cy="111"/>
            </a:xfrm>
            <a:prstGeom prst="ellipse">
              <a:avLst/>
            </a:prstGeom>
            <a:solidFill>
              <a:schemeClr val="accent1"/>
            </a:solidFill>
            <a:ln w="12700" cap="sq">
              <a:solidFill>
                <a:schemeClr val="bg1"/>
              </a:solidFill>
              <a:round/>
              <a:headEnd type="none" w="sm" len="sm"/>
              <a:tailEnd type="none" w="sm" len="sm"/>
            </a:ln>
            <a:effectLst/>
          </p:spPr>
          <p:txBody>
            <a:bodyPr wrap="none" anchor="ctr"/>
            <a:lstStyle/>
            <a:p>
              <a:endParaRPr lang="it-IT"/>
            </a:p>
          </p:txBody>
        </p:sp>
      </p:grpSp>
      <p:grpSp>
        <p:nvGrpSpPr>
          <p:cNvPr id="4" name="Group 29"/>
          <p:cNvGrpSpPr>
            <a:grpSpLocks/>
          </p:cNvGrpSpPr>
          <p:nvPr/>
        </p:nvGrpSpPr>
        <p:grpSpPr bwMode="auto">
          <a:xfrm>
            <a:off x="2667000" y="2590800"/>
            <a:ext cx="533400" cy="1447800"/>
            <a:chOff x="960" y="2880"/>
            <a:chExt cx="431" cy="1056"/>
          </a:xfrm>
        </p:grpSpPr>
        <p:sp>
          <p:nvSpPr>
            <p:cNvPr id="966686" name="Line 30"/>
            <p:cNvSpPr>
              <a:spLocks noChangeShapeType="1"/>
            </p:cNvSpPr>
            <p:nvPr/>
          </p:nvSpPr>
          <p:spPr bwMode="auto">
            <a:xfrm>
              <a:off x="960" y="2942"/>
              <a:ext cx="431" cy="0"/>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87" name="Line 31"/>
            <p:cNvSpPr>
              <a:spLocks noChangeShapeType="1"/>
            </p:cNvSpPr>
            <p:nvPr/>
          </p:nvSpPr>
          <p:spPr bwMode="auto">
            <a:xfrm flipV="1">
              <a:off x="1037" y="2880"/>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88" name="Line 32"/>
            <p:cNvSpPr>
              <a:spLocks noChangeShapeType="1"/>
            </p:cNvSpPr>
            <p:nvPr/>
          </p:nvSpPr>
          <p:spPr bwMode="auto">
            <a:xfrm flipV="1">
              <a:off x="1100" y="2880"/>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89" name="Line 33"/>
            <p:cNvSpPr>
              <a:spLocks noChangeShapeType="1"/>
            </p:cNvSpPr>
            <p:nvPr/>
          </p:nvSpPr>
          <p:spPr bwMode="auto">
            <a:xfrm flipV="1">
              <a:off x="1163" y="2880"/>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90" name="Line 34"/>
            <p:cNvSpPr>
              <a:spLocks noChangeShapeType="1"/>
            </p:cNvSpPr>
            <p:nvPr/>
          </p:nvSpPr>
          <p:spPr bwMode="auto">
            <a:xfrm flipV="1">
              <a:off x="1226" y="2880"/>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91" name="Line 35"/>
            <p:cNvSpPr>
              <a:spLocks noChangeShapeType="1"/>
            </p:cNvSpPr>
            <p:nvPr/>
          </p:nvSpPr>
          <p:spPr bwMode="auto">
            <a:xfrm flipV="1">
              <a:off x="1289" y="2880"/>
              <a:ext cx="63" cy="62"/>
            </a:xfrm>
            <a:prstGeom prst="line">
              <a:avLst/>
            </a:prstGeom>
            <a:noFill/>
            <a:ln w="12700" cap="sq">
              <a:solidFill>
                <a:schemeClr val="bg1"/>
              </a:solidFill>
              <a:round/>
              <a:headEnd type="none" w="sm" len="sm"/>
              <a:tailEnd type="none" w="sm" len="sm"/>
            </a:ln>
            <a:effectLst/>
          </p:spPr>
          <p:txBody>
            <a:bodyPr wrap="none" anchor="ctr"/>
            <a:lstStyle/>
            <a:p>
              <a:endParaRPr lang="it-IT"/>
            </a:p>
          </p:txBody>
        </p:sp>
        <p:sp>
          <p:nvSpPr>
            <p:cNvPr id="966692" name="Oval 36"/>
            <p:cNvSpPr>
              <a:spLocks noChangeArrowheads="1"/>
            </p:cNvSpPr>
            <p:nvPr/>
          </p:nvSpPr>
          <p:spPr bwMode="auto">
            <a:xfrm>
              <a:off x="1100" y="3168"/>
              <a:ext cx="126" cy="111"/>
            </a:xfrm>
            <a:prstGeom prst="ellipse">
              <a:avLst/>
            </a:prstGeom>
            <a:solidFill>
              <a:schemeClr val="accent1"/>
            </a:solidFill>
            <a:ln w="12700" cap="sq">
              <a:solidFill>
                <a:schemeClr val="bg1"/>
              </a:solidFill>
              <a:round/>
              <a:headEnd type="none" w="sm" len="sm"/>
              <a:tailEnd type="none" w="sm" len="sm"/>
            </a:ln>
            <a:effectLst/>
          </p:spPr>
          <p:txBody>
            <a:bodyPr wrap="none" anchor="ctr"/>
            <a:lstStyle/>
            <a:p>
              <a:endParaRPr lang="en-GB" sz="2400"/>
            </a:p>
          </p:txBody>
        </p:sp>
        <p:sp>
          <p:nvSpPr>
            <p:cNvPr id="966693" name="Oval 37"/>
            <p:cNvSpPr>
              <a:spLocks noChangeArrowheads="1"/>
            </p:cNvSpPr>
            <p:nvPr/>
          </p:nvSpPr>
          <p:spPr bwMode="auto">
            <a:xfrm>
              <a:off x="1104" y="3504"/>
              <a:ext cx="126" cy="111"/>
            </a:xfrm>
            <a:prstGeom prst="ellipse">
              <a:avLst/>
            </a:prstGeom>
            <a:solidFill>
              <a:schemeClr val="accent1"/>
            </a:solidFill>
            <a:ln w="12700" cap="sq">
              <a:solidFill>
                <a:schemeClr val="bg1"/>
              </a:solidFill>
              <a:round/>
              <a:headEnd type="none" w="sm" len="sm"/>
              <a:tailEnd type="none" w="sm" len="sm"/>
            </a:ln>
            <a:effectLst/>
          </p:spPr>
          <p:txBody>
            <a:bodyPr wrap="none" anchor="ctr"/>
            <a:lstStyle/>
            <a:p>
              <a:endParaRPr lang="it-IT"/>
            </a:p>
          </p:txBody>
        </p:sp>
        <p:sp>
          <p:nvSpPr>
            <p:cNvPr id="966694" name="Oval 38"/>
            <p:cNvSpPr>
              <a:spLocks noChangeArrowheads="1"/>
            </p:cNvSpPr>
            <p:nvPr/>
          </p:nvSpPr>
          <p:spPr bwMode="auto">
            <a:xfrm>
              <a:off x="1112" y="3825"/>
              <a:ext cx="126" cy="111"/>
            </a:xfrm>
            <a:prstGeom prst="ellipse">
              <a:avLst/>
            </a:prstGeom>
            <a:solidFill>
              <a:schemeClr val="accent1"/>
            </a:solidFill>
            <a:ln w="12700" cap="sq">
              <a:solidFill>
                <a:schemeClr val="bg1"/>
              </a:solidFill>
              <a:round/>
              <a:headEnd type="none" w="sm" len="sm"/>
              <a:tailEnd type="none" w="sm" len="sm"/>
            </a:ln>
            <a:effectLst/>
          </p:spPr>
          <p:txBody>
            <a:bodyPr wrap="none" anchor="ctr"/>
            <a:lstStyle/>
            <a:p>
              <a:endParaRPr lang="it-IT"/>
            </a:p>
          </p:txBody>
        </p:sp>
        <p:grpSp>
          <p:nvGrpSpPr>
            <p:cNvPr id="5" name="Group 39"/>
            <p:cNvGrpSpPr>
              <a:grpSpLocks/>
            </p:cNvGrpSpPr>
            <p:nvPr/>
          </p:nvGrpSpPr>
          <p:grpSpPr bwMode="auto">
            <a:xfrm>
              <a:off x="1104" y="2928"/>
              <a:ext cx="96" cy="240"/>
              <a:chOff x="1104" y="2928"/>
              <a:chExt cx="96" cy="240"/>
            </a:xfrm>
          </p:grpSpPr>
          <p:grpSp>
            <p:nvGrpSpPr>
              <p:cNvPr id="6" name="Group 40"/>
              <p:cNvGrpSpPr>
                <a:grpSpLocks/>
              </p:cNvGrpSpPr>
              <p:nvPr/>
            </p:nvGrpSpPr>
            <p:grpSpPr bwMode="auto">
              <a:xfrm>
                <a:off x="1104" y="2928"/>
                <a:ext cx="96" cy="240"/>
                <a:chOff x="720" y="3216"/>
                <a:chExt cx="240" cy="576"/>
              </a:xfrm>
            </p:grpSpPr>
            <p:sp>
              <p:nvSpPr>
                <p:cNvPr id="966697" name="Line 41"/>
                <p:cNvSpPr>
                  <a:spLocks noChangeShapeType="1"/>
                </p:cNvSpPr>
                <p:nvPr/>
              </p:nvSpPr>
              <p:spPr bwMode="auto">
                <a:xfrm>
                  <a:off x="720" y="3216"/>
                  <a:ext cx="240" cy="48"/>
                </a:xfrm>
                <a:prstGeom prst="line">
                  <a:avLst/>
                </a:prstGeom>
                <a:noFill/>
                <a:ln w="9525">
                  <a:solidFill>
                    <a:schemeClr val="bg1"/>
                  </a:solidFill>
                  <a:round/>
                  <a:headEnd/>
                  <a:tailEnd/>
                </a:ln>
                <a:effectLst/>
              </p:spPr>
              <p:txBody>
                <a:bodyPr/>
                <a:lstStyle/>
                <a:p>
                  <a:endParaRPr lang="it-IT"/>
                </a:p>
              </p:txBody>
            </p:sp>
            <p:sp>
              <p:nvSpPr>
                <p:cNvPr id="966698" name="Line 42"/>
                <p:cNvSpPr>
                  <a:spLocks noChangeShapeType="1"/>
                </p:cNvSpPr>
                <p:nvPr/>
              </p:nvSpPr>
              <p:spPr bwMode="auto">
                <a:xfrm flipV="1">
                  <a:off x="720" y="3264"/>
                  <a:ext cx="240" cy="96"/>
                </a:xfrm>
                <a:prstGeom prst="line">
                  <a:avLst/>
                </a:prstGeom>
                <a:noFill/>
                <a:ln w="9525">
                  <a:solidFill>
                    <a:schemeClr val="bg1"/>
                  </a:solidFill>
                  <a:round/>
                  <a:headEnd/>
                  <a:tailEnd/>
                </a:ln>
                <a:effectLst/>
              </p:spPr>
              <p:txBody>
                <a:bodyPr/>
                <a:lstStyle/>
                <a:p>
                  <a:endParaRPr lang="it-IT"/>
                </a:p>
              </p:txBody>
            </p:sp>
            <p:sp>
              <p:nvSpPr>
                <p:cNvPr id="966699" name="Line 43"/>
                <p:cNvSpPr>
                  <a:spLocks noChangeShapeType="1"/>
                </p:cNvSpPr>
                <p:nvPr/>
              </p:nvSpPr>
              <p:spPr bwMode="auto">
                <a:xfrm>
                  <a:off x="720" y="3360"/>
                  <a:ext cx="240" cy="48"/>
                </a:xfrm>
                <a:prstGeom prst="line">
                  <a:avLst/>
                </a:prstGeom>
                <a:noFill/>
                <a:ln w="9525">
                  <a:solidFill>
                    <a:schemeClr val="bg1"/>
                  </a:solidFill>
                  <a:round/>
                  <a:headEnd/>
                  <a:tailEnd/>
                </a:ln>
                <a:effectLst/>
              </p:spPr>
              <p:txBody>
                <a:bodyPr/>
                <a:lstStyle/>
                <a:p>
                  <a:endParaRPr lang="it-IT"/>
                </a:p>
              </p:txBody>
            </p:sp>
            <p:sp>
              <p:nvSpPr>
                <p:cNvPr id="966700" name="Line 44"/>
                <p:cNvSpPr>
                  <a:spLocks noChangeShapeType="1"/>
                </p:cNvSpPr>
                <p:nvPr/>
              </p:nvSpPr>
              <p:spPr bwMode="auto">
                <a:xfrm flipV="1">
                  <a:off x="720" y="3408"/>
                  <a:ext cx="240" cy="96"/>
                </a:xfrm>
                <a:prstGeom prst="line">
                  <a:avLst/>
                </a:prstGeom>
                <a:noFill/>
                <a:ln w="9525">
                  <a:solidFill>
                    <a:schemeClr val="bg1"/>
                  </a:solidFill>
                  <a:round/>
                  <a:headEnd/>
                  <a:tailEnd/>
                </a:ln>
                <a:effectLst/>
              </p:spPr>
              <p:txBody>
                <a:bodyPr/>
                <a:lstStyle/>
                <a:p>
                  <a:endParaRPr lang="it-IT"/>
                </a:p>
              </p:txBody>
            </p:sp>
            <p:sp>
              <p:nvSpPr>
                <p:cNvPr id="966701" name="Line 45"/>
                <p:cNvSpPr>
                  <a:spLocks noChangeShapeType="1"/>
                </p:cNvSpPr>
                <p:nvPr/>
              </p:nvSpPr>
              <p:spPr bwMode="auto">
                <a:xfrm>
                  <a:off x="720" y="3504"/>
                  <a:ext cx="240" cy="48"/>
                </a:xfrm>
                <a:prstGeom prst="line">
                  <a:avLst/>
                </a:prstGeom>
                <a:noFill/>
                <a:ln w="9525">
                  <a:solidFill>
                    <a:schemeClr val="bg1"/>
                  </a:solidFill>
                  <a:round/>
                  <a:headEnd/>
                  <a:tailEnd/>
                </a:ln>
                <a:effectLst/>
              </p:spPr>
              <p:txBody>
                <a:bodyPr/>
                <a:lstStyle/>
                <a:p>
                  <a:endParaRPr lang="it-IT"/>
                </a:p>
              </p:txBody>
            </p:sp>
            <p:sp>
              <p:nvSpPr>
                <p:cNvPr id="966702" name="Line 46"/>
                <p:cNvSpPr>
                  <a:spLocks noChangeShapeType="1"/>
                </p:cNvSpPr>
                <p:nvPr/>
              </p:nvSpPr>
              <p:spPr bwMode="auto">
                <a:xfrm flipV="1">
                  <a:off x="720" y="3552"/>
                  <a:ext cx="240" cy="96"/>
                </a:xfrm>
                <a:prstGeom prst="line">
                  <a:avLst/>
                </a:prstGeom>
                <a:noFill/>
                <a:ln w="9525">
                  <a:solidFill>
                    <a:schemeClr val="bg1"/>
                  </a:solidFill>
                  <a:round/>
                  <a:headEnd/>
                  <a:tailEnd/>
                </a:ln>
                <a:effectLst/>
              </p:spPr>
              <p:txBody>
                <a:bodyPr/>
                <a:lstStyle/>
                <a:p>
                  <a:endParaRPr lang="it-IT"/>
                </a:p>
              </p:txBody>
            </p:sp>
            <p:sp>
              <p:nvSpPr>
                <p:cNvPr id="966703" name="Line 47"/>
                <p:cNvSpPr>
                  <a:spLocks noChangeShapeType="1"/>
                </p:cNvSpPr>
                <p:nvPr/>
              </p:nvSpPr>
              <p:spPr bwMode="auto">
                <a:xfrm>
                  <a:off x="720" y="3648"/>
                  <a:ext cx="240" cy="48"/>
                </a:xfrm>
                <a:prstGeom prst="line">
                  <a:avLst/>
                </a:prstGeom>
                <a:noFill/>
                <a:ln w="9525">
                  <a:solidFill>
                    <a:schemeClr val="bg1"/>
                  </a:solidFill>
                  <a:round/>
                  <a:headEnd/>
                  <a:tailEnd/>
                </a:ln>
                <a:effectLst/>
              </p:spPr>
              <p:txBody>
                <a:bodyPr/>
                <a:lstStyle/>
                <a:p>
                  <a:endParaRPr lang="it-IT"/>
                </a:p>
              </p:txBody>
            </p:sp>
            <p:sp>
              <p:nvSpPr>
                <p:cNvPr id="966704" name="Line 48"/>
                <p:cNvSpPr>
                  <a:spLocks noChangeShapeType="1"/>
                </p:cNvSpPr>
                <p:nvPr/>
              </p:nvSpPr>
              <p:spPr bwMode="auto">
                <a:xfrm flipV="1">
                  <a:off x="720" y="3696"/>
                  <a:ext cx="240" cy="96"/>
                </a:xfrm>
                <a:prstGeom prst="line">
                  <a:avLst/>
                </a:prstGeom>
                <a:noFill/>
                <a:ln w="9525">
                  <a:solidFill>
                    <a:schemeClr val="bg1"/>
                  </a:solidFill>
                  <a:round/>
                  <a:headEnd/>
                  <a:tailEnd/>
                </a:ln>
                <a:effectLst/>
              </p:spPr>
              <p:txBody>
                <a:bodyPr/>
                <a:lstStyle/>
                <a:p>
                  <a:endParaRPr lang="it-IT"/>
                </a:p>
              </p:txBody>
            </p:sp>
          </p:grpSp>
          <p:sp>
            <p:nvSpPr>
              <p:cNvPr id="966705" name="Line 49"/>
              <p:cNvSpPr>
                <a:spLocks noChangeShapeType="1"/>
              </p:cNvSpPr>
              <p:nvPr/>
            </p:nvSpPr>
            <p:spPr bwMode="auto">
              <a:xfrm>
                <a:off x="1104" y="3168"/>
                <a:ext cx="48" cy="0"/>
              </a:xfrm>
              <a:prstGeom prst="line">
                <a:avLst/>
              </a:prstGeom>
              <a:noFill/>
              <a:ln w="9525">
                <a:solidFill>
                  <a:schemeClr val="bg1"/>
                </a:solidFill>
                <a:round/>
                <a:headEnd/>
                <a:tailEnd/>
              </a:ln>
              <a:effectLst/>
            </p:spPr>
            <p:txBody>
              <a:bodyPr/>
              <a:lstStyle/>
              <a:p>
                <a:endParaRPr lang="it-IT"/>
              </a:p>
            </p:txBody>
          </p:sp>
        </p:grpSp>
        <p:grpSp>
          <p:nvGrpSpPr>
            <p:cNvPr id="7" name="Group 50"/>
            <p:cNvGrpSpPr>
              <a:grpSpLocks/>
            </p:cNvGrpSpPr>
            <p:nvPr/>
          </p:nvGrpSpPr>
          <p:grpSpPr bwMode="auto">
            <a:xfrm>
              <a:off x="1104" y="3264"/>
              <a:ext cx="96" cy="240"/>
              <a:chOff x="720" y="3216"/>
              <a:chExt cx="240" cy="576"/>
            </a:xfrm>
          </p:grpSpPr>
          <p:sp>
            <p:nvSpPr>
              <p:cNvPr id="966707" name="Line 51"/>
              <p:cNvSpPr>
                <a:spLocks noChangeShapeType="1"/>
              </p:cNvSpPr>
              <p:nvPr/>
            </p:nvSpPr>
            <p:spPr bwMode="auto">
              <a:xfrm>
                <a:off x="720" y="3216"/>
                <a:ext cx="240" cy="48"/>
              </a:xfrm>
              <a:prstGeom prst="line">
                <a:avLst/>
              </a:prstGeom>
              <a:noFill/>
              <a:ln w="9525">
                <a:solidFill>
                  <a:schemeClr val="bg1"/>
                </a:solidFill>
                <a:round/>
                <a:headEnd/>
                <a:tailEnd/>
              </a:ln>
              <a:effectLst/>
            </p:spPr>
            <p:txBody>
              <a:bodyPr/>
              <a:lstStyle/>
              <a:p>
                <a:endParaRPr lang="it-IT"/>
              </a:p>
            </p:txBody>
          </p:sp>
          <p:sp>
            <p:nvSpPr>
              <p:cNvPr id="966708" name="Line 52"/>
              <p:cNvSpPr>
                <a:spLocks noChangeShapeType="1"/>
              </p:cNvSpPr>
              <p:nvPr/>
            </p:nvSpPr>
            <p:spPr bwMode="auto">
              <a:xfrm flipV="1">
                <a:off x="720" y="3264"/>
                <a:ext cx="240" cy="96"/>
              </a:xfrm>
              <a:prstGeom prst="line">
                <a:avLst/>
              </a:prstGeom>
              <a:noFill/>
              <a:ln w="9525">
                <a:solidFill>
                  <a:schemeClr val="bg1"/>
                </a:solidFill>
                <a:round/>
                <a:headEnd/>
                <a:tailEnd/>
              </a:ln>
              <a:effectLst/>
            </p:spPr>
            <p:txBody>
              <a:bodyPr/>
              <a:lstStyle/>
              <a:p>
                <a:endParaRPr lang="it-IT"/>
              </a:p>
            </p:txBody>
          </p:sp>
          <p:sp>
            <p:nvSpPr>
              <p:cNvPr id="966709" name="Line 53"/>
              <p:cNvSpPr>
                <a:spLocks noChangeShapeType="1"/>
              </p:cNvSpPr>
              <p:nvPr/>
            </p:nvSpPr>
            <p:spPr bwMode="auto">
              <a:xfrm>
                <a:off x="720" y="3360"/>
                <a:ext cx="240" cy="48"/>
              </a:xfrm>
              <a:prstGeom prst="line">
                <a:avLst/>
              </a:prstGeom>
              <a:noFill/>
              <a:ln w="9525">
                <a:solidFill>
                  <a:schemeClr val="bg1"/>
                </a:solidFill>
                <a:round/>
                <a:headEnd/>
                <a:tailEnd/>
              </a:ln>
              <a:effectLst/>
            </p:spPr>
            <p:txBody>
              <a:bodyPr/>
              <a:lstStyle/>
              <a:p>
                <a:endParaRPr lang="it-IT"/>
              </a:p>
            </p:txBody>
          </p:sp>
          <p:sp>
            <p:nvSpPr>
              <p:cNvPr id="966710" name="Line 54"/>
              <p:cNvSpPr>
                <a:spLocks noChangeShapeType="1"/>
              </p:cNvSpPr>
              <p:nvPr/>
            </p:nvSpPr>
            <p:spPr bwMode="auto">
              <a:xfrm flipV="1">
                <a:off x="720" y="3408"/>
                <a:ext cx="240" cy="96"/>
              </a:xfrm>
              <a:prstGeom prst="line">
                <a:avLst/>
              </a:prstGeom>
              <a:noFill/>
              <a:ln w="9525">
                <a:solidFill>
                  <a:schemeClr val="bg1"/>
                </a:solidFill>
                <a:round/>
                <a:headEnd/>
                <a:tailEnd/>
              </a:ln>
              <a:effectLst/>
            </p:spPr>
            <p:txBody>
              <a:bodyPr/>
              <a:lstStyle/>
              <a:p>
                <a:endParaRPr lang="it-IT"/>
              </a:p>
            </p:txBody>
          </p:sp>
          <p:sp>
            <p:nvSpPr>
              <p:cNvPr id="966711" name="Line 55"/>
              <p:cNvSpPr>
                <a:spLocks noChangeShapeType="1"/>
              </p:cNvSpPr>
              <p:nvPr/>
            </p:nvSpPr>
            <p:spPr bwMode="auto">
              <a:xfrm>
                <a:off x="720" y="3504"/>
                <a:ext cx="240" cy="48"/>
              </a:xfrm>
              <a:prstGeom prst="line">
                <a:avLst/>
              </a:prstGeom>
              <a:noFill/>
              <a:ln w="9525">
                <a:solidFill>
                  <a:schemeClr val="bg1"/>
                </a:solidFill>
                <a:round/>
                <a:headEnd/>
                <a:tailEnd/>
              </a:ln>
              <a:effectLst/>
            </p:spPr>
            <p:txBody>
              <a:bodyPr/>
              <a:lstStyle/>
              <a:p>
                <a:endParaRPr lang="it-IT"/>
              </a:p>
            </p:txBody>
          </p:sp>
          <p:sp>
            <p:nvSpPr>
              <p:cNvPr id="966712" name="Line 56"/>
              <p:cNvSpPr>
                <a:spLocks noChangeShapeType="1"/>
              </p:cNvSpPr>
              <p:nvPr/>
            </p:nvSpPr>
            <p:spPr bwMode="auto">
              <a:xfrm flipV="1">
                <a:off x="720" y="3552"/>
                <a:ext cx="240" cy="96"/>
              </a:xfrm>
              <a:prstGeom prst="line">
                <a:avLst/>
              </a:prstGeom>
              <a:noFill/>
              <a:ln w="9525">
                <a:solidFill>
                  <a:schemeClr val="bg1"/>
                </a:solidFill>
                <a:round/>
                <a:headEnd/>
                <a:tailEnd/>
              </a:ln>
              <a:effectLst/>
            </p:spPr>
            <p:txBody>
              <a:bodyPr/>
              <a:lstStyle/>
              <a:p>
                <a:endParaRPr lang="it-IT"/>
              </a:p>
            </p:txBody>
          </p:sp>
          <p:sp>
            <p:nvSpPr>
              <p:cNvPr id="966713" name="Line 57"/>
              <p:cNvSpPr>
                <a:spLocks noChangeShapeType="1"/>
              </p:cNvSpPr>
              <p:nvPr/>
            </p:nvSpPr>
            <p:spPr bwMode="auto">
              <a:xfrm>
                <a:off x="720" y="3648"/>
                <a:ext cx="240" cy="48"/>
              </a:xfrm>
              <a:prstGeom prst="line">
                <a:avLst/>
              </a:prstGeom>
              <a:noFill/>
              <a:ln w="9525">
                <a:solidFill>
                  <a:schemeClr val="bg1"/>
                </a:solidFill>
                <a:round/>
                <a:headEnd/>
                <a:tailEnd/>
              </a:ln>
              <a:effectLst/>
            </p:spPr>
            <p:txBody>
              <a:bodyPr/>
              <a:lstStyle/>
              <a:p>
                <a:endParaRPr lang="it-IT"/>
              </a:p>
            </p:txBody>
          </p:sp>
          <p:sp>
            <p:nvSpPr>
              <p:cNvPr id="966714" name="Line 58"/>
              <p:cNvSpPr>
                <a:spLocks noChangeShapeType="1"/>
              </p:cNvSpPr>
              <p:nvPr/>
            </p:nvSpPr>
            <p:spPr bwMode="auto">
              <a:xfrm flipV="1">
                <a:off x="720" y="3696"/>
                <a:ext cx="240" cy="96"/>
              </a:xfrm>
              <a:prstGeom prst="line">
                <a:avLst/>
              </a:prstGeom>
              <a:noFill/>
              <a:ln w="9525">
                <a:solidFill>
                  <a:schemeClr val="bg1"/>
                </a:solidFill>
                <a:round/>
                <a:headEnd/>
                <a:tailEnd/>
              </a:ln>
              <a:effectLst/>
            </p:spPr>
            <p:txBody>
              <a:bodyPr/>
              <a:lstStyle/>
              <a:p>
                <a:endParaRPr lang="it-IT"/>
              </a:p>
            </p:txBody>
          </p:sp>
        </p:grpSp>
        <p:sp>
          <p:nvSpPr>
            <p:cNvPr id="966715" name="Line 59"/>
            <p:cNvSpPr>
              <a:spLocks noChangeShapeType="1"/>
            </p:cNvSpPr>
            <p:nvPr/>
          </p:nvSpPr>
          <p:spPr bwMode="auto">
            <a:xfrm>
              <a:off x="1104" y="3504"/>
              <a:ext cx="48" cy="0"/>
            </a:xfrm>
            <a:prstGeom prst="line">
              <a:avLst/>
            </a:prstGeom>
            <a:noFill/>
            <a:ln w="9525">
              <a:solidFill>
                <a:schemeClr val="bg1"/>
              </a:solidFill>
              <a:round/>
              <a:headEnd/>
              <a:tailEnd/>
            </a:ln>
            <a:effectLst/>
          </p:spPr>
          <p:txBody>
            <a:bodyPr/>
            <a:lstStyle/>
            <a:p>
              <a:endParaRPr lang="it-IT"/>
            </a:p>
          </p:txBody>
        </p:sp>
        <p:grpSp>
          <p:nvGrpSpPr>
            <p:cNvPr id="8" name="Group 60"/>
            <p:cNvGrpSpPr>
              <a:grpSpLocks/>
            </p:cNvGrpSpPr>
            <p:nvPr/>
          </p:nvGrpSpPr>
          <p:grpSpPr bwMode="auto">
            <a:xfrm>
              <a:off x="1104" y="3600"/>
              <a:ext cx="96" cy="240"/>
              <a:chOff x="720" y="3216"/>
              <a:chExt cx="240" cy="576"/>
            </a:xfrm>
          </p:grpSpPr>
          <p:sp>
            <p:nvSpPr>
              <p:cNvPr id="966717" name="Line 61"/>
              <p:cNvSpPr>
                <a:spLocks noChangeShapeType="1"/>
              </p:cNvSpPr>
              <p:nvPr/>
            </p:nvSpPr>
            <p:spPr bwMode="auto">
              <a:xfrm>
                <a:off x="720" y="3216"/>
                <a:ext cx="240" cy="48"/>
              </a:xfrm>
              <a:prstGeom prst="line">
                <a:avLst/>
              </a:prstGeom>
              <a:noFill/>
              <a:ln w="9525">
                <a:solidFill>
                  <a:schemeClr val="bg1"/>
                </a:solidFill>
                <a:round/>
                <a:headEnd/>
                <a:tailEnd/>
              </a:ln>
              <a:effectLst/>
            </p:spPr>
            <p:txBody>
              <a:bodyPr/>
              <a:lstStyle/>
              <a:p>
                <a:endParaRPr lang="it-IT"/>
              </a:p>
            </p:txBody>
          </p:sp>
          <p:sp>
            <p:nvSpPr>
              <p:cNvPr id="966718" name="Line 62"/>
              <p:cNvSpPr>
                <a:spLocks noChangeShapeType="1"/>
              </p:cNvSpPr>
              <p:nvPr/>
            </p:nvSpPr>
            <p:spPr bwMode="auto">
              <a:xfrm flipV="1">
                <a:off x="720" y="3264"/>
                <a:ext cx="240" cy="96"/>
              </a:xfrm>
              <a:prstGeom prst="line">
                <a:avLst/>
              </a:prstGeom>
              <a:noFill/>
              <a:ln w="9525">
                <a:solidFill>
                  <a:schemeClr val="bg1"/>
                </a:solidFill>
                <a:round/>
                <a:headEnd/>
                <a:tailEnd/>
              </a:ln>
              <a:effectLst/>
            </p:spPr>
            <p:txBody>
              <a:bodyPr/>
              <a:lstStyle/>
              <a:p>
                <a:endParaRPr lang="it-IT"/>
              </a:p>
            </p:txBody>
          </p:sp>
          <p:sp>
            <p:nvSpPr>
              <p:cNvPr id="966719" name="Line 63"/>
              <p:cNvSpPr>
                <a:spLocks noChangeShapeType="1"/>
              </p:cNvSpPr>
              <p:nvPr/>
            </p:nvSpPr>
            <p:spPr bwMode="auto">
              <a:xfrm>
                <a:off x="720" y="3360"/>
                <a:ext cx="240" cy="48"/>
              </a:xfrm>
              <a:prstGeom prst="line">
                <a:avLst/>
              </a:prstGeom>
              <a:noFill/>
              <a:ln w="9525">
                <a:solidFill>
                  <a:schemeClr val="bg1"/>
                </a:solidFill>
                <a:round/>
                <a:headEnd/>
                <a:tailEnd/>
              </a:ln>
              <a:effectLst/>
            </p:spPr>
            <p:txBody>
              <a:bodyPr/>
              <a:lstStyle/>
              <a:p>
                <a:endParaRPr lang="it-IT"/>
              </a:p>
            </p:txBody>
          </p:sp>
          <p:sp>
            <p:nvSpPr>
              <p:cNvPr id="966720" name="Line 64"/>
              <p:cNvSpPr>
                <a:spLocks noChangeShapeType="1"/>
              </p:cNvSpPr>
              <p:nvPr/>
            </p:nvSpPr>
            <p:spPr bwMode="auto">
              <a:xfrm flipV="1">
                <a:off x="720" y="3408"/>
                <a:ext cx="240" cy="96"/>
              </a:xfrm>
              <a:prstGeom prst="line">
                <a:avLst/>
              </a:prstGeom>
              <a:noFill/>
              <a:ln w="9525">
                <a:solidFill>
                  <a:schemeClr val="bg1"/>
                </a:solidFill>
                <a:round/>
                <a:headEnd/>
                <a:tailEnd/>
              </a:ln>
              <a:effectLst/>
            </p:spPr>
            <p:txBody>
              <a:bodyPr/>
              <a:lstStyle/>
              <a:p>
                <a:endParaRPr lang="it-IT"/>
              </a:p>
            </p:txBody>
          </p:sp>
          <p:sp>
            <p:nvSpPr>
              <p:cNvPr id="966721" name="Line 65"/>
              <p:cNvSpPr>
                <a:spLocks noChangeShapeType="1"/>
              </p:cNvSpPr>
              <p:nvPr/>
            </p:nvSpPr>
            <p:spPr bwMode="auto">
              <a:xfrm>
                <a:off x="720" y="3504"/>
                <a:ext cx="240" cy="48"/>
              </a:xfrm>
              <a:prstGeom prst="line">
                <a:avLst/>
              </a:prstGeom>
              <a:noFill/>
              <a:ln w="9525">
                <a:solidFill>
                  <a:schemeClr val="bg1"/>
                </a:solidFill>
                <a:round/>
                <a:headEnd/>
                <a:tailEnd/>
              </a:ln>
              <a:effectLst/>
            </p:spPr>
            <p:txBody>
              <a:bodyPr/>
              <a:lstStyle/>
              <a:p>
                <a:endParaRPr lang="it-IT"/>
              </a:p>
            </p:txBody>
          </p:sp>
          <p:sp>
            <p:nvSpPr>
              <p:cNvPr id="966722" name="Line 66"/>
              <p:cNvSpPr>
                <a:spLocks noChangeShapeType="1"/>
              </p:cNvSpPr>
              <p:nvPr/>
            </p:nvSpPr>
            <p:spPr bwMode="auto">
              <a:xfrm flipV="1">
                <a:off x="720" y="3552"/>
                <a:ext cx="240" cy="96"/>
              </a:xfrm>
              <a:prstGeom prst="line">
                <a:avLst/>
              </a:prstGeom>
              <a:noFill/>
              <a:ln w="9525">
                <a:solidFill>
                  <a:schemeClr val="bg1"/>
                </a:solidFill>
                <a:round/>
                <a:headEnd/>
                <a:tailEnd/>
              </a:ln>
              <a:effectLst/>
            </p:spPr>
            <p:txBody>
              <a:bodyPr/>
              <a:lstStyle/>
              <a:p>
                <a:endParaRPr lang="it-IT"/>
              </a:p>
            </p:txBody>
          </p:sp>
          <p:sp>
            <p:nvSpPr>
              <p:cNvPr id="966723" name="Line 67"/>
              <p:cNvSpPr>
                <a:spLocks noChangeShapeType="1"/>
              </p:cNvSpPr>
              <p:nvPr/>
            </p:nvSpPr>
            <p:spPr bwMode="auto">
              <a:xfrm>
                <a:off x="720" y="3648"/>
                <a:ext cx="240" cy="48"/>
              </a:xfrm>
              <a:prstGeom prst="line">
                <a:avLst/>
              </a:prstGeom>
              <a:noFill/>
              <a:ln w="9525">
                <a:solidFill>
                  <a:schemeClr val="bg1"/>
                </a:solidFill>
                <a:round/>
                <a:headEnd/>
                <a:tailEnd/>
              </a:ln>
              <a:effectLst/>
            </p:spPr>
            <p:txBody>
              <a:bodyPr/>
              <a:lstStyle/>
              <a:p>
                <a:endParaRPr lang="it-IT"/>
              </a:p>
            </p:txBody>
          </p:sp>
          <p:sp>
            <p:nvSpPr>
              <p:cNvPr id="966724" name="Line 68"/>
              <p:cNvSpPr>
                <a:spLocks noChangeShapeType="1"/>
              </p:cNvSpPr>
              <p:nvPr/>
            </p:nvSpPr>
            <p:spPr bwMode="auto">
              <a:xfrm flipV="1">
                <a:off x="720" y="3696"/>
                <a:ext cx="240" cy="96"/>
              </a:xfrm>
              <a:prstGeom prst="line">
                <a:avLst/>
              </a:prstGeom>
              <a:noFill/>
              <a:ln w="9525">
                <a:solidFill>
                  <a:schemeClr val="bg1"/>
                </a:solidFill>
                <a:round/>
                <a:headEnd/>
                <a:tailEnd/>
              </a:ln>
              <a:effectLst/>
            </p:spPr>
            <p:txBody>
              <a:bodyPr/>
              <a:lstStyle/>
              <a:p>
                <a:endParaRPr lang="it-IT"/>
              </a:p>
            </p:txBody>
          </p:sp>
        </p:grpSp>
        <p:sp>
          <p:nvSpPr>
            <p:cNvPr id="966725" name="Line 69"/>
            <p:cNvSpPr>
              <a:spLocks noChangeShapeType="1"/>
            </p:cNvSpPr>
            <p:nvPr/>
          </p:nvSpPr>
          <p:spPr bwMode="auto">
            <a:xfrm>
              <a:off x="1104" y="3840"/>
              <a:ext cx="48" cy="0"/>
            </a:xfrm>
            <a:prstGeom prst="line">
              <a:avLst/>
            </a:prstGeom>
            <a:noFill/>
            <a:ln w="9525">
              <a:solidFill>
                <a:schemeClr val="bg1"/>
              </a:solidFill>
              <a:round/>
              <a:headEnd/>
              <a:tailEnd/>
            </a:ln>
            <a:effectLst/>
          </p:spPr>
          <p:txBody>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666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9666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6666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6666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6666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666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657600" y="1371600"/>
            <a:ext cx="5334000" cy="4191000"/>
            <a:chOff x="48" y="1008"/>
            <a:chExt cx="3360" cy="2640"/>
          </a:xfrm>
        </p:grpSpPr>
        <p:pic>
          <p:nvPicPr>
            <p:cNvPr id="4109" name="Picture 5" descr="Controllo gerarchico 2"/>
            <p:cNvPicPr>
              <a:picLocks noChangeAspect="1" noChangeArrowheads="1"/>
            </p:cNvPicPr>
            <p:nvPr/>
          </p:nvPicPr>
          <p:blipFill>
            <a:blip r:embed="rId4" cstate="print"/>
            <a:srcRect/>
            <a:stretch>
              <a:fillRect/>
            </a:stretch>
          </p:blipFill>
          <p:spPr bwMode="auto">
            <a:xfrm>
              <a:off x="48" y="1248"/>
              <a:ext cx="3360" cy="2166"/>
            </a:xfrm>
            <a:prstGeom prst="rect">
              <a:avLst/>
            </a:prstGeom>
            <a:noFill/>
            <a:ln w="9525">
              <a:noFill/>
              <a:miter lim="800000"/>
              <a:headEnd/>
              <a:tailEnd/>
            </a:ln>
          </p:spPr>
        </p:pic>
        <p:sp>
          <p:nvSpPr>
            <p:cNvPr id="4110" name="Text Box 6"/>
            <p:cNvSpPr txBox="1">
              <a:spLocks noChangeArrowheads="1"/>
            </p:cNvSpPr>
            <p:nvPr/>
          </p:nvSpPr>
          <p:spPr bwMode="auto">
            <a:xfrm>
              <a:off x="1052" y="1008"/>
              <a:ext cx="820" cy="231"/>
            </a:xfrm>
            <a:prstGeom prst="rect">
              <a:avLst/>
            </a:prstGeom>
            <a:noFill/>
            <a:ln w="9525">
              <a:noFill/>
              <a:miter lim="800000"/>
              <a:headEnd/>
              <a:tailEnd/>
            </a:ln>
          </p:spPr>
          <p:txBody>
            <a:bodyPr wrap="none">
              <a:spAutoFit/>
            </a:bodyPr>
            <a:lstStyle/>
            <a:p>
              <a:pPr algn="ctr">
                <a:lnSpc>
                  <a:spcPct val="100000"/>
                </a:lnSpc>
                <a:buClrTx/>
                <a:buSzTx/>
                <a:buFontTx/>
                <a:buNone/>
              </a:pPr>
              <a:r>
                <a:rPr lang="it-IT" sz="1800">
                  <a:solidFill>
                    <a:srgbClr val="CC0000"/>
                  </a:solidFill>
                </a:rPr>
                <a:t>DC-0.01 Hz</a:t>
              </a:r>
              <a:endParaRPr lang="en-GB" sz="1800">
                <a:solidFill>
                  <a:srgbClr val="CC0000"/>
                </a:solidFill>
              </a:endParaRPr>
            </a:p>
          </p:txBody>
        </p:sp>
        <p:sp>
          <p:nvSpPr>
            <p:cNvPr id="4111" name="Text Box 7"/>
            <p:cNvSpPr txBox="1">
              <a:spLocks noChangeArrowheads="1"/>
            </p:cNvSpPr>
            <p:nvPr/>
          </p:nvSpPr>
          <p:spPr bwMode="auto">
            <a:xfrm>
              <a:off x="1228" y="2697"/>
              <a:ext cx="692" cy="231"/>
            </a:xfrm>
            <a:prstGeom prst="rect">
              <a:avLst/>
            </a:prstGeom>
            <a:noFill/>
            <a:ln w="9525">
              <a:noFill/>
              <a:miter lim="800000"/>
              <a:headEnd/>
              <a:tailEnd/>
            </a:ln>
          </p:spPr>
          <p:txBody>
            <a:bodyPr wrap="none">
              <a:spAutoFit/>
            </a:bodyPr>
            <a:lstStyle/>
            <a:p>
              <a:pPr algn="ctr">
                <a:lnSpc>
                  <a:spcPct val="100000"/>
                </a:lnSpc>
                <a:buClrTx/>
                <a:buSzTx/>
                <a:buFontTx/>
                <a:buNone/>
              </a:pPr>
              <a:r>
                <a:rPr lang="it-IT" sz="1800">
                  <a:solidFill>
                    <a:srgbClr val="33CC33"/>
                  </a:solidFill>
                </a:rPr>
                <a:t>0.01-8 Hz</a:t>
              </a:r>
              <a:endParaRPr lang="en-GB" sz="1800">
                <a:solidFill>
                  <a:srgbClr val="33CC33"/>
                </a:solidFill>
              </a:endParaRPr>
            </a:p>
          </p:txBody>
        </p:sp>
        <p:sp>
          <p:nvSpPr>
            <p:cNvPr id="4112" name="Text Box 8"/>
            <p:cNvSpPr txBox="1">
              <a:spLocks noChangeArrowheads="1"/>
            </p:cNvSpPr>
            <p:nvPr/>
          </p:nvSpPr>
          <p:spPr bwMode="auto">
            <a:xfrm>
              <a:off x="1336" y="3417"/>
              <a:ext cx="584" cy="231"/>
            </a:xfrm>
            <a:prstGeom prst="rect">
              <a:avLst/>
            </a:prstGeom>
            <a:noFill/>
            <a:ln w="9525">
              <a:noFill/>
              <a:miter lim="800000"/>
              <a:headEnd/>
              <a:tailEnd/>
            </a:ln>
          </p:spPr>
          <p:txBody>
            <a:bodyPr wrap="none">
              <a:spAutoFit/>
            </a:bodyPr>
            <a:lstStyle/>
            <a:p>
              <a:pPr algn="ctr">
                <a:lnSpc>
                  <a:spcPct val="100000"/>
                </a:lnSpc>
                <a:buClrTx/>
                <a:buSzTx/>
                <a:buFontTx/>
                <a:buNone/>
              </a:pPr>
              <a:r>
                <a:rPr lang="it-IT" sz="1800">
                  <a:solidFill>
                    <a:srgbClr val="0033CC"/>
                  </a:solidFill>
                </a:rPr>
                <a:t>8-50 Hz</a:t>
              </a:r>
              <a:endParaRPr lang="en-GB" sz="1800">
                <a:solidFill>
                  <a:srgbClr val="0033CC"/>
                </a:solidFill>
              </a:endParaRPr>
            </a:p>
          </p:txBody>
        </p:sp>
      </p:grpSp>
      <p:sp>
        <p:nvSpPr>
          <p:cNvPr id="4106" name="Rectangle 3"/>
          <p:cNvSpPr>
            <a:spLocks noGrp="1" noChangeArrowheads="1"/>
          </p:cNvSpPr>
          <p:nvPr>
            <p:ph type="body" idx="4294967295"/>
          </p:nvPr>
        </p:nvSpPr>
        <p:spPr>
          <a:xfrm>
            <a:off x="0" y="838200"/>
            <a:ext cx="8382000" cy="1676400"/>
          </a:xfrm>
        </p:spPr>
        <p:txBody>
          <a:bodyPr lIns="91440" tIns="45720" rIns="91440" bIns="45720"/>
          <a:lstStyle/>
          <a:p>
            <a:pPr eaLnBrk="1" hangingPunct="1"/>
            <a:r>
              <a:rPr lang="en-US" sz="1600" dirty="0" err="1" smtClean="0"/>
              <a:t>Tre</a:t>
            </a:r>
            <a:r>
              <a:rPr lang="en-US" sz="1600" dirty="0" smtClean="0"/>
              <a:t> </a:t>
            </a:r>
            <a:r>
              <a:rPr lang="en-US" sz="1600" dirty="0" err="1" smtClean="0"/>
              <a:t>punti</a:t>
            </a:r>
            <a:r>
              <a:rPr lang="en-US" sz="1600" dirty="0" smtClean="0"/>
              <a:t> </a:t>
            </a:r>
            <a:r>
              <a:rPr lang="en-US" sz="1600" dirty="0" err="1" smtClean="0"/>
              <a:t>di</a:t>
            </a:r>
            <a:r>
              <a:rPr lang="en-US" sz="1600" dirty="0" smtClean="0"/>
              <a:t> </a:t>
            </a:r>
            <a:r>
              <a:rPr lang="en-US" sz="1600" dirty="0" err="1" smtClean="0"/>
              <a:t>applicazione</a:t>
            </a:r>
            <a:r>
              <a:rPr lang="en-US" sz="1600" dirty="0" smtClean="0"/>
              <a:t>:</a:t>
            </a:r>
          </a:p>
          <a:p>
            <a:pPr lvl="1" eaLnBrk="1" hangingPunct="1"/>
            <a:r>
              <a:rPr lang="en-US" sz="1600" dirty="0" err="1" smtClean="0"/>
              <a:t>Sul</a:t>
            </a:r>
            <a:r>
              <a:rPr lang="en-US" sz="1600" dirty="0" smtClean="0"/>
              <a:t> top del </a:t>
            </a:r>
            <a:r>
              <a:rPr lang="en-US" sz="1600" dirty="0" err="1" smtClean="0"/>
              <a:t>pendolo</a:t>
            </a:r>
            <a:r>
              <a:rPr lang="en-US" sz="1600" dirty="0" smtClean="0"/>
              <a:t> </a:t>
            </a:r>
            <a:r>
              <a:rPr lang="en-US" sz="1600" dirty="0" err="1" smtClean="0"/>
              <a:t>invertito</a:t>
            </a:r>
            <a:r>
              <a:rPr lang="en-US" sz="1600" dirty="0" smtClean="0"/>
              <a:t> (Filter 0)</a:t>
            </a:r>
          </a:p>
          <a:p>
            <a:pPr lvl="1" eaLnBrk="1" hangingPunct="1"/>
            <a:r>
              <a:rPr lang="en-US" sz="1600" dirty="0" smtClean="0"/>
              <a:t>Sulla “</a:t>
            </a:r>
            <a:r>
              <a:rPr lang="en-US" sz="1600" dirty="0" err="1" smtClean="0"/>
              <a:t>marionetta</a:t>
            </a:r>
            <a:r>
              <a:rPr lang="en-US" sz="1600" dirty="0" smtClean="0"/>
              <a:t>”</a:t>
            </a:r>
          </a:p>
          <a:p>
            <a:pPr lvl="1" eaLnBrk="1" hangingPunct="1"/>
            <a:r>
              <a:rPr lang="en-US" sz="1600" dirty="0" err="1" smtClean="0"/>
              <a:t>Sullo</a:t>
            </a:r>
            <a:r>
              <a:rPr lang="en-US" sz="1600" dirty="0" smtClean="0"/>
              <a:t> </a:t>
            </a:r>
            <a:r>
              <a:rPr lang="en-US" sz="1600" dirty="0" err="1" smtClean="0"/>
              <a:t>specchio</a:t>
            </a:r>
            <a:endParaRPr lang="en-US" sz="1600" dirty="0" smtClean="0"/>
          </a:p>
        </p:txBody>
      </p:sp>
      <p:sp>
        <p:nvSpPr>
          <p:cNvPr id="4099" name="Segnaposto piè di pagina 1"/>
          <p:cNvSpPr>
            <a:spLocks noGrp="1"/>
          </p:cNvSpPr>
          <p:nvPr>
            <p:ph type="ftr" sz="quarter" idx="10"/>
          </p:nvPr>
        </p:nvSpPr>
        <p:spPr>
          <a:xfrm>
            <a:off x="3418816" y="6356350"/>
            <a:ext cx="2736376" cy="365125"/>
          </a:xfrm>
          <a:noFill/>
        </p:spPr>
        <p:txBody>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dirty="0" smtClean="0"/>
              <a:t>Seminari didattici - Città della Scienza</a:t>
            </a:r>
            <a:endParaRPr lang="en-GB" dirty="0"/>
          </a:p>
        </p:txBody>
      </p:sp>
      <p:graphicFrame>
        <p:nvGraphicFramePr>
          <p:cNvPr id="4098" name="Object 1024"/>
          <p:cNvGraphicFramePr>
            <a:graphicFrameLocks noChangeAspect="1"/>
          </p:cNvGraphicFramePr>
          <p:nvPr/>
        </p:nvGraphicFramePr>
        <p:xfrm>
          <a:off x="8161338" y="1371600"/>
          <a:ext cx="830262" cy="4248150"/>
        </p:xfrm>
        <a:graphic>
          <a:graphicData uri="http://schemas.openxmlformats.org/presentationml/2006/ole">
            <p:oleObj spid="_x0000_s62466" name="Image" r:id="rId5" imgW="1066291" imgH="5447619" progId="">
              <p:embed/>
            </p:oleObj>
          </a:graphicData>
        </a:graphic>
      </p:graphicFrame>
      <p:sp>
        <p:nvSpPr>
          <p:cNvPr id="4103" name="Line 13"/>
          <p:cNvSpPr>
            <a:spLocks noChangeShapeType="1"/>
          </p:cNvSpPr>
          <p:nvPr/>
        </p:nvSpPr>
        <p:spPr bwMode="auto">
          <a:xfrm>
            <a:off x="4495800" y="1600200"/>
            <a:ext cx="3886200" cy="228600"/>
          </a:xfrm>
          <a:prstGeom prst="line">
            <a:avLst/>
          </a:prstGeom>
          <a:noFill/>
          <a:ln w="9525">
            <a:solidFill>
              <a:schemeClr val="tx1"/>
            </a:solidFill>
            <a:round/>
            <a:headEnd/>
            <a:tailEnd type="triangle" w="med" len="med"/>
          </a:ln>
        </p:spPr>
        <p:txBody>
          <a:bodyPr/>
          <a:lstStyle/>
          <a:p>
            <a:endParaRPr lang="it-IT"/>
          </a:p>
        </p:txBody>
      </p:sp>
      <p:sp>
        <p:nvSpPr>
          <p:cNvPr id="4105" name="Rectangle 2"/>
          <p:cNvSpPr>
            <a:spLocks noGrp="1" noChangeArrowheads="1"/>
          </p:cNvSpPr>
          <p:nvPr>
            <p:ph type="title" idx="4294967295"/>
          </p:nvPr>
        </p:nvSpPr>
        <p:spPr>
          <a:xfrm>
            <a:off x="685800" y="152400"/>
            <a:ext cx="7772400" cy="609600"/>
          </a:xfrm>
        </p:spPr>
        <p:txBody>
          <a:bodyPr lIns="91440" tIns="45720" rIns="91440" bIns="45720"/>
          <a:lstStyle/>
          <a:p>
            <a:pPr algn="ctr" eaLnBrk="1" hangingPunct="1"/>
            <a:r>
              <a:rPr lang="en-US" sz="2400" smtClean="0"/>
              <a:t>Come viene applicato il segnale di correzione?</a:t>
            </a:r>
          </a:p>
        </p:txBody>
      </p:sp>
      <p:sp>
        <p:nvSpPr>
          <p:cNvPr id="4107" name="Rectangle 9"/>
          <p:cNvSpPr>
            <a:spLocks noChangeArrowheads="1"/>
          </p:cNvSpPr>
          <p:nvPr/>
        </p:nvSpPr>
        <p:spPr bwMode="auto">
          <a:xfrm>
            <a:off x="0" y="2514600"/>
            <a:ext cx="4495800" cy="2286000"/>
          </a:xfrm>
          <a:prstGeom prst="rect">
            <a:avLst/>
          </a:prstGeom>
          <a:noFill/>
          <a:ln w="9525">
            <a:noFill/>
            <a:miter lim="800000"/>
            <a:headEnd/>
            <a:tailEnd/>
          </a:ln>
        </p:spPr>
        <p:txBody>
          <a:bodyPr/>
          <a:lstStyle/>
          <a:p>
            <a:pPr marL="342900" indent="-342900">
              <a:lnSpc>
                <a:spcPct val="100000"/>
              </a:lnSpc>
              <a:spcBef>
                <a:spcPct val="20000"/>
              </a:spcBef>
              <a:buClrTx/>
              <a:buSzTx/>
              <a:buFontTx/>
              <a:buChar char="•"/>
            </a:pPr>
            <a:r>
              <a:rPr lang="it-IT" sz="2000" dirty="0">
                <a:solidFill>
                  <a:schemeClr val="tx1"/>
                </a:solidFill>
              </a:rPr>
              <a:t>Locking requirement:</a:t>
            </a:r>
          </a:p>
          <a:p>
            <a:pPr marL="742950" lvl="1" indent="-285750">
              <a:lnSpc>
                <a:spcPct val="100000"/>
              </a:lnSpc>
              <a:spcBef>
                <a:spcPct val="20000"/>
              </a:spcBef>
              <a:buClrTx/>
              <a:buSzTx/>
              <a:buFontTx/>
              <a:buNone/>
            </a:pPr>
            <a:r>
              <a:rPr lang="it-IT" sz="1800" i="1" dirty="0">
                <a:solidFill>
                  <a:schemeClr val="tx1"/>
                </a:solidFill>
                <a:latin typeface="Symbol" pitchFamily="18" charset="2"/>
              </a:rPr>
              <a:t>d</a:t>
            </a:r>
            <a:r>
              <a:rPr lang="it-IT" sz="1800" i="1" dirty="0">
                <a:solidFill>
                  <a:schemeClr val="tx1"/>
                </a:solidFill>
              </a:rPr>
              <a:t>L </a:t>
            </a:r>
            <a:r>
              <a:rPr lang="it-IT" sz="1800" i="1" dirty="0">
                <a:solidFill>
                  <a:schemeClr val="tx1"/>
                </a:solidFill>
                <a:sym typeface="Euclid Symbol" pitchFamily="18" charset="2"/>
              </a:rPr>
              <a:t> 10</a:t>
            </a:r>
            <a:r>
              <a:rPr lang="it-IT" sz="1800" i="1" baseline="30000" dirty="0">
                <a:solidFill>
                  <a:schemeClr val="tx1"/>
                </a:solidFill>
                <a:sym typeface="Euclid Symbol" pitchFamily="18" charset="2"/>
              </a:rPr>
              <a:t>-12</a:t>
            </a:r>
            <a:r>
              <a:rPr lang="it-IT" sz="1800" i="1" dirty="0">
                <a:solidFill>
                  <a:schemeClr val="tx1"/>
                </a:solidFill>
                <a:sym typeface="Euclid Symbol" pitchFamily="18" charset="2"/>
              </a:rPr>
              <a:t> m</a:t>
            </a:r>
            <a:r>
              <a:rPr lang="it-IT" sz="1800" dirty="0">
                <a:solidFill>
                  <a:schemeClr val="tx1"/>
                </a:solidFill>
              </a:rPr>
              <a:t> </a:t>
            </a:r>
          </a:p>
          <a:p>
            <a:pPr marL="342900" indent="-342900">
              <a:lnSpc>
                <a:spcPct val="120000"/>
              </a:lnSpc>
              <a:spcBef>
                <a:spcPct val="20000"/>
              </a:spcBef>
              <a:buClrTx/>
              <a:buSzTx/>
              <a:buFontTx/>
              <a:buChar char="•"/>
            </a:pPr>
            <a:r>
              <a:rPr lang="it-IT" sz="2000" dirty="0">
                <a:solidFill>
                  <a:schemeClr val="tx1"/>
                </a:solidFill>
              </a:rPr>
              <a:t>Deformazione di marea su 3 km:</a:t>
            </a:r>
          </a:p>
          <a:p>
            <a:pPr marL="742950" lvl="1" indent="-285750">
              <a:lnSpc>
                <a:spcPct val="120000"/>
              </a:lnSpc>
              <a:spcBef>
                <a:spcPct val="20000"/>
              </a:spcBef>
              <a:buClrTx/>
              <a:buSzTx/>
              <a:buFontTx/>
              <a:buNone/>
            </a:pPr>
            <a:r>
              <a:rPr lang="it-IT" sz="1800" i="1" dirty="0">
                <a:solidFill>
                  <a:schemeClr val="tx1"/>
                </a:solidFill>
                <a:latin typeface="Symbol" pitchFamily="18" charset="2"/>
              </a:rPr>
              <a:t>d</a:t>
            </a:r>
            <a:r>
              <a:rPr lang="it-IT" sz="1800" i="1" dirty="0">
                <a:solidFill>
                  <a:schemeClr val="tx1"/>
                </a:solidFill>
              </a:rPr>
              <a:t>L </a:t>
            </a:r>
            <a:r>
              <a:rPr lang="it-IT" sz="1800" i="1" dirty="0">
                <a:solidFill>
                  <a:schemeClr val="tx1"/>
                </a:solidFill>
                <a:sym typeface="Euclid Symbol" pitchFamily="18" charset="2"/>
              </a:rPr>
              <a:t></a:t>
            </a:r>
            <a:r>
              <a:rPr lang="it-IT" sz="1800" i="1" dirty="0">
                <a:solidFill>
                  <a:schemeClr val="tx1"/>
                </a:solidFill>
                <a:sym typeface="Euclid Math Two" pitchFamily="18" charset="2"/>
              </a:rPr>
              <a:t> </a:t>
            </a:r>
            <a:r>
              <a:rPr lang="it-IT" sz="1800" i="1" dirty="0">
                <a:solidFill>
                  <a:schemeClr val="tx1"/>
                </a:solidFill>
                <a:sym typeface="Euclid Symbol" pitchFamily="18" charset="2"/>
              </a:rPr>
              <a:t>10</a:t>
            </a:r>
            <a:r>
              <a:rPr lang="it-IT" sz="1800" i="1" baseline="30000" dirty="0">
                <a:solidFill>
                  <a:schemeClr val="tx1"/>
                </a:solidFill>
                <a:sym typeface="Euclid Symbol" pitchFamily="18" charset="2"/>
              </a:rPr>
              <a:t>-4</a:t>
            </a:r>
            <a:r>
              <a:rPr lang="it-IT" sz="1800" i="1" dirty="0">
                <a:solidFill>
                  <a:schemeClr val="tx1"/>
                </a:solidFill>
                <a:sym typeface="Euclid Symbol" pitchFamily="18" charset="2"/>
              </a:rPr>
              <a:t> m</a:t>
            </a:r>
            <a:r>
              <a:rPr lang="it-IT" sz="1800" dirty="0">
                <a:solidFill>
                  <a:schemeClr val="tx1"/>
                </a:solidFill>
              </a:rPr>
              <a:t> </a:t>
            </a:r>
          </a:p>
          <a:p>
            <a:pPr marL="342900" indent="-342900">
              <a:lnSpc>
                <a:spcPct val="100000"/>
              </a:lnSpc>
              <a:spcBef>
                <a:spcPct val="20000"/>
              </a:spcBef>
              <a:buClrTx/>
              <a:buSzTx/>
              <a:buFontTx/>
              <a:buChar char="•"/>
            </a:pPr>
            <a:r>
              <a:rPr lang="it-IT" sz="2000" dirty="0">
                <a:solidFill>
                  <a:schemeClr val="tx1"/>
                </a:solidFill>
              </a:rPr>
              <a:t>Moti risonanti degli specchi</a:t>
            </a:r>
          </a:p>
          <a:p>
            <a:pPr marL="742950" lvl="1" indent="-285750">
              <a:lnSpc>
                <a:spcPct val="100000"/>
              </a:lnSpc>
              <a:spcBef>
                <a:spcPct val="20000"/>
              </a:spcBef>
              <a:buClrTx/>
              <a:buSzTx/>
              <a:buFontTx/>
              <a:buNone/>
            </a:pPr>
            <a:r>
              <a:rPr lang="it-IT" sz="1800" i="1" dirty="0">
                <a:solidFill>
                  <a:schemeClr val="tx1"/>
                </a:solidFill>
                <a:latin typeface="Symbol" pitchFamily="18" charset="2"/>
              </a:rPr>
              <a:t>d</a:t>
            </a:r>
            <a:r>
              <a:rPr lang="it-IT" sz="1800" i="1" dirty="0">
                <a:solidFill>
                  <a:schemeClr val="tx1"/>
                </a:solidFill>
              </a:rPr>
              <a:t>L </a:t>
            </a:r>
            <a:r>
              <a:rPr lang="it-IT" sz="1800" i="1" dirty="0">
                <a:solidFill>
                  <a:schemeClr val="tx1"/>
                </a:solidFill>
                <a:sym typeface="Euclid Symbol" pitchFamily="18" charset="2"/>
              </a:rPr>
              <a:t> 10</a:t>
            </a:r>
            <a:r>
              <a:rPr lang="it-IT" sz="1800" i="1" baseline="30000" dirty="0">
                <a:solidFill>
                  <a:schemeClr val="tx1"/>
                </a:solidFill>
                <a:sym typeface="Euclid Symbol" pitchFamily="18" charset="2"/>
              </a:rPr>
              <a:t>-4</a:t>
            </a:r>
            <a:r>
              <a:rPr lang="it-IT" sz="1800" i="1" dirty="0">
                <a:solidFill>
                  <a:schemeClr val="tx1"/>
                </a:solidFill>
                <a:sym typeface="Euclid Symbol" pitchFamily="18" charset="2"/>
              </a:rPr>
              <a:t> m</a:t>
            </a:r>
            <a:r>
              <a:rPr lang="it-IT" sz="1800" dirty="0">
                <a:solidFill>
                  <a:schemeClr val="tx1"/>
                </a:solidFill>
              </a:rPr>
              <a:t> </a:t>
            </a:r>
          </a:p>
          <a:p>
            <a:pPr marL="342900" indent="-342900">
              <a:lnSpc>
                <a:spcPct val="100000"/>
              </a:lnSpc>
              <a:spcBef>
                <a:spcPct val="20000"/>
              </a:spcBef>
              <a:buClrTx/>
              <a:buSzTx/>
              <a:buFontTx/>
              <a:buChar char="•"/>
            </a:pPr>
            <a:endParaRPr lang="en-US" sz="2000" i="1" dirty="0">
              <a:solidFill>
                <a:schemeClr val="tx1"/>
              </a:solidFill>
            </a:endParaRPr>
          </a:p>
        </p:txBody>
      </p:sp>
      <p:sp>
        <p:nvSpPr>
          <p:cNvPr id="28683" name="Text Box 11"/>
          <p:cNvSpPr txBox="1">
            <a:spLocks noChangeArrowheads="1"/>
          </p:cNvSpPr>
          <p:nvPr/>
        </p:nvSpPr>
        <p:spPr bwMode="auto">
          <a:xfrm>
            <a:off x="76200" y="5622925"/>
            <a:ext cx="8991600" cy="701675"/>
          </a:xfrm>
          <a:prstGeom prst="rect">
            <a:avLst/>
          </a:prstGeom>
          <a:noFill/>
          <a:ln w="9525">
            <a:noFill/>
            <a:miter lim="800000"/>
            <a:headEnd/>
            <a:tailEnd/>
          </a:ln>
        </p:spPr>
        <p:txBody>
          <a:bodyPr>
            <a:spAutoFit/>
          </a:bodyPr>
          <a:lstStyle/>
          <a:p>
            <a:pPr>
              <a:lnSpc>
                <a:spcPct val="100000"/>
              </a:lnSpc>
              <a:buClrTx/>
              <a:buSzTx/>
              <a:buFontTx/>
              <a:buNone/>
            </a:pPr>
            <a:r>
              <a:rPr lang="en-US" sz="2000" dirty="0">
                <a:solidFill>
                  <a:schemeClr val="tx1"/>
                </a:solidFill>
              </a:rPr>
              <a:t>È </a:t>
            </a:r>
            <a:r>
              <a:rPr lang="en-US" sz="2000" dirty="0" err="1">
                <a:solidFill>
                  <a:schemeClr val="tx1"/>
                </a:solidFill>
              </a:rPr>
              <a:t>necessario</a:t>
            </a:r>
            <a:r>
              <a:rPr lang="en-US" sz="2000" dirty="0">
                <a:solidFill>
                  <a:schemeClr val="tx1"/>
                </a:solidFill>
              </a:rPr>
              <a:t> </a:t>
            </a:r>
            <a:r>
              <a:rPr lang="en-US" sz="2000" dirty="0" err="1">
                <a:solidFill>
                  <a:schemeClr val="tx1"/>
                </a:solidFill>
              </a:rPr>
              <a:t>controllare</a:t>
            </a:r>
            <a:r>
              <a:rPr lang="en-US" sz="2000" dirty="0">
                <a:solidFill>
                  <a:schemeClr val="tx1"/>
                </a:solidFill>
              </a:rPr>
              <a:t> </a:t>
            </a:r>
            <a:r>
              <a:rPr lang="en-US" sz="2000" dirty="0" err="1">
                <a:solidFill>
                  <a:schemeClr val="tx1"/>
                </a:solidFill>
              </a:rPr>
              <a:t>gli</a:t>
            </a:r>
            <a:r>
              <a:rPr lang="en-US" sz="2000" dirty="0">
                <a:solidFill>
                  <a:schemeClr val="tx1"/>
                </a:solidFill>
              </a:rPr>
              <a:t> </a:t>
            </a:r>
            <a:r>
              <a:rPr lang="en-US" sz="2000" dirty="0" err="1">
                <a:solidFill>
                  <a:schemeClr val="tx1"/>
                </a:solidFill>
              </a:rPr>
              <a:t>specchi</a:t>
            </a:r>
            <a:r>
              <a:rPr lang="en-US" sz="2000" dirty="0">
                <a:solidFill>
                  <a:schemeClr val="tx1"/>
                </a:solidFill>
              </a:rPr>
              <a:t> in un </a:t>
            </a:r>
            <a:r>
              <a:rPr lang="en-US" sz="2000" dirty="0" err="1">
                <a:solidFill>
                  <a:schemeClr val="tx1"/>
                </a:solidFill>
              </a:rPr>
              <a:t>ampio</a:t>
            </a:r>
            <a:r>
              <a:rPr lang="en-US" sz="2000" dirty="0">
                <a:solidFill>
                  <a:schemeClr val="tx1"/>
                </a:solidFill>
              </a:rPr>
              <a:t> range </a:t>
            </a:r>
            <a:r>
              <a:rPr lang="en-US" sz="2000" dirty="0" err="1">
                <a:solidFill>
                  <a:schemeClr val="tx1"/>
                </a:solidFill>
              </a:rPr>
              <a:t>di</a:t>
            </a:r>
            <a:r>
              <a:rPr lang="en-US" sz="2000" dirty="0">
                <a:solidFill>
                  <a:schemeClr val="tx1"/>
                </a:solidFill>
              </a:rPr>
              <a:t> </a:t>
            </a:r>
            <a:r>
              <a:rPr lang="en-US" sz="2000" dirty="0" err="1">
                <a:solidFill>
                  <a:schemeClr val="tx1"/>
                </a:solidFill>
              </a:rPr>
              <a:t>frequenze</a:t>
            </a:r>
            <a:r>
              <a:rPr lang="en-US" sz="2000" dirty="0">
                <a:solidFill>
                  <a:schemeClr val="tx1"/>
                </a:solidFill>
              </a:rPr>
              <a:t> e </a:t>
            </a:r>
            <a:r>
              <a:rPr lang="en-US" sz="2000" dirty="0" err="1">
                <a:solidFill>
                  <a:schemeClr val="tx1"/>
                </a:solidFill>
              </a:rPr>
              <a:t>di</a:t>
            </a:r>
            <a:r>
              <a:rPr lang="en-US" sz="2000" dirty="0">
                <a:solidFill>
                  <a:schemeClr val="tx1"/>
                </a:solidFill>
              </a:rPr>
              <a:t> </a:t>
            </a:r>
            <a:r>
              <a:rPr lang="en-US" sz="2000" dirty="0" err="1">
                <a:solidFill>
                  <a:schemeClr val="tx1"/>
                </a:solidFill>
              </a:rPr>
              <a:t>spostamenti</a:t>
            </a:r>
            <a:r>
              <a:rPr lang="en-US" sz="2000" dirty="0">
                <a:solidFill>
                  <a:schemeClr val="tx1"/>
                </a:solidFill>
              </a:rPr>
              <a:t>:</a:t>
            </a:r>
          </a:p>
          <a:p>
            <a:pPr lvl="1">
              <a:lnSpc>
                <a:spcPct val="100000"/>
              </a:lnSpc>
              <a:buClrTx/>
              <a:buSzTx/>
              <a:buFontTx/>
              <a:buChar char="•"/>
            </a:pPr>
            <a:r>
              <a:rPr lang="en-US" sz="2000" dirty="0">
                <a:solidFill>
                  <a:schemeClr val="tx1"/>
                </a:solidFill>
              </a:rPr>
              <a:t>Serve un </a:t>
            </a:r>
            <a:r>
              <a:rPr lang="en-US" sz="2000" dirty="0" err="1">
                <a:solidFill>
                  <a:schemeClr val="tx1"/>
                </a:solidFill>
              </a:rPr>
              <a:t>controllo</a:t>
            </a:r>
            <a:r>
              <a:rPr lang="en-US" sz="2000" dirty="0">
                <a:solidFill>
                  <a:schemeClr val="tx1"/>
                </a:solidFill>
              </a:rPr>
              <a:t> </a:t>
            </a:r>
            <a:r>
              <a:rPr lang="en-US" sz="2000" dirty="0" err="1">
                <a:solidFill>
                  <a:schemeClr val="tx1"/>
                </a:solidFill>
              </a:rPr>
              <a:t>gerarchico</a:t>
            </a:r>
            <a:r>
              <a:rPr lang="en-US" sz="2000" dirty="0">
                <a:solidFill>
                  <a:schemeClr val="tx1"/>
                </a:solidFill>
              </a:rPr>
              <a:t>.</a:t>
            </a:r>
          </a:p>
        </p:txBody>
      </p:sp>
      <p:sp>
        <p:nvSpPr>
          <p:cNvPr id="17" name="Date Placeholder 16"/>
          <p:cNvSpPr>
            <a:spLocks noGrp="1"/>
          </p:cNvSpPr>
          <p:nvPr>
            <p:ph type="dt" sz="half" idx="10"/>
          </p:nvPr>
        </p:nvSpPr>
        <p:spPr>
          <a:xfrm>
            <a:off x="457200" y="6356350"/>
            <a:ext cx="1658203" cy="365125"/>
          </a:xfrm>
        </p:spPr>
        <p:txBody>
          <a:bodyPr/>
          <a:lstStyle/>
          <a:p>
            <a:r>
              <a:rPr lang="it-IT" dirty="0" smtClean="0"/>
              <a:t>08/05/2013</a:t>
            </a:r>
            <a:endParaRPr lang="en-US" dirty="0"/>
          </a:p>
        </p:txBody>
      </p:sp>
      <p:sp>
        <p:nvSpPr>
          <p:cNvPr id="19" name="Slide Number Placeholder 18"/>
          <p:cNvSpPr>
            <a:spLocks noGrp="1"/>
          </p:cNvSpPr>
          <p:nvPr>
            <p:ph type="sldNum" sz="quarter" idx="12"/>
          </p:nvPr>
        </p:nvSpPr>
        <p:spPr>
          <a:xfrm>
            <a:off x="6594140" y="6342704"/>
            <a:ext cx="2133600" cy="365125"/>
          </a:xfrm>
        </p:spPr>
        <p:txBody>
          <a:bodyPr/>
          <a:lstStyle/>
          <a:p>
            <a:fld id="{B6F15528-21DE-4FAA-801E-634DDDAF4B2B}" type="slidenum">
              <a:rPr lang="en-US" smtClean="0"/>
              <a:pPr/>
              <a:t>54</a:t>
            </a:fld>
            <a:endParaRPr lang="en-US" dirty="0"/>
          </a:p>
        </p:txBody>
      </p:sp>
      <p:sp>
        <p:nvSpPr>
          <p:cNvPr id="4101" name="Line 15"/>
          <p:cNvSpPr>
            <a:spLocks noChangeShapeType="1"/>
          </p:cNvSpPr>
          <p:nvPr/>
        </p:nvSpPr>
        <p:spPr bwMode="auto">
          <a:xfrm>
            <a:off x="2362200" y="1828800"/>
            <a:ext cx="6096000" cy="3124200"/>
          </a:xfrm>
          <a:prstGeom prst="line">
            <a:avLst/>
          </a:prstGeom>
          <a:noFill/>
          <a:ln w="9525">
            <a:solidFill>
              <a:schemeClr val="tx1"/>
            </a:solidFill>
            <a:round/>
            <a:headEnd/>
            <a:tailEnd type="triangle" w="med" len="med"/>
          </a:ln>
        </p:spPr>
        <p:txBody>
          <a:bodyPr/>
          <a:lstStyle/>
          <a:p>
            <a:endParaRPr lang="it-IT"/>
          </a:p>
        </p:txBody>
      </p:sp>
      <p:sp>
        <p:nvSpPr>
          <p:cNvPr id="4102" name="Line 14"/>
          <p:cNvSpPr>
            <a:spLocks noChangeShapeType="1"/>
          </p:cNvSpPr>
          <p:nvPr/>
        </p:nvSpPr>
        <p:spPr bwMode="auto">
          <a:xfrm>
            <a:off x="2590800" y="1524000"/>
            <a:ext cx="5638800" cy="2743200"/>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8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z="2800" smtClean="0"/>
              <a:t>Terremoto 28/05/2009 ore 08:24:44 UTC Honduras, Mag. 7.1</a:t>
            </a:r>
          </a:p>
        </p:txBody>
      </p:sp>
      <p:pic>
        <p:nvPicPr>
          <p:cNvPr id="109572" name="Picture 4"/>
          <p:cNvPicPr>
            <a:picLocks noChangeAspect="1" noChangeArrowheads="1"/>
          </p:cNvPicPr>
          <p:nvPr/>
        </p:nvPicPr>
        <p:blipFill>
          <a:blip r:embed="rId2" cstate="print"/>
          <a:srcRect/>
          <a:stretch>
            <a:fillRect/>
          </a:stretch>
        </p:blipFill>
        <p:spPr bwMode="auto">
          <a:xfrm>
            <a:off x="304800" y="990600"/>
            <a:ext cx="5257800" cy="5257800"/>
          </a:xfrm>
          <a:prstGeom prst="rect">
            <a:avLst/>
          </a:prstGeom>
          <a:noFill/>
          <a:ln w="9525">
            <a:noFill/>
            <a:miter lim="800000"/>
            <a:headEnd/>
            <a:tailEnd/>
          </a:ln>
          <a:effectLst/>
        </p:spPr>
      </p:pic>
      <p:pic>
        <p:nvPicPr>
          <p:cNvPr id="109573" name="Picture 5" descr="Earthquake_trendSA_BS_auto"/>
          <p:cNvPicPr>
            <a:picLocks noChangeAspect="1" noChangeArrowheads="1"/>
          </p:cNvPicPr>
          <p:nvPr/>
        </p:nvPicPr>
        <p:blipFill>
          <a:blip r:embed="rId3" cstate="print"/>
          <a:srcRect/>
          <a:stretch>
            <a:fillRect/>
          </a:stretch>
        </p:blipFill>
        <p:spPr bwMode="auto">
          <a:xfrm>
            <a:off x="304800" y="1028700"/>
            <a:ext cx="7772400" cy="5829300"/>
          </a:xfrm>
          <a:prstGeom prst="rect">
            <a:avLst/>
          </a:prstGeom>
          <a:noFill/>
        </p:spPr>
      </p:pic>
      <p:sp>
        <p:nvSpPr>
          <p:cNvPr id="5" name="Date Placeholder 4"/>
          <p:cNvSpPr>
            <a:spLocks noGrp="1"/>
          </p:cNvSpPr>
          <p:nvPr>
            <p:ph type="dt" sz="half" idx="10"/>
          </p:nvPr>
        </p:nvSpPr>
        <p:spPr/>
        <p:txBody>
          <a:bodyPr/>
          <a:lstStyle/>
          <a:p>
            <a:r>
              <a:rPr lang="it-IT" smtClean="0"/>
              <a:t>08/05/2013</a:t>
            </a:r>
            <a:endParaRPr lang="en-US"/>
          </a:p>
        </p:txBody>
      </p:sp>
      <p:sp>
        <p:nvSpPr>
          <p:cNvPr id="7" name="Footer Placeholder 6"/>
          <p:cNvSpPr>
            <a:spLocks noGrp="1"/>
          </p:cNvSpPr>
          <p:nvPr>
            <p:ph type="ftr" sz="quarter" idx="11"/>
          </p:nvPr>
        </p:nvSpPr>
        <p:spPr/>
        <p:txBody>
          <a:bodyPr/>
          <a:lstStyle/>
          <a:p>
            <a:r>
              <a:rPr lang="it-IT" smtClean="0"/>
              <a:t>Seminari didattici - Città della Scienza</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55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 calcmode="lin" valueType="num">
                                      <p:cBhvr additive="base">
                                        <p:cTn id="7" dur="500" fill="hold"/>
                                        <p:tgtEl>
                                          <p:spTgt spid="109573"/>
                                        </p:tgtEl>
                                        <p:attrNameLst>
                                          <p:attrName>ppt_x</p:attrName>
                                        </p:attrNameLst>
                                      </p:cBhvr>
                                      <p:tavLst>
                                        <p:tav tm="0">
                                          <p:val>
                                            <p:strVal val="#ppt_x"/>
                                          </p:val>
                                        </p:tav>
                                        <p:tav tm="100000">
                                          <p:val>
                                            <p:strVal val="#ppt_x"/>
                                          </p:val>
                                        </p:tav>
                                      </p:tavLst>
                                    </p:anim>
                                    <p:anim calcmode="lin" valueType="num">
                                      <p:cBhvr additive="base">
                                        <p:cTn id="8" dur="500" fill="hold"/>
                                        <p:tgtEl>
                                          <p:spTgt spid="1095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piè di pagina 1"/>
          <p:cNvSpPr>
            <a:spLocks noGrp="1"/>
          </p:cNvSpPr>
          <p:nvPr>
            <p:ph type="ftr" sz="quarter" idx="10"/>
          </p:nvPr>
        </p:nvSpPr>
        <p:spPr>
          <a:xfrm>
            <a:off x="3063967" y="6356350"/>
            <a:ext cx="3159411" cy="365125"/>
          </a:xfrm>
          <a:noFill/>
        </p:spPr>
        <p:txBody>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dirty="0" smtClean="0"/>
              <a:t>Seminari didattici - Città della Scienza</a:t>
            </a:r>
            <a:endParaRPr lang="en-GB" dirty="0"/>
          </a:p>
        </p:txBody>
      </p:sp>
      <p:pic>
        <p:nvPicPr>
          <p:cNvPr id="22531" name="Picture 4" descr="HiResHanford_4"/>
          <p:cNvPicPr>
            <a:picLocks noChangeAspect="1" noChangeArrowheads="1"/>
          </p:cNvPicPr>
          <p:nvPr/>
        </p:nvPicPr>
        <p:blipFill>
          <a:blip r:embed="rId2" cstate="print"/>
          <a:srcRect/>
          <a:stretch>
            <a:fillRect/>
          </a:stretch>
        </p:blipFill>
        <p:spPr bwMode="auto">
          <a:xfrm>
            <a:off x="0" y="1111250"/>
            <a:ext cx="2916238" cy="2030413"/>
          </a:xfrm>
          <a:prstGeom prst="rect">
            <a:avLst/>
          </a:prstGeom>
          <a:noFill/>
          <a:ln w="9525">
            <a:noFill/>
            <a:miter lim="800000"/>
            <a:headEnd/>
            <a:tailEnd/>
          </a:ln>
        </p:spPr>
      </p:pic>
      <p:sp>
        <p:nvSpPr>
          <p:cNvPr id="22532" name="Rectangle 5"/>
          <p:cNvSpPr>
            <a:spLocks noChangeArrowheads="1"/>
          </p:cNvSpPr>
          <p:nvPr/>
        </p:nvSpPr>
        <p:spPr bwMode="auto">
          <a:xfrm>
            <a:off x="1473200" y="115888"/>
            <a:ext cx="5619750" cy="649287"/>
          </a:xfrm>
          <a:prstGeom prst="rect">
            <a:avLst/>
          </a:prstGeom>
          <a:noFill/>
          <a:ln w="9525">
            <a:noFill/>
            <a:miter lim="800000"/>
            <a:headEnd/>
            <a:tailEnd/>
          </a:ln>
        </p:spPr>
        <p:txBody>
          <a:bodyPr anchor="ctr"/>
          <a:lstStyle/>
          <a:p>
            <a:pPr algn="ctr" defTabSz="449263">
              <a:buClr>
                <a:srgbClr val="0033CC"/>
              </a:buClr>
              <a:buFont typeface="Microsoft Sans Serif" pitchFamily="34" charset="0"/>
              <a:buNone/>
            </a:pPr>
            <a:r>
              <a:rPr lang="it-IT" sz="3200" dirty="0" smtClean="0">
                <a:solidFill>
                  <a:srgbClr val="FF0000"/>
                </a:solidFill>
                <a:latin typeface="Microsoft Sans Serif" pitchFamily="34" charset="0"/>
              </a:rPr>
              <a:t>Rete di osservatori di Onde Gravitazionali</a:t>
            </a:r>
            <a:endParaRPr lang="it-IT" sz="3200" dirty="0">
              <a:solidFill>
                <a:srgbClr val="FF0000"/>
              </a:solidFill>
              <a:latin typeface="Microsoft Sans Serif" pitchFamily="34" charset="0"/>
            </a:endParaRPr>
          </a:p>
        </p:txBody>
      </p:sp>
      <p:pic>
        <p:nvPicPr>
          <p:cNvPr id="22533" name="Picture 6" descr="LLOaerial"/>
          <p:cNvPicPr>
            <a:picLocks noChangeAspect="1" noChangeArrowheads="1"/>
          </p:cNvPicPr>
          <p:nvPr/>
        </p:nvPicPr>
        <p:blipFill>
          <a:blip r:embed="rId3" cstate="print"/>
          <a:srcRect/>
          <a:stretch>
            <a:fillRect/>
          </a:stretch>
        </p:blipFill>
        <p:spPr bwMode="auto">
          <a:xfrm>
            <a:off x="0" y="3141663"/>
            <a:ext cx="2914650" cy="2027237"/>
          </a:xfrm>
          <a:prstGeom prst="rect">
            <a:avLst/>
          </a:prstGeom>
          <a:noFill/>
          <a:ln w="3175">
            <a:noFill/>
            <a:miter lim="800000"/>
            <a:headEnd/>
            <a:tailEnd/>
          </a:ln>
        </p:spPr>
      </p:pic>
      <p:sp>
        <p:nvSpPr>
          <p:cNvPr id="22534" name="Text Box 7"/>
          <p:cNvSpPr txBox="1">
            <a:spLocks noChangeArrowheads="1"/>
          </p:cNvSpPr>
          <p:nvPr/>
        </p:nvSpPr>
        <p:spPr bwMode="auto">
          <a:xfrm>
            <a:off x="158750" y="3133725"/>
            <a:ext cx="2095500" cy="336550"/>
          </a:xfrm>
          <a:prstGeom prst="rect">
            <a:avLst/>
          </a:prstGeom>
          <a:noFill/>
          <a:ln w="9525">
            <a:noFill/>
            <a:miter lim="800000"/>
            <a:headEnd/>
            <a:tailEnd/>
          </a:ln>
        </p:spPr>
        <p:txBody>
          <a:bodyPr wrap="none">
            <a:spAutoFit/>
          </a:bodyPr>
          <a:lstStyle/>
          <a:p>
            <a:pPr algn="ctr">
              <a:lnSpc>
                <a:spcPct val="100000"/>
              </a:lnSpc>
              <a:buClrTx/>
              <a:buSzTx/>
              <a:buFontTx/>
              <a:buNone/>
            </a:pPr>
            <a:r>
              <a:rPr lang="it-IT" sz="1600">
                <a:latin typeface="Trebuchet MS" pitchFamily="34" charset="0"/>
              </a:rPr>
              <a:t>LIGO – Livingston, LA</a:t>
            </a:r>
          </a:p>
        </p:txBody>
      </p:sp>
      <p:pic>
        <p:nvPicPr>
          <p:cNvPr id="22535" name="Picture 8" descr="aerial"/>
          <p:cNvPicPr>
            <a:picLocks noChangeAspect="1" noChangeArrowheads="1"/>
          </p:cNvPicPr>
          <p:nvPr/>
        </p:nvPicPr>
        <p:blipFill>
          <a:blip r:embed="rId4" cstate="print"/>
          <a:srcRect/>
          <a:stretch>
            <a:fillRect/>
          </a:stretch>
        </p:blipFill>
        <p:spPr bwMode="auto">
          <a:xfrm>
            <a:off x="6227763" y="2979738"/>
            <a:ext cx="2916237" cy="2033587"/>
          </a:xfrm>
          <a:prstGeom prst="rect">
            <a:avLst/>
          </a:prstGeom>
          <a:noFill/>
          <a:ln w="9525">
            <a:noFill/>
            <a:miter lim="800000"/>
            <a:headEnd/>
            <a:tailEnd/>
          </a:ln>
        </p:spPr>
      </p:pic>
      <p:sp>
        <p:nvSpPr>
          <p:cNvPr id="22536" name="Text Box 9"/>
          <p:cNvSpPr txBox="1">
            <a:spLocks noChangeArrowheads="1"/>
          </p:cNvSpPr>
          <p:nvPr/>
        </p:nvSpPr>
        <p:spPr bwMode="auto">
          <a:xfrm>
            <a:off x="6780213" y="3116263"/>
            <a:ext cx="1792287" cy="336550"/>
          </a:xfrm>
          <a:prstGeom prst="rect">
            <a:avLst/>
          </a:prstGeom>
          <a:noFill/>
          <a:ln w="9525">
            <a:noFill/>
            <a:miter lim="800000"/>
            <a:headEnd/>
            <a:tailEnd/>
          </a:ln>
        </p:spPr>
        <p:txBody>
          <a:bodyPr wrap="none">
            <a:spAutoFit/>
          </a:bodyPr>
          <a:lstStyle/>
          <a:p>
            <a:pPr algn="ctr">
              <a:lnSpc>
                <a:spcPct val="100000"/>
              </a:lnSpc>
              <a:buClrTx/>
              <a:buSzTx/>
              <a:buFontTx/>
              <a:buNone/>
            </a:pPr>
            <a:r>
              <a:rPr lang="it-IT" sz="1600">
                <a:solidFill>
                  <a:schemeClr val="tx1"/>
                </a:solidFill>
                <a:latin typeface="Trebuchet MS" pitchFamily="34" charset="0"/>
              </a:rPr>
              <a:t>VIRGO, Pisa, Italy</a:t>
            </a:r>
          </a:p>
        </p:txBody>
      </p:sp>
      <p:pic>
        <p:nvPicPr>
          <p:cNvPr id="22537" name="Picture 10" descr="Luftb3"/>
          <p:cNvPicPr>
            <a:picLocks noChangeAspect="1" noChangeArrowheads="1"/>
          </p:cNvPicPr>
          <p:nvPr/>
        </p:nvPicPr>
        <p:blipFill>
          <a:blip r:embed="rId5" cstate="print"/>
          <a:srcRect/>
          <a:stretch>
            <a:fillRect/>
          </a:stretch>
        </p:blipFill>
        <p:spPr bwMode="auto">
          <a:xfrm>
            <a:off x="6227763" y="1000125"/>
            <a:ext cx="2916237" cy="1997075"/>
          </a:xfrm>
          <a:prstGeom prst="rect">
            <a:avLst/>
          </a:prstGeom>
          <a:noFill/>
          <a:ln w="9525">
            <a:noFill/>
            <a:miter lim="800000"/>
            <a:headEnd/>
            <a:tailEnd/>
          </a:ln>
        </p:spPr>
      </p:pic>
      <p:sp>
        <p:nvSpPr>
          <p:cNvPr id="22538" name="Text Box 11"/>
          <p:cNvSpPr txBox="1">
            <a:spLocks noChangeArrowheads="1"/>
          </p:cNvSpPr>
          <p:nvPr/>
        </p:nvSpPr>
        <p:spPr bwMode="auto">
          <a:xfrm>
            <a:off x="6553200" y="1143000"/>
            <a:ext cx="2147888" cy="336550"/>
          </a:xfrm>
          <a:prstGeom prst="rect">
            <a:avLst/>
          </a:prstGeom>
          <a:noFill/>
          <a:ln w="9525">
            <a:noFill/>
            <a:miter lim="800000"/>
            <a:headEnd/>
            <a:tailEnd/>
          </a:ln>
        </p:spPr>
        <p:txBody>
          <a:bodyPr wrap="none">
            <a:spAutoFit/>
          </a:bodyPr>
          <a:lstStyle/>
          <a:p>
            <a:pPr algn="ctr">
              <a:lnSpc>
                <a:spcPct val="100000"/>
              </a:lnSpc>
              <a:buClrTx/>
              <a:buSzTx/>
              <a:buFontTx/>
              <a:buNone/>
            </a:pPr>
            <a:r>
              <a:rPr lang="it-IT" sz="1600">
                <a:solidFill>
                  <a:schemeClr val="tx1"/>
                </a:solidFill>
                <a:latin typeface="Trebuchet MS" pitchFamily="34" charset="0"/>
              </a:rPr>
              <a:t>GEO600, Hannover, D</a:t>
            </a:r>
          </a:p>
        </p:txBody>
      </p:sp>
      <p:pic>
        <p:nvPicPr>
          <p:cNvPr id="22539" name="Picture 12" descr="network"/>
          <p:cNvPicPr>
            <a:picLocks noChangeAspect="1" noChangeArrowheads="1"/>
          </p:cNvPicPr>
          <p:nvPr/>
        </p:nvPicPr>
        <p:blipFill>
          <a:blip r:embed="rId6" cstate="print"/>
          <a:srcRect/>
          <a:stretch>
            <a:fillRect/>
          </a:stretch>
        </p:blipFill>
        <p:spPr bwMode="auto">
          <a:xfrm>
            <a:off x="2878138" y="1341438"/>
            <a:ext cx="3349625" cy="3887787"/>
          </a:xfrm>
          <a:prstGeom prst="rect">
            <a:avLst/>
          </a:prstGeom>
          <a:noFill/>
          <a:ln w="9525">
            <a:noFill/>
            <a:miter lim="800000"/>
            <a:headEnd/>
            <a:tailEnd/>
          </a:ln>
        </p:spPr>
      </p:pic>
      <p:sp>
        <p:nvSpPr>
          <p:cNvPr id="22540" name="Text Box 13"/>
          <p:cNvSpPr txBox="1">
            <a:spLocks noChangeArrowheads="1"/>
          </p:cNvSpPr>
          <p:nvPr/>
        </p:nvSpPr>
        <p:spPr bwMode="auto">
          <a:xfrm>
            <a:off x="261938" y="1154113"/>
            <a:ext cx="1974850" cy="336550"/>
          </a:xfrm>
          <a:prstGeom prst="rect">
            <a:avLst/>
          </a:prstGeom>
          <a:noFill/>
          <a:ln w="9525">
            <a:noFill/>
            <a:miter lim="800000"/>
            <a:headEnd/>
            <a:tailEnd/>
          </a:ln>
        </p:spPr>
        <p:txBody>
          <a:bodyPr wrap="none">
            <a:spAutoFit/>
          </a:bodyPr>
          <a:lstStyle/>
          <a:p>
            <a:pPr algn="ctr">
              <a:lnSpc>
                <a:spcPct val="100000"/>
              </a:lnSpc>
              <a:buClrTx/>
              <a:buSzTx/>
              <a:buFontTx/>
              <a:buNone/>
            </a:pPr>
            <a:r>
              <a:rPr lang="it-IT" sz="1600">
                <a:solidFill>
                  <a:schemeClr val="tx1"/>
                </a:solidFill>
                <a:latin typeface="Trebuchet MS" pitchFamily="34" charset="0"/>
              </a:rPr>
              <a:t>LIGO – Hanford, WA</a:t>
            </a:r>
          </a:p>
        </p:txBody>
      </p:sp>
      <p:sp>
        <p:nvSpPr>
          <p:cNvPr id="22541" name="Text Box 14"/>
          <p:cNvSpPr txBox="1">
            <a:spLocks noChangeArrowheads="1"/>
          </p:cNvSpPr>
          <p:nvPr/>
        </p:nvSpPr>
        <p:spPr bwMode="auto">
          <a:xfrm>
            <a:off x="2771775" y="995363"/>
            <a:ext cx="3744913" cy="346075"/>
          </a:xfrm>
          <a:prstGeom prst="rect">
            <a:avLst/>
          </a:prstGeom>
          <a:solidFill>
            <a:srgbClr val="FFFFFF">
              <a:alpha val="70195"/>
            </a:srgbClr>
          </a:solidFill>
          <a:ln w="9525">
            <a:solidFill>
              <a:srgbClr val="000099"/>
            </a:solidFill>
            <a:miter lim="800000"/>
            <a:headEnd/>
            <a:tailEnd/>
          </a:ln>
        </p:spPr>
        <p:txBody>
          <a:bodyPr>
            <a:spAutoFit/>
          </a:bodyPr>
          <a:lstStyle/>
          <a:p>
            <a:pPr>
              <a:lnSpc>
                <a:spcPct val="100000"/>
              </a:lnSpc>
              <a:buClrTx/>
              <a:buSzTx/>
              <a:buFontTx/>
              <a:buNone/>
            </a:pPr>
            <a:r>
              <a:rPr lang="it-IT" sz="1600" b="1">
                <a:solidFill>
                  <a:schemeClr val="bg2"/>
                </a:solidFill>
                <a:latin typeface="Trebuchet MS" pitchFamily="34" charset="0"/>
              </a:rPr>
              <a:t>Un network di 4 (5) rivelatori di GW</a:t>
            </a:r>
          </a:p>
        </p:txBody>
      </p:sp>
      <p:sp>
        <p:nvSpPr>
          <p:cNvPr id="22542" name="Text Box 15"/>
          <p:cNvSpPr txBox="1">
            <a:spLocks noChangeArrowheads="1"/>
          </p:cNvSpPr>
          <p:nvPr/>
        </p:nvSpPr>
        <p:spPr bwMode="auto">
          <a:xfrm>
            <a:off x="34925" y="5410200"/>
            <a:ext cx="9109075" cy="590550"/>
          </a:xfrm>
          <a:prstGeom prst="rect">
            <a:avLst/>
          </a:prstGeom>
          <a:noFill/>
          <a:ln w="9525">
            <a:solidFill>
              <a:srgbClr val="FFFF00"/>
            </a:solidFill>
            <a:miter lim="800000"/>
            <a:headEnd/>
            <a:tailEnd/>
          </a:ln>
        </p:spPr>
        <p:txBody>
          <a:bodyPr>
            <a:spAutoFit/>
          </a:bodyPr>
          <a:lstStyle/>
          <a:p>
            <a:pPr>
              <a:lnSpc>
                <a:spcPct val="100000"/>
              </a:lnSpc>
              <a:buClrTx/>
              <a:buSzTx/>
              <a:buFontTx/>
              <a:buNone/>
            </a:pPr>
            <a:r>
              <a:rPr lang="it-IT" sz="1600" dirty="0">
                <a:solidFill>
                  <a:srgbClr val="FF0000"/>
                </a:solidFill>
                <a:latin typeface="Trebuchet MS" pitchFamily="34" charset="0"/>
              </a:rPr>
              <a:t>Virgo e la LIGO Scientific Collaboration (LSC) hanno firmato un MoU per lo scambio di dati, l’analisi dati congiunta e la policy di pubblicazioni. Prime pubblicazioni congiunte – 2008-09</a:t>
            </a:r>
          </a:p>
        </p:txBody>
      </p:sp>
      <p:sp>
        <p:nvSpPr>
          <p:cNvPr id="15" name="Date Placeholder 14"/>
          <p:cNvSpPr>
            <a:spLocks noGrp="1"/>
          </p:cNvSpPr>
          <p:nvPr>
            <p:ph type="dt" sz="half" idx="10"/>
          </p:nvPr>
        </p:nvSpPr>
        <p:spPr>
          <a:xfrm>
            <a:off x="457200" y="6356350"/>
            <a:ext cx="1521725" cy="365125"/>
          </a:xfrm>
        </p:spPr>
        <p:txBody>
          <a:bodyPr/>
          <a:lstStyle/>
          <a:p>
            <a:r>
              <a:rPr lang="it-IT" dirty="0" smtClean="0"/>
              <a:t>08/05/2013</a:t>
            </a:r>
            <a:endParaRPr lang="en-US" dirty="0"/>
          </a:p>
        </p:txBody>
      </p:sp>
      <p:sp>
        <p:nvSpPr>
          <p:cNvPr id="17" name="Slide Number Placeholder 16"/>
          <p:cNvSpPr>
            <a:spLocks noGrp="1"/>
          </p:cNvSpPr>
          <p:nvPr>
            <p:ph type="sldNum" sz="quarter" idx="12"/>
          </p:nvPr>
        </p:nvSpPr>
        <p:spPr/>
        <p:txBody>
          <a:bodyPr/>
          <a:lstStyle/>
          <a:p>
            <a:fld id="{B6F15528-21DE-4FAA-801E-634DDDAF4B2B}"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piè di pagina 1"/>
          <p:cNvSpPr>
            <a:spLocks noGrp="1"/>
          </p:cNvSpPr>
          <p:nvPr>
            <p:ph type="ftr" sz="quarter" idx="10"/>
          </p:nvPr>
        </p:nvSpPr>
        <p:spPr>
          <a:xfrm>
            <a:off x="2709080" y="6315406"/>
            <a:ext cx="4251278" cy="365125"/>
          </a:xfrm>
          <a:noFill/>
        </p:spPr>
        <p:txBody>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dirty="0" smtClean="0"/>
              <a:t>Seminari didattici - Città della Scienza</a:t>
            </a:r>
            <a:endParaRPr lang="en-GB" dirty="0"/>
          </a:p>
        </p:txBody>
      </p:sp>
      <p:pic>
        <p:nvPicPr>
          <p:cNvPr id="26627" name="Picture 4"/>
          <p:cNvPicPr>
            <a:picLocks noChangeAspect="1" noChangeArrowheads="1"/>
          </p:cNvPicPr>
          <p:nvPr/>
        </p:nvPicPr>
        <p:blipFill>
          <a:blip r:embed="rId2" cstate="print"/>
          <a:srcRect l="1973" t="1320" r="5919" b="10880"/>
          <a:stretch>
            <a:fillRect/>
          </a:stretch>
        </p:blipFill>
        <p:spPr bwMode="auto">
          <a:xfrm>
            <a:off x="3429000" y="1139825"/>
            <a:ext cx="5391150" cy="5083175"/>
          </a:xfrm>
          <a:prstGeom prst="rect">
            <a:avLst/>
          </a:prstGeom>
          <a:noFill/>
          <a:ln w="25400">
            <a:noFill/>
            <a:prstDash val="dash"/>
            <a:miter lim="800000"/>
            <a:headEnd/>
            <a:tailEnd/>
          </a:ln>
        </p:spPr>
      </p:pic>
      <p:pic>
        <p:nvPicPr>
          <p:cNvPr id="26628" name="Picture 5"/>
          <p:cNvPicPr>
            <a:picLocks noChangeAspect="1" noChangeArrowheads="1"/>
          </p:cNvPicPr>
          <p:nvPr/>
        </p:nvPicPr>
        <p:blipFill>
          <a:blip r:embed="rId3" cstate="print"/>
          <a:srcRect t="25826"/>
          <a:stretch>
            <a:fillRect/>
          </a:stretch>
        </p:blipFill>
        <p:spPr bwMode="auto">
          <a:xfrm>
            <a:off x="827088" y="838200"/>
            <a:ext cx="1944687" cy="1633538"/>
          </a:xfrm>
          <a:prstGeom prst="rect">
            <a:avLst/>
          </a:prstGeom>
          <a:noFill/>
          <a:ln w="12700">
            <a:noFill/>
            <a:miter lim="800000"/>
            <a:headEnd/>
            <a:tailEnd/>
          </a:ln>
        </p:spPr>
      </p:pic>
      <p:sp>
        <p:nvSpPr>
          <p:cNvPr id="26629" name="Rectangle 6"/>
          <p:cNvSpPr>
            <a:spLocks noChangeArrowheads="1"/>
          </p:cNvSpPr>
          <p:nvPr/>
        </p:nvSpPr>
        <p:spPr bwMode="auto">
          <a:xfrm>
            <a:off x="539750" y="3200400"/>
            <a:ext cx="2355850" cy="835025"/>
          </a:xfrm>
          <a:prstGeom prst="rect">
            <a:avLst/>
          </a:prstGeom>
          <a:noFill/>
          <a:ln w="9525">
            <a:solidFill>
              <a:srgbClr val="0033CC"/>
            </a:solidFill>
            <a:miter lim="800000"/>
            <a:headEnd/>
            <a:tailEnd/>
          </a:ln>
        </p:spPr>
        <p:txBody>
          <a:bodyPr>
            <a:spAutoFit/>
          </a:bodyPr>
          <a:lstStyle/>
          <a:p>
            <a:pPr>
              <a:lnSpc>
                <a:spcPct val="100000"/>
              </a:lnSpc>
              <a:buClrTx/>
              <a:buSzTx/>
              <a:buFontTx/>
              <a:buNone/>
            </a:pPr>
            <a:r>
              <a:rPr lang="it-IT" sz="1600" b="1">
                <a:solidFill>
                  <a:schemeClr val="tx1"/>
                </a:solidFill>
                <a:latin typeface="Calibri" pitchFamily="34" charset="0"/>
              </a:rPr>
              <a:t>Triangolazione</a:t>
            </a:r>
            <a:r>
              <a:rPr lang="it-IT" sz="1600">
                <a:solidFill>
                  <a:schemeClr val="tx1"/>
                </a:solidFill>
                <a:latin typeface="Calibri" pitchFamily="34" charset="0"/>
              </a:rPr>
              <a:t>: permette di localizzare la sorgente</a:t>
            </a:r>
            <a:endParaRPr lang="it-IT" sz="1600" b="1">
              <a:solidFill>
                <a:schemeClr val="tx1"/>
              </a:solidFill>
              <a:latin typeface="Calibri" pitchFamily="34" charset="0"/>
            </a:endParaRPr>
          </a:p>
        </p:txBody>
      </p:sp>
      <p:sp>
        <p:nvSpPr>
          <p:cNvPr id="26630" name="Rectangle 7"/>
          <p:cNvSpPr>
            <a:spLocks noChangeArrowheads="1"/>
          </p:cNvSpPr>
          <p:nvPr/>
        </p:nvSpPr>
        <p:spPr bwMode="auto">
          <a:xfrm>
            <a:off x="552450" y="4114800"/>
            <a:ext cx="2724150" cy="1204913"/>
          </a:xfrm>
          <a:prstGeom prst="rect">
            <a:avLst/>
          </a:prstGeom>
          <a:noFill/>
          <a:ln w="9525">
            <a:solidFill>
              <a:srgbClr val="0033CC"/>
            </a:solidFill>
            <a:miter lim="800000"/>
            <a:headEnd/>
            <a:tailEnd/>
          </a:ln>
        </p:spPr>
        <p:txBody>
          <a:bodyPr>
            <a:spAutoFit/>
          </a:bodyPr>
          <a:lstStyle/>
          <a:p>
            <a:pPr>
              <a:lnSpc>
                <a:spcPct val="90000"/>
              </a:lnSpc>
              <a:spcBef>
                <a:spcPct val="20000"/>
              </a:spcBef>
              <a:buClr>
                <a:srgbClr val="0033CC"/>
              </a:buClr>
              <a:buSzPct val="70000"/>
              <a:buFont typeface="Wingdings" pitchFamily="2" charset="2"/>
              <a:buNone/>
            </a:pPr>
            <a:r>
              <a:rPr lang="it-IT" sz="1600">
                <a:solidFill>
                  <a:schemeClr val="tx1"/>
                </a:solidFill>
                <a:latin typeface="Calibri" pitchFamily="34" charset="0"/>
              </a:rPr>
              <a:t>La rete consente di deconvolvere la risposta dei rivelatori e la forma dei segnali </a:t>
            </a:r>
            <a:r>
              <a:rPr lang="it-IT" sz="1600">
                <a:solidFill>
                  <a:schemeClr val="tx1"/>
                </a:solidFill>
                <a:latin typeface="Calibri" pitchFamily="34" charset="0"/>
                <a:sym typeface="Wingdings" pitchFamily="2" charset="2"/>
              </a:rPr>
              <a:t> </a:t>
            </a:r>
            <a:r>
              <a:rPr lang="it-IT" sz="1600" b="1">
                <a:solidFill>
                  <a:schemeClr val="tx1"/>
                </a:solidFill>
                <a:latin typeface="Calibri" pitchFamily="34" charset="0"/>
                <a:sym typeface="Wingdings" pitchFamily="2" charset="2"/>
              </a:rPr>
              <a:t>misurare i parametri del segnale</a:t>
            </a:r>
          </a:p>
        </p:txBody>
      </p:sp>
      <p:sp>
        <p:nvSpPr>
          <p:cNvPr id="26631" name="Rectangle 8"/>
          <p:cNvSpPr>
            <a:spLocks noChangeArrowheads="1"/>
          </p:cNvSpPr>
          <p:nvPr/>
        </p:nvSpPr>
        <p:spPr bwMode="auto">
          <a:xfrm>
            <a:off x="2036936" y="188913"/>
            <a:ext cx="5638800" cy="801687"/>
          </a:xfrm>
          <a:prstGeom prst="rect">
            <a:avLst/>
          </a:prstGeom>
          <a:noFill/>
          <a:ln w="9525">
            <a:noFill/>
            <a:miter lim="800000"/>
            <a:headEnd/>
            <a:tailEnd/>
          </a:ln>
        </p:spPr>
        <p:txBody>
          <a:bodyPr anchor="ctr"/>
          <a:lstStyle/>
          <a:p>
            <a:pPr defTabSz="449263">
              <a:buClr>
                <a:srgbClr val="0033CC"/>
              </a:buClr>
              <a:buFont typeface="Microsoft Sans Serif" pitchFamily="34" charset="0"/>
              <a:buNone/>
            </a:pPr>
            <a:r>
              <a:rPr lang="it-IT" sz="2800" dirty="0" smtClean="0">
                <a:latin typeface="Microsoft Sans Serif" pitchFamily="34" charset="0"/>
              </a:rPr>
              <a:t>Scienza con una rete di rivelatori</a:t>
            </a:r>
            <a:endParaRPr lang="it-IT" sz="2800" dirty="0">
              <a:latin typeface="Microsoft Sans Serif" pitchFamily="34" charset="0"/>
            </a:endParaRPr>
          </a:p>
        </p:txBody>
      </p:sp>
      <p:sp>
        <p:nvSpPr>
          <p:cNvPr id="26632" name="Rectangle 9"/>
          <p:cNvSpPr>
            <a:spLocks noChangeArrowheads="1"/>
          </p:cNvSpPr>
          <p:nvPr/>
        </p:nvSpPr>
        <p:spPr bwMode="auto">
          <a:xfrm>
            <a:off x="539750" y="2514600"/>
            <a:ext cx="2232025" cy="590550"/>
          </a:xfrm>
          <a:prstGeom prst="rect">
            <a:avLst/>
          </a:prstGeom>
          <a:noFill/>
          <a:ln w="9525">
            <a:solidFill>
              <a:srgbClr val="0033CC"/>
            </a:solidFill>
            <a:miter lim="800000"/>
            <a:headEnd/>
            <a:tailEnd/>
          </a:ln>
        </p:spPr>
        <p:txBody>
          <a:bodyPr>
            <a:spAutoFit/>
          </a:bodyPr>
          <a:lstStyle/>
          <a:p>
            <a:pPr>
              <a:lnSpc>
                <a:spcPct val="100000"/>
              </a:lnSpc>
              <a:buClrTx/>
              <a:buSzTx/>
              <a:buFontTx/>
              <a:buNone/>
            </a:pPr>
            <a:r>
              <a:rPr lang="it-IT" sz="1600" b="1">
                <a:solidFill>
                  <a:schemeClr val="tx1"/>
                </a:solidFill>
                <a:latin typeface="Calibri" pitchFamily="34" charset="0"/>
              </a:rPr>
              <a:t>False alarm rejection</a:t>
            </a:r>
            <a:r>
              <a:rPr lang="it-IT" sz="1600">
                <a:solidFill>
                  <a:schemeClr val="tx1"/>
                </a:solidFill>
                <a:latin typeface="Calibri" pitchFamily="34" charset="0"/>
              </a:rPr>
              <a:t> richiede coincidenza</a:t>
            </a:r>
          </a:p>
        </p:txBody>
      </p:sp>
      <p:sp>
        <p:nvSpPr>
          <p:cNvPr id="26633" name="Rectangle 10"/>
          <p:cNvSpPr>
            <a:spLocks noChangeArrowheads="1"/>
          </p:cNvSpPr>
          <p:nvPr/>
        </p:nvSpPr>
        <p:spPr bwMode="auto">
          <a:xfrm>
            <a:off x="539750" y="5413375"/>
            <a:ext cx="2808288" cy="835025"/>
          </a:xfrm>
          <a:prstGeom prst="rect">
            <a:avLst/>
          </a:prstGeom>
          <a:noFill/>
          <a:ln w="9525">
            <a:solidFill>
              <a:srgbClr val="0033CC"/>
            </a:solidFill>
            <a:miter lim="800000"/>
            <a:headEnd/>
            <a:tailEnd/>
          </a:ln>
        </p:spPr>
        <p:txBody>
          <a:bodyPr>
            <a:spAutoFit/>
          </a:bodyPr>
          <a:lstStyle/>
          <a:p>
            <a:pPr>
              <a:lnSpc>
                <a:spcPct val="100000"/>
              </a:lnSpc>
              <a:buClrTx/>
              <a:buSzTx/>
              <a:buFontTx/>
              <a:buNone/>
            </a:pPr>
            <a:r>
              <a:rPr lang="it-IT" sz="1600">
                <a:solidFill>
                  <a:schemeClr val="tx1"/>
                </a:solidFill>
                <a:latin typeface="Calibri" pitchFamily="34" charset="0"/>
              </a:rPr>
              <a:t>Maggior </a:t>
            </a:r>
            <a:r>
              <a:rPr lang="it-IT" sz="1600" b="1">
                <a:solidFill>
                  <a:schemeClr val="tx1"/>
                </a:solidFill>
                <a:latin typeface="Calibri" pitchFamily="34" charset="0"/>
              </a:rPr>
              <a:t>tempo di osservazione</a:t>
            </a:r>
            <a:r>
              <a:rPr lang="it-IT" sz="1600">
                <a:solidFill>
                  <a:schemeClr val="tx1"/>
                </a:solidFill>
                <a:latin typeface="Calibri" pitchFamily="34" charset="0"/>
              </a:rPr>
              <a:t>, migliore </a:t>
            </a:r>
            <a:r>
              <a:rPr lang="it-IT" sz="1600" b="1">
                <a:solidFill>
                  <a:schemeClr val="tx1"/>
                </a:solidFill>
                <a:latin typeface="Calibri" pitchFamily="34" charset="0"/>
              </a:rPr>
              <a:t>copertura del cielo</a:t>
            </a:r>
          </a:p>
        </p:txBody>
      </p:sp>
      <p:sp>
        <p:nvSpPr>
          <p:cNvPr id="10" name="Date Placeholder 9"/>
          <p:cNvSpPr>
            <a:spLocks noGrp="1"/>
          </p:cNvSpPr>
          <p:nvPr>
            <p:ph type="dt" sz="half" idx="10"/>
          </p:nvPr>
        </p:nvSpPr>
        <p:spPr>
          <a:xfrm>
            <a:off x="429904" y="6315411"/>
            <a:ext cx="2133600" cy="365125"/>
          </a:xfrm>
        </p:spPr>
        <p:txBody>
          <a:bodyPr/>
          <a:lstStyle/>
          <a:p>
            <a:r>
              <a:rPr lang="it-IT" dirty="0" smtClean="0"/>
              <a:t>08/05/2013</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piè di pagina 2"/>
          <p:cNvSpPr>
            <a:spLocks noGrp="1"/>
          </p:cNvSpPr>
          <p:nvPr>
            <p:ph type="ftr" sz="quarter" idx="10"/>
          </p:nvPr>
        </p:nvSpPr>
        <p:spPr>
          <a:xfrm>
            <a:off x="3282335" y="6356350"/>
            <a:ext cx="2900091" cy="365125"/>
          </a:xfrm>
          <a:noFill/>
        </p:spPr>
        <p:txBody>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dirty="0" smtClean="0"/>
              <a:t>Seminari didattici - Città della Scienza</a:t>
            </a:r>
            <a:endParaRPr lang="en-GB" dirty="0"/>
          </a:p>
        </p:txBody>
      </p:sp>
      <p:sp>
        <p:nvSpPr>
          <p:cNvPr id="50179" name="Rectangle 2"/>
          <p:cNvSpPr>
            <a:spLocks noGrp="1" noChangeArrowheads="1"/>
          </p:cNvSpPr>
          <p:nvPr>
            <p:ph type="title"/>
          </p:nvPr>
        </p:nvSpPr>
        <p:spPr>
          <a:xfrm>
            <a:off x="457200" y="-39266"/>
            <a:ext cx="8229600" cy="1143000"/>
          </a:xfrm>
        </p:spPr>
        <p:txBody>
          <a:bodyPr>
            <a:normAutofit fontScale="90000"/>
          </a:bodyPr>
          <a:lstStyle/>
          <a:p>
            <a:pPr eaLnBrk="1" hangingPunct="1"/>
            <a:r>
              <a:rPr lang="en-US" dirty="0" smtClean="0"/>
              <a:t>LISA: Laser Interferometer Space Antenna</a:t>
            </a:r>
          </a:p>
        </p:txBody>
      </p:sp>
      <p:pic>
        <p:nvPicPr>
          <p:cNvPr id="50180" name="Picture 4"/>
          <p:cNvPicPr>
            <a:picLocks noChangeAspect="1" noChangeArrowheads="1"/>
          </p:cNvPicPr>
          <p:nvPr/>
        </p:nvPicPr>
        <p:blipFill>
          <a:blip r:embed="rId2" cstate="print"/>
          <a:srcRect/>
          <a:stretch>
            <a:fillRect/>
          </a:stretch>
        </p:blipFill>
        <p:spPr bwMode="auto">
          <a:xfrm>
            <a:off x="1143000" y="1058840"/>
            <a:ext cx="6400800" cy="5421313"/>
          </a:xfrm>
          <a:prstGeom prst="rect">
            <a:avLst/>
          </a:prstGeom>
          <a:noFill/>
          <a:ln w="9525">
            <a:noFill/>
            <a:miter lim="800000"/>
            <a:headEnd/>
            <a:tailEnd/>
          </a:ln>
        </p:spPr>
      </p:pic>
      <p:sp>
        <p:nvSpPr>
          <p:cNvPr id="5" name="Date Placeholder 4"/>
          <p:cNvSpPr>
            <a:spLocks noGrp="1"/>
          </p:cNvSpPr>
          <p:nvPr>
            <p:ph type="dt" sz="half" idx="10"/>
          </p:nvPr>
        </p:nvSpPr>
        <p:spPr>
          <a:xfrm>
            <a:off x="457200" y="6356350"/>
            <a:ext cx="1030406" cy="365125"/>
          </a:xfrm>
        </p:spPr>
        <p:txBody>
          <a:bodyPr/>
          <a:lstStyle/>
          <a:p>
            <a:r>
              <a:rPr lang="it-IT" smtClean="0"/>
              <a:t>08/05/2013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piè di pagina 3"/>
          <p:cNvSpPr>
            <a:spLocks noGrp="1"/>
          </p:cNvSpPr>
          <p:nvPr>
            <p:ph type="ftr" sz="quarter" idx="10"/>
          </p:nvPr>
        </p:nvSpPr>
        <p:spPr>
          <a:xfrm>
            <a:off x="3411951" y="6369998"/>
            <a:ext cx="3150417" cy="365125"/>
          </a:xfrm>
          <a:noFill/>
        </p:spPr>
        <p:txBody>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dirty="0" smtClean="0"/>
              <a:t>Seminari didattici - Città della Scienza</a:t>
            </a:r>
            <a:endParaRPr lang="en-GB" dirty="0"/>
          </a:p>
        </p:txBody>
      </p:sp>
      <p:sp>
        <p:nvSpPr>
          <p:cNvPr id="51203" name="Rectangle 2"/>
          <p:cNvSpPr>
            <a:spLocks noGrp="1" noChangeArrowheads="1"/>
          </p:cNvSpPr>
          <p:nvPr>
            <p:ph type="title"/>
          </p:nvPr>
        </p:nvSpPr>
        <p:spPr/>
        <p:txBody>
          <a:bodyPr/>
          <a:lstStyle/>
          <a:p>
            <a:pPr eaLnBrk="1" hangingPunct="1"/>
            <a:r>
              <a:rPr lang="en-US" dirty="0" smtClean="0"/>
              <a:t>LISA</a:t>
            </a:r>
          </a:p>
        </p:txBody>
      </p:sp>
      <p:sp>
        <p:nvSpPr>
          <p:cNvPr id="51204" name="Rectangle 3"/>
          <p:cNvSpPr>
            <a:spLocks noGrp="1" noChangeArrowheads="1"/>
          </p:cNvSpPr>
          <p:nvPr>
            <p:ph type="body" idx="1"/>
          </p:nvPr>
        </p:nvSpPr>
        <p:spPr>
          <a:xfrm>
            <a:off x="457200" y="1219200"/>
            <a:ext cx="4114800" cy="4703928"/>
          </a:xfrm>
        </p:spPr>
        <p:txBody>
          <a:bodyPr>
            <a:normAutofit fontScale="62500" lnSpcReduction="20000"/>
          </a:bodyPr>
          <a:lstStyle/>
          <a:p>
            <a:pPr eaLnBrk="1" hangingPunct="1">
              <a:lnSpc>
                <a:spcPct val="116000"/>
              </a:lnSpc>
            </a:pPr>
            <a:r>
              <a:rPr lang="it-IT" dirty="0" smtClean="0"/>
              <a:t>E’ una costellazione di 3 satelliti in orbita eliocentrica che precede la terra</a:t>
            </a:r>
          </a:p>
          <a:p>
            <a:pPr eaLnBrk="1" hangingPunct="1">
              <a:lnSpc>
                <a:spcPct val="116000"/>
              </a:lnSpc>
            </a:pPr>
            <a:r>
              <a:rPr lang="it-IT" dirty="0" smtClean="0"/>
              <a:t>La distanza media tra i satelliti è di 5 10</a:t>
            </a:r>
            <a:r>
              <a:rPr lang="it-IT" baseline="30000" dirty="0" smtClean="0"/>
              <a:t>6</a:t>
            </a:r>
            <a:r>
              <a:rPr lang="it-IT" dirty="0" smtClean="0"/>
              <a:t>km</a:t>
            </a:r>
          </a:p>
          <a:p>
            <a:pPr eaLnBrk="1" hangingPunct="1">
              <a:lnSpc>
                <a:spcPct val="116000"/>
              </a:lnSpc>
            </a:pPr>
            <a:r>
              <a:rPr lang="it-IT" dirty="0" smtClean="0"/>
              <a:t>Ogni satellite contiene 2 laser e riceve il segnale dagli altri due</a:t>
            </a:r>
          </a:p>
          <a:p>
            <a:pPr eaLnBrk="1" hangingPunct="1">
              <a:lnSpc>
                <a:spcPct val="116000"/>
              </a:lnSpc>
            </a:pPr>
            <a:r>
              <a:rPr lang="it-IT" dirty="0" smtClean="0"/>
              <a:t>Ogni satellite contiene due masse in caduta libera. Il satellite segue le masse correggendo la propria orbita</a:t>
            </a:r>
          </a:p>
          <a:p>
            <a:pPr eaLnBrk="1" hangingPunct="1">
              <a:lnSpc>
                <a:spcPct val="116000"/>
              </a:lnSpc>
            </a:pPr>
            <a:r>
              <a:rPr lang="it-IT" dirty="0" smtClean="0"/>
              <a:t>Time Delay Interferometry (TDI)</a:t>
            </a:r>
          </a:p>
          <a:p>
            <a:pPr eaLnBrk="1" hangingPunct="1">
              <a:lnSpc>
                <a:spcPct val="116000"/>
              </a:lnSpc>
            </a:pPr>
            <a:r>
              <a:rPr lang="it-IT" dirty="0" smtClean="0"/>
              <a:t>Pathfinder parte nel 2011</a:t>
            </a:r>
          </a:p>
          <a:p>
            <a:pPr eaLnBrk="1" hangingPunct="1">
              <a:lnSpc>
                <a:spcPct val="116000"/>
              </a:lnSpc>
            </a:pPr>
            <a:r>
              <a:rPr lang="it-IT" dirty="0" smtClean="0"/>
              <a:t>LISA parte nel 2018? </a:t>
            </a:r>
          </a:p>
        </p:txBody>
      </p:sp>
      <p:sp>
        <p:nvSpPr>
          <p:cNvPr id="6" name="Date Placeholder 5"/>
          <p:cNvSpPr>
            <a:spLocks noGrp="1"/>
          </p:cNvSpPr>
          <p:nvPr>
            <p:ph type="dt" sz="half" idx="10"/>
          </p:nvPr>
        </p:nvSpPr>
        <p:spPr>
          <a:xfrm>
            <a:off x="457200" y="6356350"/>
            <a:ext cx="1453487" cy="365125"/>
          </a:xfrm>
        </p:spPr>
        <p:txBody>
          <a:bodyPr/>
          <a:lstStyle/>
          <a:p>
            <a:r>
              <a:rPr lang="it-IT" dirty="0" smtClean="0"/>
              <a:t>08/05/2013</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59</a:t>
            </a:fld>
            <a:endParaRPr lang="en-US"/>
          </a:p>
        </p:txBody>
      </p:sp>
      <p:sp>
        <p:nvSpPr>
          <p:cNvPr id="9" name="TextBox 8"/>
          <p:cNvSpPr txBox="1"/>
          <p:nvPr/>
        </p:nvSpPr>
        <p:spPr>
          <a:xfrm>
            <a:off x="3944134" y="5281688"/>
            <a:ext cx="4653956" cy="1200329"/>
          </a:xfrm>
          <a:prstGeom prst="rect">
            <a:avLst/>
          </a:prstGeom>
          <a:noFill/>
        </p:spPr>
        <p:txBody>
          <a:bodyPr wrap="square" rtlCol="0">
            <a:spAutoFit/>
          </a:bodyPr>
          <a:lstStyle/>
          <a:p>
            <a:r>
              <a:rPr lang="it-IT" dirty="0" smtClean="0"/>
              <a:t>No, LISA per ora  non parte perché la NASA si è ritirata dal progetto e la ESA l’ha messo in standby finché non si riconfigura in un progetto che costi la metà</a:t>
            </a:r>
            <a:endParaRPr lang="it-IT" dirty="0"/>
          </a:p>
        </p:txBody>
      </p:sp>
      <p:pic>
        <p:nvPicPr>
          <p:cNvPr id="10" name="Picture 3" descr="D:\images\lisa\ppa2\orbit1.3sc.wmf"/>
          <p:cNvPicPr>
            <a:picLocks noChangeAspect="1" noChangeArrowheads="1"/>
          </p:cNvPicPr>
          <p:nvPr/>
        </p:nvPicPr>
        <p:blipFill>
          <a:blip r:embed="rId2" cstate="print"/>
          <a:srcRect/>
          <a:stretch>
            <a:fillRect/>
          </a:stretch>
        </p:blipFill>
        <p:spPr bwMode="auto">
          <a:xfrm>
            <a:off x="4408227" y="1875022"/>
            <a:ext cx="4735773" cy="31174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Il principio di equivalenza</a:t>
            </a:r>
            <a:endParaRPr lang="it-IT" dirty="0"/>
          </a:p>
        </p:txBody>
      </p:sp>
      <p:sp>
        <p:nvSpPr>
          <p:cNvPr id="3" name="Content Placeholder 2"/>
          <p:cNvSpPr>
            <a:spLocks noGrp="1"/>
          </p:cNvSpPr>
          <p:nvPr>
            <p:ph idx="1"/>
          </p:nvPr>
        </p:nvSpPr>
        <p:spPr/>
        <p:txBody>
          <a:bodyPr>
            <a:normAutofit fontScale="85000" lnSpcReduction="10000"/>
          </a:bodyPr>
          <a:lstStyle/>
          <a:p>
            <a:r>
              <a:rPr lang="it-IT" dirty="0" smtClean="0"/>
              <a:t>m</a:t>
            </a:r>
            <a:r>
              <a:rPr lang="it-IT" baseline="-25000" dirty="0" smtClean="0"/>
              <a:t>G</a:t>
            </a:r>
            <a:r>
              <a:rPr lang="it-IT" dirty="0" smtClean="0"/>
              <a:t>/m</a:t>
            </a:r>
            <a:r>
              <a:rPr lang="it-IT" baseline="-25000" dirty="0" smtClean="0"/>
              <a:t>I</a:t>
            </a:r>
            <a:r>
              <a:rPr lang="it-IT" dirty="0" smtClean="0"/>
              <a:t> è una costante per qualsiasi corpo massivo.</a:t>
            </a:r>
          </a:p>
          <a:p>
            <a:r>
              <a:rPr lang="it-IT" dirty="0" smtClean="0"/>
              <a:t>Questo era già stato scoperto da Galileo e Newton lo provò studiando il moto di pendoli di differente composizione, lunghezza e peso.</a:t>
            </a:r>
          </a:p>
          <a:p>
            <a:r>
              <a:rPr lang="it-IT" dirty="0" smtClean="0"/>
              <a:t>Da allora numerosi esperimenti hanno confermato questi risultati come per es. l’esperimento di Eötvos nel 1889 (con un’accuratezza di 1 parte su 10</a:t>
            </a:r>
            <a:r>
              <a:rPr lang="it-IT" baseline="30000" dirty="0" smtClean="0"/>
              <a:t>9</a:t>
            </a:r>
            <a:r>
              <a:rPr lang="it-IT" dirty="0" smtClean="0"/>
              <a:t> )</a:t>
            </a:r>
          </a:p>
          <a:p>
            <a:r>
              <a:rPr lang="it-IT" dirty="0" smtClean="0"/>
              <a:t>Tutti gli esperimenti fino ad adesso hanno confermato il  Principio di Equivalenza della massa inerziale e gravitazionale.</a:t>
            </a:r>
            <a:endParaRPr lang="it-IT" dirty="0"/>
          </a:p>
        </p:txBody>
      </p:sp>
      <p:sp>
        <p:nvSpPr>
          <p:cNvPr id="4" name="Footer Placeholder 3"/>
          <p:cNvSpPr>
            <a:spLocks noGrp="1"/>
          </p:cNvSpPr>
          <p:nvPr>
            <p:ph type="ftr" sz="quarter" idx="11"/>
          </p:nvPr>
        </p:nvSpPr>
        <p:spPr/>
        <p:txBody>
          <a:bodyPr/>
          <a:lstStyle/>
          <a:p>
            <a:r>
              <a:rPr lang="it-IT" smtClean="0"/>
              <a:t>Seminari didattici - Città della Scienza</a:t>
            </a:r>
            <a:endParaRPr lang="en-US" dirty="0"/>
          </a:p>
        </p:txBody>
      </p:sp>
      <p:sp>
        <p:nvSpPr>
          <p:cNvPr id="6" name="Date Placeholder 5"/>
          <p:cNvSpPr>
            <a:spLocks noGrp="1"/>
          </p:cNvSpPr>
          <p:nvPr>
            <p:ph type="dt" sz="half" idx="10"/>
          </p:nvPr>
        </p:nvSpPr>
        <p:spPr/>
        <p:txBody>
          <a:bodyPr/>
          <a:lstStyle/>
          <a:p>
            <a:r>
              <a:rPr lang="it-IT" smtClean="0"/>
              <a:t>08/05/2013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p:txBody>
          <a:bodyPr>
            <a:normAutofit fontScale="90000"/>
          </a:bodyPr>
          <a:lstStyle/>
          <a:p>
            <a:r>
              <a:rPr lang="it-IT" dirty="0" smtClean="0"/>
              <a:t>Scopo della ricerca sulle onde gravitazionali</a:t>
            </a:r>
            <a:endParaRPr lang="en-GB" dirty="0"/>
          </a:p>
        </p:txBody>
      </p:sp>
      <p:pic>
        <p:nvPicPr>
          <p:cNvPr id="824323" name="Picture 3" descr="cover"/>
          <p:cNvPicPr>
            <a:picLocks noChangeAspect="1" noChangeArrowheads="1"/>
          </p:cNvPicPr>
          <p:nvPr/>
        </p:nvPicPr>
        <p:blipFill>
          <a:blip r:embed="rId2" cstate="print"/>
          <a:srcRect/>
          <a:stretch>
            <a:fillRect/>
          </a:stretch>
        </p:blipFill>
        <p:spPr bwMode="auto">
          <a:xfrm>
            <a:off x="468313" y="1685106"/>
            <a:ext cx="2787650" cy="3671887"/>
          </a:xfrm>
          <a:prstGeom prst="rect">
            <a:avLst/>
          </a:prstGeom>
          <a:noFill/>
        </p:spPr>
      </p:pic>
      <p:sp>
        <p:nvSpPr>
          <p:cNvPr id="824324" name="Text Box 4"/>
          <p:cNvSpPr txBox="1">
            <a:spLocks noChangeArrowheads="1"/>
          </p:cNvSpPr>
          <p:nvPr/>
        </p:nvSpPr>
        <p:spPr bwMode="auto">
          <a:xfrm>
            <a:off x="3471863" y="1452563"/>
            <a:ext cx="184150" cy="336550"/>
          </a:xfrm>
          <a:prstGeom prst="rect">
            <a:avLst/>
          </a:prstGeom>
          <a:noFill/>
          <a:ln w="9525">
            <a:noFill/>
            <a:miter lim="800000"/>
            <a:headEnd/>
            <a:tailEnd/>
          </a:ln>
          <a:effectLst/>
        </p:spPr>
        <p:txBody>
          <a:bodyPr wrap="none">
            <a:spAutoFit/>
          </a:bodyPr>
          <a:lstStyle/>
          <a:p>
            <a:endParaRPr lang="it-IT" sz="1600">
              <a:latin typeface="Lucida Fax" pitchFamily="18" charset="0"/>
            </a:endParaRPr>
          </a:p>
        </p:txBody>
      </p:sp>
      <p:sp>
        <p:nvSpPr>
          <p:cNvPr id="824325" name="Text Box 5"/>
          <p:cNvSpPr txBox="1">
            <a:spLocks noChangeArrowheads="1"/>
          </p:cNvSpPr>
          <p:nvPr/>
        </p:nvSpPr>
        <p:spPr bwMode="auto">
          <a:xfrm>
            <a:off x="3383316" y="1464270"/>
            <a:ext cx="5840060" cy="369332"/>
          </a:xfrm>
          <a:prstGeom prst="rect">
            <a:avLst/>
          </a:prstGeom>
          <a:noFill/>
          <a:ln w="9525">
            <a:noFill/>
            <a:miter lim="800000"/>
            <a:headEnd/>
            <a:tailEnd/>
          </a:ln>
          <a:effectLst/>
        </p:spPr>
        <p:txBody>
          <a:bodyPr wrap="none">
            <a:spAutoFit/>
          </a:bodyPr>
          <a:lstStyle/>
          <a:p>
            <a:r>
              <a:rPr lang="it-IT" dirty="0" smtClean="0">
                <a:latin typeface="Microsoft Sans Serif" pitchFamily="34" charset="0"/>
              </a:rPr>
              <a:t>Prima rivelazione: ulteriore test della relatività Generale</a:t>
            </a:r>
            <a:endParaRPr lang="it-IT" dirty="0">
              <a:latin typeface="Microsoft Sans Serif" pitchFamily="34" charset="0"/>
            </a:endParaRPr>
          </a:p>
        </p:txBody>
      </p:sp>
      <p:pic>
        <p:nvPicPr>
          <p:cNvPr id="824326" name="Picture 6"/>
          <p:cNvPicPr>
            <a:picLocks noChangeAspect="1" noChangeArrowheads="1"/>
          </p:cNvPicPr>
          <p:nvPr/>
        </p:nvPicPr>
        <p:blipFill>
          <a:blip r:embed="rId3" cstate="print">
            <a:lum bright="10000" contrast="14000"/>
          </a:blip>
          <a:srcRect/>
          <a:stretch>
            <a:fillRect/>
          </a:stretch>
        </p:blipFill>
        <p:spPr bwMode="auto">
          <a:xfrm>
            <a:off x="4343400" y="2305050"/>
            <a:ext cx="4724400" cy="3355975"/>
          </a:xfrm>
          <a:prstGeom prst="rect">
            <a:avLst/>
          </a:prstGeom>
          <a:noFill/>
        </p:spPr>
      </p:pic>
      <p:sp>
        <p:nvSpPr>
          <p:cNvPr id="824327" name="Text Box 7"/>
          <p:cNvSpPr txBox="1">
            <a:spLocks noChangeArrowheads="1"/>
          </p:cNvSpPr>
          <p:nvPr/>
        </p:nvSpPr>
        <p:spPr bwMode="auto">
          <a:xfrm>
            <a:off x="6477000" y="2152650"/>
            <a:ext cx="1066800" cy="1555750"/>
          </a:xfrm>
          <a:prstGeom prst="rect">
            <a:avLst/>
          </a:prstGeom>
          <a:noFill/>
          <a:ln w="9525">
            <a:noFill/>
            <a:miter lim="800000"/>
            <a:headEnd/>
            <a:tailEnd/>
          </a:ln>
          <a:effectLst/>
        </p:spPr>
        <p:txBody>
          <a:bodyPr>
            <a:spAutoFit/>
          </a:bodyPr>
          <a:lstStyle/>
          <a:p>
            <a:r>
              <a:rPr lang="it-IT" sz="9600">
                <a:solidFill>
                  <a:schemeClr val="tx2"/>
                </a:solidFill>
              </a:rPr>
              <a:t>?</a:t>
            </a:r>
          </a:p>
        </p:txBody>
      </p:sp>
      <p:sp>
        <p:nvSpPr>
          <p:cNvPr id="824328" name="Rectangle 8"/>
          <p:cNvSpPr>
            <a:spLocks noChangeArrowheads="1"/>
          </p:cNvSpPr>
          <p:nvPr/>
        </p:nvSpPr>
        <p:spPr bwMode="auto">
          <a:xfrm>
            <a:off x="4392613" y="5949950"/>
            <a:ext cx="4572000" cy="366713"/>
          </a:xfrm>
          <a:prstGeom prst="rect">
            <a:avLst/>
          </a:prstGeom>
          <a:noFill/>
          <a:ln w="9525">
            <a:noFill/>
            <a:miter lim="800000"/>
            <a:headEnd/>
            <a:tailEnd/>
          </a:ln>
          <a:effectLst/>
        </p:spPr>
        <p:txBody>
          <a:bodyPr>
            <a:spAutoFit/>
          </a:bodyPr>
          <a:lstStyle/>
          <a:p>
            <a:r>
              <a:rPr lang="it-IT" dirty="0">
                <a:latin typeface="Microsoft Sans Serif" pitchFamily="34" charset="0"/>
              </a:rPr>
              <a:t>Test </a:t>
            </a:r>
            <a:r>
              <a:rPr lang="it-IT" dirty="0" smtClean="0">
                <a:latin typeface="Microsoft Sans Serif" pitchFamily="34" charset="0"/>
              </a:rPr>
              <a:t>di teorie alternative della gravità</a:t>
            </a:r>
            <a:endParaRPr lang="it-IT" dirty="0">
              <a:latin typeface="Microsoft Sans Serif" pitchFamily="34"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a:xfrm>
            <a:off x="1979613" y="295275"/>
            <a:ext cx="6249987" cy="901700"/>
          </a:xfrm>
          <a:noFill/>
          <a:ln/>
        </p:spPr>
        <p:txBody>
          <a:bodyPr/>
          <a:lstStyle/>
          <a:p>
            <a:r>
              <a:rPr lang="en-US" sz="2000"/>
              <a:t>General Relativity: “a theorist’s Paradise, but an experimentalist’s Hell”</a:t>
            </a:r>
          </a:p>
        </p:txBody>
      </p:sp>
      <p:sp>
        <p:nvSpPr>
          <p:cNvPr id="829443" name="Rectangle 3"/>
          <p:cNvSpPr>
            <a:spLocks noGrp="1" noChangeArrowheads="1"/>
          </p:cNvSpPr>
          <p:nvPr>
            <p:ph type="body" idx="1"/>
          </p:nvPr>
        </p:nvSpPr>
        <p:spPr>
          <a:xfrm>
            <a:off x="3429000" y="2386013"/>
            <a:ext cx="5715000" cy="3905605"/>
          </a:xfrm>
        </p:spPr>
        <p:txBody>
          <a:bodyPr/>
          <a:lstStyle/>
          <a:p>
            <a:r>
              <a:rPr lang="it-IT" sz="1800" dirty="0" smtClean="0"/>
              <a:t>Niente esemplifica questa affermazione come le </a:t>
            </a:r>
            <a:r>
              <a:rPr lang="it-IT" sz="1800" dirty="0" smtClean="0">
                <a:solidFill>
                  <a:srgbClr val="FF0000"/>
                </a:solidFill>
              </a:rPr>
              <a:t>Onde Gravitazionali</a:t>
            </a:r>
            <a:endParaRPr lang="it-IT" sz="1800" dirty="0" smtClean="0"/>
          </a:p>
          <a:p>
            <a:endParaRPr lang="it-IT" sz="1800" dirty="0" smtClean="0"/>
          </a:p>
          <a:p>
            <a:r>
              <a:rPr lang="it-IT" sz="1800" dirty="0" smtClean="0"/>
              <a:t>Un’evidenza sperimentale convincentedella loro esistenza non c’è stata fino a ~70 anni dalla loro predizione </a:t>
            </a:r>
            <a:r>
              <a:rPr lang="it-IT" sz="1800" dirty="0" smtClean="0">
                <a:solidFill>
                  <a:schemeClr val="tx2"/>
                </a:solidFill>
              </a:rPr>
              <a:t>(Binary Pulsar)</a:t>
            </a:r>
          </a:p>
          <a:p>
            <a:endParaRPr lang="it-IT" sz="1800" dirty="0" smtClean="0">
              <a:solidFill>
                <a:schemeClr val="tx2"/>
              </a:solidFill>
            </a:endParaRPr>
          </a:p>
          <a:p>
            <a:r>
              <a:rPr lang="it-IT" sz="1800" dirty="0" smtClean="0"/>
              <a:t>dopo 90 anni, la rivelazione diretta ancora ci sfugge</a:t>
            </a:r>
          </a:p>
          <a:p>
            <a:endParaRPr lang="it-IT" sz="1800" dirty="0" smtClean="0">
              <a:solidFill>
                <a:srgbClr val="FF0000"/>
              </a:solidFill>
            </a:endParaRPr>
          </a:p>
          <a:p>
            <a:r>
              <a:rPr lang="it-IT" sz="1800" dirty="0" smtClean="0">
                <a:solidFill>
                  <a:srgbClr val="FF0000"/>
                </a:solidFill>
              </a:rPr>
              <a:t>Con un po’ di fortuna</a:t>
            </a:r>
            <a:r>
              <a:rPr lang="it-IT" sz="1800" dirty="0" smtClean="0"/>
              <a:t>, potermo avere una rivelazione diretta per il 100° anniversario della loro predizione</a:t>
            </a:r>
            <a:endParaRPr lang="it-IT" sz="1800" dirty="0"/>
          </a:p>
        </p:txBody>
      </p:sp>
      <p:sp>
        <p:nvSpPr>
          <p:cNvPr id="829444" name="Text Box 4"/>
          <p:cNvSpPr txBox="1">
            <a:spLocks noChangeArrowheads="1"/>
          </p:cNvSpPr>
          <p:nvPr/>
        </p:nvSpPr>
        <p:spPr bwMode="auto">
          <a:xfrm>
            <a:off x="2514600" y="1125538"/>
            <a:ext cx="5867400" cy="258762"/>
          </a:xfrm>
          <a:prstGeom prst="rect">
            <a:avLst/>
          </a:prstGeom>
          <a:noFill/>
          <a:ln w="38100" algn="ctr">
            <a:noFill/>
            <a:miter lim="800000"/>
            <a:headEnd/>
            <a:tailEnd/>
          </a:ln>
          <a:effectLst/>
        </p:spPr>
        <p:txBody>
          <a:bodyPr bIns="0">
            <a:spAutoFit/>
          </a:bodyPr>
          <a:lstStyle/>
          <a:p>
            <a:pPr algn="l" eaLnBrk="0" hangingPunct="0">
              <a:spcBef>
                <a:spcPct val="50000"/>
              </a:spcBef>
            </a:pPr>
            <a:r>
              <a:rPr lang="en-US" sz="1400">
                <a:latin typeface="Arial" charset="0"/>
              </a:rPr>
              <a:t>C. Misner, K. S. Thorne and J.A Wheeler, </a:t>
            </a:r>
            <a:r>
              <a:rPr lang="en-US" sz="1400" b="1" i="1">
                <a:latin typeface="Arial" charset="0"/>
              </a:rPr>
              <a:t>Gravitation</a:t>
            </a:r>
            <a:r>
              <a:rPr lang="en-US" sz="1400">
                <a:latin typeface="Arial" charset="0"/>
              </a:rPr>
              <a:t> p. 1131 (1973)</a:t>
            </a:r>
            <a:endParaRPr lang="en-US" sz="1400" i="1">
              <a:latin typeface="Arial" charset="0"/>
            </a:endParaRPr>
          </a:p>
        </p:txBody>
      </p:sp>
      <p:grpSp>
        <p:nvGrpSpPr>
          <p:cNvPr id="2" name="Group 5"/>
          <p:cNvGrpSpPr>
            <a:grpSpLocks/>
          </p:cNvGrpSpPr>
          <p:nvPr/>
        </p:nvGrpSpPr>
        <p:grpSpPr bwMode="auto">
          <a:xfrm>
            <a:off x="228600" y="2114550"/>
            <a:ext cx="3086100" cy="4122738"/>
            <a:chOff x="3259" y="1051"/>
            <a:chExt cx="1944" cy="2597"/>
          </a:xfrm>
        </p:grpSpPr>
        <p:sp>
          <p:nvSpPr>
            <p:cNvPr id="829446" name="Text Box 6"/>
            <p:cNvSpPr txBox="1">
              <a:spLocks noChangeArrowheads="1"/>
            </p:cNvSpPr>
            <p:nvPr/>
          </p:nvSpPr>
          <p:spPr bwMode="auto">
            <a:xfrm>
              <a:off x="3264" y="3504"/>
              <a:ext cx="1728" cy="144"/>
            </a:xfrm>
            <a:prstGeom prst="rect">
              <a:avLst/>
            </a:prstGeom>
            <a:noFill/>
            <a:ln w="38100">
              <a:noFill/>
              <a:miter lim="800000"/>
              <a:headEnd type="none" w="sm" len="sm"/>
              <a:tailEnd type="none" w="sm" len="sm"/>
            </a:ln>
            <a:effectLst/>
          </p:spPr>
          <p:txBody>
            <a:bodyPr bIns="0">
              <a:spAutoFit/>
            </a:bodyPr>
            <a:lstStyle/>
            <a:p>
              <a:pPr algn="l" eaLnBrk="0" hangingPunct="0">
                <a:spcBef>
                  <a:spcPct val="50000"/>
                </a:spcBef>
              </a:pPr>
              <a:r>
                <a:rPr lang="en-US" sz="1200" i="1">
                  <a:latin typeface="Arial" charset="0"/>
                </a:rPr>
                <a:t>AIP Emilio Segrè Visual Archives</a:t>
              </a:r>
            </a:p>
          </p:txBody>
        </p:sp>
        <p:pic>
          <p:nvPicPr>
            <p:cNvPr id="829447" name="Picture 7"/>
            <p:cNvPicPr>
              <a:picLocks noChangeAspect="1" noChangeArrowheads="1"/>
            </p:cNvPicPr>
            <p:nvPr/>
          </p:nvPicPr>
          <p:blipFill>
            <a:blip r:embed="rId3" cstate="print"/>
            <a:srcRect l="2084" t="1685" r="4169" b="3371"/>
            <a:stretch>
              <a:fillRect/>
            </a:stretch>
          </p:blipFill>
          <p:spPr bwMode="auto">
            <a:xfrm>
              <a:off x="3259" y="1051"/>
              <a:ext cx="1944" cy="2434"/>
            </a:xfrm>
            <a:prstGeom prst="rect">
              <a:avLst/>
            </a:prstGeom>
            <a:noFill/>
            <a:ln w="38100">
              <a:noFill/>
              <a:miter lim="800000"/>
              <a:headEnd type="none" w="sm" len="sm"/>
              <a:tailEnd type="none" w="sm" len="sm"/>
            </a:ln>
            <a:effectLst/>
          </p:spPr>
        </p:pic>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295400"/>
            <a:ext cx="4572000" cy="4648200"/>
          </a:xfrm>
        </p:spPr>
        <p:txBody>
          <a:bodyPr>
            <a:normAutofit fontScale="92500" lnSpcReduction="20000"/>
          </a:bodyPr>
          <a:lstStyle/>
          <a:p>
            <a:r>
              <a:rPr lang="it-IT" dirty="0" smtClean="0"/>
              <a:t>Consideriamo il moto di una  particella non relativistica soggetta a forze arbitrarie </a:t>
            </a:r>
            <a:r>
              <a:rPr lang="it-IT" b="1" dirty="0" smtClean="0"/>
              <a:t>F</a:t>
            </a:r>
            <a:r>
              <a:rPr lang="it-IT" dirty="0" smtClean="0"/>
              <a:t> in moto in un campo gravitazionale costante. </a:t>
            </a:r>
          </a:p>
          <a:p>
            <a:r>
              <a:rPr lang="en-US" dirty="0" err="1" smtClean="0"/>
              <a:t>Adesso</a:t>
            </a:r>
            <a:r>
              <a:rPr lang="en-US" dirty="0" smtClean="0"/>
              <a:t> </a:t>
            </a:r>
            <a:r>
              <a:rPr lang="en-US" dirty="0" err="1" smtClean="0"/>
              <a:t>saltiamo</a:t>
            </a:r>
            <a:r>
              <a:rPr lang="en-US" dirty="0" smtClean="0"/>
              <a:t> in un </a:t>
            </a:r>
            <a:r>
              <a:rPr lang="en-US" dirty="0" err="1" smtClean="0"/>
              <a:t>ascensore</a:t>
            </a:r>
            <a:r>
              <a:rPr lang="en-US" dirty="0" smtClean="0"/>
              <a:t> in </a:t>
            </a:r>
            <a:r>
              <a:rPr lang="en-US" dirty="0" err="1" smtClean="0"/>
              <a:t>caduta</a:t>
            </a:r>
            <a:r>
              <a:rPr lang="en-US" dirty="0" smtClean="0"/>
              <a:t> </a:t>
            </a:r>
            <a:r>
              <a:rPr lang="en-US" dirty="0" err="1" smtClean="0"/>
              <a:t>libera</a:t>
            </a:r>
            <a:r>
              <a:rPr lang="en-US" dirty="0" smtClean="0"/>
              <a:t> </a:t>
            </a:r>
            <a:r>
              <a:rPr lang="en-US" dirty="0" err="1" smtClean="0"/>
              <a:t>nel</a:t>
            </a:r>
            <a:r>
              <a:rPr lang="en-US" dirty="0" smtClean="0"/>
              <a:t> </a:t>
            </a:r>
            <a:r>
              <a:rPr lang="en-US" dirty="0" err="1" smtClean="0"/>
              <a:t>medesimo</a:t>
            </a:r>
            <a:r>
              <a:rPr lang="en-US" dirty="0" smtClean="0"/>
              <a:t> campo </a:t>
            </a:r>
            <a:r>
              <a:rPr lang="en-US" dirty="0" err="1" smtClean="0"/>
              <a:t>gravitazionale</a:t>
            </a:r>
            <a:r>
              <a:rPr lang="en-US" dirty="0" smtClean="0"/>
              <a:t>.</a:t>
            </a:r>
          </a:p>
          <a:p>
            <a:r>
              <a:rPr lang="en-US" dirty="0" err="1" smtClean="0"/>
              <a:t>L’osservatore</a:t>
            </a:r>
            <a:r>
              <a:rPr lang="en-US" dirty="0" smtClean="0"/>
              <a:t> </a:t>
            </a:r>
            <a:r>
              <a:rPr lang="en-US" dirty="0" err="1" smtClean="0"/>
              <a:t>nell’ascensore</a:t>
            </a:r>
            <a:r>
              <a:rPr lang="en-US" dirty="0" smtClean="0"/>
              <a:t> </a:t>
            </a:r>
            <a:r>
              <a:rPr lang="en-US" dirty="0" err="1" smtClean="0"/>
              <a:t>vede</a:t>
            </a:r>
            <a:r>
              <a:rPr lang="en-US" dirty="0" smtClean="0"/>
              <a:t> le </a:t>
            </a:r>
            <a:r>
              <a:rPr lang="en-US" dirty="0" err="1" smtClean="0"/>
              <a:t>stesse</a:t>
            </a:r>
            <a:r>
              <a:rPr lang="en-US" dirty="0" smtClean="0"/>
              <a:t> </a:t>
            </a:r>
            <a:r>
              <a:rPr lang="en-US" dirty="0" err="1" smtClean="0"/>
              <a:t>leggi</a:t>
            </a:r>
            <a:r>
              <a:rPr lang="en-US" dirty="0" smtClean="0"/>
              <a:t> </a:t>
            </a:r>
            <a:r>
              <a:rPr lang="en-US" dirty="0" err="1" smtClean="0"/>
              <a:t>della</a:t>
            </a:r>
            <a:r>
              <a:rPr lang="en-US" dirty="0" smtClean="0"/>
              <a:t> </a:t>
            </a:r>
            <a:r>
              <a:rPr lang="en-US" dirty="0" err="1" smtClean="0"/>
              <a:t>fisica</a:t>
            </a:r>
            <a:r>
              <a:rPr lang="en-US" dirty="0" smtClean="0"/>
              <a:t> </a:t>
            </a:r>
            <a:r>
              <a:rPr lang="en-US" dirty="0" err="1" smtClean="0"/>
              <a:t>dell’osservatore</a:t>
            </a:r>
            <a:r>
              <a:rPr lang="en-US" dirty="0" smtClean="0"/>
              <a:t> </a:t>
            </a:r>
            <a:r>
              <a:rPr lang="en-US" dirty="0" err="1" smtClean="0"/>
              <a:t>fermo</a:t>
            </a:r>
            <a:r>
              <a:rPr lang="en-US" dirty="0" smtClean="0"/>
              <a:t> ma </a:t>
            </a:r>
            <a:r>
              <a:rPr lang="en-US" dirty="0" err="1" smtClean="0"/>
              <a:t>senza</a:t>
            </a:r>
            <a:r>
              <a:rPr lang="en-US" dirty="0" smtClean="0"/>
              <a:t> </a:t>
            </a:r>
            <a:r>
              <a:rPr lang="en-US" dirty="0" err="1" smtClean="0"/>
              <a:t>il</a:t>
            </a:r>
            <a:r>
              <a:rPr lang="en-US" dirty="0" smtClean="0"/>
              <a:t> campo </a:t>
            </a:r>
            <a:r>
              <a:rPr lang="en-US" dirty="0" err="1" smtClean="0"/>
              <a:t>gravitationale</a:t>
            </a:r>
            <a:r>
              <a:rPr lang="en-US" dirty="0" smtClean="0"/>
              <a:t>.</a:t>
            </a:r>
          </a:p>
          <a:p>
            <a:endParaRPr lang="en-US" dirty="0" smtClean="0"/>
          </a:p>
          <a:p>
            <a:endParaRPr lang="en-US" dirty="0" smtClean="0"/>
          </a:p>
          <a:p>
            <a:endParaRPr lang="it-IT" dirty="0"/>
          </a:p>
        </p:txBody>
      </p:sp>
      <p:sp>
        <p:nvSpPr>
          <p:cNvPr id="4" name="Footer Placeholder 3"/>
          <p:cNvSpPr>
            <a:spLocks noGrp="1"/>
          </p:cNvSpPr>
          <p:nvPr>
            <p:ph type="ftr" sz="quarter" idx="11"/>
          </p:nvPr>
        </p:nvSpPr>
        <p:spPr/>
        <p:txBody>
          <a:bodyPr/>
          <a:lstStyle/>
          <a:p>
            <a:r>
              <a:rPr lang="it-IT" smtClean="0"/>
              <a:t>Seminari didattici - Città della Scienza</a:t>
            </a:r>
            <a:endParaRPr lang="en-US" dirty="0"/>
          </a:p>
        </p:txBody>
      </p:sp>
      <p:graphicFrame>
        <p:nvGraphicFramePr>
          <p:cNvPr id="6" name="Object 5"/>
          <p:cNvGraphicFramePr>
            <a:graphicFrameLocks noChangeAspect="1"/>
          </p:cNvGraphicFramePr>
          <p:nvPr/>
        </p:nvGraphicFramePr>
        <p:xfrm>
          <a:off x="5743575" y="1473200"/>
          <a:ext cx="2457450" cy="846138"/>
        </p:xfrm>
        <a:graphic>
          <a:graphicData uri="http://schemas.openxmlformats.org/presentationml/2006/ole">
            <p:oleObj spid="_x0000_s4098" name="Equation" r:id="rId3" imgW="1091880" imgH="419040" progId="Equation.3">
              <p:embed/>
            </p:oleObj>
          </a:graphicData>
        </a:graphic>
      </p:graphicFrame>
      <p:graphicFrame>
        <p:nvGraphicFramePr>
          <p:cNvPr id="8" name="Object 7"/>
          <p:cNvGraphicFramePr>
            <a:graphicFrameLocks noChangeAspect="1"/>
          </p:cNvGraphicFramePr>
          <p:nvPr/>
        </p:nvGraphicFramePr>
        <p:xfrm>
          <a:off x="5502275" y="2824163"/>
          <a:ext cx="1646238" cy="1133475"/>
        </p:xfrm>
        <a:graphic>
          <a:graphicData uri="http://schemas.openxmlformats.org/presentationml/2006/ole">
            <p:oleObj spid="_x0000_s4099" name="Equation" r:id="rId4" imgW="761760" imgH="583920" progId="Equation.3">
              <p:embed/>
            </p:oleObj>
          </a:graphicData>
        </a:graphic>
      </p:graphicFrame>
      <p:graphicFrame>
        <p:nvGraphicFramePr>
          <p:cNvPr id="9" name="Object 8"/>
          <p:cNvGraphicFramePr>
            <a:graphicFrameLocks noChangeAspect="1"/>
          </p:cNvGraphicFramePr>
          <p:nvPr/>
        </p:nvGraphicFramePr>
        <p:xfrm>
          <a:off x="5338763" y="3953492"/>
          <a:ext cx="3059112" cy="1865313"/>
        </p:xfrm>
        <a:graphic>
          <a:graphicData uri="http://schemas.openxmlformats.org/presentationml/2006/ole">
            <p:oleObj spid="_x0000_s4100" name="Equation" r:id="rId5" imgW="1498320" imgH="914400" progId="Equation.3">
              <p:embed/>
            </p:oleObj>
          </a:graphicData>
        </a:graphic>
      </p:graphicFrame>
      <p:sp>
        <p:nvSpPr>
          <p:cNvPr id="12" name="Title 1"/>
          <p:cNvSpPr txBox="1">
            <a:spLocks/>
          </p:cNvSpPr>
          <p:nvPr/>
        </p:nvSpPr>
        <p:spPr>
          <a:xfrm>
            <a:off x="5334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Il principio di equivalenza</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Date Placeholder 9"/>
          <p:cNvSpPr>
            <a:spLocks noGrp="1"/>
          </p:cNvSpPr>
          <p:nvPr>
            <p:ph type="dt" sz="half" idx="10"/>
          </p:nvPr>
        </p:nvSpPr>
        <p:spPr/>
        <p:txBody>
          <a:bodyPr/>
          <a:lstStyle/>
          <a:p>
            <a:r>
              <a:rPr lang="it-IT" smtClean="0"/>
              <a:t>08/05/2013</a:t>
            </a:r>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Il principio di equivalenza</a:t>
            </a:r>
            <a:endParaRPr lang="it-IT" dirty="0"/>
          </a:p>
        </p:txBody>
      </p:sp>
      <p:sp>
        <p:nvSpPr>
          <p:cNvPr id="3" name="Content Placeholder 2"/>
          <p:cNvSpPr>
            <a:spLocks noGrp="1"/>
          </p:cNvSpPr>
          <p:nvPr>
            <p:ph idx="1"/>
          </p:nvPr>
        </p:nvSpPr>
        <p:spPr>
          <a:xfrm>
            <a:off x="457200" y="1447800"/>
            <a:ext cx="8229600" cy="4525963"/>
          </a:xfrm>
        </p:spPr>
        <p:txBody>
          <a:bodyPr>
            <a:normAutofit fontScale="92500"/>
          </a:bodyPr>
          <a:lstStyle/>
          <a:p>
            <a:r>
              <a:rPr lang="it-IT" b="1" dirty="0" smtClean="0"/>
              <a:t>Forma Forte:</a:t>
            </a:r>
            <a:r>
              <a:rPr lang="it-IT" dirty="0" smtClean="0"/>
              <a:t> in un campo gravitazionale arbitrario, in ogni punto del cronotopo, possiamo scegliere un sistema di riferimento inerziale tale che, in una regione sufficientemente piccola attorno al punto, </a:t>
            </a:r>
            <a:r>
              <a:rPr lang="it-IT" i="1" dirty="0" smtClean="0"/>
              <a:t>tutte le leggi fisiche </a:t>
            </a:r>
            <a:r>
              <a:rPr lang="it-IT" dirty="0" smtClean="0"/>
              <a:t>hanno la stessa forma che avrebbero in assenza di gravità.</a:t>
            </a:r>
          </a:p>
          <a:p>
            <a:r>
              <a:rPr lang="it-IT" b="1" dirty="0" smtClean="0"/>
              <a:t>Forma debole</a:t>
            </a:r>
            <a:r>
              <a:rPr lang="it-IT" dirty="0" smtClean="0"/>
              <a:t>: come sopra ma rimpiazzando “tutte le leggi fisiche” con “le leggi del moto dei corpi in caduta libera”</a:t>
            </a:r>
            <a:endParaRPr lang="it-IT" dirty="0"/>
          </a:p>
        </p:txBody>
      </p:sp>
      <p:sp>
        <p:nvSpPr>
          <p:cNvPr id="4" name="Footer Placeholder 3"/>
          <p:cNvSpPr>
            <a:spLocks noGrp="1"/>
          </p:cNvSpPr>
          <p:nvPr>
            <p:ph type="ftr" sz="quarter" idx="11"/>
          </p:nvPr>
        </p:nvSpPr>
        <p:spPr/>
        <p:txBody>
          <a:bodyPr/>
          <a:lstStyle/>
          <a:p>
            <a:r>
              <a:rPr lang="it-IT" smtClean="0"/>
              <a:t>Seminari didattici - Città della Scienza</a:t>
            </a:r>
            <a:endParaRPr lang="en-US"/>
          </a:p>
        </p:txBody>
      </p:sp>
      <p:sp>
        <p:nvSpPr>
          <p:cNvPr id="6" name="Date Placeholder 5"/>
          <p:cNvSpPr>
            <a:spLocks noGrp="1"/>
          </p:cNvSpPr>
          <p:nvPr>
            <p:ph type="dt" sz="half" idx="10"/>
          </p:nvPr>
        </p:nvSpPr>
        <p:spPr/>
        <p:txBody>
          <a:bodyPr/>
          <a:lstStyle/>
          <a:p>
            <a:r>
              <a:rPr lang="it-IT" smtClean="0"/>
              <a:t>08/05/2013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I fondamenti della relatività generale (1916)</a:t>
            </a:r>
            <a:endParaRPr lang="it-IT" dirty="0"/>
          </a:p>
        </p:txBody>
      </p:sp>
      <p:pic>
        <p:nvPicPr>
          <p:cNvPr id="4" name="Content Placeholder 3" descr="Annalen.jpg"/>
          <p:cNvPicPr>
            <a:picLocks noGrp="1" noChangeAspect="1"/>
          </p:cNvPicPr>
          <p:nvPr>
            <p:ph sz="half" idx="1"/>
          </p:nvPr>
        </p:nvPicPr>
        <p:blipFill>
          <a:blip r:embed="rId2" cstate="print"/>
          <a:stretch>
            <a:fillRect/>
          </a:stretch>
        </p:blipFill>
        <p:spPr>
          <a:xfrm>
            <a:off x="830380" y="1600200"/>
            <a:ext cx="3292240" cy="4525963"/>
          </a:xfrm>
        </p:spPr>
      </p:pic>
      <p:sp>
        <p:nvSpPr>
          <p:cNvPr id="5" name="Content Placeholder 4"/>
          <p:cNvSpPr>
            <a:spLocks noGrp="1"/>
          </p:cNvSpPr>
          <p:nvPr>
            <p:ph sz="half" idx="2"/>
          </p:nvPr>
        </p:nvSpPr>
        <p:spPr/>
        <p:txBody>
          <a:bodyPr>
            <a:normAutofit fontScale="92500" lnSpcReduction="20000"/>
          </a:bodyPr>
          <a:lstStyle/>
          <a:p>
            <a:pPr>
              <a:buNone/>
            </a:pPr>
            <a:r>
              <a:rPr lang="it-IT" dirty="0" smtClean="0"/>
              <a:t>In questo quadro di riferimento Einstein cominciò a ragionare, già dal 1912, sulle conseguenze dei postulati della relatività ristretta (in paricolare la costanza di c) sui sistemi non inerziali.</a:t>
            </a:r>
          </a:p>
          <a:p>
            <a:pPr>
              <a:buNone/>
            </a:pPr>
            <a:r>
              <a:rPr lang="it-IT" dirty="0" smtClean="0"/>
              <a:t>Nel 1916, la sua costruzione era già completa e fu pubblicata in uno storico numero degli Annalen der physik.</a:t>
            </a:r>
            <a:endParaRPr lang="it-IT" dirty="0"/>
          </a:p>
        </p:txBody>
      </p:sp>
      <p:sp>
        <p:nvSpPr>
          <p:cNvPr id="6" name="Date Placeholder 5"/>
          <p:cNvSpPr>
            <a:spLocks noGrp="1"/>
          </p:cNvSpPr>
          <p:nvPr>
            <p:ph type="dt" sz="half" idx="10"/>
          </p:nvPr>
        </p:nvSpPr>
        <p:spPr/>
        <p:txBody>
          <a:bodyPr/>
          <a:lstStyle/>
          <a:p>
            <a:r>
              <a:rPr lang="it-IT" smtClean="0"/>
              <a:t>08/05/2013</a:t>
            </a:r>
            <a:endParaRPr lang="en-US"/>
          </a:p>
        </p:txBody>
      </p:sp>
      <p:sp>
        <p:nvSpPr>
          <p:cNvPr id="8" name="Footer Placeholder 7"/>
          <p:cNvSpPr>
            <a:spLocks noGrp="1"/>
          </p:cNvSpPr>
          <p:nvPr>
            <p:ph type="ftr" sz="quarter" idx="11"/>
          </p:nvPr>
        </p:nvSpPr>
        <p:spPr/>
        <p:txBody>
          <a:bodyPr/>
          <a:lstStyle/>
          <a:p>
            <a:r>
              <a:rPr lang="it-IT" smtClean="0"/>
              <a:t>Seminari didattici - Città della Scienza</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2658</TotalTime>
  <Words>3352</Words>
  <Application>Microsoft Office PowerPoint</Application>
  <PresentationFormat>On-screen Show (4:3)</PresentationFormat>
  <Paragraphs>523</Paragraphs>
  <Slides>61</Slides>
  <Notes>15</Notes>
  <HiddenSlides>0</HiddenSlides>
  <MMClips>2</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61</vt:i4>
      </vt:variant>
    </vt:vector>
  </HeadingPairs>
  <TitlesOfParts>
    <vt:vector size="67" baseType="lpstr">
      <vt:lpstr>Office Theme</vt:lpstr>
      <vt:lpstr>Custom Design</vt:lpstr>
      <vt:lpstr>1_Custom Design</vt:lpstr>
      <vt:lpstr>Equation</vt:lpstr>
      <vt:lpstr>Immagine bitmap</vt:lpstr>
      <vt:lpstr>Image</vt:lpstr>
      <vt:lpstr>Einstein, la Relatività Generale e le catastrofi cosmiche</vt:lpstr>
      <vt:lpstr>1905, la Relatività ristretta</vt:lpstr>
      <vt:lpstr>Simultaneità</vt:lpstr>
      <vt:lpstr>Il cronotopo</vt:lpstr>
      <vt:lpstr>La dinamica di Newton</vt:lpstr>
      <vt:lpstr>Il principio di equivalenza</vt:lpstr>
      <vt:lpstr>Slide 7</vt:lpstr>
      <vt:lpstr>Il principio di equivalenza</vt:lpstr>
      <vt:lpstr>I fondamenti della relatività generale (1916)</vt:lpstr>
      <vt:lpstr>Il campo gravitazionale in meccanica relativistica</vt:lpstr>
      <vt:lpstr>Un po’ di formalismo</vt:lpstr>
      <vt:lpstr>Esempio di sistema non inerziale: un sistema rotante</vt:lpstr>
      <vt:lpstr>Slide 13</vt:lpstr>
      <vt:lpstr>Slide 14</vt:lpstr>
      <vt:lpstr>Spazio-tempo curvo</vt:lpstr>
      <vt:lpstr> Velocità curvatura, Mr. Sulu</vt:lpstr>
      <vt:lpstr>Slide 17</vt:lpstr>
      <vt:lpstr>Slide 18</vt:lpstr>
      <vt:lpstr>Slide 19</vt:lpstr>
      <vt:lpstr>Slide 20</vt:lpstr>
      <vt:lpstr>L’anello di Einstein</vt:lpstr>
      <vt:lpstr>Lo spazio si curva…e il tempo?</vt:lpstr>
      <vt:lpstr>Slide 23</vt:lpstr>
      <vt:lpstr>Il sistema GPS</vt:lpstr>
      <vt:lpstr>Il sistema GPS</vt:lpstr>
      <vt:lpstr>Slide 26</vt:lpstr>
      <vt:lpstr>Orologi estremamente precisi</vt:lpstr>
      <vt:lpstr>1 secondo =  9.192.631.770 oscillazioni tra due particolari stati dell’atomo di cesio</vt:lpstr>
      <vt:lpstr>Onde nello spazio-tempo</vt:lpstr>
      <vt:lpstr>Slide 30</vt:lpstr>
      <vt:lpstr>Sorgenti astrofisiche di GW</vt:lpstr>
      <vt:lpstr>Sorgenti impulsive</vt:lpstr>
      <vt:lpstr>Slide 33</vt:lpstr>
      <vt:lpstr>Slide 34</vt:lpstr>
      <vt:lpstr>Segnale tipico delle Supernovae</vt:lpstr>
      <vt:lpstr>Sorgenti quasi periodiche</vt:lpstr>
      <vt:lpstr>Evoluzione delle binarie coalescenti</vt:lpstr>
      <vt:lpstr>EMRI</vt:lpstr>
      <vt:lpstr>SgrA* il SMBH al centro della nostra galassia e orbite delle stelle</vt:lpstr>
      <vt:lpstr>Coalescenza di buchi neri</vt:lpstr>
      <vt:lpstr>Slide 41</vt:lpstr>
      <vt:lpstr>Stelle di neutroni</vt:lpstr>
      <vt:lpstr>Fondo stocastico</vt:lpstr>
      <vt:lpstr>Fondo stocastico</vt:lpstr>
      <vt:lpstr>Rivelazione delle GW</vt:lpstr>
      <vt:lpstr>Slide 46</vt:lpstr>
      <vt:lpstr>L’antenna a Barra (Weber 1960)</vt:lpstr>
      <vt:lpstr>Amaldi e le GW</vt:lpstr>
      <vt:lpstr>Slide 49</vt:lpstr>
      <vt:lpstr>Interferometro di Michelson</vt:lpstr>
      <vt:lpstr>Slide 51</vt:lpstr>
      <vt:lpstr>Slide 52</vt:lpstr>
      <vt:lpstr>Isolamento sismico</vt:lpstr>
      <vt:lpstr>Come viene applicato il segnale di correzione?</vt:lpstr>
      <vt:lpstr>Terremoto 28/05/2009 ore 08:24:44 UTC Honduras, Mag. 7.1</vt:lpstr>
      <vt:lpstr>Slide 56</vt:lpstr>
      <vt:lpstr>Slide 57</vt:lpstr>
      <vt:lpstr>LISA: Laser Interferometer Space Antenna</vt:lpstr>
      <vt:lpstr>LISA</vt:lpstr>
      <vt:lpstr>Scopo della ricerca sulle onde gravitazionali</vt:lpstr>
      <vt:lpstr>General Relativity: “a theorist’s Paradise, but an experimentalist’s Hell”</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dc:title>
  <dc:creator>Fabio</dc:creator>
  <cp:lastModifiedBy>Fabio</cp:lastModifiedBy>
  <cp:revision>145</cp:revision>
  <dcterms:created xsi:type="dcterms:W3CDTF">2006-08-16T00:00:00Z</dcterms:created>
  <dcterms:modified xsi:type="dcterms:W3CDTF">2013-05-08T12:16:31Z</dcterms:modified>
</cp:coreProperties>
</file>