
<file path=[Content_Types].xml><?xml version="1.0" encoding="utf-8"?>
<Types xmlns="http://schemas.openxmlformats.org/package/2006/content-types">
  <Override PartName="/ppt/slideLayouts/slideLayout279.xml" ContentType="application/vnd.openxmlformats-officedocument.presentationml.slideLayout+xml"/>
  <Override PartName="/ppt/slides/slide7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72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5.xml" ContentType="application/vnd.openxmlformats-officedocument.theme+xml"/>
  <Override PartName="/ppt/slides/slide3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2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275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81.xml" ContentType="application/vnd.openxmlformats-officedocument.presentationml.slideLayout+xml"/>
  <Override PartName="/ppt/slideLayouts/slideLayout26.xml" ContentType="application/vnd.openxmlformats-officedocument.presentationml.slideLayout+xml"/>
  <Default Extension="xml" ContentType="application/xml"/>
  <Override PartName="/ppt/slides/slide69.xml" ContentType="application/vnd.openxmlformats-officedocument.presentationml.slide+xml"/>
  <Override PartName="/ppt/slideLayouts/slideLayout196.xml" ContentType="application/vnd.openxmlformats-officedocument.presentationml.slideLayout+xml"/>
  <Override PartName="/ppt/theme/theme21.xml" ContentType="application/vnd.openxmlformats-officedocument.theme+xml"/>
  <Override PartName="/docProps/app.xml" ContentType="application/vnd.openxmlformats-officedocument.extended-properties+xml"/>
  <Override PartName="/ppt/slideLayouts/slideLayout21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307.xml" ContentType="application/vnd.openxmlformats-officedocument.presentationml.slideLayout+xml"/>
  <Default Extension="png" ContentType="image/png"/>
  <Override PartName="/ppt/slideLayouts/slideLayout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69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2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65.xml" ContentType="application/vnd.openxmlformats-officedocument.presentationml.slide+xml"/>
  <Override PartName="/ppt/slideLayouts/slideLayout1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0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s/slide7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8.xml" ContentType="application/vnd.openxmlformats-officedocument.theme+xml"/>
  <Override PartName="/ppt/slides/slide55.xml" ContentType="application/vnd.openxmlformats-officedocument.presentationml.slide+xml"/>
  <Override PartName="/ppt/slideLayouts/slideLayout295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61.xml" ContentType="application/vnd.openxmlformats-officedocument.presentationml.slide+xml"/>
  <Override PartName="/ppt/slides/slide28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25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291.xml" ContentType="application/vnd.openxmlformats-officedocument.presentationml.slideLayout+xml"/>
  <Override PartName="/ppt/slides/slide79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11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51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6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254.xml" ContentType="application/vnd.openxmlformats-officedocument.presentationml.slideLayout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75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14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60.xml" ContentType="application/vnd.openxmlformats-officedocument.presentationml.slideLayout+xml"/>
  <Override PartName="/ppt/slideLayouts/slideLayout244.xml" ContentType="application/vnd.openxmlformats-officedocument.presentationml.slideLayout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288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3.xml" ContentType="application/vnd.openxmlformats-officedocument.presentationml.notesSlide+xml"/>
  <Override PartName="/ppt/theme/theme2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25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8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278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19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1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74.xml" ContentType="application/vnd.openxmlformats-officedocument.presentationml.slideLayout+xml"/>
  <Override PartName="/ppt/theme/theme3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80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Default Extension="jpeg" ContentType="image/jpeg"/>
  <Override PartName="/ppt/slideLayouts/slideLayout195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40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0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168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298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s/slide64.xml" ContentType="application/vnd.openxmlformats-officedocument.presentationml.slide+xml"/>
  <Override PartName="/ppt/slideLayouts/slideLayout1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0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17.xml" ContentType="application/vnd.openxmlformats-officedocument.theme+xml"/>
  <Override PartName="/ppt/slides/slide54.xml" ContentType="application/vnd.openxmlformats-officedocument.presentationml.slide+xml"/>
  <Override PartName="/ppt/slideLayouts/slideLayout29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60.xml" ContentType="application/vnd.openxmlformats-officedocument.presentationml.slide+xml"/>
  <Override PartName="/ppt/slideLayouts/slideLayout15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257.xml" ContentType="application/vnd.openxmlformats-officedocument.presentationml.slideLayout+xml"/>
  <Override PartName="/ppt/slides/slide50.xml" ContentType="application/vnd.openxmlformats-officedocument.presentationml.slide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78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117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5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26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slideLayouts/slideLayout1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253.xml" ContentType="application/vnd.openxmlformats-officedocument.presentationml.slideLayout+xml"/>
  <Override PartName="/ppt/slideLayouts/slideLayout322.xml" ContentType="application/vnd.openxmlformats-officedocument.presentationml.slideLayout+xml"/>
  <Default Extension="rels" ContentType="application/vnd.openxmlformats-package.relationships+xml"/>
  <Override PartName="/ppt/slideLayouts/slideLayout18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74.xml" ContentType="application/vnd.openxmlformats-officedocument.presentationml.slideLayout+xml"/>
  <Override PartName="/ppt/slides/slide80.xml" ContentType="application/vnd.openxmlformats-officedocument.presentationml.slide+xml"/>
  <Override PartName="/ppt/slideLayouts/slideLayout28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7.xml" ContentType="application/vnd.openxmlformats-officedocument.theme+xml"/>
  <Override PartName="/ppt/slides/slide5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18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277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1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30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273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19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0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6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297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63.xml" ContentType="application/vnd.openxmlformats-officedocument.presentationml.slide+xml"/>
  <Override PartName="/ppt/slideLayouts/slideLayout1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2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30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6.xml" ContentType="application/vnd.openxmlformats-officedocument.theme+xml"/>
  <Override PartName="/ppt/slides/slide53.xml" ContentType="application/vnd.openxmlformats-officedocument.presentationml.slide+xml"/>
  <Override PartName="/ppt/slideLayouts/slideLayout29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222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26.xml" ContentType="application/vnd.openxmlformats-officedocument.presentationml.slide+xml"/>
  <Override PartName="/ppt/slideLayouts/slideLayout26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25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77.xml" ContentType="application/vnd.openxmlformats-officedocument.presentationml.slide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116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62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5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321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73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209.xml" ContentType="application/vnd.openxmlformats-officedocument.presentationml.slideLayout+xml"/>
  <Default Extension="emf" ContentType="image/x-emf"/>
  <Override PartName="/ppt/slideLayouts/slideLayout35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286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26.xml" ContentType="application/vnd.openxmlformats-officedocument.theme+xml"/>
  <Override PartName="/ppt/slides/slide4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276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82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72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66.xml" ContentType="application/vnd.openxmlformats-officedocument.presentationml.slide+xml"/>
  <Override PartName="/ppt/slideLayouts/slideLayout19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30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90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296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62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30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59.xml" ContentType="application/vnd.openxmlformats-officedocument.presentationml.slideLayout+xml"/>
  <Override PartName="/ppt/theme/theme15.xml" ContentType="application/vnd.openxmlformats-officedocument.theme+xml"/>
  <Override PartName="/ppt/slides/slide52.xml" ContentType="application/vnd.openxmlformats-officedocument.presentationml.slide+xml"/>
  <Override PartName="/ppt/slideLayouts/slideLayout292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19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5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26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55.xml" ContentType="application/vnd.openxmlformats-officedocument.presentationml.slideLayout+xml"/>
  <Override PartName="/ppt/theme/theme11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15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61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Layouts/slideLayout245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176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29.xml" ContentType="application/vnd.openxmlformats-officedocument.theme+xml"/>
  <Override PartName="/ppt/slideLayouts/slideLayout1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52" r:id="rId8"/>
    <p:sldMasterId id="2147483765" r:id="rId9"/>
    <p:sldMasterId id="2147483778" r:id="rId10"/>
    <p:sldMasterId id="2147483803" r:id="rId11"/>
    <p:sldMasterId id="2147483827" r:id="rId12"/>
    <p:sldMasterId id="2147483840" r:id="rId13"/>
    <p:sldMasterId id="2147483853" r:id="rId14"/>
    <p:sldMasterId id="2147483866" r:id="rId15"/>
    <p:sldMasterId id="2147483918" r:id="rId16"/>
    <p:sldMasterId id="2147483930" r:id="rId17"/>
    <p:sldMasterId id="2147483944" r:id="rId18"/>
    <p:sldMasterId id="2147483958" r:id="rId19"/>
    <p:sldMasterId id="2147483972" r:id="rId20"/>
    <p:sldMasterId id="2147483986" r:id="rId21"/>
    <p:sldMasterId id="2147484000" r:id="rId22"/>
    <p:sldMasterId id="2147484014" r:id="rId23"/>
    <p:sldMasterId id="2147484028" r:id="rId24"/>
    <p:sldMasterId id="2147484042" r:id="rId25"/>
    <p:sldMasterId id="2147484056" r:id="rId26"/>
    <p:sldMasterId id="2147484070" r:id="rId27"/>
    <p:sldMasterId id="2147484084" r:id="rId28"/>
    <p:sldMasterId id="2147484098" r:id="rId29"/>
  </p:sldMasterIdLst>
  <p:notesMasterIdLst>
    <p:notesMasterId r:id="rId110"/>
  </p:notesMasterIdLst>
  <p:sldIdLst>
    <p:sldId id="391" r:id="rId30"/>
    <p:sldId id="300" r:id="rId31"/>
    <p:sldId id="392" r:id="rId32"/>
    <p:sldId id="301" r:id="rId33"/>
    <p:sldId id="276" r:id="rId34"/>
    <p:sldId id="343" r:id="rId35"/>
    <p:sldId id="386" r:id="rId36"/>
    <p:sldId id="387" r:id="rId37"/>
    <p:sldId id="388" r:id="rId38"/>
    <p:sldId id="341" r:id="rId39"/>
    <p:sldId id="278" r:id="rId40"/>
    <p:sldId id="257" r:id="rId41"/>
    <p:sldId id="258" r:id="rId42"/>
    <p:sldId id="379" r:id="rId43"/>
    <p:sldId id="380" r:id="rId44"/>
    <p:sldId id="381" r:id="rId45"/>
    <p:sldId id="365" r:id="rId46"/>
    <p:sldId id="366" r:id="rId47"/>
    <p:sldId id="367" r:id="rId48"/>
    <p:sldId id="368" r:id="rId49"/>
    <p:sldId id="382" r:id="rId50"/>
    <p:sldId id="383" r:id="rId51"/>
    <p:sldId id="310" r:id="rId52"/>
    <p:sldId id="270" r:id="rId53"/>
    <p:sldId id="384" r:id="rId54"/>
    <p:sldId id="332" r:id="rId55"/>
    <p:sldId id="333" r:id="rId56"/>
    <p:sldId id="334" r:id="rId57"/>
    <p:sldId id="262" r:id="rId58"/>
    <p:sldId id="385" r:id="rId59"/>
    <p:sldId id="339" r:id="rId60"/>
    <p:sldId id="389" r:id="rId61"/>
    <p:sldId id="390" r:id="rId62"/>
    <p:sldId id="259" r:id="rId63"/>
    <p:sldId id="260" r:id="rId64"/>
    <p:sldId id="299" r:id="rId65"/>
    <p:sldId id="340" r:id="rId66"/>
    <p:sldId id="279" r:id="rId67"/>
    <p:sldId id="297" r:id="rId68"/>
    <p:sldId id="349" r:id="rId69"/>
    <p:sldId id="350" r:id="rId70"/>
    <p:sldId id="351" r:id="rId71"/>
    <p:sldId id="352" r:id="rId72"/>
    <p:sldId id="353" r:id="rId73"/>
    <p:sldId id="354" r:id="rId74"/>
    <p:sldId id="344" r:id="rId75"/>
    <p:sldId id="345" r:id="rId76"/>
    <p:sldId id="346" r:id="rId77"/>
    <p:sldId id="348" r:id="rId78"/>
    <p:sldId id="347" r:id="rId79"/>
    <p:sldId id="298" r:id="rId80"/>
    <p:sldId id="296" r:id="rId81"/>
    <p:sldId id="303" r:id="rId82"/>
    <p:sldId id="283" r:id="rId83"/>
    <p:sldId id="284" r:id="rId84"/>
    <p:sldId id="285" r:id="rId85"/>
    <p:sldId id="370" r:id="rId86"/>
    <p:sldId id="374" r:id="rId87"/>
    <p:sldId id="287" r:id="rId88"/>
    <p:sldId id="304" r:id="rId89"/>
    <p:sldId id="305" r:id="rId90"/>
    <p:sldId id="290" r:id="rId91"/>
    <p:sldId id="291" r:id="rId92"/>
    <p:sldId id="315" r:id="rId93"/>
    <p:sldId id="293" r:id="rId94"/>
    <p:sldId id="294" r:id="rId95"/>
    <p:sldId id="319" r:id="rId96"/>
    <p:sldId id="372" r:id="rId97"/>
    <p:sldId id="373" r:id="rId98"/>
    <p:sldId id="317" r:id="rId99"/>
    <p:sldId id="295" r:id="rId100"/>
    <p:sldId id="371" r:id="rId101"/>
    <p:sldId id="268" r:id="rId102"/>
    <p:sldId id="355" r:id="rId103"/>
    <p:sldId id="356" r:id="rId104"/>
    <p:sldId id="357" r:id="rId105"/>
    <p:sldId id="358" r:id="rId106"/>
    <p:sldId id="359" r:id="rId107"/>
    <p:sldId id="360" r:id="rId108"/>
    <p:sldId id="393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BD2C57"/>
    <a:srgbClr val="3C4389"/>
    <a:srgbClr val="CA18AE"/>
    <a:srgbClr val="8441E9"/>
    <a:srgbClr val="00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907" autoAdjust="0"/>
    <p:restoredTop sz="99471" autoAdjust="0"/>
  </p:normalViewPr>
  <p:slideViewPr>
    <p:cSldViewPr snapToGrid="0" snapToObjects="1">
      <p:cViewPr>
        <p:scale>
          <a:sx n="100" d="100"/>
          <a:sy n="100" d="100"/>
        </p:scale>
        <p:origin x="-2568" y="-1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2.xml"/><Relationship Id="rId102" Type="http://schemas.openxmlformats.org/officeDocument/2006/relationships/slide" Target="slides/slide73.xml"/><Relationship Id="rId103" Type="http://schemas.openxmlformats.org/officeDocument/2006/relationships/slide" Target="slides/slide74.xml"/><Relationship Id="rId104" Type="http://schemas.openxmlformats.org/officeDocument/2006/relationships/slide" Target="slides/slide75.xml"/><Relationship Id="rId105" Type="http://schemas.openxmlformats.org/officeDocument/2006/relationships/slide" Target="slides/slide76.xml"/><Relationship Id="rId106" Type="http://schemas.openxmlformats.org/officeDocument/2006/relationships/slide" Target="slides/slide77.xml"/><Relationship Id="rId107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79.xml"/><Relationship Id="rId109" Type="http://schemas.openxmlformats.org/officeDocument/2006/relationships/slide" Target="slides/slide8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50" Type="http://schemas.openxmlformats.org/officeDocument/2006/relationships/slide" Target="slides/slide21.xml"/><Relationship Id="rId51" Type="http://schemas.openxmlformats.org/officeDocument/2006/relationships/slide" Target="slides/slide22.xml"/><Relationship Id="rId52" Type="http://schemas.openxmlformats.org/officeDocument/2006/relationships/slide" Target="slides/slide23.xml"/><Relationship Id="rId53" Type="http://schemas.openxmlformats.org/officeDocument/2006/relationships/slide" Target="slides/slide24.xml"/><Relationship Id="rId54" Type="http://schemas.openxmlformats.org/officeDocument/2006/relationships/slide" Target="slides/slide25.xml"/><Relationship Id="rId55" Type="http://schemas.openxmlformats.org/officeDocument/2006/relationships/slide" Target="slides/slide26.xml"/><Relationship Id="rId56" Type="http://schemas.openxmlformats.org/officeDocument/2006/relationships/slide" Target="slides/slide27.xml"/><Relationship Id="rId57" Type="http://schemas.openxmlformats.org/officeDocument/2006/relationships/slide" Target="slides/slide28.xml"/><Relationship Id="rId58" Type="http://schemas.openxmlformats.org/officeDocument/2006/relationships/slide" Target="slides/slide29.xml"/><Relationship Id="rId59" Type="http://schemas.openxmlformats.org/officeDocument/2006/relationships/slide" Target="slides/slide30.xml"/><Relationship Id="rId70" Type="http://schemas.openxmlformats.org/officeDocument/2006/relationships/slide" Target="slides/slide41.xml"/><Relationship Id="rId71" Type="http://schemas.openxmlformats.org/officeDocument/2006/relationships/slide" Target="slides/slide42.xml"/><Relationship Id="rId72" Type="http://schemas.openxmlformats.org/officeDocument/2006/relationships/slide" Target="slides/slide43.xml"/><Relationship Id="rId73" Type="http://schemas.openxmlformats.org/officeDocument/2006/relationships/slide" Target="slides/slide44.xml"/><Relationship Id="rId74" Type="http://schemas.openxmlformats.org/officeDocument/2006/relationships/slide" Target="slides/slide45.xml"/><Relationship Id="rId75" Type="http://schemas.openxmlformats.org/officeDocument/2006/relationships/slide" Target="slides/slide46.xml"/><Relationship Id="rId76" Type="http://schemas.openxmlformats.org/officeDocument/2006/relationships/slide" Target="slides/slide47.xml"/><Relationship Id="rId77" Type="http://schemas.openxmlformats.org/officeDocument/2006/relationships/slide" Target="slides/slide48.xml"/><Relationship Id="rId78" Type="http://schemas.openxmlformats.org/officeDocument/2006/relationships/slide" Target="slides/slide49.xml"/><Relationship Id="rId79" Type="http://schemas.openxmlformats.org/officeDocument/2006/relationships/slide" Target="slides/slide50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61.xml"/><Relationship Id="rId91" Type="http://schemas.openxmlformats.org/officeDocument/2006/relationships/slide" Target="slides/slide62.xml"/><Relationship Id="rId92" Type="http://schemas.openxmlformats.org/officeDocument/2006/relationships/slide" Target="slides/slide63.xml"/><Relationship Id="rId93" Type="http://schemas.openxmlformats.org/officeDocument/2006/relationships/slide" Target="slides/slide64.xml"/><Relationship Id="rId94" Type="http://schemas.openxmlformats.org/officeDocument/2006/relationships/slide" Target="slides/slide65.xml"/><Relationship Id="rId95" Type="http://schemas.openxmlformats.org/officeDocument/2006/relationships/slide" Target="slides/slide66.xml"/><Relationship Id="rId96" Type="http://schemas.openxmlformats.org/officeDocument/2006/relationships/slide" Target="slides/slide67.xml"/><Relationship Id="rId97" Type="http://schemas.openxmlformats.org/officeDocument/2006/relationships/slide" Target="slides/slide68.xml"/><Relationship Id="rId98" Type="http://schemas.openxmlformats.org/officeDocument/2006/relationships/slide" Target="slides/slide69.xml"/><Relationship Id="rId99" Type="http://schemas.openxmlformats.org/officeDocument/2006/relationships/slide" Target="slides/slide70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slide" Target="slides/slide13.xml"/><Relationship Id="rId43" Type="http://schemas.openxmlformats.org/officeDocument/2006/relationships/slide" Target="slides/slide14.xml"/><Relationship Id="rId44" Type="http://schemas.openxmlformats.org/officeDocument/2006/relationships/slide" Target="slides/slide15.xml"/><Relationship Id="rId45" Type="http://schemas.openxmlformats.org/officeDocument/2006/relationships/slide" Target="slides/slide16.xml"/><Relationship Id="rId46" Type="http://schemas.openxmlformats.org/officeDocument/2006/relationships/slide" Target="slides/slide17.xml"/><Relationship Id="rId47" Type="http://schemas.openxmlformats.org/officeDocument/2006/relationships/slide" Target="slides/slide18.xml"/><Relationship Id="rId48" Type="http://schemas.openxmlformats.org/officeDocument/2006/relationships/slide" Target="slides/slide19.xml"/><Relationship Id="rId49" Type="http://schemas.openxmlformats.org/officeDocument/2006/relationships/slide" Target="slides/slide20.xml"/><Relationship Id="rId60" Type="http://schemas.openxmlformats.org/officeDocument/2006/relationships/slide" Target="slides/slide31.xml"/><Relationship Id="rId61" Type="http://schemas.openxmlformats.org/officeDocument/2006/relationships/slide" Target="slides/slide32.xml"/><Relationship Id="rId62" Type="http://schemas.openxmlformats.org/officeDocument/2006/relationships/slide" Target="slides/slide33.xml"/><Relationship Id="rId63" Type="http://schemas.openxmlformats.org/officeDocument/2006/relationships/slide" Target="slides/slide34.xml"/><Relationship Id="rId64" Type="http://schemas.openxmlformats.org/officeDocument/2006/relationships/slide" Target="slides/slide35.xml"/><Relationship Id="rId65" Type="http://schemas.openxmlformats.org/officeDocument/2006/relationships/slide" Target="slides/slide36.xml"/><Relationship Id="rId66" Type="http://schemas.openxmlformats.org/officeDocument/2006/relationships/slide" Target="slides/slide37.xml"/><Relationship Id="rId67" Type="http://schemas.openxmlformats.org/officeDocument/2006/relationships/slide" Target="slides/slide38.xml"/><Relationship Id="rId68" Type="http://schemas.openxmlformats.org/officeDocument/2006/relationships/slide" Target="slides/slide39.xml"/><Relationship Id="rId69" Type="http://schemas.openxmlformats.org/officeDocument/2006/relationships/slide" Target="slides/slide40.xml"/><Relationship Id="rId100" Type="http://schemas.openxmlformats.org/officeDocument/2006/relationships/slide" Target="slides/slide71.xml"/><Relationship Id="rId80" Type="http://schemas.openxmlformats.org/officeDocument/2006/relationships/slide" Target="slides/slide51.xml"/><Relationship Id="rId81" Type="http://schemas.openxmlformats.org/officeDocument/2006/relationships/slide" Target="slides/slide52.xml"/><Relationship Id="rId82" Type="http://schemas.openxmlformats.org/officeDocument/2006/relationships/slide" Target="slides/slide53.xml"/><Relationship Id="rId83" Type="http://schemas.openxmlformats.org/officeDocument/2006/relationships/slide" Target="slides/slide54.xml"/><Relationship Id="rId84" Type="http://schemas.openxmlformats.org/officeDocument/2006/relationships/slide" Target="slides/slide55.xml"/><Relationship Id="rId85" Type="http://schemas.openxmlformats.org/officeDocument/2006/relationships/slide" Target="slides/slide56.xml"/><Relationship Id="rId86" Type="http://schemas.openxmlformats.org/officeDocument/2006/relationships/slide" Target="slides/slide57.xml"/><Relationship Id="rId87" Type="http://schemas.openxmlformats.org/officeDocument/2006/relationships/slide" Target="slides/slide58.xml"/><Relationship Id="rId88" Type="http://schemas.openxmlformats.org/officeDocument/2006/relationships/slide" Target="slides/slide59.xml"/><Relationship Id="rId89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7AF94-56D4-E34C-A27E-735AF75DDE40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C8589-E26C-4547-AA2D-5177A13E22F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349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C79D8-7409-0D4F-9118-9FB87C8A6085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DB529-307E-1C4D-B22A-94B54625D1F2}" type="slidenum">
              <a:rPr lang="en-US"/>
              <a:pPr/>
              <a:t>42</a:t>
            </a:fld>
            <a:endParaRPr lang="en-US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F3733-F7B5-BD4D-986C-A605E085FE2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FB76F-3B1F-DD40-B47E-125B165C11C7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57C7A-EBE5-E34F-813D-153AE3920098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>
                <a:sym typeface="Symbol" charset="0"/>
              </a:rPr>
              <a:t>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FBE9E-E12A-DD42-B178-E219BFA1E9A4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C432E-BDFB-0548-98E2-2B780AEB8336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811EB7-20D6-E144-A44B-752274CB769C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D93688-8CEC-864A-8CDA-24018227EB85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8B2F0-96F2-AD48-93EC-DAE0BDCEC8D4}" type="slidenum">
              <a:rPr lang="en-US"/>
              <a:pPr/>
              <a:t>55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0F32F-E332-F64B-AC06-7B8412FF9A5F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1800">
                <a:sym typeface="Symbol" charset="0"/>
              </a:rPr>
              <a:t>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C568A-54D1-804F-9FAC-1044FAD7EAB9}" type="slidenum">
              <a:rPr lang="en-US"/>
              <a:pPr/>
              <a:t>3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D7CB6-99BF-B84D-9B93-8A58B51B2F57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C9825-4CC6-6C4C-9267-91FAA1D4C390}" type="slidenum">
              <a:rPr lang="en-US"/>
              <a:pPr/>
              <a:t>64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933C3-11CB-224E-AC5F-3FD1D32D744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B7DE-56A9-3046-AB5D-E7EC161551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CDF7A-AD61-0547-B383-15744CA90191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9C11CE-364F-E74D-9864-10AC054620AF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A395E-BACA-C641-A736-0599EAF031C8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AA747-FD84-F54B-86F6-ED17C0CAAE98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A6A16-2DBD-6C48-9B06-22CA80A8B97D}" type="slidenum">
              <a:rPr lang="en-US"/>
              <a:pPr/>
              <a:t>41</a:t>
            </a:fld>
            <a:endParaRPr lang="en-US"/>
          </a:p>
        </p:txBody>
      </p:sp>
      <p:sp>
        <p:nvSpPr>
          <p:cNvPr id="10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956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677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0CA4F-4797-E448-8631-A025935D67B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0440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1133-5685-5F42-AE5B-C867596BF547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473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807A4-C8C5-1745-B950-4F51E477369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12817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7CE9-BC92-3648-B449-309F34DEC05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975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7AF-6546-A946-8416-FA33B8288E7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05838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65DDF-ABF4-DE4C-BC8C-9D44D7E697A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28210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846DE-B526-2644-A865-4D381EFC48A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45550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A2FE9-A7EF-8F4F-9179-784F35D3978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9789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3E4B5A-E0DB-034D-BA14-C67F2D6D052D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77401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890B-6196-6C44-B79D-0F08C57720A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410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65325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2B0F-DD99-2E47-98B9-A38538224F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9999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1F35-524C-534E-A252-52BF59B49C9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2180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0CA4F-4797-E448-8631-A025935D67B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1566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1133-5685-5F42-AE5B-C867596BF547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3099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807A4-C8C5-1745-B950-4F51E477369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55943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7CE9-BC92-3648-B449-309F34DEC05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47105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7AF-6546-A946-8416-FA33B8288E7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92205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65DDF-ABF4-DE4C-BC8C-9D44D7E697A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08919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846DE-B526-2644-A865-4D381EFC48A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6011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A2FE9-A7EF-8F4F-9179-784F35D3978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85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8AA9A3-B1E0-154C-B7D4-194C5952357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2855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3E4B5A-E0DB-034D-BA14-C67F2D6D052D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94681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79185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06201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2355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714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81367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89208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98092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70627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0548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02A44-F859-0B41-AAF5-D8AAC4E96146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50654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18292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9928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F2236-1798-4E4B-9B80-222084EF88E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4418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D23A-8D16-F647-BF25-C9E2AD3256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160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E2114-EBCE-244E-B45F-F458B546714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6213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95E5-E904-9A46-98C1-55D044EE625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08035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C2372-0E64-654D-B6D3-7900E601761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52580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89384-4B77-8E47-B1D3-431A7005668E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33976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FB317-C5CF-3948-94A1-762571088C3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6337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C4B13-36FB-AC42-9AB1-D30BF6728E1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277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03494-E5B7-234C-9E85-56D306FFB2D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82600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57008-0254-134B-9416-D2740897FF3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55524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0756-D621-2B48-A591-3A59AF2FD8E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343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89632-0B02-C145-B11E-FCD40DF4F69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1904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AA2C39-C915-194F-9BAD-BF145734B77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33306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F2236-1798-4E4B-9B80-222084EF88E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77451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D23A-8D16-F647-BF25-C9E2AD3256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74444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E2114-EBCE-244E-B45F-F458B546714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30828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95E5-E904-9A46-98C1-55D044EE625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9986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C2372-0E64-654D-B6D3-7900E601761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52948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89384-4B77-8E47-B1D3-431A7005668E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831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278D-1846-8549-9305-C775AA92FC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41670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FB317-C5CF-3948-94A1-762571088C3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06984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C4B13-36FB-AC42-9AB1-D30BF6728E1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65067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57008-0254-134B-9416-D2740897FF3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7845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0756-D621-2B48-A591-3A59AF2FD8E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86674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89632-0B02-C145-B11E-FCD40DF4F69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2314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AA2C39-C915-194F-9BAD-BF145734B77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42220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F2236-1798-4E4B-9B80-222084EF88E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49933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D23A-8D16-F647-BF25-C9E2AD3256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5708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E2114-EBCE-244E-B45F-F458B546714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9948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95E5-E904-9A46-98C1-55D044EE625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474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07D2-A9B2-2149-8694-5965FB5B662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54189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C2372-0E64-654D-B6D3-7900E601761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81167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89384-4B77-8E47-B1D3-431A7005668E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31671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FB317-C5CF-3948-94A1-762571088C3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37903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C4B13-36FB-AC42-9AB1-D30BF6728E1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42472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57008-0254-134B-9416-D2740897FF3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748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0756-D621-2B48-A591-3A59AF2FD8E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5467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89632-0B02-C145-B11E-FCD40DF4F69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46369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AA2C39-C915-194F-9BAD-BF145734B77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1368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F2236-1798-4E4B-9B80-222084EF88E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72785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D23A-8D16-F647-BF25-C9E2AD3256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385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AE564-C8A8-3847-9889-8AACD9E882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58252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E2114-EBCE-244E-B45F-F458B546714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3058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95E5-E904-9A46-98C1-55D044EE625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6299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C2372-0E64-654D-B6D3-7900E601761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25283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89384-4B77-8E47-B1D3-431A7005668E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7304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FB317-C5CF-3948-94A1-762571088C3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95631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C4B13-36FB-AC42-9AB1-D30BF6728E12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9766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57008-0254-134B-9416-D2740897FF3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8733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0756-D621-2B48-A591-3A59AF2FD8E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25268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89632-0B02-C145-B11E-FCD40DF4F69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57145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AA2C39-C915-194F-9BAD-BF145734B77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26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5693D-FCF1-694E-A70A-AEF078730A7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6468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19647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54743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3636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90073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1963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12014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6705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40443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576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4886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CA7D-C784-6840-BFF1-7FDE7452135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3362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81328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82694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80530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56754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79089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40187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08019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4707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85862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668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8867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AF3BA-EC72-F245-A937-0D20EE972E7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07858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9140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47299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61749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06875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9503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4319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3083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91852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96252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3449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98381-5A3A-4F4A-8295-584FC98C840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799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14085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711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35954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77081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62650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37614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4723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6562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31482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002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417FE-D7E7-9E42-9970-ECE482805F4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72721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24835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96586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8829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72881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60236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446600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28616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6205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60853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850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B8880-89ED-EA43-BAD0-5A4FEDD2348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57454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10919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51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848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0023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4733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334640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5490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92039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0613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173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8AA9A3-B1E0-154C-B7D4-194C5952357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71384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52467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823292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9753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02887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499501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60909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6056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15938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466795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358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02A44-F859-0B41-AAF5-D8AAC4E96146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98114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10530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75608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26447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21522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658582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37973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954344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93178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898920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511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03494-E5B7-234C-9E85-56D306FFB2D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55964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7488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618915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728392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48364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54265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702545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931754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334590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81622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787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278D-1846-8549-9305-C775AA92FC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813769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86485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968222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57549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508281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872062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84203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92503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216378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401942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20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07D2-A9B2-2149-8694-5965FB5B662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85347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514178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099866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47272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548904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383404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29584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6373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207466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3018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9717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AE564-C8A8-3847-9889-8AACD9E882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911825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034885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632456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304549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516736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93765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77968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529427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46286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448557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571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7059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5693D-FCF1-694E-A70A-AEF078730A7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058564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819337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29361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39866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56711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25691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56048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46114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94846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38376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4292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CA7D-C784-6840-BFF1-7FDE7452135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90295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257606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330476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14815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73554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00354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291628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102146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47119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361599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871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AF3BA-EC72-F245-A937-0D20EE972E7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461011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751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299076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826495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572822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199492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98218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917397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311870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293324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17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98381-5A3A-4F4A-8295-584FC98C840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223550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313193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24790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163326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009401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410375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81989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474577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37159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878283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2126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417FE-D7E7-9E42-9970-ECE482805F4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510543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905636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91292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639198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948508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688865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95489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525292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7F2AA-88F1-C949-AD91-C4A1256AC481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87079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EF25-0189-C04B-8A9B-4D3F5E44DAD3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446284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FEB6-9E74-1440-B0C2-0F1849E89CB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5395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B8880-89ED-EA43-BAD0-5A4FEDD2348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80895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34DC9-5EE9-1F46-92C3-7C0D8EB9E917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507039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85BB9-C877-6247-82D3-A04EB90FFA92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07022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5350-ABE9-6C47-8ADD-C7AABFA1A7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99091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B32DE-F16D-AA4A-BC1E-862F7C19B5CE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672484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CC969-BB28-B444-B218-6365BC032FAA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445306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20007-5834-3145-9478-C794A8B2FE5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818755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5025-7681-AB4C-B7AF-6B619CC4A2ED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118687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0212-5B50-0D49-A0FE-31E53A7B289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200627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666DC8-651E-E14D-A63D-6AC4E60B3108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43415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B7956E-686B-4E45-9D25-28E1CED70BBC}" type="slidenum">
              <a:rPr lang="en-US">
                <a:solidFill>
                  <a:srgbClr val="000000"/>
                </a:solidFill>
                <a:cs typeface="ＭＳ Ｐゴシック"/>
              </a:rPr>
              <a:pPr/>
              <a:t>‹n.›</a:t>
            </a:fld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9000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8AA9A3-B1E0-154C-B7D4-194C5952357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184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02A44-F859-0B41-AAF5-D8AAC4E96146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9204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03494-E5B7-234C-9E85-56D306FFB2D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9504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278D-1846-8549-9305-C775AA92FC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46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9238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07D2-A9B2-2149-8694-5965FB5B662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173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AE564-C8A8-3847-9889-8AACD9E882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0912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5693D-FCF1-694E-A70A-AEF078730A7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443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CA7D-C784-6840-BFF1-7FDE7452135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4366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AF3BA-EC72-F245-A937-0D20EE972E7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2821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98381-5A3A-4F4A-8295-584FC98C840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1663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417FE-D7E7-9E42-9970-ECE482805F4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3534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B8880-89ED-EA43-BAD0-5A4FEDD2348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5189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8AA9A3-B1E0-154C-B7D4-194C5952357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3081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02A44-F859-0B41-AAF5-D8AAC4E96146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957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869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03494-E5B7-234C-9E85-56D306FFB2D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805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278D-1846-8549-9305-C775AA92FC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3943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07D2-A9B2-2149-8694-5965FB5B662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2038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AE564-C8A8-3847-9889-8AACD9E8821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387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5693D-FCF1-694E-A70A-AEF078730A7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9812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CA7D-C784-6840-BFF1-7FDE7452135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143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AF3BA-EC72-F245-A937-0D20EE972E7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2238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98381-5A3A-4F4A-8295-584FC98C8401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3469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417FE-D7E7-9E42-9970-ECE482805F4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5753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B8880-89ED-EA43-BAD0-5A4FEDD23488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330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9729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8AA9A3-B1E0-154C-B7D4-194C5952357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26218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890B-6196-6C44-B79D-0F08C57720A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704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2B0F-DD99-2E47-98B9-A38538224F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3235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1F35-524C-534E-A252-52BF59B49C9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5618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0CA4F-4797-E448-8631-A025935D67B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3274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1133-5685-5F42-AE5B-C867596BF547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5640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807A4-C8C5-1745-B950-4F51E477369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6869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7CE9-BC92-3648-B449-309F34DEC05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3496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7AF-6546-A946-8416-FA33B8288E7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130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65DDF-ABF4-DE4C-BC8C-9D44D7E697A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36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1944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846DE-B526-2644-A865-4D381EFC48A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861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A2FE9-A7EF-8F4F-9179-784F35D3978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4598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3E4B5A-E0DB-034D-BA14-C67F2D6D052D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86279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890B-6196-6C44-B79D-0F08C57720A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365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2B0F-DD99-2E47-98B9-A38538224F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3150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1F35-524C-534E-A252-52BF59B49C9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5646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0CA4F-4797-E448-8631-A025935D67B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2531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1133-5685-5F42-AE5B-C867596BF547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8837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807A4-C8C5-1745-B950-4F51E477369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9674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7CE9-BC92-3648-B449-309F34DEC05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74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75952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7AF-6546-A946-8416-FA33B8288E7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24213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65DDF-ABF4-DE4C-BC8C-9D44D7E697A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5073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846DE-B526-2644-A865-4D381EFC48A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33461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A2FE9-A7EF-8F4F-9179-784F35D3978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0140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3E4B5A-E0DB-034D-BA14-C67F2D6D052D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9440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890B-6196-6C44-B79D-0F08C57720A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2841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2B0F-DD99-2E47-98B9-A38538224F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542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1F35-524C-534E-A252-52BF59B49C9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3693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0CA4F-4797-E448-8631-A025935D67B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445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B1133-5685-5F42-AE5B-C867596BF547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91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954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807A4-C8C5-1745-B950-4F51E477369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554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7CE9-BC92-3648-B449-309F34DEC053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449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7AF-6546-A946-8416-FA33B8288E7F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54866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65DDF-ABF4-DE4C-BC8C-9D44D7E697AA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1031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846DE-B526-2644-A865-4D381EFC48AC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9256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A2FE9-A7EF-8F4F-9179-784F35D39784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4986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3E4B5A-E0DB-034D-BA14-C67F2D6D052D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9742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890B-6196-6C44-B79D-0F08C57720A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08243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2B0F-DD99-2E47-98B9-A38538224F09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137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81F35-524C-534E-A252-52BF59B49C95}" type="slidenum">
              <a:rPr lang="en-US">
                <a:solidFill>
                  <a:srgbClr val="000000"/>
                </a:solidFill>
              </a:rPr>
              <a:pPr/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39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theme" Target="../theme/theme17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6.xml"/><Relationship Id="rId14" Type="http://schemas.openxmlformats.org/officeDocument/2006/relationships/theme" Target="../theme/theme18.xml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29.xml"/><Relationship Id="rId14" Type="http://schemas.openxmlformats.org/officeDocument/2006/relationships/theme" Target="../theme/theme19.xml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2.xml"/><Relationship Id="rId14" Type="http://schemas.openxmlformats.org/officeDocument/2006/relationships/theme" Target="../theme/theme20.xml"/><Relationship Id="rId1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5.xml"/><Relationship Id="rId14" Type="http://schemas.openxmlformats.org/officeDocument/2006/relationships/theme" Target="../theme/theme21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68.xml"/><Relationship Id="rId14" Type="http://schemas.openxmlformats.org/officeDocument/2006/relationships/theme" Target="../theme/theme22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1.xml"/><Relationship Id="rId14" Type="http://schemas.openxmlformats.org/officeDocument/2006/relationships/theme" Target="../theme/theme23.xml"/><Relationship Id="rId1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5.xml"/><Relationship Id="rId8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78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4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88.xml"/><Relationship Id="rId8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1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07.xml"/><Relationship Id="rId14" Type="http://schemas.openxmlformats.org/officeDocument/2006/relationships/theme" Target="../theme/theme25.xml"/><Relationship Id="rId1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1.xml"/><Relationship Id="rId8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320.xml"/><Relationship Id="rId14" Type="http://schemas.openxmlformats.org/officeDocument/2006/relationships/theme" Target="../theme/theme26.xml"/><Relationship Id="rId1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4.xml"/><Relationship Id="rId8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17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3.xml"/><Relationship Id="rId14" Type="http://schemas.openxmlformats.org/officeDocument/2006/relationships/theme" Target="../theme/theme27.xml"/><Relationship Id="rId1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0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4.xml"/><Relationship Id="rId12" Type="http://schemas.openxmlformats.org/officeDocument/2006/relationships/slideLayout" Target="../slideLayouts/slideLayout345.xml"/><Relationship Id="rId13" Type="http://schemas.openxmlformats.org/officeDocument/2006/relationships/slideLayout" Target="../slideLayouts/slideLayout346.xml"/><Relationship Id="rId14" Type="http://schemas.openxmlformats.org/officeDocument/2006/relationships/theme" Target="../theme/theme28.xml"/><Relationship Id="rId1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3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59.xml"/><Relationship Id="rId14" Type="http://schemas.openxmlformats.org/officeDocument/2006/relationships/theme" Target="../theme/theme29.xml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8B2F-3BED-CF45-96C4-B054C98649DE}" type="datetimeFigureOut">
              <a:rPr lang="en-US" smtClean="0"/>
              <a:pPr/>
              <a:t>18-06-2012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9EEF8-9B0F-0243-AFAD-FA44BA31F772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775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C6E554-86E7-E64C-87E9-76FECD6B587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952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18-06-2012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76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A21E07-D9F0-DE4E-9291-8D6006234677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782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A21E07-D9F0-DE4E-9291-8D6006234677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34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A21E07-D9F0-DE4E-9291-8D6006234677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4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A21E07-D9F0-DE4E-9291-8D6006234677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93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Line 7"/>
          <p:cNvSpPr>
            <a:spLocks noChangeShapeType="1"/>
          </p:cNvSpPr>
          <p:nvPr/>
        </p:nvSpPr>
        <p:spPr bwMode="auto">
          <a:xfrm>
            <a:off x="562708" y="6324600"/>
            <a:ext cx="78779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492369" y="6400801"/>
            <a:ext cx="8364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smtClean="0">
                <a:solidFill>
                  <a:srgbClr val="000000"/>
                </a:solidFill>
              </a:rPr>
              <a:t>G. Tonelli, CERN/INFN/UNIPI                                          IFAE_FERRARA                                                                April 11 2012           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92" y="119063"/>
            <a:ext cx="868826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8688314" y="6400801"/>
            <a:ext cx="3809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4F9E1AE-FE2E-184F-BD19-C5982274817F}" type="slidenum">
              <a:rPr lang="en-US" sz="1200" i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z="1200" smtClean="0">
              <a:solidFill>
                <a:srgbClr val="000000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3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75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6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77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8532B1-5539-8544-95BA-E54E76BA68CC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657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23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60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37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505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6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38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22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988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749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29EFBFE-A999-A749-92F3-961A3EF0D0A0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58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8532B1-5539-8544-95BA-E54E76BA68CC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9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8532B1-5539-8544-95BA-E54E76BA68CC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1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8532B1-5539-8544-95BA-E54E76BA68CC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606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C6E554-86E7-E64C-87E9-76FECD6B587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71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C6E554-86E7-E64C-87E9-76FECD6B587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54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C6E554-86E7-E64C-87E9-76FECD6B587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C6E554-86E7-E64C-87E9-76FECD6B587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11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11.wmf"/><Relationship Id="rId3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86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Relationship Id="rId2" Type="http://schemas.openxmlformats.org/officeDocument/2006/relationships/image" Target="../media/image5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Relationship Id="rId2" Type="http://schemas.openxmlformats.org/officeDocument/2006/relationships/image" Target="../media/image70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5.xml"/><Relationship Id="rId2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3.xml"/><Relationship Id="rId2" Type="http://schemas.openxmlformats.org/officeDocument/2006/relationships/image" Target="../media/image72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3.xml"/><Relationship Id="rId2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..%5CDesktop%5C._LHC_rough-draft.pdf" TargetMode="External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2.xml"/><Relationship Id="rId2" Type="http://schemas.openxmlformats.org/officeDocument/2006/relationships/hyperlink" Target="..%5CDesktop%5CLHC_rough-draft.gi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9400" y="939801"/>
            <a:ext cx="8178800" cy="3194050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</a:rPr>
              <a:t>HIGGS BOSON, DARK MATTER</a:t>
            </a:r>
            <a:br>
              <a:rPr lang="en-US" sz="4800" b="1" i="1" dirty="0" smtClean="0">
                <a:solidFill>
                  <a:srgbClr val="FF0000"/>
                </a:solidFill>
              </a:rPr>
            </a:br>
            <a:r>
              <a:rPr lang="en-US" sz="4800" b="1" i="1" dirty="0" smtClean="0">
                <a:solidFill>
                  <a:srgbClr val="FF0000"/>
                </a:solidFill>
              </a:rPr>
              <a:t>and LHC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00FF"/>
                </a:solidFill>
              </a:rPr>
              <a:t>la </a:t>
            </a:r>
            <a:r>
              <a:rPr lang="en-US" b="1" dirty="0" err="1" smtClean="0">
                <a:solidFill>
                  <a:srgbClr val="0000FF"/>
                </a:solidFill>
              </a:rPr>
              <a:t>grande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sfida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della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Nuova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Fisica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3180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3C4389"/>
                </a:solidFill>
              </a:rPr>
              <a:t>Antonio Masiero</a:t>
            </a:r>
          </a:p>
          <a:p>
            <a:r>
              <a:rPr lang="en-US" b="1" dirty="0" smtClean="0">
                <a:solidFill>
                  <a:srgbClr val="3C4389"/>
                </a:solidFill>
              </a:rPr>
              <a:t>Univ. di Padova e INFN</a:t>
            </a:r>
            <a:endParaRPr lang="en-US" b="1" dirty="0">
              <a:solidFill>
                <a:srgbClr val="3C43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330200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Univ. di Napoli, </a:t>
            </a:r>
            <a:r>
              <a:rPr lang="en-US" sz="2400" b="1" dirty="0" err="1" smtClean="0"/>
              <a:t>Dipt</a:t>
            </a:r>
            <a:r>
              <a:rPr lang="en-US" sz="2400" b="1" dirty="0" smtClean="0"/>
              <a:t>. Di </a:t>
            </a:r>
            <a:r>
              <a:rPr lang="en-US" sz="2400" b="1" dirty="0" err="1" smtClean="0"/>
              <a:t>Fisica</a:t>
            </a:r>
            <a:r>
              <a:rPr lang="en-US" sz="2400" b="1" dirty="0" smtClean="0"/>
              <a:t>, 15 </a:t>
            </a:r>
            <a:r>
              <a:rPr lang="en-US" sz="2400" b="1" dirty="0" err="1" smtClean="0"/>
              <a:t>giugno</a:t>
            </a:r>
            <a:r>
              <a:rPr lang="en-US" sz="2400" b="1" dirty="0" smtClean="0"/>
              <a:t> 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22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50825" y="115888"/>
            <a:ext cx="5473700" cy="3384550"/>
          </a:xfrm>
          <a:noFill/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44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5680075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6084888" y="981075"/>
            <a:ext cx="2663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t>a light higgs (or something mimicking it) is definitely favored</a:t>
            </a: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6011863" y="3789363"/>
            <a:ext cx="29876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t>the big desert between the TeV and the GUT scales only if the higgs is a narrow band between 130 and 180</a:t>
            </a: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44486" name="Text Box 6"/>
          <p:cNvSpPr txBox="1">
            <a:spLocks noChangeArrowheads="1"/>
          </p:cNvSpPr>
          <p:nvPr/>
        </p:nvSpPr>
        <p:spPr bwMode="auto">
          <a:xfrm>
            <a:off x="5940425" y="5876925"/>
            <a:ext cx="3203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/>
              </a:rPr>
              <a:t>Ellis, Espinosa, Giudice, Hoecker, Riotto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45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0000CC"/>
                </a:solidFill>
              </a:rPr>
              <a:t>GENERAL FEATURES OF NEW PHYSICS AT THE ELW. SCALE</a:t>
            </a:r>
            <a:r>
              <a:rPr lang="en-US" sz="4000"/>
              <a:t>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  <a:solidFill>
            <a:srgbClr val="FFFF99"/>
          </a:solidFill>
        </p:spPr>
        <p:txBody>
          <a:bodyPr/>
          <a:lstStyle/>
          <a:p>
            <a:r>
              <a:rPr lang="en-US" sz="2800"/>
              <a:t>Some amount of </a:t>
            </a:r>
            <a:r>
              <a:rPr lang="en-US" sz="2800" b="1">
                <a:solidFill>
                  <a:srgbClr val="FF0000"/>
                </a:solidFill>
              </a:rPr>
              <a:t>fine-tuning </a:t>
            </a:r>
            <a:r>
              <a:rPr lang="en-US" sz="2800"/>
              <a:t>( typically at the % level) is required to pass unscathed the elw. precision tests, the higgs mass bound and the direct search for new particles at accelerators. </a:t>
            </a:r>
          </a:p>
          <a:p>
            <a:r>
              <a:rPr lang="en-US" sz="2800"/>
              <a:t>The </a:t>
            </a:r>
            <a:r>
              <a:rPr lang="en-US" sz="2800" b="1">
                <a:solidFill>
                  <a:srgbClr val="FF0000"/>
                </a:solidFill>
              </a:rPr>
              <a:t>higgs is typically rather light</a:t>
            </a:r>
            <a:r>
              <a:rPr lang="en-US" sz="2800"/>
              <a:t> ( &lt;200 GeV) apart from the extreme case of the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Higgsless proposal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 </a:t>
            </a:r>
          </a:p>
          <a:p>
            <a:r>
              <a:rPr lang="en-US" sz="2800"/>
              <a:t>All models provide </a:t>
            </a:r>
            <a:r>
              <a:rPr lang="en-US" sz="2800" b="1">
                <a:solidFill>
                  <a:srgbClr val="FF0000"/>
                </a:solidFill>
              </a:rPr>
              <a:t>signatures which are (more or less) accessible to LHC physics</a:t>
            </a:r>
            <a:r>
              <a:rPr lang="en-US" sz="2800"/>
              <a:t> ( including the higgsless case where new KK states are needed to provide the unitarity of the theory)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4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8974" y="722313"/>
            <a:ext cx="8925026" cy="594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66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16632"/>
            <a:ext cx="4179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M. Kirby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Fermilab users meeting – June 12-13, 2012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Higg</a:t>
            </a:r>
            <a:r>
              <a:rPr lang="en-US" dirty="0" smtClean="0"/>
              <a:t>s limits:</a:t>
            </a:r>
          </a:p>
          <a:p>
            <a:r>
              <a:rPr lang="en-US" dirty="0" err="1" smtClean="0"/>
              <a:t>Tevatron</a:t>
            </a:r>
            <a:r>
              <a:rPr lang="en-US" dirty="0" smtClean="0"/>
              <a:t> combined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1035"/>
            <a:ext cx="7506990" cy="53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872" y="5517232"/>
            <a:ext cx="3431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combination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PLHC June 4-9, 2012 - Vancouver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Higg</a:t>
            </a:r>
            <a:r>
              <a:rPr lang="en-US" dirty="0" smtClean="0"/>
              <a:t>s limits:</a:t>
            </a:r>
          </a:p>
          <a:p>
            <a:r>
              <a:rPr lang="en-US" dirty="0" smtClean="0"/>
              <a:t>CMS 2011 data</a:t>
            </a:r>
            <a:endParaRPr lang="en-US" dirty="0"/>
          </a:p>
        </p:txBody>
      </p:sp>
      <p:pic>
        <p:nvPicPr>
          <p:cNvPr id="5" name="Image 7" descr="Screen shot 2012-03-06 at 1.08.36 PM.png"/>
          <p:cNvPicPr>
            <a:picLocks noChangeAspect="1"/>
          </p:cNvPicPr>
          <p:nvPr/>
        </p:nvPicPr>
        <p:blipFill>
          <a:blip r:embed="rId2" cstate="print"/>
          <a:srcRect t="390" r="1099" b="-1350"/>
          <a:stretch>
            <a:fillRect/>
          </a:stretch>
        </p:blipFill>
        <p:spPr bwMode="auto">
          <a:xfrm>
            <a:off x="251520" y="908720"/>
            <a:ext cx="844061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45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060" y="0"/>
            <a:ext cx="3766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New combination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PLHC June 4-9, 2012 –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Vancouver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Higg</a:t>
            </a:r>
            <a:r>
              <a:rPr lang="en-US" sz="2000" dirty="0" smtClean="0"/>
              <a:t>s limits:</a:t>
            </a:r>
          </a:p>
          <a:p>
            <a:r>
              <a:rPr lang="en-US" sz="2000" dirty="0" smtClean="0"/>
              <a:t>ATLAS 2011 data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0726" y="25325"/>
            <a:ext cx="4714573" cy="25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2590800"/>
            <a:ext cx="796290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2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524000"/>
            <a:ext cx="8978900" cy="527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4700" y="1101636"/>
            <a:ext cx="756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Giuseppe </a:t>
            </a:r>
            <a:r>
              <a:rPr lang="en-US" dirty="0" err="1" smtClean="0"/>
              <a:t>Degrassi</a:t>
            </a:r>
            <a:r>
              <a:rPr lang="en-US" dirty="0" smtClean="0"/>
              <a:t>, </a:t>
            </a:r>
            <a:r>
              <a:rPr lang="en-US" dirty="0"/>
              <a:t>Stefano Di </a:t>
            </a:r>
            <a:r>
              <a:rPr lang="en-US" dirty="0" smtClean="0"/>
              <a:t>Vita, </a:t>
            </a:r>
            <a:r>
              <a:rPr lang="en-US" dirty="0"/>
              <a:t>Joan Elias-</a:t>
            </a:r>
            <a:r>
              <a:rPr lang="en-US" dirty="0" err="1" smtClean="0"/>
              <a:t>Miro</a:t>
            </a:r>
            <a:r>
              <a:rPr lang="en-US" dirty="0" smtClean="0"/>
              <a:t>, </a:t>
            </a:r>
            <a:r>
              <a:rPr lang="en-US" dirty="0"/>
              <a:t>Jose R. </a:t>
            </a:r>
            <a:r>
              <a:rPr lang="en-US" dirty="0" smtClean="0"/>
              <a:t>Espinosa,</a:t>
            </a:r>
            <a:endParaRPr lang="en-US" dirty="0"/>
          </a:p>
          <a:p>
            <a:r>
              <a:rPr lang="en-US" dirty="0" err="1"/>
              <a:t>Gian</a:t>
            </a:r>
            <a:r>
              <a:rPr lang="en-US" dirty="0"/>
              <a:t> F. </a:t>
            </a:r>
            <a:r>
              <a:rPr lang="en-US" dirty="0" err="1" smtClean="0"/>
              <a:t>Giudice</a:t>
            </a:r>
            <a:r>
              <a:rPr lang="en-US" dirty="0" smtClean="0"/>
              <a:t>, </a:t>
            </a:r>
            <a:r>
              <a:rPr lang="en-US" dirty="0"/>
              <a:t>Gino </a:t>
            </a:r>
            <a:r>
              <a:rPr lang="en-US" dirty="0" err="1" smtClean="0"/>
              <a:t>Isidori</a:t>
            </a:r>
            <a:r>
              <a:rPr lang="en-US" dirty="0" smtClean="0"/>
              <a:t>, </a:t>
            </a:r>
            <a:r>
              <a:rPr lang="en-US" dirty="0"/>
              <a:t>Alessandro </a:t>
            </a:r>
            <a:r>
              <a:rPr lang="en-US" dirty="0" err="1" smtClean="0"/>
              <a:t>Strumia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13126" y="1371769"/>
            <a:ext cx="243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1205.6497v1 [</a:t>
            </a:r>
            <a:r>
              <a:rPr lang="en-US" dirty="0" err="1"/>
              <a:t>hep-ph</a:t>
            </a:r>
            <a:r>
              <a:rPr lang="en-US" dirty="0"/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700" y="355600"/>
            <a:ext cx="808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STABILITY vs. INSTABILITY OF OUR VACUUM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79600" y="878820"/>
            <a:ext cx="965200" cy="4823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879600" y="878820"/>
            <a:ext cx="965200" cy="473458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74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ELW VACUUM INSTABILITY SCALE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5473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1500" y="6426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Degrassi</a:t>
            </a:r>
            <a:r>
              <a:rPr lang="en-US" b="1" dirty="0" smtClean="0">
                <a:solidFill>
                  <a:srgbClr val="FF0000"/>
                </a:solidFill>
              </a:rPr>
              <a:t> et 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64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712200" cy="1414462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VITA SPERICOLATA IN UN “PROBABILE” UNIVERSO METASTABILE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100"/>
            <a:ext cx="9245600" cy="4622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286000" y="1587500"/>
            <a:ext cx="1917700" cy="1193800"/>
          </a:xfrm>
          <a:prstGeom prst="straightConnector1">
            <a:avLst/>
          </a:prstGeom>
          <a:ln w="76200" cmpd="sng">
            <a:solidFill>
              <a:srgbClr val="BD2C5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8600" y="64389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DEGRASSI ET 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29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5867400" y="5195888"/>
            <a:ext cx="413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FCNC, CP ≠, (g-2), (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)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</a:t>
            </a:r>
            <a:r>
              <a:rPr lang="en-US" sz="2400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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457200" y="5013325"/>
            <a:ext cx="6248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000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000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…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LINKED TO COSMOLOGICAL EVOLUTION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32" name="AutoShape 4"/>
          <p:cNvSpPr>
            <a:spLocks noChangeArrowheads="1"/>
          </p:cNvSpPr>
          <p:nvPr/>
        </p:nvSpPr>
        <p:spPr bwMode="auto">
          <a:xfrm>
            <a:off x="1828800" y="914400"/>
            <a:ext cx="5486400" cy="3352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0933" name="Oval 5"/>
          <p:cNvSpPr>
            <a:spLocks noChangeArrowheads="1"/>
          </p:cNvSpPr>
          <p:nvPr/>
        </p:nvSpPr>
        <p:spPr bwMode="auto">
          <a:xfrm>
            <a:off x="3505200" y="1981200"/>
            <a:ext cx="2133600" cy="1981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B1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NEW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PHYSICS AT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ELW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SCALE</a:t>
            </a:r>
          </a:p>
        </p:txBody>
      </p:sp>
      <p:sp>
        <p:nvSpPr>
          <p:cNvPr id="380934" name="Line 6"/>
          <p:cNvSpPr>
            <a:spLocks noChangeShapeType="1"/>
          </p:cNvSpPr>
          <p:nvPr/>
        </p:nvSpPr>
        <p:spPr bwMode="auto">
          <a:xfrm>
            <a:off x="1447800" y="4876800"/>
            <a:ext cx="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0935" name="WordArt 7"/>
          <p:cNvSpPr>
            <a:spLocks noChangeArrowheads="1" noChangeShapeType="1" noTextEdit="1"/>
          </p:cNvSpPr>
          <p:nvPr/>
        </p:nvSpPr>
        <p:spPr bwMode="auto">
          <a:xfrm>
            <a:off x="4038600" y="228600"/>
            <a:ext cx="1041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LHC</a:t>
            </a:r>
          </a:p>
        </p:txBody>
      </p:sp>
      <p:sp>
        <p:nvSpPr>
          <p:cNvPr id="380936" name="WordArt 8"/>
          <p:cNvSpPr>
            <a:spLocks noChangeArrowheads="1" noChangeShapeType="1" noTextEdit="1"/>
          </p:cNvSpPr>
          <p:nvPr/>
        </p:nvSpPr>
        <p:spPr bwMode="auto">
          <a:xfrm>
            <a:off x="609600" y="4343400"/>
            <a:ext cx="25019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DARK MATTER</a:t>
            </a:r>
          </a:p>
        </p:txBody>
      </p:sp>
      <p:sp>
        <p:nvSpPr>
          <p:cNvPr id="380937" name="WordArt 9"/>
          <p:cNvSpPr>
            <a:spLocks noChangeArrowheads="1" noChangeShapeType="1" noTextEdit="1"/>
          </p:cNvSpPr>
          <p:nvPr/>
        </p:nvSpPr>
        <p:spPr bwMode="auto">
          <a:xfrm>
            <a:off x="6146800" y="4343400"/>
            <a:ext cx="261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"LOW ENERGY"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PRECISION PHYSICS</a:t>
            </a:r>
          </a:p>
        </p:txBody>
      </p:sp>
      <p:sp>
        <p:nvSpPr>
          <p:cNvPr id="380943" name="Text Box 15"/>
          <p:cNvSpPr txBox="1">
            <a:spLocks noChangeArrowheads="1"/>
          </p:cNvSpPr>
          <p:nvPr/>
        </p:nvSpPr>
        <p:spPr bwMode="auto">
          <a:xfrm>
            <a:off x="5653088" y="58674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LFV, CPV B PHYSICS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44" name="Line 16"/>
          <p:cNvSpPr>
            <a:spLocks noChangeShapeType="1"/>
          </p:cNvSpPr>
          <p:nvPr/>
        </p:nvSpPr>
        <p:spPr bwMode="auto">
          <a:xfrm>
            <a:off x="6324600" y="5486400"/>
            <a:ext cx="6096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0945" name="Text Box 17"/>
          <p:cNvSpPr txBox="1">
            <a:spLocks noChangeArrowheads="1"/>
          </p:cNvSpPr>
          <p:nvPr/>
        </p:nvSpPr>
        <p:spPr bwMode="auto">
          <a:xfrm>
            <a:off x="4427538" y="6324600"/>
            <a:ext cx="36576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NEUTRINO PHYSICS</a:t>
            </a:r>
          </a:p>
        </p:txBody>
      </p:sp>
      <p:sp>
        <p:nvSpPr>
          <p:cNvPr id="380946" name="Text Box 18"/>
          <p:cNvSpPr txBox="1">
            <a:spLocks noChangeArrowheads="1"/>
          </p:cNvSpPr>
          <p:nvPr/>
        </p:nvSpPr>
        <p:spPr bwMode="auto">
          <a:xfrm>
            <a:off x="1042988" y="5851525"/>
            <a:ext cx="2819400" cy="457200"/>
          </a:xfrm>
          <a:prstGeom prst="rect">
            <a:avLst/>
          </a:prstGeom>
          <a:solidFill>
            <a:srgbClr val="E3A014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LEPTOGENESIS</a:t>
            </a:r>
          </a:p>
        </p:txBody>
      </p:sp>
      <p:sp>
        <p:nvSpPr>
          <p:cNvPr id="380947" name="Text Box 19"/>
          <p:cNvSpPr txBox="1">
            <a:spLocks noChangeArrowheads="1"/>
          </p:cNvSpPr>
          <p:nvPr/>
        </p:nvSpPr>
        <p:spPr bwMode="auto">
          <a:xfrm>
            <a:off x="611188" y="188913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TEVATRON</a:t>
            </a:r>
          </a:p>
        </p:txBody>
      </p:sp>
      <p:sp>
        <p:nvSpPr>
          <p:cNvPr id="380948" name="Line 20"/>
          <p:cNvSpPr>
            <a:spLocks noChangeShapeType="1"/>
          </p:cNvSpPr>
          <p:nvPr/>
        </p:nvSpPr>
        <p:spPr bwMode="auto">
          <a:xfrm>
            <a:off x="3348038" y="549275"/>
            <a:ext cx="5032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0949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6181725" y="115888"/>
            <a:ext cx="2962275" cy="865187"/>
          </a:xfrm>
        </p:spPr>
        <p:txBody>
          <a:bodyPr/>
          <a:lstStyle/>
          <a:p>
            <a:r>
              <a:rPr lang="en-US" sz="6000" b="1">
                <a:solidFill>
                  <a:srgbClr val="FF0066"/>
                </a:solidFill>
              </a:rPr>
              <a:t>I L C</a:t>
            </a:r>
          </a:p>
        </p:txBody>
      </p:sp>
      <p:sp>
        <p:nvSpPr>
          <p:cNvPr id="380950" name="Line 22"/>
          <p:cNvSpPr>
            <a:spLocks noChangeShapeType="1"/>
          </p:cNvSpPr>
          <p:nvPr/>
        </p:nvSpPr>
        <p:spPr bwMode="auto">
          <a:xfrm>
            <a:off x="5435600" y="549275"/>
            <a:ext cx="7207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0951" name="Text Box 23"/>
          <p:cNvSpPr txBox="1">
            <a:spLocks noChangeArrowheads="1"/>
          </p:cNvSpPr>
          <p:nvPr/>
        </p:nvSpPr>
        <p:spPr bwMode="auto">
          <a:xfrm>
            <a:off x="1403350" y="4772025"/>
            <a:ext cx="3673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DARK ENERGY</a:t>
            </a:r>
          </a:p>
        </p:txBody>
      </p:sp>
      <p:sp>
        <p:nvSpPr>
          <p:cNvPr id="380952" name="Text Box 24"/>
          <p:cNvSpPr txBox="1">
            <a:spLocks noChangeArrowheads="1"/>
          </p:cNvSpPr>
          <p:nvPr/>
        </p:nvSpPr>
        <p:spPr bwMode="auto">
          <a:xfrm>
            <a:off x="1908175" y="6365875"/>
            <a:ext cx="215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800080"/>
                </a:solidFill>
                <a:latin typeface="Arial" charset="0"/>
                <a:ea typeface="ＭＳ Ｐゴシック" charset="0"/>
              </a:rPr>
              <a:t>INFLATION</a:t>
            </a:r>
          </a:p>
        </p:txBody>
      </p:sp>
      <p:sp>
        <p:nvSpPr>
          <p:cNvPr id="380953" name="Text Box 25"/>
          <p:cNvSpPr txBox="1">
            <a:spLocks noChangeArrowheads="1"/>
          </p:cNvSpPr>
          <p:nvPr/>
        </p:nvSpPr>
        <p:spPr bwMode="auto">
          <a:xfrm>
            <a:off x="250825" y="6308725"/>
            <a:ext cx="165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i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62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652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L’IMPORTANZA DI AVERE UNA MISURA PRECISA DELLE MASSE DI TOP E HIGGS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739900"/>
            <a:ext cx="8851900" cy="336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467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SE ALLA FINE DI QUESTO RUN DI LHC SI TROVA  UN “HIGGS STANDARD” CON ACCOPPIAMENTI –</a:t>
            </a:r>
            <a:r>
              <a:rPr lang="en-US" sz="2000" b="1" dirty="0" err="1" smtClean="0">
                <a:solidFill>
                  <a:srgbClr val="000090"/>
                </a:solidFill>
              </a:rPr>
              <a:t>pur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misurati</a:t>
            </a:r>
            <a:r>
              <a:rPr lang="en-US" sz="2000" b="1" dirty="0" smtClean="0">
                <a:solidFill>
                  <a:srgbClr val="000090"/>
                </a:solidFill>
              </a:rPr>
              <a:t> con </a:t>
            </a:r>
            <a:r>
              <a:rPr lang="en-US" sz="2000" b="1" dirty="0" err="1" smtClean="0">
                <a:solidFill>
                  <a:srgbClr val="000090"/>
                </a:solidFill>
              </a:rPr>
              <a:t>modesta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precisione</a:t>
            </a:r>
            <a:r>
              <a:rPr lang="en-US" sz="2000" b="1" dirty="0" smtClean="0">
                <a:solidFill>
                  <a:srgbClr val="000090"/>
                </a:solidFill>
              </a:rPr>
              <a:t> -  “STANDARD”, </a:t>
            </a:r>
            <a:r>
              <a:rPr lang="en-US" sz="2000" b="1" dirty="0" err="1" smtClean="0">
                <a:solidFill>
                  <a:srgbClr val="000090"/>
                </a:solidFill>
              </a:rPr>
              <a:t>cioe</a:t>
            </a:r>
            <a:r>
              <a:rPr lang="en-US" sz="2000" b="1" dirty="0" smtClean="0">
                <a:solidFill>
                  <a:srgbClr val="000090"/>
                </a:solidFill>
              </a:rPr>
              <a:t>’ in </a:t>
            </a:r>
            <a:r>
              <a:rPr lang="en-US" sz="2000" b="1" dirty="0" err="1" smtClean="0">
                <a:solidFill>
                  <a:srgbClr val="000090"/>
                </a:solidFill>
              </a:rPr>
              <a:t>sintonia</a:t>
            </a:r>
            <a:r>
              <a:rPr lang="en-US" sz="2000" b="1" dirty="0" smtClean="0">
                <a:solidFill>
                  <a:srgbClr val="000090"/>
                </a:solidFill>
              </a:rPr>
              <a:t> con </a:t>
            </a:r>
            <a:r>
              <a:rPr lang="en-US" sz="2000" b="1" dirty="0" err="1" smtClean="0">
                <a:solidFill>
                  <a:srgbClr val="000090"/>
                </a:solidFill>
              </a:rPr>
              <a:t>quanto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previsto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nel</a:t>
            </a:r>
            <a:r>
              <a:rPr lang="en-US" sz="2000" b="1" dirty="0" smtClean="0">
                <a:solidFill>
                  <a:srgbClr val="000090"/>
                </a:solidFill>
              </a:rPr>
              <a:t> SM,  ACQUISTA INTERESSE UN </a:t>
            </a:r>
            <a:r>
              <a:rPr lang="en-US" sz="2000" b="1" dirty="0" smtClean="0">
                <a:solidFill>
                  <a:srgbClr val="FF0000"/>
                </a:solidFill>
              </a:rPr>
              <a:t>LINEAR COLLIDER TOP- E HIGGS- FACTORY!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92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54" y="5973688"/>
            <a:ext cx="90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SUSY</a:t>
            </a:r>
            <a:r>
              <a:rPr lang="en-US" dirty="0" smtClean="0"/>
              <a:t> limits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PLHC June 4-9, 2012 – Vancouver </a:t>
            </a:r>
            <a:r>
              <a:rPr lang="en-US" dirty="0" smtClean="0"/>
              <a:t>CMS 2011 data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53" y="747562"/>
            <a:ext cx="6315047" cy="466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911956" cy="49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177800"/>
            <a:ext cx="595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VITA DURA PER SUSY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73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5517232"/>
            <a:ext cx="39508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SUSY</a:t>
            </a:r>
            <a:r>
              <a:rPr lang="en-US" dirty="0" smtClean="0"/>
              <a:t> limits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CIPAMP May 29-June 2, 2012 - Florida </a:t>
            </a:r>
          </a:p>
          <a:p>
            <a:endParaRPr lang="en-US" dirty="0" smtClean="0"/>
          </a:p>
          <a:p>
            <a:r>
              <a:rPr lang="en-US" dirty="0" smtClean="0"/>
              <a:t>ATLAS 2011 data</a:t>
            </a:r>
            <a:endParaRPr lang="en-US" dirty="0"/>
          </a:p>
        </p:txBody>
      </p:sp>
      <p:pic>
        <p:nvPicPr>
          <p:cNvPr id="5124" name="Picture 4" descr="https://atlas.web.cern.ch/Atlas/GROUPS/PHYSICS/CONFNOTES/ATLAS-CONF-2012-033/fig_07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72" y="213172"/>
            <a:ext cx="4373628" cy="41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tlas.web.cern.ch/Atlas/GROUPS/PHYSICS/CONFNOTES/ATLAS-CONF-2012-033/fig_07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105" y="118884"/>
            <a:ext cx="4538895" cy="46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wiki.cern.ch/twiki/pub/AtlasPublic/CombinedSummaryPlots/AtlasSearches_susy_march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3435"/>
            <a:ext cx="3027087" cy="228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31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" y="2212152"/>
            <a:ext cx="9144000" cy="43674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3929"/>
            <a:ext cx="8229600" cy="137324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441E9"/>
                </a:solidFill>
              </a:rPr>
              <a:t>Hard times for the most constrained minimal SUSY extension of the SM</a:t>
            </a:r>
            <a:endParaRPr lang="en-US" b="1" dirty="0">
              <a:solidFill>
                <a:srgbClr val="8441E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901" y="1723116"/>
            <a:ext cx="379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BAER, BARGER MUSTAFAYEV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3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26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406" y="1844824"/>
            <a:ext cx="4635593" cy="468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07" y="1958242"/>
            <a:ext cx="4320480" cy="459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1568460"/>
            <a:ext cx="990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31007"/>
            <a:ext cx="4499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ATLAS, CMS and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LHCb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results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combined: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BPH-12-009, ATLAS-CONF-2012-061, LHCb‐CONF-2012-017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443" y="979592"/>
            <a:ext cx="301819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David Straub: arXiv:1205.6094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52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b="1" i="1" u="sng">
                <a:solidFill>
                  <a:srgbClr val="110BF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WHY TO GO BEYOND THE SM</a:t>
            </a:r>
            <a:endParaRPr lang="en-US" sz="3600" b="1" i="1" u="sng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0" y="2057400"/>
            <a:ext cx="4787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ja-JP" altLang="en-US" sz="24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OBSERVATIONAL</a:t>
            </a:r>
            <a:r>
              <a:rPr lang="ja-JP" altLang="en-US" sz="24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REASONS</a:t>
            </a:r>
          </a:p>
        </p:txBody>
      </p:sp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395288" y="2514600"/>
            <a:ext cx="432117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HIGH ENERGY PHYSICS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(but A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FB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……     )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</a:p>
          <a:p>
            <a:pPr defTabSz="914400"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FCNC, CP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</a:t>
            </a:r>
            <a:endParaRPr lang="en-US" sz="32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  (but  CPV in Bs, sin2</a:t>
            </a:r>
            <a:r>
              <a:rPr lang="el-GR" smtClean="0">
                <a:solidFill>
                  <a:srgbClr val="333399"/>
                </a:solidFill>
                <a:latin typeface="Arial" charset="0"/>
                <a:ea typeface="ＭＳ Ｐゴシック" charset="0"/>
                <a:cs typeface="Arial" charset="0"/>
              </a:rPr>
              <a:t>β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tension…)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HIGH PRECISION LOW-EN.</a:t>
            </a: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 (but (g-2)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…)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NEUTRINO PHYSICS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endParaRPr lang="en-US" sz="5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YE  m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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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0, 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</a:t>
            </a:r>
            <a:r>
              <a:rPr lang="en-US" sz="32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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defTabSz="914400" eaLnBrk="0" fontAlgn="base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COSMO - PARTICLE PHYSICS</a:t>
            </a: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5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YE  (DM, </a:t>
            </a:r>
            <a:r>
              <a:rPr lang="en-US" sz="24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∆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B </a:t>
            </a:r>
            <a:r>
              <a:rPr lang="en-US" sz="2400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cos</a:t>
            </a: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</a:t>
            </a: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INFLAT., DE)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1828800" y="27432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aseline="-25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Z        bb</a:t>
            </a:r>
          </a:p>
        </p:txBody>
      </p:sp>
      <p:sp>
        <p:nvSpPr>
          <p:cNvPr id="329734" name="Line 6"/>
          <p:cNvSpPr>
            <a:spLocks noChangeShapeType="1"/>
          </p:cNvSpPr>
          <p:nvPr/>
        </p:nvSpPr>
        <p:spPr bwMode="auto">
          <a:xfrm>
            <a:off x="2057400" y="2971800"/>
            <a:ext cx="304800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9735" name="Oval 7"/>
          <p:cNvSpPr>
            <a:spLocks noChangeArrowheads="1"/>
          </p:cNvSpPr>
          <p:nvPr/>
        </p:nvSpPr>
        <p:spPr bwMode="auto">
          <a:xfrm>
            <a:off x="468313" y="2819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</a:t>
            </a:r>
            <a:endParaRPr lang="en-US" sz="240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9736" name="Oval 8"/>
          <p:cNvSpPr>
            <a:spLocks noChangeArrowheads="1"/>
          </p:cNvSpPr>
          <p:nvPr/>
        </p:nvSpPr>
        <p:spPr bwMode="auto">
          <a:xfrm>
            <a:off x="468313" y="3500438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</a:t>
            </a:r>
          </a:p>
        </p:txBody>
      </p:sp>
      <p:sp>
        <p:nvSpPr>
          <p:cNvPr id="329737" name="Oval 9"/>
          <p:cNvSpPr>
            <a:spLocks noChangeArrowheads="1"/>
          </p:cNvSpPr>
          <p:nvPr/>
        </p:nvSpPr>
        <p:spPr bwMode="auto">
          <a:xfrm>
            <a:off x="468313" y="4343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</a:t>
            </a:r>
          </a:p>
        </p:txBody>
      </p:sp>
      <p:sp>
        <p:nvSpPr>
          <p:cNvPr id="329738" name="Oval 10"/>
          <p:cNvSpPr>
            <a:spLocks noChangeArrowheads="1"/>
          </p:cNvSpPr>
          <p:nvPr/>
        </p:nvSpPr>
        <p:spPr bwMode="auto">
          <a:xfrm>
            <a:off x="468313" y="51054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YES</a:t>
            </a:r>
          </a:p>
        </p:txBody>
      </p:sp>
      <p:sp>
        <p:nvSpPr>
          <p:cNvPr id="329739" name="Oval 11"/>
          <p:cNvSpPr>
            <a:spLocks noChangeArrowheads="1"/>
          </p:cNvSpPr>
          <p:nvPr/>
        </p:nvSpPr>
        <p:spPr bwMode="auto">
          <a:xfrm>
            <a:off x="468313" y="58674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YES</a:t>
            </a: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4859338" y="2057400"/>
            <a:ext cx="41767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THEORETICAL REASONS</a:t>
            </a:r>
          </a:p>
        </p:txBody>
      </p:sp>
      <p:sp>
        <p:nvSpPr>
          <p:cNvPr id="329741" name="Text Box 13"/>
          <p:cNvSpPr txBox="1">
            <a:spLocks noChangeArrowheads="1"/>
          </p:cNvSpPr>
          <p:nvPr/>
        </p:nvSpPr>
        <p:spPr bwMode="auto">
          <a:xfrm>
            <a:off x="4953000" y="2438400"/>
            <a:ext cx="38862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INTRINSIC INCONSISTENCY OF SM AS QFT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(spont. broken gauge theory  </a:t>
            </a:r>
          </a:p>
          <a:p>
            <a:pPr defTabSz="914400" eaLnBrk="0" fontAlgn="base" hangingPunct="0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without anomalies)</a:t>
            </a:r>
          </a:p>
          <a:p>
            <a:pPr defTabSz="914400" eaLnBrk="0" fontAlgn="base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NO ANSWER TO QUESTIONS THAT 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WE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 CONSIDER 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FUNDAMENTAL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 QUESTIONS TO BE ANSWERED BY 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FUNDAMENTAL</a:t>
            </a:r>
            <a:r>
              <a:rPr lang="ja-JP" alt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mtClean="0">
                <a:solidFill>
                  <a:srgbClr val="1C8427"/>
                </a:solidFill>
                <a:latin typeface="Arial" charset="0"/>
                <a:ea typeface="ＭＳ Ｐゴシック" charset="0"/>
                <a:cs typeface="ＭＳ Ｐゴシック" charset="0"/>
              </a:rPr>
              <a:t> THEORY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hierarchy, unification, flavor)</a:t>
            </a:r>
            <a:endParaRPr 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9742" name="Oval 14"/>
          <p:cNvSpPr>
            <a:spLocks noChangeArrowheads="1"/>
          </p:cNvSpPr>
          <p:nvPr/>
        </p:nvSpPr>
        <p:spPr bwMode="auto">
          <a:xfrm>
            <a:off x="4953000" y="3124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NO</a:t>
            </a:r>
          </a:p>
        </p:txBody>
      </p:sp>
      <p:sp>
        <p:nvSpPr>
          <p:cNvPr id="329743" name="Oval 15"/>
          <p:cNvSpPr>
            <a:spLocks noChangeArrowheads="1"/>
          </p:cNvSpPr>
          <p:nvPr/>
        </p:nvSpPr>
        <p:spPr bwMode="auto">
          <a:xfrm>
            <a:off x="4876800" y="5334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12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YES</a:t>
            </a:r>
          </a:p>
        </p:txBody>
      </p:sp>
      <p:sp>
        <p:nvSpPr>
          <p:cNvPr id="329744" name="Line 16"/>
          <p:cNvSpPr>
            <a:spLocks noChangeShapeType="1"/>
          </p:cNvSpPr>
          <p:nvPr/>
        </p:nvSpPr>
        <p:spPr bwMode="auto">
          <a:xfrm flipH="1">
            <a:off x="2895600" y="914400"/>
            <a:ext cx="1295400" cy="1143000"/>
          </a:xfrm>
          <a:prstGeom prst="line">
            <a:avLst/>
          </a:prstGeom>
          <a:noFill/>
          <a:ln w="38100">
            <a:solidFill>
              <a:srgbClr val="FF120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9745" name="Line 17"/>
          <p:cNvSpPr>
            <a:spLocks noChangeShapeType="1"/>
          </p:cNvSpPr>
          <p:nvPr/>
        </p:nvSpPr>
        <p:spPr bwMode="auto">
          <a:xfrm>
            <a:off x="4953000" y="914400"/>
            <a:ext cx="1295400" cy="1143000"/>
          </a:xfrm>
          <a:prstGeom prst="line">
            <a:avLst/>
          </a:prstGeom>
          <a:noFill/>
          <a:ln w="38100">
            <a:solidFill>
              <a:srgbClr val="FF120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49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sz="3200"/>
              <a:t>EVIDENCE OF NP ALONG </a:t>
            </a:r>
            <a:br>
              <a:rPr lang="en-US" sz="3200"/>
            </a:br>
            <a:r>
              <a:rPr lang="en-US" sz="3200"/>
              <a:t>THE HIGH INTENSITY ROAD?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4997450"/>
          </a:xfrm>
        </p:spPr>
        <p:txBody>
          <a:bodyPr/>
          <a:lstStyle/>
          <a:p>
            <a:pPr marL="609600" indent="-609600"/>
            <a:r>
              <a:rPr lang="ja-JP" altLang="en-US">
                <a:latin typeface="Arial"/>
              </a:rPr>
              <a:t>“</a:t>
            </a:r>
            <a:r>
              <a:rPr lang="en-US"/>
              <a:t>FLAVOR COLDS for the SM:</a:t>
            </a:r>
          </a:p>
          <a:p>
            <a:pPr marL="609600" indent="-609600">
              <a:buFontTx/>
              <a:buNone/>
            </a:pPr>
            <a:endParaRPr lang="el-GR" sz="3600">
              <a:cs typeface="Arial" charset="0"/>
            </a:endParaRPr>
          </a:p>
        </p:txBody>
      </p:sp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89138"/>
            <a:ext cx="50403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0" y="2997200"/>
            <a:ext cx="4427538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Like-sign dimuon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charge asymmetry</a:t>
            </a:r>
            <a:endParaRPr lang="en-US" sz="3600" b="1" smtClean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1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But </a:t>
            </a:r>
            <a:r>
              <a:rPr lang="en-US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tension</a:t>
            </a:r>
            <a:r>
              <a:rPr lang="en-US" sz="4000"/>
              <a:t> in the UT fit even neglecting CPV in the B</a:t>
            </a:r>
            <a:r>
              <a:rPr lang="en-US" sz="4000" baseline="-25000"/>
              <a:t>s </a:t>
            </a:r>
            <a:r>
              <a:rPr lang="en-US" sz="4000"/>
              <a:t>mixing</a:t>
            </a:r>
          </a:p>
        </p:txBody>
      </p:sp>
      <p:pic>
        <p:nvPicPr>
          <p:cNvPr id="3502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331913" y="1484313"/>
            <a:ext cx="6646862" cy="53736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1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695057" y="938210"/>
            <a:ext cx="7619997" cy="135468"/>
            <a:chOff x="745067" y="1168399"/>
            <a:chExt cx="7619997" cy="13546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45067" y="1168399"/>
              <a:ext cx="7315200" cy="5080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9864" y="1253067"/>
              <a:ext cx="7315200" cy="5080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275047" y="1192226"/>
            <a:ext cx="7376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CPV in mixing (indirect) can be related to direct CPV via the relation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95057" y="1780846"/>
            <a:ext cx="5880100" cy="63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9915" y="2541497"/>
            <a:ext cx="30240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Independent of the final state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6596" y="1561558"/>
            <a:ext cx="2690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&lt;</a:t>
            </a:r>
            <a:r>
              <a:rPr lang="en-US" sz="1600" dirty="0" err="1" smtClean="0">
                <a:solidFill>
                  <a:srgbClr val="FF0000"/>
                </a:solidFill>
              </a:rPr>
              <a:t>t</a:t>
            </a:r>
            <a:r>
              <a:rPr lang="en-US" sz="1600" dirty="0" smtClean="0">
                <a:solidFill>
                  <a:srgbClr val="FF0000"/>
                </a:solidFill>
              </a:rPr>
              <a:t>&gt;/</a:t>
            </a:r>
            <a:r>
              <a:rPr lang="en-US" sz="1600" dirty="0" err="1" smtClean="0">
                <a:solidFill>
                  <a:srgbClr val="FF0000"/>
                </a:solidFill>
              </a:rPr>
              <a:t>τ</a:t>
            </a:r>
            <a:r>
              <a:rPr lang="en-US" sz="1600" dirty="0" smtClean="0">
                <a:solidFill>
                  <a:srgbClr val="FF0000"/>
                </a:solidFill>
              </a:rPr>
              <a:t> = 1 at B factories,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~2.5 at CDF (displaced trigger)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5498404" y="2316725"/>
            <a:ext cx="621511" cy="33320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4786927" y="1780846"/>
            <a:ext cx="1332989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290" y="2375341"/>
            <a:ext cx="412164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Considering 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ππ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or KK final states we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can build the difference:</a:t>
            </a:r>
          </a:p>
          <a:p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6949" y="2879849"/>
            <a:ext cx="2012507" cy="6207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522290" y="266700"/>
            <a:ext cx="842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Direct CPV in D</a:t>
            </a:r>
            <a:r>
              <a:rPr kumimoji="0" lang="en-GB" sz="40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0</a:t>
            </a: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4000" kern="0" noProof="0" dirty="0" smtClean="0">
                <a:latin typeface="Times New Roman"/>
                <a:ea typeface="ＭＳ Ｐゴシック" pitchFamily="-112" charset="-128"/>
                <a:cs typeface="Times New Roman"/>
                <a:sym typeface="Symbol"/>
              </a:rPr>
              <a:t></a:t>
            </a: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kumimoji="0" lang="en-GB" sz="4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π</a:t>
            </a:r>
            <a:r>
              <a:rPr kumimoji="0" lang="en-GB" sz="4000" b="0" i="0" u="none" strike="noStrike" kern="0" cap="none" spc="0" normalizeH="0" baseline="3000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+</a:t>
            </a:r>
            <a:r>
              <a:rPr kumimoji="0" lang="en-GB" sz="4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π</a:t>
            </a:r>
            <a:r>
              <a:rPr kumimoji="0" lang="en-GB" sz="40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–</a:t>
            </a:r>
            <a:r>
              <a:rPr kumimoji="0" lang="en-GB" sz="4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, K</a:t>
            </a:r>
            <a:r>
              <a:rPr kumimoji="0" lang="en-GB" sz="40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+</a:t>
            </a:r>
            <a:r>
              <a:rPr kumimoji="0" lang="en-GB" sz="4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K</a:t>
            </a:r>
            <a:r>
              <a:rPr kumimoji="0" lang="en-GB" sz="40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-</a:t>
            </a:r>
            <a:r>
              <a:rPr kumimoji="0" lang="en-GB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pitchFamily="-112" charset="-128"/>
                <a:cs typeface="Times New Roman"/>
              </a:rPr>
              <a:t>:</a:t>
            </a:r>
            <a:endParaRPr kumimoji="0" lang="en-GB" sz="44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056" y="3021672"/>
            <a:ext cx="6210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  <a:r>
              <a:rPr lang="en-US" sz="2000" dirty="0" smtClean="0">
                <a:latin typeface="Times New Roman"/>
                <a:cs typeface="Times New Roman"/>
              </a:rPr>
              <a:t>(K</a:t>
            </a:r>
            <a:r>
              <a:rPr lang="en-US" sz="2000" baseline="30000" dirty="0" smtClean="0">
                <a:latin typeface="Times New Roman"/>
                <a:cs typeface="Times New Roman"/>
              </a:rPr>
              <a:t>+</a:t>
            </a:r>
            <a:r>
              <a:rPr lang="en-US" sz="2000" dirty="0" smtClean="0">
                <a:latin typeface="Times New Roman"/>
                <a:cs typeface="Times New Roman"/>
              </a:rPr>
              <a:t>K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</a:rPr>
              <a:t>) – A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  <a:r>
              <a:rPr lang="en-US" sz="2000" dirty="0" smtClean="0">
                <a:latin typeface="Times New Roman"/>
                <a:cs typeface="Times New Roman"/>
              </a:rPr>
              <a:t>(π+π-) =   </a:t>
            </a:r>
            <a:r>
              <a:rPr lang="en-US" sz="2000" dirty="0" err="1" smtClean="0">
                <a:latin typeface="Times New Roman"/>
                <a:cs typeface="Times New Roman"/>
              </a:rPr>
              <a:t>Δa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CP</a:t>
            </a:r>
            <a:r>
              <a:rPr lang="en-US" sz="2000" dirty="0" smtClean="0">
                <a:latin typeface="Times New Roman"/>
                <a:cs typeface="Times New Roman"/>
              </a:rPr>
              <a:t> (direct) + </a:t>
            </a:r>
            <a:r>
              <a:rPr lang="en-US" sz="2000" dirty="0" err="1" smtClean="0">
                <a:latin typeface="Times New Roman"/>
                <a:cs typeface="Times New Roman"/>
              </a:rPr>
              <a:t>Δ</a:t>
            </a:r>
            <a:r>
              <a:rPr lang="en-US" sz="2000" dirty="0" smtClean="0">
                <a:latin typeface="Times New Roman"/>
                <a:cs typeface="Times New Roman"/>
              </a:rPr>
              <a:t>&lt;</a:t>
            </a:r>
            <a:r>
              <a:rPr lang="en-US" sz="2000" dirty="0" err="1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&gt;/</a:t>
            </a:r>
            <a:r>
              <a:rPr lang="en-US" sz="2000" dirty="0" err="1" smtClean="0">
                <a:latin typeface="Times New Roman"/>
                <a:cs typeface="Times New Roman"/>
              </a:rPr>
              <a:t>τ</a:t>
            </a:r>
            <a:r>
              <a:rPr lang="en-US" sz="2000" dirty="0" smtClean="0">
                <a:latin typeface="Times New Roman"/>
                <a:cs typeface="Times New Roman"/>
              </a:rPr>
              <a:t>  </a:t>
            </a:r>
            <a:r>
              <a:rPr lang="en-US" sz="2000" dirty="0" err="1" smtClean="0">
                <a:latin typeface="Times New Roman"/>
                <a:cs typeface="Times New Roman"/>
              </a:rPr>
              <a:t>a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CP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baseline="30000" dirty="0" err="1" smtClean="0">
                <a:latin typeface="Times New Roman"/>
                <a:cs typeface="Times New Roman"/>
              </a:rPr>
              <a:t>ind</a:t>
            </a:r>
            <a:endParaRPr lang="en-US" sz="2000" baseline="30000" dirty="0">
              <a:latin typeface="Times New Roman"/>
              <a:cs typeface="Times New Roman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2290" y="4232275"/>
            <a:ext cx="6731000" cy="660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2290" y="3825875"/>
            <a:ext cx="7282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HCP 2011:  </a:t>
            </a:r>
            <a:r>
              <a:rPr lang="en-US" sz="2000" dirty="0" err="1" smtClean="0">
                <a:latin typeface="Times New Roman"/>
                <a:cs typeface="Times New Roman"/>
              </a:rPr>
              <a:t>LHCb</a:t>
            </a:r>
            <a:r>
              <a:rPr lang="en-US" sz="2000" dirty="0" smtClean="0">
                <a:latin typeface="Times New Roman"/>
                <a:cs typeface="Times New Roman"/>
              </a:rPr>
              <a:t>, 620 pb</a:t>
            </a:r>
            <a:r>
              <a:rPr lang="en-US" sz="2000" baseline="30000" dirty="0" smtClean="0">
                <a:latin typeface="Times New Roman"/>
                <a:cs typeface="Times New Roman"/>
              </a:rPr>
              <a:t>-1 </a:t>
            </a:r>
            <a:r>
              <a:rPr lang="en-US" sz="2000" dirty="0" smtClean="0">
                <a:latin typeface="Times New Roman"/>
                <a:cs typeface="Times New Roman"/>
              </a:rPr>
              <a:t>: first evidence (3.5 </a:t>
            </a:r>
            <a:r>
              <a:rPr lang="en-US" sz="2000" dirty="0" err="1" smtClean="0"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latin typeface="Times New Roman"/>
                <a:cs typeface="Times New Roman"/>
              </a:rPr>
              <a:t>) of CPV in charm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8681" y="5054084"/>
            <a:ext cx="5386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Moriond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2012</a:t>
            </a:r>
            <a:r>
              <a:rPr lang="en-US" sz="2000" dirty="0" smtClean="0">
                <a:latin typeface="Times New Roman"/>
                <a:cs typeface="Times New Roman"/>
              </a:rPr>
              <a:t>: CDF,  9.6 fb</a:t>
            </a:r>
            <a:r>
              <a:rPr lang="en-US" sz="2000" baseline="30000" dirty="0" smtClean="0">
                <a:latin typeface="Times New Roman"/>
                <a:cs typeface="Times New Roman"/>
              </a:rPr>
              <a:t>-1</a:t>
            </a:r>
            <a:r>
              <a:rPr lang="en-US" sz="2000" dirty="0" smtClean="0">
                <a:latin typeface="Times New Roman"/>
                <a:cs typeface="Times New Roman"/>
              </a:rPr>
              <a:t>, confirms this result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95057" y="5565387"/>
            <a:ext cx="4590044" cy="44450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79958" y="5597137"/>
            <a:ext cx="251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(- 0.62 ± 0.21  ± 0.10) %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2290" y="6334125"/>
            <a:ext cx="7511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Combination of </a:t>
            </a:r>
            <a:r>
              <a:rPr lang="en-US" sz="2000" dirty="0" err="1" smtClean="0">
                <a:latin typeface="Times New Roman"/>
                <a:cs typeface="Times New Roman"/>
              </a:rPr>
              <a:t>LHCb</a:t>
            </a:r>
            <a:r>
              <a:rPr lang="en-US" sz="2000" dirty="0" smtClean="0">
                <a:latin typeface="Times New Roman"/>
                <a:cs typeface="Times New Roman"/>
              </a:rPr>
              <a:t> and CDF results in a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3.8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deviations from zero</a:t>
            </a:r>
            <a:r>
              <a:rPr lang="en-US" dirty="0" smtClean="0">
                <a:solidFill>
                  <a:srgbClr val="FF0000"/>
                </a:solidFill>
              </a:rPr>
              <a:t>.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5056" y="5565387"/>
            <a:ext cx="7315201" cy="4010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9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urved Down Arrow 1"/>
          <p:cNvSpPr/>
          <p:nvPr/>
        </p:nvSpPr>
        <p:spPr>
          <a:xfrm>
            <a:off x="2590800" y="3225800"/>
            <a:ext cx="2362200" cy="685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1300" y="35179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LEP,…:HIGGS MECHANISM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06700" y="4445000"/>
            <a:ext cx="431800" cy="4064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44700" y="4851400"/>
            <a:ext cx="265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MECHANISM?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61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08" y="4869160"/>
            <a:ext cx="82677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9060"/>
            <a:ext cx="65532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4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3"/>
            <a:ext cx="8428892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081535" y="1412876"/>
            <a:ext cx="2287806" cy="70788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Expected limits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assuming bck+SM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32893" y="1636714"/>
            <a:ext cx="1049215" cy="598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1506" idx="3"/>
          </p:cNvCxnSpPr>
          <p:nvPr/>
        </p:nvCxnSpPr>
        <p:spPr>
          <a:xfrm>
            <a:off x="5369341" y="1766819"/>
            <a:ext cx="395484" cy="161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0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31" y="3338516"/>
            <a:ext cx="3881804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2"/>
          <p:cNvSpPr>
            <a:spLocks noChangeArrowheads="1"/>
          </p:cNvSpPr>
          <p:nvPr/>
        </p:nvSpPr>
        <p:spPr bwMode="auto">
          <a:xfrm>
            <a:off x="7136423" y="5940428"/>
            <a:ext cx="151520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184B81"/>
                </a:solidFill>
                <a:latin typeface="Arial" charset="0"/>
                <a:ea typeface="ＭＳ Ｐゴシック" charset="0"/>
                <a:cs typeface="Gill Sans" charset="0"/>
              </a:rPr>
              <a:t>arXiv: 1110.3568 </a:t>
            </a:r>
            <a:endParaRPr lang="en-US" sz="1200" smtClean="0">
              <a:solidFill>
                <a:srgbClr val="184B8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512" name="Title 1"/>
          <p:cNvSpPr txBox="1">
            <a:spLocks/>
          </p:cNvSpPr>
          <p:nvPr/>
        </p:nvSpPr>
        <p:spPr bwMode="auto">
          <a:xfrm>
            <a:off x="296008" y="-47625"/>
            <a:ext cx="836734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184B81"/>
                </a:solidFill>
                <a:latin typeface="Arial" charset="0"/>
                <a:cs typeface="Arial" charset="0"/>
              </a:rPr>
              <a:t>LHCb: Search  for B</a:t>
            </a:r>
            <a:r>
              <a:rPr lang="it-IT" sz="3600" b="1" baseline="-25000" smtClean="0">
                <a:solidFill>
                  <a:srgbClr val="184B81"/>
                </a:solidFill>
                <a:latin typeface="Arial" charset="0"/>
                <a:cs typeface="Arial" charset="0"/>
              </a:rPr>
              <a:t>s</a:t>
            </a:r>
            <a:r>
              <a:rPr lang="it-IT" sz="3600" b="1" smtClean="0">
                <a:solidFill>
                  <a:srgbClr val="184B81"/>
                </a:solidFill>
                <a:latin typeface="Arial" charset="0"/>
                <a:cs typeface="Arial" charset="0"/>
              </a:rPr>
              <a:t>(B</a:t>
            </a:r>
            <a:r>
              <a:rPr lang="it-IT" sz="3600" b="1" baseline="-25000" smtClean="0">
                <a:solidFill>
                  <a:srgbClr val="184B81"/>
                </a:solidFill>
                <a:latin typeface="Arial" charset="0"/>
                <a:cs typeface="Arial" charset="0"/>
              </a:rPr>
              <a:t>d</a:t>
            </a:r>
            <a:r>
              <a:rPr lang="it-IT" sz="3600" b="1" smtClean="0">
                <a:solidFill>
                  <a:srgbClr val="184B81"/>
                </a:solidFill>
                <a:latin typeface="Arial" charset="0"/>
                <a:cs typeface="Arial" charset="0"/>
              </a:rPr>
              <a:t>)</a:t>
            </a:r>
            <a:r>
              <a:rPr lang="it-IT" sz="3600" b="1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3600" b="1" smtClean="0">
                <a:solidFill>
                  <a:srgbClr val="184B81"/>
                </a:solidFill>
                <a:latin typeface="Symbol" charset="0"/>
                <a:cs typeface="Symbol" charset="0"/>
                <a:sym typeface="Wingdings" charset="0"/>
              </a:rPr>
              <a:t>m</a:t>
            </a:r>
            <a:r>
              <a:rPr lang="it-IT" sz="3600" b="1" baseline="30000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+</a:t>
            </a:r>
            <a:r>
              <a:rPr lang="it-IT" sz="3600" b="1" smtClean="0">
                <a:solidFill>
                  <a:srgbClr val="184B81"/>
                </a:solidFill>
                <a:latin typeface="Symbol" charset="0"/>
                <a:cs typeface="Symbol" charset="0"/>
                <a:sym typeface="Wingdings" charset="0"/>
              </a:rPr>
              <a:t>m</a:t>
            </a:r>
            <a:r>
              <a:rPr lang="it-IT" sz="3600" b="1" baseline="30000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-</a:t>
            </a:r>
            <a:r>
              <a:rPr lang="it-IT" sz="3600" b="1" smtClean="0">
                <a:solidFill>
                  <a:srgbClr val="184B81"/>
                </a:solidFill>
                <a:latin typeface="Arial" charset="0"/>
                <a:cs typeface="Arial" charset="0"/>
              </a:rPr>
              <a:t> </a:t>
            </a:r>
            <a:endParaRPr lang="en-US" sz="4400" b="1" smtClean="0">
              <a:solidFill>
                <a:srgbClr val="184B81"/>
              </a:solidFill>
              <a:latin typeface="Arial" charset="0"/>
              <a:cs typeface="Arial" charset="0"/>
            </a:endParaRPr>
          </a:p>
        </p:txBody>
      </p:sp>
      <p:pic>
        <p:nvPicPr>
          <p:cNvPr id="21513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31" y="5157788"/>
            <a:ext cx="45148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Content Placeholder 2"/>
          <p:cNvSpPr txBox="1">
            <a:spLocks/>
          </p:cNvSpPr>
          <p:nvPr/>
        </p:nvSpPr>
        <p:spPr bwMode="auto">
          <a:xfrm>
            <a:off x="364881" y="6030916"/>
            <a:ext cx="849776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ATLAS preliminary limit with</a:t>
            </a:r>
            <a:r>
              <a:rPr lang="en-US" sz="1600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 </a:t>
            </a:r>
            <a:r>
              <a:rPr lang="en-US" sz="1600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2.4 fb</a:t>
            </a:r>
            <a:r>
              <a:rPr lang="en-US" sz="1600" baseline="30000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-1 </a:t>
            </a:r>
            <a:r>
              <a:rPr lang="en-US" sz="16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BR &lt; 2.2 × 10</a:t>
            </a:r>
            <a:r>
              <a:rPr lang="en-US" sz="1600" b="1" baseline="30000" smtClean="0">
                <a:solidFill>
                  <a:srgbClr val="FF0000"/>
                </a:solidFill>
                <a:latin typeface="Arial" charset="0"/>
                <a:cs typeface="Arial" charset="0"/>
              </a:rPr>
              <a:t>-8</a:t>
            </a:r>
            <a:r>
              <a:rPr lang="en-US" sz="16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aseline="30000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 </a:t>
            </a:r>
            <a:r>
              <a:rPr lang="en-US" sz="1200" smtClean="0">
                <a:solidFill>
                  <a:srgbClr val="184B81"/>
                </a:solidFill>
                <a:latin typeface="Arial" charset="0"/>
                <a:cs typeface="Arial" charset="0"/>
                <a:sym typeface="Wingdings" charset="0"/>
              </a:rPr>
              <a:t>ATLAS-CONF 2011-145 </a:t>
            </a:r>
            <a:r>
              <a:rPr lang="en-US" sz="1200" b="1" smtClean="0">
                <a:solidFill>
                  <a:srgbClr val="184B81"/>
                </a:solidFill>
                <a:latin typeface="Arial" charset="0"/>
                <a:cs typeface="Arial" charset="0"/>
              </a:rPr>
              <a:t> 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21515" name="Content Placeholder 2"/>
          <p:cNvSpPr txBox="1">
            <a:spLocks/>
          </p:cNvSpPr>
          <p:nvPr/>
        </p:nvSpPr>
        <p:spPr bwMode="auto">
          <a:xfrm>
            <a:off x="-28239" y="4572000"/>
            <a:ext cx="849776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CMS expected limit with 4.9 fb</a:t>
            </a:r>
            <a:r>
              <a:rPr lang="en-US" sz="1600" baseline="30000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-1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only 15% worse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wrt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LHCb</a:t>
            </a:r>
            <a:endParaRPr lang="en-US" sz="1600" dirty="0" smtClean="0">
              <a:solidFill>
                <a:srgbClr val="FF0000"/>
              </a:solidFill>
              <a:latin typeface="Arial" charset="0"/>
              <a:cs typeface="Arial" charset="0"/>
              <a:sym typeface="Wingdings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Observed limit BR &lt; 7.7 × 10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-9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263B86"/>
                </a:solidFill>
                <a:latin typeface="Arial" charset="0"/>
                <a:cs typeface="Arial" charset="0"/>
              </a:rPr>
              <a:t>CMS-PAS-BPH-11-020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 b="1" dirty="0" smtClean="0">
              <a:solidFill>
                <a:srgbClr val="184B81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7192809" y="3381377"/>
            <a:ext cx="1348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184B81"/>
                </a:solidFill>
                <a:latin typeface="Arial" charset="0"/>
                <a:cs typeface="Arial" charset="0"/>
              </a:rPr>
              <a:t> arXiv 1203.4493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780" y="3817776"/>
            <a:ext cx="3597946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8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68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5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5250" y="0"/>
            <a:ext cx="14287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33638" y="393701"/>
            <a:ext cx="5023552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5100" y="393700"/>
            <a:ext cx="21114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MEG </a:t>
            </a:r>
            <a:r>
              <a:rPr lang="fr-CH" sz="1800" dirty="0" err="1" smtClean="0">
                <a:latin typeface="+mn-lt"/>
              </a:rPr>
              <a:t>expt</a:t>
            </a:r>
            <a:r>
              <a:rPr lang="fr-CH" sz="1800" dirty="0" smtClean="0">
                <a:latin typeface="+mn-lt"/>
              </a:rPr>
              <a:t> @ PSI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3383" y="2019300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Liq</a:t>
            </a:r>
            <a:r>
              <a:rPr lang="fr-CH" sz="1800" dirty="0" smtClean="0">
                <a:latin typeface="+mn-lt"/>
              </a:rPr>
              <a:t> Xe </a:t>
            </a:r>
            <a:r>
              <a:rPr lang="fr-CH" sz="1800" dirty="0" err="1" smtClean="0">
                <a:latin typeface="+mn-lt"/>
              </a:rPr>
              <a:t>calorimeter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DE/E =4%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50 MeV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794000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New upper limit: </a:t>
            </a:r>
            <a:r>
              <a:rPr lang="en-US" sz="1800" i="1" dirty="0" smtClean="0"/>
              <a:t>B (</a:t>
            </a:r>
            <a:r>
              <a:rPr lang="en-US" sz="1800" i="1" dirty="0" smtClean="0">
                <a:sym typeface="Symbol"/>
              </a:rPr>
              <a:t>e</a:t>
            </a:r>
            <a:r>
              <a:rPr lang="en-US" sz="1800" i="1" dirty="0" smtClean="0"/>
              <a:t>) &lt; 2.4×10</a:t>
            </a:r>
            <a:r>
              <a:rPr lang="en-US" sz="1800" i="1" baseline="30000" dirty="0" smtClean="0"/>
              <a:t>-12</a:t>
            </a:r>
            <a:r>
              <a:rPr lang="en-US" sz="1800" i="1" dirty="0" smtClean="0"/>
              <a:t> (90%C.L.)</a:t>
            </a:r>
            <a:endParaRPr lang="en-US" sz="18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81280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3 10</a:t>
            </a:r>
            <a:r>
              <a:rPr lang="fr-CH" sz="1800" baseline="30000" dirty="0" smtClean="0">
                <a:latin typeface="+mn-lt"/>
              </a:rPr>
              <a:t>7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/s</a:t>
            </a:r>
            <a:endParaRPr lang="en-US" sz="1800" dirty="0" err="1" smtClean="0">
              <a:latin typeface="+mn-lt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55078" y="3733800"/>
            <a:ext cx="3803377" cy="15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100" y="5626100"/>
            <a:ext cx="7452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Will continue </a:t>
            </a:r>
            <a:r>
              <a:rPr lang="fr-CH" sz="1800" dirty="0" err="1" smtClean="0">
                <a:latin typeface="+mn-lt"/>
              </a:rPr>
              <a:t>run</a:t>
            </a:r>
            <a:r>
              <a:rPr lang="fr-CH" sz="1800" dirty="0" smtClean="0">
                <a:latin typeface="+mn-lt"/>
              </a:rPr>
              <a:t> and upgrade detector </a:t>
            </a:r>
            <a:r>
              <a:rPr lang="fr-CH" sz="1800" dirty="0" err="1" smtClean="0">
                <a:latin typeface="+mn-lt"/>
              </a:rPr>
              <a:t>towards</a:t>
            </a:r>
            <a:r>
              <a:rPr lang="fr-CH" sz="1800" dirty="0" smtClean="0">
                <a:latin typeface="+mn-lt"/>
              </a:rPr>
              <a:t> 10</a:t>
            </a:r>
            <a:r>
              <a:rPr lang="fr-CH" sz="1800" baseline="30000" dirty="0" smtClean="0">
                <a:latin typeface="+mn-lt"/>
              </a:rPr>
              <a:t>-14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sensitivity</a:t>
            </a:r>
            <a:endParaRPr lang="fr-CH" sz="1800" dirty="0" smtClean="0">
              <a:latin typeface="+mn-lt"/>
            </a:endParaRPr>
          </a:p>
          <a:p>
            <a:endParaRPr lang="fr-CH" sz="1800" baseline="300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Also</a:t>
            </a:r>
            <a:r>
              <a:rPr lang="fr-CH" sz="1800" dirty="0" smtClean="0">
                <a:latin typeface="+mn-lt"/>
              </a:rPr>
              <a:t>: mu2e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FNAL, COMET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KEK, mu3e LOI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PSI…  </a:t>
            </a:r>
          </a:p>
          <a:p>
            <a:endParaRPr lang="en-US" sz="1800" dirty="0" err="1" smtClean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096000" y="4368800"/>
            <a:ext cx="1409700" cy="12700"/>
          </a:xfrm>
          <a:prstGeom prst="straightConnector1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715000" y="497840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Upgrade?</a:t>
            </a:r>
            <a:endParaRPr lang="en-US" sz="1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9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75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2"/>
          <p:cNvSpPr txBox="1">
            <a:spLocks noChangeArrowheads="1"/>
          </p:cNvSpPr>
          <p:nvPr/>
        </p:nvSpPr>
        <p:spPr bwMode="auto">
          <a:xfrm>
            <a:off x="730250" y="196850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MICRO</a:t>
            </a:r>
          </a:p>
        </p:txBody>
      </p:sp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6450013" y="196850"/>
            <a:ext cx="188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6600"/>
                </a:solidFill>
                <a:latin typeface="Arial" charset="0"/>
                <a:ea typeface="ＭＳ Ｐゴシック" charset="0"/>
                <a:cs typeface="ＭＳ Ｐゴシック" charset="0"/>
              </a:rPr>
              <a:t>MACRO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PARTICLE PHYSICS</a:t>
            </a:r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6324600" y="685800"/>
            <a:ext cx="218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COSMOLOGY</a:t>
            </a:r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GWS STANDARD MODEL</a:t>
            </a:r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5791200" y="1082675"/>
            <a:ext cx="335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   HOT BIG BANG STANDARD MODEL</a:t>
            </a:r>
          </a:p>
        </p:txBody>
      </p:sp>
      <p:sp>
        <p:nvSpPr>
          <p:cNvPr id="377864" name="Text Box 8"/>
          <p:cNvSpPr txBox="1">
            <a:spLocks noChangeArrowheads="1"/>
          </p:cNvSpPr>
          <p:nvPr/>
        </p:nvSpPr>
        <p:spPr bwMode="auto">
          <a:xfrm>
            <a:off x="2590800" y="2438400"/>
            <a:ext cx="3276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HAPPY MARRIAGE </a:t>
            </a:r>
          </a:p>
          <a:p>
            <a:pPr algn="ctr" defTabSz="914400"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Ex: </a:t>
            </a:r>
            <a:r>
              <a:rPr lang="en-US" sz="2000" b="1" smtClean="0">
                <a:solidFill>
                  <a:srgbClr val="1001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NUCLEOSYNTHESIS</a:t>
            </a:r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1600200" y="34290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BUT ALSO</a:t>
            </a:r>
          </a:p>
        </p:txBody>
      </p:sp>
      <p:sp>
        <p:nvSpPr>
          <p:cNvPr id="377866" name="AutoShape 10"/>
          <p:cNvSpPr>
            <a:spLocks noChangeArrowheads="1"/>
          </p:cNvSpPr>
          <p:nvPr/>
        </p:nvSpPr>
        <p:spPr bwMode="auto">
          <a:xfrm>
            <a:off x="3048000" y="2895600"/>
            <a:ext cx="2667000" cy="1676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POINTS OF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FRICTION</a:t>
            </a:r>
          </a:p>
        </p:txBody>
      </p:sp>
      <p:sp>
        <p:nvSpPr>
          <p:cNvPr id="377867" name="AutoShape 11"/>
          <p:cNvSpPr>
            <a:spLocks noChangeArrowheads="1"/>
          </p:cNvSpPr>
          <p:nvPr/>
        </p:nvSpPr>
        <p:spPr bwMode="auto">
          <a:xfrm rot="-2384353">
            <a:off x="2617788" y="1693863"/>
            <a:ext cx="685800" cy="9144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68" name="AutoShape 12"/>
          <p:cNvSpPr>
            <a:spLocks noChangeArrowheads="1"/>
          </p:cNvSpPr>
          <p:nvPr/>
        </p:nvSpPr>
        <p:spPr bwMode="auto">
          <a:xfrm rot="2375776">
            <a:off x="5154613" y="1692275"/>
            <a:ext cx="685800" cy="906463"/>
          </a:xfrm>
          <a:prstGeom prst="downArrow">
            <a:avLst>
              <a:gd name="adj1" fmla="val 50000"/>
              <a:gd name="adj2" fmla="val 33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2133600" y="4438650"/>
            <a:ext cx="5918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- COSMIC MATTER-ANTIMATTER ASYMMETRY</a:t>
            </a:r>
          </a:p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- INFLATION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- DARK MATTER + DARK ENERGY</a:t>
            </a:r>
          </a:p>
        </p:txBody>
      </p:sp>
      <p:sp>
        <p:nvSpPr>
          <p:cNvPr id="377870" name="AutoShape 14"/>
          <p:cNvSpPr>
            <a:spLocks/>
          </p:cNvSpPr>
          <p:nvPr/>
        </p:nvSpPr>
        <p:spPr bwMode="auto">
          <a:xfrm>
            <a:off x="1905000" y="4267200"/>
            <a:ext cx="228600" cy="13716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1" name="Text Box 15"/>
          <p:cNvSpPr txBox="1">
            <a:spLocks noChangeArrowheads="1"/>
          </p:cNvSpPr>
          <p:nvPr/>
        </p:nvSpPr>
        <p:spPr bwMode="auto">
          <a:xfrm>
            <a:off x="631825" y="4335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2" name="AutoShape 16"/>
          <p:cNvSpPr>
            <a:spLocks noChangeArrowheads="1"/>
          </p:cNvSpPr>
          <p:nvPr/>
        </p:nvSpPr>
        <p:spPr bwMode="auto">
          <a:xfrm>
            <a:off x="1447800" y="44196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3" name="AutoShape 17"/>
          <p:cNvSpPr>
            <a:spLocks noChangeArrowheads="1"/>
          </p:cNvSpPr>
          <p:nvPr/>
        </p:nvSpPr>
        <p:spPr bwMode="auto">
          <a:xfrm>
            <a:off x="1447800" y="48768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4" name="AutoShape 18"/>
          <p:cNvSpPr>
            <a:spLocks noChangeArrowheads="1"/>
          </p:cNvSpPr>
          <p:nvPr/>
        </p:nvSpPr>
        <p:spPr bwMode="auto">
          <a:xfrm>
            <a:off x="1447800" y="53340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5" name="AutoShape 19"/>
          <p:cNvSpPr>
            <a:spLocks noChangeArrowheads="1"/>
          </p:cNvSpPr>
          <p:nvPr/>
        </p:nvSpPr>
        <p:spPr bwMode="auto">
          <a:xfrm>
            <a:off x="1066800" y="44196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6" name="AutoShape 20"/>
          <p:cNvSpPr>
            <a:spLocks noChangeArrowheads="1"/>
          </p:cNvSpPr>
          <p:nvPr/>
        </p:nvSpPr>
        <p:spPr bwMode="auto">
          <a:xfrm>
            <a:off x="1066800" y="53340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7" name="AutoShape 21"/>
          <p:cNvSpPr>
            <a:spLocks noChangeArrowheads="1"/>
          </p:cNvSpPr>
          <p:nvPr/>
        </p:nvSpPr>
        <p:spPr bwMode="auto">
          <a:xfrm>
            <a:off x="685800" y="5334000"/>
            <a:ext cx="304800" cy="304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7878" name="Text Box 22"/>
          <p:cNvSpPr txBox="1">
            <a:spLocks noChangeArrowheads="1"/>
          </p:cNvSpPr>
          <p:nvPr/>
        </p:nvSpPr>
        <p:spPr bwMode="auto">
          <a:xfrm>
            <a:off x="838200" y="5851525"/>
            <a:ext cx="762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b="1" i="1" u="sng" smtClean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b="1" i="1" u="sng" smtClean="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OBSERVATIONAL</a:t>
            </a:r>
            <a:r>
              <a:rPr lang="ja-JP" altLang="en-US" sz="2000" b="1" i="1" u="sng" smtClean="0">
                <a:solidFill>
                  <a:srgbClr val="FF1B1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b="1" i="1" u="sng" smtClean="0">
                <a:solidFill>
                  <a:srgbClr val="FF1B1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EVIDENCE FOR NEW PHYSICS BEYOND THE </a:t>
            </a:r>
            <a:r>
              <a:rPr lang="en-US" sz="2400" b="1" i="1" u="sng" smtClean="0">
                <a:solidFill>
                  <a:srgbClr val="00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(PARTICLE PHYSICS)</a:t>
            </a:r>
            <a:r>
              <a:rPr lang="en-US" sz="2000" b="1" i="1" u="sng" smtClean="0">
                <a:solidFill>
                  <a:srgbClr val="FF1B1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STANDARD MODEL</a:t>
            </a:r>
          </a:p>
        </p:txBody>
      </p:sp>
      <p:sp>
        <p:nvSpPr>
          <p:cNvPr id="377879" name="Text Box 23"/>
          <p:cNvSpPr txBox="1">
            <a:spLocks noChangeArrowheads="1"/>
          </p:cNvSpPr>
          <p:nvPr/>
        </p:nvSpPr>
        <p:spPr bwMode="auto">
          <a:xfrm>
            <a:off x="5867400" y="2420938"/>
            <a:ext cx="2736850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NUCLEAR ASTROPHYSICS</a:t>
            </a:r>
          </a:p>
        </p:txBody>
      </p:sp>
      <p:sp>
        <p:nvSpPr>
          <p:cNvPr id="377880" name="Text Box 24"/>
          <p:cNvSpPr txBox="1">
            <a:spLocks noChangeArrowheads="1"/>
          </p:cNvSpPr>
          <p:nvPr/>
        </p:nvSpPr>
        <p:spPr bwMode="auto">
          <a:xfrm>
            <a:off x="5040313" y="4221163"/>
            <a:ext cx="421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NEW SOURCE OF CP VIOLATION</a:t>
            </a:r>
          </a:p>
        </p:txBody>
      </p:sp>
      <p:sp>
        <p:nvSpPr>
          <p:cNvPr id="377881" name="Text Box 25"/>
          <p:cNvSpPr txBox="1">
            <a:spLocks noChangeArrowheads="1"/>
          </p:cNvSpPr>
          <p:nvPr/>
        </p:nvSpPr>
        <p:spPr bwMode="auto">
          <a:xfrm>
            <a:off x="3851275" y="4797425"/>
            <a:ext cx="432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NEW SCALAR POTENTIAL</a:t>
            </a:r>
          </a:p>
        </p:txBody>
      </p:sp>
      <p:sp>
        <p:nvSpPr>
          <p:cNvPr id="377882" name="Text Box 26"/>
          <p:cNvSpPr txBox="1">
            <a:spLocks noChangeArrowheads="1"/>
          </p:cNvSpPr>
          <p:nvPr/>
        </p:nvSpPr>
        <p:spPr bwMode="auto">
          <a:xfrm>
            <a:off x="2268538" y="5516563"/>
            <a:ext cx="554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NEW PARTICLES AND INTERACTIONS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44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hlink"/>
          </a:solidFill>
        </p:spPr>
        <p:txBody>
          <a:bodyPr/>
          <a:lstStyle/>
          <a:p>
            <a:r>
              <a:rPr lang="en-US" sz="4000">
                <a:solidFill>
                  <a:srgbClr val="FF0818"/>
                </a:solidFill>
              </a:rPr>
              <a:t>THE ENERGY BUDGET </a:t>
            </a:r>
            <a:br>
              <a:rPr lang="en-US" sz="4000">
                <a:solidFill>
                  <a:srgbClr val="FF0818"/>
                </a:solidFill>
              </a:rPr>
            </a:br>
            <a:r>
              <a:rPr lang="en-US" sz="4000">
                <a:solidFill>
                  <a:srgbClr val="FF0818"/>
                </a:solidFill>
              </a:rPr>
              <a:t>OF THE UNIVERSE</a:t>
            </a:r>
            <a:endParaRPr lang="en-US" sz="4000"/>
          </a:p>
        </p:txBody>
      </p:sp>
      <p:pic>
        <p:nvPicPr>
          <p:cNvPr id="257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04800" y="1447800"/>
            <a:ext cx="8610600" cy="5181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01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3775"/>
            <a:ext cx="8686800" cy="3730625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COULD (AT LEAST SOME OF) THE </a:t>
            </a:r>
            <a:r>
              <a:rPr lang="ja-JP" altLang="en-US" sz="4000" b="1">
                <a:solidFill>
                  <a:srgbClr val="0000CC"/>
                </a:solidFill>
                <a:latin typeface="Arial"/>
              </a:rPr>
              <a:t>“</a:t>
            </a:r>
            <a:r>
              <a:rPr lang="en-US" sz="4000" b="1">
                <a:solidFill>
                  <a:srgbClr val="0000CC"/>
                </a:solidFill>
              </a:rPr>
              <a:t>OBSERVATIONAL</a:t>
            </a:r>
            <a:r>
              <a:rPr lang="ja-JP" altLang="en-US" sz="4000" b="1">
                <a:solidFill>
                  <a:srgbClr val="0000CC"/>
                </a:solidFill>
                <a:latin typeface="Arial"/>
              </a:rPr>
              <a:t>”</a:t>
            </a:r>
            <a:r>
              <a:rPr lang="en-US" sz="4000" b="1">
                <a:solidFill>
                  <a:srgbClr val="0000CC"/>
                </a:solidFill>
              </a:rPr>
              <a:t> NEW PHYSICS</a:t>
            </a:r>
            <a:r>
              <a:rPr lang="en-US" sz="4000" b="1">
                <a:solidFill>
                  <a:srgbClr val="FF0000"/>
                </a:solidFill>
              </a:rPr>
              <a:t> BE LINKED TO THE ULTRAVIOLET COMPLETION OF THE SM AT THE ELW. SCALE</a:t>
            </a:r>
            <a:r>
              <a:rPr lang="en-US" sz="4000" b="1">
                <a:solidFill>
                  <a:srgbClr val="0000CC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1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rgbClr val="E3B80E"/>
          </a:solidFill>
        </p:spPr>
        <p:txBody>
          <a:bodyPr/>
          <a:lstStyle/>
          <a:p>
            <a:r>
              <a:rPr lang="en-US" sz="3200"/>
              <a:t>The Energy Scale from the</a:t>
            </a:r>
            <a:br>
              <a:rPr lang="en-US" sz="3200"/>
            </a:br>
            <a:r>
              <a:rPr lang="ja-JP" altLang="en-US" sz="3200">
                <a:latin typeface="Arial"/>
              </a:rPr>
              <a:t>“</a:t>
            </a:r>
            <a:r>
              <a:rPr lang="en-US" sz="3200"/>
              <a:t>Observational</a:t>
            </a:r>
            <a:r>
              <a:rPr lang="ja-JP" altLang="en-US" sz="3200">
                <a:latin typeface="Arial"/>
              </a:rPr>
              <a:t>”</a:t>
            </a:r>
            <a:r>
              <a:rPr lang="en-US" sz="3200"/>
              <a:t> New Physics</a:t>
            </a:r>
            <a:endParaRPr lang="en-US"/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8534400" cy="2362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          </a:t>
            </a:r>
          </a:p>
          <a:p>
            <a:pPr>
              <a:buFontTx/>
              <a:buNone/>
            </a:pPr>
            <a:r>
              <a:rPr lang="en-US"/>
              <a:t>          </a:t>
            </a:r>
            <a:r>
              <a:rPr lang="en-US" sz="2800"/>
              <a:t>neutrino masses</a:t>
            </a:r>
          </a:p>
          <a:p>
            <a:pPr>
              <a:buFontTx/>
              <a:buNone/>
            </a:pPr>
            <a:r>
              <a:rPr lang="en-US" sz="2800"/>
              <a:t>           dark matter</a:t>
            </a:r>
          </a:p>
          <a:p>
            <a:pPr>
              <a:buFontTx/>
              <a:buNone/>
            </a:pPr>
            <a:r>
              <a:rPr lang="en-US" sz="2800"/>
              <a:t>           baryogenesis</a:t>
            </a:r>
          </a:p>
          <a:p>
            <a:pPr>
              <a:buFontTx/>
              <a:buNone/>
            </a:pPr>
            <a:r>
              <a:rPr lang="en-US" sz="2800"/>
              <a:t>           inflation </a:t>
            </a:r>
          </a:p>
        </p:txBody>
      </p:sp>
      <p:sp>
        <p:nvSpPr>
          <p:cNvPr id="316420" name="AutoShape 4"/>
          <p:cNvSpPr>
            <a:spLocks/>
          </p:cNvSpPr>
          <p:nvPr/>
        </p:nvSpPr>
        <p:spPr bwMode="auto">
          <a:xfrm>
            <a:off x="685800" y="1371600"/>
            <a:ext cx="609600" cy="2133600"/>
          </a:xfrm>
          <a:prstGeom prst="leftBrace">
            <a:avLst>
              <a:gd name="adj1" fmla="val 29167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5715000" y="1600200"/>
            <a:ext cx="3124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EB1914"/>
                </a:solidFill>
                <a:latin typeface="Arial" charset="0"/>
                <a:ea typeface="ＭＳ Ｐゴシック" charset="0"/>
                <a:cs typeface="ＭＳ Ｐゴシック" charset="0"/>
              </a:rPr>
              <a:t>NO NEED FOR THE NP SCALE TO BE CLOSE TO THE ELW. SCALE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914400" y="3657600"/>
            <a:ext cx="7772400" cy="1066800"/>
          </a:xfrm>
          <a:prstGeom prst="rect">
            <a:avLst/>
          </a:prstGeom>
          <a:solidFill>
            <a:srgbClr val="E3B80E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The Energy Scale from the</a:t>
            </a:r>
            <a:br>
              <a:rPr 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</a:t>
            </a:r>
            <a:r>
              <a:rPr lang="ja-JP" alt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Theoretical</a:t>
            </a:r>
            <a:r>
              <a:rPr lang="ja-JP" alt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New Physics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0" y="4581525"/>
            <a:ext cx="9144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</a:t>
            </a:r>
            <a:r>
              <a:rPr lang="en-US" sz="24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Stabilization of the electroweak symmetry breaking at M</a:t>
            </a:r>
            <a:r>
              <a:rPr lang="en-US" sz="2400" b="1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sz="24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calls for an </a:t>
            </a:r>
            <a:r>
              <a:rPr lang="en-US" sz="2400" b="1" smtClean="0">
                <a:solidFill>
                  <a:srgbClr val="EB1914"/>
                </a:solidFill>
                <a:latin typeface="Arial" charset="0"/>
                <a:ea typeface="ＭＳ Ｐゴシック" charset="0"/>
                <a:cs typeface="ＭＳ Ｐゴシック" charset="0"/>
              </a:rPr>
              <a:t>ULTRAVIOLET COMPLETION of the SM already at the TeV scale</a:t>
            </a:r>
            <a:r>
              <a:rPr lang="en-US" sz="2800" smtClean="0">
                <a:solidFill>
                  <a:srgbClr val="EB1914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r>
              <a:rPr lang="en-US" sz="3200" b="1" smtClean="0">
                <a:solidFill>
                  <a:srgbClr val="EB1914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</a:t>
            </a:r>
            <a:r>
              <a:rPr lang="en-US" sz="20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CORRECT GRAND UNIFICATION </a:t>
            </a:r>
            <a:r>
              <a:rPr lang="ja-JP" altLang="en-US" sz="20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CALLS</a:t>
            </a:r>
            <a:r>
              <a:rPr lang="ja-JP" altLang="en-US" sz="20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b="1" smtClean="0">
                <a:solidFill>
                  <a:srgbClr val="1E2EEB"/>
                </a:solidFill>
                <a:latin typeface="Arial" charset="0"/>
                <a:ea typeface="ＭＳ Ｐゴシック" charset="0"/>
                <a:cs typeface="ＭＳ Ｐゴシック" charset="0"/>
              </a:rPr>
              <a:t> FOR NEW PARTICLES AT THE ELW. SCALE</a:t>
            </a:r>
            <a:endParaRPr lang="en-US" sz="2800" b="1" smtClean="0">
              <a:solidFill>
                <a:srgbClr val="EB19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6425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4582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316426" name="AutoShape 10"/>
          <p:cNvSpPr>
            <a:spLocks noChangeArrowheads="1"/>
          </p:cNvSpPr>
          <p:nvPr/>
        </p:nvSpPr>
        <p:spPr bwMode="auto">
          <a:xfrm>
            <a:off x="152400" y="4797425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6427" name="AutoShape 11"/>
          <p:cNvSpPr>
            <a:spLocks noChangeArrowheads="1"/>
          </p:cNvSpPr>
          <p:nvPr/>
        </p:nvSpPr>
        <p:spPr bwMode="auto">
          <a:xfrm>
            <a:off x="609600" y="4797425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6428" name="AutoShape 12"/>
          <p:cNvSpPr>
            <a:spLocks noChangeArrowheads="1"/>
          </p:cNvSpPr>
          <p:nvPr/>
        </p:nvSpPr>
        <p:spPr bwMode="auto">
          <a:xfrm>
            <a:off x="1143000" y="4797425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6429" name="AutoShape 13"/>
          <p:cNvSpPr>
            <a:spLocks noChangeArrowheads="1"/>
          </p:cNvSpPr>
          <p:nvPr/>
        </p:nvSpPr>
        <p:spPr bwMode="auto">
          <a:xfrm>
            <a:off x="152400" y="6172200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6430" name="Litebulb"/>
          <p:cNvSpPr>
            <a:spLocks noEditPoints="1" noChangeArrowheads="1"/>
          </p:cNvSpPr>
          <p:nvPr/>
        </p:nvSpPr>
        <p:spPr bwMode="auto">
          <a:xfrm>
            <a:off x="-36513" y="2852738"/>
            <a:ext cx="1081088" cy="136842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477672" y="1870494"/>
            <a:ext cx="2071008" cy="990599"/>
          </a:xfrm>
          <a:prstGeom prst="rightArrow">
            <a:avLst/>
          </a:prstGeom>
          <a:solidFill>
            <a:srgbClr val="33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/>
          <p:cNvSpPr/>
          <p:nvPr/>
        </p:nvSpPr>
        <p:spPr>
          <a:xfrm>
            <a:off x="8074239" y="685800"/>
            <a:ext cx="907218" cy="3108872"/>
          </a:xfrm>
          <a:prstGeom prst="curved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19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8147050" cy="488315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</a:rPr>
              <a:t>SOMETHING</a:t>
            </a:r>
            <a:r>
              <a:rPr lang="en-US" sz="4800" b="1">
                <a:solidFill>
                  <a:srgbClr val="0000CC"/>
                </a:solidFill>
              </a:rPr>
              <a:t> is needed at the TeV scale to enforce the unitarity of the electroweak theory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26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folHlink"/>
          </a:solidFill>
        </p:spPr>
        <p:txBody>
          <a:bodyPr/>
          <a:lstStyle/>
          <a:p>
            <a:r>
              <a:rPr lang="en-US" sz="2400"/>
              <a:t>THE COSMIC MATTER-ANTIMATTER ASYMMETRY PUZZLE: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-why only baryons</a:t>
            </a:r>
            <a:br>
              <a:rPr lang="en-US" sz="2800"/>
            </a:br>
            <a:r>
              <a:rPr lang="en-US" sz="2800"/>
              <a:t>              -why N</a:t>
            </a:r>
            <a:r>
              <a:rPr lang="en-US" sz="2800" baseline="-25000"/>
              <a:t>baryons</a:t>
            </a:r>
            <a:r>
              <a:rPr lang="en-US" sz="2800"/>
              <a:t>/N</a:t>
            </a:r>
            <a:r>
              <a:rPr lang="en-US" sz="2800" baseline="-25000"/>
              <a:t>photon</a:t>
            </a:r>
            <a:r>
              <a:rPr lang="en-US" sz="2800"/>
              <a:t> ~ 10</a:t>
            </a:r>
            <a:r>
              <a:rPr lang="en-US" sz="2800" baseline="30000"/>
              <a:t>-10</a:t>
            </a:r>
            <a:endParaRPr lang="en-US" sz="320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915400" cy="3810000"/>
          </a:xfrm>
        </p:spPr>
        <p:txBody>
          <a:bodyPr/>
          <a:lstStyle/>
          <a:p>
            <a:r>
              <a:rPr lang="en-US" sz="1800"/>
              <a:t>NO EVIDENCE OF ANTIMATTER WITHIN THE SOLAR SYSTEM</a:t>
            </a:r>
          </a:p>
          <a:p>
            <a:r>
              <a:rPr lang="en-US" sz="1800"/>
              <a:t>ANTIPROTONS IN COSMIC RAYS: IN AGREEMENT WITH PRODUCTION AS SECONDARIES IN COLLISIONS</a:t>
            </a:r>
          </a:p>
          <a:p>
            <a:r>
              <a:rPr lang="en-US" sz="1800"/>
              <a:t>IF IN CLUSTER OF GALAXIES WE HAD AN ADMIXTURE OF GALAXIES MADE OF MATTER AND ANTIMATTER                   THE PHOTON FLUX PRODUCED BY MATTER-ANTIMATTER ANNIHILATION IN THE CLUSTER WOULD EXCEED THE OBSERVED GAMMA FLUX</a:t>
            </a:r>
          </a:p>
          <a:p>
            <a:r>
              <a:rPr lang="en-US" sz="1800"/>
              <a:t>IF N</a:t>
            </a:r>
            <a:r>
              <a:rPr lang="en-US" sz="1800" baseline="-25000"/>
              <a:t>ba .</a:t>
            </a:r>
            <a:r>
              <a:rPr lang="en-US" sz="1800"/>
              <a:t> = N</a:t>
            </a:r>
            <a:r>
              <a:rPr lang="en-US" sz="1800" baseline="-25000"/>
              <a:t>antibar  </a:t>
            </a:r>
            <a:r>
              <a:rPr lang="en-US" sz="1800"/>
              <a:t>AND NO SEPARATION WELL BEFORE THEY DECOUPLE </a:t>
            </a:r>
            <a:r>
              <a:rPr lang="en-US" sz="1800" baseline="-25000"/>
              <a:t>.               </a:t>
            </a:r>
            <a:r>
              <a:rPr lang="en-US" sz="1800"/>
              <a:t>WE WOULD BE LEFT WITH N</a:t>
            </a:r>
            <a:r>
              <a:rPr lang="en-US" sz="1800" baseline="-25000"/>
              <a:t>bar.</a:t>
            </a:r>
            <a:r>
              <a:rPr lang="en-US" sz="1800"/>
              <a:t>/N</a:t>
            </a:r>
            <a:r>
              <a:rPr lang="en-US" sz="1800" baseline="-25000">
                <a:sym typeface="Symbol" charset="0"/>
              </a:rPr>
              <a:t>photon </a:t>
            </a:r>
            <a:r>
              <a:rPr lang="en-US" sz="1800">
                <a:sym typeface="Symbol" charset="0"/>
              </a:rPr>
              <a:t>&lt;&lt; 10</a:t>
            </a:r>
            <a:r>
              <a:rPr lang="en-US" sz="1800" baseline="30000">
                <a:sym typeface="Symbol" charset="0"/>
              </a:rPr>
              <a:t>-10</a:t>
            </a:r>
          </a:p>
          <a:p>
            <a:r>
              <a:rPr lang="en-US" sz="1800">
                <a:sym typeface="Symbol" charset="0"/>
              </a:rPr>
              <a:t>IF BARYONS-ANTIBARYONS ARE SEPARATED EARLIER                      DOMAINS OF BARYONS AND ANTIBARYONS ARE TOO SMALL SMALL TODAY TO EXPLAIN SEPARATIONS LARGER THAN THE SUPERCLUSTER SIZE</a:t>
            </a:r>
            <a:endParaRPr lang="en-US" sz="1800"/>
          </a:p>
        </p:txBody>
      </p:sp>
      <p:sp>
        <p:nvSpPr>
          <p:cNvPr id="1029124" name="Line 4"/>
          <p:cNvSpPr>
            <a:spLocks noChangeShapeType="1"/>
          </p:cNvSpPr>
          <p:nvPr/>
        </p:nvSpPr>
        <p:spPr bwMode="auto">
          <a:xfrm>
            <a:off x="4191000" y="2895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29125" name="Line 5"/>
          <p:cNvSpPr>
            <a:spLocks noChangeShapeType="1"/>
          </p:cNvSpPr>
          <p:nvPr/>
        </p:nvSpPr>
        <p:spPr bwMode="auto">
          <a:xfrm>
            <a:off x="7010400" y="4343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29126" name="Line 6"/>
          <p:cNvSpPr>
            <a:spLocks noChangeShapeType="1"/>
          </p:cNvSpPr>
          <p:nvPr/>
        </p:nvSpPr>
        <p:spPr bwMode="auto">
          <a:xfrm>
            <a:off x="4648200" y="51816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609600" y="5715000"/>
            <a:ext cx="7391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ONLY MATTER IS PRESENT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4C51FC"/>
                </a:solidFill>
                <a:latin typeface="Arial" charset="0"/>
                <a:ea typeface="ＭＳ Ｐゴシック" charset="0"/>
                <a:cs typeface="ＭＳ Ｐゴシック" charset="0"/>
              </a:rPr>
              <a:t>HOW TO DYNAMICALLY PRODUCE A BARYON-ANTIBARYON ASYMMETRY STARTING FROM A SYMMETRIC SITUATION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128" name="AutoShape 8"/>
          <p:cNvSpPr>
            <a:spLocks noChangeArrowheads="1"/>
          </p:cNvSpPr>
          <p:nvPr/>
        </p:nvSpPr>
        <p:spPr bwMode="auto">
          <a:xfrm>
            <a:off x="304800" y="5715000"/>
            <a:ext cx="304800" cy="381000"/>
          </a:xfrm>
          <a:custGeom>
            <a:avLst/>
            <a:gdLst>
              <a:gd name="G0" fmla="+- 9450 0 0"/>
              <a:gd name="G1" fmla="+- 21600 0 9450"/>
              <a:gd name="G2" fmla="+- 21600 0 945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50" y="10800"/>
                </a:moveTo>
                <a:cubicBezTo>
                  <a:pt x="9450" y="11546"/>
                  <a:pt x="10054" y="12150"/>
                  <a:pt x="10800" y="12150"/>
                </a:cubicBezTo>
                <a:cubicBezTo>
                  <a:pt x="11546" y="12150"/>
                  <a:pt x="12150" y="11546"/>
                  <a:pt x="12150" y="10800"/>
                </a:cubicBezTo>
                <a:cubicBezTo>
                  <a:pt x="12150" y="10054"/>
                  <a:pt x="11546" y="9450"/>
                  <a:pt x="10800" y="9450"/>
                </a:cubicBezTo>
                <a:cubicBezTo>
                  <a:pt x="10054" y="9450"/>
                  <a:pt x="9450" y="10054"/>
                  <a:pt x="945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29129" name="AutoShape 9"/>
          <p:cNvSpPr>
            <a:spLocks noChangeArrowheads="1"/>
          </p:cNvSpPr>
          <p:nvPr/>
        </p:nvSpPr>
        <p:spPr bwMode="auto">
          <a:xfrm flipH="1">
            <a:off x="304800" y="6248400"/>
            <a:ext cx="304800" cy="381000"/>
          </a:xfrm>
          <a:custGeom>
            <a:avLst/>
            <a:gdLst>
              <a:gd name="G0" fmla="+- 9450 0 0"/>
              <a:gd name="G1" fmla="+- 21600 0 9450"/>
              <a:gd name="G2" fmla="+- 21600 0 945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50" y="10800"/>
                </a:moveTo>
                <a:cubicBezTo>
                  <a:pt x="9450" y="11546"/>
                  <a:pt x="10054" y="12150"/>
                  <a:pt x="10800" y="12150"/>
                </a:cubicBezTo>
                <a:cubicBezTo>
                  <a:pt x="11546" y="12150"/>
                  <a:pt x="12150" y="11546"/>
                  <a:pt x="12150" y="10800"/>
                </a:cubicBezTo>
                <a:cubicBezTo>
                  <a:pt x="12150" y="10054"/>
                  <a:pt x="11546" y="9450"/>
                  <a:pt x="10800" y="9450"/>
                </a:cubicBezTo>
                <a:cubicBezTo>
                  <a:pt x="10054" y="9450"/>
                  <a:pt x="9450" y="10054"/>
                  <a:pt x="945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6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COSMIC MATTER-ANTIMATTER ASYMMETRY</a:t>
            </a:r>
          </a:p>
        </p:txBody>
      </p:sp>
      <p:pic>
        <p:nvPicPr>
          <p:cNvPr id="1031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685800" y="1712913"/>
            <a:ext cx="7620000" cy="4383087"/>
          </a:xfrm>
          <a:noFill/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1172" name="Text Box 4"/>
          <p:cNvSpPr txBox="1">
            <a:spLocks noChangeArrowheads="1"/>
          </p:cNvSpPr>
          <p:nvPr/>
        </p:nvSpPr>
        <p:spPr bwMode="auto">
          <a:xfrm>
            <a:off x="6172200" y="6096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cs typeface="ＭＳ Ｐゴシック" charset="0"/>
              </a:rPr>
              <a:t>Murayama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25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SM FAILS TO GIVE RISE TO A SUITABLE COSMIC MATTER-ANTIMATTER ASYMMETRY</a:t>
            </a:r>
          </a:p>
        </p:txBody>
      </p:sp>
      <p:sp>
        <p:nvSpPr>
          <p:cNvPr id="104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458200" cy="46815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900"/>
              <a:t>:</a:t>
            </a:r>
          </a:p>
          <a:p>
            <a:pPr>
              <a:lnSpc>
                <a:spcPct val="80000"/>
              </a:lnSpc>
            </a:pPr>
            <a:endParaRPr lang="en-US" sz="900"/>
          </a:p>
          <a:p>
            <a:pPr>
              <a:lnSpc>
                <a:spcPct val="80000"/>
              </a:lnSpc>
            </a:pPr>
            <a:r>
              <a:rPr lang="en-US" b="1">
                <a:solidFill>
                  <a:srgbClr val="0000CC"/>
                </a:solidFill>
              </a:rPr>
              <a:t>NOT ENOUGH CP VIOLATION IN THE SM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    NEED FOR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NEW SOURCES OF CPV IN ADDITION TO THE PHASE PRESENT IN THE CKM MIXING MATRIX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/>
              <a:t>FOR M</a:t>
            </a:r>
            <a:r>
              <a:rPr lang="en-US" sz="2400" baseline="-25000"/>
              <a:t>HIGGS  </a:t>
            </a:r>
            <a:r>
              <a:rPr lang="en-US" sz="2400"/>
              <a:t>&gt; 80 GeV THE ELW. PHASE TRANSITION OF THE SM IS A SMOOTH CROSSOVER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  <a:buFontTx/>
              <a:buNone/>
            </a:pPr>
            <a:r>
              <a:rPr lang="en-US" sz="900"/>
              <a:t> </a:t>
            </a:r>
            <a:r>
              <a:rPr lang="en-US" sz="900" baseline="-25000"/>
              <a:t> </a:t>
            </a:r>
            <a:endParaRPr lang="en-US" sz="900"/>
          </a:p>
        </p:txBody>
      </p:sp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cs typeface="ＭＳ Ｐゴシック" charset="0"/>
            </a:endParaRPr>
          </a:p>
        </p:txBody>
      </p:sp>
      <p:sp>
        <p:nvSpPr>
          <p:cNvPr id="1047557" name="Text Box 5"/>
          <p:cNvSpPr txBox="1">
            <a:spLocks noChangeArrowheads="1"/>
          </p:cNvSpPr>
          <p:nvPr/>
        </p:nvSpPr>
        <p:spPr bwMode="auto">
          <a:xfrm>
            <a:off x="1470025" y="4724400"/>
            <a:ext cx="630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cs typeface="ＭＳ Ｐゴシック" charset="0"/>
            </a:endParaRPr>
          </a:p>
        </p:txBody>
      </p:sp>
      <p:sp>
        <p:nvSpPr>
          <p:cNvPr id="1047558" name="Text Box 6"/>
          <p:cNvSpPr txBox="1">
            <a:spLocks noChangeArrowheads="1"/>
          </p:cNvSpPr>
          <p:nvPr/>
        </p:nvSpPr>
        <p:spPr bwMode="auto">
          <a:xfrm>
            <a:off x="1042988" y="4797425"/>
            <a:ext cx="7010400" cy="173831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333399"/>
                </a:solidFill>
                <a:cs typeface="ＭＳ Ｐゴシック" charset="0"/>
              </a:rPr>
              <a:t>NEED </a:t>
            </a:r>
            <a:r>
              <a:rPr lang="en-US" sz="2800" b="1" i="1">
                <a:solidFill>
                  <a:srgbClr val="993366"/>
                </a:solidFill>
                <a:cs typeface="ＭＳ Ｐゴシック" charset="0"/>
              </a:rPr>
              <a:t>NEW PHYSICS BEYOND SM</a:t>
            </a:r>
            <a:r>
              <a:rPr lang="en-US" sz="2000" b="1">
                <a:solidFill>
                  <a:srgbClr val="333399"/>
                </a:solidFill>
                <a:cs typeface="ＭＳ Ｐゴシック" charset="0"/>
              </a:rPr>
              <a:t>. IN PARTICULAR, FASCINATING POSSIBILITY: THE ENTIRE MATTER IN THE UNIVERSE ORIGINATES FROM THE SAME MECHANISM RESPONSIBLE FOR THE EXTREME SMALLNESS OF NEUTRINO MASSES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9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8964613" cy="1143000"/>
          </a:xfrm>
          <a:gradFill rotWithShape="1">
            <a:gsLst>
              <a:gs pos="0">
                <a:srgbClr val="FFFF66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sz="2400"/>
              <a:t> 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MATTER-ANTIMATTER ASYMMETRY                 NEUTRINO MASSES CONNECTION: BARYOGENESIS THROUGH LEPTOGENESIS. </a:t>
            </a:r>
            <a:r>
              <a:rPr lang="en-US" sz="2400" b="1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Connection to LFV, too?</a:t>
            </a:r>
            <a:endParaRPr lang="en-US" sz="3200" b="1" i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49603" name="Rectangle 3" descr="Stationery"/>
          <p:cNvSpPr>
            <a:spLocks noGrp="1" noChangeArrowheads="1"/>
          </p:cNvSpPr>
          <p:nvPr>
            <p:ph idx="1"/>
          </p:nvPr>
        </p:nvSpPr>
        <p:spPr>
          <a:xfrm>
            <a:off x="323850" y="1520825"/>
            <a:ext cx="8534400" cy="5221288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200"/>
              <a:t>Key-ingredient of the SEE-SAW mechanism for neutrino masses: </a:t>
            </a:r>
            <a:r>
              <a:rPr lang="en-US" sz="2800" b="1">
                <a:solidFill>
                  <a:srgbClr val="0000CC"/>
                </a:solidFill>
              </a:rPr>
              <a:t>large Majorana mass for RIGHT-HANDED neutrino</a:t>
            </a:r>
            <a:r>
              <a:rPr lang="en-US" sz="2800"/>
              <a:t> </a:t>
            </a:r>
          </a:p>
          <a:p>
            <a:r>
              <a:rPr lang="en-US" sz="2200"/>
              <a:t>In the early Universe the heavy RH neutrino decays with Lepton Number violatiion; if these decays are accompanied by a new source of CP violation in the leptonic sector, then</a:t>
            </a:r>
          </a:p>
          <a:p>
            <a:endParaRPr lang="en-US" sz="2200"/>
          </a:p>
          <a:p>
            <a:pPr>
              <a:buFontTx/>
              <a:buNone/>
            </a:pPr>
            <a:r>
              <a:rPr lang="en-US" sz="2200"/>
              <a:t>                     it is possible to create a lepton-antilepton asymmetry at the moment RH neutrinos decay. Since SM interactions preserve Baryon and Lepton numbers at all orders in perturbation theory, but violate them at the quantum level, such </a:t>
            </a:r>
            <a:r>
              <a:rPr lang="en-US" sz="2200" b="1"/>
              <a:t>LEPTON ASYMMETRY</a:t>
            </a:r>
            <a:r>
              <a:rPr lang="en-US" sz="2200"/>
              <a:t> can be converted by these purely quantum effects into a BARYON-ANTIBARYON ASYMMETRY    ( </a:t>
            </a:r>
            <a:r>
              <a:rPr lang="en-US" sz="2200" b="1"/>
              <a:t>Fukugita-Yanagida mechanism for leptogenesis</a:t>
            </a:r>
            <a:r>
              <a:rPr lang="en-US" sz="2200"/>
              <a:t> )</a:t>
            </a:r>
          </a:p>
        </p:txBody>
      </p:sp>
      <p:sp>
        <p:nvSpPr>
          <p:cNvPr id="1049604" name="Line 4"/>
          <p:cNvSpPr>
            <a:spLocks noChangeShapeType="1"/>
          </p:cNvSpPr>
          <p:nvPr/>
        </p:nvSpPr>
        <p:spPr bwMode="auto">
          <a:xfrm>
            <a:off x="5791200" y="38100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49605" name="Line 5"/>
          <p:cNvSpPr>
            <a:spLocks noChangeShapeType="1"/>
          </p:cNvSpPr>
          <p:nvPr/>
        </p:nvSpPr>
        <p:spPr bwMode="auto">
          <a:xfrm>
            <a:off x="612775" y="4365625"/>
            <a:ext cx="1295400" cy="0"/>
          </a:xfrm>
          <a:prstGeom prst="line">
            <a:avLst/>
          </a:prstGeom>
          <a:noFill/>
          <a:ln w="76200">
            <a:solidFill>
              <a:srgbClr val="FF1EE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10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-100013"/>
            <a:ext cx="5648325" cy="912813"/>
          </a:xfrm>
        </p:spPr>
        <p:txBody>
          <a:bodyPr/>
          <a:lstStyle/>
          <a:p>
            <a:r>
              <a:rPr lang="en-US" sz="4000" b="1" i="1" u="sng">
                <a:solidFill>
                  <a:srgbClr val="FF255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INFLATION</a:t>
            </a:r>
            <a:endParaRPr lang="en-US" sz="4000" b="1" i="1" u="sng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52675" name="Text Box 3"/>
          <p:cNvSpPr txBox="1">
            <a:spLocks noChangeArrowheads="1"/>
          </p:cNvSpPr>
          <p:nvPr/>
        </p:nvSpPr>
        <p:spPr bwMode="auto">
          <a:xfrm>
            <a:off x="1447800" y="1050925"/>
            <a:ext cx="281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SEVERE COSMOGICAL PROBLEMS</a:t>
            </a:r>
          </a:p>
        </p:txBody>
      </p:sp>
      <p:sp>
        <p:nvSpPr>
          <p:cNvPr id="1052676" name="AutoShape 4"/>
          <p:cNvSpPr>
            <a:spLocks/>
          </p:cNvSpPr>
          <p:nvPr/>
        </p:nvSpPr>
        <p:spPr bwMode="auto">
          <a:xfrm>
            <a:off x="3810000" y="685800"/>
            <a:ext cx="457200" cy="1905000"/>
          </a:xfrm>
          <a:prstGeom prst="rightBrace">
            <a:avLst>
              <a:gd name="adj1" fmla="val 347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77" name="AutoShape 5"/>
          <p:cNvSpPr>
            <a:spLocks noChangeArrowheads="1"/>
          </p:cNvSpPr>
          <p:nvPr/>
        </p:nvSpPr>
        <p:spPr bwMode="auto">
          <a:xfrm>
            <a:off x="1905000" y="2057400"/>
            <a:ext cx="533400" cy="914400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FF0C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0C0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2678" name="Text Box 6"/>
          <p:cNvSpPr txBox="1">
            <a:spLocks noChangeArrowheads="1"/>
          </p:cNvSpPr>
          <p:nvPr/>
        </p:nvSpPr>
        <p:spPr bwMode="auto">
          <a:xfrm>
            <a:off x="762000" y="2971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17D14"/>
                </a:solidFill>
                <a:latin typeface="Arial" charset="0"/>
                <a:ea typeface="ＭＳ Ｐゴシック" charset="0"/>
                <a:cs typeface="ＭＳ Ｐゴシック" charset="0"/>
              </a:rPr>
              <a:t>COMMON SOLUTION FOR THESE PROBLEMS</a:t>
            </a:r>
          </a:p>
        </p:txBody>
      </p:sp>
      <p:sp>
        <p:nvSpPr>
          <p:cNvPr id="1052679" name="Text Box 7"/>
          <p:cNvSpPr txBox="1">
            <a:spLocks noChangeArrowheads="1"/>
          </p:cNvSpPr>
          <p:nvPr/>
        </p:nvSpPr>
        <p:spPr bwMode="auto">
          <a:xfrm>
            <a:off x="457200" y="33528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C02"/>
                </a:solidFill>
                <a:latin typeface="Arial" charset="0"/>
                <a:ea typeface="ＭＳ Ｐゴシック" charset="0"/>
                <a:cs typeface="ＭＳ Ｐゴシック" charset="0"/>
              </a:rPr>
              <a:t>VERY FAST (EXPONENTIAL) EXPANSION IN THE UNIV.</a:t>
            </a:r>
          </a:p>
        </p:txBody>
      </p:sp>
      <p:sp>
        <p:nvSpPr>
          <p:cNvPr id="1052680" name="Line 8"/>
          <p:cNvSpPr>
            <a:spLocks noChangeShapeType="1"/>
          </p:cNvSpPr>
          <p:nvPr/>
        </p:nvSpPr>
        <p:spPr bwMode="auto">
          <a:xfrm>
            <a:off x="838200" y="3886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81" name="Line 9"/>
          <p:cNvSpPr>
            <a:spLocks noChangeShapeType="1"/>
          </p:cNvSpPr>
          <p:nvPr/>
        </p:nvSpPr>
        <p:spPr bwMode="auto">
          <a:xfrm>
            <a:off x="838200" y="5181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82" name="Text Box 10"/>
          <p:cNvSpPr txBox="1">
            <a:spLocks noChangeArrowheads="1"/>
          </p:cNvSpPr>
          <p:nvPr/>
        </p:nvSpPr>
        <p:spPr bwMode="auto">
          <a:xfrm>
            <a:off x="228600" y="4038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V(</a:t>
            </a:r>
            <a:r>
              <a:rPr lang="en-US" sz="2400" smtClean="0">
                <a:solidFill>
                  <a:srgbClr val="000000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Symbol" charset="0"/>
              </a:rPr>
              <a:t>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052683" name="Oval 11"/>
          <p:cNvSpPr>
            <a:spLocks noChangeArrowheads="1"/>
          </p:cNvSpPr>
          <p:nvPr/>
        </p:nvSpPr>
        <p:spPr bwMode="auto">
          <a:xfrm>
            <a:off x="1295400" y="4114800"/>
            <a:ext cx="152400" cy="152400"/>
          </a:xfrm>
          <a:prstGeom prst="ellipse">
            <a:avLst/>
          </a:prstGeom>
          <a:solidFill>
            <a:srgbClr val="E3550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84" name="Line 12"/>
          <p:cNvSpPr>
            <a:spLocks noChangeShapeType="1"/>
          </p:cNvSpPr>
          <p:nvPr/>
        </p:nvSpPr>
        <p:spPr bwMode="auto">
          <a:xfrm>
            <a:off x="15240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85" name="Text Box 13"/>
          <p:cNvSpPr txBox="1">
            <a:spLocks noChangeArrowheads="1"/>
          </p:cNvSpPr>
          <p:nvPr/>
        </p:nvSpPr>
        <p:spPr bwMode="auto">
          <a:xfrm>
            <a:off x="1143000" y="37338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Symbol" charset="0"/>
              </a:rPr>
              <a:t>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2686" name="Text Box 14"/>
          <p:cNvSpPr txBox="1">
            <a:spLocks noChangeArrowheads="1"/>
          </p:cNvSpPr>
          <p:nvPr/>
        </p:nvSpPr>
        <p:spPr bwMode="auto">
          <a:xfrm>
            <a:off x="2819400" y="514985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TRUE VACUUM</a:t>
            </a:r>
          </a:p>
        </p:txBody>
      </p:sp>
      <p:sp>
        <p:nvSpPr>
          <p:cNvPr id="1052687" name="Line 15"/>
          <p:cNvSpPr>
            <a:spLocks noChangeShapeType="1"/>
          </p:cNvSpPr>
          <p:nvPr/>
        </p:nvSpPr>
        <p:spPr bwMode="auto">
          <a:xfrm flipH="1" flipV="1">
            <a:off x="2514600" y="5029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88" name="Text Box 16"/>
          <p:cNvSpPr txBox="1">
            <a:spLocks noChangeArrowheads="1"/>
          </p:cNvSpPr>
          <p:nvPr/>
        </p:nvSpPr>
        <p:spPr bwMode="auto">
          <a:xfrm>
            <a:off x="3048000" y="423545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VACUUM ENERGY</a:t>
            </a:r>
          </a:p>
        </p:txBody>
      </p:sp>
      <p:sp>
        <p:nvSpPr>
          <p:cNvPr id="1052689" name="Line 17"/>
          <p:cNvSpPr>
            <a:spLocks noChangeShapeType="1"/>
          </p:cNvSpPr>
          <p:nvPr/>
        </p:nvSpPr>
        <p:spPr bwMode="auto">
          <a:xfrm>
            <a:off x="2971800" y="4114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90" name="AutoShape 18"/>
          <p:cNvSpPr>
            <a:spLocks noChangeArrowheads="1"/>
          </p:cNvSpPr>
          <p:nvPr/>
        </p:nvSpPr>
        <p:spPr bwMode="auto">
          <a:xfrm>
            <a:off x="4419600" y="441960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91" name="Text Box 19"/>
          <p:cNvSpPr txBox="1">
            <a:spLocks noChangeArrowheads="1"/>
          </p:cNvSpPr>
          <p:nvPr/>
        </p:nvSpPr>
        <p:spPr bwMode="auto">
          <a:xfrm>
            <a:off x="5486400" y="42672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dominated by vacuum en.</a:t>
            </a:r>
          </a:p>
        </p:txBody>
      </p:sp>
      <p:sp>
        <p:nvSpPr>
          <p:cNvPr id="1052692" name="Text Box 20"/>
          <p:cNvSpPr txBox="1">
            <a:spLocks noChangeArrowheads="1"/>
          </p:cNvSpPr>
          <p:nvPr/>
        </p:nvSpPr>
        <p:spPr bwMode="auto">
          <a:xfrm>
            <a:off x="609600" y="5807075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1804FF"/>
                </a:solidFill>
                <a:latin typeface="Arial" charset="0"/>
                <a:ea typeface="ＭＳ Ｐゴシック" charset="0"/>
                <a:cs typeface="ＭＳ Ｐゴシック" charset="0"/>
              </a:rPr>
              <a:t>NO WAY TO GET AN </a:t>
            </a:r>
            <a:r>
              <a:rPr lang="ja-JP" altLang="en-US" sz="2400" smtClean="0">
                <a:solidFill>
                  <a:srgbClr val="1804FF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 sz="2400" smtClean="0">
                <a:solidFill>
                  <a:srgbClr val="1804FF"/>
                </a:solidFill>
                <a:latin typeface="Arial" charset="0"/>
                <a:ea typeface="ＭＳ Ｐゴシック" charset="0"/>
                <a:cs typeface="ＭＳ Ｐゴシック" charset="0"/>
              </a:rPr>
              <a:t>INFLATIONARY SCALAR POTENTIAL</a:t>
            </a:r>
            <a:r>
              <a:rPr lang="ja-JP" altLang="en-US" sz="2400" smtClean="0">
                <a:solidFill>
                  <a:srgbClr val="1804FF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r>
              <a:rPr lang="en-US" sz="2400" smtClean="0">
                <a:solidFill>
                  <a:srgbClr val="1804FF"/>
                </a:solidFill>
                <a:latin typeface="Arial" charset="0"/>
                <a:ea typeface="ＭＳ Ｐゴシック" charset="0"/>
                <a:cs typeface="ＭＳ Ｐゴシック" charset="0"/>
              </a:rPr>
              <a:t> IN THE STANDARD MODEL</a:t>
            </a:r>
          </a:p>
        </p:txBody>
      </p:sp>
      <p:sp>
        <p:nvSpPr>
          <p:cNvPr id="1052693" name="Line 21"/>
          <p:cNvSpPr>
            <a:spLocks noChangeShapeType="1"/>
          </p:cNvSpPr>
          <p:nvPr/>
        </p:nvSpPr>
        <p:spPr bwMode="auto">
          <a:xfrm flipV="1">
            <a:off x="1143000" y="5334000"/>
            <a:ext cx="685800" cy="457200"/>
          </a:xfrm>
          <a:prstGeom prst="line">
            <a:avLst/>
          </a:prstGeom>
          <a:noFill/>
          <a:ln w="9525">
            <a:solidFill>
              <a:srgbClr val="18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94" name="Line 22"/>
          <p:cNvSpPr>
            <a:spLocks noChangeShapeType="1"/>
          </p:cNvSpPr>
          <p:nvPr/>
        </p:nvSpPr>
        <p:spPr bwMode="auto">
          <a:xfrm>
            <a:off x="990600" y="4343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95" name="Freeform 23"/>
          <p:cNvSpPr>
            <a:spLocks/>
          </p:cNvSpPr>
          <p:nvPr/>
        </p:nvSpPr>
        <p:spPr bwMode="auto">
          <a:xfrm>
            <a:off x="1905000" y="4343400"/>
            <a:ext cx="609600" cy="774700"/>
          </a:xfrm>
          <a:custGeom>
            <a:avLst/>
            <a:gdLst>
              <a:gd name="T0" fmla="*/ 0 w 384"/>
              <a:gd name="T1" fmla="*/ 0 h 488"/>
              <a:gd name="T2" fmla="*/ 144 w 384"/>
              <a:gd name="T3" fmla="*/ 336 h 488"/>
              <a:gd name="T4" fmla="*/ 240 w 384"/>
              <a:gd name="T5" fmla="*/ 480 h 488"/>
              <a:gd name="T6" fmla="*/ 384 w 384"/>
              <a:gd name="T7" fmla="*/ 384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488">
                <a:moveTo>
                  <a:pt x="0" y="0"/>
                </a:moveTo>
                <a:cubicBezTo>
                  <a:pt x="52" y="128"/>
                  <a:pt x="104" y="256"/>
                  <a:pt x="144" y="336"/>
                </a:cubicBezTo>
                <a:cubicBezTo>
                  <a:pt x="184" y="416"/>
                  <a:pt x="200" y="472"/>
                  <a:pt x="240" y="480"/>
                </a:cubicBezTo>
                <a:cubicBezTo>
                  <a:pt x="280" y="488"/>
                  <a:pt x="332" y="436"/>
                  <a:pt x="384" y="3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2696" name="Text Box 24"/>
          <p:cNvSpPr txBox="1">
            <a:spLocks noChangeArrowheads="1"/>
          </p:cNvSpPr>
          <p:nvPr/>
        </p:nvSpPr>
        <p:spPr bwMode="auto">
          <a:xfrm>
            <a:off x="4343400" y="685800"/>
            <a:ext cx="48006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n-US" sz="2000" b="1" smtClean="0">
                <a:solidFill>
                  <a:srgbClr val="1804FF"/>
                </a:solidFill>
                <a:cs typeface="ＭＳ Ｐゴシック" charset="0"/>
              </a:rPr>
              <a:t>CAUSALITY</a:t>
            </a:r>
            <a:endParaRPr lang="en-US" sz="2000" b="1" smtClean="0">
              <a:solidFill>
                <a:srgbClr val="000000"/>
              </a:solidFill>
              <a:cs typeface="ＭＳ Ｐゴシック" charset="0"/>
            </a:endParaRPr>
          </a:p>
          <a:p>
            <a:pPr defTabSz="914400" eaLnBrk="0" fontAlgn="base" hangingPunct="0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000" smtClean="0">
                <a:solidFill>
                  <a:srgbClr val="000000"/>
                </a:solidFill>
                <a:cs typeface="ＭＳ Ｐゴシック" charset="0"/>
              </a:rPr>
              <a:t>	(isotropy of CMBR)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n-US" sz="2000" b="1" smtClean="0">
                <a:solidFill>
                  <a:srgbClr val="1804FF"/>
                </a:solidFill>
                <a:cs typeface="ＭＳ Ｐゴシック" charset="0"/>
              </a:rPr>
              <a:t>FLATNESS</a:t>
            </a:r>
            <a:endParaRPr lang="en-US" sz="2000" b="1" smtClean="0">
              <a:solidFill>
                <a:srgbClr val="000000"/>
              </a:solidFill>
              <a:cs typeface="ＭＳ Ｐゴシック" charset="0"/>
            </a:endParaRPr>
          </a:p>
          <a:p>
            <a:pPr defTabSz="914400" eaLnBrk="0" fontAlgn="base" hangingPunct="0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None/>
            </a:pPr>
            <a:r>
              <a:rPr lang="en-US" sz="2000" smtClean="0">
                <a:solidFill>
                  <a:srgbClr val="000000"/>
                </a:solidFill>
                <a:cs typeface="ＭＳ Ｐゴシック" charset="0"/>
              </a:rPr>
              <a:t>	(</a:t>
            </a:r>
            <a:r>
              <a:rPr lang="en-US" sz="2000" smtClean="0">
                <a:solidFill>
                  <a:srgbClr val="000000"/>
                </a:solidFill>
                <a:cs typeface="ＭＳ Ｐゴシック" charset="0"/>
                <a:sym typeface="Symbol" charset="0"/>
              </a:rPr>
              <a:t> close to 1 today)</a:t>
            </a:r>
          </a:p>
          <a:p>
            <a:pPr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n-US" sz="2000" b="1" smtClean="0">
                <a:solidFill>
                  <a:srgbClr val="1804FF"/>
                </a:solidFill>
                <a:cs typeface="ＭＳ Ｐゴシック" charset="0"/>
              </a:rPr>
              <a:t>AGE OF THE UNIV</a:t>
            </a:r>
            <a:r>
              <a:rPr lang="en-US" sz="2000" smtClean="0">
                <a:solidFill>
                  <a:srgbClr val="1804FF"/>
                </a:solidFill>
                <a:cs typeface="ＭＳ Ｐゴシック" charset="0"/>
              </a:rPr>
              <a:t>.</a:t>
            </a:r>
            <a:endParaRPr lang="en-US" sz="2000" smtClean="0">
              <a:solidFill>
                <a:srgbClr val="000000"/>
              </a:solidFill>
              <a:cs typeface="ＭＳ Ｐゴシック" charset="0"/>
            </a:endParaRPr>
          </a:p>
          <a:p>
            <a:pPr defTabSz="91440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n-US" sz="2000" b="1" smtClean="0">
                <a:solidFill>
                  <a:srgbClr val="1804FF"/>
                </a:solidFill>
                <a:cs typeface="ＭＳ Ｐゴシック" charset="0"/>
              </a:rPr>
              <a:t>PRIMORDIAL MONOPOLES</a:t>
            </a:r>
            <a:endParaRPr lang="en-US" sz="2000" b="1" smtClean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2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8738"/>
            <a:ext cx="7239000" cy="23622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FF1B12"/>
                </a:solidFill>
              </a:rPr>
              <a:t>NO ROOM IN THE PARTICLE PHYSICS STANDARD MODEL FOR INFLATION</a:t>
            </a:r>
          </a:p>
        </p:txBody>
      </p:sp>
      <p:sp>
        <p:nvSpPr>
          <p:cNvPr id="1054723" name="Line 3"/>
          <p:cNvSpPr>
            <a:spLocks noChangeShapeType="1"/>
          </p:cNvSpPr>
          <p:nvPr/>
        </p:nvSpPr>
        <p:spPr bwMode="auto">
          <a:xfrm>
            <a:off x="5410200" y="15240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24" name="Line 4"/>
          <p:cNvSpPr>
            <a:spLocks noChangeShapeType="1"/>
          </p:cNvSpPr>
          <p:nvPr/>
        </p:nvSpPr>
        <p:spPr bwMode="auto">
          <a:xfrm>
            <a:off x="5562600" y="220503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25" name="Line 5"/>
          <p:cNvSpPr>
            <a:spLocks noChangeShapeType="1"/>
          </p:cNvSpPr>
          <p:nvPr/>
        </p:nvSpPr>
        <p:spPr bwMode="auto">
          <a:xfrm flipV="1">
            <a:off x="5715000" y="15240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26" name="Line 6"/>
          <p:cNvSpPr>
            <a:spLocks noChangeShapeType="1"/>
          </p:cNvSpPr>
          <p:nvPr/>
        </p:nvSpPr>
        <p:spPr bwMode="auto">
          <a:xfrm flipH="1">
            <a:off x="5410200" y="152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27" name="Oval 7"/>
          <p:cNvSpPr>
            <a:spLocks noChangeArrowheads="1"/>
          </p:cNvSpPr>
          <p:nvPr/>
        </p:nvSpPr>
        <p:spPr bwMode="auto">
          <a:xfrm>
            <a:off x="5486400" y="2286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28" name="Text Box 8"/>
          <p:cNvSpPr txBox="1">
            <a:spLocks noChangeArrowheads="1"/>
          </p:cNvSpPr>
          <p:nvPr/>
        </p:nvSpPr>
        <p:spPr bwMode="auto">
          <a:xfrm>
            <a:off x="762000" y="23495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V=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en-US" sz="24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</a:t>
            </a:r>
            <a:r>
              <a:rPr lang="en-US" sz="24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+ </a:t>
            </a:r>
            <a:r>
              <a:rPr lang="en-US" sz="24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4             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no inflation</a:t>
            </a:r>
          </a:p>
        </p:txBody>
      </p:sp>
      <p:sp>
        <p:nvSpPr>
          <p:cNvPr id="1054729" name="Line 9"/>
          <p:cNvSpPr>
            <a:spLocks noChangeShapeType="1"/>
          </p:cNvSpPr>
          <p:nvPr/>
        </p:nvSpPr>
        <p:spPr bwMode="auto">
          <a:xfrm>
            <a:off x="2819400" y="26368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  <p:sp>
        <p:nvSpPr>
          <p:cNvPr id="1054730" name="Text Box 10"/>
          <p:cNvSpPr txBox="1">
            <a:spLocks noChangeArrowheads="1"/>
          </p:cNvSpPr>
          <p:nvPr/>
        </p:nvSpPr>
        <p:spPr bwMode="auto">
          <a:xfrm>
            <a:off x="533400" y="2781300"/>
            <a:ext cx="7848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Need to extend the SM scalar potential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Ex: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GUT</a:t>
            </a:r>
            <a:r>
              <a:rPr lang="ja-JP" alt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s, SUSY GUT</a:t>
            </a:r>
            <a:r>
              <a:rPr lang="ja-JP" alt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s,…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31" name="Text Box 11"/>
          <p:cNvSpPr txBox="1">
            <a:spLocks noChangeArrowheads="1"/>
          </p:cNvSpPr>
          <p:nvPr/>
        </p:nvSpPr>
        <p:spPr bwMode="auto">
          <a:xfrm>
            <a:off x="0" y="3716338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SCALE OF </a:t>
            </a:r>
            <a:r>
              <a:rPr lang="ja-JP" alt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INFLATIONARY PHYSICS</a:t>
            </a:r>
            <a:r>
              <a:rPr lang="ja-JP" alt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sz="2400" smtClean="0">
              <a:solidFill>
                <a:srgbClr val="42442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LIKELY TO BE </a:t>
            </a:r>
            <a:r>
              <a:rPr lang="en-US" sz="40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»</a:t>
            </a:r>
            <a:r>
              <a:rPr lang="en-US" sz="24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 Mw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DIFFICULT BUT NOT IMPOSSIBLE TO OBTAIN</a:t>
            </a: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smtClean="0">
                <a:solidFill>
                  <a:srgbClr val="42442E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ELECTROWEAK INFLATION IN SM EXTENSIONS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u="sng" smtClean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For some inflationary models </a:t>
            </a:r>
            <a:r>
              <a:rPr lang="en-US" sz="3600" b="1" i="1" u="sng" smtClean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large amount of primordial gravitational waves</a:t>
            </a:r>
            <a:endParaRPr lang="en-US" sz="3600" b="1" i="1" u="sng" smtClean="0">
              <a:solidFill>
                <a:srgbClr val="00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68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3988" cy="1439863"/>
          </a:xfr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</p:spPr>
        <p:txBody>
          <a:bodyPr/>
          <a:lstStyle/>
          <a:p>
            <a:r>
              <a:rPr lang="en-US" sz="4000" b="1"/>
              <a:t>HOW TO COPE WITH THE </a:t>
            </a:r>
            <a:br>
              <a:rPr lang="en-US" sz="4000" b="1"/>
            </a:br>
            <a:r>
              <a:rPr lang="en-US" b="1"/>
              <a:t>HIERARCHY</a:t>
            </a:r>
            <a:r>
              <a:rPr lang="en-US" sz="4000" b="1"/>
              <a:t> PROBLEM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1200"/>
            <a:ext cx="7918450" cy="4471988"/>
          </a:xfrm>
        </p:spPr>
        <p:txBody>
          <a:bodyPr/>
          <a:lstStyle/>
          <a:p>
            <a:r>
              <a:rPr lang="en-US" sz="3600" b="1">
                <a:solidFill>
                  <a:srgbClr val="FF3300"/>
                </a:solidFill>
              </a:rPr>
              <a:t>LOW-ENERGY SUSY</a:t>
            </a:r>
          </a:p>
          <a:p>
            <a:r>
              <a:rPr lang="en-US" sz="3600" b="1">
                <a:solidFill>
                  <a:srgbClr val="FF3300"/>
                </a:solidFill>
              </a:rPr>
              <a:t>LARGE EXTRA DIMENSIONS</a:t>
            </a:r>
          </a:p>
          <a:p>
            <a:r>
              <a:rPr lang="en-US" sz="3600" b="1">
                <a:solidFill>
                  <a:srgbClr val="FF3300"/>
                </a:solidFill>
              </a:rPr>
              <a:t>DYNAMICAL SYMMETRY BREAKING OF THE ELW. SYMMETRY</a:t>
            </a:r>
          </a:p>
          <a:p>
            <a:r>
              <a:rPr lang="en-US" sz="3600" b="1">
                <a:solidFill>
                  <a:srgbClr val="FF3300"/>
                </a:solidFill>
              </a:rPr>
              <a:t>LANDSCAPE APPROACH  (ANTHROPIC PRINCIPLE</a:t>
            </a:r>
            <a:r>
              <a:rPr lang="en-US" sz="3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80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563"/>
            <a:ext cx="8229600" cy="1417637"/>
          </a:xfr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</p:spPr>
        <p:txBody>
          <a:bodyPr/>
          <a:lstStyle/>
          <a:p>
            <a:r>
              <a:rPr lang="en-US" sz="4000" b="1"/>
              <a:t>ROADS  TO GO BEYOND </a:t>
            </a:r>
            <a:br>
              <a:rPr lang="en-US" sz="4000" b="1"/>
            </a:br>
            <a:r>
              <a:rPr lang="en-US" sz="4000" b="1"/>
              <a:t>THE  STANDARD MODEL </a:t>
            </a:r>
            <a:r>
              <a:rPr lang="en-US" sz="4000" b="1">
                <a:solidFill>
                  <a:srgbClr val="FF0000"/>
                </a:solidFill>
              </a:rPr>
              <a:t>(I)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27238"/>
            <a:ext cx="8229600" cy="4525962"/>
          </a:xfrm>
          <a:gradFill rotWithShape="1">
            <a:gsLst>
              <a:gs pos="0">
                <a:srgbClr val="66FF66"/>
              </a:gs>
              <a:gs pos="100000">
                <a:srgbClr val="FFFF00"/>
              </a:gs>
            </a:gsLst>
            <a:lin ang="18900000" scaled="1"/>
          </a:gra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b="1"/>
              <a:t>1) </a:t>
            </a:r>
            <a:r>
              <a:rPr lang="en-US" sz="2800" b="1">
                <a:solidFill>
                  <a:srgbClr val="000066"/>
                </a:solidFill>
              </a:rPr>
              <a:t>THERE EXISTS NO NEW PHYSICAL ENERGY SCALE ABOVE THE ELW. SCALE</a:t>
            </a:r>
            <a:r>
              <a:rPr lang="en-US" sz="2800"/>
              <a:t>: gravity is an extremely weak force not because of the enormous value of the Planck scale, but because of the existence of </a:t>
            </a:r>
            <a:r>
              <a:rPr lang="en-US" sz="2800" b="1">
                <a:solidFill>
                  <a:srgbClr val="FF0000"/>
                </a:solidFill>
              </a:rPr>
              <a:t>NEW DIMENSIONS</a:t>
            </a:r>
            <a:r>
              <a:rPr lang="en-US" sz="2800"/>
              <a:t> beyond the usual 3+1 space-time where (most of) the gravity flux lines get </a:t>
            </a:r>
            <a:r>
              <a:rPr lang="ja-JP" altLang="en-US" sz="2800"/>
              <a:t>“</a:t>
            </a:r>
            <a:r>
              <a:rPr lang="en-US" sz="2800"/>
              <a:t>dispersed</a:t>
            </a:r>
            <a:r>
              <a:rPr lang="ja-JP" altLang="en-US" sz="2800"/>
              <a:t>”</a:t>
            </a:r>
            <a:r>
              <a:rPr lang="en-US" sz="280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            </a:t>
            </a:r>
            <a:r>
              <a:rPr lang="en-US" sz="2800" b="1">
                <a:solidFill>
                  <a:srgbClr val="800080"/>
                </a:solidFill>
              </a:rPr>
              <a:t>VISIBILITY AT LHC</a:t>
            </a:r>
            <a:r>
              <a:rPr lang="en-US" sz="2800"/>
              <a:t>: there exist </a:t>
            </a:r>
            <a:r>
              <a:rPr lang="ja-JP" altLang="en-US" sz="2800"/>
              <a:t>“</a:t>
            </a:r>
            <a:r>
              <a:rPr lang="en-US" sz="2800"/>
              <a:t>excited</a:t>
            </a:r>
            <a:r>
              <a:rPr lang="ja-JP" altLang="en-US" sz="2800"/>
              <a:t>”</a:t>
            </a:r>
            <a:r>
              <a:rPr lang="en-US" sz="2800"/>
              <a:t> states of the ordinary particles ( </a:t>
            </a:r>
            <a:r>
              <a:rPr lang="en-US" sz="2800" b="1">
                <a:solidFill>
                  <a:srgbClr val="FF0000"/>
                </a:solidFill>
              </a:rPr>
              <a:t>Kaluza-Klein states</a:t>
            </a:r>
            <a:r>
              <a:rPr lang="en-US" sz="2800"/>
              <a:t>) and some of them are accessible at LHC (</a:t>
            </a:r>
            <a:r>
              <a:rPr lang="en-US" sz="2800">
                <a:solidFill>
                  <a:srgbClr val="FF0000"/>
                </a:solidFill>
              </a:rPr>
              <a:t>the lightest KK state may be a stable particle and it can constitute the DM</a:t>
            </a:r>
            <a:r>
              <a:rPr lang="en-US" sz="2800"/>
              <a:t>) </a:t>
            </a:r>
          </a:p>
        </p:txBody>
      </p:sp>
      <p:sp>
        <p:nvSpPr>
          <p:cNvPr id="317444" name="Line 4"/>
          <p:cNvSpPr>
            <a:spLocks noChangeShapeType="1"/>
          </p:cNvSpPr>
          <p:nvPr/>
        </p:nvSpPr>
        <p:spPr bwMode="auto">
          <a:xfrm>
            <a:off x="533400" y="46482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46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2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73163"/>
          </a:xfr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1"/>
          </a:gradFill>
        </p:spPr>
        <p:txBody>
          <a:bodyPr/>
          <a:lstStyle/>
          <a:p>
            <a:r>
              <a:rPr lang="en-US" sz="4000" b="1"/>
              <a:t>ROADS  TO GO BEYOND </a:t>
            </a:r>
            <a:br>
              <a:rPr lang="en-US" sz="4000" b="1"/>
            </a:br>
            <a:r>
              <a:rPr lang="en-US" sz="4000" b="1"/>
              <a:t>THE  STANDARD MODEL </a:t>
            </a:r>
            <a:r>
              <a:rPr lang="en-US" sz="4000" b="1">
                <a:solidFill>
                  <a:srgbClr val="FF0000"/>
                </a:solidFill>
              </a:rPr>
              <a:t>(II)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  <a:solidFill>
            <a:srgbClr val="FFFF00"/>
          </a:solidFill>
        </p:spPr>
        <p:txBody>
          <a:bodyPr/>
          <a:lstStyle/>
          <a:p>
            <a:r>
              <a:rPr lang="en-US" sz="2800" b="1"/>
              <a:t>2)</a:t>
            </a:r>
            <a:r>
              <a:rPr lang="en-US" sz="2800"/>
              <a:t> </a:t>
            </a:r>
            <a:r>
              <a:rPr lang="en-US" sz="2800" b="1"/>
              <a:t>NO NEED TO </a:t>
            </a:r>
            <a:r>
              <a:rPr lang="ja-JP" altLang="en-US" sz="2800" b="1"/>
              <a:t>“</a:t>
            </a:r>
            <a:r>
              <a:rPr lang="en-US" sz="2800" b="1"/>
              <a:t>PROTECT</a:t>
            </a:r>
            <a:r>
              <a:rPr lang="ja-JP" altLang="en-US" sz="2800" b="1"/>
              <a:t>”</a:t>
            </a:r>
            <a:r>
              <a:rPr lang="en-US" sz="2800" b="1"/>
              <a:t> THE HIGGS MASS AT THE ELW. SCALE: </a:t>
            </a:r>
            <a:r>
              <a:rPr lang="en-US" sz="2800" b="1">
                <a:solidFill>
                  <a:srgbClr val="FF0000"/>
                </a:solidFill>
              </a:rPr>
              <a:t>THE HIGGS IS A COMPOSITE OBJECT</a:t>
            </a:r>
            <a:r>
              <a:rPr lang="en-US" sz="2800" b="1"/>
              <a:t> (for instance, a fermion condensate) </a:t>
            </a:r>
            <a:r>
              <a:rPr lang="en-US" sz="2800" b="1">
                <a:solidFill>
                  <a:srgbClr val="FF0000"/>
                </a:solidFill>
              </a:rPr>
              <a:t>WHOSE COMPOSITENESS SCALE IS THE ELW. SCALE</a:t>
            </a:r>
            <a:r>
              <a:rPr lang="en-US" sz="2800" b="1"/>
              <a:t> (cfr. the pion mass case)</a:t>
            </a:r>
            <a:endParaRPr lang="en-US" sz="2800" b="1">
              <a:solidFill>
                <a:srgbClr val="CC0000"/>
              </a:solidFill>
            </a:endParaRPr>
          </a:p>
          <a:p>
            <a:pPr>
              <a:buFontTx/>
              <a:buNone/>
            </a:pPr>
            <a:r>
              <a:rPr lang="en-US" sz="2800"/>
              <a:t>             </a:t>
            </a:r>
            <a:r>
              <a:rPr lang="en-US" sz="2800" b="1">
                <a:solidFill>
                  <a:srgbClr val="008000"/>
                </a:solidFill>
              </a:rPr>
              <a:t>VISIBILITY AT LHC</a:t>
            </a:r>
            <a:r>
              <a:rPr lang="en-US" sz="2800"/>
              <a:t>: </a:t>
            </a:r>
            <a:r>
              <a:rPr lang="en-US" sz="2800" b="1">
                <a:solidFill>
                  <a:srgbClr val="000066"/>
                </a:solidFill>
              </a:rPr>
              <a:t>THERE EXIST NEW (STRONG) INTERACTIONS AT THE ELW. SCALE WHICH PRODUCE THE HIGGS CONDENSATE</a:t>
            </a:r>
            <a:r>
              <a:rPr lang="en-US" sz="2800"/>
              <a:t> ( new resonances,, new bound states, a new rescaled QCD at 1 TeV)</a:t>
            </a:r>
          </a:p>
        </p:txBody>
      </p:sp>
      <p:sp>
        <p:nvSpPr>
          <p:cNvPr id="320516" name="Line 4"/>
          <p:cNvSpPr>
            <a:spLocks noChangeShapeType="1"/>
          </p:cNvSpPr>
          <p:nvPr/>
        </p:nvSpPr>
        <p:spPr bwMode="auto">
          <a:xfrm>
            <a:off x="685800" y="44958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24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0" y="5229225"/>
            <a:ext cx="1033463" cy="3667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800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FFFB96"/>
                </a:solidFill>
                <a:latin typeface="Comic Sans MS" charset="0"/>
              </a:rPr>
              <a:t>Grojean</a:t>
            </a:r>
            <a:endParaRPr lang="en-GB" sz="1800" b="1">
              <a:solidFill>
                <a:srgbClr val="FFFB96"/>
              </a:solidFill>
              <a:latin typeface="Comic Sans MS" charset="0"/>
            </a:endParaRPr>
          </a:p>
        </p:txBody>
      </p:sp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3635375" y="4724400"/>
            <a:ext cx="1909763" cy="1333500"/>
          </a:xfrm>
          <a:prstGeom prst="rect">
            <a:avLst/>
          </a:prstGeom>
          <a:solidFill>
            <a:srgbClr val="FFFB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800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800040"/>
                </a:solidFill>
                <a:latin typeface="Comic Sans MS" charset="0"/>
              </a:rPr>
              <a:t>Different</a:t>
            </a:r>
          </a:p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800040"/>
                </a:solidFill>
                <a:latin typeface="Comic Sans MS" charset="0"/>
              </a:rPr>
              <a:t>signatures</a:t>
            </a:r>
          </a:p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800040"/>
                </a:solidFill>
                <a:latin typeface="Comic Sans MS" charset="0"/>
              </a:rPr>
              <a:t>at the LHC!</a:t>
            </a:r>
            <a:endParaRPr lang="en-GB" sz="2400" b="1">
              <a:solidFill>
                <a:srgbClr val="80004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48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</p:spPr>
        <p:txBody>
          <a:bodyPr/>
          <a:lstStyle/>
          <a:p>
            <a:r>
              <a:rPr lang="en-US" sz="4000" b="1"/>
              <a:t>ROADS  TO GO BEYOND </a:t>
            </a:r>
            <a:br>
              <a:rPr lang="en-US" sz="4000" b="1"/>
            </a:br>
            <a:r>
              <a:rPr lang="en-US" sz="4000" b="1"/>
              <a:t>THE  STANDARD MODEL </a:t>
            </a:r>
            <a:r>
              <a:rPr lang="en-US" sz="4000" b="1">
                <a:solidFill>
                  <a:srgbClr val="FF0000"/>
                </a:solidFill>
              </a:rPr>
              <a:t>(III)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876800"/>
          </a:xfrm>
          <a:gradFill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/>
              <a:t>3) THE MASS OF THE ELEMENTARY HIGGS BOSON IS </a:t>
            </a:r>
            <a:r>
              <a:rPr lang="ja-JP" altLang="en-US" sz="2800" b="1"/>
              <a:t>“</a:t>
            </a:r>
            <a:r>
              <a:rPr lang="en-US" sz="2800" b="1"/>
              <a:t>PROTECTED</a:t>
            </a:r>
            <a:r>
              <a:rPr lang="ja-JP" altLang="en-US" sz="2800" b="1"/>
              <a:t>”</a:t>
            </a:r>
            <a:r>
              <a:rPr lang="en-US" sz="2800" b="1"/>
              <a:t> AT THE ELW. SCALE BECAUSE OF THE PRESENCE AT THAT ENERGY OF A NEW SYMMETRY, THE </a:t>
            </a:r>
            <a:r>
              <a:rPr lang="en-US" b="1">
                <a:solidFill>
                  <a:srgbClr val="CC0000"/>
                </a:solidFill>
              </a:rPr>
              <a:t>SUPERSYMMETRY (SUSY)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                    </a:t>
            </a:r>
            <a:r>
              <a:rPr lang="en-US" sz="2800" b="1">
                <a:solidFill>
                  <a:srgbClr val="008000"/>
                </a:solidFill>
              </a:rPr>
              <a:t>VISIBILITY AT LHC</a:t>
            </a:r>
            <a:r>
              <a:rPr lang="en-US" sz="2800"/>
              <a:t>: WE</a:t>
            </a:r>
            <a:r>
              <a:rPr lang="ja-JP" altLang="en-US" sz="2800"/>
              <a:t>’</a:t>
            </a:r>
            <a:r>
              <a:rPr lang="en-US" sz="2800"/>
              <a:t>LL SEE (SOME OF) THE </a:t>
            </a:r>
            <a:r>
              <a:rPr lang="en-US" sz="2800" b="1">
                <a:solidFill>
                  <a:srgbClr val="000066"/>
                </a:solidFill>
              </a:rPr>
              <a:t>SUSY PARTICLES AND THEIR INTERACTIONS</a:t>
            </a:r>
            <a:r>
              <a:rPr lang="en-US" sz="2800"/>
              <a:t>. THE LIGHTEST SUSY PARTCILE (</a:t>
            </a:r>
            <a:r>
              <a:rPr lang="en-US" sz="2800" b="1">
                <a:solidFill>
                  <a:srgbClr val="FF0000"/>
                </a:solidFill>
              </a:rPr>
              <a:t>LSP</a:t>
            </a:r>
            <a:r>
              <a:rPr lang="en-US" sz="2800"/>
              <a:t>) IS LIKELY TO BE STABLE AND PROVIDE THE </a:t>
            </a:r>
            <a:r>
              <a:rPr lang="en-US" sz="2800" b="1">
                <a:solidFill>
                  <a:srgbClr val="000066"/>
                </a:solidFill>
              </a:rPr>
              <a:t>DM</a:t>
            </a:r>
            <a:r>
              <a:rPr lang="en-US" sz="2800"/>
              <a:t>. </a:t>
            </a:r>
            <a:r>
              <a:rPr lang="en-US" sz="2800" b="1">
                <a:solidFill>
                  <a:srgbClr val="FF0000"/>
                </a:solidFill>
              </a:rPr>
              <a:t>AT THE SAME TIME, WE COULD DISCOVER SUSY AND THE SOURCE OF 90% OF THE ENTIRE MATTER PRESENT IN THE UNIVERSE.</a:t>
            </a:r>
            <a:r>
              <a:rPr lang="en-US" sz="2800"/>
              <a:t> </a:t>
            </a:r>
          </a:p>
        </p:txBody>
      </p:sp>
      <p:sp>
        <p:nvSpPr>
          <p:cNvPr id="321540" name="Line 4"/>
          <p:cNvSpPr>
            <a:spLocks noChangeShapeType="1"/>
          </p:cNvSpPr>
          <p:nvPr/>
        </p:nvSpPr>
        <p:spPr bwMode="auto">
          <a:xfrm>
            <a:off x="838200" y="3886200"/>
            <a:ext cx="1524000" cy="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11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752600"/>
          </a:xfrm>
          <a:gradFill rotWithShape="1">
            <a:gsLst>
              <a:gs pos="0">
                <a:srgbClr val="FFFF00"/>
              </a:gs>
              <a:gs pos="100000">
                <a:srgbClr val="CCCC00"/>
              </a:gs>
            </a:gsLst>
            <a:lin ang="5400000" scaled="1"/>
          </a:gradFill>
        </p:spPr>
        <p:txBody>
          <a:bodyPr/>
          <a:lstStyle/>
          <a:p>
            <a:r>
              <a:rPr lang="en-US" sz="3200"/>
              <a:t>DM: the most impressive evidence at the </a:t>
            </a:r>
            <a:r>
              <a:rPr lang="ja-JP" altLang="en-US" sz="3200">
                <a:solidFill>
                  <a:srgbClr val="FF2559"/>
                </a:solidFill>
                <a:latin typeface="Arial"/>
              </a:rPr>
              <a:t>“</a:t>
            </a:r>
            <a:r>
              <a:rPr lang="en-US" sz="3200">
                <a:solidFill>
                  <a:srgbClr val="FF2559"/>
                </a:solidFill>
              </a:rPr>
              <a:t>quantitative</a:t>
            </a:r>
            <a:r>
              <a:rPr lang="ja-JP" altLang="en-US" sz="3200">
                <a:solidFill>
                  <a:srgbClr val="FF2559"/>
                </a:solidFill>
                <a:latin typeface="Arial"/>
              </a:rPr>
              <a:t>”</a:t>
            </a:r>
            <a:r>
              <a:rPr lang="en-US" sz="3200"/>
              <a:t> and </a:t>
            </a:r>
            <a:r>
              <a:rPr lang="ja-JP" altLang="en-US" sz="3200">
                <a:solidFill>
                  <a:srgbClr val="FF2559"/>
                </a:solidFill>
                <a:latin typeface="Arial"/>
              </a:rPr>
              <a:t>“</a:t>
            </a:r>
            <a:r>
              <a:rPr lang="en-US" sz="3200">
                <a:solidFill>
                  <a:srgbClr val="FF2559"/>
                </a:solidFill>
              </a:rPr>
              <a:t>qualitative</a:t>
            </a:r>
            <a:r>
              <a:rPr lang="ja-JP" altLang="en-US" sz="3200">
                <a:solidFill>
                  <a:srgbClr val="FF2559"/>
                </a:solidFill>
                <a:latin typeface="Arial"/>
              </a:rPr>
              <a:t>”</a:t>
            </a:r>
            <a:r>
              <a:rPr lang="en-US" sz="3200"/>
              <a:t> levels of </a:t>
            </a:r>
            <a:r>
              <a:rPr lang="en-US" sz="3200" b="1">
                <a:solidFill>
                  <a:srgbClr val="FF1EE1"/>
                </a:solidFill>
              </a:rPr>
              <a:t>New Physics beyond SM</a:t>
            </a:r>
            <a:r>
              <a:rPr lang="en-US" sz="3600"/>
              <a:t> </a:t>
            </a:r>
            <a:r>
              <a:rPr lang="en-US"/>
              <a:t> 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848600" cy="4648200"/>
          </a:xfrm>
        </p:spPr>
        <p:txBody>
          <a:bodyPr/>
          <a:lstStyle/>
          <a:p>
            <a:r>
              <a:rPr lang="en-US" sz="2200">
                <a:solidFill>
                  <a:srgbClr val="FF2559"/>
                </a:solidFill>
              </a:rPr>
              <a:t>QUANTITATIVE</a:t>
            </a:r>
            <a:r>
              <a:rPr lang="en-US" sz="2200"/>
              <a:t>:  Taking into account the latest WMAP data which in combination with LSS data provide stringent bounds on </a:t>
            </a:r>
            <a:r>
              <a:rPr lang="en-US" sz="2200">
                <a:sym typeface="Symbol" charset="0"/>
              </a:rPr>
              <a:t></a:t>
            </a:r>
            <a:r>
              <a:rPr lang="en-US" sz="2200" baseline="-25000">
                <a:sym typeface="Symbol" charset="0"/>
              </a:rPr>
              <a:t>DM</a:t>
            </a:r>
            <a:r>
              <a:rPr lang="en-US" sz="2200">
                <a:sym typeface="Symbol" charset="0"/>
              </a:rPr>
              <a:t> and  </a:t>
            </a:r>
            <a:r>
              <a:rPr lang="en-US" sz="2200"/>
              <a:t> </a:t>
            </a:r>
            <a:r>
              <a:rPr lang="en-US" sz="2200">
                <a:sym typeface="Symbol" charset="0"/>
              </a:rPr>
              <a:t></a:t>
            </a:r>
            <a:r>
              <a:rPr lang="en-US" sz="2200" baseline="-25000">
                <a:sym typeface="Symbol" charset="0"/>
              </a:rPr>
              <a:t>B</a:t>
            </a:r>
            <a:r>
              <a:rPr lang="en-US" sz="2200">
                <a:sym typeface="Symbol" charset="0"/>
              </a:rPr>
              <a:t>                                </a:t>
            </a:r>
            <a:r>
              <a:rPr lang="en-US" sz="2200" b="1">
                <a:solidFill>
                  <a:srgbClr val="FF0000"/>
                </a:solidFill>
                <a:sym typeface="Symbol" charset="0"/>
              </a:rPr>
              <a:t>EVIDENCE FOR NON-BARYONIC DM AT MORE THAN 10 STANDARD DEVIATIONS!!</a:t>
            </a:r>
            <a:r>
              <a:rPr lang="en-US" sz="2200">
                <a:sym typeface="Symbol" charset="0"/>
              </a:rPr>
              <a:t> </a:t>
            </a:r>
            <a:r>
              <a:rPr lang="en-US" sz="2200" b="1">
                <a:solidFill>
                  <a:srgbClr val="000066"/>
                </a:solidFill>
                <a:sym typeface="Symbol" charset="0"/>
              </a:rPr>
              <a:t>THE SM DOES NOT PROVIDE ANY CANDIDATE FOR SUCH NON-BARYONIC DM</a:t>
            </a:r>
          </a:p>
          <a:p>
            <a:pPr>
              <a:buFontTx/>
              <a:buNone/>
            </a:pPr>
            <a:endParaRPr lang="en-US" sz="2200" b="1">
              <a:solidFill>
                <a:srgbClr val="000066"/>
              </a:solidFill>
              <a:sym typeface="Symbol" charset="0"/>
            </a:endParaRPr>
          </a:p>
          <a:p>
            <a:r>
              <a:rPr lang="en-US" sz="2200">
                <a:solidFill>
                  <a:srgbClr val="FF2559"/>
                </a:solidFill>
                <a:sym typeface="Symbol" charset="0"/>
              </a:rPr>
              <a:t>QUALITATIVE</a:t>
            </a:r>
            <a:r>
              <a:rPr lang="en-US" sz="2200">
                <a:sym typeface="Symbol" charset="0"/>
              </a:rPr>
              <a:t>: it is NOT enough to provide a mass to neutrinos to obtain a valid DM candidate; LSS formation requires DM to be COLD             </a:t>
            </a:r>
            <a:r>
              <a:rPr lang="en-US" sz="2200" b="1">
                <a:solidFill>
                  <a:srgbClr val="1001FF"/>
                </a:solidFill>
                <a:sym typeface="Symbol" charset="0"/>
              </a:rPr>
              <a:t>NEW PARTICLES NOT INCLUDED IN THE SPECTRUM OF THE FUNDAMENTAL BUILDING BLOCKS OF THE SM !</a:t>
            </a:r>
            <a:r>
              <a:rPr lang="en-US" sz="2200" b="1">
                <a:sym typeface="Symbol" charset="0"/>
              </a:rPr>
              <a:t> </a:t>
            </a:r>
          </a:p>
          <a:p>
            <a:pPr>
              <a:buFontTx/>
              <a:buNone/>
            </a:pPr>
            <a:r>
              <a:rPr lang="en-US" sz="2200">
                <a:sym typeface="Symbol" charset="0"/>
              </a:rPr>
              <a:t>    </a:t>
            </a:r>
          </a:p>
        </p:txBody>
      </p:sp>
      <p:sp>
        <p:nvSpPr>
          <p:cNvPr id="422916" name="Line 4"/>
          <p:cNvSpPr>
            <a:spLocks noChangeShapeType="1"/>
          </p:cNvSpPr>
          <p:nvPr/>
        </p:nvSpPr>
        <p:spPr bwMode="auto">
          <a:xfrm>
            <a:off x="4572000" y="2819400"/>
            <a:ext cx="14478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4191000" y="563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58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514600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DM 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 NEW PHYSICS BEYOND THE </a:t>
            </a:r>
            <a:b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</a:b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( </a:t>
            </a:r>
            <a:r>
              <a:rPr lang="en-US" sz="3200" b="1" i="1" u="sng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PARTICLE PHYSICS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) SM  - </a:t>
            </a:r>
            <a:r>
              <a:rPr lang="en-US" sz="3200" b="1" i="1" u="sng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if Newton is right at scales&gt;size of the Solar System</a:t>
            </a:r>
            <a:r>
              <a:rPr lang="en-US" sz="32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 </a:t>
            </a:r>
            <a:br>
              <a:rPr lang="en-US" sz="3200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</a:br>
            <a:endParaRPr lang="en-US" sz="3200" dirty="0">
              <a:solidFill>
                <a:srgbClr val="000066"/>
              </a:solidFill>
            </a:endParaRP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915400" cy="5715000"/>
          </a:xfrm>
        </p:spPr>
        <p:txBody>
          <a:bodyPr/>
          <a:lstStyle/>
          <a:p>
            <a:r>
              <a:rPr lang="el-GR" sz="4800" b="1" dirty="0">
                <a:solidFill>
                  <a:schemeClr val="accent2"/>
                </a:solidFill>
                <a:cs typeface="Arial" charset="0"/>
                <a:sym typeface="Symbol" charset="0"/>
              </a:rPr>
              <a:t>Ω</a:t>
            </a:r>
            <a:r>
              <a:rPr lang="en-GB" sz="4800" b="1" baseline="-25000" dirty="0">
                <a:solidFill>
                  <a:schemeClr val="accent2"/>
                </a:solidFill>
                <a:cs typeface="Arial" charset="0"/>
                <a:sym typeface="Symbol" charset="0"/>
              </a:rPr>
              <a:t>DM</a:t>
            </a:r>
            <a:r>
              <a:rPr lang="en-GB" sz="4800" b="1" dirty="0">
                <a:solidFill>
                  <a:schemeClr val="accent2"/>
                </a:solidFill>
                <a:cs typeface="Arial" charset="0"/>
                <a:sym typeface="Symbol" charset="0"/>
              </a:rPr>
              <a:t>  </a:t>
            </a:r>
            <a:r>
              <a:rPr lang="en-US" sz="4800" b="1" dirty="0">
                <a:solidFill>
                  <a:schemeClr val="accent2"/>
                </a:solidFill>
                <a:sym typeface="Symbol" charset="0"/>
              </a:rPr>
              <a:t>= </a:t>
            </a:r>
            <a:r>
              <a:rPr lang="en-US" sz="4800" b="1" dirty="0" smtClean="0">
                <a:solidFill>
                  <a:schemeClr val="accent2"/>
                </a:solidFill>
                <a:sym typeface="Symbol" charset="0"/>
              </a:rPr>
              <a:t>0.233 </a:t>
            </a:r>
            <a:r>
              <a:rPr lang="en-US" sz="4800" b="1" dirty="0">
                <a:solidFill>
                  <a:schemeClr val="accent2"/>
                </a:solidFill>
                <a:cs typeface="Arial" charset="0"/>
                <a:sym typeface="Symbol" charset="0"/>
              </a:rPr>
              <a:t>± 0.013</a:t>
            </a:r>
            <a:r>
              <a:rPr lang="en-US" sz="4800" b="1" dirty="0">
                <a:cs typeface="Arial" charset="0"/>
                <a:sym typeface="Symbol" charset="0"/>
              </a:rPr>
              <a:t> *</a:t>
            </a:r>
          </a:p>
          <a:p>
            <a:r>
              <a:rPr lang="el-GR" sz="4800" b="1" dirty="0">
                <a:solidFill>
                  <a:srgbClr val="336600"/>
                </a:solidFill>
                <a:cs typeface="Arial" charset="0"/>
                <a:sym typeface="Symbol" charset="0"/>
              </a:rPr>
              <a:t>Ω</a:t>
            </a:r>
            <a:r>
              <a:rPr lang="en-GB" sz="4800" b="1" baseline="-8000" dirty="0">
                <a:solidFill>
                  <a:srgbClr val="336600"/>
                </a:solidFill>
                <a:cs typeface="Arial" charset="0"/>
                <a:sym typeface="Symbol" charset="0"/>
              </a:rPr>
              <a:t>baryons </a:t>
            </a:r>
            <a:r>
              <a:rPr lang="en-GB" sz="4800" b="1" dirty="0">
                <a:solidFill>
                  <a:srgbClr val="336600"/>
                </a:solidFill>
                <a:cs typeface="Arial" charset="0"/>
                <a:sym typeface="Symbol" charset="0"/>
              </a:rPr>
              <a:t>= 0.0462 ± 0.0015</a:t>
            </a:r>
            <a:r>
              <a:rPr lang="en-GB" sz="5400" b="1" dirty="0">
                <a:cs typeface="Arial" charset="0"/>
                <a:sym typeface="Symbol" charset="0"/>
              </a:rPr>
              <a:t> **</a:t>
            </a:r>
          </a:p>
          <a:p>
            <a:pPr>
              <a:buFontTx/>
              <a:buNone/>
            </a:pPr>
            <a:r>
              <a:rPr lang="en-GB" b="1" dirty="0">
                <a:cs typeface="Arial" charset="0"/>
                <a:sym typeface="Symbol" charset="0"/>
              </a:rPr>
              <a:t>*from CMB ( 5 yrs. of WMAP) + Type I Supernovae + Baryon Acoustic Oscillations (BAO) </a:t>
            </a:r>
          </a:p>
          <a:p>
            <a:pPr>
              <a:buFontTx/>
              <a:buNone/>
            </a:pPr>
            <a:r>
              <a:rPr lang="en-GB" b="1" dirty="0">
                <a:cs typeface="Arial" charset="0"/>
                <a:sym typeface="Symbol" charset="0"/>
              </a:rPr>
              <a:t>**CMB + </a:t>
            </a:r>
            <a:r>
              <a:rPr lang="en-GB" b="1" dirty="0" err="1">
                <a:cs typeface="Arial" charset="0"/>
                <a:sym typeface="Symbol" charset="0"/>
              </a:rPr>
              <a:t>TypeI</a:t>
            </a:r>
            <a:r>
              <a:rPr lang="en-GB" b="1" dirty="0">
                <a:cs typeface="Arial" charset="0"/>
                <a:sym typeface="Symbol" charset="0"/>
              </a:rPr>
              <a:t> SN + BAO in agreement with </a:t>
            </a:r>
            <a:r>
              <a:rPr lang="en-GB" b="1" dirty="0" err="1">
                <a:cs typeface="Arial" charset="0"/>
                <a:sym typeface="Symbol" charset="0"/>
              </a:rPr>
              <a:t>Nucleosynthesis</a:t>
            </a:r>
            <a:r>
              <a:rPr lang="en-GB" b="1" dirty="0">
                <a:cs typeface="Arial" charset="0"/>
                <a:sym typeface="Symbol" charset="0"/>
              </a:rPr>
              <a:t> (BBN)</a:t>
            </a:r>
          </a:p>
          <a:p>
            <a:endParaRPr lang="en-US" b="1" dirty="0">
              <a:cs typeface="Arial" charset="0"/>
              <a:sym typeface="Symbol" charset="0"/>
            </a:endParaRPr>
          </a:p>
          <a:p>
            <a:endParaRPr lang="en-US" b="1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5400" b="1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5400" b="1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4400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4400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4400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endParaRPr lang="en-US" sz="4400" dirty="0">
              <a:cs typeface="Arial" charset="0"/>
              <a:sym typeface="Symbol" charset="0"/>
            </a:endParaRPr>
          </a:p>
          <a:p>
            <a:pPr>
              <a:buFontTx/>
              <a:buNone/>
            </a:pPr>
            <a:r>
              <a:rPr lang="en-US" sz="4400" dirty="0">
                <a:cs typeface="Arial" charset="0"/>
                <a:sym typeface="Symbol" charset="0"/>
              </a:rPr>
              <a:t>  </a:t>
            </a:r>
          </a:p>
          <a:p>
            <a:pPr>
              <a:buFontTx/>
              <a:buNone/>
            </a:pPr>
            <a:r>
              <a:rPr lang="en-US" sz="4400" baseline="-25000" dirty="0">
                <a:sym typeface="Symbol" charset="0"/>
              </a:rPr>
              <a:t>  </a:t>
            </a:r>
          </a:p>
          <a:p>
            <a:pPr>
              <a:buFontTx/>
              <a:buNone/>
            </a:pPr>
            <a:r>
              <a:rPr lang="en-US" sz="4400" baseline="-25000" dirty="0">
                <a:sym typeface="Symbol" charset="0"/>
              </a:rPr>
              <a:t>     </a:t>
            </a:r>
            <a:endParaRPr lang="el-GR" sz="4400" baseline="-250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8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5413"/>
            <a:ext cx="7772400" cy="1143000"/>
          </a:xfrm>
          <a:solidFill>
            <a:schemeClr val="hlink"/>
          </a:solidFill>
        </p:spPr>
        <p:txBody>
          <a:bodyPr/>
          <a:lstStyle/>
          <a:p>
            <a:r>
              <a:rPr lang="en-US" sz="2800" b="1"/>
              <a:t>THE RISE AND FALL OF NEUTRINOS AS DARK MATTER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8E00"/>
                </a:solidFill>
              </a:rPr>
              <a:t>Massive neutrinos: only candidates in the SM to account for DM. From here the </a:t>
            </a:r>
            <a:r>
              <a:rPr lang="ja-JP" altLang="en-US" sz="2400">
                <a:solidFill>
                  <a:srgbClr val="FF8E00"/>
                </a:solidFill>
                <a:latin typeface="Arial"/>
              </a:rPr>
              <a:t>“</a:t>
            </a:r>
            <a:r>
              <a:rPr lang="en-US" sz="2400">
                <a:solidFill>
                  <a:srgbClr val="FF8E00"/>
                </a:solidFill>
              </a:rPr>
              <a:t>prejudice</a:t>
            </a:r>
            <a:r>
              <a:rPr lang="ja-JP" altLang="en-US" sz="2400">
                <a:solidFill>
                  <a:srgbClr val="FF8E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F8E00"/>
                </a:solidFill>
              </a:rPr>
              <a:t> of neutrinos of a few eV to correctly account for DM</a:t>
            </a: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</a:rPr>
              <a:t>Neutrinos decouple at ~1 MeV ; being their mass&lt;&lt;decoupling temperature, neutrinos remain relativistic for a long time. Being very fast, they smooth out any possible growth of density fluctuation forbidding the formation of proto-structures.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2210D"/>
                </a:solidFill>
              </a:rPr>
              <a:t>The </a:t>
            </a:r>
            <a:r>
              <a:rPr lang="ja-JP" altLang="en-US" sz="2400">
                <a:solidFill>
                  <a:srgbClr val="F2210D"/>
                </a:solidFill>
                <a:latin typeface="Arial"/>
              </a:rPr>
              <a:t>“</a:t>
            </a:r>
            <a:r>
              <a:rPr lang="en-US" sz="2400">
                <a:solidFill>
                  <a:srgbClr val="F2210D"/>
                </a:solidFill>
              </a:rPr>
              <a:t>weight</a:t>
            </a:r>
            <a:r>
              <a:rPr lang="ja-JP" altLang="en-US" sz="2400">
                <a:solidFill>
                  <a:srgbClr val="F2210D"/>
                </a:solidFill>
                <a:latin typeface="Arial"/>
              </a:rPr>
              <a:t>”</a:t>
            </a:r>
            <a:r>
              <a:rPr lang="en-US" sz="2400">
                <a:solidFill>
                  <a:srgbClr val="F2210D"/>
                </a:solidFill>
              </a:rPr>
              <a:t> of neutrinos in the DM budget is severely limited by the observations disfavoring scenarios where first superlarge structures arise and then galaxies originate from their fragmentation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1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chemeClr val="hlink"/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LSS PATTERN AND NEUTRINO MASSES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27012" name="Group 4"/>
          <p:cNvGrpSpPr>
            <a:grpSpLocks/>
          </p:cNvGrpSpPr>
          <p:nvPr/>
        </p:nvGrpSpPr>
        <p:grpSpPr bwMode="auto">
          <a:xfrm>
            <a:off x="2641600" y="3014663"/>
            <a:ext cx="5257800" cy="2928937"/>
            <a:chOff x="1536" y="1008"/>
            <a:chExt cx="2989" cy="1845"/>
          </a:xfrm>
        </p:grpSpPr>
        <p:sp>
          <p:nvSpPr>
            <p:cNvPr id="427013" name="Text Box 5"/>
            <p:cNvSpPr txBox="1">
              <a:spLocks noChangeArrowheads="1"/>
            </p:cNvSpPr>
            <p:nvPr/>
          </p:nvSpPr>
          <p:spPr bwMode="auto">
            <a:xfrm>
              <a:off x="3696" y="2640"/>
              <a:ext cx="8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200" b="1" smtClean="0">
                  <a:solidFill>
                    <a:srgbClr val="185B1D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(E..g., Ma 1996)</a:t>
              </a:r>
            </a:p>
          </p:txBody>
        </p:sp>
        <p:grpSp>
          <p:nvGrpSpPr>
            <p:cNvPr id="427014" name="Group 6"/>
            <p:cNvGrpSpPr>
              <a:grpSpLocks/>
            </p:cNvGrpSpPr>
            <p:nvPr/>
          </p:nvGrpSpPr>
          <p:grpSpPr bwMode="auto">
            <a:xfrm>
              <a:off x="1536" y="1008"/>
              <a:ext cx="2064" cy="1845"/>
              <a:chOff x="2208" y="1152"/>
              <a:chExt cx="2544" cy="2544"/>
            </a:xfrm>
          </p:grpSpPr>
          <p:pic>
            <p:nvPicPr>
              <p:cNvPr id="427015" name="Picture 7" descr="hd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152"/>
                <a:ext cx="2544" cy="2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7016" name="Text Box 8"/>
              <p:cNvSpPr txBox="1">
                <a:spLocks noChangeArrowheads="1"/>
              </p:cNvSpPr>
              <p:nvPr/>
            </p:nvSpPr>
            <p:spPr bwMode="auto">
              <a:xfrm>
                <a:off x="2256" y="2112"/>
                <a:ext cx="92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</a:t>
                </a:r>
                <a:r>
                  <a:rPr lang="it-IT" sz="2800" b="1" baseline="-25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</a:t>
                </a: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0 eV</a:t>
                </a:r>
                <a:endParaRPr lang="it-IT" sz="24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7017" name="Text Box 9"/>
              <p:cNvSpPr txBox="1">
                <a:spLocks noChangeArrowheads="1"/>
              </p:cNvSpPr>
              <p:nvPr/>
            </p:nvSpPr>
            <p:spPr bwMode="auto">
              <a:xfrm>
                <a:off x="3534" y="2112"/>
                <a:ext cx="899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</a:t>
                </a:r>
                <a:r>
                  <a:rPr lang="it-IT" sz="2800" b="1" baseline="-25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</a:t>
                </a: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1 eV</a:t>
                </a:r>
                <a:endParaRPr lang="it-IT" sz="24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7018" name="Text Box 10"/>
              <p:cNvSpPr txBox="1">
                <a:spLocks noChangeArrowheads="1"/>
              </p:cNvSpPr>
              <p:nvPr/>
            </p:nvSpPr>
            <p:spPr bwMode="auto">
              <a:xfrm>
                <a:off x="2256" y="3320"/>
                <a:ext cx="92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</a:t>
                </a:r>
                <a:r>
                  <a:rPr lang="it-IT" sz="2800" b="1" baseline="-25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</a:t>
                </a: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7 eV</a:t>
                </a:r>
                <a:endParaRPr lang="it-IT" sz="24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7019" name="Text Box 11"/>
              <p:cNvSpPr txBox="1">
                <a:spLocks noChangeArrowheads="1"/>
              </p:cNvSpPr>
              <p:nvPr/>
            </p:nvSpPr>
            <p:spPr bwMode="auto">
              <a:xfrm>
                <a:off x="3533" y="3320"/>
                <a:ext cx="928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m</a:t>
                </a:r>
                <a:r>
                  <a:rPr lang="it-IT" sz="2800" b="1" baseline="-25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  <a:sym typeface="Symbol" charset="0"/>
                  </a:rPr>
                  <a:t></a:t>
                </a:r>
                <a:r>
                  <a:rPr lang="it-IT" sz="2000" smtClean="0">
                    <a:solidFill>
                      <a:srgbClr val="FFFFFF"/>
                    </a:solidFill>
                    <a:latin typeface="Comic Sans MS" charset="0"/>
                    <a:ea typeface="ＭＳ Ｐゴシック" charset="0"/>
                    <a:cs typeface="ＭＳ Ｐゴシック" charset="0"/>
                  </a:rPr>
                  <a:t> = 4 eV</a:t>
                </a:r>
                <a:endParaRPr lang="it-IT" sz="24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68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6594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5715000" y="381000"/>
            <a:ext cx="3200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cs typeface="ＭＳ Ｐゴシック" charset="0"/>
              </a:rPr>
              <a:t>Cosmological Bounds on the sum of the masses of the 3 neutrinos</a:t>
            </a:r>
            <a:r>
              <a:rPr lang="en-US" sz="2400">
                <a:cs typeface="ＭＳ Ｐゴシック" charset="0"/>
              </a:rPr>
              <a:t> from increasingly rich samples of data sets</a:t>
            </a:r>
          </a:p>
        </p:txBody>
      </p:sp>
      <p:sp>
        <p:nvSpPr>
          <p:cNvPr id="429061" name="Line 5"/>
          <p:cNvSpPr>
            <a:spLocks noChangeShapeType="1"/>
          </p:cNvSpPr>
          <p:nvPr/>
        </p:nvSpPr>
        <p:spPr bwMode="auto">
          <a:xfrm flipV="1">
            <a:off x="6019800" y="5943600"/>
            <a:ext cx="12954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2" name="Line 6"/>
          <p:cNvSpPr>
            <a:spLocks noChangeShapeType="1"/>
          </p:cNvSpPr>
          <p:nvPr/>
        </p:nvSpPr>
        <p:spPr bwMode="auto">
          <a:xfrm flipV="1">
            <a:off x="6019800" y="4343400"/>
            <a:ext cx="12954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419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</a:rPr>
              <a:t>TEN COMMANDMENTS TO BE A </a:t>
            </a:r>
            <a:r>
              <a:rPr lang="ja-JP" altLang="en-US" sz="3200">
                <a:solidFill>
                  <a:srgbClr val="FF00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GOOD</a:t>
            </a:r>
            <a:r>
              <a:rPr lang="ja-JP" altLang="en-US" sz="3200">
                <a:solidFill>
                  <a:srgbClr val="FF0000"/>
                </a:solidFill>
                <a:latin typeface="Arial"/>
              </a:rPr>
              <a:t>”</a:t>
            </a:r>
            <a:r>
              <a:rPr lang="en-US" sz="3200">
                <a:solidFill>
                  <a:srgbClr val="FF0000"/>
                </a:solidFill>
              </a:rPr>
              <a:t> DM CANDIDATE</a:t>
            </a:r>
            <a:r>
              <a:rPr lang="en-US" sz="4000"/>
              <a:t> 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876800"/>
          </a:xfr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MATCH THE APPROPRIATE RELIC DENSITY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COLD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NEUTRAL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CONSISTENT WITH BBN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LEAVE STELLAR EVOLUTION UNCHANGED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COMPATIBLE WITH CONSTRAINTS ON SELF – INTERACTIONS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CONSISTENT WITH DIRECT DM SEARCHES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COMPATIBLE WITH GAMMA – RAY CONSTRAINTS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000066"/>
                </a:solidFill>
              </a:rPr>
              <a:t>TO BE COMPATIBLE WITH OTHER ASTROPHYSICAL BOUNDS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ja-JP" altLang="en-US" sz="1600" b="1">
                <a:solidFill>
                  <a:srgbClr val="000066"/>
                </a:solidFill>
                <a:latin typeface="Arial"/>
              </a:rPr>
              <a:t>“</a:t>
            </a:r>
            <a:r>
              <a:rPr lang="en-US" sz="1600" b="1">
                <a:solidFill>
                  <a:srgbClr val="000066"/>
                </a:solidFill>
              </a:rPr>
              <a:t>TO BE PROBED EXPERIMENTALLY</a:t>
            </a:r>
            <a:r>
              <a:rPr lang="ja-JP" altLang="en-US" sz="1600" b="1">
                <a:solidFill>
                  <a:srgbClr val="000066"/>
                </a:solidFill>
                <a:latin typeface="Arial"/>
              </a:rPr>
              <a:t>”</a:t>
            </a:r>
            <a:endParaRPr lang="en-US" sz="1600" b="1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endParaRPr lang="en-US" sz="1600" b="1">
              <a:solidFill>
                <a:srgbClr val="000066"/>
              </a:solidFill>
            </a:endParaRPr>
          </a:p>
        </p:txBody>
      </p:sp>
      <p:sp>
        <p:nvSpPr>
          <p:cNvPr id="431108" name="Text Box 4"/>
          <p:cNvSpPr txBox="1">
            <a:spLocks noChangeArrowheads="1"/>
          </p:cNvSpPr>
          <p:nvPr/>
        </p:nvSpPr>
        <p:spPr bwMode="auto">
          <a:xfrm>
            <a:off x="6102350" y="121920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BERTONE, A.M., TAOSO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60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9144000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0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7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36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91512" cy="5256213"/>
          </a:xfr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</p:spPr>
        <p:txBody>
          <a:bodyPr/>
          <a:lstStyle/>
          <a:p>
            <a:r>
              <a:rPr lang="en-US" b="1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DM ROAD TO NEW PHYSICS BEYOND THE SM</a:t>
            </a:r>
            <a:r>
              <a:rPr lang="en-US"/>
              <a:t>: </a:t>
            </a:r>
            <a:br>
              <a:rPr lang="en-US"/>
            </a:br>
            <a:r>
              <a:rPr lang="en-US" sz="5400"/>
              <a:t>IS </a:t>
            </a:r>
            <a:r>
              <a:rPr lang="en-US" sz="5400" b="1">
                <a:solidFill>
                  <a:srgbClr val="336600"/>
                </a:solidFill>
              </a:rPr>
              <a:t>DM</a:t>
            </a:r>
            <a:r>
              <a:rPr lang="en-US" sz="5400"/>
              <a:t> A PARTICLE OF THE 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PHYSICS AT THE ELECTROWEAK ENERGY SCALE </a:t>
            </a:r>
            <a:r>
              <a:rPr lang="en-US" sz="72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en-US" sz="6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82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9144000" cy="6867525"/>
          </a:xfrm>
          <a:noFill/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1893" name="Text Box 5"/>
          <p:cNvSpPr txBox="1">
            <a:spLocks noChangeArrowheads="1"/>
          </p:cNvSpPr>
          <p:nvPr/>
        </p:nvSpPr>
        <p:spPr bwMode="auto">
          <a:xfrm>
            <a:off x="6300788" y="1046163"/>
            <a:ext cx="215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/>
              </a:rPr>
              <a:t>Altarelli LP09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7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215900"/>
            <a:ext cx="3816350" cy="69215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chemeClr val="accent2"/>
                </a:solidFill>
              </a:rPr>
              <a:t/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3200" b="1">
                <a:solidFill>
                  <a:schemeClr val="accent2"/>
                </a:solidFill>
              </a:rPr>
              <a:t>WIMPS </a:t>
            </a:r>
            <a:r>
              <a:rPr lang="en-US" sz="2400">
                <a:solidFill>
                  <a:schemeClr val="accent2"/>
                </a:solidFill>
              </a:rPr>
              <a:t>(</a:t>
            </a:r>
            <a:r>
              <a:rPr lang="en-US" sz="2400" b="1">
                <a:solidFill>
                  <a:srgbClr val="FF0000"/>
                </a:solidFill>
              </a:rPr>
              <a:t>Weakly Interacting Massive Particles</a:t>
            </a:r>
            <a:r>
              <a:rPr lang="en-US" sz="2400">
                <a:solidFill>
                  <a:schemeClr val="accent2"/>
                </a:solidFill>
              </a:rPr>
              <a:t>)</a:t>
            </a:r>
            <a:endParaRPr lang="en-US" sz="3200">
              <a:solidFill>
                <a:schemeClr val="accent2"/>
              </a:solidFill>
            </a:endParaRPr>
          </a:p>
        </p:txBody>
      </p:sp>
      <p:sp>
        <p:nvSpPr>
          <p:cNvPr id="434179" name="Line 3"/>
          <p:cNvSpPr>
            <a:spLocks noChangeShapeType="1"/>
          </p:cNvSpPr>
          <p:nvPr/>
        </p:nvSpPr>
        <p:spPr bwMode="auto">
          <a:xfrm>
            <a:off x="762000" y="2060575"/>
            <a:ext cx="4267200" cy="0"/>
          </a:xfrm>
          <a:prstGeom prst="line">
            <a:avLst/>
          </a:prstGeom>
          <a:noFill/>
          <a:ln w="9525">
            <a:solidFill>
              <a:srgbClr val="1001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>
            <a:off x="611188" y="16224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#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~#</a:t>
            </a:r>
            <a:endParaRPr lang="en-US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1" name="Line 5"/>
          <p:cNvSpPr>
            <a:spLocks noChangeShapeType="1"/>
          </p:cNvSpPr>
          <p:nvPr/>
        </p:nvSpPr>
        <p:spPr bwMode="auto">
          <a:xfrm>
            <a:off x="1828800" y="19002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1403350" y="1622425"/>
            <a:ext cx="585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m</a:t>
            </a:r>
            <a:r>
              <a:rPr lang="en-US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1981200" y="1268413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#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  exp(-m/T)</a:t>
            </a:r>
            <a:endParaRPr lang="en-US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4" name="Line 8"/>
          <p:cNvSpPr>
            <a:spLocks noChangeShapeType="1"/>
          </p:cNvSpPr>
          <p:nvPr/>
        </p:nvSpPr>
        <p:spPr bwMode="auto">
          <a:xfrm>
            <a:off x="2667000" y="16081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85" name="Text Box 9"/>
          <p:cNvSpPr txBox="1">
            <a:spLocks noChangeArrowheads="1"/>
          </p:cNvSpPr>
          <p:nvPr/>
        </p:nvSpPr>
        <p:spPr bwMode="auto">
          <a:xfrm>
            <a:off x="4495800" y="1406525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#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 does not change any more</a:t>
            </a:r>
            <a:endParaRPr lang="en-US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6" name="Line 10"/>
          <p:cNvSpPr>
            <a:spLocks noChangeShapeType="1"/>
          </p:cNvSpPr>
          <p:nvPr/>
        </p:nvSpPr>
        <p:spPr bwMode="auto">
          <a:xfrm flipH="1">
            <a:off x="4038600" y="1755775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87" name="Line 11"/>
          <p:cNvSpPr>
            <a:spLocks noChangeShapeType="1"/>
          </p:cNvSpPr>
          <p:nvPr/>
        </p:nvSpPr>
        <p:spPr bwMode="auto">
          <a:xfrm>
            <a:off x="3581400" y="19002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88" name="Text Box 12"/>
          <p:cNvSpPr txBox="1">
            <a:spLocks noChangeArrowheads="1"/>
          </p:cNvSpPr>
          <p:nvPr/>
        </p:nvSpPr>
        <p:spPr bwMode="auto">
          <a:xfrm>
            <a:off x="3124200" y="21336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b="1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decoup</a:t>
            </a:r>
            <a:r>
              <a:rPr lang="en-US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l.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typically ~  m</a:t>
            </a:r>
            <a:r>
              <a:rPr lang="en-US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/20 </a:t>
            </a:r>
          </a:p>
        </p:txBody>
      </p:sp>
      <p:sp>
        <p:nvSpPr>
          <p:cNvPr id="434189" name="Text Box 13"/>
          <p:cNvSpPr txBox="1">
            <a:spLocks noChangeArrowheads="1"/>
          </p:cNvSpPr>
          <p:nvPr/>
        </p:nvSpPr>
        <p:spPr bwMode="auto">
          <a:xfrm>
            <a:off x="3340100" y="1196975"/>
            <a:ext cx="295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endParaRPr lang="en-US" sz="2400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190" name="Text Box 14"/>
          <p:cNvSpPr txBox="1">
            <a:spLocks noChangeArrowheads="1"/>
          </p:cNvSpPr>
          <p:nvPr/>
        </p:nvSpPr>
        <p:spPr bwMode="auto">
          <a:xfrm>
            <a:off x="762000" y="2438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 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depends on 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particle physics (</a:t>
            </a:r>
            <a:r>
              <a:rPr lang="en-US" baseline="-25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annih.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) and </a:t>
            </a:r>
            <a:r>
              <a:rPr lang="ja-JP" alt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“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cosmological</a:t>
            </a:r>
            <a:r>
              <a:rPr lang="ja-JP" alt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”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quantities (H, T</a:t>
            </a:r>
            <a:r>
              <a:rPr lang="en-US" baseline="-25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…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191" name="Text Box 15"/>
          <p:cNvSpPr txBox="1">
            <a:spLocks noChangeArrowheads="1"/>
          </p:cNvSpPr>
          <p:nvPr/>
        </p:nvSpPr>
        <p:spPr bwMode="auto">
          <a:xfrm>
            <a:off x="4419600" y="2376488"/>
            <a:ext cx="27463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192" name="Text Box 16"/>
          <p:cNvSpPr txBox="1">
            <a:spLocks noChangeArrowheads="1"/>
          </p:cNvSpPr>
          <p:nvPr/>
        </p:nvSpPr>
        <p:spPr bwMode="auto">
          <a:xfrm>
            <a:off x="762000" y="3124200"/>
            <a:ext cx="4419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h</a:t>
            </a:r>
            <a:r>
              <a:rPr lang="en-US" sz="2400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_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193" name="Text Box 17"/>
          <p:cNvSpPr txBox="1">
            <a:spLocks noChangeArrowheads="1"/>
          </p:cNvSpPr>
          <p:nvPr/>
        </p:nvSpPr>
        <p:spPr bwMode="auto">
          <a:xfrm>
            <a:off x="1524000" y="3200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~</a:t>
            </a:r>
          </a:p>
        </p:txBody>
      </p:sp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1981200" y="35052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2667000" y="3048000"/>
            <a:ext cx="703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-3</a:t>
            </a:r>
            <a:endParaRPr lang="en-US" sz="2400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96" name="Text Box 20"/>
          <p:cNvSpPr txBox="1">
            <a:spLocks noChangeArrowheads="1"/>
          </p:cNvSpPr>
          <p:nvPr/>
        </p:nvSpPr>
        <p:spPr bwMode="auto">
          <a:xfrm>
            <a:off x="2133600" y="35052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&lt;(</a:t>
            </a:r>
            <a:r>
              <a:rPr lang="en-US" sz="2400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annih</a:t>
            </a:r>
            <a:r>
              <a:rPr lang="en-US" sz="2000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  <a:r>
              <a:rPr lang="en-US" sz="2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) V  &gt;   TeV</a:t>
            </a:r>
            <a:r>
              <a:rPr lang="en-US" sz="2000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endParaRPr lang="en-US" sz="2000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197" name="Text Box 21"/>
          <p:cNvSpPr txBox="1">
            <a:spLocks noChangeArrowheads="1"/>
          </p:cNvSpPr>
          <p:nvPr/>
        </p:nvSpPr>
        <p:spPr bwMode="auto">
          <a:xfrm>
            <a:off x="2133600" y="4114800"/>
            <a:ext cx="1470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~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sz="24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/ M</a:t>
            </a:r>
            <a:r>
              <a:rPr lang="en-US" sz="24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1001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98" name="AutoShape 22"/>
          <p:cNvSpPr>
            <a:spLocks/>
          </p:cNvSpPr>
          <p:nvPr/>
        </p:nvSpPr>
        <p:spPr bwMode="auto">
          <a:xfrm rot="-5428673">
            <a:off x="2933700" y="3390900"/>
            <a:ext cx="228600" cy="137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1001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199" name="Text Box 23"/>
          <p:cNvSpPr txBox="1">
            <a:spLocks noChangeArrowheads="1"/>
          </p:cNvSpPr>
          <p:nvPr/>
        </p:nvSpPr>
        <p:spPr bwMode="auto">
          <a:xfrm>
            <a:off x="4800600" y="40386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From   T</a:t>
            </a:r>
            <a:r>
              <a:rPr lang="en-US" sz="2000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0 </a:t>
            </a:r>
            <a:r>
              <a:rPr lang="en-US" sz="2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baseline="-25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Planck</a:t>
            </a:r>
            <a:endParaRPr lang="en-US" sz="2000" smtClean="0">
              <a:solidFill>
                <a:srgbClr val="1001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200" name="Line 24"/>
          <p:cNvSpPr>
            <a:spLocks noChangeShapeType="1"/>
          </p:cNvSpPr>
          <p:nvPr/>
        </p:nvSpPr>
        <p:spPr bwMode="auto">
          <a:xfrm>
            <a:off x="4191000" y="3886200"/>
            <a:ext cx="0" cy="381000"/>
          </a:xfrm>
          <a:prstGeom prst="line">
            <a:avLst/>
          </a:prstGeom>
          <a:noFill/>
          <a:ln w="9525">
            <a:solidFill>
              <a:srgbClr val="1001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201" name="Line 25"/>
          <p:cNvSpPr>
            <a:spLocks noChangeShapeType="1"/>
          </p:cNvSpPr>
          <p:nvPr/>
        </p:nvSpPr>
        <p:spPr bwMode="auto">
          <a:xfrm>
            <a:off x="4191000" y="4267200"/>
            <a:ext cx="685800" cy="0"/>
          </a:xfrm>
          <a:prstGeom prst="line">
            <a:avLst/>
          </a:prstGeom>
          <a:noFill/>
          <a:ln w="9525">
            <a:solidFill>
              <a:srgbClr val="1001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202" name="Text Box 26"/>
          <p:cNvSpPr txBox="1">
            <a:spLocks noChangeArrowheads="1"/>
          </p:cNvSpPr>
          <p:nvPr/>
        </p:nvSpPr>
        <p:spPr bwMode="auto">
          <a:xfrm>
            <a:off x="762000" y="4648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h</a:t>
            </a:r>
            <a:r>
              <a:rPr lang="en-US" sz="2000" baseline="30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  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in the range 10</a:t>
            </a:r>
            <a:r>
              <a:rPr lang="en-US" sz="2000" baseline="30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-2  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-10</a:t>
            </a:r>
            <a:r>
              <a:rPr lang="en-US" sz="2000" baseline="30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-1</a:t>
            </a: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to be cosmologically interesting (for DM)</a:t>
            </a:r>
            <a:endParaRPr lang="en-US" sz="2000" baseline="300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34203" name="Text Box 27"/>
          <p:cNvSpPr txBox="1">
            <a:spLocks noChangeArrowheads="1"/>
          </p:cNvSpPr>
          <p:nvPr/>
        </p:nvSpPr>
        <p:spPr bwMode="auto">
          <a:xfrm>
            <a:off x="990600" y="5257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m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 ~ 10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10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3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GeV (weak interaction)       h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~ 10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-2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-10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-1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!!! </a:t>
            </a:r>
          </a:p>
        </p:txBody>
      </p:sp>
      <p:sp>
        <p:nvSpPr>
          <p:cNvPr id="434204" name="Text Box 28"/>
          <p:cNvSpPr txBox="1">
            <a:spLocks noChangeArrowheads="1"/>
          </p:cNvSpPr>
          <p:nvPr/>
        </p:nvSpPr>
        <p:spPr bwMode="auto">
          <a:xfrm>
            <a:off x="611188" y="5589588"/>
            <a:ext cx="85328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0099"/>
                </a:solidFill>
                <a:latin typeface="Arial" charset="0"/>
                <a:ea typeface="ＭＳ Ｐゴシック" charset="0"/>
              </a:rPr>
              <a:t>THERMAL RELICS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WIMP in thermodyn.equilibrium with the 					plasma until </a:t>
            </a:r>
            <a:r>
              <a:rPr lang="en-US" b="1" smtClean="0">
                <a:solidFill>
                  <a:srgbClr val="FF1B12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b="1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decoupl</a:t>
            </a: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</a:t>
            </a:r>
            <a:r>
              <a:rPr lang="en-US" sz="36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434205" name="Line 29"/>
          <p:cNvSpPr>
            <a:spLocks noChangeShapeType="1"/>
          </p:cNvSpPr>
          <p:nvPr/>
        </p:nvSpPr>
        <p:spPr bwMode="auto">
          <a:xfrm>
            <a:off x="250825" y="2060575"/>
            <a:ext cx="71438" cy="3889375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206" name="Line 30"/>
          <p:cNvSpPr>
            <a:spLocks noChangeShapeType="1"/>
          </p:cNvSpPr>
          <p:nvPr/>
        </p:nvSpPr>
        <p:spPr bwMode="auto">
          <a:xfrm>
            <a:off x="323850" y="5949950"/>
            <a:ext cx="4318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4207" name="Line 31"/>
          <p:cNvSpPr>
            <a:spLocks noChangeShapeType="1"/>
          </p:cNvSpPr>
          <p:nvPr/>
        </p:nvSpPr>
        <p:spPr bwMode="auto">
          <a:xfrm flipV="1">
            <a:off x="250825" y="2060575"/>
            <a:ext cx="360363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3420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51847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4209" name="Text Box 33"/>
          <p:cNvSpPr txBox="1">
            <a:spLocks noChangeArrowheads="1"/>
          </p:cNvSpPr>
          <p:nvPr/>
        </p:nvSpPr>
        <p:spPr bwMode="auto">
          <a:xfrm>
            <a:off x="5076825" y="3141663"/>
            <a:ext cx="3527425" cy="854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COSMO – PARTICLE</a:t>
            </a:r>
            <a:r>
              <a:rPr 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336600"/>
                </a:solidFill>
                <a:latin typeface="Arial" charset="0"/>
                <a:ea typeface="ＭＳ Ｐゴシック" charset="0"/>
              </a:rPr>
              <a:t>CONSPIRACY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27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gradFill rotWithShape="1">
            <a:gsLst>
              <a:gs pos="0">
                <a:srgbClr val="FFFFCC"/>
              </a:gs>
              <a:gs pos="100000">
                <a:srgbClr val="CCFF99"/>
              </a:gs>
            </a:gsLst>
            <a:lin ang="5400000" scaled="1"/>
          </a:gradFill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</a:rPr>
              <a:t>CONNECTION DM – ELW. SCALE</a:t>
            </a:r>
            <a:r>
              <a:rPr lang="en-US" sz="2400"/>
              <a:t/>
            </a:r>
            <a:br>
              <a:rPr lang="en-US" sz="2400"/>
            </a:br>
            <a:r>
              <a:rPr lang="en-US" sz="2400" b="1" i="1" u="sng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WIMP MIRACLE</a:t>
            </a:r>
            <a:r>
              <a:rPr lang="en-US" sz="2400"/>
              <a:t> :</a:t>
            </a:r>
            <a:r>
              <a:rPr lang="en-US" sz="2400" b="1"/>
              <a:t>STABLE ELW. SCALE WIMPs</a:t>
            </a:r>
            <a:r>
              <a:rPr lang="en-US" sz="2400"/>
              <a:t> </a:t>
            </a:r>
            <a:endParaRPr lang="en-US"/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381000" y="126365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1) </a:t>
            </a:r>
            <a:r>
              <a:rPr lang="en-US" b="1" smtClean="0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ENLARGEMENT OF THE SM</a:t>
            </a:r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>
            <a:off x="3429000" y="1081088"/>
            <a:ext cx="541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SUSY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en-US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EXTRA DIM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           </a:t>
            </a:r>
            <a:r>
              <a:rPr lang="en-US" b="1" smtClea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LITTLE HIGGS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		</a:t>
            </a:r>
          </a:p>
        </p:txBody>
      </p:sp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3352800" y="13716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(x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)	              (x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,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j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i)	               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SM part + new part</a:t>
            </a:r>
            <a:endParaRPr lang="en-US" baseline="30000" smtClean="0">
              <a:solidFill>
                <a:srgbClr val="FF1B12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3352800" y="1828800"/>
            <a:ext cx="54864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Anticomm.          New bosonic               to cancel </a:t>
            </a: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</a:t>
            </a:r>
            <a:r>
              <a:rPr lang="en-US" baseline="300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endParaRPr lang="en-US" smtClean="0">
              <a:solidFill>
                <a:srgbClr val="1001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Coord.                      Coord.                   at 1-Loop</a:t>
            </a: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381000" y="2438400"/>
            <a:ext cx="22098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2) </a:t>
            </a:r>
            <a:r>
              <a:rPr lang="en-US" b="1" smtClean="0">
                <a:solidFill>
                  <a:srgbClr val="990099"/>
                </a:solidFill>
                <a:latin typeface="Arial" charset="0"/>
                <a:ea typeface="ＭＳ Ｐゴシック" charset="0"/>
                <a:cs typeface="ＭＳ Ｐゴシック" charset="0"/>
              </a:rPr>
              <a:t>SELECTION RULE 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990099"/>
                </a:solidFill>
                <a:latin typeface="Arial" charset="0"/>
                <a:ea typeface="ＭＳ Ｐゴシック" charset="0"/>
                <a:cs typeface="ＭＳ Ｐゴシック" charset="0"/>
              </a:rPr>
              <a:t>DISCRETE SYMM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990099"/>
                </a:solidFill>
                <a:latin typeface="Arial" charset="0"/>
                <a:ea typeface="ＭＳ Ｐゴシック" charset="0"/>
                <a:cs typeface="ＭＳ Ｐゴシック" charset="0"/>
              </a:rPr>
              <a:t>STABLE NEW PART.</a:t>
            </a:r>
          </a:p>
        </p:txBody>
      </p:sp>
      <p:sp>
        <p:nvSpPr>
          <p:cNvPr id="287752" name="Line 8"/>
          <p:cNvSpPr>
            <a:spLocks noChangeShapeType="1"/>
          </p:cNvSpPr>
          <p:nvPr/>
        </p:nvSpPr>
        <p:spPr bwMode="auto">
          <a:xfrm>
            <a:off x="152400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152400" y="3657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54" name="Text Box 10"/>
          <p:cNvSpPr txBox="1">
            <a:spLocks noChangeArrowheads="1"/>
          </p:cNvSpPr>
          <p:nvPr/>
        </p:nvSpPr>
        <p:spPr bwMode="auto">
          <a:xfrm>
            <a:off x="3048000" y="266700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1B1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1001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R-PARITY LSP       KK-PARITY LKP     T-PARITY LTP</a:t>
            </a:r>
          </a:p>
        </p:txBody>
      </p:sp>
      <p:sp>
        <p:nvSpPr>
          <p:cNvPr id="287755" name="Text Box 11"/>
          <p:cNvSpPr txBox="1">
            <a:spLocks noChangeArrowheads="1"/>
          </p:cNvSpPr>
          <p:nvPr/>
        </p:nvSpPr>
        <p:spPr bwMode="auto">
          <a:xfrm>
            <a:off x="2819400" y="3124200"/>
            <a:ext cx="586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Neutralino spin 1/2              spin1                    spin0</a:t>
            </a:r>
          </a:p>
        </p:txBody>
      </p:sp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381000" y="4249738"/>
            <a:ext cx="25908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3) FIND REGION (S) PARAM. SPACE WHERE THE </a:t>
            </a:r>
            <a:r>
              <a:rPr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NEW PART. IS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NEUTRAL + Ω</a:t>
            </a:r>
            <a:r>
              <a:rPr lang="en-US" baseline="-25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L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aseline="30000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mtClean="0">
                <a:solidFill>
                  <a:srgbClr val="FF1B12"/>
                </a:solidFill>
                <a:latin typeface="Arial" charset="0"/>
                <a:ea typeface="ＭＳ Ｐゴシック" charset="0"/>
                <a:cs typeface="ＭＳ Ｐゴシック" charset="0"/>
              </a:rPr>
              <a:t> OK</a:t>
            </a:r>
          </a:p>
        </p:txBody>
      </p:sp>
      <p:sp>
        <p:nvSpPr>
          <p:cNvPr id="287757" name="Text Box 13"/>
          <p:cNvSpPr txBox="1">
            <a:spLocks noChangeArrowheads="1"/>
          </p:cNvSpPr>
          <p:nvPr/>
        </p:nvSpPr>
        <p:spPr bwMode="auto">
          <a:xfrm>
            <a:off x="152400" y="57912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But abandoning gaugino-masss unif.       Possible to have m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LSP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down to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7 GeV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7758" name="Line 14"/>
          <p:cNvSpPr>
            <a:spLocks noChangeShapeType="1"/>
          </p:cNvSpPr>
          <p:nvPr/>
        </p:nvSpPr>
        <p:spPr bwMode="auto">
          <a:xfrm>
            <a:off x="48006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59" name="Line 15"/>
          <p:cNvSpPr>
            <a:spLocks noChangeShapeType="1"/>
          </p:cNvSpPr>
          <p:nvPr/>
        </p:nvSpPr>
        <p:spPr bwMode="auto">
          <a:xfrm>
            <a:off x="28194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0" name="Line 16"/>
          <p:cNvSpPr>
            <a:spLocks noChangeShapeType="1"/>
          </p:cNvSpPr>
          <p:nvPr/>
        </p:nvSpPr>
        <p:spPr bwMode="auto">
          <a:xfrm>
            <a:off x="3200400" y="2667000"/>
            <a:ext cx="15240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1" name="Line 17"/>
          <p:cNvSpPr>
            <a:spLocks noChangeShapeType="1"/>
          </p:cNvSpPr>
          <p:nvPr/>
        </p:nvSpPr>
        <p:spPr bwMode="auto">
          <a:xfrm>
            <a:off x="3200400" y="3048000"/>
            <a:ext cx="15240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2" name="Line 18"/>
          <p:cNvSpPr>
            <a:spLocks noChangeShapeType="1"/>
          </p:cNvSpPr>
          <p:nvPr/>
        </p:nvSpPr>
        <p:spPr bwMode="auto">
          <a:xfrm>
            <a:off x="51054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3" name="Line 19"/>
          <p:cNvSpPr>
            <a:spLocks noChangeShapeType="1"/>
          </p:cNvSpPr>
          <p:nvPr/>
        </p:nvSpPr>
        <p:spPr bwMode="auto">
          <a:xfrm>
            <a:off x="69342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4" name="Line 20"/>
          <p:cNvSpPr>
            <a:spLocks noChangeShapeType="1"/>
          </p:cNvSpPr>
          <p:nvPr/>
        </p:nvSpPr>
        <p:spPr bwMode="auto">
          <a:xfrm>
            <a:off x="70866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5" name="Line 21"/>
          <p:cNvSpPr>
            <a:spLocks noChangeShapeType="1"/>
          </p:cNvSpPr>
          <p:nvPr/>
        </p:nvSpPr>
        <p:spPr bwMode="auto">
          <a:xfrm>
            <a:off x="8763000" y="2667000"/>
            <a:ext cx="0" cy="38100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6" name="Line 22"/>
          <p:cNvSpPr>
            <a:spLocks noChangeShapeType="1"/>
          </p:cNvSpPr>
          <p:nvPr/>
        </p:nvSpPr>
        <p:spPr bwMode="auto">
          <a:xfrm>
            <a:off x="5181600" y="2667000"/>
            <a:ext cx="16764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7" name="Line 23"/>
          <p:cNvSpPr>
            <a:spLocks noChangeShapeType="1"/>
          </p:cNvSpPr>
          <p:nvPr/>
        </p:nvSpPr>
        <p:spPr bwMode="auto">
          <a:xfrm>
            <a:off x="5181600" y="3048000"/>
            <a:ext cx="16764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8" name="Line 24"/>
          <p:cNvSpPr>
            <a:spLocks noChangeShapeType="1"/>
          </p:cNvSpPr>
          <p:nvPr/>
        </p:nvSpPr>
        <p:spPr bwMode="auto">
          <a:xfrm>
            <a:off x="7162800" y="3048000"/>
            <a:ext cx="15240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69" name="Line 25"/>
          <p:cNvSpPr>
            <a:spLocks noChangeShapeType="1"/>
          </p:cNvSpPr>
          <p:nvPr/>
        </p:nvSpPr>
        <p:spPr bwMode="auto">
          <a:xfrm>
            <a:off x="7162800" y="2667000"/>
            <a:ext cx="1524000" cy="0"/>
          </a:xfrm>
          <a:prstGeom prst="line">
            <a:avLst/>
          </a:prstGeom>
          <a:noFill/>
          <a:ln w="9525">
            <a:solidFill>
              <a:srgbClr val="FF1B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70" name="Text Box 26"/>
          <p:cNvSpPr txBox="1">
            <a:spLocks noChangeArrowheads="1"/>
          </p:cNvSpPr>
          <p:nvPr/>
        </p:nvSpPr>
        <p:spPr bwMode="auto">
          <a:xfrm>
            <a:off x="3429000" y="4191000"/>
            <a:ext cx="12954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LSP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~100 - 200 GeV </a:t>
            </a:r>
            <a:r>
              <a:rPr lang="en-US" sz="24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7771" name="Line 27"/>
          <p:cNvSpPr>
            <a:spLocks noChangeShapeType="1"/>
          </p:cNvSpPr>
          <p:nvPr/>
        </p:nvSpPr>
        <p:spPr bwMode="auto">
          <a:xfrm>
            <a:off x="38100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72" name="Text Box 28"/>
          <p:cNvSpPr txBox="1">
            <a:spLocks noChangeArrowheads="1"/>
          </p:cNvSpPr>
          <p:nvPr/>
        </p:nvSpPr>
        <p:spPr bwMode="auto">
          <a:xfrm>
            <a:off x="5410200" y="4217988"/>
            <a:ext cx="13716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m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LKP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~600 - 800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</a:p>
        </p:txBody>
      </p:sp>
      <p:sp>
        <p:nvSpPr>
          <p:cNvPr id="287773" name="Line 29"/>
          <p:cNvSpPr>
            <a:spLocks noChangeShapeType="1"/>
          </p:cNvSpPr>
          <p:nvPr/>
        </p:nvSpPr>
        <p:spPr bwMode="auto">
          <a:xfrm>
            <a:off x="59436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74" name="Text Box 30"/>
          <p:cNvSpPr txBox="1">
            <a:spLocks noChangeArrowheads="1"/>
          </p:cNvSpPr>
          <p:nvPr/>
        </p:nvSpPr>
        <p:spPr bwMode="auto">
          <a:xfrm>
            <a:off x="7391400" y="4267200"/>
            <a:ext cx="12954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m</a:t>
            </a:r>
            <a:r>
              <a:rPr lang="en-US" baseline="-25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LTP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~400 - 800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</a:p>
        </p:txBody>
      </p:sp>
      <p:sp>
        <p:nvSpPr>
          <p:cNvPr id="287775" name="Line 31"/>
          <p:cNvSpPr>
            <a:spLocks noChangeShapeType="1"/>
          </p:cNvSpPr>
          <p:nvPr/>
        </p:nvSpPr>
        <p:spPr bwMode="auto">
          <a:xfrm>
            <a:off x="78486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7776" name="Text Box 32"/>
          <p:cNvSpPr txBox="1">
            <a:spLocks noChangeArrowheads="1"/>
          </p:cNvSpPr>
          <p:nvPr/>
        </p:nvSpPr>
        <p:spPr bwMode="auto">
          <a:xfrm>
            <a:off x="5562600" y="6248400"/>
            <a:ext cx="358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1001FF"/>
                </a:solidFill>
                <a:latin typeface="Arial" charset="0"/>
                <a:ea typeface="ＭＳ Ｐゴシック" charset="0"/>
                <a:cs typeface="ＭＳ Ｐゴシック" charset="0"/>
              </a:rPr>
              <a:t>Bottino, Donato, Fornengo, Scopel</a:t>
            </a:r>
          </a:p>
        </p:txBody>
      </p:sp>
      <p:sp>
        <p:nvSpPr>
          <p:cNvPr id="287777" name="Line 33"/>
          <p:cNvSpPr>
            <a:spLocks noChangeShapeType="1"/>
          </p:cNvSpPr>
          <p:nvPr/>
        </p:nvSpPr>
        <p:spPr bwMode="auto">
          <a:xfrm>
            <a:off x="4419600" y="6019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97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 descr="Parchment"/>
          <p:cNvSpPr>
            <a:spLocks noGrp="1" noChangeArrowheads="1"/>
          </p:cNvSpPr>
          <p:nvPr>
            <p:ph type="title"/>
          </p:nvPr>
        </p:nvSpPr>
        <p:spPr>
          <a:xfrm>
            <a:off x="215900" y="188913"/>
            <a:ext cx="8604250" cy="854075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4000"/>
              <a:t>SUSY &amp; DM : a successful marriage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207375" cy="54006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Supersymmetrizing the SM does </a:t>
            </a:r>
            <a:r>
              <a:rPr lang="en-US" sz="2400">
                <a:solidFill>
                  <a:srgbClr val="FF0000"/>
                </a:solidFill>
              </a:rPr>
              <a:t>not </a:t>
            </a:r>
            <a:r>
              <a:rPr lang="en-US" sz="2400"/>
              <a:t>lead necessarily to a stable SUSY particle to be a DM candidate. </a:t>
            </a:r>
          </a:p>
          <a:p>
            <a:pPr>
              <a:lnSpc>
                <a:spcPct val="80000"/>
              </a:lnSpc>
            </a:pPr>
            <a:r>
              <a:rPr lang="en-US" sz="2400"/>
              <a:t>However, the mere SUSY version of the SM is known to lead to a </a:t>
            </a:r>
            <a:r>
              <a:rPr lang="en-US" sz="2400">
                <a:solidFill>
                  <a:srgbClr val="FF0000"/>
                </a:solidFill>
              </a:rPr>
              <a:t>too fast p-decay</a:t>
            </a:r>
            <a:r>
              <a:rPr lang="en-US" sz="2400"/>
              <a:t>. Hence, necessarily, the SUSY version of the SM has to be </a:t>
            </a:r>
            <a:r>
              <a:rPr lang="en-US" sz="2400" b="1">
                <a:solidFill>
                  <a:srgbClr val="FF0000"/>
                </a:solidFill>
              </a:rPr>
              <a:t>supplemented with some additional ( ad hoc?) symmetry to prevent the p-decay catastrophe. </a:t>
            </a:r>
          </a:p>
          <a:p>
            <a:pPr>
              <a:lnSpc>
                <a:spcPct val="80000"/>
              </a:lnSpc>
            </a:pPr>
            <a:r>
              <a:rPr lang="en-US" sz="2400"/>
              <a:t>Certainly the simplest and maybe also the most attractive solution is </a:t>
            </a:r>
            <a:r>
              <a:rPr lang="en-US" sz="2400" b="1">
                <a:solidFill>
                  <a:srgbClr val="FF0000"/>
                </a:solidFill>
              </a:rPr>
              <a:t>to impose the discrete R-parity</a:t>
            </a:r>
            <a:r>
              <a:rPr lang="en-US" sz="2400"/>
              <a:t> symmetry </a:t>
            </a:r>
          </a:p>
          <a:p>
            <a:pPr>
              <a:lnSpc>
                <a:spcPct val="80000"/>
              </a:lnSpc>
            </a:pPr>
            <a:r>
              <a:rPr lang="en-US" sz="2400">
                <a:solidFill>
                  <a:srgbClr val="FF0000"/>
                </a:solidFill>
              </a:rPr>
              <a:t>MSSM + R PARITY</a:t>
            </a:r>
            <a:r>
              <a:rPr lang="en-US" sz="2400"/>
              <a:t>                  </a:t>
            </a:r>
            <a:r>
              <a:rPr lang="en-US" sz="2400">
                <a:solidFill>
                  <a:srgbClr val="333399"/>
                </a:solidFill>
              </a:rPr>
              <a:t>LIGHTEST SUSY PARTICLE  (LSP) IS STABLE</a:t>
            </a:r>
            <a:r>
              <a:rPr lang="en-US" sz="2400"/>
              <a:t> . </a:t>
            </a:r>
          </a:p>
          <a:p>
            <a:pPr>
              <a:lnSpc>
                <a:spcPct val="80000"/>
              </a:lnSpc>
            </a:pPr>
            <a:r>
              <a:rPr lang="en-US" sz="2400"/>
              <a:t> </a:t>
            </a:r>
            <a:r>
              <a:rPr lang="en-US" sz="2400">
                <a:solidFill>
                  <a:srgbClr val="336600"/>
                </a:solidFill>
              </a:rPr>
              <a:t>The LSP can constitute an interesting DM candidate in several interesting realizations of the MSSM</a:t>
            </a:r>
            <a:r>
              <a:rPr lang="en-US" sz="2400"/>
              <a:t> ( i.e., with different SUSY breaking mechanisms including gravity, gaugino, gauge, anomaly mediations, and in various regions of the parameter space).</a:t>
            </a:r>
          </a:p>
        </p:txBody>
      </p:sp>
      <p:sp>
        <p:nvSpPr>
          <p:cNvPr id="436228" name="Line 4"/>
          <p:cNvSpPr>
            <a:spLocks noChangeShapeType="1"/>
          </p:cNvSpPr>
          <p:nvPr/>
        </p:nvSpPr>
        <p:spPr bwMode="auto">
          <a:xfrm>
            <a:off x="3563938" y="4581525"/>
            <a:ext cx="10795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14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6553200" cy="720725"/>
          </a:xfrm>
          <a:solidFill>
            <a:srgbClr val="33CCFF"/>
          </a:solidFill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WHO IS THE LSP?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207375" cy="5400675"/>
          </a:xfr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333399"/>
                </a:solidFill>
              </a:rPr>
              <a:t>SUPERGRAVITY</a:t>
            </a:r>
            <a:r>
              <a:rPr lang="en-US"/>
              <a:t> ( transmission of the SUSY breaking from the hidden to the obsevable sector occurring via gravitational interactions): best candidate to play the role of LSP: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</a:t>
            </a:r>
            <a:r>
              <a:rPr lang="en-US" sz="3600" b="1">
                <a:solidFill>
                  <a:srgbClr val="FF0000"/>
                </a:solidFill>
              </a:rPr>
              <a:t>NEUTRALINO</a:t>
            </a:r>
            <a:r>
              <a:rPr lang="en-US" sz="3600"/>
              <a:t>  ( i.e., the lightest of the four eigenstates of the 4x4 neutralino mass matrix)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/>
              <a:t>In </a:t>
            </a:r>
            <a:r>
              <a:rPr lang="en-US" sz="3600" b="1"/>
              <a:t>CMSSM</a:t>
            </a:r>
            <a:r>
              <a:rPr lang="en-US" sz="3600"/>
              <a:t>: the LSP neutralino is almost entirely a </a:t>
            </a:r>
            <a:r>
              <a:rPr lang="en-US" sz="3600">
                <a:solidFill>
                  <a:srgbClr val="FF0000"/>
                </a:solidFill>
              </a:rPr>
              <a:t>BINO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5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 descr="Parchment"/>
          <p:cNvSpPr>
            <a:spLocks noGrp="1" noChangeArrowheads="1"/>
          </p:cNvSpPr>
          <p:nvPr>
            <p:ph type="title"/>
          </p:nvPr>
        </p:nvSpPr>
        <p:spPr>
          <a:xfrm>
            <a:off x="107950" y="144463"/>
            <a:ext cx="8893175" cy="47625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</a:t>
            </a:r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THE ORIGIN OF THE SUSY BREAKING</a:t>
            </a:r>
          </a:p>
        </p:txBody>
      </p:sp>
      <p:sp>
        <p:nvSpPr>
          <p:cNvPr id="438275" name="Oval 3"/>
          <p:cNvSpPr>
            <a:spLocks noChangeArrowheads="1"/>
          </p:cNvSpPr>
          <p:nvPr/>
        </p:nvSpPr>
        <p:spPr bwMode="auto">
          <a:xfrm>
            <a:off x="3200400" y="762000"/>
            <a:ext cx="24384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ＭＳ Ｐゴシック" charset="0"/>
              </a:rPr>
              <a:t>HIDDEN 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SECTOR SUSY 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BREAKING AT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SCALE </a:t>
            </a:r>
            <a:r>
              <a:rPr lang="en-US">
                <a:cs typeface="ＭＳ Ｐゴシック" charset="0"/>
                <a:sym typeface="Symbol" charset="0"/>
              </a:rPr>
              <a:t>F</a:t>
            </a:r>
            <a:endParaRPr lang="en-US">
              <a:cs typeface="ＭＳ Ｐゴシック" charset="0"/>
            </a:endParaRPr>
          </a:p>
        </p:txBody>
      </p:sp>
      <p:sp>
        <p:nvSpPr>
          <p:cNvPr id="438276" name="Oval 4"/>
          <p:cNvSpPr>
            <a:spLocks noChangeArrowheads="1"/>
          </p:cNvSpPr>
          <p:nvPr/>
        </p:nvSpPr>
        <p:spPr bwMode="auto">
          <a:xfrm>
            <a:off x="2667000" y="4419600"/>
            <a:ext cx="34290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ＭＳ Ｐゴシック" charset="0"/>
              </a:rPr>
              <a:t>OBSERVABLE 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SECTOR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SM + superpartners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MSSM  :  minimal content</a:t>
            </a:r>
          </a:p>
          <a:p>
            <a:pPr algn="ctr" eaLnBrk="0" hangingPunct="0"/>
            <a:r>
              <a:rPr lang="en-US">
                <a:cs typeface="ＭＳ Ｐゴシック" charset="0"/>
              </a:rPr>
              <a:t>of superfields</a:t>
            </a:r>
          </a:p>
        </p:txBody>
      </p:sp>
      <p:sp>
        <p:nvSpPr>
          <p:cNvPr id="438277" name="Line 5"/>
          <p:cNvSpPr>
            <a:spLocks noChangeShapeType="1"/>
          </p:cNvSpPr>
          <p:nvPr/>
        </p:nvSpPr>
        <p:spPr bwMode="auto">
          <a:xfrm>
            <a:off x="3505200" y="2133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8" name="Line 6"/>
          <p:cNvSpPr>
            <a:spLocks noChangeShapeType="1"/>
          </p:cNvSpPr>
          <p:nvPr/>
        </p:nvSpPr>
        <p:spPr bwMode="auto">
          <a:xfrm>
            <a:off x="5257800" y="2133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Text Box 7"/>
          <p:cNvSpPr txBox="1">
            <a:spLocks noChangeArrowheads="1"/>
          </p:cNvSpPr>
          <p:nvPr/>
        </p:nvSpPr>
        <p:spPr bwMode="auto">
          <a:xfrm rot="-5442368">
            <a:off x="3251994" y="3051969"/>
            <a:ext cx="233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cs typeface="ＭＳ Ｐゴシック" charset="0"/>
              </a:rPr>
              <a:t>MESSENGERS</a:t>
            </a:r>
          </a:p>
        </p:txBody>
      </p:sp>
      <p:sp>
        <p:nvSpPr>
          <p:cNvPr id="438280" name="Text Box 8"/>
          <p:cNvSpPr txBox="1">
            <a:spLocks noChangeArrowheads="1"/>
          </p:cNvSpPr>
          <p:nvPr/>
        </p:nvSpPr>
        <p:spPr bwMode="auto">
          <a:xfrm>
            <a:off x="457200" y="2133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ＭＳ Ｐゴシック" charset="0"/>
              </a:rPr>
              <a:t>F = M</a:t>
            </a:r>
            <a:r>
              <a:rPr lang="en-US" sz="2400" baseline="-25000">
                <a:cs typeface="ＭＳ Ｐゴシック" charset="0"/>
              </a:rPr>
              <a:t>W </a:t>
            </a:r>
            <a:r>
              <a:rPr lang="en-US" sz="2400">
                <a:cs typeface="ＭＳ Ｐゴシック" charset="0"/>
              </a:rPr>
              <a:t>M</a:t>
            </a:r>
            <a:r>
              <a:rPr lang="en-US" sz="2400" baseline="-25000">
                <a:cs typeface="ＭＳ Ｐゴシック" charset="0"/>
              </a:rPr>
              <a:t>Pl</a:t>
            </a:r>
            <a:endParaRPr lang="en-US" sz="2400">
              <a:cs typeface="ＭＳ Ｐゴシック" charset="0"/>
            </a:endParaRPr>
          </a:p>
        </p:txBody>
      </p:sp>
      <p:sp>
        <p:nvSpPr>
          <p:cNvPr id="438281" name="Text Box 9"/>
          <p:cNvSpPr txBox="1">
            <a:spLocks noChangeArrowheads="1"/>
          </p:cNvSpPr>
          <p:nvPr/>
        </p:nvSpPr>
        <p:spPr bwMode="auto">
          <a:xfrm>
            <a:off x="685800" y="2971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2559"/>
                </a:solidFill>
                <a:cs typeface="ＭＳ Ｐゴシック" charset="0"/>
              </a:rPr>
              <a:t>GRAVITY </a:t>
            </a:r>
          </a:p>
        </p:txBody>
      </p:sp>
      <p:sp>
        <p:nvSpPr>
          <p:cNvPr id="438282" name="Text Box 10"/>
          <p:cNvSpPr txBox="1">
            <a:spLocks noChangeArrowheads="1"/>
          </p:cNvSpPr>
          <p:nvPr/>
        </p:nvSpPr>
        <p:spPr bwMode="auto">
          <a:xfrm>
            <a:off x="533400" y="3810000"/>
            <a:ext cx="24384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660066"/>
                </a:solidFill>
                <a:cs typeface="ＭＳ Ｐゴシック" charset="0"/>
              </a:rPr>
              <a:t>M</a:t>
            </a:r>
            <a:r>
              <a:rPr lang="en-US" sz="2200" b="1" baseline="-25000">
                <a:solidFill>
                  <a:srgbClr val="660066"/>
                </a:solidFill>
                <a:cs typeface="ＭＳ Ｐゴシック" charset="0"/>
              </a:rPr>
              <a:t>gravitino</a:t>
            </a:r>
            <a:r>
              <a:rPr lang="en-US" sz="2200">
                <a:cs typeface="ＭＳ Ｐゴシック" charset="0"/>
              </a:rPr>
              <a:t> ~ F/M</a:t>
            </a:r>
            <a:r>
              <a:rPr lang="en-US" sz="2200" baseline="-25000">
                <a:cs typeface="ＭＳ Ｐゴシック" charset="0"/>
              </a:rPr>
              <a:t>Pl</a:t>
            </a:r>
            <a:r>
              <a:rPr lang="en-US" sz="2200">
                <a:cs typeface="ＭＳ Ｐゴシック" charset="0"/>
              </a:rPr>
              <a:t> ~ 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(10</a:t>
            </a:r>
            <a:r>
              <a:rPr lang="en-US" sz="2200" b="1" baseline="30000">
                <a:solidFill>
                  <a:srgbClr val="000099"/>
                </a:solidFill>
                <a:cs typeface="ＭＳ Ｐゴシック" charset="0"/>
              </a:rPr>
              <a:t>2 </a:t>
            </a: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-10</a:t>
            </a:r>
            <a:r>
              <a:rPr lang="en-US" sz="2200" b="1" baseline="30000">
                <a:solidFill>
                  <a:srgbClr val="000099"/>
                </a:solidFill>
                <a:cs typeface="ＭＳ Ｐゴシック" charset="0"/>
              </a:rPr>
              <a:t>3</a:t>
            </a: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) GeV</a:t>
            </a:r>
            <a:r>
              <a:rPr lang="en-US" b="1">
                <a:solidFill>
                  <a:srgbClr val="000099"/>
                </a:solidFill>
                <a:cs typeface="ＭＳ Ｐゴシック" charset="0"/>
              </a:rPr>
              <a:t> </a:t>
            </a:r>
          </a:p>
        </p:txBody>
      </p:sp>
      <p:sp>
        <p:nvSpPr>
          <p:cNvPr id="438283" name="Line 11"/>
          <p:cNvSpPr>
            <a:spLocks noChangeShapeType="1"/>
          </p:cNvSpPr>
          <p:nvPr/>
        </p:nvSpPr>
        <p:spPr bwMode="auto">
          <a:xfrm>
            <a:off x="2362200" y="3124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638800" y="3048000"/>
            <a:ext cx="251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2559"/>
                </a:solidFill>
                <a:cs typeface="ＭＳ Ｐゴシック" charset="0"/>
              </a:rPr>
              <a:t>GAUGE INTERACTIONS</a:t>
            </a:r>
            <a:endParaRPr lang="en-US" sz="2400">
              <a:cs typeface="ＭＳ Ｐゴシック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943600" y="20574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ＭＳ Ｐゴシック" charset="0"/>
              </a:rPr>
              <a:t>F = (10</a:t>
            </a:r>
            <a:r>
              <a:rPr lang="en-US" sz="2400" baseline="30000">
                <a:cs typeface="ＭＳ Ｐゴシック" charset="0"/>
              </a:rPr>
              <a:t>5 </a:t>
            </a:r>
            <a:r>
              <a:rPr lang="en-US" sz="2400">
                <a:cs typeface="ＭＳ Ｐゴシック" charset="0"/>
              </a:rPr>
              <a:t>- 10</a:t>
            </a:r>
            <a:r>
              <a:rPr lang="en-US" sz="2400" baseline="30000">
                <a:cs typeface="ＭＳ Ｐゴシック" charset="0"/>
              </a:rPr>
              <a:t>6</a:t>
            </a:r>
            <a:r>
              <a:rPr lang="en-US" sz="2400">
                <a:cs typeface="ＭＳ Ｐゴシック" charset="0"/>
              </a:rPr>
              <a:t>) GeV</a:t>
            </a:r>
          </a:p>
        </p:txBody>
      </p:sp>
      <p:sp>
        <p:nvSpPr>
          <p:cNvPr id="438286" name="Text Box 14"/>
          <p:cNvSpPr txBox="1">
            <a:spLocks noChangeArrowheads="1"/>
          </p:cNvSpPr>
          <p:nvPr/>
        </p:nvSpPr>
        <p:spPr bwMode="auto">
          <a:xfrm>
            <a:off x="5791200" y="3733800"/>
            <a:ext cx="3810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cs typeface="ＭＳ Ｐゴシック" charset="0"/>
              </a:rPr>
              <a:t>M</a:t>
            </a:r>
            <a:r>
              <a:rPr lang="en-US" sz="2400" b="1" baseline="-25000">
                <a:solidFill>
                  <a:srgbClr val="660066"/>
                </a:solidFill>
                <a:cs typeface="ＭＳ Ｐゴシック" charset="0"/>
              </a:rPr>
              <a:t>gravitino</a:t>
            </a:r>
            <a:r>
              <a:rPr lang="en-US" sz="2400" baseline="-25000">
                <a:cs typeface="ＭＳ Ｐゴシック" charset="0"/>
              </a:rPr>
              <a:t> </a:t>
            </a:r>
            <a:r>
              <a:rPr lang="en-US" sz="2400">
                <a:cs typeface="ＭＳ Ｐゴシック" charset="0"/>
              </a:rPr>
              <a:t>~ F/M</a:t>
            </a:r>
            <a:r>
              <a:rPr lang="en-US" sz="2400" baseline="-25000">
                <a:cs typeface="ＭＳ Ｐゴシック" charset="0"/>
              </a:rPr>
              <a:t>Pl </a:t>
            </a:r>
            <a:r>
              <a:rPr lang="en-US" sz="2400">
                <a:cs typeface="ＭＳ Ｐゴシック" charset="0"/>
              </a:rPr>
              <a:t>~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(10</a:t>
            </a:r>
            <a:r>
              <a:rPr lang="en-US" sz="2200" b="1" baseline="30000">
                <a:solidFill>
                  <a:srgbClr val="000099"/>
                </a:solidFill>
                <a:cs typeface="ＭＳ Ｐゴシック" charset="0"/>
              </a:rPr>
              <a:t>2 </a:t>
            </a: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-</a:t>
            </a:r>
            <a:r>
              <a:rPr lang="en-US" sz="2200" b="1" baseline="30000">
                <a:solidFill>
                  <a:srgbClr val="000099"/>
                </a:solidFill>
                <a:cs typeface="ＭＳ Ｐゴシック" charset="0"/>
              </a:rPr>
              <a:t> </a:t>
            </a: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10</a:t>
            </a:r>
            <a:r>
              <a:rPr lang="en-US" sz="2200" b="1" baseline="30000">
                <a:solidFill>
                  <a:srgbClr val="000099"/>
                </a:solidFill>
                <a:cs typeface="ＭＳ Ｐゴシック" charset="0"/>
              </a:rPr>
              <a:t>3</a:t>
            </a:r>
            <a:r>
              <a:rPr lang="en-US" sz="2200" b="1">
                <a:solidFill>
                  <a:srgbClr val="000099"/>
                </a:solidFill>
                <a:cs typeface="ＭＳ Ｐゴシック" charset="0"/>
              </a:rPr>
              <a:t>) eV</a:t>
            </a:r>
            <a:r>
              <a:rPr lang="en-US">
                <a:cs typeface="ＭＳ Ｐゴシック" charset="0"/>
              </a:rPr>
              <a:t> </a:t>
            </a:r>
          </a:p>
        </p:txBody>
      </p:sp>
      <p:sp>
        <p:nvSpPr>
          <p:cNvPr id="438287" name="Line 15"/>
          <p:cNvSpPr>
            <a:spLocks noChangeShapeType="1"/>
          </p:cNvSpPr>
          <p:nvPr/>
        </p:nvSpPr>
        <p:spPr bwMode="auto">
          <a:xfrm>
            <a:off x="5257800" y="3505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8" name="AutoShape 16"/>
          <p:cNvSpPr>
            <a:spLocks noChangeArrowheads="1"/>
          </p:cNvSpPr>
          <p:nvPr/>
        </p:nvSpPr>
        <p:spPr bwMode="auto">
          <a:xfrm>
            <a:off x="1258888" y="260350"/>
            <a:ext cx="720725" cy="215900"/>
          </a:xfrm>
          <a:prstGeom prst="leftRightArrow">
            <a:avLst>
              <a:gd name="adj1" fmla="val 50000"/>
              <a:gd name="adj2" fmla="val 66765"/>
            </a:avLst>
          </a:prstGeo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9" name="Text Box 17"/>
          <p:cNvSpPr txBox="1">
            <a:spLocks noChangeArrowheads="1"/>
          </p:cNvSpPr>
          <p:nvPr/>
        </p:nvSpPr>
        <p:spPr bwMode="auto">
          <a:xfrm>
            <a:off x="323850" y="1196975"/>
            <a:ext cx="2303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DM NEUTRALINO</a:t>
            </a:r>
          </a:p>
        </p:txBody>
      </p:sp>
      <p:sp>
        <p:nvSpPr>
          <p:cNvPr id="438290" name="Text Box 18"/>
          <p:cNvSpPr txBox="1">
            <a:spLocks noChangeArrowheads="1"/>
          </p:cNvSpPr>
          <p:nvPr/>
        </p:nvSpPr>
        <p:spPr bwMode="auto">
          <a:xfrm>
            <a:off x="6084888" y="1125538"/>
            <a:ext cx="215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DM GRAVITINO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70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folHlink"/>
          </a:solidFill>
        </p:spPr>
        <p:txBody>
          <a:bodyPr/>
          <a:lstStyle/>
          <a:p>
            <a:r>
              <a:rPr lang="en-US"/>
              <a:t>GRAVITINO LSP?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</a:rPr>
              <a:t>GAUGE MEDIATED SUSY BREAKING</a:t>
            </a:r>
            <a:r>
              <a:rPr lang="en-US" sz="24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660066"/>
                </a:solidFill>
              </a:rPr>
              <a:t>(GMSB) : LSP likely to be the </a:t>
            </a:r>
            <a:r>
              <a:rPr lang="en-US" b="1">
                <a:solidFill>
                  <a:srgbClr val="660066"/>
                </a:solidFill>
              </a:rPr>
              <a:t>GRAVITINO</a:t>
            </a:r>
            <a:r>
              <a:rPr lang="en-US"/>
              <a:t>  ( </a:t>
            </a:r>
            <a:r>
              <a:rPr lang="en-US" sz="2400"/>
              <a:t>it can be so light that it is more a warm DM than a cold DM candidate 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Although we cannot directly detect the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gravitino, there could be interesting signatures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 from the </a:t>
            </a:r>
            <a:r>
              <a:rPr lang="en-US" sz="2400" b="1">
                <a:solidFill>
                  <a:srgbClr val="FF0000"/>
                </a:solidFill>
              </a:rPr>
              <a:t>next to the LSP ( NLSP)</a:t>
            </a:r>
            <a:r>
              <a:rPr lang="en-US" sz="2400"/>
              <a:t> : for instance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the s-tau could decay into tau and gravitino,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Possibly with a very long life time, even of the order of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 days or months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99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2435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2436" name="Text Box 4"/>
          <p:cNvSpPr txBox="1">
            <a:spLocks noChangeArrowheads="1"/>
          </p:cNvSpPr>
          <p:nvPr/>
        </p:nvSpPr>
        <p:spPr bwMode="auto">
          <a:xfrm>
            <a:off x="7019925" y="6453188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Cerdeno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46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32" y="1278052"/>
            <a:ext cx="4148844" cy="408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5928" y="26903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tx2"/>
                </a:solidFill>
              </a:rPr>
              <a:t>D</a:t>
            </a:r>
            <a:r>
              <a:rPr lang="fr-FR" sz="3200" b="1" dirty="0" smtClean="0">
                <a:solidFill>
                  <a:schemeClr val="tx2"/>
                </a:solidFill>
              </a:rPr>
              <a:t>irect </a:t>
            </a:r>
            <a:r>
              <a:rPr lang="fr-FR" sz="3200" b="1" dirty="0" err="1" smtClean="0">
                <a:solidFill>
                  <a:schemeClr val="tx2"/>
                </a:solidFill>
              </a:rPr>
              <a:t>searches</a:t>
            </a:r>
            <a:r>
              <a:rPr lang="fr-FR" sz="3200" b="1" dirty="0" smtClean="0">
                <a:solidFill>
                  <a:schemeClr val="tx2"/>
                </a:solidFill>
              </a:rPr>
              <a:t>: </a:t>
            </a:r>
            <a:r>
              <a:rPr lang="fr-FR" sz="3200" b="1" dirty="0" err="1" smtClean="0">
                <a:solidFill>
                  <a:schemeClr val="tx2"/>
                </a:solidFill>
              </a:rPr>
              <a:t>results</a:t>
            </a:r>
            <a:endParaRPr lang="fr-FR" sz="3200" b="1" baseline="-25000" dirty="0">
              <a:solidFill>
                <a:schemeClr val="tx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4200" y="836712"/>
            <a:ext cx="232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search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995936" y="858778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 smtClean="0"/>
              <a:t>Most </a:t>
            </a:r>
            <a:r>
              <a:rPr lang="fr-FR" dirty="0" err="1" smtClean="0"/>
              <a:t>competitive</a:t>
            </a:r>
            <a:r>
              <a:rPr lang="fr-FR" dirty="0" smtClean="0"/>
              <a:t> </a:t>
            </a:r>
            <a:r>
              <a:rPr lang="fr-FR" dirty="0" err="1" smtClean="0"/>
              <a:t>limits</a:t>
            </a:r>
            <a:r>
              <a:rPr lang="fr-FR" dirty="0" smtClean="0"/>
              <a:t> (@ 50-100 </a:t>
            </a:r>
            <a:r>
              <a:rPr lang="fr-FR" dirty="0" err="1" smtClean="0"/>
              <a:t>GeV</a:t>
            </a:r>
            <a:r>
              <a:rPr lang="fr-FR" dirty="0" smtClean="0"/>
              <a:t>):</a:t>
            </a:r>
          </a:p>
          <a:p>
            <a:r>
              <a:rPr lang="fr-FR" dirty="0" smtClean="0">
                <a:sym typeface="Symbol"/>
              </a:rPr>
              <a:t> </a:t>
            </a:r>
            <a:r>
              <a:rPr lang="fr-FR" dirty="0" smtClean="0"/>
              <a:t>Xe</a:t>
            </a:r>
            <a:r>
              <a:rPr lang="fr-FR" dirty="0"/>
              <a:t>: </a:t>
            </a:r>
            <a:r>
              <a:rPr lang="fr-FR" b="1" dirty="0"/>
              <a:t>XENON100</a:t>
            </a:r>
            <a:r>
              <a:rPr lang="fr-FR" dirty="0"/>
              <a:t> (7x10</a:t>
            </a:r>
            <a:r>
              <a:rPr lang="fr-FR" baseline="30000" dirty="0"/>
              <a:t>-9</a:t>
            </a:r>
            <a:r>
              <a:rPr lang="fr-FR" dirty="0"/>
              <a:t> </a:t>
            </a:r>
            <a:r>
              <a:rPr lang="fr-FR" dirty="0" err="1" smtClean="0"/>
              <a:t>pb</a:t>
            </a:r>
            <a:r>
              <a:rPr lang="fr-FR" dirty="0" smtClean="0"/>
              <a:t>) and </a:t>
            </a:r>
            <a:r>
              <a:rPr lang="fr-FR" b="1" dirty="0" err="1"/>
              <a:t>Zeplin</a:t>
            </a:r>
            <a:r>
              <a:rPr lang="fr-FR" b="1" dirty="0"/>
              <a:t> </a:t>
            </a:r>
            <a:r>
              <a:rPr lang="fr-FR" dirty="0"/>
              <a:t>(4x10</a:t>
            </a:r>
            <a:r>
              <a:rPr lang="fr-FR" baseline="30000" dirty="0"/>
              <a:t>-8</a:t>
            </a:r>
            <a:r>
              <a:rPr lang="fr-FR" dirty="0"/>
              <a:t> </a:t>
            </a:r>
            <a:r>
              <a:rPr lang="fr-FR" dirty="0" err="1"/>
              <a:t>pb</a:t>
            </a:r>
            <a:r>
              <a:rPr lang="fr-FR" dirty="0"/>
              <a:t>)</a:t>
            </a:r>
          </a:p>
          <a:p>
            <a:r>
              <a:rPr lang="fr-FR" dirty="0" smtClean="0">
                <a:sym typeface="Symbol"/>
              </a:rPr>
              <a:t> </a:t>
            </a:r>
            <a:r>
              <a:rPr lang="fr-FR" dirty="0" smtClean="0"/>
              <a:t>Ge: </a:t>
            </a:r>
            <a:r>
              <a:rPr lang="fr-FR" dirty="0" err="1" smtClean="0"/>
              <a:t>bolometers</a:t>
            </a:r>
            <a:r>
              <a:rPr lang="fr-FR" dirty="0" smtClean="0"/>
              <a:t>: </a:t>
            </a:r>
            <a:r>
              <a:rPr lang="fr-FR" b="1" dirty="0"/>
              <a:t>CDMS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b="1" dirty="0" smtClean="0"/>
              <a:t>EDELWEISS</a:t>
            </a:r>
            <a:r>
              <a:rPr lang="fr-FR" dirty="0" smtClean="0"/>
              <a:t> </a:t>
            </a:r>
            <a:r>
              <a:rPr lang="fr-FR" dirty="0"/>
              <a:t>(3x10</a:t>
            </a:r>
            <a:r>
              <a:rPr lang="fr-FR" baseline="30000" dirty="0"/>
              <a:t>-8</a:t>
            </a:r>
            <a:r>
              <a:rPr lang="fr-FR" dirty="0"/>
              <a:t> </a:t>
            </a:r>
            <a:r>
              <a:rPr lang="fr-FR" dirty="0" err="1"/>
              <a:t>pb</a:t>
            </a:r>
            <a:r>
              <a:rPr lang="fr-FR" dirty="0"/>
              <a:t>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542" y="1870224"/>
            <a:ext cx="4322336" cy="327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5219908"/>
            <a:ext cx="715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</a:t>
            </a:r>
            <a:r>
              <a:rPr lang="fr-FR" dirty="0" err="1" smtClean="0"/>
              <a:t>ensitivity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5x10</a:t>
            </a:r>
            <a:r>
              <a:rPr lang="fr-FR" baseline="30000" dirty="0" smtClean="0"/>
              <a:t>-9</a:t>
            </a:r>
            <a:r>
              <a:rPr lang="fr-FR" dirty="0" smtClean="0"/>
              <a:t> </a:t>
            </a:r>
            <a:r>
              <a:rPr lang="fr-FR" dirty="0" err="1" smtClean="0"/>
              <a:t>pb</a:t>
            </a:r>
            <a:r>
              <a:rPr lang="fr-FR" dirty="0" smtClean="0"/>
              <a:t> (@ 100 </a:t>
            </a:r>
            <a:r>
              <a:rPr lang="fr-FR" dirty="0" err="1" smtClean="0"/>
              <a:t>GeV</a:t>
            </a:r>
            <a:r>
              <a:rPr lang="fr-FR" dirty="0" smtClean="0"/>
              <a:t>)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r>
              <a:rPr lang="fr-FR" dirty="0" smtClean="0"/>
              <a:t> (by XENON 100)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36512" y="6167045"/>
            <a:ext cx="920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 err="1" smtClean="0"/>
              <a:t>Hints</a:t>
            </a:r>
            <a:r>
              <a:rPr lang="fr-FR" dirty="0" smtClean="0"/>
              <a:t> for </a:t>
            </a:r>
            <a:r>
              <a:rPr lang="fr-FR" dirty="0" err="1" smtClean="0"/>
              <a:t>signals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WIMP masses (&lt; 10 </a:t>
            </a:r>
            <a:r>
              <a:rPr lang="fr-FR" dirty="0" err="1" smtClean="0"/>
              <a:t>GeV</a:t>
            </a:r>
            <a:r>
              <a:rPr lang="fr-FR" dirty="0" smtClean="0"/>
              <a:t>): </a:t>
            </a:r>
            <a:r>
              <a:rPr lang="fr-FR" b="1" dirty="0" smtClean="0"/>
              <a:t>DAMA</a:t>
            </a:r>
            <a:r>
              <a:rPr lang="fr-FR" dirty="0" smtClean="0"/>
              <a:t> modulation signal, </a:t>
            </a:r>
            <a:r>
              <a:rPr lang="fr-FR" b="1" dirty="0" err="1" smtClean="0"/>
              <a:t>CoGeNT</a:t>
            </a:r>
            <a:r>
              <a:rPr lang="fr-FR" dirty="0" smtClean="0"/>
              <a:t>, </a:t>
            </a:r>
            <a:r>
              <a:rPr lang="fr-FR" b="1" dirty="0" smtClean="0"/>
              <a:t>CRESST</a:t>
            </a:r>
            <a:r>
              <a:rPr lang="fr-FR" dirty="0" smtClean="0"/>
              <a:t>:</a:t>
            </a:r>
          </a:p>
          <a:p>
            <a:r>
              <a:rPr lang="fr-FR" dirty="0" smtClean="0"/>
              <a:t>     Situation not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moment.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5579948"/>
            <a:ext cx="581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Future: </a:t>
            </a:r>
            <a:r>
              <a:rPr lang="fr-FR" b="1" dirty="0" smtClean="0"/>
              <a:t>XENON 1 ton </a:t>
            </a:r>
            <a:r>
              <a:rPr lang="fr-FR" dirty="0" smtClean="0"/>
              <a:t>- 5x10</a:t>
            </a:r>
            <a:r>
              <a:rPr lang="fr-FR" baseline="30000" dirty="0" smtClean="0"/>
              <a:t>-11</a:t>
            </a:r>
            <a:r>
              <a:rPr lang="fr-FR" dirty="0" smtClean="0"/>
              <a:t> </a:t>
            </a:r>
            <a:r>
              <a:rPr lang="fr-FR" dirty="0" err="1" smtClean="0"/>
              <a:t>pb</a:t>
            </a:r>
            <a:r>
              <a:rPr lang="fr-FR" dirty="0" smtClean="0"/>
              <a:t> (2013-2015: installations) 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68089" y="5835244"/>
            <a:ext cx="868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Prospects for </a:t>
            </a:r>
            <a:r>
              <a:rPr lang="fr-FR" dirty="0" err="1" smtClean="0"/>
              <a:t>bolometers</a:t>
            </a:r>
            <a:r>
              <a:rPr lang="fr-FR" dirty="0" smtClean="0"/>
              <a:t>: 1 t </a:t>
            </a:r>
            <a:r>
              <a:rPr lang="fr-FR" dirty="0" err="1" smtClean="0"/>
              <a:t>experiment</a:t>
            </a:r>
            <a:r>
              <a:rPr lang="fr-FR" dirty="0" smtClean="0"/>
              <a:t> in US (</a:t>
            </a:r>
            <a:r>
              <a:rPr lang="fr-FR" b="1" dirty="0" smtClean="0"/>
              <a:t>GEODM</a:t>
            </a:r>
            <a:r>
              <a:rPr lang="fr-FR" dirty="0" smtClean="0"/>
              <a:t>) and Europe (</a:t>
            </a:r>
            <a:r>
              <a:rPr lang="fr-FR" b="1" dirty="0" smtClean="0"/>
              <a:t>EURECA</a:t>
            </a:r>
            <a:r>
              <a:rPr lang="fr-FR" dirty="0" smtClean="0"/>
              <a:t>) &lt; x10</a:t>
            </a:r>
            <a:r>
              <a:rPr lang="fr-FR" baseline="30000" dirty="0" smtClean="0"/>
              <a:t>-10</a:t>
            </a:r>
            <a:r>
              <a:rPr lang="fr-FR" dirty="0" smtClean="0"/>
              <a:t> </a:t>
            </a:r>
            <a:r>
              <a:rPr lang="fr-FR" dirty="0" err="1" smtClean="0"/>
              <a:t>pb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4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647700"/>
            <a:ext cx="5549900" cy="554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4638"/>
            <a:ext cx="8547100" cy="64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87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SPOTTING THE NEUTRALINO WITH DM 1-TON DETECTORS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2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01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>
            <a:normAutofit/>
          </a:bodyPr>
          <a:lstStyle/>
          <a:p>
            <a:r>
              <a:rPr lang="en-US" sz="3600" b="1" i="1" u="sng" dirty="0" smtClean="0">
                <a:solidFill>
                  <a:srgbClr val="0000FF"/>
                </a:solidFill>
              </a:rPr>
              <a:t>EWSB: WITH OR WITHOUT A HIGGS BOSON</a:t>
            </a:r>
            <a:endParaRPr lang="en-US" sz="3600" b="1" i="1" u="sng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723900"/>
            <a:ext cx="9144000" cy="6134100"/>
          </a:xfrm>
        </p:spPr>
      </p:pic>
      <p:sp>
        <p:nvSpPr>
          <p:cNvPr id="6" name="TextBox 5"/>
          <p:cNvSpPr txBox="1"/>
          <p:nvPr/>
        </p:nvSpPr>
        <p:spPr>
          <a:xfrm>
            <a:off x="6286500" y="18161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R. CONTINO  PLANCK2012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524500"/>
            <a:ext cx="5321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A18AE"/>
                </a:solidFill>
              </a:rPr>
              <a:t>CAN LHC TELL US WHAT NATURE HAS CHOSEN TO BREAK THE ELW SYMMETRY?  </a:t>
            </a:r>
            <a:endParaRPr lang="en-US" sz="2800" b="1" dirty="0">
              <a:solidFill>
                <a:srgbClr val="CA1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64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68300"/>
            <a:ext cx="88265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8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  <a:gradFill rotWithShape="1">
            <a:gsLst>
              <a:gs pos="0">
                <a:schemeClr val="folHlink"/>
              </a:gs>
              <a:gs pos="100000">
                <a:srgbClr val="FFFF66"/>
              </a:gs>
            </a:gsLst>
            <a:lin ang="5400000" scaled="1"/>
          </a:gradFill>
        </p:spPr>
        <p:txBody>
          <a:bodyPr/>
          <a:lstStyle/>
          <a:p>
            <a:r>
              <a:rPr lang="en-US" sz="3200" b="1"/>
              <a:t>DM and </a:t>
            </a:r>
            <a:r>
              <a:rPr lang="en-US" sz="3200" b="1">
                <a:solidFill>
                  <a:srgbClr val="FF0000"/>
                </a:solidFill>
              </a:rPr>
              <a:t>NON-STANDARD COSMOLOGIES BEFORE NUCLEOSYNTHESIS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</a:rPr>
              <a:t>NEUTRALINO RELIC DENSITY MAY DIFFER FROM ITS STANDARD VALUE</a:t>
            </a:r>
            <a:r>
              <a:rPr lang="en-US" sz="2800"/>
              <a:t>, i.e. the value it gets when the expansion rate of the Universe is what is expected in Standard Cosmology (EX.: </a:t>
            </a:r>
            <a:r>
              <a:rPr lang="en-US" sz="2800" b="1">
                <a:solidFill>
                  <a:srgbClr val="660066"/>
                </a:solidFill>
              </a:rPr>
              <a:t>SCALAR-TENSOR THEORIES OF GRAVITY</a:t>
            </a:r>
            <a:r>
              <a:rPr lang="en-US" sz="2800">
                <a:solidFill>
                  <a:srgbClr val="660066"/>
                </a:solidFill>
              </a:rPr>
              <a:t>, </a:t>
            </a:r>
            <a:r>
              <a:rPr lang="en-US" sz="2800" b="1">
                <a:solidFill>
                  <a:srgbClr val="660066"/>
                </a:solidFill>
              </a:rPr>
              <a:t>KINATION</a:t>
            </a:r>
            <a:r>
              <a:rPr lang="en-US" sz="2800">
                <a:solidFill>
                  <a:srgbClr val="660066"/>
                </a:solidFill>
              </a:rPr>
              <a:t>, </a:t>
            </a:r>
            <a:r>
              <a:rPr lang="en-US" sz="2800" b="1">
                <a:solidFill>
                  <a:srgbClr val="660066"/>
                </a:solidFill>
              </a:rPr>
              <a:t>EXTRA-DIM. RANDALL-SUNDRUM TYPE II MODEL</a:t>
            </a:r>
            <a:r>
              <a:rPr lang="en-US" sz="2800">
                <a:solidFill>
                  <a:srgbClr val="660066"/>
                </a:solidFill>
              </a:rPr>
              <a:t>, ETC.)</a:t>
            </a:r>
          </a:p>
          <a:p>
            <a:pPr>
              <a:buFontTx/>
              <a:buNone/>
            </a:pPr>
            <a:endParaRPr lang="en-US" sz="2800"/>
          </a:p>
          <a:p>
            <a:r>
              <a:rPr lang="en-US" sz="2800" b="1">
                <a:solidFill>
                  <a:schemeClr val="accent2"/>
                </a:solidFill>
              </a:rPr>
              <a:t>WIMPS MAY BE 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COLDER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800" b="1">
                <a:solidFill>
                  <a:schemeClr val="accent2"/>
                </a:solidFill>
              </a:rPr>
              <a:t>,</a:t>
            </a:r>
            <a:r>
              <a:rPr lang="en-US" sz="2800"/>
              <a:t> i.e. they may have smaller typical velocities and, hence, they may lead to smaller masses for the first structures which form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5105400" y="6262688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333300"/>
                </a:solidFill>
              </a:rPr>
              <a:t>GELMINI, GONDOLO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0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79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670" y="6539601"/>
            <a:ext cx="1524340" cy="31839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vert="horz" lIns="81639" tIns="40820" rIns="81639" bIns="4082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lang="en-GB" sz="1600" b="0" dirty="0">
                <a:latin typeface="Arial" pitchFamily="18"/>
                <a:ea typeface="Microsoft YaHei" pitchFamily="2"/>
                <a:cs typeface="Mangal" pitchFamily="2"/>
              </a:rPr>
              <a:t>Kim, KIMS DM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alphaModFix/>
            <a:lum/>
          </a:blip>
          <a:srcRect/>
          <a:stretch>
            <a:fillRect/>
          </a:stretch>
        </p:blipFill>
        <p:spPr>
          <a:xfrm>
            <a:off x="0" y="-518410"/>
            <a:ext cx="9144000" cy="69837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9700" y="635000"/>
            <a:ext cx="734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However KIMS is making use of </a:t>
            </a:r>
            <a:r>
              <a:rPr lang="en-US" sz="2400" b="1" dirty="0" err="1" smtClean="0">
                <a:solidFill>
                  <a:srgbClr val="000090"/>
                </a:solidFill>
              </a:rPr>
              <a:t>CsI</a:t>
            </a:r>
            <a:r>
              <a:rPr lang="en-US" sz="2400" b="1" dirty="0" smtClean="0">
                <a:solidFill>
                  <a:srgbClr val="000090"/>
                </a:solidFill>
              </a:rPr>
              <a:t> instead of </a:t>
            </a:r>
            <a:r>
              <a:rPr lang="en-US" sz="2400" b="1" dirty="0" err="1" smtClean="0">
                <a:solidFill>
                  <a:srgbClr val="000090"/>
                </a:solidFill>
              </a:rPr>
              <a:t>NaI</a:t>
            </a:r>
            <a:r>
              <a:rPr lang="en-US" sz="2400" b="1" dirty="0" smtClean="0">
                <a:solidFill>
                  <a:srgbClr val="000090"/>
                </a:solidFill>
              </a:rPr>
              <a:t>  !!!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41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DM INDIRECT DETECTION</a:t>
            </a:r>
          </a:p>
        </p:txBody>
      </p:sp>
      <p:pic>
        <p:nvPicPr>
          <p:cNvPr id="9984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44000" cy="5516562"/>
          </a:xfrm>
          <a:noFill/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5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 descr="Papyrus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8636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4000"/>
              <a:t>INDIRECT SEARCHES OF DM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569325" cy="5472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</a:rPr>
              <a:t>WIMPs collected inside celestial bodies</a:t>
            </a:r>
            <a:r>
              <a:rPr lang="en-US" sz="2400"/>
              <a:t> ( Earth, Sun): their annihilations produce energetic neutrinos 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</a:rPr>
              <a:t>WIMPs in the DM halo</a:t>
            </a:r>
            <a:r>
              <a:rPr lang="en-US" sz="2400"/>
              <a:t>: WIMP annihilations can take place ( in particular, their rate can be enhanced with there exists a CLUMPY distribution of DM as computer simulations of the DM distribution in the galaxies seem to suggest. From the WIMP annihilation: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-- </a:t>
            </a:r>
            <a:r>
              <a:rPr lang="en-US" sz="2400" b="1">
                <a:solidFill>
                  <a:srgbClr val="333399"/>
                </a:solidFill>
              </a:rPr>
              <a:t>energetic neutrinos</a:t>
            </a:r>
            <a:r>
              <a:rPr lang="en-US" sz="2400"/>
              <a:t> ( under-ice, under-water exps Amanda, Antares, Nemo, Nestor, …)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--</a:t>
            </a:r>
            <a:r>
              <a:rPr lang="en-US" sz="2400">
                <a:solidFill>
                  <a:srgbClr val="333399"/>
                </a:solidFill>
              </a:rPr>
              <a:t>photons in tens of GeV range </a:t>
            </a:r>
            <a:r>
              <a:rPr lang="en-US" sz="2400"/>
              <a:t>( gamma astronomy on ground Magic, Hess, … or in space Agile, FERMI-Glast…)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--</a:t>
            </a:r>
            <a:r>
              <a:rPr lang="en-US" sz="2400">
                <a:solidFill>
                  <a:srgbClr val="333399"/>
                </a:solidFill>
              </a:rPr>
              <a:t>antimatter</a:t>
            </a:r>
            <a:r>
              <a:rPr lang="en-US" sz="2400"/>
              <a:t>: look for an excess of antimatter w.r.t. what is expected in cosmic rays  ( space exps. Pamela, AMS, …)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6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748712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40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917952"/>
            <a:ext cx="6398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000" dirty="0" err="1" smtClean="0"/>
              <a:t>Charged</a:t>
            </a:r>
            <a:r>
              <a:rPr lang="fr-FR" sz="2000" dirty="0" smtClean="0"/>
              <a:t> </a:t>
            </a:r>
            <a:r>
              <a:rPr lang="fr-FR" sz="2000" dirty="0" err="1" smtClean="0"/>
              <a:t>particles</a:t>
            </a:r>
            <a:r>
              <a:rPr lang="fr-FR" sz="2000" dirty="0" smtClean="0"/>
              <a:t> (</a:t>
            </a:r>
            <a:r>
              <a:rPr lang="fr-FR" b="1" dirty="0" smtClean="0"/>
              <a:t>PAMELA</a:t>
            </a:r>
            <a:r>
              <a:rPr lang="fr-FR" dirty="0" smtClean="0"/>
              <a:t>, </a:t>
            </a:r>
            <a:r>
              <a:rPr lang="fr-FR" b="1" dirty="0" smtClean="0"/>
              <a:t>FERMI</a:t>
            </a:r>
            <a:r>
              <a:rPr lang="fr-FR" dirty="0" smtClean="0"/>
              <a:t>, </a:t>
            </a:r>
            <a:r>
              <a:rPr lang="fr-FR" b="1" dirty="0" smtClean="0"/>
              <a:t>ATIC-2</a:t>
            </a:r>
            <a:r>
              <a:rPr lang="fr-FR" dirty="0" smtClean="0"/>
              <a:t>, </a:t>
            </a:r>
            <a:r>
              <a:rPr lang="fr-FR" b="1" dirty="0" smtClean="0"/>
              <a:t>PPB-BETS</a:t>
            </a:r>
            <a:r>
              <a:rPr lang="fr-FR" dirty="0" smtClean="0"/>
              <a:t>, </a:t>
            </a:r>
            <a:r>
              <a:rPr lang="fr-FR" b="1" dirty="0" smtClean="0"/>
              <a:t>HESS</a:t>
            </a:r>
            <a:r>
              <a:rPr lang="fr-FR" sz="2000" dirty="0" smtClean="0"/>
              <a:t>) </a:t>
            </a:r>
            <a:endParaRPr lang="fr-FR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6031"/>
            <a:ext cx="9144000" cy="479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200574" y="1292982"/>
            <a:ext cx="174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Positron fraction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462116" y="1277992"/>
            <a:ext cx="12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Antiprotons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573361" y="1277992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Electrons+positrons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54664" y="3078192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PAMELA e+ </a:t>
            </a:r>
            <a:r>
              <a:rPr lang="fr-FR" dirty="0" err="1" smtClean="0"/>
              <a:t>effect</a:t>
            </a: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1095128" y="257010"/>
            <a:ext cx="8976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6600"/>
                </a:solidFill>
              </a:rPr>
              <a:t>NO COVINCING SIGNAL OF DM ANNIHALATION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 FROM PHOTONS, NEUTRINOS AND ANTIMATTER </a:t>
            </a:r>
            <a:endParaRPr lang="en-US" sz="2000" b="1" i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574" y="6271392"/>
            <a:ext cx="667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SOURCE OF ASTROPHYSICAL NATURE?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28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FINAL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HALF-EMPTY GLASS</a:t>
            </a:r>
            <a:r>
              <a:rPr lang="en-US" dirty="0" smtClean="0"/>
              <a:t>: hints only for a “standard” </a:t>
            </a:r>
            <a:r>
              <a:rPr lang="en-US" dirty="0" err="1" smtClean="0"/>
              <a:t>higgs</a:t>
            </a:r>
            <a:r>
              <a:rPr lang="en-US" dirty="0" smtClean="0"/>
              <a:t> ( standard couplings, standard mass…) ; no signal for new physics at LHC; no signal for DM in direct or indirect searches ; no signal for LFV, anomalous FCNC, anomalous CPV; 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35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FINAL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HALF-FULL GLASS</a:t>
            </a:r>
            <a:r>
              <a:rPr lang="en-US" dirty="0" smtClean="0"/>
              <a:t>: close to the discovery of the mechanism for electroweak breaking, the </a:t>
            </a:r>
            <a:r>
              <a:rPr lang="en-US" dirty="0" err="1" smtClean="0"/>
              <a:t>higgs</a:t>
            </a:r>
            <a:r>
              <a:rPr lang="en-US" dirty="0" smtClean="0"/>
              <a:t> boson; the value of its mass could be “peculiar”, i.e. it could hint at relevant new possibilities for our understanding of the hierarchy problem and … of the future of the Universe; impressive prospects for DM searches, deeper comprehension for neutrino physics, possible breakthroughs for our understanding of the flavor physics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52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3200"/>
            <a:ext cx="3505200" cy="181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400"/>
            <a:ext cx="39116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2019300"/>
            <a:ext cx="6540500" cy="4838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700" y="3784600"/>
            <a:ext cx="1689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AZATOV, CONTINO,</a:t>
            </a:r>
          </a:p>
          <a:p>
            <a:r>
              <a:rPr lang="en-US" sz="2400" b="1" dirty="0" smtClean="0"/>
              <a:t>GALLOWAY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63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2" action="ppaction://hlinkfile"/>
              </a:rPr>
              <a:t>..\Desktop\LHC_rough-draft.gif</a:t>
            </a: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 action="ppaction://hlinkfile"/>
              </a:rPr>
              <a:t>..\Desktop\._LHC_rough-draft.pdf</a:t>
            </a:r>
            <a:endParaRPr lang="en-US"/>
          </a:p>
        </p:txBody>
      </p:sp>
      <p:pic>
        <p:nvPicPr>
          <p:cNvPr id="97284" name="Picture 4" descr="LHC_rough-d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7312"/>
            <a:ext cx="9144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886325" y="3910013"/>
            <a:ext cx="307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Drawing by G. </a:t>
            </a:r>
            <a:r>
              <a:rPr lang="en-US" sz="2000" b="1" dirty="0" err="1"/>
              <a:t>Martinelli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4831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3200" dirty="0">
                <a:solidFill>
                  <a:srgbClr val="000090"/>
                </a:solidFill>
              </a:rPr>
              <a:t>I keep telling my students that they are lucky that they happen to work in the moment when finally we’ll have </a:t>
            </a:r>
            <a:r>
              <a:rPr lang="en-US" sz="4000" b="1" dirty="0">
                <a:solidFill>
                  <a:srgbClr val="FF0000"/>
                </a:solidFill>
              </a:rPr>
              <a:t>ANSWERS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from Nature </a:t>
            </a:r>
            <a:r>
              <a:rPr lang="en-US" sz="3200" dirty="0">
                <a:solidFill>
                  <a:srgbClr val="000090"/>
                </a:solidFill>
              </a:rPr>
              <a:t>through our </a:t>
            </a:r>
            <a:r>
              <a:rPr lang="en-US" sz="4000" b="1" dirty="0">
                <a:solidFill>
                  <a:srgbClr val="FF0000"/>
                </a:solidFill>
              </a:rPr>
              <a:t>experiments!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6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95300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AZATOV, CONTINO, GALLOWAY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72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3957</Words>
  <Application>Microsoft Macintosh PowerPoint</Application>
  <PresentationFormat>Presentazione su schermo (4:3)</PresentationFormat>
  <Paragraphs>456</Paragraphs>
  <Slides>80</Slides>
  <Notes>22</Notes>
  <HiddenSlides>0</HiddenSlides>
  <MMClips>0</MMClips>
  <ScaleCrop>false</ScaleCrop>
  <HeadingPairs>
    <vt:vector size="4" baseType="variant">
      <vt:variant>
        <vt:lpstr>Modello struttura</vt:lpstr>
      </vt:variant>
      <vt:variant>
        <vt:i4>29</vt:i4>
      </vt:variant>
      <vt:variant>
        <vt:lpstr>Titoli diapositive</vt:lpstr>
      </vt:variant>
      <vt:variant>
        <vt:i4>80</vt:i4>
      </vt:variant>
    </vt:vector>
  </HeadingPairs>
  <TitlesOfParts>
    <vt:vector size="109" baseType="lpstr"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7_Default Design</vt:lpstr>
      <vt:lpstr>8_Default Design</vt:lpstr>
      <vt:lpstr>9_Default Design</vt:lpstr>
      <vt:lpstr>1_Thème Office</vt:lpstr>
      <vt:lpstr>10_Default Design</vt:lpstr>
      <vt:lpstr>11_Default Design</vt:lpstr>
      <vt:lpstr>12_Default Design</vt:lpstr>
      <vt:lpstr>13_Default Design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HIGGS BOSON, DARK MATTER and LHC: la grande sfida della Nuova Fisica</vt:lpstr>
      <vt:lpstr>I L C</vt:lpstr>
      <vt:lpstr>Diapositiva 3</vt:lpstr>
      <vt:lpstr>SOMETHING is needed at the TeV scale to enforce the unitarity of the electroweak theory</vt:lpstr>
      <vt:lpstr>Diapositiva 5</vt:lpstr>
      <vt:lpstr>Diapositiva 6</vt:lpstr>
      <vt:lpstr>EWSB: WITH OR WITHOUT A HIGGS BOSON</vt:lpstr>
      <vt:lpstr>Diapositiva 8</vt:lpstr>
      <vt:lpstr>Diapositiva 9</vt:lpstr>
      <vt:lpstr>Diapositiva 10</vt:lpstr>
      <vt:lpstr>GENERAL FEATURES OF NEW PHYSICS AT THE ELW. SCALE 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ELW VACUUM INSTABILITY SCALE</vt:lpstr>
      <vt:lpstr>VITA SPERICOLATA IN UN “PROBABILE” UNIVERSO METASTABILE</vt:lpstr>
      <vt:lpstr>L’IMPORTANZA DI AVERE UNA MISURA PRECISA DELLE MASSE DI TOP E HIGGS</vt:lpstr>
      <vt:lpstr>Diapositiva 21</vt:lpstr>
      <vt:lpstr>Diapositiva 22</vt:lpstr>
      <vt:lpstr>Hard times for the most constrained minimal SUSY extension of the SM</vt:lpstr>
      <vt:lpstr>Diapositiva 24</vt:lpstr>
      <vt:lpstr>Diapositiva 25</vt:lpstr>
      <vt:lpstr>WHY TO GO BEYOND THE SM</vt:lpstr>
      <vt:lpstr>EVIDENCE OF NP ALONG  THE HIGH INTENSITY ROAD?</vt:lpstr>
      <vt:lpstr>But tension in the UT fit even neglecting CPV in the Bs mixing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THE ENERGY BUDGET  OF THE UNIVERSE</vt:lpstr>
      <vt:lpstr>COULD (AT LEAST SOME OF) THE “OBSERVATIONAL” NEW PHYSICS BE LINKED TO THE ULTRAVIOLET COMPLETION OF THE SM AT THE ELW. SCALE ?</vt:lpstr>
      <vt:lpstr>The Energy Scale from the “Observational” New Physics</vt:lpstr>
      <vt:lpstr>THE COSMIC MATTER-ANTIMATTER ASYMMETRY PUZZLE: -why only baryons               -why Nbaryons/Nphoton ~ 10-10</vt:lpstr>
      <vt:lpstr>COSMIC MATTER-ANTIMATTER ASYMMETRY</vt:lpstr>
      <vt:lpstr>SM FAILS TO GIVE RISE TO A SUITABLE COSMIC MATTER-ANTIMATTER ASYMMETRY</vt:lpstr>
      <vt:lpstr> MATTER-ANTIMATTER ASYMMETRY                 NEUTRINO MASSES CONNECTION: BARYOGENESIS THROUGH LEPTOGENESIS. Connection to LFV, too?</vt:lpstr>
      <vt:lpstr>INFLATION</vt:lpstr>
      <vt:lpstr>NO ROOM IN THE PARTICLE PHYSICS STANDARD MODEL FOR INFLATION</vt:lpstr>
      <vt:lpstr>HOW TO COPE WITH THE  HIERARCHY PROBLEM</vt:lpstr>
      <vt:lpstr>ROADS  TO GO BEYOND  THE  STANDARD MODEL (I)</vt:lpstr>
      <vt:lpstr>Diapositiva 48</vt:lpstr>
      <vt:lpstr>ROADS  TO GO BEYOND  THE  STANDARD MODEL (II)</vt:lpstr>
      <vt:lpstr>ROADS  TO GO BEYOND  THE  STANDARD MODEL (III)</vt:lpstr>
      <vt:lpstr>DM: the most impressive evidence at the “quantitative” and “qualitative” levels of New Physics beyond SM  </vt:lpstr>
      <vt:lpstr>DM  NEW PHYSICS BEYOND THE  ( PARTICLE PHYSICS ) SM  - if Newton is right at scales&gt;size of the Solar System   </vt:lpstr>
      <vt:lpstr>THE RISE AND FALL OF NEUTRINOS AS DARK MATTER</vt:lpstr>
      <vt:lpstr>LSS PATTERN AND NEUTRINO MASSES</vt:lpstr>
      <vt:lpstr>Diapositiva 55</vt:lpstr>
      <vt:lpstr>TEN COMMANDMENTS TO BE A “GOOD” DM CANDIDATE </vt:lpstr>
      <vt:lpstr>Diapositiva 57</vt:lpstr>
      <vt:lpstr>Diapositiva 58</vt:lpstr>
      <vt:lpstr>THE DM ROAD TO NEW PHYSICS BEYOND THE SM:  IS DM A PARTICLE OF THE NEW PHYSICS AT THE ELECTROWEAK ENERGY SCALE ? </vt:lpstr>
      <vt:lpstr> WIMPS (Weakly Interacting Massive Particles)</vt:lpstr>
      <vt:lpstr>CONNECTION DM – ELW. SCALE THE WIMP MIRACLE :STABLE ELW. SCALE WIMPs </vt:lpstr>
      <vt:lpstr>SUSY &amp; DM : a successful marriage</vt:lpstr>
      <vt:lpstr>WHO IS THE LSP?</vt:lpstr>
      <vt:lpstr>DM            THE ORIGIN OF THE SUSY BREAKING</vt:lpstr>
      <vt:lpstr>GRAVITINO LSP?</vt:lpstr>
      <vt:lpstr>Diapositiva 66</vt:lpstr>
      <vt:lpstr>Diapositiva 67</vt:lpstr>
      <vt:lpstr>Diapositiva 68</vt:lpstr>
      <vt:lpstr>SPOTTING THE NEUTRALINO WITH DM 1-TON DETECTORS</vt:lpstr>
      <vt:lpstr>Diapositiva 70</vt:lpstr>
      <vt:lpstr>DM and NON-STANDARD COSMOLOGIES BEFORE NUCLEOSYNTHESIS</vt:lpstr>
      <vt:lpstr>Diapositiva 72</vt:lpstr>
      <vt:lpstr>Diapositiva 73</vt:lpstr>
      <vt:lpstr>DM INDIRECT DETECTION</vt:lpstr>
      <vt:lpstr>INDIRECT SEARCHES OF DM</vt:lpstr>
      <vt:lpstr>Diapositiva 76</vt:lpstr>
      <vt:lpstr>Diapositiva 77</vt:lpstr>
      <vt:lpstr>A FINAL CONSIDERATION</vt:lpstr>
      <vt:lpstr>A FINAL CONSIDERATION</vt:lpstr>
      <vt:lpstr>..\Desktop\LHC_rough-draft.gif</vt:lpstr>
    </vt:vector>
  </TitlesOfParts>
  <Company>Univ. of Padova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Masiero</dc:creator>
  <cp:lastModifiedBy>Luca Lista</cp:lastModifiedBy>
  <cp:revision>87</cp:revision>
  <cp:lastPrinted>2012-06-18T07:04:34Z</cp:lastPrinted>
  <dcterms:created xsi:type="dcterms:W3CDTF">2012-06-18T07:03:58Z</dcterms:created>
  <dcterms:modified xsi:type="dcterms:W3CDTF">2012-06-18T07:04:52Z</dcterms:modified>
</cp:coreProperties>
</file>