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6" r:id="rId3"/>
    <p:sldId id="258" r:id="rId4"/>
    <p:sldId id="262" r:id="rId5"/>
    <p:sldId id="263" r:id="rId6"/>
    <p:sldId id="264" r:id="rId7"/>
    <p:sldId id="265" r:id="rId8"/>
    <p:sldId id="259" r:id="rId9"/>
    <p:sldId id="260" r:id="rId10"/>
    <p:sldId id="267" r:id="rId11"/>
    <p:sldId id="270" r:id="rId12"/>
    <p:sldId id="272" r:id="rId13"/>
    <p:sldId id="271" r:id="rId14"/>
    <p:sldId id="266" r:id="rId15"/>
    <p:sldId id="268" r:id="rId16"/>
    <p:sldId id="273" r:id="rId17"/>
    <p:sldId id="274" r:id="rId18"/>
    <p:sldId id="269" r:id="rId19"/>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CC00"/>
    <a:srgbClr val="070068"/>
    <a:srgbClr val="FFD653"/>
    <a:srgbClr val="FFE697"/>
    <a:srgbClr val="03145B"/>
    <a:srgbClr val="00005B"/>
    <a:srgbClr val="1A00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3" autoAdjust="0"/>
    <p:restoredTop sz="94660"/>
  </p:normalViewPr>
  <p:slideViewPr>
    <p:cSldViewPr>
      <p:cViewPr>
        <p:scale>
          <a:sx n="100" d="100"/>
          <a:sy n="100" d="100"/>
        </p:scale>
        <p:origin x="660" y="-78"/>
      </p:cViewPr>
      <p:guideLst>
        <p:guide orient="horz" pos="2160"/>
        <p:guide pos="2880"/>
      </p:guideLst>
    </p:cSldViewPr>
  </p:slideViewPr>
  <p:notesTextViewPr>
    <p:cViewPr>
      <p:scale>
        <a:sx n="100" d="100"/>
        <a:sy n="100" d="100"/>
      </p:scale>
      <p:origin x="0" y="36"/>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E1F4D5C7-904B-4EE8-AD84-9E873D5912C9}" type="datetimeFigureOut">
              <a:rPr lang="it-IT" smtClean="0"/>
              <a:t>10/03/2014</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4063E3C7-3B20-449F-B392-2DDA03B62B92}"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Hi to everybody, I’m going  to talk about the design and test of the board named AMBSLP  </a:t>
            </a:r>
          </a:p>
          <a:p>
            <a:endParaRPr lang="it-IT" dirty="0"/>
          </a:p>
        </p:txBody>
      </p:sp>
      <p:sp>
        <p:nvSpPr>
          <p:cNvPr id="4" name="Segnaposto numero diapositiva 3"/>
          <p:cNvSpPr>
            <a:spLocks noGrp="1"/>
          </p:cNvSpPr>
          <p:nvPr>
            <p:ph type="sldNum" sz="quarter" idx="10"/>
          </p:nvPr>
        </p:nvSpPr>
        <p:spPr/>
        <p:txBody>
          <a:bodyPr/>
          <a:lstStyle/>
          <a:p>
            <a:fld id="{4063E3C7-3B20-449F-B392-2DDA03B62B92}" type="slidenum">
              <a:rPr lang="it-IT" smtClean="0"/>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went to the National Lab of  </a:t>
            </a:r>
            <a:r>
              <a:rPr lang="en-US" sz="1200" kern="1200" dirty="0" err="1" smtClean="0">
                <a:solidFill>
                  <a:schemeClr val="tx1"/>
                </a:solidFill>
                <a:latin typeface="+mn-lt"/>
                <a:ea typeface="+mn-ea"/>
                <a:cs typeface="+mn-cs"/>
              </a:rPr>
              <a:t>Frascati</a:t>
            </a:r>
            <a:r>
              <a:rPr lang="en-US" sz="1200" kern="1200" dirty="0" smtClean="0">
                <a:solidFill>
                  <a:schemeClr val="tx1"/>
                </a:solidFill>
                <a:latin typeface="+mn-lt"/>
                <a:ea typeface="+mn-ea"/>
                <a:cs typeface="+mn-cs"/>
              </a:rPr>
              <a:t> to check the quality of the serial links. We performed  measures of the jitter, we checked the bit error rate and the quality of the signals with the eye diagram.</a:t>
            </a:r>
          </a:p>
          <a:p>
            <a:r>
              <a:rPr lang="en-US" sz="1200" kern="1200" dirty="0" smtClean="0">
                <a:solidFill>
                  <a:schemeClr val="tx1"/>
                </a:solidFill>
                <a:latin typeface="+mn-lt"/>
                <a:ea typeface="+mn-ea"/>
                <a:cs typeface="+mn-cs"/>
              </a:rPr>
              <a:t>We did this analysis in different point of the data path, the most important result that I want to show you are on the input of the </a:t>
            </a:r>
            <a:r>
              <a:rPr lang="en-US" sz="1200" kern="1200" dirty="0" err="1" smtClean="0">
                <a:solidFill>
                  <a:schemeClr val="tx1"/>
                </a:solidFill>
                <a:latin typeface="+mn-lt"/>
                <a:ea typeface="+mn-ea"/>
                <a:cs typeface="+mn-cs"/>
              </a:rPr>
              <a:t>miniASIC</a:t>
            </a:r>
            <a:r>
              <a:rPr lang="en-US" sz="1200" kern="1200" dirty="0" smtClean="0">
                <a:solidFill>
                  <a:schemeClr val="tx1"/>
                </a:solidFill>
                <a:latin typeface="+mn-lt"/>
                <a:ea typeface="+mn-ea"/>
                <a:cs typeface="+mn-cs"/>
              </a:rPr>
              <a:t> and at the output. The result show that we have a very good input data path but no so good output links.</a:t>
            </a:r>
          </a:p>
          <a:p>
            <a:endParaRPr lang="it-IT" dirty="0"/>
          </a:p>
        </p:txBody>
      </p:sp>
      <p:sp>
        <p:nvSpPr>
          <p:cNvPr id="4" name="Segnaposto numero diapositiva 3"/>
          <p:cNvSpPr>
            <a:spLocks noGrp="1"/>
          </p:cNvSpPr>
          <p:nvPr>
            <p:ph type="sldNum" sz="quarter" idx="10"/>
          </p:nvPr>
        </p:nvSpPr>
        <p:spPr/>
        <p:txBody>
          <a:bodyPr/>
          <a:lstStyle/>
          <a:p>
            <a:fld id="{4063E3C7-3B20-449F-B392-2DDA03B62B92}" type="slidenum">
              <a:rPr lang="it-IT" smtClean="0"/>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 is clear what I said, on the left I reported the results of input links. The eye diagram is open, this  means  that the quality of the signal is good, the rising and falling edge are fast enough and the low and high voltage level  are good. The second plot named bath tube shows the quality of the discrimination between logical levels zero and one.  Both plots  show a very good signal quality. In the third plot is shown the jitter histogram, we have two components  with a little standard deviation.</a:t>
            </a:r>
          </a:p>
          <a:p>
            <a:r>
              <a:rPr lang="en-US" sz="1200" kern="1200" dirty="0" smtClean="0">
                <a:solidFill>
                  <a:schemeClr val="tx1"/>
                </a:solidFill>
                <a:latin typeface="+mn-lt"/>
                <a:ea typeface="+mn-ea"/>
                <a:cs typeface="+mn-cs"/>
              </a:rPr>
              <a:t>On the right is shown the measure result made on the output path. The eye diagram is more closed than the other one, this means that the signal is distorted. The bath tube shows that we have a poor discriminations between logical one and zero. The jitter histogram shows a standard deviation ten times greater then the input path. </a:t>
            </a:r>
          </a:p>
          <a:p>
            <a:r>
              <a:rPr lang="en-US" sz="1200" kern="1200" dirty="0" smtClean="0">
                <a:solidFill>
                  <a:schemeClr val="tx1"/>
                </a:solidFill>
                <a:latin typeface="+mn-lt"/>
                <a:ea typeface="+mn-ea"/>
                <a:cs typeface="+mn-cs"/>
              </a:rPr>
              <a:t>After in next slides  I  will show you that the functional test on serial links was good, for both situations, this means that the result aren’t so  good  but  are  good enough  to send and receive data  correctly. </a:t>
            </a:r>
            <a:endParaRPr lang="en-US" sz="12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4063E3C7-3B20-449F-B392-2DDA03B62B92}" type="slidenum">
              <a:rPr lang="it-IT" smtClean="0"/>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I want to talk about  another important test that we made on AMBSLP. We tried to configure the </a:t>
            </a:r>
            <a:r>
              <a:rPr lang="en-US" sz="1200" kern="1200" dirty="0" err="1" smtClean="0">
                <a:solidFill>
                  <a:schemeClr val="tx1"/>
                </a:solidFill>
                <a:latin typeface="+mn-lt"/>
                <a:ea typeface="+mn-ea"/>
                <a:cs typeface="+mn-cs"/>
              </a:rPr>
              <a:t>miniASIC</a:t>
            </a:r>
            <a:r>
              <a:rPr lang="en-US" sz="1200" kern="1200" dirty="0" smtClean="0">
                <a:solidFill>
                  <a:schemeClr val="tx1"/>
                </a:solidFill>
                <a:latin typeface="+mn-lt"/>
                <a:ea typeface="+mn-ea"/>
                <a:cs typeface="+mn-cs"/>
              </a:rPr>
              <a:t> by VME bus. The configuration instructions are converted from VME in </a:t>
            </a:r>
            <a:r>
              <a:rPr lang="en-US" sz="1200" kern="1200" dirty="0" err="1" smtClean="0">
                <a:solidFill>
                  <a:schemeClr val="tx1"/>
                </a:solidFill>
                <a:latin typeface="+mn-lt"/>
                <a:ea typeface="+mn-ea"/>
                <a:cs typeface="+mn-cs"/>
              </a:rPr>
              <a:t>Jtag</a:t>
            </a:r>
            <a:r>
              <a:rPr lang="en-US" sz="1200" kern="1200" dirty="0" smtClean="0">
                <a:solidFill>
                  <a:schemeClr val="tx1"/>
                </a:solidFill>
                <a:latin typeface="+mn-lt"/>
                <a:ea typeface="+mn-ea"/>
                <a:cs typeface="+mn-cs"/>
              </a:rPr>
              <a:t> format by this two </a:t>
            </a:r>
            <a:r>
              <a:rPr lang="en-US" sz="1200" kern="1200" dirty="0" err="1" smtClean="0">
                <a:solidFill>
                  <a:schemeClr val="tx1"/>
                </a:solidFill>
                <a:latin typeface="+mn-lt"/>
                <a:ea typeface="+mn-ea"/>
                <a:cs typeface="+mn-cs"/>
              </a:rPr>
              <a:t>Fpgas</a:t>
            </a:r>
            <a:r>
              <a:rPr lang="en-US" sz="1200" kern="1200" dirty="0" smtClean="0">
                <a:solidFill>
                  <a:schemeClr val="tx1"/>
                </a:solidFill>
                <a:latin typeface="+mn-lt"/>
                <a:ea typeface="+mn-ea"/>
                <a:cs typeface="+mn-cs"/>
              </a:rPr>
              <a:t>, the first one is the VME interface and the second one produce the </a:t>
            </a:r>
            <a:r>
              <a:rPr lang="en-US" sz="1200" kern="1200" dirty="0" err="1" smtClean="0">
                <a:solidFill>
                  <a:schemeClr val="tx1"/>
                </a:solidFill>
                <a:latin typeface="+mn-lt"/>
                <a:ea typeface="+mn-ea"/>
                <a:cs typeface="+mn-cs"/>
              </a:rPr>
              <a:t>jtag</a:t>
            </a:r>
            <a:r>
              <a:rPr lang="en-US" sz="1200" kern="1200" dirty="0" smtClean="0">
                <a:solidFill>
                  <a:schemeClr val="tx1"/>
                </a:solidFill>
                <a:latin typeface="+mn-lt"/>
                <a:ea typeface="+mn-ea"/>
                <a:cs typeface="+mn-cs"/>
              </a:rPr>
              <a:t>  stimulus for the </a:t>
            </a:r>
            <a:r>
              <a:rPr lang="en-US" sz="1200" kern="1200" dirty="0" err="1" smtClean="0">
                <a:solidFill>
                  <a:schemeClr val="tx1"/>
                </a:solidFill>
                <a:latin typeface="+mn-lt"/>
                <a:ea typeface="+mn-ea"/>
                <a:cs typeface="+mn-cs"/>
              </a:rPr>
              <a:t>miniASICs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chian</a:t>
            </a:r>
            <a:r>
              <a:rPr lang="en-US" sz="1200" kern="1200" dirty="0" smtClean="0">
                <a:solidFill>
                  <a:schemeClr val="tx1"/>
                </a:solidFill>
                <a:latin typeface="+mn-lt"/>
                <a:ea typeface="+mn-ea"/>
                <a:cs typeface="+mn-cs"/>
              </a:rPr>
              <a:t>. </a:t>
            </a:r>
          </a:p>
          <a:p>
            <a:endParaRPr lang="it-IT" dirty="0"/>
          </a:p>
        </p:txBody>
      </p:sp>
      <p:sp>
        <p:nvSpPr>
          <p:cNvPr id="4" name="Segnaposto numero diapositiva 3"/>
          <p:cNvSpPr>
            <a:spLocks noGrp="1"/>
          </p:cNvSpPr>
          <p:nvPr>
            <p:ph type="sldNum" sz="quarter" idx="10"/>
          </p:nvPr>
        </p:nvSpPr>
        <p:spPr/>
        <p:txBody>
          <a:bodyPr/>
          <a:lstStyle/>
          <a:p>
            <a:fld id="{4063E3C7-3B20-449F-B392-2DDA03B62B92}" type="slidenum">
              <a:rPr lang="it-IT" smtClean="0"/>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had a problem on this procedure, there was a control signal, that is connected  to the reset of the serial links interface inside the </a:t>
            </a:r>
            <a:r>
              <a:rPr lang="en-US" sz="1200" kern="1200" dirty="0" err="1" smtClean="0">
                <a:solidFill>
                  <a:schemeClr val="tx1"/>
                </a:solidFill>
                <a:latin typeface="+mn-lt"/>
                <a:ea typeface="+mn-ea"/>
                <a:cs typeface="+mn-cs"/>
              </a:rPr>
              <a:t>miniASICs</a:t>
            </a:r>
            <a:r>
              <a:rPr lang="en-US" sz="1200" kern="1200" dirty="0" smtClean="0">
                <a:solidFill>
                  <a:schemeClr val="tx1"/>
                </a:solidFill>
                <a:latin typeface="+mn-lt"/>
                <a:ea typeface="+mn-ea"/>
                <a:cs typeface="+mn-cs"/>
              </a:rPr>
              <a:t>. Discovered e fix this issue, now we are able to configure without problem all the </a:t>
            </a:r>
            <a:r>
              <a:rPr lang="en-US" sz="1200" kern="1200" dirty="0" err="1" smtClean="0">
                <a:solidFill>
                  <a:schemeClr val="tx1"/>
                </a:solidFill>
                <a:latin typeface="+mn-lt"/>
                <a:ea typeface="+mn-ea"/>
                <a:cs typeface="+mn-cs"/>
              </a:rPr>
              <a:t>miniAsic</a:t>
            </a:r>
            <a:r>
              <a:rPr lang="en-US" sz="1200" kern="1200" dirty="0" smtClean="0">
                <a:solidFill>
                  <a:schemeClr val="tx1"/>
                </a:solidFill>
                <a:latin typeface="+mn-lt"/>
                <a:ea typeface="+mn-ea"/>
                <a:cs typeface="+mn-cs"/>
              </a:rPr>
              <a:t>  cy the </a:t>
            </a:r>
            <a:r>
              <a:rPr lang="en-US" sz="1200" kern="1200" dirty="0" err="1" smtClean="0">
                <a:solidFill>
                  <a:schemeClr val="tx1"/>
                </a:solidFill>
                <a:latin typeface="+mn-lt"/>
                <a:ea typeface="+mn-ea"/>
                <a:cs typeface="+mn-cs"/>
              </a:rPr>
              <a:t>cpu</a:t>
            </a:r>
            <a:r>
              <a:rPr lang="en-US" sz="1200" kern="1200" dirty="0" smtClean="0">
                <a:solidFill>
                  <a:schemeClr val="tx1"/>
                </a:solidFill>
                <a:latin typeface="+mn-lt"/>
                <a:ea typeface="+mn-ea"/>
                <a:cs typeface="+mn-cs"/>
              </a:rPr>
              <a:t> in the </a:t>
            </a:r>
            <a:r>
              <a:rPr lang="en-US" sz="1200" kern="1200" dirty="0" err="1" smtClean="0">
                <a:solidFill>
                  <a:schemeClr val="tx1"/>
                </a:solidFill>
                <a:latin typeface="+mn-lt"/>
                <a:ea typeface="+mn-ea"/>
                <a:cs typeface="+mn-cs"/>
              </a:rPr>
              <a:t>vme</a:t>
            </a:r>
            <a:r>
              <a:rPr lang="en-US" sz="1200" kern="1200" dirty="0" smtClean="0">
                <a:solidFill>
                  <a:schemeClr val="tx1"/>
                </a:solidFill>
                <a:latin typeface="+mn-lt"/>
                <a:ea typeface="+mn-ea"/>
                <a:cs typeface="+mn-cs"/>
              </a:rPr>
              <a:t> crate.</a:t>
            </a:r>
          </a:p>
          <a:p>
            <a:endParaRPr lang="it-IT" dirty="0"/>
          </a:p>
        </p:txBody>
      </p:sp>
      <p:sp>
        <p:nvSpPr>
          <p:cNvPr id="4" name="Segnaposto numero diapositiva 3"/>
          <p:cNvSpPr>
            <a:spLocks noGrp="1"/>
          </p:cNvSpPr>
          <p:nvPr>
            <p:ph type="sldNum" sz="quarter" idx="10"/>
          </p:nvPr>
        </p:nvSpPr>
        <p:spPr/>
        <p:txBody>
          <a:bodyPr/>
          <a:lstStyle/>
          <a:p>
            <a:fld id="{4063E3C7-3B20-449F-B392-2DDA03B62B92}" type="slidenum">
              <a:rPr lang="it-IT" smtClean="0"/>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most important test provided on the AMBSLP </a:t>
            </a:r>
            <a:r>
              <a:rPr lang="en-US" sz="1200" kern="1200" dirty="0" err="1" smtClean="0">
                <a:solidFill>
                  <a:schemeClr val="tx1"/>
                </a:solidFill>
                <a:latin typeface="+mn-lt"/>
                <a:ea typeface="+mn-ea"/>
                <a:cs typeface="+mn-cs"/>
              </a:rPr>
              <a:t>boad</a:t>
            </a:r>
            <a:r>
              <a:rPr lang="en-US" sz="1200" kern="1200" dirty="0" smtClean="0">
                <a:solidFill>
                  <a:schemeClr val="tx1"/>
                </a:solidFill>
                <a:latin typeface="+mn-lt"/>
                <a:ea typeface="+mn-ea"/>
                <a:cs typeface="+mn-cs"/>
              </a:rPr>
              <a:t> is the functional tests of the serial links at 2Gb/s.</a:t>
            </a:r>
          </a:p>
          <a:p>
            <a:r>
              <a:rPr lang="en-US" sz="1200" kern="1200" dirty="0" smtClean="0">
                <a:solidFill>
                  <a:schemeClr val="tx1"/>
                </a:solidFill>
                <a:latin typeface="+mn-lt"/>
                <a:ea typeface="+mn-ea"/>
                <a:cs typeface="+mn-cs"/>
              </a:rPr>
              <a:t>We sent </a:t>
            </a:r>
            <a:r>
              <a:rPr lang="en-US" sz="1200" kern="1200" dirty="0" err="1" smtClean="0">
                <a:solidFill>
                  <a:schemeClr val="tx1"/>
                </a:solidFill>
                <a:latin typeface="+mn-lt"/>
                <a:ea typeface="+mn-ea"/>
                <a:cs typeface="+mn-cs"/>
              </a:rPr>
              <a:t>pseudorandomic</a:t>
            </a:r>
            <a:r>
              <a:rPr lang="en-US" sz="1200" kern="1200" dirty="0" smtClean="0">
                <a:solidFill>
                  <a:schemeClr val="tx1"/>
                </a:solidFill>
                <a:latin typeface="+mn-lt"/>
                <a:ea typeface="+mn-ea"/>
                <a:cs typeface="+mn-cs"/>
              </a:rPr>
              <a:t> pattern from the input FPGA and checked it in the receiver with a </a:t>
            </a:r>
            <a:r>
              <a:rPr lang="en-US" sz="1200" kern="1200" dirty="0" err="1" smtClean="0">
                <a:solidFill>
                  <a:schemeClr val="tx1"/>
                </a:solidFill>
                <a:latin typeface="+mn-lt"/>
                <a:ea typeface="+mn-ea"/>
                <a:cs typeface="+mn-cs"/>
              </a:rPr>
              <a:t>prbs</a:t>
            </a:r>
            <a:r>
              <a:rPr lang="en-US" sz="1200" kern="1200" dirty="0" smtClean="0">
                <a:solidFill>
                  <a:schemeClr val="tx1"/>
                </a:solidFill>
                <a:latin typeface="+mn-lt"/>
                <a:ea typeface="+mn-ea"/>
                <a:cs typeface="+mn-cs"/>
              </a:rPr>
              <a:t> checker.</a:t>
            </a:r>
          </a:p>
          <a:p>
            <a:r>
              <a:rPr lang="en-US" sz="1200" kern="1200" dirty="0" smtClean="0">
                <a:solidFill>
                  <a:schemeClr val="tx1"/>
                </a:solidFill>
                <a:latin typeface="+mn-lt"/>
                <a:ea typeface="+mn-ea"/>
                <a:cs typeface="+mn-cs"/>
              </a:rPr>
              <a:t>We did the same on the output path, and in this way we have an estimation of the Bit error Rate, running this test for few days we have  this estimation.</a:t>
            </a:r>
          </a:p>
          <a:p>
            <a:r>
              <a:rPr lang="en-US" sz="1200" kern="1200" dirty="0" smtClean="0">
                <a:solidFill>
                  <a:schemeClr val="tx1"/>
                </a:solidFill>
                <a:latin typeface="+mn-lt"/>
                <a:ea typeface="+mn-ea"/>
                <a:cs typeface="+mn-cs"/>
              </a:rPr>
              <a:t>We sent also known data without errors.</a:t>
            </a:r>
          </a:p>
          <a:p>
            <a:endParaRPr lang="it-IT" dirty="0"/>
          </a:p>
        </p:txBody>
      </p:sp>
      <p:sp>
        <p:nvSpPr>
          <p:cNvPr id="4" name="Segnaposto numero diapositiva 3"/>
          <p:cNvSpPr>
            <a:spLocks noGrp="1"/>
          </p:cNvSpPr>
          <p:nvPr>
            <p:ph type="sldNum" sz="quarter" idx="10"/>
          </p:nvPr>
        </p:nvSpPr>
        <p:spPr/>
        <p:txBody>
          <a:bodyPr/>
          <a:lstStyle/>
          <a:p>
            <a:fld id="{4063E3C7-3B20-449F-B392-2DDA03B62B92}" type="slidenum">
              <a:rPr lang="it-IT" smtClean="0"/>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Ok now ill show you the  ideas for the next version of the </a:t>
            </a:r>
            <a:r>
              <a:rPr lang="en-US" sz="1200" kern="1200" dirty="0" err="1" smtClean="0">
                <a:solidFill>
                  <a:schemeClr val="tx1"/>
                </a:solidFill>
                <a:latin typeface="+mn-lt"/>
                <a:ea typeface="+mn-ea"/>
                <a:cs typeface="+mn-cs"/>
              </a:rPr>
              <a:t>ambslp</a:t>
            </a:r>
            <a:r>
              <a:rPr lang="en-US" sz="1200" kern="1200" dirty="0" smtClean="0">
                <a:solidFill>
                  <a:schemeClr val="tx1"/>
                </a:solidFill>
                <a:latin typeface="+mn-lt"/>
                <a:ea typeface="+mn-ea"/>
                <a:cs typeface="+mn-cs"/>
              </a:rPr>
              <a:t>. We fix all the bug that we found. The three most important changes are these:  We merge the CPLD and the FPGA the make the VME interface into a big one FPGA. We add a buffer for each output data path, to avoid the signal quality problem saw in the measures. And we will </a:t>
            </a:r>
            <a:r>
              <a:rPr lang="en-US" sz="1200" kern="1200" dirty="0" err="1" smtClean="0">
                <a:solidFill>
                  <a:schemeClr val="tx1"/>
                </a:solidFill>
                <a:latin typeface="+mn-lt"/>
                <a:ea typeface="+mn-ea"/>
                <a:cs typeface="+mn-cs"/>
              </a:rPr>
              <a:t>slpit</a:t>
            </a:r>
            <a:r>
              <a:rPr lang="en-US" sz="1200" kern="1200" dirty="0" smtClean="0">
                <a:solidFill>
                  <a:schemeClr val="tx1"/>
                </a:solidFill>
                <a:latin typeface="+mn-lt"/>
                <a:ea typeface="+mn-ea"/>
                <a:cs typeface="+mn-cs"/>
              </a:rPr>
              <a:t> the biggest dc-dc converter in the board. In three </a:t>
            </a:r>
            <a:r>
              <a:rPr lang="en-US" sz="1200" kern="1200" dirty="0" err="1" smtClean="0">
                <a:solidFill>
                  <a:schemeClr val="tx1"/>
                </a:solidFill>
                <a:latin typeface="+mn-lt"/>
                <a:ea typeface="+mn-ea"/>
                <a:cs typeface="+mn-cs"/>
              </a:rPr>
              <a:t>smalle</a:t>
            </a:r>
            <a:r>
              <a:rPr lang="en-US" sz="1200" kern="1200" dirty="0" smtClean="0">
                <a:solidFill>
                  <a:schemeClr val="tx1"/>
                </a:solidFill>
                <a:latin typeface="+mn-lt"/>
                <a:ea typeface="+mn-ea"/>
                <a:cs typeface="+mn-cs"/>
              </a:rPr>
              <a:t> dc-dc.</a:t>
            </a:r>
          </a:p>
          <a:p>
            <a:r>
              <a:rPr lang="en-US" sz="1200" kern="1200" dirty="0" smtClean="0">
                <a:solidFill>
                  <a:schemeClr val="tx1"/>
                </a:solidFill>
                <a:latin typeface="+mn-lt"/>
                <a:ea typeface="+mn-ea"/>
                <a:cs typeface="+mn-cs"/>
              </a:rPr>
              <a:t>This is the new  layout made by electronic group at </a:t>
            </a:r>
            <a:r>
              <a:rPr lang="en-US" sz="1200" kern="1200" dirty="0" err="1" smtClean="0">
                <a:solidFill>
                  <a:schemeClr val="tx1"/>
                </a:solidFill>
                <a:latin typeface="+mn-lt"/>
                <a:ea typeface="+mn-ea"/>
                <a:cs typeface="+mn-cs"/>
              </a:rPr>
              <a:t>cern</a:t>
            </a:r>
            <a:r>
              <a:rPr lang="en-US" sz="1200" kern="1200" dirty="0" smtClean="0">
                <a:solidFill>
                  <a:schemeClr val="tx1"/>
                </a:solidFill>
                <a:latin typeface="+mn-lt"/>
                <a:ea typeface="+mn-ea"/>
                <a:cs typeface="+mn-cs"/>
              </a:rPr>
              <a:t>. They finished last week.</a:t>
            </a:r>
          </a:p>
          <a:p>
            <a:endParaRPr lang="it-IT" dirty="0"/>
          </a:p>
        </p:txBody>
      </p:sp>
      <p:sp>
        <p:nvSpPr>
          <p:cNvPr id="4" name="Segnaposto numero diapositiva 3"/>
          <p:cNvSpPr>
            <a:spLocks noGrp="1"/>
          </p:cNvSpPr>
          <p:nvPr>
            <p:ph type="sldNum" sz="quarter" idx="10"/>
          </p:nvPr>
        </p:nvSpPr>
        <p:spPr/>
        <p:txBody>
          <a:bodyPr/>
          <a:lstStyle/>
          <a:p>
            <a:fld id="{4063E3C7-3B20-449F-B392-2DDA03B62B92}" type="slidenum">
              <a:rPr lang="it-IT" smtClean="0"/>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About  next steps, we are waiting the final submission of the chip </a:t>
            </a:r>
            <a:r>
              <a:rPr lang="en-US" sz="1200" kern="1200" dirty="0" err="1" smtClean="0">
                <a:solidFill>
                  <a:schemeClr val="tx1"/>
                </a:solidFill>
                <a:latin typeface="+mn-lt"/>
                <a:ea typeface="+mn-ea"/>
                <a:cs typeface="+mn-cs"/>
              </a:rPr>
              <a:t>AMchip</a:t>
            </a:r>
            <a:r>
              <a:rPr lang="en-US" sz="1200" kern="1200" dirty="0" smtClean="0">
                <a:solidFill>
                  <a:schemeClr val="tx1"/>
                </a:solidFill>
                <a:latin typeface="+mn-lt"/>
                <a:ea typeface="+mn-ea"/>
                <a:cs typeface="+mn-cs"/>
              </a:rPr>
              <a:t> zero five, to complete the LAMB layout, here is shown the work in progress of it.</a:t>
            </a:r>
          </a:p>
          <a:p>
            <a:endParaRPr lang="it-IT" dirty="0"/>
          </a:p>
        </p:txBody>
      </p:sp>
      <p:sp>
        <p:nvSpPr>
          <p:cNvPr id="4" name="Segnaposto numero diapositiva 3"/>
          <p:cNvSpPr>
            <a:spLocks noGrp="1"/>
          </p:cNvSpPr>
          <p:nvPr>
            <p:ph type="sldNum" sz="quarter" idx="10"/>
          </p:nvPr>
        </p:nvSpPr>
        <p:spPr/>
        <p:txBody>
          <a:bodyPr/>
          <a:lstStyle/>
          <a:p>
            <a:fld id="{4063E3C7-3B20-449F-B392-2DDA03B62B92}" type="slidenum">
              <a:rPr lang="it-IT" smtClean="0"/>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conclusion: We tested successfully the VME, the </a:t>
            </a:r>
            <a:r>
              <a:rPr lang="en-US" sz="1200" kern="1200" dirty="0" err="1" smtClean="0">
                <a:solidFill>
                  <a:schemeClr val="tx1"/>
                </a:solidFill>
                <a:latin typeface="+mn-lt"/>
                <a:ea typeface="+mn-ea"/>
                <a:cs typeface="+mn-cs"/>
              </a:rPr>
              <a:t>miniASIC</a:t>
            </a:r>
            <a:r>
              <a:rPr lang="en-US" sz="1200" kern="1200" dirty="0" smtClean="0">
                <a:solidFill>
                  <a:schemeClr val="tx1"/>
                </a:solidFill>
                <a:latin typeface="+mn-lt"/>
                <a:ea typeface="+mn-ea"/>
                <a:cs typeface="+mn-cs"/>
              </a:rPr>
              <a:t> configuration and the serial links on the AMBSLP. We did Measures and we had a good results, and we learned that we have to make attention on output data path. For the future we are waiting the new </a:t>
            </a:r>
            <a:r>
              <a:rPr lang="en-US" sz="1200" kern="1200" dirty="0" err="1" smtClean="0">
                <a:solidFill>
                  <a:schemeClr val="tx1"/>
                </a:solidFill>
                <a:latin typeface="+mn-lt"/>
                <a:ea typeface="+mn-ea"/>
                <a:cs typeface="+mn-cs"/>
              </a:rPr>
              <a:t>ambslp</a:t>
            </a:r>
            <a:r>
              <a:rPr lang="en-US" sz="1200" kern="1200" dirty="0" smtClean="0">
                <a:solidFill>
                  <a:schemeClr val="tx1"/>
                </a:solidFill>
                <a:latin typeface="+mn-lt"/>
                <a:ea typeface="+mn-ea"/>
                <a:cs typeface="+mn-cs"/>
              </a:rPr>
              <a:t> to test it, we will design the lamb and we will do the integration  test with the  AUX board.</a:t>
            </a:r>
          </a:p>
          <a:p>
            <a:endParaRPr lang="it-IT" dirty="0"/>
          </a:p>
        </p:txBody>
      </p:sp>
      <p:sp>
        <p:nvSpPr>
          <p:cNvPr id="4" name="Segnaposto numero diapositiva 3"/>
          <p:cNvSpPr>
            <a:spLocks noGrp="1"/>
          </p:cNvSpPr>
          <p:nvPr>
            <p:ph type="sldNum" sz="quarter" idx="10"/>
          </p:nvPr>
        </p:nvSpPr>
        <p:spPr/>
        <p:txBody>
          <a:bodyPr/>
          <a:lstStyle/>
          <a:p>
            <a:fld id="{4063E3C7-3B20-449F-B392-2DDA03B62B92}" type="slidenum">
              <a:rPr lang="it-IT" smtClean="0"/>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err="1" smtClean="0">
                <a:solidFill>
                  <a:schemeClr val="tx1"/>
                </a:solidFill>
                <a:latin typeface="+mn-lt"/>
                <a:ea typeface="+mn-ea"/>
                <a:cs typeface="+mn-cs"/>
              </a:rPr>
              <a:t>Thanks</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for</a:t>
            </a:r>
            <a:r>
              <a:rPr lang="it-IT" sz="1200" kern="1200" dirty="0" smtClean="0">
                <a:solidFill>
                  <a:schemeClr val="tx1"/>
                </a:solidFill>
                <a:latin typeface="+mn-lt"/>
                <a:ea typeface="+mn-ea"/>
                <a:cs typeface="+mn-cs"/>
              </a:rPr>
              <a:t> the </a:t>
            </a:r>
            <a:r>
              <a:rPr lang="it-IT" sz="1200" kern="1200" dirty="0" err="1" smtClean="0">
                <a:solidFill>
                  <a:schemeClr val="tx1"/>
                </a:solidFill>
                <a:latin typeface="+mn-lt"/>
                <a:ea typeface="+mn-ea"/>
                <a:cs typeface="+mn-cs"/>
              </a:rPr>
              <a:t>attentions</a:t>
            </a:r>
            <a:r>
              <a:rPr lang="it-IT" sz="1200" kern="1200" dirty="0" smtClean="0">
                <a:solidFill>
                  <a:schemeClr val="tx1"/>
                </a:solidFill>
                <a:latin typeface="+mn-lt"/>
                <a:ea typeface="+mn-ea"/>
                <a:cs typeface="+mn-cs"/>
              </a:rPr>
              <a:t>!</a:t>
            </a:r>
            <a:endParaRPr lang="it-IT" sz="1200" kern="1200" smtClean="0">
              <a:solidFill>
                <a:schemeClr val="tx1"/>
              </a:solidFill>
              <a:latin typeface="+mn-lt"/>
              <a:ea typeface="+mn-ea"/>
              <a:cs typeface="+mn-cs"/>
            </a:endParaRPr>
          </a:p>
          <a:p>
            <a:endParaRPr lang="it-IT"/>
          </a:p>
        </p:txBody>
      </p:sp>
      <p:sp>
        <p:nvSpPr>
          <p:cNvPr id="4" name="Segnaposto numero diapositiva 3"/>
          <p:cNvSpPr>
            <a:spLocks noGrp="1"/>
          </p:cNvSpPr>
          <p:nvPr>
            <p:ph type="sldNum" sz="quarter" idx="10"/>
          </p:nvPr>
        </p:nvSpPr>
        <p:spPr/>
        <p:txBody>
          <a:bodyPr/>
          <a:lstStyle/>
          <a:p>
            <a:fld id="{4063E3C7-3B20-449F-B392-2DDA03B62B92}" type="slidenum">
              <a:rPr lang="it-IT" smtClean="0"/>
              <a:t>18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this presentation  we will see some details of the Associative Memory Board Serial Link Processor, how are the principles feature;</a:t>
            </a:r>
          </a:p>
          <a:p>
            <a:r>
              <a:rPr lang="en-US" sz="1200" kern="1200" dirty="0" smtClean="0">
                <a:solidFill>
                  <a:schemeClr val="tx1"/>
                </a:solidFill>
                <a:latin typeface="+mn-lt"/>
                <a:ea typeface="+mn-ea"/>
                <a:cs typeface="+mn-cs"/>
              </a:rPr>
              <a:t>Next ill show you the electronic measures that we did </a:t>
            </a:r>
          </a:p>
          <a:p>
            <a:r>
              <a:rPr lang="en-US" sz="1200" kern="1200" dirty="0" smtClean="0">
                <a:solidFill>
                  <a:schemeClr val="tx1"/>
                </a:solidFill>
                <a:latin typeface="+mn-lt"/>
                <a:ea typeface="+mn-ea"/>
                <a:cs typeface="+mn-cs"/>
              </a:rPr>
              <a:t>After that we will see the tests that we made on the board, on serial link connection and the configuration of the new </a:t>
            </a:r>
            <a:r>
              <a:rPr lang="en-US" sz="1200" kern="1200" dirty="0" err="1" smtClean="0">
                <a:solidFill>
                  <a:schemeClr val="tx1"/>
                </a:solidFill>
                <a:latin typeface="+mn-lt"/>
                <a:ea typeface="+mn-ea"/>
                <a:cs typeface="+mn-cs"/>
              </a:rPr>
              <a:t>miniASIC</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conclusion ill tell you the strategies of the electronic group for the future</a:t>
            </a:r>
            <a:endParaRPr lang="it-IT" dirty="0"/>
          </a:p>
        </p:txBody>
      </p:sp>
      <p:sp>
        <p:nvSpPr>
          <p:cNvPr id="4" name="Segnaposto numero diapositiva 3"/>
          <p:cNvSpPr>
            <a:spLocks noGrp="1"/>
          </p:cNvSpPr>
          <p:nvPr>
            <p:ph type="sldNum" sz="quarter" idx="10"/>
          </p:nvPr>
        </p:nvSpPr>
        <p:spPr/>
        <p:txBody>
          <a:bodyPr/>
          <a:lstStyle/>
          <a:p>
            <a:fld id="{4063E3C7-3B20-449F-B392-2DDA03B62B92}" type="slidenum">
              <a:rPr lang="it-IT" smtClean="0"/>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Let’s start with a little description of the board:</a:t>
            </a:r>
          </a:p>
          <a:p>
            <a:r>
              <a:rPr lang="en-US" sz="1200" kern="1200" dirty="0" smtClean="0">
                <a:solidFill>
                  <a:schemeClr val="tx1"/>
                </a:solidFill>
                <a:latin typeface="+mn-lt"/>
                <a:ea typeface="+mn-ea"/>
                <a:cs typeface="+mn-cs"/>
              </a:rPr>
              <a:t>Here is shown a picture of the </a:t>
            </a:r>
            <a:r>
              <a:rPr lang="en-US" sz="1200" kern="1200" dirty="0" err="1" smtClean="0">
                <a:solidFill>
                  <a:schemeClr val="tx1"/>
                </a:solidFill>
                <a:latin typeface="+mn-lt"/>
                <a:ea typeface="+mn-ea"/>
                <a:cs typeface="+mn-cs"/>
              </a:rPr>
              <a:t>ambslp</a:t>
            </a:r>
            <a:endParaRPr lang="en-US" sz="1200" kern="1200" dirty="0" smtClean="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4063E3C7-3B20-449F-B392-2DDA03B62B92}" type="slidenum">
              <a:rPr lang="it-IT" smtClean="0"/>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is a VME 9 units standard board, that communicates with the back plane with this 2 connectors, there are chips that provide  the VME  </a:t>
            </a:r>
            <a:r>
              <a:rPr lang="en-US" sz="1200" kern="1200" dirty="0" err="1" smtClean="0">
                <a:solidFill>
                  <a:schemeClr val="tx1"/>
                </a:solidFill>
                <a:latin typeface="+mn-lt"/>
                <a:ea typeface="+mn-ea"/>
                <a:cs typeface="+mn-cs"/>
              </a:rPr>
              <a:t>interfacement</a:t>
            </a:r>
            <a:r>
              <a:rPr lang="en-US" sz="1200" kern="1200" dirty="0" smtClean="0">
                <a:solidFill>
                  <a:schemeClr val="tx1"/>
                </a:solidFill>
                <a:latin typeface="+mn-lt"/>
                <a:ea typeface="+mn-ea"/>
                <a:cs typeface="+mn-cs"/>
              </a:rPr>
              <a:t>: here we is shown the transceiver and two </a:t>
            </a:r>
            <a:r>
              <a:rPr lang="en-US" sz="1200" kern="1200" dirty="0" err="1" smtClean="0">
                <a:solidFill>
                  <a:schemeClr val="tx1"/>
                </a:solidFill>
                <a:latin typeface="+mn-lt"/>
                <a:ea typeface="+mn-ea"/>
                <a:cs typeface="+mn-cs"/>
              </a:rPr>
              <a:t>fpga</a:t>
            </a:r>
            <a:r>
              <a:rPr lang="en-US" sz="1200" kern="1200" dirty="0" smtClean="0">
                <a:solidFill>
                  <a:schemeClr val="tx1"/>
                </a:solidFill>
                <a:latin typeface="+mn-lt"/>
                <a:ea typeface="+mn-ea"/>
                <a:cs typeface="+mn-cs"/>
              </a:rPr>
              <a:t> that do this.</a:t>
            </a:r>
          </a:p>
          <a:p>
            <a:endParaRPr lang="it-IT" dirty="0"/>
          </a:p>
        </p:txBody>
      </p:sp>
      <p:sp>
        <p:nvSpPr>
          <p:cNvPr id="4" name="Segnaposto numero diapositiva 3"/>
          <p:cNvSpPr>
            <a:spLocks noGrp="1"/>
          </p:cNvSpPr>
          <p:nvPr>
            <p:ph type="sldNum" sz="quarter" idx="10"/>
          </p:nvPr>
        </p:nvSpPr>
        <p:spPr/>
        <p:txBody>
          <a:bodyPr/>
          <a:lstStyle/>
          <a:p>
            <a:fld id="{4063E3C7-3B20-449F-B392-2DDA03B62B92}" type="slidenum">
              <a:rPr lang="it-IT" smtClean="0"/>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data path is completely routed on serial links at two gigabit per second : the input data path came from the Aux card through the interface connector to the input FPGA, an </a:t>
            </a:r>
            <a:r>
              <a:rPr lang="en-US" sz="1200" kern="1200" dirty="0" err="1" smtClean="0">
                <a:solidFill>
                  <a:schemeClr val="tx1"/>
                </a:solidFill>
                <a:latin typeface="+mn-lt"/>
                <a:ea typeface="+mn-ea"/>
                <a:cs typeface="+mn-cs"/>
              </a:rPr>
              <a:t>Artix</a:t>
            </a:r>
            <a:r>
              <a:rPr lang="en-US" sz="1200" kern="1200" dirty="0" smtClean="0">
                <a:solidFill>
                  <a:schemeClr val="tx1"/>
                </a:solidFill>
                <a:latin typeface="+mn-lt"/>
                <a:ea typeface="+mn-ea"/>
                <a:cs typeface="+mn-cs"/>
              </a:rPr>
              <a:t> 7. This FPGA split the input data bus in two. There are also sixteen </a:t>
            </a:r>
            <a:r>
              <a:rPr lang="en-US" sz="1200" kern="1200" dirty="0" err="1" smtClean="0">
                <a:solidFill>
                  <a:schemeClr val="tx1"/>
                </a:solidFill>
                <a:latin typeface="+mn-lt"/>
                <a:ea typeface="+mn-ea"/>
                <a:cs typeface="+mn-cs"/>
              </a:rPr>
              <a:t>fanout</a:t>
            </a:r>
            <a:r>
              <a:rPr lang="en-US" sz="1200" kern="1200" dirty="0" smtClean="0">
                <a:solidFill>
                  <a:schemeClr val="tx1"/>
                </a:solidFill>
                <a:latin typeface="+mn-lt"/>
                <a:ea typeface="+mn-ea"/>
                <a:cs typeface="+mn-cs"/>
              </a:rPr>
              <a:t> buffers that split each bus in four and send it to the connector. On this connectors we will plug the Little board with the chips. The output data paths, in red, come from each connectors to the output FPGA, that collect all the </a:t>
            </a:r>
            <a:r>
              <a:rPr lang="en-US" sz="1200" kern="1200" dirty="0" err="1" smtClean="0">
                <a:solidFill>
                  <a:schemeClr val="tx1"/>
                </a:solidFill>
                <a:latin typeface="+mn-lt"/>
                <a:ea typeface="+mn-ea"/>
                <a:cs typeface="+mn-cs"/>
              </a:rPr>
              <a:t>informations</a:t>
            </a:r>
            <a:r>
              <a:rPr lang="en-US" sz="1200" kern="1200" dirty="0" smtClean="0">
                <a:solidFill>
                  <a:schemeClr val="tx1"/>
                </a:solidFill>
                <a:latin typeface="+mn-lt"/>
                <a:ea typeface="+mn-ea"/>
                <a:cs typeface="+mn-cs"/>
              </a:rPr>
              <a:t> (Roads) and send it to the </a:t>
            </a:r>
            <a:r>
              <a:rPr lang="en-US" sz="1200" kern="1200" dirty="0" err="1" smtClean="0">
                <a:solidFill>
                  <a:schemeClr val="tx1"/>
                </a:solidFill>
                <a:latin typeface="+mn-lt"/>
                <a:ea typeface="+mn-ea"/>
                <a:cs typeface="+mn-cs"/>
              </a:rPr>
              <a:t>Auxcard</a:t>
            </a:r>
            <a:r>
              <a:rPr lang="en-US" sz="1200" kern="1200" dirty="0" smtClean="0">
                <a:solidFill>
                  <a:schemeClr val="tx1"/>
                </a:solidFill>
                <a:latin typeface="+mn-lt"/>
                <a:ea typeface="+mn-ea"/>
                <a:cs typeface="+mn-cs"/>
              </a:rPr>
              <a:t> through the P3 connector.</a:t>
            </a:r>
          </a:p>
          <a:p>
            <a:endParaRPr lang="it-IT" dirty="0"/>
          </a:p>
        </p:txBody>
      </p:sp>
      <p:sp>
        <p:nvSpPr>
          <p:cNvPr id="4" name="Segnaposto numero diapositiva 3"/>
          <p:cNvSpPr>
            <a:spLocks noGrp="1"/>
          </p:cNvSpPr>
          <p:nvPr>
            <p:ph type="sldNum" sz="quarter" idx="10"/>
          </p:nvPr>
        </p:nvSpPr>
        <p:spPr/>
        <p:txBody>
          <a:bodyPr/>
          <a:lstStyle/>
          <a:p>
            <a:fld id="{4063E3C7-3B20-449F-B392-2DDA03B62B92}" type="slidenum">
              <a:rPr lang="it-IT" smtClean="0"/>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 the board we have a system clock at one hundred mega </a:t>
            </a:r>
            <a:r>
              <a:rPr lang="en-US" sz="1200" kern="1200" dirty="0" err="1" smtClean="0">
                <a:solidFill>
                  <a:schemeClr val="tx1"/>
                </a:solidFill>
                <a:latin typeface="+mn-lt"/>
                <a:ea typeface="+mn-ea"/>
                <a:cs typeface="+mn-cs"/>
              </a:rPr>
              <a:t>herz</a:t>
            </a:r>
            <a:r>
              <a:rPr lang="en-US" sz="1200" kern="1200" dirty="0" smtClean="0">
                <a:solidFill>
                  <a:schemeClr val="tx1"/>
                </a:solidFill>
                <a:latin typeface="+mn-lt"/>
                <a:ea typeface="+mn-ea"/>
                <a:cs typeface="+mn-cs"/>
              </a:rPr>
              <a:t> and it is distributed on all devices, we have also dedicated clocks (in red squares)  for the serial interfaces of the FPGA.</a:t>
            </a:r>
          </a:p>
          <a:p>
            <a:endParaRPr lang="it-IT" dirty="0"/>
          </a:p>
        </p:txBody>
      </p:sp>
      <p:sp>
        <p:nvSpPr>
          <p:cNvPr id="4" name="Segnaposto numero diapositiva 3"/>
          <p:cNvSpPr>
            <a:spLocks noGrp="1"/>
          </p:cNvSpPr>
          <p:nvPr>
            <p:ph type="sldNum" sz="quarter" idx="10"/>
          </p:nvPr>
        </p:nvSpPr>
        <p:spPr/>
        <p:txBody>
          <a:bodyPr/>
          <a:lstStyle/>
          <a:p>
            <a:fld id="{4063E3C7-3B20-449F-B392-2DDA03B62B92}" type="slidenum">
              <a:rPr lang="it-IT" smtClean="0"/>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Let’s see now the strategy of the power supply of the board, we take forty-eight  volts and twelve volts from the back plane and make on board three differ voltages: the dc-dc in red square, the big-one generates the two point five volts for all the i/o, the dc-dc in purple square make the one point two for the serial interface, and these four  generate the one volt for the </a:t>
            </a:r>
            <a:r>
              <a:rPr lang="en-US" sz="1200" kern="1200" dirty="0" err="1" smtClean="0">
                <a:solidFill>
                  <a:schemeClr val="tx1"/>
                </a:solidFill>
                <a:latin typeface="+mn-lt"/>
                <a:ea typeface="+mn-ea"/>
                <a:cs typeface="+mn-cs"/>
              </a:rPr>
              <a:t>AMchip</a:t>
            </a:r>
            <a:r>
              <a:rPr lang="en-US" sz="1200" kern="1200" dirty="0" smtClean="0">
                <a:solidFill>
                  <a:schemeClr val="tx1"/>
                </a:solidFill>
                <a:latin typeface="+mn-lt"/>
                <a:ea typeface="+mn-ea"/>
                <a:cs typeface="+mn-cs"/>
              </a:rPr>
              <a:t> core.</a:t>
            </a:r>
          </a:p>
          <a:p>
            <a:endParaRPr lang="it-IT" dirty="0"/>
          </a:p>
        </p:txBody>
      </p:sp>
      <p:sp>
        <p:nvSpPr>
          <p:cNvPr id="4" name="Segnaposto numero diapositiva 3"/>
          <p:cNvSpPr>
            <a:spLocks noGrp="1"/>
          </p:cNvSpPr>
          <p:nvPr>
            <p:ph type="sldNum" sz="quarter" idx="10"/>
          </p:nvPr>
        </p:nvSpPr>
        <p:spPr/>
        <p:txBody>
          <a:bodyPr/>
          <a:lstStyle/>
          <a:p>
            <a:fld id="{4063E3C7-3B20-449F-B392-2DDA03B62B92}" type="slidenum">
              <a:rPr lang="it-IT" smtClean="0"/>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ill tell you the story of the test that we did in this months:</a:t>
            </a:r>
          </a:p>
          <a:p>
            <a:r>
              <a:rPr lang="en-US" sz="1200" kern="1200" dirty="0" smtClean="0">
                <a:solidFill>
                  <a:schemeClr val="tx1"/>
                </a:solidFill>
                <a:latin typeface="+mn-lt"/>
                <a:ea typeface="+mn-ea"/>
                <a:cs typeface="+mn-cs"/>
              </a:rPr>
              <a:t>The PCB is arrived in </a:t>
            </a:r>
            <a:r>
              <a:rPr lang="en-US" sz="1200" kern="1200" dirty="0" err="1" smtClean="0">
                <a:solidFill>
                  <a:schemeClr val="tx1"/>
                </a:solidFill>
                <a:latin typeface="+mn-lt"/>
                <a:ea typeface="+mn-ea"/>
                <a:cs typeface="+mn-cs"/>
              </a:rPr>
              <a:t>Alessandroupolis</a:t>
            </a:r>
            <a:r>
              <a:rPr lang="en-US" sz="1200" kern="1200" dirty="0" smtClean="0">
                <a:solidFill>
                  <a:schemeClr val="tx1"/>
                </a:solidFill>
                <a:latin typeface="+mn-lt"/>
                <a:ea typeface="+mn-ea"/>
                <a:cs typeface="+mn-cs"/>
              </a:rPr>
              <a:t> in august . here me, Marco and Daniel have provided the preliminary check on the board. Like power supply, clock distributions </a:t>
            </a:r>
            <a:r>
              <a:rPr lang="en-US" sz="1200" kern="1200" dirty="0" err="1" smtClean="0">
                <a:solidFill>
                  <a:schemeClr val="tx1"/>
                </a:solidFill>
                <a:latin typeface="+mn-lt"/>
                <a:ea typeface="+mn-ea"/>
                <a:cs typeface="+mn-cs"/>
              </a:rPr>
              <a:t>Jtag</a:t>
            </a:r>
            <a:r>
              <a:rPr lang="en-US" sz="1200" kern="1200" dirty="0" smtClean="0">
                <a:solidFill>
                  <a:schemeClr val="tx1"/>
                </a:solidFill>
                <a:latin typeface="+mn-lt"/>
                <a:ea typeface="+mn-ea"/>
                <a:cs typeface="+mn-cs"/>
              </a:rPr>
              <a:t> chain and so on. We have found a big problem on the CPLD that  send and receive data to and from the data bus.  This CPLD was totally broken, it was impossible to access in </a:t>
            </a:r>
            <a:r>
              <a:rPr lang="en-US" sz="1200" kern="1200" dirty="0" err="1" smtClean="0">
                <a:solidFill>
                  <a:schemeClr val="tx1"/>
                </a:solidFill>
                <a:latin typeface="+mn-lt"/>
                <a:ea typeface="+mn-ea"/>
                <a:cs typeface="+mn-cs"/>
              </a:rPr>
              <a:t>jtag</a:t>
            </a:r>
            <a:r>
              <a:rPr lang="en-US" sz="1200" kern="1200" dirty="0" smtClean="0">
                <a:solidFill>
                  <a:schemeClr val="tx1"/>
                </a:solidFill>
                <a:latin typeface="+mn-lt"/>
                <a:ea typeface="+mn-ea"/>
                <a:cs typeface="+mn-cs"/>
              </a:rPr>
              <a:t> mode to configure it. So we can’t use the </a:t>
            </a:r>
            <a:r>
              <a:rPr lang="en-US" sz="1200" kern="1200" dirty="0" err="1" smtClean="0">
                <a:solidFill>
                  <a:schemeClr val="tx1"/>
                </a:solidFill>
                <a:latin typeface="+mn-lt"/>
                <a:ea typeface="+mn-ea"/>
                <a:cs typeface="+mn-cs"/>
              </a:rPr>
              <a:t>vme</a:t>
            </a:r>
            <a:r>
              <a:rPr lang="en-US" sz="1200" kern="1200" dirty="0" smtClean="0">
                <a:solidFill>
                  <a:schemeClr val="tx1"/>
                </a:solidFill>
                <a:latin typeface="+mn-lt"/>
                <a:ea typeface="+mn-ea"/>
                <a:cs typeface="+mn-cs"/>
              </a:rPr>
              <a:t> and we had to bypass it in the </a:t>
            </a:r>
            <a:r>
              <a:rPr lang="en-US" sz="1200" kern="1200" dirty="0" err="1" smtClean="0">
                <a:solidFill>
                  <a:schemeClr val="tx1"/>
                </a:solidFill>
                <a:latin typeface="+mn-lt"/>
                <a:ea typeface="+mn-ea"/>
                <a:cs typeface="+mn-cs"/>
              </a:rPr>
              <a:t>Jtag</a:t>
            </a:r>
            <a:r>
              <a:rPr lang="en-US" sz="1200" kern="1200" dirty="0" smtClean="0">
                <a:solidFill>
                  <a:schemeClr val="tx1"/>
                </a:solidFill>
                <a:latin typeface="+mn-lt"/>
                <a:ea typeface="+mn-ea"/>
                <a:cs typeface="+mn-cs"/>
              </a:rPr>
              <a:t> chain in order to be able to configure the other FPGAs. The reason of this problem was that the CPLD  tokes a lot of humidity because we opened the  packing box mouths before. So after in the mounting phase, in the oven the chip died.</a:t>
            </a:r>
          </a:p>
          <a:p>
            <a:endParaRPr lang="it-IT" dirty="0"/>
          </a:p>
        </p:txBody>
      </p:sp>
      <p:sp>
        <p:nvSpPr>
          <p:cNvPr id="4" name="Segnaposto numero diapositiva 3"/>
          <p:cNvSpPr>
            <a:spLocks noGrp="1"/>
          </p:cNvSpPr>
          <p:nvPr>
            <p:ph type="sldNum" sz="quarter" idx="10"/>
          </p:nvPr>
        </p:nvSpPr>
        <p:spPr/>
        <p:txBody>
          <a:bodyPr/>
          <a:lstStyle/>
          <a:p>
            <a:fld id="{4063E3C7-3B20-449F-B392-2DDA03B62B92}" type="slidenum">
              <a:rPr lang="it-IT" smtClean="0"/>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 We asked to the company to dry it with a brake process, after that CPLD is working well.</a:t>
            </a:r>
          </a:p>
          <a:p>
            <a:r>
              <a:rPr lang="en-US" sz="1200" kern="1200" dirty="0" smtClean="0">
                <a:solidFill>
                  <a:schemeClr val="tx1"/>
                </a:solidFill>
                <a:latin typeface="+mn-lt"/>
                <a:ea typeface="+mn-ea"/>
                <a:cs typeface="+mn-cs"/>
              </a:rPr>
              <a:t>We did also some hardware fix, here in the two photo me and </a:t>
            </a:r>
            <a:r>
              <a:rPr lang="en-US" sz="1200" kern="1200" dirty="0" err="1" smtClean="0">
                <a:solidFill>
                  <a:schemeClr val="tx1"/>
                </a:solidFill>
                <a:latin typeface="+mn-lt"/>
                <a:ea typeface="+mn-ea"/>
                <a:cs typeface="+mn-cs"/>
              </a:rPr>
              <a:t>Gigi</a:t>
            </a:r>
            <a:r>
              <a:rPr lang="en-US" sz="1200" kern="1200" dirty="0" smtClean="0">
                <a:solidFill>
                  <a:schemeClr val="tx1"/>
                </a:solidFill>
                <a:latin typeface="+mn-lt"/>
                <a:ea typeface="+mn-ea"/>
                <a:cs typeface="+mn-cs"/>
              </a:rPr>
              <a:t> are working on the board like a surgeons.</a:t>
            </a:r>
          </a:p>
          <a:p>
            <a:endParaRPr lang="it-IT" dirty="0"/>
          </a:p>
        </p:txBody>
      </p:sp>
      <p:sp>
        <p:nvSpPr>
          <p:cNvPr id="4" name="Segnaposto numero diapositiva 3"/>
          <p:cNvSpPr>
            <a:spLocks noGrp="1"/>
          </p:cNvSpPr>
          <p:nvPr>
            <p:ph type="sldNum" sz="quarter" idx="10"/>
          </p:nvPr>
        </p:nvSpPr>
        <p:spPr/>
        <p:txBody>
          <a:bodyPr/>
          <a:lstStyle/>
          <a:p>
            <a:fld id="{4063E3C7-3B20-449F-B392-2DDA03B62B92}" type="slidenum">
              <a:rPr lang="it-IT" smtClean="0"/>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CD1BE28-1EF9-4E02-ABA4-9A19E01A002E}" type="datetimeFigureOut">
              <a:rPr lang="it-IT" smtClean="0"/>
              <a:pPr/>
              <a:t>10/03/2014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BD3814-B822-47BA-A31E-4392F7E6FBA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CD1BE28-1EF9-4E02-ABA4-9A19E01A002E}" type="datetimeFigureOut">
              <a:rPr lang="it-IT" smtClean="0"/>
              <a:pPr/>
              <a:t>10/03/2014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BD3814-B822-47BA-A31E-4392F7E6FBA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CD1BE28-1EF9-4E02-ABA4-9A19E01A002E}" type="datetimeFigureOut">
              <a:rPr lang="it-IT" smtClean="0"/>
              <a:pPr/>
              <a:t>10/03/2014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BD3814-B822-47BA-A31E-4392F7E6FBA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CD1BE28-1EF9-4E02-ABA4-9A19E01A002E}" type="datetimeFigureOut">
              <a:rPr lang="it-IT" smtClean="0"/>
              <a:pPr/>
              <a:t>10/03/2014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BD3814-B822-47BA-A31E-4392F7E6FBA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CD1BE28-1EF9-4E02-ABA4-9A19E01A002E}" type="datetimeFigureOut">
              <a:rPr lang="it-IT" smtClean="0"/>
              <a:pPr/>
              <a:t>10/03/2014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6BD3814-B822-47BA-A31E-4392F7E6FBA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CD1BE28-1EF9-4E02-ABA4-9A19E01A002E}" type="datetimeFigureOut">
              <a:rPr lang="it-IT" smtClean="0"/>
              <a:pPr/>
              <a:t>10/03/2014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BD3814-B822-47BA-A31E-4392F7E6FBA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CD1BE28-1EF9-4E02-ABA4-9A19E01A002E}" type="datetimeFigureOut">
              <a:rPr lang="it-IT" smtClean="0"/>
              <a:pPr/>
              <a:t>10/03/2014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6BD3814-B822-47BA-A31E-4392F7E6FBA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CD1BE28-1EF9-4E02-ABA4-9A19E01A002E}" type="datetimeFigureOut">
              <a:rPr lang="it-IT" smtClean="0"/>
              <a:pPr/>
              <a:t>10/03/2014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6BD3814-B822-47BA-A31E-4392F7E6FBA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CD1BE28-1EF9-4E02-ABA4-9A19E01A002E}" type="datetimeFigureOut">
              <a:rPr lang="it-IT" smtClean="0"/>
              <a:pPr/>
              <a:t>10/03/2014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6BD3814-B822-47BA-A31E-4392F7E6FBA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CD1BE28-1EF9-4E02-ABA4-9A19E01A002E}" type="datetimeFigureOut">
              <a:rPr lang="it-IT" smtClean="0"/>
              <a:pPr/>
              <a:t>10/03/2014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BD3814-B822-47BA-A31E-4392F7E6FBA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CD1BE28-1EF9-4E02-ABA4-9A19E01A002E}" type="datetimeFigureOut">
              <a:rPr lang="it-IT" smtClean="0"/>
              <a:pPr/>
              <a:t>10/03/2014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6BD3814-B822-47BA-A31E-4392F7E6FBA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rgbClr val="070068"/>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1BE28-1EF9-4E02-ABA4-9A19E01A002E}" type="datetimeFigureOut">
              <a:rPr lang="it-IT" smtClean="0"/>
              <a:pPr/>
              <a:t>10/03/2014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D3814-B822-47BA-A31E-4392F7E6FBA5}"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0" y="1571612"/>
            <a:ext cx="9144000" cy="2071702"/>
          </a:xfrm>
        </p:spPr>
        <p:txBody>
          <a:bodyPr>
            <a:noAutofit/>
          </a:bodyPr>
          <a:lstStyle/>
          <a:p>
            <a:r>
              <a:rPr lang="en-US" sz="4800" dirty="0" smtClean="0">
                <a:latin typeface="Arial Rounded MT Bold" pitchFamily="34" charset="0"/>
              </a:rPr>
              <a:t>Design and Test </a:t>
            </a:r>
            <a:r>
              <a:rPr lang="en-US" sz="6000" dirty="0" smtClean="0">
                <a:latin typeface="Arial Rounded MT Bold" pitchFamily="34" charset="0"/>
              </a:rPr>
              <a:t/>
            </a:r>
            <a:br>
              <a:rPr lang="en-US" sz="6000" dirty="0" smtClean="0">
                <a:latin typeface="Arial Rounded MT Bold" pitchFamily="34" charset="0"/>
              </a:rPr>
            </a:br>
            <a:r>
              <a:rPr lang="en-US" sz="3200" dirty="0" smtClean="0">
                <a:latin typeface="Arial Rounded MT Bold" pitchFamily="34" charset="0"/>
              </a:rPr>
              <a:t>  </a:t>
            </a:r>
            <a:r>
              <a:rPr lang="en-US" sz="6000" dirty="0" smtClean="0">
                <a:latin typeface="Arial Rounded MT Bold" pitchFamily="34" charset="0"/>
              </a:rPr>
              <a:t/>
            </a:r>
            <a:br>
              <a:rPr lang="en-US" sz="6000" dirty="0" smtClean="0">
                <a:latin typeface="Arial Rounded MT Bold" pitchFamily="34" charset="0"/>
              </a:rPr>
            </a:br>
            <a:r>
              <a:rPr lang="en-US" sz="6000" dirty="0" smtClean="0">
                <a:latin typeface="Arial Rounded MT Bold" pitchFamily="34" charset="0"/>
              </a:rPr>
              <a:t>AMBSLP</a:t>
            </a:r>
            <a:endParaRPr lang="it-IT" sz="6000" dirty="0">
              <a:latin typeface="Arial Rounded MT Bold" pitchFamily="34" charset="0"/>
            </a:endParaRPr>
          </a:p>
        </p:txBody>
      </p:sp>
      <p:sp>
        <p:nvSpPr>
          <p:cNvPr id="7" name="Sottotitolo 6"/>
          <p:cNvSpPr>
            <a:spLocks noGrp="1"/>
          </p:cNvSpPr>
          <p:nvPr>
            <p:ph type="subTitle" idx="1"/>
          </p:nvPr>
        </p:nvSpPr>
        <p:spPr>
          <a:xfrm>
            <a:off x="214282" y="5357826"/>
            <a:ext cx="8929718" cy="785818"/>
          </a:xfrm>
        </p:spPr>
        <p:txBody>
          <a:bodyPr>
            <a:noAutofit/>
          </a:bodyPr>
          <a:lstStyle/>
          <a:p>
            <a:pPr algn="l"/>
            <a:r>
              <a:rPr lang="en-US" sz="2800" dirty="0" smtClean="0">
                <a:solidFill>
                  <a:schemeClr val="tx1"/>
                </a:solidFill>
                <a:latin typeface="Arial Rounded MT Bold" pitchFamily="34" charset="0"/>
              </a:rPr>
              <a:t>Saverio Citraro</a:t>
            </a:r>
          </a:p>
          <a:p>
            <a:pPr algn="l"/>
            <a:r>
              <a:rPr lang="en-US" sz="2000" dirty="0" smtClean="0">
                <a:solidFill>
                  <a:schemeClr val="tx1"/>
                </a:solidFill>
                <a:latin typeface="Arial Rounded MT Bold" pitchFamily="34" charset="0"/>
              </a:rPr>
              <a:t>PhD Student University of Pisa   &amp;   I.N.F.N. Pisa</a:t>
            </a:r>
            <a:endParaRPr lang="it-IT" sz="2000" dirty="0">
              <a:solidFill>
                <a:schemeClr val="tx1"/>
              </a:solidFill>
              <a:latin typeface="Arial Rounded MT Bold" pitchFamily="34" charset="0"/>
            </a:endParaRPr>
          </a:p>
        </p:txBody>
      </p:sp>
      <p:pic>
        <p:nvPicPr>
          <p:cNvPr id="2050" name="Picture 2" descr="C:\Users\pcatls23\Pictures\BOARD_23JUNE_MINUS40_35KV_400V_ll_GOOD_FIRE_ZOOM.png"/>
          <p:cNvPicPr>
            <a:picLocks noChangeAspect="1" noChangeArrowheads="1"/>
          </p:cNvPicPr>
          <p:nvPr/>
        </p:nvPicPr>
        <p:blipFill>
          <a:blip r:embed="rId3" cstate="print"/>
          <a:srcRect/>
          <a:stretch>
            <a:fillRect/>
          </a:stretch>
        </p:blipFill>
        <p:spPr bwMode="auto">
          <a:xfrm flipV="1">
            <a:off x="0" y="-35614"/>
            <a:ext cx="9144000" cy="9117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atls23\Pictures\1ele.png"/>
          <p:cNvPicPr>
            <a:picLocks noChangeAspect="1" noChangeArrowheads="1"/>
          </p:cNvPicPr>
          <p:nvPr/>
        </p:nvPicPr>
        <p:blipFill>
          <a:blip r:embed="rId3" cstate="print"/>
          <a:srcRect/>
          <a:stretch>
            <a:fillRect/>
          </a:stretch>
        </p:blipFill>
        <p:spPr bwMode="auto">
          <a:xfrm flipV="1">
            <a:off x="0" y="0"/>
            <a:ext cx="9144000" cy="449363"/>
          </a:xfrm>
          <a:prstGeom prst="rect">
            <a:avLst/>
          </a:prstGeom>
          <a:noFill/>
        </p:spPr>
      </p:pic>
      <p:pic>
        <p:nvPicPr>
          <p:cNvPr id="1027" name="Picture 3" descr="C:\Users\pcatls23\Pictures\2ele.png"/>
          <p:cNvPicPr>
            <a:picLocks noChangeAspect="1" noChangeArrowheads="1"/>
          </p:cNvPicPr>
          <p:nvPr/>
        </p:nvPicPr>
        <p:blipFill>
          <a:blip r:embed="rId4" cstate="print"/>
          <a:srcRect/>
          <a:stretch>
            <a:fillRect/>
          </a:stretch>
        </p:blipFill>
        <p:spPr bwMode="auto">
          <a:xfrm flipV="1">
            <a:off x="0" y="6408661"/>
            <a:ext cx="9144000" cy="449363"/>
          </a:xfrm>
          <a:prstGeom prst="rect">
            <a:avLst/>
          </a:prstGeom>
          <a:noFill/>
        </p:spPr>
      </p:pic>
      <p:sp>
        <p:nvSpPr>
          <p:cNvPr id="9" name="Titolo 5"/>
          <p:cNvSpPr txBox="1">
            <a:spLocks/>
          </p:cNvSpPr>
          <p:nvPr/>
        </p:nvSpPr>
        <p:spPr>
          <a:xfrm>
            <a:off x="-252536" y="1772816"/>
            <a:ext cx="4392488" cy="5400600"/>
          </a:xfrm>
          <a:prstGeom prst="rect">
            <a:avLst/>
          </a:prstGeom>
        </p:spPr>
        <p:txBody>
          <a:bodyPr vert="horz" lIns="91440" tIns="45720" rIns="91440" bIns="45720" rtlCol="0" anchor="ctr">
            <a:normAutofit/>
          </a:bodyPr>
          <a:lstStyle/>
          <a:p>
            <a:pPr lvl="1">
              <a:spcBef>
                <a:spcPct val="0"/>
              </a:spcBef>
            </a:pPr>
            <a:r>
              <a:rPr lang="en-US" sz="2600" dirty="0" smtClean="0">
                <a:latin typeface="Arial Rounded MT Bold" pitchFamily="34" charset="0"/>
              </a:rPr>
              <a:t>Measures in </a:t>
            </a:r>
            <a:r>
              <a:rPr lang="en-US" sz="2600" dirty="0" err="1" smtClean="0">
                <a:latin typeface="Arial Rounded MT Bold" pitchFamily="34" charset="0"/>
              </a:rPr>
              <a:t>Frascati</a:t>
            </a:r>
            <a:r>
              <a:rPr lang="en-US" sz="2600" dirty="0" smtClean="0">
                <a:latin typeface="Arial Rounded MT Bold" pitchFamily="34" charset="0"/>
              </a:rPr>
              <a:t>: </a:t>
            </a:r>
          </a:p>
          <a:p>
            <a:pPr lvl="1">
              <a:spcBef>
                <a:spcPct val="0"/>
              </a:spcBef>
              <a:buClr>
                <a:srgbClr val="00B050"/>
              </a:buClr>
              <a:buFont typeface="Wingdings" pitchFamily="2" charset="2"/>
              <a:buChar char="ü"/>
            </a:pPr>
            <a:r>
              <a:rPr lang="en-US" sz="2600" dirty="0" smtClean="0">
                <a:latin typeface="Arial Rounded MT Bold" pitchFamily="34" charset="0"/>
              </a:rPr>
              <a:t>Jitter Analysis</a:t>
            </a:r>
          </a:p>
          <a:p>
            <a:pPr lvl="1">
              <a:spcBef>
                <a:spcPct val="0"/>
              </a:spcBef>
              <a:buClr>
                <a:srgbClr val="00B050"/>
              </a:buClr>
              <a:buFont typeface="Wingdings" pitchFamily="2" charset="2"/>
              <a:buChar char="ü"/>
            </a:pPr>
            <a:r>
              <a:rPr lang="en-US" sz="2600" dirty="0" smtClean="0">
                <a:latin typeface="Arial Rounded MT Bold" pitchFamily="34" charset="0"/>
              </a:rPr>
              <a:t>BER</a:t>
            </a:r>
          </a:p>
          <a:p>
            <a:pPr lvl="1">
              <a:spcBef>
                <a:spcPct val="0"/>
              </a:spcBef>
              <a:buClr>
                <a:srgbClr val="00B050"/>
              </a:buClr>
              <a:buFont typeface="Wingdings" pitchFamily="2" charset="2"/>
              <a:buChar char="ü"/>
            </a:pPr>
            <a:r>
              <a:rPr lang="en-US" sz="2600" dirty="0" smtClean="0">
                <a:latin typeface="Arial Rounded MT Bold" pitchFamily="34" charset="0"/>
              </a:rPr>
              <a:t>Eye diagram</a:t>
            </a:r>
          </a:p>
          <a:p>
            <a:pPr lvl="1">
              <a:spcBef>
                <a:spcPct val="0"/>
              </a:spcBef>
              <a:buClr>
                <a:srgbClr val="00B050"/>
              </a:buClr>
              <a:buFont typeface="Wingdings" pitchFamily="2" charset="2"/>
              <a:buChar char="ü"/>
            </a:pPr>
            <a:endParaRPr lang="en-US" sz="2600" dirty="0" smtClean="0">
              <a:latin typeface="Arial Rounded MT Bold" pitchFamily="34" charset="0"/>
            </a:endParaRPr>
          </a:p>
          <a:p>
            <a:pPr lvl="1">
              <a:spcBef>
                <a:spcPct val="0"/>
              </a:spcBef>
              <a:buClr>
                <a:srgbClr val="00B050"/>
              </a:buClr>
            </a:pPr>
            <a:r>
              <a:rPr lang="en-US" sz="2600" dirty="0" smtClean="0">
                <a:latin typeface="Arial Rounded MT Bold" pitchFamily="34" charset="0"/>
              </a:rPr>
              <a:t>Good results input path</a:t>
            </a:r>
          </a:p>
          <a:p>
            <a:pPr lvl="1">
              <a:spcBef>
                <a:spcPct val="0"/>
              </a:spcBef>
              <a:buClr>
                <a:srgbClr val="00B050"/>
              </a:buClr>
            </a:pPr>
            <a:endParaRPr lang="en-US" sz="2600" dirty="0" smtClean="0">
              <a:latin typeface="Arial Rounded MT Bold" pitchFamily="34" charset="0"/>
            </a:endParaRPr>
          </a:p>
          <a:p>
            <a:pPr lvl="1">
              <a:spcBef>
                <a:spcPct val="0"/>
              </a:spcBef>
              <a:buClr>
                <a:srgbClr val="00B050"/>
              </a:buClr>
            </a:pPr>
            <a:r>
              <a:rPr lang="en-US" sz="2600" dirty="0" smtClean="0">
                <a:latin typeface="Arial Rounded MT Bold" pitchFamily="34" charset="0"/>
              </a:rPr>
              <a:t>No Good results output</a:t>
            </a:r>
            <a:endParaRPr lang="en-US" sz="2400" dirty="0" smtClean="0">
              <a:latin typeface="Arial Rounded MT Bold" pitchFamily="34" charset="0"/>
            </a:endParaRPr>
          </a:p>
          <a:p>
            <a:pPr lvl="2">
              <a:spcBef>
                <a:spcPct val="0"/>
              </a:spcBef>
              <a:buClr>
                <a:srgbClr val="00B050"/>
              </a:buClr>
            </a:pPr>
            <a:endParaRPr lang="en-US" dirty="0" smtClean="0">
              <a:latin typeface="Arial Rounded MT Bold" pitchFamily="34" charset="0"/>
            </a:endParaRPr>
          </a:p>
        </p:txBody>
      </p:sp>
      <p:pic>
        <p:nvPicPr>
          <p:cNvPr id="13" name="Picture 4"/>
          <p:cNvPicPr>
            <a:picLocks noChangeAspect="1" noChangeArrowheads="1"/>
          </p:cNvPicPr>
          <p:nvPr/>
        </p:nvPicPr>
        <p:blipFill>
          <a:blip r:embed="rId5" cstate="print"/>
          <a:srcRect/>
          <a:stretch>
            <a:fillRect/>
          </a:stretch>
        </p:blipFill>
        <p:spPr bwMode="auto">
          <a:xfrm rot="10800000">
            <a:off x="4283968" y="1700808"/>
            <a:ext cx="4607156" cy="3974265"/>
          </a:xfrm>
          <a:prstGeom prst="rect">
            <a:avLst/>
          </a:prstGeom>
          <a:noFill/>
          <a:ln w="9525">
            <a:noFill/>
            <a:miter lim="800000"/>
            <a:headEnd/>
            <a:tailEnd/>
          </a:ln>
          <a:effectLst/>
        </p:spPr>
      </p:pic>
      <p:cxnSp>
        <p:nvCxnSpPr>
          <p:cNvPr id="15" name="Connettore 2 14"/>
          <p:cNvCxnSpPr>
            <a:stCxn id="16" idx="1"/>
          </p:cNvCxnSpPr>
          <p:nvPr/>
        </p:nvCxnSpPr>
        <p:spPr>
          <a:xfrm flipH="1" flipV="1">
            <a:off x="5364088" y="2564904"/>
            <a:ext cx="648072" cy="72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ettangolo arrotondato 15"/>
          <p:cNvSpPr/>
          <p:nvPr/>
        </p:nvSpPr>
        <p:spPr>
          <a:xfrm>
            <a:off x="6012160" y="2492896"/>
            <a:ext cx="72008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2 16"/>
          <p:cNvCxnSpPr/>
          <p:nvPr/>
        </p:nvCxnSpPr>
        <p:spPr>
          <a:xfrm flipV="1">
            <a:off x="6264188" y="2780928"/>
            <a:ext cx="108012" cy="115212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Fumetto 3 34"/>
          <p:cNvSpPr/>
          <p:nvPr/>
        </p:nvSpPr>
        <p:spPr>
          <a:xfrm>
            <a:off x="6300192" y="980728"/>
            <a:ext cx="1656184" cy="1080120"/>
          </a:xfrm>
          <a:prstGeom prst="wedgeEllipseCallout">
            <a:avLst>
              <a:gd name="adj1" fmla="val -100829"/>
              <a:gd name="adj2" fmla="val 915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Input Measure</a:t>
            </a:r>
            <a:endParaRPr lang="it-IT" dirty="0"/>
          </a:p>
        </p:txBody>
      </p:sp>
      <p:sp>
        <p:nvSpPr>
          <p:cNvPr id="36" name="Fumetto 3 35"/>
          <p:cNvSpPr/>
          <p:nvPr/>
        </p:nvSpPr>
        <p:spPr>
          <a:xfrm>
            <a:off x="4932040" y="5157192"/>
            <a:ext cx="1656184" cy="1080120"/>
          </a:xfrm>
          <a:prstGeom prst="wedgeEllipseCallout">
            <a:avLst>
              <a:gd name="adj1" fmla="val 139808"/>
              <a:gd name="adj2" fmla="val -401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 Measure</a:t>
            </a:r>
            <a:endParaRPr lang="it-IT" dirty="0"/>
          </a:p>
        </p:txBody>
      </p:sp>
      <p:sp>
        <p:nvSpPr>
          <p:cNvPr id="38" name="Rettangolo arrotondato 37"/>
          <p:cNvSpPr/>
          <p:nvPr/>
        </p:nvSpPr>
        <p:spPr>
          <a:xfrm>
            <a:off x="5004048" y="2060848"/>
            <a:ext cx="288032"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7" name="Forma 46"/>
          <p:cNvCxnSpPr>
            <a:stCxn id="38" idx="2"/>
          </p:cNvCxnSpPr>
          <p:nvPr/>
        </p:nvCxnSpPr>
        <p:spPr>
          <a:xfrm rot="16200000" flipH="1">
            <a:off x="5220072" y="2276872"/>
            <a:ext cx="2808312" cy="2952328"/>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Titolo 5"/>
          <p:cNvSpPr txBox="1">
            <a:spLocks/>
          </p:cNvSpPr>
          <p:nvPr/>
        </p:nvSpPr>
        <p:spPr>
          <a:xfrm>
            <a:off x="0" y="-24"/>
            <a:ext cx="9144000" cy="15716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AMBSLP:  Measures</a:t>
            </a:r>
            <a:endParaRPr kumimoji="0" lang="it-IT" sz="36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pic>
        <p:nvPicPr>
          <p:cNvPr id="49" name="Picture 2" descr="C:\Users\pcatls23\Pictures\occhio in 3D.jpg"/>
          <p:cNvPicPr>
            <a:picLocks noChangeAspect="1" noChangeArrowheads="1"/>
          </p:cNvPicPr>
          <p:nvPr/>
        </p:nvPicPr>
        <p:blipFill>
          <a:blip r:embed="rId6" cstate="print"/>
          <a:srcRect/>
          <a:stretch>
            <a:fillRect/>
          </a:stretch>
        </p:blipFill>
        <p:spPr bwMode="auto">
          <a:xfrm>
            <a:off x="417885" y="1340768"/>
            <a:ext cx="3218011" cy="129614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atls23\Pictures\1ele.png"/>
          <p:cNvPicPr>
            <a:picLocks noChangeAspect="1" noChangeArrowheads="1"/>
          </p:cNvPicPr>
          <p:nvPr/>
        </p:nvPicPr>
        <p:blipFill>
          <a:blip r:embed="rId3" cstate="print"/>
          <a:srcRect/>
          <a:stretch>
            <a:fillRect/>
          </a:stretch>
        </p:blipFill>
        <p:spPr bwMode="auto">
          <a:xfrm flipV="1">
            <a:off x="0" y="0"/>
            <a:ext cx="9144000" cy="449363"/>
          </a:xfrm>
          <a:prstGeom prst="rect">
            <a:avLst/>
          </a:prstGeom>
          <a:noFill/>
        </p:spPr>
      </p:pic>
      <p:pic>
        <p:nvPicPr>
          <p:cNvPr id="1027" name="Picture 3" descr="C:\Users\pcatls23\Pictures\2ele.png"/>
          <p:cNvPicPr>
            <a:picLocks noChangeAspect="1" noChangeArrowheads="1"/>
          </p:cNvPicPr>
          <p:nvPr/>
        </p:nvPicPr>
        <p:blipFill>
          <a:blip r:embed="rId4" cstate="print"/>
          <a:srcRect/>
          <a:stretch>
            <a:fillRect/>
          </a:stretch>
        </p:blipFill>
        <p:spPr bwMode="auto">
          <a:xfrm flipV="1">
            <a:off x="0" y="6408661"/>
            <a:ext cx="9144000" cy="449363"/>
          </a:xfrm>
          <a:prstGeom prst="rect">
            <a:avLst/>
          </a:prstGeom>
          <a:noFill/>
        </p:spPr>
      </p:pic>
      <p:sp>
        <p:nvSpPr>
          <p:cNvPr id="8" name="Titolo 5"/>
          <p:cNvSpPr txBox="1">
            <a:spLocks/>
          </p:cNvSpPr>
          <p:nvPr/>
        </p:nvSpPr>
        <p:spPr>
          <a:xfrm>
            <a:off x="0" y="-24"/>
            <a:ext cx="9144000" cy="15716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AMBSLP:  Measures</a:t>
            </a:r>
            <a:r>
              <a:rPr lang="en-US" sz="3600" dirty="0" smtClean="0">
                <a:latin typeface="Arial Rounded MT Bold" pitchFamily="34" charset="0"/>
                <a:ea typeface="+mj-ea"/>
                <a:cs typeface="+mj-cs"/>
              </a:rPr>
              <a:t> Result</a:t>
            </a:r>
            <a:endParaRPr kumimoji="0" lang="it-IT" sz="36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pic>
        <p:nvPicPr>
          <p:cNvPr id="1029" name="Picture 5" descr="C:\Users\pcatls23\Pictures\summary measure in .jpg"/>
          <p:cNvPicPr>
            <a:picLocks noChangeAspect="1" noChangeArrowheads="1"/>
          </p:cNvPicPr>
          <p:nvPr/>
        </p:nvPicPr>
        <p:blipFill>
          <a:blip r:embed="rId5" cstate="print"/>
          <a:srcRect/>
          <a:stretch>
            <a:fillRect/>
          </a:stretch>
        </p:blipFill>
        <p:spPr bwMode="auto">
          <a:xfrm>
            <a:off x="300730" y="1412776"/>
            <a:ext cx="4055246" cy="4750134"/>
          </a:xfrm>
          <a:prstGeom prst="rect">
            <a:avLst/>
          </a:prstGeom>
          <a:noFill/>
        </p:spPr>
      </p:pic>
      <p:pic>
        <p:nvPicPr>
          <p:cNvPr id="2050" name="Picture 2" descr="C:\Users\pcatls23\Pictures\summary measure out .jpg"/>
          <p:cNvPicPr>
            <a:picLocks noChangeAspect="1" noChangeArrowheads="1"/>
          </p:cNvPicPr>
          <p:nvPr/>
        </p:nvPicPr>
        <p:blipFill>
          <a:blip r:embed="rId6" cstate="print"/>
          <a:srcRect/>
          <a:stretch>
            <a:fillRect/>
          </a:stretch>
        </p:blipFill>
        <p:spPr bwMode="auto">
          <a:xfrm>
            <a:off x="4716016" y="1412776"/>
            <a:ext cx="4032448" cy="475252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atls23\Pictures\1ele.png"/>
          <p:cNvPicPr>
            <a:picLocks noChangeAspect="1" noChangeArrowheads="1"/>
          </p:cNvPicPr>
          <p:nvPr/>
        </p:nvPicPr>
        <p:blipFill>
          <a:blip r:embed="rId3" cstate="print"/>
          <a:srcRect/>
          <a:stretch>
            <a:fillRect/>
          </a:stretch>
        </p:blipFill>
        <p:spPr bwMode="auto">
          <a:xfrm flipV="1">
            <a:off x="0" y="0"/>
            <a:ext cx="9144000" cy="449363"/>
          </a:xfrm>
          <a:prstGeom prst="rect">
            <a:avLst/>
          </a:prstGeom>
          <a:noFill/>
        </p:spPr>
      </p:pic>
      <p:pic>
        <p:nvPicPr>
          <p:cNvPr id="1027" name="Picture 3" descr="C:\Users\pcatls23\Pictures\2ele.png"/>
          <p:cNvPicPr>
            <a:picLocks noChangeAspect="1" noChangeArrowheads="1"/>
          </p:cNvPicPr>
          <p:nvPr/>
        </p:nvPicPr>
        <p:blipFill>
          <a:blip r:embed="rId4" cstate="print"/>
          <a:srcRect/>
          <a:stretch>
            <a:fillRect/>
          </a:stretch>
        </p:blipFill>
        <p:spPr bwMode="auto">
          <a:xfrm flipV="1">
            <a:off x="0" y="6408661"/>
            <a:ext cx="9144000" cy="449363"/>
          </a:xfrm>
          <a:prstGeom prst="rect">
            <a:avLst/>
          </a:prstGeom>
          <a:noFill/>
        </p:spPr>
      </p:pic>
      <p:sp>
        <p:nvSpPr>
          <p:cNvPr id="8" name="Titolo 5"/>
          <p:cNvSpPr txBox="1">
            <a:spLocks/>
          </p:cNvSpPr>
          <p:nvPr/>
        </p:nvSpPr>
        <p:spPr>
          <a:xfrm>
            <a:off x="0" y="-24"/>
            <a:ext cx="9144000" cy="15716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miniASIC   Configuration Test</a:t>
            </a:r>
            <a:endParaRPr kumimoji="0" lang="it-IT" sz="36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pic>
        <p:nvPicPr>
          <p:cNvPr id="11" name="Picture 4"/>
          <p:cNvPicPr>
            <a:picLocks noChangeAspect="1" noChangeArrowheads="1"/>
          </p:cNvPicPr>
          <p:nvPr/>
        </p:nvPicPr>
        <p:blipFill>
          <a:blip r:embed="rId5" cstate="print"/>
          <a:srcRect/>
          <a:stretch>
            <a:fillRect/>
          </a:stretch>
        </p:blipFill>
        <p:spPr bwMode="auto">
          <a:xfrm rot="10800000">
            <a:off x="3851920" y="1700808"/>
            <a:ext cx="4607156" cy="3974265"/>
          </a:xfrm>
          <a:prstGeom prst="rect">
            <a:avLst/>
          </a:prstGeom>
          <a:noFill/>
          <a:ln w="9525">
            <a:noFill/>
            <a:miter lim="800000"/>
            <a:headEnd/>
            <a:tailEnd/>
          </a:ln>
          <a:effectLst/>
        </p:spPr>
      </p:pic>
      <p:sp>
        <p:nvSpPr>
          <p:cNvPr id="9" name="Freccia a destra 8"/>
          <p:cNvSpPr/>
          <p:nvPr/>
        </p:nvSpPr>
        <p:spPr>
          <a:xfrm flipH="1">
            <a:off x="8028384" y="2060848"/>
            <a:ext cx="1008112" cy="504056"/>
          </a:xfrm>
          <a:prstGeom prst="rightArrow">
            <a:avLst>
              <a:gd name="adj1" fmla="val 50000"/>
              <a:gd name="adj2" fmla="val 63691"/>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bg2">
                    <a:lumMod val="75000"/>
                  </a:schemeClr>
                </a:solidFill>
              </a:rPr>
              <a:t>VME</a:t>
            </a:r>
            <a:endParaRPr lang="it-IT" dirty="0">
              <a:solidFill>
                <a:schemeClr val="bg2">
                  <a:lumMod val="75000"/>
                </a:schemeClr>
              </a:solidFill>
            </a:endParaRPr>
          </a:p>
        </p:txBody>
      </p:sp>
      <p:cxnSp>
        <p:nvCxnSpPr>
          <p:cNvPr id="12" name="Connettore 2 11"/>
          <p:cNvCxnSpPr/>
          <p:nvPr/>
        </p:nvCxnSpPr>
        <p:spPr>
          <a:xfrm flipH="1">
            <a:off x="7524328" y="2348880"/>
            <a:ext cx="504056" cy="100811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flipV="1">
            <a:off x="5076056" y="2348880"/>
            <a:ext cx="2232248" cy="129614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4499992" y="2276872"/>
            <a:ext cx="36004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Rettangolo arrotondato 21"/>
          <p:cNvSpPr/>
          <p:nvPr/>
        </p:nvSpPr>
        <p:spPr>
          <a:xfrm>
            <a:off x="4860032" y="2132856"/>
            <a:ext cx="288032"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arrotondato 22"/>
          <p:cNvSpPr/>
          <p:nvPr/>
        </p:nvSpPr>
        <p:spPr>
          <a:xfrm>
            <a:off x="7308304" y="3356992"/>
            <a:ext cx="288032"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arrotondato 24"/>
          <p:cNvSpPr/>
          <p:nvPr/>
        </p:nvSpPr>
        <p:spPr>
          <a:xfrm>
            <a:off x="4067944" y="1916832"/>
            <a:ext cx="432048" cy="50405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Titolo 5"/>
          <p:cNvSpPr txBox="1">
            <a:spLocks/>
          </p:cNvSpPr>
          <p:nvPr/>
        </p:nvSpPr>
        <p:spPr>
          <a:xfrm>
            <a:off x="-252536" y="1124744"/>
            <a:ext cx="4680520" cy="5400600"/>
          </a:xfrm>
          <a:prstGeom prst="rect">
            <a:avLst/>
          </a:prstGeom>
        </p:spPr>
        <p:txBody>
          <a:bodyPr vert="horz" lIns="91440" tIns="45720" rIns="91440" bIns="45720" rtlCol="0" anchor="ctr">
            <a:normAutofit/>
          </a:bodyPr>
          <a:lstStyle/>
          <a:p>
            <a:pPr lvl="1">
              <a:spcBef>
                <a:spcPct val="0"/>
              </a:spcBef>
            </a:pPr>
            <a:r>
              <a:rPr lang="en-US" sz="2600" dirty="0" err="1" smtClean="0">
                <a:latin typeface="Arial Rounded MT Bold" pitchFamily="34" charset="0"/>
              </a:rPr>
              <a:t>Config</a:t>
            </a:r>
            <a:r>
              <a:rPr lang="en-US" sz="2600" dirty="0" smtClean="0">
                <a:latin typeface="Arial Rounded MT Bold" pitchFamily="34" charset="0"/>
              </a:rPr>
              <a:t> Procedure: </a:t>
            </a:r>
          </a:p>
          <a:p>
            <a:pPr lvl="2">
              <a:spcBef>
                <a:spcPct val="0"/>
              </a:spcBef>
              <a:buFont typeface="Arial" pitchFamily="34" charset="0"/>
              <a:buChar char="•"/>
            </a:pPr>
            <a:r>
              <a:rPr lang="en-US" sz="2600" dirty="0" smtClean="0">
                <a:latin typeface="Arial Rounded MT Bold" pitchFamily="34" charset="0"/>
              </a:rPr>
              <a:t>CPU VME</a:t>
            </a:r>
          </a:p>
          <a:p>
            <a:pPr lvl="2">
              <a:spcBef>
                <a:spcPct val="0"/>
              </a:spcBef>
              <a:buFont typeface="Arial" pitchFamily="34" charset="0"/>
              <a:buChar char="•"/>
            </a:pPr>
            <a:r>
              <a:rPr lang="en-US" sz="2600" dirty="0" smtClean="0">
                <a:latin typeface="Arial Rounded MT Bold" pitchFamily="34" charset="0"/>
              </a:rPr>
              <a:t>Conversion JTAG</a:t>
            </a:r>
          </a:p>
          <a:p>
            <a:pPr lvl="1">
              <a:spcBef>
                <a:spcPct val="0"/>
              </a:spcBef>
              <a:buClr>
                <a:srgbClr val="00B050"/>
              </a:buClr>
            </a:pPr>
            <a:endParaRPr lang="en-US" sz="2600" dirty="0" smtClean="0">
              <a:latin typeface="Arial Rounded MT Bold" pitchFamily="34" charset="0"/>
            </a:endParaRPr>
          </a:p>
          <a:p>
            <a:pPr lvl="1">
              <a:spcBef>
                <a:spcPct val="0"/>
              </a:spcBef>
              <a:buClr>
                <a:srgbClr val="00B050"/>
              </a:buClr>
            </a:pPr>
            <a:endParaRPr lang="en-US" sz="2600" dirty="0" smtClean="0">
              <a:latin typeface="Arial Rounded MT Bold" pitchFamily="34" charset="0"/>
            </a:endParaRPr>
          </a:p>
          <a:p>
            <a:pPr lvl="1">
              <a:spcBef>
                <a:spcPct val="0"/>
              </a:spcBef>
              <a:buClr>
                <a:srgbClr val="00B050"/>
              </a:buClr>
            </a:pPr>
            <a:r>
              <a:rPr lang="en-US" sz="2600" dirty="0" smtClean="0">
                <a:latin typeface="Arial Rounded MT Bold" pitchFamily="34" charset="0"/>
              </a:rPr>
              <a:t>Problem on </a:t>
            </a:r>
            <a:r>
              <a:rPr lang="en-US" sz="2600" dirty="0" err="1" smtClean="0">
                <a:latin typeface="Arial Rounded MT Bold" pitchFamily="34" charset="0"/>
              </a:rPr>
              <a:t>SerDes</a:t>
            </a:r>
            <a:r>
              <a:rPr lang="en-US" sz="2600" dirty="0" smtClean="0">
                <a:latin typeface="Arial Rounded MT Bold" pitchFamily="34" charset="0"/>
              </a:rPr>
              <a:t>:</a:t>
            </a:r>
          </a:p>
          <a:p>
            <a:pPr lvl="1">
              <a:spcBef>
                <a:spcPct val="0"/>
              </a:spcBef>
              <a:buClr>
                <a:srgbClr val="00B050"/>
              </a:buClr>
            </a:pPr>
            <a:r>
              <a:rPr lang="en-US" sz="2600" dirty="0" smtClean="0">
                <a:latin typeface="Arial Rounded MT Bold" pitchFamily="34" charset="0"/>
              </a:rPr>
              <a:t>No answer from the</a:t>
            </a:r>
          </a:p>
          <a:p>
            <a:pPr lvl="1">
              <a:spcBef>
                <a:spcPct val="0"/>
              </a:spcBef>
              <a:buClr>
                <a:srgbClr val="00B050"/>
              </a:buClr>
            </a:pPr>
            <a:r>
              <a:rPr lang="en-US" sz="2600" dirty="0" smtClean="0">
                <a:latin typeface="Arial Rounded MT Bold" pitchFamily="34" charset="0"/>
              </a:rPr>
              <a:t>miniASIC </a:t>
            </a:r>
          </a:p>
          <a:p>
            <a:pPr lvl="1">
              <a:spcBef>
                <a:spcPct val="0"/>
              </a:spcBef>
              <a:buClr>
                <a:srgbClr val="00B050"/>
              </a:buClr>
            </a:pPr>
            <a:endParaRPr lang="en-US" sz="2600" dirty="0" smtClean="0">
              <a:latin typeface="Arial Rounded MT Bold" pitchFamily="34" charset="0"/>
            </a:endParaRPr>
          </a:p>
          <a:p>
            <a:pPr lvl="2">
              <a:spcBef>
                <a:spcPct val="0"/>
              </a:spcBef>
              <a:buClr>
                <a:srgbClr val="00B050"/>
              </a:buClr>
            </a:pPr>
            <a:endParaRPr lang="en-US"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atls23\Pictures\1ele.png"/>
          <p:cNvPicPr>
            <a:picLocks noChangeAspect="1" noChangeArrowheads="1"/>
          </p:cNvPicPr>
          <p:nvPr/>
        </p:nvPicPr>
        <p:blipFill>
          <a:blip r:embed="rId3" cstate="print"/>
          <a:srcRect/>
          <a:stretch>
            <a:fillRect/>
          </a:stretch>
        </p:blipFill>
        <p:spPr bwMode="auto">
          <a:xfrm flipV="1">
            <a:off x="0" y="0"/>
            <a:ext cx="9144000" cy="449363"/>
          </a:xfrm>
          <a:prstGeom prst="rect">
            <a:avLst/>
          </a:prstGeom>
          <a:noFill/>
        </p:spPr>
      </p:pic>
      <p:pic>
        <p:nvPicPr>
          <p:cNvPr id="1027" name="Picture 3" descr="C:\Users\pcatls23\Pictures\2ele.png"/>
          <p:cNvPicPr>
            <a:picLocks noChangeAspect="1" noChangeArrowheads="1"/>
          </p:cNvPicPr>
          <p:nvPr/>
        </p:nvPicPr>
        <p:blipFill>
          <a:blip r:embed="rId4" cstate="print"/>
          <a:srcRect/>
          <a:stretch>
            <a:fillRect/>
          </a:stretch>
        </p:blipFill>
        <p:spPr bwMode="auto">
          <a:xfrm flipV="1">
            <a:off x="0" y="6408661"/>
            <a:ext cx="9144000" cy="449363"/>
          </a:xfrm>
          <a:prstGeom prst="rect">
            <a:avLst/>
          </a:prstGeom>
          <a:noFill/>
        </p:spPr>
      </p:pic>
      <p:sp>
        <p:nvSpPr>
          <p:cNvPr id="8" name="Titolo 5"/>
          <p:cNvSpPr txBox="1">
            <a:spLocks/>
          </p:cNvSpPr>
          <p:nvPr/>
        </p:nvSpPr>
        <p:spPr>
          <a:xfrm>
            <a:off x="0" y="-24"/>
            <a:ext cx="9144000" cy="15716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miniASIC   Configuration </a:t>
            </a:r>
            <a:endParaRPr kumimoji="0" lang="it-IT" sz="36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pic>
        <p:nvPicPr>
          <p:cNvPr id="3075" name="Picture 3" descr="C:\Users\pcatls23\Downloads\IMG_20131128_121233.jpg"/>
          <p:cNvPicPr>
            <a:picLocks noChangeAspect="1" noChangeArrowheads="1"/>
          </p:cNvPicPr>
          <p:nvPr/>
        </p:nvPicPr>
        <p:blipFill>
          <a:blip r:embed="rId5" cstate="print"/>
          <a:srcRect/>
          <a:stretch>
            <a:fillRect/>
          </a:stretch>
        </p:blipFill>
        <p:spPr bwMode="auto">
          <a:xfrm>
            <a:off x="5560342" y="1340768"/>
            <a:ext cx="3404146" cy="4538861"/>
          </a:xfrm>
          <a:prstGeom prst="rect">
            <a:avLst/>
          </a:prstGeom>
          <a:noFill/>
        </p:spPr>
      </p:pic>
      <p:sp>
        <p:nvSpPr>
          <p:cNvPr id="13" name="Titolo 5"/>
          <p:cNvSpPr txBox="1">
            <a:spLocks/>
          </p:cNvSpPr>
          <p:nvPr/>
        </p:nvSpPr>
        <p:spPr>
          <a:xfrm>
            <a:off x="-324544" y="1196752"/>
            <a:ext cx="5760640" cy="5400600"/>
          </a:xfrm>
          <a:prstGeom prst="rect">
            <a:avLst/>
          </a:prstGeom>
        </p:spPr>
        <p:txBody>
          <a:bodyPr vert="horz" lIns="91440" tIns="45720" rIns="91440" bIns="45720" rtlCol="0" anchor="ctr">
            <a:normAutofit/>
          </a:bodyPr>
          <a:lstStyle/>
          <a:p>
            <a:pPr lvl="1">
              <a:spcBef>
                <a:spcPct val="0"/>
              </a:spcBef>
            </a:pPr>
            <a:r>
              <a:rPr lang="en-US" sz="2600" dirty="0" smtClean="0">
                <a:latin typeface="Arial Rounded MT Bold" pitchFamily="34" charset="0"/>
              </a:rPr>
              <a:t>After Hardware Debug</a:t>
            </a:r>
          </a:p>
          <a:p>
            <a:pPr lvl="1">
              <a:spcBef>
                <a:spcPct val="0"/>
              </a:spcBef>
            </a:pPr>
            <a:r>
              <a:rPr lang="en-US" sz="2600" dirty="0" smtClean="0">
                <a:latin typeface="Arial Rounded MT Bold" pitchFamily="34" charset="0"/>
              </a:rPr>
              <a:t>We discovered the Problem:</a:t>
            </a:r>
          </a:p>
          <a:p>
            <a:pPr lvl="1">
              <a:spcBef>
                <a:spcPct val="0"/>
              </a:spcBef>
            </a:pPr>
            <a:endParaRPr lang="en-US" sz="2600" dirty="0" smtClean="0">
              <a:latin typeface="Arial Rounded MT Bold" pitchFamily="34" charset="0"/>
            </a:endParaRPr>
          </a:p>
          <a:p>
            <a:pPr lvl="1">
              <a:spcBef>
                <a:spcPct val="0"/>
              </a:spcBef>
            </a:pPr>
            <a:r>
              <a:rPr lang="en-US" sz="2600" dirty="0" smtClean="0">
                <a:latin typeface="Arial Rounded MT Bold" pitchFamily="34" charset="0"/>
              </a:rPr>
              <a:t>A control signal  from AMBSLP</a:t>
            </a:r>
          </a:p>
          <a:p>
            <a:pPr lvl="1">
              <a:spcBef>
                <a:spcPct val="0"/>
              </a:spcBef>
            </a:pPr>
            <a:r>
              <a:rPr lang="en-US" sz="2600" dirty="0" smtClean="0">
                <a:latin typeface="Arial Rounded MT Bold" pitchFamily="34" charset="0"/>
              </a:rPr>
              <a:t>held in reset the </a:t>
            </a:r>
            <a:r>
              <a:rPr lang="en-US" sz="2600" dirty="0" err="1" smtClean="0">
                <a:latin typeface="Arial Rounded MT Bold" pitchFamily="34" charset="0"/>
              </a:rPr>
              <a:t>SerDes</a:t>
            </a:r>
            <a:r>
              <a:rPr lang="en-US" sz="2600" dirty="0" smtClean="0">
                <a:latin typeface="Arial Rounded MT Bold" pitchFamily="34" charset="0"/>
              </a:rPr>
              <a:t> module</a:t>
            </a:r>
          </a:p>
          <a:p>
            <a:pPr lvl="1">
              <a:spcBef>
                <a:spcPct val="0"/>
              </a:spcBef>
            </a:pPr>
            <a:r>
              <a:rPr lang="en-US" sz="2600" dirty="0" smtClean="0">
                <a:latin typeface="Arial Rounded MT Bold" pitchFamily="34" charset="0"/>
              </a:rPr>
              <a:t>inside miniASIC</a:t>
            </a:r>
          </a:p>
          <a:p>
            <a:pPr lvl="2">
              <a:spcBef>
                <a:spcPct val="0"/>
              </a:spcBef>
            </a:pPr>
            <a:endParaRPr lang="en-US" sz="2600" dirty="0" smtClean="0">
              <a:latin typeface="Arial Rounded MT Bold" pitchFamily="34" charset="0"/>
            </a:endParaRPr>
          </a:p>
          <a:p>
            <a:pPr lvl="1">
              <a:spcBef>
                <a:spcPct val="0"/>
              </a:spcBef>
              <a:buClr>
                <a:srgbClr val="00B050"/>
              </a:buClr>
            </a:pPr>
            <a:endParaRPr lang="en-US" sz="2600" dirty="0" smtClean="0">
              <a:latin typeface="Arial Rounded MT Bold" pitchFamily="34" charset="0"/>
            </a:endParaRPr>
          </a:p>
          <a:p>
            <a:pPr lvl="1">
              <a:spcBef>
                <a:spcPct val="0"/>
              </a:spcBef>
              <a:buClr>
                <a:srgbClr val="00B050"/>
              </a:buClr>
            </a:pPr>
            <a:endParaRPr lang="en-US" sz="2600" dirty="0" smtClean="0">
              <a:latin typeface="Arial Rounded MT Bold" pitchFamily="34" charset="0"/>
            </a:endParaRPr>
          </a:p>
          <a:p>
            <a:pPr lvl="1">
              <a:spcBef>
                <a:spcPct val="0"/>
              </a:spcBef>
              <a:buClr>
                <a:srgbClr val="00B050"/>
              </a:buClr>
            </a:pPr>
            <a:endParaRPr lang="en-US" sz="2600" dirty="0" smtClean="0">
              <a:latin typeface="Arial Rounded MT Bold" pitchFamily="34" charset="0"/>
            </a:endParaRPr>
          </a:p>
          <a:p>
            <a:pPr lvl="2">
              <a:spcBef>
                <a:spcPct val="0"/>
              </a:spcBef>
              <a:buClr>
                <a:srgbClr val="00B050"/>
              </a:buClr>
            </a:pPr>
            <a:endParaRPr lang="en-US" dirty="0" smtClean="0">
              <a:latin typeface="Arial Rounded MT Bold"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3" cstate="print"/>
          <a:srcRect/>
          <a:stretch>
            <a:fillRect/>
          </a:stretch>
        </p:blipFill>
        <p:spPr bwMode="auto">
          <a:xfrm rot="10800000">
            <a:off x="3851920" y="1700808"/>
            <a:ext cx="4607156" cy="3974265"/>
          </a:xfrm>
          <a:prstGeom prst="rect">
            <a:avLst/>
          </a:prstGeom>
          <a:noFill/>
          <a:ln w="9525">
            <a:noFill/>
            <a:miter lim="800000"/>
            <a:headEnd/>
            <a:tailEnd/>
          </a:ln>
          <a:effectLst/>
        </p:spPr>
      </p:pic>
      <p:pic>
        <p:nvPicPr>
          <p:cNvPr id="1026" name="Picture 2" descr="C:\Users\pcatls23\Pictures\1ele.png"/>
          <p:cNvPicPr>
            <a:picLocks noChangeAspect="1" noChangeArrowheads="1"/>
          </p:cNvPicPr>
          <p:nvPr/>
        </p:nvPicPr>
        <p:blipFill>
          <a:blip r:embed="rId4" cstate="print"/>
          <a:srcRect/>
          <a:stretch>
            <a:fillRect/>
          </a:stretch>
        </p:blipFill>
        <p:spPr bwMode="auto">
          <a:xfrm flipV="1">
            <a:off x="0" y="0"/>
            <a:ext cx="9144000" cy="449363"/>
          </a:xfrm>
          <a:prstGeom prst="rect">
            <a:avLst/>
          </a:prstGeom>
          <a:noFill/>
        </p:spPr>
      </p:pic>
      <p:pic>
        <p:nvPicPr>
          <p:cNvPr id="1027" name="Picture 3" descr="C:\Users\pcatls23\Pictures\2ele.png"/>
          <p:cNvPicPr>
            <a:picLocks noChangeAspect="1" noChangeArrowheads="1"/>
          </p:cNvPicPr>
          <p:nvPr/>
        </p:nvPicPr>
        <p:blipFill>
          <a:blip r:embed="rId5" cstate="print"/>
          <a:srcRect/>
          <a:stretch>
            <a:fillRect/>
          </a:stretch>
        </p:blipFill>
        <p:spPr bwMode="auto">
          <a:xfrm flipV="1">
            <a:off x="0" y="6408661"/>
            <a:ext cx="9144000" cy="449363"/>
          </a:xfrm>
          <a:prstGeom prst="rect">
            <a:avLst/>
          </a:prstGeom>
          <a:noFill/>
        </p:spPr>
      </p:pic>
      <p:sp>
        <p:nvSpPr>
          <p:cNvPr id="8" name="Titolo 5"/>
          <p:cNvSpPr txBox="1">
            <a:spLocks/>
          </p:cNvSpPr>
          <p:nvPr/>
        </p:nvSpPr>
        <p:spPr>
          <a:xfrm>
            <a:off x="0" y="-24"/>
            <a:ext cx="9144000" cy="15716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AMBSLP:  Second step  Test</a:t>
            </a:r>
            <a:endParaRPr kumimoji="0" lang="it-IT" sz="36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9" name="Titolo 5"/>
          <p:cNvSpPr txBox="1">
            <a:spLocks/>
          </p:cNvSpPr>
          <p:nvPr/>
        </p:nvSpPr>
        <p:spPr>
          <a:xfrm>
            <a:off x="-396552" y="1412776"/>
            <a:ext cx="4248472" cy="4608512"/>
          </a:xfrm>
          <a:prstGeom prst="rect">
            <a:avLst/>
          </a:prstGeom>
        </p:spPr>
        <p:txBody>
          <a:bodyPr vert="horz" lIns="91440" tIns="45720" rIns="91440" bIns="45720" rtlCol="0" anchor="ctr">
            <a:normAutofit/>
          </a:bodyPr>
          <a:lstStyle/>
          <a:p>
            <a:pPr lvl="1">
              <a:spcBef>
                <a:spcPct val="0"/>
              </a:spcBef>
              <a:buFont typeface="Arial" pitchFamily="34" charset="0"/>
              <a:buChar char="•"/>
            </a:pPr>
            <a:r>
              <a:rPr lang="en-US" sz="2600" dirty="0" smtClean="0">
                <a:latin typeface="Arial Rounded MT Bold" pitchFamily="34" charset="0"/>
              </a:rPr>
              <a:t>Serial Link @ 2 </a:t>
            </a:r>
            <a:r>
              <a:rPr lang="en-US" sz="2600" dirty="0" err="1" smtClean="0">
                <a:latin typeface="Arial Rounded MT Bold" pitchFamily="34" charset="0"/>
              </a:rPr>
              <a:t>Gb</a:t>
            </a:r>
            <a:r>
              <a:rPr lang="en-US" sz="2600" dirty="0" smtClean="0">
                <a:latin typeface="Arial Rounded MT Bold" pitchFamily="34" charset="0"/>
              </a:rPr>
              <a:t>/s</a:t>
            </a:r>
          </a:p>
          <a:p>
            <a:pPr lvl="2">
              <a:spcBef>
                <a:spcPct val="0"/>
              </a:spcBef>
              <a:buFont typeface="Arial" pitchFamily="34" charset="0"/>
              <a:buChar char="•"/>
            </a:pPr>
            <a:r>
              <a:rPr lang="en-US" sz="2600" dirty="0" smtClean="0">
                <a:latin typeface="Arial Rounded MT Bold" pitchFamily="34" charset="0"/>
              </a:rPr>
              <a:t>Input path </a:t>
            </a:r>
          </a:p>
          <a:p>
            <a:pPr lvl="2">
              <a:spcBef>
                <a:spcPct val="0"/>
              </a:spcBef>
              <a:buFont typeface="Arial" pitchFamily="34" charset="0"/>
              <a:buChar char="•"/>
            </a:pPr>
            <a:r>
              <a:rPr lang="en-US" sz="2600" dirty="0" smtClean="0">
                <a:latin typeface="Arial Rounded MT Bold" pitchFamily="34" charset="0"/>
              </a:rPr>
              <a:t>Output path</a:t>
            </a:r>
          </a:p>
          <a:p>
            <a:pPr lvl="1">
              <a:spcBef>
                <a:spcPct val="0"/>
              </a:spcBef>
              <a:buFont typeface="Arial" pitchFamily="34" charset="0"/>
              <a:buChar char="•"/>
            </a:pPr>
            <a:endParaRPr lang="en-US" sz="1600" dirty="0" smtClean="0">
              <a:latin typeface="Arial Rounded MT Bold" pitchFamily="34" charset="0"/>
            </a:endParaRPr>
          </a:p>
          <a:p>
            <a:pPr lvl="1">
              <a:spcBef>
                <a:spcPct val="0"/>
              </a:spcBef>
              <a:buFont typeface="Arial" pitchFamily="34" charset="0"/>
              <a:buChar char="•"/>
            </a:pPr>
            <a:r>
              <a:rPr lang="en-US" sz="2400" dirty="0" smtClean="0">
                <a:latin typeface="Arial Rounded MT Bold" pitchFamily="34" charset="0"/>
              </a:rPr>
              <a:t>Send PRBS data</a:t>
            </a:r>
          </a:p>
          <a:p>
            <a:pPr lvl="1">
              <a:spcBef>
                <a:spcPct val="0"/>
              </a:spcBef>
              <a:buFont typeface="Arial" pitchFamily="34" charset="0"/>
              <a:buChar char="•"/>
            </a:pPr>
            <a:r>
              <a:rPr lang="en-US" sz="2400" dirty="0" smtClean="0">
                <a:latin typeface="Arial Rounded MT Bold" pitchFamily="34" charset="0"/>
              </a:rPr>
              <a:t>PRBS checker</a:t>
            </a:r>
          </a:p>
          <a:p>
            <a:pPr lvl="2">
              <a:spcBef>
                <a:spcPct val="0"/>
              </a:spcBef>
              <a:buFont typeface="Arial" pitchFamily="34" charset="0"/>
              <a:buChar char="•"/>
            </a:pPr>
            <a:r>
              <a:rPr lang="en-US" sz="2400" dirty="0" smtClean="0">
                <a:latin typeface="Arial Rounded MT Bold" pitchFamily="34" charset="0"/>
              </a:rPr>
              <a:t>BER &lt; 10</a:t>
            </a:r>
            <a:r>
              <a:rPr lang="en-US" sz="2400" baseline="30000" dirty="0" smtClean="0">
                <a:latin typeface="Arial Rounded MT Bold" pitchFamily="34" charset="0"/>
              </a:rPr>
              <a:t>-14</a:t>
            </a:r>
          </a:p>
          <a:p>
            <a:pPr lvl="1">
              <a:spcBef>
                <a:spcPct val="0"/>
              </a:spcBef>
              <a:buFont typeface="Arial" pitchFamily="34" charset="0"/>
              <a:buChar char="•"/>
            </a:pPr>
            <a:endParaRPr lang="en-US" sz="2400" dirty="0" smtClean="0">
              <a:latin typeface="Arial Rounded MT Bold" pitchFamily="34" charset="0"/>
            </a:endParaRPr>
          </a:p>
          <a:p>
            <a:pPr lvl="1">
              <a:spcBef>
                <a:spcPct val="0"/>
              </a:spcBef>
              <a:buFont typeface="Arial" pitchFamily="34" charset="0"/>
              <a:buChar char="•"/>
            </a:pPr>
            <a:r>
              <a:rPr lang="en-US" sz="2400" dirty="0" smtClean="0">
                <a:latin typeface="Arial Rounded MT Bold" pitchFamily="34" charset="0"/>
              </a:rPr>
              <a:t>Known data stream </a:t>
            </a:r>
          </a:p>
          <a:p>
            <a:pPr lvl="1">
              <a:spcBef>
                <a:spcPct val="0"/>
              </a:spcBef>
              <a:buFont typeface="Arial" pitchFamily="34" charset="0"/>
              <a:buChar char="•"/>
            </a:pPr>
            <a:endParaRPr lang="en-US" sz="2400" dirty="0" smtClean="0">
              <a:latin typeface="Arial Rounded MT Bold" pitchFamily="34" charset="0"/>
            </a:endParaRPr>
          </a:p>
          <a:p>
            <a:pPr lvl="1">
              <a:spcBef>
                <a:spcPct val="0"/>
              </a:spcBef>
              <a:buFont typeface="Arial" pitchFamily="34" charset="0"/>
              <a:buChar char="•"/>
            </a:pPr>
            <a:endParaRPr lang="en-US" sz="2400" dirty="0" smtClean="0">
              <a:latin typeface="Arial Rounded MT Bold" pitchFamily="34" charset="0"/>
            </a:endParaRPr>
          </a:p>
          <a:p>
            <a:pPr lvl="2">
              <a:spcBef>
                <a:spcPct val="0"/>
              </a:spcBef>
              <a:buClr>
                <a:srgbClr val="00B050"/>
              </a:buClr>
            </a:pPr>
            <a:endParaRPr lang="en-US" dirty="0" smtClean="0">
              <a:latin typeface="Arial Rounded MT Bold" pitchFamily="34" charset="0"/>
            </a:endParaRPr>
          </a:p>
        </p:txBody>
      </p:sp>
      <p:cxnSp>
        <p:nvCxnSpPr>
          <p:cNvPr id="17" name="Connettore 2 16"/>
          <p:cNvCxnSpPr/>
          <p:nvPr/>
        </p:nvCxnSpPr>
        <p:spPr>
          <a:xfrm flipH="1" flipV="1">
            <a:off x="4788024" y="2492896"/>
            <a:ext cx="720080"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ttangolo arrotondato 17"/>
          <p:cNvSpPr/>
          <p:nvPr/>
        </p:nvSpPr>
        <p:spPr>
          <a:xfrm>
            <a:off x="5508104" y="2492896"/>
            <a:ext cx="720080"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9" name="Connettore 2 18"/>
          <p:cNvCxnSpPr/>
          <p:nvPr/>
        </p:nvCxnSpPr>
        <p:spPr>
          <a:xfrm flipV="1">
            <a:off x="5868144" y="2924944"/>
            <a:ext cx="0" cy="1008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ttore 4 19"/>
          <p:cNvCxnSpPr/>
          <p:nvPr/>
        </p:nvCxnSpPr>
        <p:spPr>
          <a:xfrm>
            <a:off x="4211960" y="2420888"/>
            <a:ext cx="3456384" cy="2736304"/>
          </a:xfrm>
          <a:prstGeom prst="bentConnector3">
            <a:avLst>
              <a:gd name="adj1" fmla="val 84"/>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atls23\Pictures\1ele.png"/>
          <p:cNvPicPr>
            <a:picLocks noChangeAspect="1" noChangeArrowheads="1"/>
          </p:cNvPicPr>
          <p:nvPr/>
        </p:nvPicPr>
        <p:blipFill>
          <a:blip r:embed="rId3" cstate="print"/>
          <a:srcRect/>
          <a:stretch>
            <a:fillRect/>
          </a:stretch>
        </p:blipFill>
        <p:spPr bwMode="auto">
          <a:xfrm flipV="1">
            <a:off x="0" y="0"/>
            <a:ext cx="9144000" cy="449363"/>
          </a:xfrm>
          <a:prstGeom prst="rect">
            <a:avLst/>
          </a:prstGeom>
          <a:noFill/>
        </p:spPr>
      </p:pic>
      <p:pic>
        <p:nvPicPr>
          <p:cNvPr id="1027" name="Picture 3" descr="C:\Users\pcatls23\Pictures\2ele.png"/>
          <p:cNvPicPr>
            <a:picLocks noChangeAspect="1" noChangeArrowheads="1"/>
          </p:cNvPicPr>
          <p:nvPr/>
        </p:nvPicPr>
        <p:blipFill>
          <a:blip r:embed="rId4" cstate="print"/>
          <a:srcRect/>
          <a:stretch>
            <a:fillRect/>
          </a:stretch>
        </p:blipFill>
        <p:spPr bwMode="auto">
          <a:xfrm flipV="1">
            <a:off x="0" y="6408661"/>
            <a:ext cx="9144000" cy="449363"/>
          </a:xfrm>
          <a:prstGeom prst="rect">
            <a:avLst/>
          </a:prstGeom>
          <a:noFill/>
        </p:spPr>
      </p:pic>
      <p:sp>
        <p:nvSpPr>
          <p:cNvPr id="8" name="Titolo 5"/>
          <p:cNvSpPr txBox="1">
            <a:spLocks/>
          </p:cNvSpPr>
          <p:nvPr/>
        </p:nvSpPr>
        <p:spPr>
          <a:xfrm>
            <a:off x="0" y="-24"/>
            <a:ext cx="9144000" cy="1571636"/>
          </a:xfrm>
          <a:prstGeom prst="rect">
            <a:avLst/>
          </a:prstGeom>
        </p:spPr>
        <p:txBody>
          <a:bodyPr vert="horz" lIns="91440" tIns="45720" rIns="91440" bIns="45720" rtlCol="0" anchor="ctr">
            <a:normAutofit/>
          </a:bodyPr>
          <a:lstStyle/>
          <a:p>
            <a:pPr lvl="0">
              <a:spcBef>
                <a:spcPct val="0"/>
              </a:spcBef>
              <a:defRPr/>
            </a:pPr>
            <a:r>
              <a:rPr kumimoji="0" lang="en-US" sz="3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Next steps: </a:t>
            </a:r>
            <a:r>
              <a:rPr lang="en-US" sz="3600" dirty="0" smtClean="0">
                <a:latin typeface="Arial Rounded MT Bold" pitchFamily="34" charset="0"/>
              </a:rPr>
              <a:t>New AMBLS version</a:t>
            </a:r>
            <a:endParaRPr kumimoji="0" lang="it-IT" sz="36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9" name="Titolo 5"/>
          <p:cNvSpPr txBox="1">
            <a:spLocks/>
          </p:cNvSpPr>
          <p:nvPr/>
        </p:nvSpPr>
        <p:spPr>
          <a:xfrm>
            <a:off x="0" y="1268760"/>
            <a:ext cx="3779912" cy="4608512"/>
          </a:xfrm>
          <a:prstGeom prst="rect">
            <a:avLst/>
          </a:prstGeom>
        </p:spPr>
        <p:txBody>
          <a:bodyPr vert="horz" lIns="91440" tIns="45720" rIns="91440" bIns="45720" rtlCol="0" anchor="ctr">
            <a:normAutofit/>
          </a:bodyPr>
          <a:lstStyle/>
          <a:p>
            <a:pPr>
              <a:spcBef>
                <a:spcPct val="0"/>
              </a:spcBef>
              <a:buFont typeface="Arial" pitchFamily="34" charset="0"/>
              <a:buChar char="•"/>
            </a:pPr>
            <a:r>
              <a:rPr lang="en-US" sz="2400" dirty="0" smtClean="0">
                <a:latin typeface="Arial Rounded MT Bold" pitchFamily="34" charset="0"/>
              </a:rPr>
              <a:t>Only one FPGA for VME interface</a:t>
            </a:r>
          </a:p>
          <a:p>
            <a:pPr>
              <a:spcBef>
                <a:spcPct val="0"/>
              </a:spcBef>
              <a:buFont typeface="Arial" pitchFamily="34" charset="0"/>
              <a:buChar char="•"/>
            </a:pPr>
            <a:endParaRPr lang="en-US" sz="2400" dirty="0" smtClean="0">
              <a:latin typeface="Arial Rounded MT Bold" pitchFamily="34" charset="0"/>
            </a:endParaRPr>
          </a:p>
          <a:p>
            <a:pPr>
              <a:spcBef>
                <a:spcPct val="0"/>
              </a:spcBef>
              <a:buFont typeface="Arial" pitchFamily="34" charset="0"/>
              <a:buChar char="•"/>
            </a:pPr>
            <a:r>
              <a:rPr lang="en-US" sz="2400" dirty="0" smtClean="0">
                <a:latin typeface="Arial Rounded MT Bold" pitchFamily="34" charset="0"/>
              </a:rPr>
              <a:t>Add buffers on </a:t>
            </a:r>
          </a:p>
          <a:p>
            <a:pPr>
              <a:spcBef>
                <a:spcPct val="0"/>
              </a:spcBef>
            </a:pPr>
            <a:r>
              <a:rPr lang="en-US" sz="2400" dirty="0" smtClean="0">
                <a:latin typeface="Arial Rounded MT Bold" pitchFamily="34" charset="0"/>
              </a:rPr>
              <a:t>Output Links</a:t>
            </a:r>
          </a:p>
          <a:p>
            <a:pPr>
              <a:spcBef>
                <a:spcPct val="0"/>
              </a:spcBef>
              <a:buFont typeface="Arial" pitchFamily="34" charset="0"/>
              <a:buChar char="•"/>
            </a:pPr>
            <a:endParaRPr lang="en-US" sz="2400" dirty="0" smtClean="0">
              <a:latin typeface="Arial Rounded MT Bold" pitchFamily="34" charset="0"/>
            </a:endParaRPr>
          </a:p>
          <a:p>
            <a:pPr>
              <a:spcBef>
                <a:spcPct val="0"/>
              </a:spcBef>
              <a:buFont typeface="Arial" pitchFamily="34" charset="0"/>
              <a:buChar char="•"/>
            </a:pPr>
            <a:r>
              <a:rPr lang="en-US" sz="2400" dirty="0" smtClean="0">
                <a:latin typeface="Arial Rounded MT Bold" pitchFamily="34" charset="0"/>
              </a:rPr>
              <a:t>Split a bigger </a:t>
            </a:r>
          </a:p>
          <a:p>
            <a:pPr>
              <a:spcBef>
                <a:spcPct val="0"/>
              </a:spcBef>
            </a:pPr>
            <a:r>
              <a:rPr lang="en-US" sz="2400" dirty="0" smtClean="0">
                <a:latin typeface="Arial Rounded MT Bold" pitchFamily="34" charset="0"/>
              </a:rPr>
              <a:t>DC-DC @2.5V </a:t>
            </a:r>
          </a:p>
          <a:p>
            <a:pPr>
              <a:spcBef>
                <a:spcPct val="0"/>
              </a:spcBef>
            </a:pPr>
            <a:r>
              <a:rPr lang="en-US" sz="2400" dirty="0" smtClean="0">
                <a:latin typeface="Arial Rounded MT Bold" pitchFamily="34" charset="0"/>
              </a:rPr>
              <a:t>in 3 smaller</a:t>
            </a:r>
          </a:p>
          <a:p>
            <a:pPr lvl="2">
              <a:spcBef>
                <a:spcPct val="0"/>
              </a:spcBef>
              <a:buFont typeface="Arial" pitchFamily="34" charset="0"/>
              <a:buChar char="•"/>
            </a:pPr>
            <a:endParaRPr lang="en-US" sz="2400" dirty="0" smtClean="0">
              <a:latin typeface="Arial Rounded MT Bold" pitchFamily="34" charset="0"/>
            </a:endParaRPr>
          </a:p>
          <a:p>
            <a:pPr lvl="2">
              <a:spcBef>
                <a:spcPct val="0"/>
              </a:spcBef>
            </a:pPr>
            <a:endParaRPr lang="en-US" dirty="0" smtClean="0">
              <a:latin typeface="Arial Rounded MT Bold" pitchFamily="34" charset="0"/>
            </a:endParaRPr>
          </a:p>
          <a:p>
            <a:pPr lvl="2">
              <a:spcBef>
                <a:spcPct val="0"/>
              </a:spcBef>
              <a:buClr>
                <a:srgbClr val="00B050"/>
              </a:buClr>
            </a:pPr>
            <a:endParaRPr lang="en-US" dirty="0" smtClean="0">
              <a:latin typeface="Arial Rounded MT Bold" pitchFamily="34" charset="0"/>
            </a:endParaRPr>
          </a:p>
        </p:txBody>
      </p:sp>
      <p:pic>
        <p:nvPicPr>
          <p:cNvPr id="6146" name="Picture 2" descr="C:\Users\pcatls23\Pictures\lamb.png"/>
          <p:cNvPicPr>
            <a:picLocks noChangeAspect="1" noChangeArrowheads="1"/>
          </p:cNvPicPr>
          <p:nvPr/>
        </p:nvPicPr>
        <p:blipFill>
          <a:blip r:embed="rId5" cstate="print"/>
          <a:srcRect/>
          <a:stretch>
            <a:fillRect/>
          </a:stretch>
        </p:blipFill>
        <p:spPr bwMode="auto">
          <a:xfrm>
            <a:off x="3059832" y="2176145"/>
            <a:ext cx="5904656" cy="412978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atls23\Pictures\1ele.png"/>
          <p:cNvPicPr>
            <a:picLocks noChangeAspect="1" noChangeArrowheads="1"/>
          </p:cNvPicPr>
          <p:nvPr/>
        </p:nvPicPr>
        <p:blipFill>
          <a:blip r:embed="rId3" cstate="print"/>
          <a:srcRect/>
          <a:stretch>
            <a:fillRect/>
          </a:stretch>
        </p:blipFill>
        <p:spPr bwMode="auto">
          <a:xfrm flipV="1">
            <a:off x="0" y="0"/>
            <a:ext cx="9144000" cy="449363"/>
          </a:xfrm>
          <a:prstGeom prst="rect">
            <a:avLst/>
          </a:prstGeom>
          <a:noFill/>
        </p:spPr>
      </p:pic>
      <p:pic>
        <p:nvPicPr>
          <p:cNvPr id="1027" name="Picture 3" descr="C:\Users\pcatls23\Pictures\2ele.png"/>
          <p:cNvPicPr>
            <a:picLocks noChangeAspect="1" noChangeArrowheads="1"/>
          </p:cNvPicPr>
          <p:nvPr/>
        </p:nvPicPr>
        <p:blipFill>
          <a:blip r:embed="rId4" cstate="print"/>
          <a:srcRect/>
          <a:stretch>
            <a:fillRect/>
          </a:stretch>
        </p:blipFill>
        <p:spPr bwMode="auto">
          <a:xfrm flipV="1">
            <a:off x="0" y="6408661"/>
            <a:ext cx="9144000" cy="449363"/>
          </a:xfrm>
          <a:prstGeom prst="rect">
            <a:avLst/>
          </a:prstGeom>
          <a:noFill/>
        </p:spPr>
      </p:pic>
      <p:sp>
        <p:nvSpPr>
          <p:cNvPr id="8" name="Titolo 5"/>
          <p:cNvSpPr txBox="1">
            <a:spLocks/>
          </p:cNvSpPr>
          <p:nvPr/>
        </p:nvSpPr>
        <p:spPr>
          <a:xfrm>
            <a:off x="0" y="-24"/>
            <a:ext cx="9144000" cy="1571636"/>
          </a:xfrm>
          <a:prstGeom prst="rect">
            <a:avLst/>
          </a:prstGeom>
        </p:spPr>
        <p:txBody>
          <a:bodyPr vert="horz" lIns="91440" tIns="45720" rIns="91440" bIns="45720" rtlCol="0" anchor="ctr">
            <a:normAutofit/>
          </a:bodyPr>
          <a:lstStyle/>
          <a:p>
            <a:pPr algn="ctr">
              <a:spcBef>
                <a:spcPct val="0"/>
              </a:spcBef>
              <a:defRPr/>
            </a:pPr>
            <a:r>
              <a:rPr kumimoji="0" lang="en-US" sz="3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Next steps: </a:t>
            </a:r>
            <a:r>
              <a:rPr lang="en-US" sz="3600" dirty="0" smtClean="0">
                <a:latin typeface="Arial Rounded MT Bold" pitchFamily="34" charset="0"/>
              </a:rPr>
              <a:t>Design of the LAMBSLP</a:t>
            </a:r>
          </a:p>
        </p:txBody>
      </p:sp>
      <p:sp>
        <p:nvSpPr>
          <p:cNvPr id="9" name="Titolo 5"/>
          <p:cNvSpPr txBox="1">
            <a:spLocks/>
          </p:cNvSpPr>
          <p:nvPr/>
        </p:nvSpPr>
        <p:spPr>
          <a:xfrm>
            <a:off x="-396552" y="1412776"/>
            <a:ext cx="8928992" cy="4608512"/>
          </a:xfrm>
          <a:prstGeom prst="rect">
            <a:avLst/>
          </a:prstGeom>
        </p:spPr>
        <p:txBody>
          <a:bodyPr vert="horz" lIns="91440" tIns="45720" rIns="91440" bIns="45720" rtlCol="0" anchor="ctr">
            <a:normAutofit/>
          </a:bodyPr>
          <a:lstStyle/>
          <a:p>
            <a:pPr lvl="2">
              <a:spcBef>
                <a:spcPct val="0"/>
              </a:spcBef>
            </a:pPr>
            <a:endParaRPr lang="en-US" sz="2400" dirty="0" smtClean="0">
              <a:latin typeface="Arial Rounded MT Bold" pitchFamily="34" charset="0"/>
            </a:endParaRPr>
          </a:p>
          <a:p>
            <a:pPr lvl="2">
              <a:spcBef>
                <a:spcPct val="0"/>
              </a:spcBef>
              <a:buFont typeface="Arial" pitchFamily="34" charset="0"/>
              <a:buChar char="•"/>
            </a:pPr>
            <a:endParaRPr lang="en-US" dirty="0" smtClean="0">
              <a:latin typeface="Arial Rounded MT Bold" pitchFamily="34" charset="0"/>
            </a:endParaRPr>
          </a:p>
          <a:p>
            <a:pPr lvl="2">
              <a:spcBef>
                <a:spcPct val="0"/>
              </a:spcBef>
              <a:buClr>
                <a:srgbClr val="00B050"/>
              </a:buClr>
            </a:pPr>
            <a:endParaRPr lang="en-US" dirty="0" smtClean="0">
              <a:latin typeface="Arial Rounded MT Bold" pitchFamily="34" charset="0"/>
            </a:endParaRPr>
          </a:p>
        </p:txBody>
      </p:sp>
      <p:pic>
        <p:nvPicPr>
          <p:cNvPr id="5122" name="Picture 2" descr="C:\Users\pcatls23\Pictures\lamb.png"/>
          <p:cNvPicPr>
            <a:picLocks noChangeAspect="1" noChangeArrowheads="1"/>
          </p:cNvPicPr>
          <p:nvPr/>
        </p:nvPicPr>
        <p:blipFill>
          <a:blip r:embed="rId5" cstate="print"/>
          <a:srcRect/>
          <a:stretch>
            <a:fillRect/>
          </a:stretch>
        </p:blipFill>
        <p:spPr bwMode="auto">
          <a:xfrm>
            <a:off x="1763688" y="1340768"/>
            <a:ext cx="5184576" cy="485207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atls23\Pictures\1ele.png"/>
          <p:cNvPicPr>
            <a:picLocks noChangeAspect="1" noChangeArrowheads="1"/>
          </p:cNvPicPr>
          <p:nvPr/>
        </p:nvPicPr>
        <p:blipFill>
          <a:blip r:embed="rId3" cstate="print"/>
          <a:srcRect/>
          <a:stretch>
            <a:fillRect/>
          </a:stretch>
        </p:blipFill>
        <p:spPr bwMode="auto">
          <a:xfrm flipV="1">
            <a:off x="0" y="0"/>
            <a:ext cx="9144000" cy="449363"/>
          </a:xfrm>
          <a:prstGeom prst="rect">
            <a:avLst/>
          </a:prstGeom>
          <a:noFill/>
        </p:spPr>
      </p:pic>
      <p:pic>
        <p:nvPicPr>
          <p:cNvPr id="1027" name="Picture 3" descr="C:\Users\pcatls23\Pictures\2ele.png"/>
          <p:cNvPicPr>
            <a:picLocks noChangeAspect="1" noChangeArrowheads="1"/>
          </p:cNvPicPr>
          <p:nvPr/>
        </p:nvPicPr>
        <p:blipFill>
          <a:blip r:embed="rId4" cstate="print"/>
          <a:srcRect/>
          <a:stretch>
            <a:fillRect/>
          </a:stretch>
        </p:blipFill>
        <p:spPr bwMode="auto">
          <a:xfrm flipV="1">
            <a:off x="0" y="6408661"/>
            <a:ext cx="9144000" cy="449363"/>
          </a:xfrm>
          <a:prstGeom prst="rect">
            <a:avLst/>
          </a:prstGeom>
          <a:noFill/>
        </p:spPr>
      </p:pic>
      <p:sp>
        <p:nvSpPr>
          <p:cNvPr id="8" name="Titolo 5"/>
          <p:cNvSpPr>
            <a:spLocks noGrp="1"/>
          </p:cNvSpPr>
          <p:nvPr>
            <p:ph type="ctrTitle"/>
          </p:nvPr>
        </p:nvSpPr>
        <p:spPr>
          <a:xfrm>
            <a:off x="0" y="-24"/>
            <a:ext cx="9144000" cy="1571636"/>
          </a:xfrm>
        </p:spPr>
        <p:txBody>
          <a:bodyPr>
            <a:normAutofit/>
          </a:bodyPr>
          <a:lstStyle/>
          <a:p>
            <a:pPr algn="l"/>
            <a:r>
              <a:rPr lang="en-US" sz="3600" dirty="0" smtClean="0">
                <a:latin typeface="Arial Rounded MT Bold" pitchFamily="34" charset="0"/>
              </a:rPr>
              <a:t>	Conclusions</a:t>
            </a:r>
            <a:endParaRPr lang="it-IT" sz="3600" dirty="0">
              <a:latin typeface="Arial Rounded MT Bold" pitchFamily="34" charset="0"/>
            </a:endParaRPr>
          </a:p>
        </p:txBody>
      </p:sp>
      <p:sp>
        <p:nvSpPr>
          <p:cNvPr id="9" name="Titolo 5"/>
          <p:cNvSpPr txBox="1">
            <a:spLocks/>
          </p:cNvSpPr>
          <p:nvPr/>
        </p:nvSpPr>
        <p:spPr>
          <a:xfrm>
            <a:off x="-357222" y="1340768"/>
            <a:ext cx="9501254" cy="5040560"/>
          </a:xfrm>
          <a:prstGeom prst="rect">
            <a:avLst/>
          </a:prstGeom>
        </p:spPr>
        <p:txBody>
          <a:bodyPr vert="horz" lIns="91440" tIns="45720" rIns="91440" bIns="45720" rtlCol="0" anchor="ctr">
            <a:normAutofit fontScale="92500" lnSpcReduction="20000"/>
          </a:bodyPr>
          <a:lstStyle/>
          <a:p>
            <a:pPr lvl="1">
              <a:spcBef>
                <a:spcPct val="0"/>
              </a:spcBef>
              <a:buFont typeface="Arial" pitchFamily="34" charset="0"/>
              <a:buChar char="•"/>
            </a:pPr>
            <a:r>
              <a:rPr lang="en-US" sz="2600" dirty="0" smtClean="0">
                <a:latin typeface="Arial Rounded MT Bold" pitchFamily="34" charset="0"/>
                <a:ea typeface="+mj-ea"/>
                <a:cs typeface="+mj-cs"/>
              </a:rPr>
              <a:t>AMBSLP tested successfully:</a:t>
            </a:r>
          </a:p>
          <a:p>
            <a:pPr lvl="2">
              <a:spcBef>
                <a:spcPct val="0"/>
              </a:spcBef>
              <a:buFont typeface="Arial" pitchFamily="34" charset="0"/>
              <a:buChar char="•"/>
            </a:pPr>
            <a:r>
              <a:rPr lang="en-US" sz="2600" dirty="0" smtClean="0">
                <a:latin typeface="Arial Rounded MT Bold" pitchFamily="34" charset="0"/>
              </a:rPr>
              <a:t>VME</a:t>
            </a:r>
          </a:p>
          <a:p>
            <a:pPr lvl="2">
              <a:spcBef>
                <a:spcPct val="0"/>
              </a:spcBef>
              <a:buFont typeface="Arial" pitchFamily="34" charset="0"/>
              <a:buChar char="•"/>
            </a:pPr>
            <a:r>
              <a:rPr lang="en-US" sz="2600" dirty="0" smtClean="0">
                <a:latin typeface="Arial Rounded MT Bold" pitchFamily="34" charset="0"/>
              </a:rPr>
              <a:t>miniASIC configuration</a:t>
            </a:r>
          </a:p>
          <a:p>
            <a:pPr lvl="2">
              <a:spcBef>
                <a:spcPct val="0"/>
              </a:spcBef>
              <a:buFont typeface="Arial" pitchFamily="34" charset="0"/>
              <a:buChar char="•"/>
            </a:pPr>
            <a:r>
              <a:rPr lang="en-US" sz="2600" dirty="0" smtClean="0">
                <a:latin typeface="Arial Rounded MT Bold" pitchFamily="34" charset="0"/>
              </a:rPr>
              <a:t>Serial Links</a:t>
            </a:r>
          </a:p>
          <a:p>
            <a:pPr lvl="1">
              <a:spcBef>
                <a:spcPct val="0"/>
              </a:spcBef>
              <a:buFont typeface="Arial" pitchFamily="34" charset="0"/>
              <a:buChar char="•"/>
            </a:pPr>
            <a:endParaRPr lang="en-US" sz="2600" dirty="0">
              <a:latin typeface="Arial Rounded MT Bold" pitchFamily="34" charset="0"/>
            </a:endParaRPr>
          </a:p>
          <a:p>
            <a:pPr lvl="1">
              <a:spcBef>
                <a:spcPct val="0"/>
              </a:spcBef>
              <a:buFont typeface="Arial" pitchFamily="34" charset="0"/>
              <a:buChar char="•"/>
            </a:pPr>
            <a:r>
              <a:rPr lang="en-US" sz="2600" dirty="0" smtClean="0">
                <a:latin typeface="Arial Rounded MT Bold" pitchFamily="34" charset="0"/>
              </a:rPr>
              <a:t>Measurements:</a:t>
            </a:r>
          </a:p>
          <a:p>
            <a:pPr lvl="2">
              <a:spcBef>
                <a:spcPct val="0"/>
              </a:spcBef>
              <a:buFont typeface="Arial" pitchFamily="34" charset="0"/>
              <a:buChar char="•"/>
            </a:pPr>
            <a:r>
              <a:rPr lang="en-US" sz="2600" dirty="0" smtClean="0">
                <a:latin typeface="Arial Rounded MT Bold" pitchFamily="34" charset="0"/>
              </a:rPr>
              <a:t>Very good result on input data path </a:t>
            </a:r>
          </a:p>
          <a:p>
            <a:pPr lvl="2">
              <a:spcBef>
                <a:spcPct val="0"/>
              </a:spcBef>
              <a:buFont typeface="Arial" pitchFamily="34" charset="0"/>
              <a:buChar char="•"/>
            </a:pPr>
            <a:r>
              <a:rPr lang="en-US" sz="2600" dirty="0" smtClean="0">
                <a:latin typeface="Arial Rounded MT Bold" pitchFamily="34" charset="0"/>
              </a:rPr>
              <a:t>No so good on Output data path </a:t>
            </a:r>
          </a:p>
          <a:p>
            <a:pPr lvl="2">
              <a:spcBef>
                <a:spcPct val="0"/>
              </a:spcBef>
              <a:buFont typeface="Arial" pitchFamily="34" charset="0"/>
              <a:buChar char="•"/>
            </a:pPr>
            <a:endParaRPr lang="en-US" sz="2400" dirty="0" smtClean="0">
              <a:latin typeface="Arial Rounded MT Bold" pitchFamily="34" charset="0"/>
            </a:endParaRPr>
          </a:p>
          <a:p>
            <a:pPr lvl="1">
              <a:spcBef>
                <a:spcPct val="0"/>
              </a:spcBef>
              <a:buFont typeface="Arial" pitchFamily="34" charset="0"/>
              <a:buChar char="•"/>
            </a:pPr>
            <a:endParaRPr lang="en-US" sz="2400" dirty="0">
              <a:latin typeface="Arial Rounded MT Bold" pitchFamily="34" charset="0"/>
            </a:endParaRPr>
          </a:p>
          <a:p>
            <a:pPr lvl="1">
              <a:spcBef>
                <a:spcPct val="0"/>
              </a:spcBef>
              <a:buFont typeface="Arial" pitchFamily="34" charset="0"/>
              <a:buChar char="•"/>
            </a:pPr>
            <a:r>
              <a:rPr lang="en-US" sz="2600" dirty="0" smtClean="0">
                <a:latin typeface="Arial Rounded MT Bold" pitchFamily="34" charset="0"/>
              </a:rPr>
              <a:t>Next steps</a:t>
            </a:r>
          </a:p>
          <a:p>
            <a:pPr lvl="2">
              <a:spcBef>
                <a:spcPct val="0"/>
              </a:spcBef>
              <a:buFont typeface="Arial" pitchFamily="34" charset="0"/>
              <a:buChar char="•"/>
            </a:pPr>
            <a:r>
              <a:rPr lang="en-US" sz="2600" dirty="0" smtClean="0">
                <a:latin typeface="Arial Rounded MT Bold" pitchFamily="34" charset="0"/>
              </a:rPr>
              <a:t>New AMBSLP version</a:t>
            </a:r>
          </a:p>
          <a:p>
            <a:pPr lvl="2">
              <a:spcBef>
                <a:spcPct val="0"/>
              </a:spcBef>
              <a:buFont typeface="Arial" pitchFamily="34" charset="0"/>
              <a:buChar char="•"/>
            </a:pPr>
            <a:r>
              <a:rPr lang="en-US" sz="2600" dirty="0" smtClean="0">
                <a:latin typeface="Arial Rounded MT Bold" pitchFamily="34" charset="0"/>
              </a:rPr>
              <a:t>LAMBSLP design work in progress</a:t>
            </a:r>
          </a:p>
          <a:p>
            <a:pPr lvl="2">
              <a:spcBef>
                <a:spcPct val="0"/>
              </a:spcBef>
              <a:buFont typeface="Arial" pitchFamily="34" charset="0"/>
              <a:buChar char="•"/>
            </a:pPr>
            <a:r>
              <a:rPr lang="en-US" sz="2600" dirty="0" smtClean="0">
                <a:latin typeface="Arial Rounded MT Bold" pitchFamily="34" charset="0"/>
              </a:rPr>
              <a:t>Integration AMBSLP with </a:t>
            </a:r>
            <a:r>
              <a:rPr lang="en-US" sz="2600" dirty="0" err="1" smtClean="0">
                <a:latin typeface="Arial Rounded MT Bold" pitchFamily="34" charset="0"/>
              </a:rPr>
              <a:t>AUXBoard</a:t>
            </a:r>
            <a:r>
              <a:rPr lang="en-US" sz="2600" dirty="0" smtClean="0">
                <a:latin typeface="Arial Rounded MT Bold" pitchFamily="34" charset="0"/>
              </a:rPr>
              <a:t>   </a:t>
            </a:r>
          </a:p>
          <a:p>
            <a:pPr lvl="2">
              <a:spcBef>
                <a:spcPct val="0"/>
              </a:spcBef>
            </a:pPr>
            <a:r>
              <a:rPr kumimoji="0" lang="en-US" sz="32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32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it-IT" sz="32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atls23\Pictures\1ele.png"/>
          <p:cNvPicPr>
            <a:picLocks noChangeAspect="1" noChangeArrowheads="1"/>
          </p:cNvPicPr>
          <p:nvPr/>
        </p:nvPicPr>
        <p:blipFill>
          <a:blip r:embed="rId3" cstate="print"/>
          <a:srcRect/>
          <a:stretch>
            <a:fillRect/>
          </a:stretch>
        </p:blipFill>
        <p:spPr bwMode="auto">
          <a:xfrm flipV="1">
            <a:off x="0" y="0"/>
            <a:ext cx="9144000" cy="449363"/>
          </a:xfrm>
          <a:prstGeom prst="rect">
            <a:avLst/>
          </a:prstGeom>
          <a:noFill/>
        </p:spPr>
      </p:pic>
      <p:pic>
        <p:nvPicPr>
          <p:cNvPr id="1027" name="Picture 3" descr="C:\Users\pcatls23\Pictures\2ele.png"/>
          <p:cNvPicPr>
            <a:picLocks noChangeAspect="1" noChangeArrowheads="1"/>
          </p:cNvPicPr>
          <p:nvPr/>
        </p:nvPicPr>
        <p:blipFill>
          <a:blip r:embed="rId4" cstate="print"/>
          <a:srcRect/>
          <a:stretch>
            <a:fillRect/>
          </a:stretch>
        </p:blipFill>
        <p:spPr bwMode="auto">
          <a:xfrm flipV="1">
            <a:off x="0" y="6408661"/>
            <a:ext cx="9144000" cy="449363"/>
          </a:xfrm>
          <a:prstGeom prst="rect">
            <a:avLst/>
          </a:prstGeom>
          <a:noFill/>
        </p:spPr>
      </p:pic>
      <p:sp>
        <p:nvSpPr>
          <p:cNvPr id="8" name="Titolo 5"/>
          <p:cNvSpPr txBox="1">
            <a:spLocks/>
          </p:cNvSpPr>
          <p:nvPr/>
        </p:nvSpPr>
        <p:spPr>
          <a:xfrm>
            <a:off x="-180528" y="404664"/>
            <a:ext cx="9144000" cy="1571636"/>
          </a:xfrm>
          <a:prstGeom prst="rect">
            <a:avLst/>
          </a:prstGeom>
        </p:spPr>
        <p:txBody>
          <a:bodyPr vert="horz" lIns="91440" tIns="45720" rIns="91440" bIns="45720" rtlCol="0" anchor="ctr">
            <a:normAutofit/>
          </a:bodyPr>
          <a:lstStyle/>
          <a:p>
            <a:pPr algn="ctr">
              <a:spcBef>
                <a:spcPct val="0"/>
              </a:spcBef>
              <a:defRPr/>
            </a:pPr>
            <a:r>
              <a:rPr lang="en-US" sz="4400" dirty="0" smtClean="0">
                <a:latin typeface="Arial Rounded MT Bold" pitchFamily="34" charset="0"/>
              </a:rPr>
              <a:t>Thanks</a:t>
            </a:r>
            <a:r>
              <a:rPr kumimoji="0" lang="en-US" sz="44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a:t>
            </a:r>
            <a:endParaRPr kumimoji="0" lang="it-IT" sz="44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9" name="Titolo 5"/>
          <p:cNvSpPr txBox="1">
            <a:spLocks/>
          </p:cNvSpPr>
          <p:nvPr/>
        </p:nvSpPr>
        <p:spPr>
          <a:xfrm>
            <a:off x="-1260648" y="5085184"/>
            <a:ext cx="10692680" cy="1368152"/>
          </a:xfrm>
          <a:prstGeom prst="rect">
            <a:avLst/>
          </a:prstGeom>
        </p:spPr>
        <p:txBody>
          <a:bodyPr vert="horz" lIns="91440" tIns="45720" rIns="91440" bIns="45720" rtlCol="0" anchor="ctr">
            <a:normAutofit/>
          </a:bodyPr>
          <a:lstStyle/>
          <a:p>
            <a:pPr lvl="2" algn="ctr">
              <a:spcBef>
                <a:spcPct val="0"/>
              </a:spcBef>
              <a:buClr>
                <a:srgbClr val="00B050"/>
              </a:buClr>
            </a:pPr>
            <a:r>
              <a:rPr lang="en-US" dirty="0" smtClean="0">
                <a:latin typeface="Arial Rounded MT Bold" pitchFamily="34" charset="0"/>
              </a:rPr>
              <a:t>The Pisa FTK Electronic team</a:t>
            </a:r>
          </a:p>
          <a:p>
            <a:pPr lvl="2" algn="ctr">
              <a:spcBef>
                <a:spcPct val="0"/>
              </a:spcBef>
              <a:buClr>
                <a:srgbClr val="00B050"/>
              </a:buClr>
            </a:pPr>
            <a:r>
              <a:rPr lang="en-US" dirty="0" err="1" smtClean="0">
                <a:latin typeface="Arial Rounded MT Bold" pitchFamily="34" charset="0"/>
              </a:rPr>
              <a:t>Saverio</a:t>
            </a:r>
            <a:r>
              <a:rPr lang="en-US" dirty="0" smtClean="0">
                <a:latin typeface="Arial Rounded MT Bold" pitchFamily="34" charset="0"/>
              </a:rPr>
              <a:t>, </a:t>
            </a:r>
            <a:r>
              <a:rPr lang="en-US" dirty="0" err="1" smtClean="0">
                <a:latin typeface="Arial Rounded MT Bold" pitchFamily="34" charset="0"/>
              </a:rPr>
              <a:t>Gigi</a:t>
            </a:r>
            <a:r>
              <a:rPr lang="en-US" dirty="0" smtClean="0">
                <a:latin typeface="Arial Rounded MT Bold" pitchFamily="34" charset="0"/>
              </a:rPr>
              <a:t>, </a:t>
            </a:r>
            <a:r>
              <a:rPr lang="en-US" dirty="0" err="1" smtClean="0">
                <a:latin typeface="Arial Rounded MT Bold" pitchFamily="34" charset="0"/>
              </a:rPr>
              <a:t>Enrico</a:t>
            </a:r>
            <a:r>
              <a:rPr lang="en-US" dirty="0" smtClean="0">
                <a:latin typeface="Arial Rounded MT Bold" pitchFamily="34" charset="0"/>
              </a:rPr>
              <a:t> and the two Guardian Angels from Skype: Marco and Daniel   </a:t>
            </a:r>
          </a:p>
        </p:txBody>
      </p:sp>
      <p:pic>
        <p:nvPicPr>
          <p:cNvPr id="3074" name="Picture 2" descr="C:\Users\pcatls23\Pictures\IMG_20131203_185245.jpg"/>
          <p:cNvPicPr>
            <a:picLocks noChangeAspect="1" noChangeArrowheads="1"/>
          </p:cNvPicPr>
          <p:nvPr/>
        </p:nvPicPr>
        <p:blipFill>
          <a:blip r:embed="rId5" cstate="print"/>
          <a:srcRect/>
          <a:stretch>
            <a:fillRect/>
          </a:stretch>
        </p:blipFill>
        <p:spPr bwMode="auto">
          <a:xfrm>
            <a:off x="1619672" y="1741312"/>
            <a:ext cx="5400600" cy="3559896"/>
          </a:xfrm>
          <a:prstGeom prst="rect">
            <a:avLst/>
          </a:prstGeom>
          <a:noFill/>
        </p:spPr>
      </p:pic>
      <p:pic>
        <p:nvPicPr>
          <p:cNvPr id="4098" name="Picture 2"/>
          <p:cNvPicPr>
            <a:picLocks noChangeAspect="1" noChangeArrowheads="1"/>
          </p:cNvPicPr>
          <p:nvPr/>
        </p:nvPicPr>
        <p:blipFill>
          <a:blip r:embed="rId6" cstate="print"/>
          <a:srcRect/>
          <a:stretch>
            <a:fillRect/>
          </a:stretch>
        </p:blipFill>
        <p:spPr bwMode="auto">
          <a:xfrm>
            <a:off x="1613308" y="1700808"/>
            <a:ext cx="2094596" cy="454826"/>
          </a:xfrm>
          <a:prstGeom prst="rect">
            <a:avLst/>
          </a:prstGeom>
          <a:noFill/>
          <a:ln w="9525">
            <a:noFill/>
            <a:miter lim="800000"/>
            <a:headEnd/>
            <a:tailEnd/>
          </a:ln>
        </p:spPr>
      </p:pic>
      <p:pic>
        <p:nvPicPr>
          <p:cNvPr id="4099" name="Picture 3"/>
          <p:cNvPicPr>
            <a:picLocks noChangeAspect="1" noChangeArrowheads="1"/>
          </p:cNvPicPr>
          <p:nvPr/>
        </p:nvPicPr>
        <p:blipFill>
          <a:blip r:embed="rId7" cstate="print"/>
          <a:srcRect/>
          <a:stretch>
            <a:fillRect/>
          </a:stretch>
        </p:blipFill>
        <p:spPr bwMode="auto">
          <a:xfrm>
            <a:off x="4932040" y="1700808"/>
            <a:ext cx="2088232" cy="432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atls23\Pictures\1ele.png"/>
          <p:cNvPicPr>
            <a:picLocks noChangeAspect="1" noChangeArrowheads="1"/>
          </p:cNvPicPr>
          <p:nvPr/>
        </p:nvPicPr>
        <p:blipFill>
          <a:blip r:embed="rId3" cstate="print"/>
          <a:srcRect/>
          <a:stretch>
            <a:fillRect/>
          </a:stretch>
        </p:blipFill>
        <p:spPr bwMode="auto">
          <a:xfrm flipV="1">
            <a:off x="0" y="0"/>
            <a:ext cx="9144000" cy="449363"/>
          </a:xfrm>
          <a:prstGeom prst="rect">
            <a:avLst/>
          </a:prstGeom>
          <a:noFill/>
        </p:spPr>
      </p:pic>
      <p:pic>
        <p:nvPicPr>
          <p:cNvPr id="1027" name="Picture 3" descr="C:\Users\pcatls23\Pictures\2ele.png"/>
          <p:cNvPicPr>
            <a:picLocks noChangeAspect="1" noChangeArrowheads="1"/>
          </p:cNvPicPr>
          <p:nvPr/>
        </p:nvPicPr>
        <p:blipFill>
          <a:blip r:embed="rId4" cstate="print"/>
          <a:srcRect/>
          <a:stretch>
            <a:fillRect/>
          </a:stretch>
        </p:blipFill>
        <p:spPr bwMode="auto">
          <a:xfrm flipV="1">
            <a:off x="0" y="6408661"/>
            <a:ext cx="9144000" cy="449363"/>
          </a:xfrm>
          <a:prstGeom prst="rect">
            <a:avLst/>
          </a:prstGeom>
          <a:noFill/>
        </p:spPr>
      </p:pic>
      <p:sp>
        <p:nvSpPr>
          <p:cNvPr id="8" name="Titolo 5"/>
          <p:cNvSpPr>
            <a:spLocks noGrp="1"/>
          </p:cNvSpPr>
          <p:nvPr>
            <p:ph type="ctrTitle"/>
          </p:nvPr>
        </p:nvSpPr>
        <p:spPr>
          <a:xfrm>
            <a:off x="0" y="-24"/>
            <a:ext cx="9144000" cy="1571636"/>
          </a:xfrm>
        </p:spPr>
        <p:txBody>
          <a:bodyPr>
            <a:normAutofit/>
          </a:bodyPr>
          <a:lstStyle/>
          <a:p>
            <a:pPr algn="l"/>
            <a:r>
              <a:rPr lang="en-US" sz="3600" dirty="0" smtClean="0">
                <a:latin typeface="Arial Rounded MT Bold" pitchFamily="34" charset="0"/>
              </a:rPr>
              <a:t>	Outline</a:t>
            </a:r>
            <a:endParaRPr lang="it-IT" sz="3600" dirty="0">
              <a:latin typeface="Arial Rounded MT Bold" pitchFamily="34" charset="0"/>
            </a:endParaRPr>
          </a:p>
        </p:txBody>
      </p:sp>
      <p:sp>
        <p:nvSpPr>
          <p:cNvPr id="9" name="Titolo 5"/>
          <p:cNvSpPr txBox="1">
            <a:spLocks/>
          </p:cNvSpPr>
          <p:nvPr/>
        </p:nvSpPr>
        <p:spPr>
          <a:xfrm>
            <a:off x="-357222" y="1857364"/>
            <a:ext cx="9501254" cy="4000528"/>
          </a:xfrm>
          <a:prstGeom prst="rect">
            <a:avLst/>
          </a:prstGeom>
        </p:spPr>
        <p:txBody>
          <a:bodyPr vert="horz" lIns="91440" tIns="45720" rIns="91440" bIns="45720" rtlCol="0" anchor="ctr">
            <a:normAutofit fontScale="92500" lnSpcReduction="20000"/>
          </a:bodyPr>
          <a:lstStyle/>
          <a:p>
            <a:pPr lvl="1">
              <a:spcBef>
                <a:spcPct val="0"/>
              </a:spcBef>
              <a:buFont typeface="Arial" pitchFamily="34" charset="0"/>
              <a:buChar char="•"/>
            </a:pPr>
            <a:r>
              <a:rPr lang="en-US" sz="2600" dirty="0" smtClean="0">
                <a:latin typeface="Arial Rounded MT Bold" pitchFamily="34" charset="0"/>
                <a:ea typeface="+mj-ea"/>
                <a:cs typeface="+mj-cs"/>
              </a:rPr>
              <a:t>AMBSLP: Associative Memory Board Serial Link Processor</a:t>
            </a:r>
          </a:p>
          <a:p>
            <a:pPr lvl="2">
              <a:spcBef>
                <a:spcPct val="0"/>
              </a:spcBef>
              <a:buFont typeface="Arial" pitchFamily="34" charset="0"/>
              <a:buChar char="•"/>
            </a:pPr>
            <a:r>
              <a:rPr lang="en-US" sz="2600" dirty="0" smtClean="0">
                <a:latin typeface="Arial Rounded MT Bold" pitchFamily="34" charset="0"/>
              </a:rPr>
              <a:t>PCB Design</a:t>
            </a:r>
          </a:p>
          <a:p>
            <a:pPr lvl="2">
              <a:spcBef>
                <a:spcPct val="0"/>
              </a:spcBef>
            </a:pPr>
            <a:endParaRPr lang="en-US" sz="2600" dirty="0" smtClean="0">
              <a:latin typeface="Arial Rounded MT Bold" pitchFamily="34" charset="0"/>
            </a:endParaRPr>
          </a:p>
          <a:p>
            <a:pPr lvl="1">
              <a:spcBef>
                <a:spcPct val="0"/>
              </a:spcBef>
              <a:buFont typeface="Arial" pitchFamily="34" charset="0"/>
              <a:buChar char="•"/>
            </a:pPr>
            <a:r>
              <a:rPr lang="en-US" sz="2600" dirty="0" smtClean="0">
                <a:latin typeface="Arial Rounded MT Bold" pitchFamily="34" charset="0"/>
              </a:rPr>
              <a:t>Measures</a:t>
            </a:r>
          </a:p>
          <a:p>
            <a:pPr lvl="1">
              <a:spcBef>
                <a:spcPct val="0"/>
              </a:spcBef>
              <a:buFont typeface="Arial" pitchFamily="34" charset="0"/>
              <a:buChar char="•"/>
            </a:pPr>
            <a:endParaRPr lang="en-US" sz="2600" dirty="0">
              <a:latin typeface="Arial Rounded MT Bold" pitchFamily="34" charset="0"/>
            </a:endParaRPr>
          </a:p>
          <a:p>
            <a:pPr lvl="1">
              <a:spcBef>
                <a:spcPct val="0"/>
              </a:spcBef>
              <a:buFont typeface="Arial" pitchFamily="34" charset="0"/>
              <a:buChar char="•"/>
            </a:pPr>
            <a:r>
              <a:rPr lang="en-US" sz="2600" dirty="0" smtClean="0">
                <a:latin typeface="Arial Rounded MT Bold" pitchFamily="34" charset="0"/>
              </a:rPr>
              <a:t>Tests</a:t>
            </a:r>
          </a:p>
          <a:p>
            <a:pPr lvl="2">
              <a:spcBef>
                <a:spcPct val="0"/>
              </a:spcBef>
              <a:buFont typeface="Arial" pitchFamily="34" charset="0"/>
              <a:buChar char="•"/>
            </a:pPr>
            <a:r>
              <a:rPr lang="en-US" sz="2600" dirty="0" smtClean="0">
                <a:latin typeface="Arial Rounded MT Bold" pitchFamily="34" charset="0"/>
              </a:rPr>
              <a:t>Serial links</a:t>
            </a:r>
          </a:p>
          <a:p>
            <a:pPr lvl="2">
              <a:spcBef>
                <a:spcPct val="0"/>
              </a:spcBef>
              <a:buFont typeface="Arial" pitchFamily="34" charset="0"/>
              <a:buChar char="•"/>
            </a:pPr>
            <a:r>
              <a:rPr lang="en-US" sz="2600" dirty="0" smtClean="0">
                <a:latin typeface="Arial Rounded MT Bold" pitchFamily="34" charset="0"/>
              </a:rPr>
              <a:t>miniASIC configuration</a:t>
            </a:r>
          </a:p>
          <a:p>
            <a:pPr lvl="2">
              <a:spcBef>
                <a:spcPct val="0"/>
              </a:spcBef>
              <a:buFont typeface="Arial" pitchFamily="34" charset="0"/>
              <a:buChar char="•"/>
            </a:pPr>
            <a:endParaRPr lang="en-US" sz="2400" dirty="0" smtClean="0">
              <a:latin typeface="Arial Rounded MT Bold" pitchFamily="34" charset="0"/>
            </a:endParaRPr>
          </a:p>
          <a:p>
            <a:pPr lvl="1">
              <a:spcBef>
                <a:spcPct val="0"/>
              </a:spcBef>
              <a:buFont typeface="Arial" pitchFamily="34" charset="0"/>
              <a:buChar char="•"/>
            </a:pPr>
            <a:endParaRPr lang="en-US" sz="2400" dirty="0">
              <a:latin typeface="Arial Rounded MT Bold" pitchFamily="34" charset="0"/>
            </a:endParaRPr>
          </a:p>
          <a:p>
            <a:pPr lvl="1">
              <a:spcBef>
                <a:spcPct val="0"/>
              </a:spcBef>
              <a:buFont typeface="Arial" pitchFamily="34" charset="0"/>
              <a:buChar char="•"/>
            </a:pPr>
            <a:r>
              <a:rPr lang="en-US" sz="2600" dirty="0" smtClean="0">
                <a:latin typeface="Arial Rounded MT Bold" pitchFamily="34" charset="0"/>
              </a:rPr>
              <a:t>Next steps</a:t>
            </a:r>
            <a:r>
              <a:rPr kumimoji="0" lang="en-US" sz="32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r>
            <a:br>
              <a:rPr kumimoji="0" lang="en-US" sz="32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br>
            <a:endParaRPr kumimoji="0" lang="it-IT" sz="32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atls23\Pictures\1ele.png"/>
          <p:cNvPicPr>
            <a:picLocks noChangeAspect="1" noChangeArrowheads="1"/>
          </p:cNvPicPr>
          <p:nvPr/>
        </p:nvPicPr>
        <p:blipFill>
          <a:blip r:embed="rId3" cstate="print"/>
          <a:srcRect/>
          <a:stretch>
            <a:fillRect/>
          </a:stretch>
        </p:blipFill>
        <p:spPr bwMode="auto">
          <a:xfrm flipV="1">
            <a:off x="0" y="0"/>
            <a:ext cx="9144000" cy="449363"/>
          </a:xfrm>
          <a:prstGeom prst="rect">
            <a:avLst/>
          </a:prstGeom>
          <a:noFill/>
        </p:spPr>
      </p:pic>
      <p:pic>
        <p:nvPicPr>
          <p:cNvPr id="1027" name="Picture 3" descr="C:\Users\pcatls23\Pictures\2ele.png"/>
          <p:cNvPicPr>
            <a:picLocks noChangeAspect="1" noChangeArrowheads="1"/>
          </p:cNvPicPr>
          <p:nvPr/>
        </p:nvPicPr>
        <p:blipFill>
          <a:blip r:embed="rId4" cstate="print"/>
          <a:srcRect/>
          <a:stretch>
            <a:fillRect/>
          </a:stretch>
        </p:blipFill>
        <p:spPr bwMode="auto">
          <a:xfrm flipV="1">
            <a:off x="0" y="6408661"/>
            <a:ext cx="9144000" cy="449363"/>
          </a:xfrm>
          <a:prstGeom prst="rect">
            <a:avLst/>
          </a:prstGeom>
          <a:noFill/>
        </p:spPr>
      </p:pic>
      <p:sp>
        <p:nvSpPr>
          <p:cNvPr id="9" name="Titolo 5"/>
          <p:cNvSpPr>
            <a:spLocks noGrp="1"/>
          </p:cNvSpPr>
          <p:nvPr>
            <p:ph type="ctrTitle"/>
          </p:nvPr>
        </p:nvSpPr>
        <p:spPr>
          <a:xfrm>
            <a:off x="0" y="-24"/>
            <a:ext cx="9144000" cy="1571636"/>
          </a:xfrm>
        </p:spPr>
        <p:txBody>
          <a:bodyPr>
            <a:normAutofit/>
          </a:bodyPr>
          <a:lstStyle/>
          <a:p>
            <a:pPr algn="l"/>
            <a:r>
              <a:rPr lang="en-US" sz="3600" dirty="0" smtClean="0">
                <a:latin typeface="Arial Rounded MT Bold" pitchFamily="34" charset="0"/>
              </a:rPr>
              <a:t>	AMBSLP</a:t>
            </a:r>
            <a:endParaRPr lang="it-IT" sz="3600" dirty="0">
              <a:latin typeface="Arial Rounded MT Bold" pitchFamily="34" charset="0"/>
            </a:endParaRPr>
          </a:p>
        </p:txBody>
      </p:sp>
      <p:pic>
        <p:nvPicPr>
          <p:cNvPr id="3075" name="Picture 3" descr="C:\Users\pcatls23\Downloads\IMG_20130830_145616.jpg"/>
          <p:cNvPicPr>
            <a:picLocks noChangeAspect="1" noChangeArrowheads="1"/>
          </p:cNvPicPr>
          <p:nvPr/>
        </p:nvPicPr>
        <p:blipFill>
          <a:blip r:embed="rId5" cstate="print"/>
          <a:srcRect/>
          <a:stretch>
            <a:fillRect/>
          </a:stretch>
        </p:blipFill>
        <p:spPr bwMode="auto">
          <a:xfrm>
            <a:off x="3143240" y="1500174"/>
            <a:ext cx="5819784" cy="4681289"/>
          </a:xfrm>
          <a:prstGeom prst="rect">
            <a:avLst/>
          </a:prstGeom>
          <a:noFill/>
        </p:spPr>
      </p:pic>
      <p:sp>
        <p:nvSpPr>
          <p:cNvPr id="10" name="Titolo 5"/>
          <p:cNvSpPr txBox="1">
            <a:spLocks/>
          </p:cNvSpPr>
          <p:nvPr/>
        </p:nvSpPr>
        <p:spPr>
          <a:xfrm>
            <a:off x="-214346" y="1357298"/>
            <a:ext cx="3429024" cy="5214974"/>
          </a:xfrm>
          <a:prstGeom prst="rect">
            <a:avLst/>
          </a:prstGeom>
        </p:spPr>
        <p:txBody>
          <a:bodyPr vert="horz" lIns="91440" tIns="45720" rIns="91440" bIns="45720" rtlCol="0" anchor="ctr">
            <a:normAutofit fontScale="77500" lnSpcReduction="20000"/>
          </a:bodyPr>
          <a:lstStyle/>
          <a:p>
            <a:pPr lvl="1">
              <a:spcBef>
                <a:spcPct val="0"/>
              </a:spcBef>
              <a:buFont typeface="Arial" pitchFamily="34" charset="0"/>
              <a:buChar char="•"/>
            </a:pPr>
            <a:r>
              <a:rPr lang="en-US" sz="2600" dirty="0" smtClean="0">
                <a:latin typeface="Arial Rounded MT Bold" pitchFamily="34" charset="0"/>
              </a:rPr>
              <a:t>VME 9 U</a:t>
            </a:r>
          </a:p>
          <a:p>
            <a:pPr lvl="1">
              <a:spcBef>
                <a:spcPct val="0"/>
              </a:spcBef>
            </a:pPr>
            <a:endParaRPr lang="en-US" sz="2600" dirty="0" smtClean="0">
              <a:latin typeface="Arial Rounded MT Bold" pitchFamily="34" charset="0"/>
            </a:endParaRPr>
          </a:p>
          <a:p>
            <a:pPr lvl="1">
              <a:spcBef>
                <a:spcPct val="0"/>
              </a:spcBef>
            </a:pPr>
            <a:endParaRPr lang="en-US" sz="2600" dirty="0">
              <a:latin typeface="Arial Rounded MT Bold" pitchFamily="34" charset="0"/>
            </a:endParaRPr>
          </a:p>
          <a:p>
            <a:pPr lvl="1">
              <a:spcBef>
                <a:spcPct val="0"/>
              </a:spcBef>
              <a:buFont typeface="Arial" pitchFamily="34" charset="0"/>
              <a:buChar char="•"/>
            </a:pPr>
            <a:r>
              <a:rPr lang="en-US" sz="2600" dirty="0" smtClean="0">
                <a:latin typeface="Arial Rounded MT Bold" pitchFamily="34" charset="0"/>
              </a:rPr>
              <a:t>Serial Links</a:t>
            </a:r>
          </a:p>
          <a:p>
            <a:pPr lvl="1">
              <a:spcBef>
                <a:spcPct val="0"/>
              </a:spcBef>
            </a:pPr>
            <a:r>
              <a:rPr lang="en-US" sz="2600" dirty="0" smtClean="0">
                <a:latin typeface="Arial Rounded MT Bold" pitchFamily="34" charset="0"/>
              </a:rPr>
              <a:t>  @ 2Gb/s</a:t>
            </a:r>
          </a:p>
          <a:p>
            <a:pPr lvl="1">
              <a:spcBef>
                <a:spcPct val="0"/>
              </a:spcBef>
            </a:pPr>
            <a:endParaRPr lang="en-US" sz="2600" dirty="0" smtClean="0">
              <a:latin typeface="Arial Rounded MT Bold" pitchFamily="34" charset="0"/>
            </a:endParaRPr>
          </a:p>
          <a:p>
            <a:pPr lvl="1">
              <a:spcBef>
                <a:spcPct val="0"/>
              </a:spcBef>
            </a:pPr>
            <a:endParaRPr lang="en-US" sz="2600" dirty="0">
              <a:latin typeface="Arial Rounded MT Bold" pitchFamily="34" charset="0"/>
            </a:endParaRPr>
          </a:p>
          <a:p>
            <a:pPr lvl="1">
              <a:spcBef>
                <a:spcPct val="0"/>
              </a:spcBef>
              <a:buFont typeface="Arial" pitchFamily="34" charset="0"/>
              <a:buChar char="•"/>
            </a:pPr>
            <a:r>
              <a:rPr lang="en-US" sz="2600" dirty="0" smtClean="0">
                <a:latin typeface="Arial Rounded MT Bold" pitchFamily="34" charset="0"/>
              </a:rPr>
              <a:t>Clock </a:t>
            </a:r>
          </a:p>
          <a:p>
            <a:pPr lvl="1">
              <a:spcBef>
                <a:spcPct val="0"/>
              </a:spcBef>
            </a:pPr>
            <a:r>
              <a:rPr lang="en-US" sz="2600" dirty="0">
                <a:latin typeface="Arial Rounded MT Bold" pitchFamily="34" charset="0"/>
              </a:rPr>
              <a:t> </a:t>
            </a:r>
            <a:r>
              <a:rPr lang="en-US" sz="2600" dirty="0" smtClean="0">
                <a:latin typeface="Arial Rounded MT Bold" pitchFamily="34" charset="0"/>
              </a:rPr>
              <a:t> @100MHz</a:t>
            </a:r>
            <a:endParaRPr lang="en-US" sz="2600" dirty="0">
              <a:latin typeface="Arial Rounded MT Bold" pitchFamily="34" charset="0"/>
            </a:endParaRPr>
          </a:p>
          <a:p>
            <a:pPr lvl="1">
              <a:spcBef>
                <a:spcPct val="0"/>
              </a:spcBef>
              <a:buFont typeface="Arial" pitchFamily="34" charset="0"/>
              <a:buChar char="•"/>
            </a:pPr>
            <a:endParaRPr kumimoji="0" lang="en-US" sz="26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a:p>
            <a:pPr lvl="1">
              <a:spcBef>
                <a:spcPct val="0"/>
              </a:spcBef>
            </a:pPr>
            <a:endParaRPr kumimoji="0" lang="en-US" sz="26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a:p>
            <a:pPr lvl="1">
              <a:spcBef>
                <a:spcPct val="0"/>
              </a:spcBef>
              <a:buFont typeface="Arial" pitchFamily="34" charset="0"/>
              <a:buChar char="•"/>
            </a:pPr>
            <a:r>
              <a:rPr kumimoji="0" lang="en-US" sz="2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Supply </a:t>
            </a:r>
          </a:p>
          <a:p>
            <a:pPr lvl="1">
              <a:spcBef>
                <a:spcPct val="0"/>
              </a:spcBef>
            </a:pPr>
            <a:r>
              <a:rPr lang="en-US" sz="2600" dirty="0">
                <a:latin typeface="Arial Rounded MT Bold" pitchFamily="34" charset="0"/>
                <a:ea typeface="+mj-ea"/>
                <a:cs typeface="+mj-cs"/>
              </a:rPr>
              <a:t>  </a:t>
            </a:r>
            <a:r>
              <a:rPr kumimoji="0" lang="en-US" sz="2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Voltages:</a:t>
            </a:r>
          </a:p>
          <a:p>
            <a:pPr lvl="2">
              <a:spcBef>
                <a:spcPct val="0"/>
              </a:spcBef>
            </a:pPr>
            <a:r>
              <a:rPr lang="en-US" sz="2600" dirty="0" smtClean="0">
                <a:latin typeface="Arial Rounded MT Bold" pitchFamily="34" charset="0"/>
                <a:ea typeface="+mj-ea"/>
                <a:cs typeface="+mj-cs"/>
              </a:rPr>
              <a:t>2,5V </a:t>
            </a:r>
          </a:p>
          <a:p>
            <a:pPr lvl="2">
              <a:spcBef>
                <a:spcPct val="0"/>
              </a:spcBef>
            </a:pPr>
            <a:r>
              <a:rPr kumimoji="0" lang="en-US" sz="2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1,2V</a:t>
            </a:r>
          </a:p>
          <a:p>
            <a:pPr lvl="2">
              <a:spcBef>
                <a:spcPct val="0"/>
              </a:spcBef>
            </a:pPr>
            <a:r>
              <a:rPr lang="en-US" sz="2600" dirty="0" smtClean="0">
                <a:latin typeface="Arial Rounded MT Bold" pitchFamily="34" charset="0"/>
                <a:ea typeface="+mj-ea"/>
                <a:cs typeface="+mj-cs"/>
              </a:rPr>
              <a:t>1V</a:t>
            </a:r>
          </a:p>
          <a:p>
            <a:pPr lvl="2">
              <a:spcBef>
                <a:spcPct val="0"/>
              </a:spcBef>
            </a:pPr>
            <a:endParaRPr lang="en-US" sz="2600" dirty="0">
              <a:latin typeface="Arial Rounded MT Bold" pitchFamily="34" charset="0"/>
              <a:ea typeface="+mj-ea"/>
              <a:cs typeface="+mj-cs"/>
            </a:endParaRPr>
          </a:p>
          <a:p>
            <a:pPr lvl="2">
              <a:spcBef>
                <a:spcPct val="0"/>
              </a:spcBef>
            </a:pPr>
            <a:endParaRPr lang="en-US" sz="2600" dirty="0" smtClean="0">
              <a:latin typeface="Arial Rounded MT Bold" pitchFamily="34" charset="0"/>
              <a:ea typeface="+mj-ea"/>
              <a:cs typeface="+mj-cs"/>
            </a:endParaRPr>
          </a:p>
          <a:p>
            <a:pPr lvl="1">
              <a:spcBef>
                <a:spcPct val="0"/>
              </a:spcBef>
              <a:buFont typeface="Arial" pitchFamily="34" charset="0"/>
              <a:buChar char="•"/>
            </a:pPr>
            <a:r>
              <a:rPr lang="en-US" sz="2600" dirty="0" smtClean="0">
                <a:latin typeface="Arial Rounded MT Bold" pitchFamily="34" charset="0"/>
                <a:ea typeface="+mj-ea"/>
                <a:cs typeface="+mj-cs"/>
              </a:rPr>
              <a:t>Power consumption:</a:t>
            </a:r>
          </a:p>
          <a:p>
            <a:pPr lvl="1">
              <a:spcBef>
                <a:spcPct val="0"/>
              </a:spcBef>
            </a:pPr>
            <a:r>
              <a:rPr lang="en-US" sz="2600" dirty="0" smtClean="0">
                <a:latin typeface="Arial Rounded MT Bold" pitchFamily="34" charset="0"/>
                <a:ea typeface="+mj-ea"/>
                <a:cs typeface="+mj-cs"/>
              </a:rPr>
              <a:t> ~ 250 Watt</a:t>
            </a:r>
          </a:p>
          <a:p>
            <a:pPr lvl="2">
              <a:spcBef>
                <a:spcPct val="0"/>
              </a:spcBef>
            </a:pPr>
            <a:endParaRPr kumimoji="0" lang="it-IT" sz="32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atls23\Pictures\1ele.png"/>
          <p:cNvPicPr>
            <a:picLocks noChangeAspect="1" noChangeArrowheads="1"/>
          </p:cNvPicPr>
          <p:nvPr/>
        </p:nvPicPr>
        <p:blipFill>
          <a:blip r:embed="rId3" cstate="print"/>
          <a:srcRect/>
          <a:stretch>
            <a:fillRect/>
          </a:stretch>
        </p:blipFill>
        <p:spPr bwMode="auto">
          <a:xfrm flipV="1">
            <a:off x="0" y="0"/>
            <a:ext cx="9144000" cy="449363"/>
          </a:xfrm>
          <a:prstGeom prst="rect">
            <a:avLst/>
          </a:prstGeom>
          <a:noFill/>
        </p:spPr>
      </p:pic>
      <p:pic>
        <p:nvPicPr>
          <p:cNvPr id="1027" name="Picture 3" descr="C:\Users\pcatls23\Pictures\2ele.png"/>
          <p:cNvPicPr>
            <a:picLocks noChangeAspect="1" noChangeArrowheads="1"/>
          </p:cNvPicPr>
          <p:nvPr/>
        </p:nvPicPr>
        <p:blipFill>
          <a:blip r:embed="rId4" cstate="print"/>
          <a:srcRect/>
          <a:stretch>
            <a:fillRect/>
          </a:stretch>
        </p:blipFill>
        <p:spPr bwMode="auto">
          <a:xfrm flipV="1">
            <a:off x="0" y="6408661"/>
            <a:ext cx="9144000" cy="449363"/>
          </a:xfrm>
          <a:prstGeom prst="rect">
            <a:avLst/>
          </a:prstGeom>
          <a:noFill/>
        </p:spPr>
      </p:pic>
      <p:sp>
        <p:nvSpPr>
          <p:cNvPr id="9" name="Titolo 5"/>
          <p:cNvSpPr>
            <a:spLocks noGrp="1"/>
          </p:cNvSpPr>
          <p:nvPr>
            <p:ph type="ctrTitle"/>
          </p:nvPr>
        </p:nvSpPr>
        <p:spPr>
          <a:xfrm>
            <a:off x="0" y="-24"/>
            <a:ext cx="9144000" cy="1571636"/>
          </a:xfrm>
        </p:spPr>
        <p:txBody>
          <a:bodyPr>
            <a:normAutofit/>
          </a:bodyPr>
          <a:lstStyle/>
          <a:p>
            <a:pPr algn="l"/>
            <a:r>
              <a:rPr lang="en-US" sz="3600" dirty="0" smtClean="0">
                <a:latin typeface="Arial Rounded MT Bold" pitchFamily="34" charset="0"/>
              </a:rPr>
              <a:t>	AMBSLP</a:t>
            </a:r>
            <a:endParaRPr lang="it-IT" sz="3600" dirty="0">
              <a:latin typeface="Arial Rounded MT Bold" pitchFamily="34" charset="0"/>
            </a:endParaRPr>
          </a:p>
        </p:txBody>
      </p:sp>
      <p:pic>
        <p:nvPicPr>
          <p:cNvPr id="3075" name="Picture 3" descr="C:\Users\pcatls23\Downloads\IMG_20130830_145616.jpg"/>
          <p:cNvPicPr>
            <a:picLocks noChangeAspect="1" noChangeArrowheads="1"/>
          </p:cNvPicPr>
          <p:nvPr/>
        </p:nvPicPr>
        <p:blipFill>
          <a:blip r:embed="rId5" cstate="print"/>
          <a:srcRect/>
          <a:stretch>
            <a:fillRect/>
          </a:stretch>
        </p:blipFill>
        <p:spPr bwMode="auto">
          <a:xfrm>
            <a:off x="3143240" y="1500174"/>
            <a:ext cx="5819784" cy="4681289"/>
          </a:xfrm>
          <a:prstGeom prst="rect">
            <a:avLst/>
          </a:prstGeom>
          <a:noFill/>
        </p:spPr>
      </p:pic>
      <p:sp>
        <p:nvSpPr>
          <p:cNvPr id="10" name="Titolo 5"/>
          <p:cNvSpPr txBox="1">
            <a:spLocks/>
          </p:cNvSpPr>
          <p:nvPr/>
        </p:nvSpPr>
        <p:spPr>
          <a:xfrm>
            <a:off x="-214346" y="1357298"/>
            <a:ext cx="3429024" cy="5214974"/>
          </a:xfrm>
          <a:prstGeom prst="rect">
            <a:avLst/>
          </a:prstGeom>
        </p:spPr>
        <p:txBody>
          <a:bodyPr vert="horz" lIns="91440" tIns="45720" rIns="91440" bIns="45720" rtlCol="0" anchor="ctr">
            <a:normAutofit fontScale="77500" lnSpcReduction="20000"/>
          </a:bodyPr>
          <a:lstStyle/>
          <a:p>
            <a:pPr lvl="1">
              <a:spcBef>
                <a:spcPct val="0"/>
              </a:spcBef>
              <a:buFont typeface="Arial" pitchFamily="34" charset="0"/>
              <a:buChar char="•"/>
            </a:pPr>
            <a:r>
              <a:rPr lang="en-US" sz="2600" dirty="0" smtClean="0">
                <a:solidFill>
                  <a:srgbClr val="FFC000"/>
                </a:solidFill>
                <a:latin typeface="Arial Rounded MT Bold" pitchFamily="34" charset="0"/>
              </a:rPr>
              <a:t>VME 9 U</a:t>
            </a:r>
          </a:p>
          <a:p>
            <a:pPr lvl="1">
              <a:spcBef>
                <a:spcPct val="0"/>
              </a:spcBef>
            </a:pPr>
            <a:endParaRPr lang="en-US" sz="2600" dirty="0" smtClean="0">
              <a:latin typeface="Arial Rounded MT Bold" pitchFamily="34" charset="0"/>
            </a:endParaRPr>
          </a:p>
          <a:p>
            <a:pPr lvl="1">
              <a:spcBef>
                <a:spcPct val="0"/>
              </a:spcBef>
            </a:pPr>
            <a:endParaRPr lang="en-US" sz="2600" dirty="0">
              <a:latin typeface="Arial Rounded MT Bold" pitchFamily="34" charset="0"/>
            </a:endParaRPr>
          </a:p>
          <a:p>
            <a:pPr lvl="1">
              <a:spcBef>
                <a:spcPct val="0"/>
              </a:spcBef>
              <a:buFont typeface="Arial" pitchFamily="34" charset="0"/>
              <a:buChar char="•"/>
            </a:pPr>
            <a:r>
              <a:rPr lang="en-US" sz="2600" dirty="0" smtClean="0">
                <a:latin typeface="Arial Rounded MT Bold" pitchFamily="34" charset="0"/>
              </a:rPr>
              <a:t>Serial Links</a:t>
            </a:r>
          </a:p>
          <a:p>
            <a:pPr lvl="1">
              <a:spcBef>
                <a:spcPct val="0"/>
              </a:spcBef>
            </a:pPr>
            <a:r>
              <a:rPr lang="en-US" sz="2600" dirty="0" smtClean="0">
                <a:latin typeface="Arial Rounded MT Bold" pitchFamily="34" charset="0"/>
              </a:rPr>
              <a:t>  @ 2Gb/s</a:t>
            </a:r>
          </a:p>
          <a:p>
            <a:pPr lvl="1">
              <a:spcBef>
                <a:spcPct val="0"/>
              </a:spcBef>
            </a:pPr>
            <a:endParaRPr lang="en-US" sz="2600" dirty="0" smtClean="0">
              <a:latin typeface="Arial Rounded MT Bold" pitchFamily="34" charset="0"/>
            </a:endParaRPr>
          </a:p>
          <a:p>
            <a:pPr lvl="1">
              <a:spcBef>
                <a:spcPct val="0"/>
              </a:spcBef>
            </a:pPr>
            <a:endParaRPr lang="en-US" sz="2600" dirty="0">
              <a:latin typeface="Arial Rounded MT Bold" pitchFamily="34" charset="0"/>
            </a:endParaRPr>
          </a:p>
          <a:p>
            <a:pPr lvl="1">
              <a:spcBef>
                <a:spcPct val="0"/>
              </a:spcBef>
              <a:buFont typeface="Arial" pitchFamily="34" charset="0"/>
              <a:buChar char="•"/>
            </a:pPr>
            <a:r>
              <a:rPr lang="en-US" sz="2600" dirty="0" smtClean="0">
                <a:latin typeface="Arial Rounded MT Bold" pitchFamily="34" charset="0"/>
              </a:rPr>
              <a:t>Clock </a:t>
            </a:r>
          </a:p>
          <a:p>
            <a:pPr lvl="1">
              <a:spcBef>
                <a:spcPct val="0"/>
              </a:spcBef>
            </a:pPr>
            <a:r>
              <a:rPr lang="en-US" sz="2600" dirty="0">
                <a:latin typeface="Arial Rounded MT Bold" pitchFamily="34" charset="0"/>
              </a:rPr>
              <a:t> </a:t>
            </a:r>
            <a:r>
              <a:rPr lang="en-US" sz="2600" dirty="0" smtClean="0">
                <a:latin typeface="Arial Rounded MT Bold" pitchFamily="34" charset="0"/>
              </a:rPr>
              <a:t> @100MHz</a:t>
            </a:r>
            <a:endParaRPr lang="en-US" sz="2600" dirty="0">
              <a:latin typeface="Arial Rounded MT Bold" pitchFamily="34" charset="0"/>
            </a:endParaRPr>
          </a:p>
          <a:p>
            <a:pPr lvl="1">
              <a:spcBef>
                <a:spcPct val="0"/>
              </a:spcBef>
              <a:buFont typeface="Arial" pitchFamily="34" charset="0"/>
              <a:buChar char="•"/>
            </a:pPr>
            <a:endParaRPr kumimoji="0" lang="en-US" sz="26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a:p>
            <a:pPr lvl="1">
              <a:spcBef>
                <a:spcPct val="0"/>
              </a:spcBef>
            </a:pPr>
            <a:endParaRPr kumimoji="0" lang="en-US" sz="26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a:p>
            <a:pPr lvl="1">
              <a:spcBef>
                <a:spcPct val="0"/>
              </a:spcBef>
              <a:buFont typeface="Arial" pitchFamily="34" charset="0"/>
              <a:buChar char="•"/>
            </a:pPr>
            <a:r>
              <a:rPr kumimoji="0" lang="en-US" sz="2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Supply </a:t>
            </a:r>
          </a:p>
          <a:p>
            <a:pPr lvl="1">
              <a:spcBef>
                <a:spcPct val="0"/>
              </a:spcBef>
            </a:pPr>
            <a:r>
              <a:rPr lang="en-US" sz="2600" dirty="0">
                <a:latin typeface="Arial Rounded MT Bold" pitchFamily="34" charset="0"/>
                <a:ea typeface="+mj-ea"/>
                <a:cs typeface="+mj-cs"/>
              </a:rPr>
              <a:t>  </a:t>
            </a:r>
            <a:r>
              <a:rPr kumimoji="0" lang="en-US" sz="2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Voltages:</a:t>
            </a:r>
          </a:p>
          <a:p>
            <a:pPr lvl="2">
              <a:spcBef>
                <a:spcPct val="0"/>
              </a:spcBef>
            </a:pPr>
            <a:r>
              <a:rPr lang="en-US" sz="2600" dirty="0" smtClean="0">
                <a:latin typeface="Arial Rounded MT Bold" pitchFamily="34" charset="0"/>
                <a:ea typeface="+mj-ea"/>
                <a:cs typeface="+mj-cs"/>
              </a:rPr>
              <a:t>2,5V </a:t>
            </a:r>
          </a:p>
          <a:p>
            <a:pPr lvl="2">
              <a:spcBef>
                <a:spcPct val="0"/>
              </a:spcBef>
            </a:pPr>
            <a:r>
              <a:rPr kumimoji="0" lang="en-US" sz="2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1,2V</a:t>
            </a:r>
          </a:p>
          <a:p>
            <a:pPr lvl="2">
              <a:spcBef>
                <a:spcPct val="0"/>
              </a:spcBef>
            </a:pPr>
            <a:r>
              <a:rPr lang="en-US" sz="2600" dirty="0" smtClean="0">
                <a:latin typeface="Arial Rounded MT Bold" pitchFamily="34" charset="0"/>
                <a:ea typeface="+mj-ea"/>
                <a:cs typeface="+mj-cs"/>
              </a:rPr>
              <a:t>1V</a:t>
            </a:r>
          </a:p>
          <a:p>
            <a:pPr lvl="2">
              <a:spcBef>
                <a:spcPct val="0"/>
              </a:spcBef>
            </a:pPr>
            <a:endParaRPr lang="en-US" sz="2600" dirty="0">
              <a:latin typeface="Arial Rounded MT Bold" pitchFamily="34" charset="0"/>
              <a:ea typeface="+mj-ea"/>
              <a:cs typeface="+mj-cs"/>
            </a:endParaRPr>
          </a:p>
          <a:p>
            <a:pPr lvl="2">
              <a:spcBef>
                <a:spcPct val="0"/>
              </a:spcBef>
            </a:pPr>
            <a:endParaRPr lang="en-US" sz="2600" dirty="0" smtClean="0">
              <a:latin typeface="Arial Rounded MT Bold" pitchFamily="34" charset="0"/>
              <a:ea typeface="+mj-ea"/>
              <a:cs typeface="+mj-cs"/>
            </a:endParaRPr>
          </a:p>
          <a:p>
            <a:pPr lvl="1">
              <a:spcBef>
                <a:spcPct val="0"/>
              </a:spcBef>
              <a:buFont typeface="Arial" pitchFamily="34" charset="0"/>
              <a:buChar char="•"/>
            </a:pPr>
            <a:r>
              <a:rPr lang="en-US" sz="2600" dirty="0" smtClean="0">
                <a:latin typeface="Arial Rounded MT Bold" pitchFamily="34" charset="0"/>
                <a:ea typeface="+mj-ea"/>
                <a:cs typeface="+mj-cs"/>
              </a:rPr>
              <a:t>Power consumption:</a:t>
            </a:r>
          </a:p>
          <a:p>
            <a:pPr lvl="1">
              <a:spcBef>
                <a:spcPct val="0"/>
              </a:spcBef>
            </a:pPr>
            <a:r>
              <a:rPr lang="en-US" sz="2600" dirty="0" smtClean="0">
                <a:latin typeface="Arial Rounded MT Bold" pitchFamily="34" charset="0"/>
                <a:ea typeface="+mj-ea"/>
                <a:cs typeface="+mj-cs"/>
              </a:rPr>
              <a:t> ~ 250 Watt</a:t>
            </a:r>
          </a:p>
          <a:p>
            <a:pPr lvl="2">
              <a:spcBef>
                <a:spcPct val="0"/>
              </a:spcBef>
            </a:pPr>
            <a:endParaRPr kumimoji="0" lang="it-IT" sz="32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sp>
        <p:nvSpPr>
          <p:cNvPr id="7" name="Rettangolo arrotondato 6"/>
          <p:cNvSpPr/>
          <p:nvPr/>
        </p:nvSpPr>
        <p:spPr>
          <a:xfrm>
            <a:off x="7715272" y="1628800"/>
            <a:ext cx="714380" cy="108582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7956376" y="3128998"/>
            <a:ext cx="648072" cy="1085820"/>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arrotondato 10"/>
          <p:cNvSpPr/>
          <p:nvPr/>
        </p:nvSpPr>
        <p:spPr>
          <a:xfrm>
            <a:off x="7380312" y="3645024"/>
            <a:ext cx="428628" cy="426917"/>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u="sng"/>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atls23\Pictures\1ele.png"/>
          <p:cNvPicPr>
            <a:picLocks noChangeAspect="1" noChangeArrowheads="1"/>
          </p:cNvPicPr>
          <p:nvPr/>
        </p:nvPicPr>
        <p:blipFill>
          <a:blip r:embed="rId3" cstate="print"/>
          <a:srcRect/>
          <a:stretch>
            <a:fillRect/>
          </a:stretch>
        </p:blipFill>
        <p:spPr bwMode="auto">
          <a:xfrm flipV="1">
            <a:off x="0" y="0"/>
            <a:ext cx="9144000" cy="449363"/>
          </a:xfrm>
          <a:prstGeom prst="rect">
            <a:avLst/>
          </a:prstGeom>
          <a:noFill/>
        </p:spPr>
      </p:pic>
      <p:pic>
        <p:nvPicPr>
          <p:cNvPr id="1027" name="Picture 3" descr="C:\Users\pcatls23\Pictures\2ele.png"/>
          <p:cNvPicPr>
            <a:picLocks noChangeAspect="1" noChangeArrowheads="1"/>
          </p:cNvPicPr>
          <p:nvPr/>
        </p:nvPicPr>
        <p:blipFill>
          <a:blip r:embed="rId4" cstate="print"/>
          <a:srcRect/>
          <a:stretch>
            <a:fillRect/>
          </a:stretch>
        </p:blipFill>
        <p:spPr bwMode="auto">
          <a:xfrm flipV="1">
            <a:off x="0" y="6408661"/>
            <a:ext cx="9144000" cy="449363"/>
          </a:xfrm>
          <a:prstGeom prst="rect">
            <a:avLst/>
          </a:prstGeom>
          <a:noFill/>
        </p:spPr>
      </p:pic>
      <p:sp>
        <p:nvSpPr>
          <p:cNvPr id="9" name="Titolo 5"/>
          <p:cNvSpPr>
            <a:spLocks noGrp="1"/>
          </p:cNvSpPr>
          <p:nvPr>
            <p:ph type="ctrTitle"/>
          </p:nvPr>
        </p:nvSpPr>
        <p:spPr>
          <a:xfrm>
            <a:off x="0" y="-24"/>
            <a:ext cx="9144000" cy="1571636"/>
          </a:xfrm>
        </p:spPr>
        <p:txBody>
          <a:bodyPr>
            <a:normAutofit/>
          </a:bodyPr>
          <a:lstStyle/>
          <a:p>
            <a:pPr algn="l"/>
            <a:r>
              <a:rPr lang="en-US" sz="3600" dirty="0" smtClean="0">
                <a:latin typeface="Arial Rounded MT Bold" pitchFamily="34" charset="0"/>
              </a:rPr>
              <a:t>	AMBSLP</a:t>
            </a:r>
            <a:endParaRPr lang="it-IT" sz="3600" dirty="0">
              <a:latin typeface="Arial Rounded MT Bold" pitchFamily="34" charset="0"/>
            </a:endParaRPr>
          </a:p>
        </p:txBody>
      </p:sp>
      <p:pic>
        <p:nvPicPr>
          <p:cNvPr id="3075" name="Picture 3" descr="C:\Users\pcatls23\Downloads\IMG_20130830_145616.jpg"/>
          <p:cNvPicPr>
            <a:picLocks noChangeAspect="1" noChangeArrowheads="1"/>
          </p:cNvPicPr>
          <p:nvPr/>
        </p:nvPicPr>
        <p:blipFill>
          <a:blip r:embed="rId5" cstate="print"/>
          <a:srcRect/>
          <a:stretch>
            <a:fillRect/>
          </a:stretch>
        </p:blipFill>
        <p:spPr bwMode="auto">
          <a:xfrm>
            <a:off x="3143240" y="1500174"/>
            <a:ext cx="5819784" cy="4681289"/>
          </a:xfrm>
          <a:prstGeom prst="rect">
            <a:avLst/>
          </a:prstGeom>
          <a:noFill/>
        </p:spPr>
      </p:pic>
      <p:sp>
        <p:nvSpPr>
          <p:cNvPr id="10" name="Titolo 5"/>
          <p:cNvSpPr txBox="1">
            <a:spLocks/>
          </p:cNvSpPr>
          <p:nvPr/>
        </p:nvSpPr>
        <p:spPr>
          <a:xfrm>
            <a:off x="-214346" y="1357298"/>
            <a:ext cx="3429024" cy="5214974"/>
          </a:xfrm>
          <a:prstGeom prst="rect">
            <a:avLst/>
          </a:prstGeom>
        </p:spPr>
        <p:txBody>
          <a:bodyPr vert="horz" lIns="91440" tIns="45720" rIns="91440" bIns="45720" rtlCol="0" anchor="ctr">
            <a:normAutofit fontScale="77500" lnSpcReduction="20000"/>
          </a:bodyPr>
          <a:lstStyle/>
          <a:p>
            <a:pPr lvl="1">
              <a:spcBef>
                <a:spcPct val="0"/>
              </a:spcBef>
              <a:buFont typeface="Arial" pitchFamily="34" charset="0"/>
              <a:buChar char="•"/>
            </a:pPr>
            <a:r>
              <a:rPr lang="en-US" sz="2600" dirty="0" smtClean="0">
                <a:latin typeface="Arial Rounded MT Bold" pitchFamily="34" charset="0"/>
              </a:rPr>
              <a:t>VME 9 U</a:t>
            </a:r>
          </a:p>
          <a:p>
            <a:pPr lvl="1">
              <a:spcBef>
                <a:spcPct val="0"/>
              </a:spcBef>
            </a:pPr>
            <a:endParaRPr lang="en-US" sz="2600" dirty="0" smtClean="0">
              <a:latin typeface="Arial Rounded MT Bold" pitchFamily="34" charset="0"/>
            </a:endParaRPr>
          </a:p>
          <a:p>
            <a:pPr lvl="1">
              <a:spcBef>
                <a:spcPct val="0"/>
              </a:spcBef>
            </a:pPr>
            <a:endParaRPr lang="en-US" sz="2600" dirty="0">
              <a:latin typeface="Arial Rounded MT Bold" pitchFamily="34" charset="0"/>
            </a:endParaRPr>
          </a:p>
          <a:p>
            <a:pPr lvl="1">
              <a:spcBef>
                <a:spcPct val="0"/>
              </a:spcBef>
              <a:buFont typeface="Arial" pitchFamily="34" charset="0"/>
              <a:buChar char="•"/>
            </a:pPr>
            <a:r>
              <a:rPr lang="en-US" sz="2600" dirty="0" smtClean="0">
                <a:solidFill>
                  <a:srgbClr val="FFC000"/>
                </a:solidFill>
                <a:latin typeface="Arial Rounded MT Bold" pitchFamily="34" charset="0"/>
              </a:rPr>
              <a:t>Serial Links</a:t>
            </a:r>
          </a:p>
          <a:p>
            <a:pPr lvl="1">
              <a:spcBef>
                <a:spcPct val="0"/>
              </a:spcBef>
            </a:pPr>
            <a:r>
              <a:rPr lang="en-US" sz="2600" dirty="0" smtClean="0">
                <a:solidFill>
                  <a:srgbClr val="FFC000"/>
                </a:solidFill>
                <a:latin typeface="Arial Rounded MT Bold" pitchFamily="34" charset="0"/>
              </a:rPr>
              <a:t>  @ 2Gb/s</a:t>
            </a:r>
          </a:p>
          <a:p>
            <a:pPr lvl="1">
              <a:spcBef>
                <a:spcPct val="0"/>
              </a:spcBef>
            </a:pPr>
            <a:endParaRPr lang="en-US" sz="2600" dirty="0" smtClean="0">
              <a:latin typeface="Arial Rounded MT Bold" pitchFamily="34" charset="0"/>
            </a:endParaRPr>
          </a:p>
          <a:p>
            <a:pPr lvl="1">
              <a:spcBef>
                <a:spcPct val="0"/>
              </a:spcBef>
            </a:pPr>
            <a:endParaRPr lang="en-US" sz="2600" dirty="0">
              <a:latin typeface="Arial Rounded MT Bold" pitchFamily="34" charset="0"/>
            </a:endParaRPr>
          </a:p>
          <a:p>
            <a:pPr lvl="1">
              <a:spcBef>
                <a:spcPct val="0"/>
              </a:spcBef>
              <a:buFont typeface="Arial" pitchFamily="34" charset="0"/>
              <a:buChar char="•"/>
            </a:pPr>
            <a:r>
              <a:rPr lang="en-US" sz="2600" dirty="0" smtClean="0">
                <a:latin typeface="Arial Rounded MT Bold" pitchFamily="34" charset="0"/>
              </a:rPr>
              <a:t>Clock </a:t>
            </a:r>
          </a:p>
          <a:p>
            <a:pPr lvl="1">
              <a:spcBef>
                <a:spcPct val="0"/>
              </a:spcBef>
            </a:pPr>
            <a:r>
              <a:rPr lang="en-US" sz="2600" dirty="0">
                <a:latin typeface="Arial Rounded MT Bold" pitchFamily="34" charset="0"/>
              </a:rPr>
              <a:t> </a:t>
            </a:r>
            <a:r>
              <a:rPr lang="en-US" sz="2600" dirty="0" smtClean="0">
                <a:latin typeface="Arial Rounded MT Bold" pitchFamily="34" charset="0"/>
              </a:rPr>
              <a:t> @100MHz</a:t>
            </a:r>
            <a:endParaRPr lang="en-US" sz="2600" dirty="0">
              <a:latin typeface="Arial Rounded MT Bold" pitchFamily="34" charset="0"/>
            </a:endParaRPr>
          </a:p>
          <a:p>
            <a:pPr lvl="1">
              <a:spcBef>
                <a:spcPct val="0"/>
              </a:spcBef>
              <a:buFont typeface="Arial" pitchFamily="34" charset="0"/>
              <a:buChar char="•"/>
            </a:pPr>
            <a:endParaRPr kumimoji="0" lang="en-US" sz="26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a:p>
            <a:pPr lvl="1">
              <a:spcBef>
                <a:spcPct val="0"/>
              </a:spcBef>
            </a:pPr>
            <a:endParaRPr kumimoji="0" lang="en-US" sz="26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a:p>
            <a:pPr lvl="1">
              <a:spcBef>
                <a:spcPct val="0"/>
              </a:spcBef>
              <a:buFont typeface="Arial" pitchFamily="34" charset="0"/>
              <a:buChar char="•"/>
            </a:pPr>
            <a:r>
              <a:rPr kumimoji="0" lang="en-US" sz="2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Supply </a:t>
            </a:r>
          </a:p>
          <a:p>
            <a:pPr lvl="1">
              <a:spcBef>
                <a:spcPct val="0"/>
              </a:spcBef>
            </a:pPr>
            <a:r>
              <a:rPr lang="en-US" sz="2600" dirty="0">
                <a:latin typeface="Arial Rounded MT Bold" pitchFamily="34" charset="0"/>
                <a:ea typeface="+mj-ea"/>
                <a:cs typeface="+mj-cs"/>
              </a:rPr>
              <a:t>  </a:t>
            </a:r>
            <a:r>
              <a:rPr kumimoji="0" lang="en-US" sz="2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Voltages:</a:t>
            </a:r>
          </a:p>
          <a:p>
            <a:pPr lvl="2">
              <a:spcBef>
                <a:spcPct val="0"/>
              </a:spcBef>
            </a:pPr>
            <a:r>
              <a:rPr lang="en-US" sz="2600" dirty="0" smtClean="0">
                <a:latin typeface="Arial Rounded MT Bold" pitchFamily="34" charset="0"/>
                <a:ea typeface="+mj-ea"/>
                <a:cs typeface="+mj-cs"/>
              </a:rPr>
              <a:t>2,5V </a:t>
            </a:r>
          </a:p>
          <a:p>
            <a:pPr lvl="2">
              <a:spcBef>
                <a:spcPct val="0"/>
              </a:spcBef>
            </a:pPr>
            <a:r>
              <a:rPr kumimoji="0" lang="en-US" sz="2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1,2V</a:t>
            </a:r>
          </a:p>
          <a:p>
            <a:pPr lvl="2">
              <a:spcBef>
                <a:spcPct val="0"/>
              </a:spcBef>
            </a:pPr>
            <a:r>
              <a:rPr lang="en-US" sz="2600" dirty="0" smtClean="0">
                <a:latin typeface="Arial Rounded MT Bold" pitchFamily="34" charset="0"/>
                <a:ea typeface="+mj-ea"/>
                <a:cs typeface="+mj-cs"/>
              </a:rPr>
              <a:t>1V</a:t>
            </a:r>
          </a:p>
          <a:p>
            <a:pPr lvl="2">
              <a:spcBef>
                <a:spcPct val="0"/>
              </a:spcBef>
            </a:pPr>
            <a:endParaRPr lang="en-US" sz="2600" dirty="0">
              <a:latin typeface="Arial Rounded MT Bold" pitchFamily="34" charset="0"/>
              <a:ea typeface="+mj-ea"/>
              <a:cs typeface="+mj-cs"/>
            </a:endParaRPr>
          </a:p>
          <a:p>
            <a:pPr lvl="2">
              <a:spcBef>
                <a:spcPct val="0"/>
              </a:spcBef>
            </a:pPr>
            <a:endParaRPr lang="en-US" sz="2600" dirty="0" smtClean="0">
              <a:latin typeface="Arial Rounded MT Bold" pitchFamily="34" charset="0"/>
              <a:ea typeface="+mj-ea"/>
              <a:cs typeface="+mj-cs"/>
            </a:endParaRPr>
          </a:p>
          <a:p>
            <a:pPr lvl="1">
              <a:spcBef>
                <a:spcPct val="0"/>
              </a:spcBef>
              <a:buFont typeface="Arial" pitchFamily="34" charset="0"/>
              <a:buChar char="•"/>
            </a:pPr>
            <a:r>
              <a:rPr lang="en-US" sz="2600" dirty="0" smtClean="0">
                <a:latin typeface="Arial Rounded MT Bold" pitchFamily="34" charset="0"/>
                <a:ea typeface="+mj-ea"/>
                <a:cs typeface="+mj-cs"/>
              </a:rPr>
              <a:t>Power consumption:</a:t>
            </a:r>
          </a:p>
          <a:p>
            <a:pPr lvl="1">
              <a:spcBef>
                <a:spcPct val="0"/>
              </a:spcBef>
            </a:pPr>
            <a:r>
              <a:rPr lang="en-US" sz="2600" dirty="0" smtClean="0">
                <a:latin typeface="Arial Rounded MT Bold" pitchFamily="34" charset="0"/>
                <a:ea typeface="+mj-ea"/>
                <a:cs typeface="+mj-cs"/>
              </a:rPr>
              <a:t> ~ 250 Watt</a:t>
            </a:r>
          </a:p>
          <a:p>
            <a:pPr lvl="2">
              <a:spcBef>
                <a:spcPct val="0"/>
              </a:spcBef>
            </a:pPr>
            <a:endParaRPr kumimoji="0" lang="it-IT" sz="32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sp>
        <p:nvSpPr>
          <p:cNvPr id="7" name="Rettangolo arrotondato 6"/>
          <p:cNvSpPr/>
          <p:nvPr/>
        </p:nvSpPr>
        <p:spPr>
          <a:xfrm>
            <a:off x="5292080" y="3933056"/>
            <a:ext cx="720080" cy="57606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7956376" y="5157192"/>
            <a:ext cx="648072" cy="64807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Connettore 2 13"/>
          <p:cNvCxnSpPr/>
          <p:nvPr/>
        </p:nvCxnSpPr>
        <p:spPr>
          <a:xfrm>
            <a:off x="6084168" y="2636912"/>
            <a:ext cx="720080"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a:off x="4644008" y="2564904"/>
            <a:ext cx="720080"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2" name="Rettangolo arrotondato 21"/>
          <p:cNvSpPr/>
          <p:nvPr/>
        </p:nvSpPr>
        <p:spPr>
          <a:xfrm>
            <a:off x="5364088" y="2420888"/>
            <a:ext cx="720080" cy="3600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3" name="Connettore 2 22"/>
          <p:cNvCxnSpPr>
            <a:stCxn id="7" idx="0"/>
          </p:cNvCxnSpPr>
          <p:nvPr/>
        </p:nvCxnSpPr>
        <p:spPr>
          <a:xfrm flipV="1">
            <a:off x="5652120" y="2780928"/>
            <a:ext cx="72008" cy="115212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flipV="1">
            <a:off x="6012160" y="4941168"/>
            <a:ext cx="936104" cy="14401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flipH="1" flipV="1">
            <a:off x="4427984" y="5013176"/>
            <a:ext cx="864096" cy="7200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7" name="Rettangolo arrotondato 26"/>
          <p:cNvSpPr/>
          <p:nvPr/>
        </p:nvSpPr>
        <p:spPr>
          <a:xfrm>
            <a:off x="5292080" y="4941168"/>
            <a:ext cx="720080" cy="36004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Connettore 2 27"/>
          <p:cNvCxnSpPr>
            <a:stCxn id="7" idx="2"/>
            <a:endCxn id="27" idx="0"/>
          </p:cNvCxnSpPr>
          <p:nvPr/>
        </p:nvCxnSpPr>
        <p:spPr>
          <a:xfrm>
            <a:off x="5652120" y="4509120"/>
            <a:ext cx="0" cy="43204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ttore 2 34"/>
          <p:cNvCxnSpPr>
            <a:endCxn id="8" idx="0"/>
          </p:cNvCxnSpPr>
          <p:nvPr/>
        </p:nvCxnSpPr>
        <p:spPr>
          <a:xfrm>
            <a:off x="7164288" y="2780928"/>
            <a:ext cx="1116124" cy="2376264"/>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4 39"/>
          <p:cNvCxnSpPr/>
          <p:nvPr/>
        </p:nvCxnSpPr>
        <p:spPr>
          <a:xfrm>
            <a:off x="4355976" y="2564904"/>
            <a:ext cx="3528392" cy="3168352"/>
          </a:xfrm>
          <a:prstGeom prst="bentConnector3">
            <a:avLst>
              <a:gd name="adj1" fmla="val -14573"/>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ttore 2 45"/>
          <p:cNvCxnSpPr/>
          <p:nvPr/>
        </p:nvCxnSpPr>
        <p:spPr>
          <a:xfrm>
            <a:off x="7236296" y="4869160"/>
            <a:ext cx="720080" cy="28803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ttore 2 50"/>
          <p:cNvCxnSpPr/>
          <p:nvPr/>
        </p:nvCxnSpPr>
        <p:spPr>
          <a:xfrm>
            <a:off x="4499992" y="5301208"/>
            <a:ext cx="3384376" cy="288032"/>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Connettore 2 54"/>
          <p:cNvCxnSpPr>
            <a:endCxn id="7" idx="3"/>
          </p:cNvCxnSpPr>
          <p:nvPr/>
        </p:nvCxnSpPr>
        <p:spPr>
          <a:xfrm flipH="1" flipV="1">
            <a:off x="6012160" y="4221088"/>
            <a:ext cx="2952328" cy="648072"/>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ttore 2 57"/>
          <p:cNvCxnSpPr/>
          <p:nvPr/>
        </p:nvCxnSpPr>
        <p:spPr>
          <a:xfrm flipV="1">
            <a:off x="8604448" y="5013176"/>
            <a:ext cx="432048" cy="43204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atls23\Pictures\1ele.png"/>
          <p:cNvPicPr>
            <a:picLocks noChangeAspect="1" noChangeArrowheads="1"/>
          </p:cNvPicPr>
          <p:nvPr/>
        </p:nvPicPr>
        <p:blipFill>
          <a:blip r:embed="rId3" cstate="print"/>
          <a:srcRect/>
          <a:stretch>
            <a:fillRect/>
          </a:stretch>
        </p:blipFill>
        <p:spPr bwMode="auto">
          <a:xfrm flipV="1">
            <a:off x="0" y="0"/>
            <a:ext cx="9144000" cy="449363"/>
          </a:xfrm>
          <a:prstGeom prst="rect">
            <a:avLst/>
          </a:prstGeom>
          <a:noFill/>
        </p:spPr>
      </p:pic>
      <p:pic>
        <p:nvPicPr>
          <p:cNvPr id="1027" name="Picture 3" descr="C:\Users\pcatls23\Pictures\2ele.png"/>
          <p:cNvPicPr>
            <a:picLocks noChangeAspect="1" noChangeArrowheads="1"/>
          </p:cNvPicPr>
          <p:nvPr/>
        </p:nvPicPr>
        <p:blipFill>
          <a:blip r:embed="rId4" cstate="print"/>
          <a:srcRect/>
          <a:stretch>
            <a:fillRect/>
          </a:stretch>
        </p:blipFill>
        <p:spPr bwMode="auto">
          <a:xfrm flipV="1">
            <a:off x="0" y="6408661"/>
            <a:ext cx="9144000" cy="449363"/>
          </a:xfrm>
          <a:prstGeom prst="rect">
            <a:avLst/>
          </a:prstGeom>
          <a:noFill/>
        </p:spPr>
      </p:pic>
      <p:sp>
        <p:nvSpPr>
          <p:cNvPr id="9" name="Titolo 5"/>
          <p:cNvSpPr>
            <a:spLocks noGrp="1"/>
          </p:cNvSpPr>
          <p:nvPr>
            <p:ph type="ctrTitle"/>
          </p:nvPr>
        </p:nvSpPr>
        <p:spPr>
          <a:xfrm>
            <a:off x="0" y="-24"/>
            <a:ext cx="9144000" cy="1571636"/>
          </a:xfrm>
        </p:spPr>
        <p:txBody>
          <a:bodyPr>
            <a:normAutofit/>
          </a:bodyPr>
          <a:lstStyle/>
          <a:p>
            <a:pPr algn="l"/>
            <a:r>
              <a:rPr lang="en-US" sz="3600" dirty="0" smtClean="0">
                <a:latin typeface="Arial Rounded MT Bold" pitchFamily="34" charset="0"/>
              </a:rPr>
              <a:t>	AMBSLP</a:t>
            </a:r>
            <a:endParaRPr lang="it-IT" sz="3600" dirty="0">
              <a:latin typeface="Arial Rounded MT Bold" pitchFamily="34" charset="0"/>
            </a:endParaRPr>
          </a:p>
        </p:txBody>
      </p:sp>
      <p:pic>
        <p:nvPicPr>
          <p:cNvPr id="3075" name="Picture 3" descr="C:\Users\pcatls23\Downloads\IMG_20130830_145616.jpg"/>
          <p:cNvPicPr>
            <a:picLocks noChangeAspect="1" noChangeArrowheads="1"/>
          </p:cNvPicPr>
          <p:nvPr/>
        </p:nvPicPr>
        <p:blipFill>
          <a:blip r:embed="rId5" cstate="print"/>
          <a:srcRect/>
          <a:stretch>
            <a:fillRect/>
          </a:stretch>
        </p:blipFill>
        <p:spPr bwMode="auto">
          <a:xfrm>
            <a:off x="3143240" y="1500174"/>
            <a:ext cx="5819784" cy="4681289"/>
          </a:xfrm>
          <a:prstGeom prst="rect">
            <a:avLst/>
          </a:prstGeom>
          <a:noFill/>
        </p:spPr>
      </p:pic>
      <p:sp>
        <p:nvSpPr>
          <p:cNvPr id="10" name="Titolo 5"/>
          <p:cNvSpPr txBox="1">
            <a:spLocks/>
          </p:cNvSpPr>
          <p:nvPr/>
        </p:nvSpPr>
        <p:spPr>
          <a:xfrm>
            <a:off x="-214346" y="1357298"/>
            <a:ext cx="3429024" cy="5214974"/>
          </a:xfrm>
          <a:prstGeom prst="rect">
            <a:avLst/>
          </a:prstGeom>
        </p:spPr>
        <p:txBody>
          <a:bodyPr vert="horz" lIns="91440" tIns="45720" rIns="91440" bIns="45720" rtlCol="0" anchor="ctr">
            <a:normAutofit fontScale="77500" lnSpcReduction="20000"/>
          </a:bodyPr>
          <a:lstStyle/>
          <a:p>
            <a:pPr lvl="1">
              <a:spcBef>
                <a:spcPct val="0"/>
              </a:spcBef>
              <a:buFont typeface="Arial" pitchFamily="34" charset="0"/>
              <a:buChar char="•"/>
            </a:pPr>
            <a:r>
              <a:rPr lang="en-US" sz="2600" dirty="0" smtClean="0">
                <a:latin typeface="Arial Rounded MT Bold" pitchFamily="34" charset="0"/>
              </a:rPr>
              <a:t>VME 9 U</a:t>
            </a:r>
          </a:p>
          <a:p>
            <a:pPr lvl="1">
              <a:spcBef>
                <a:spcPct val="0"/>
              </a:spcBef>
            </a:pPr>
            <a:endParaRPr lang="en-US" sz="2600" dirty="0" smtClean="0">
              <a:latin typeface="Arial Rounded MT Bold" pitchFamily="34" charset="0"/>
            </a:endParaRPr>
          </a:p>
          <a:p>
            <a:pPr lvl="1">
              <a:spcBef>
                <a:spcPct val="0"/>
              </a:spcBef>
            </a:pPr>
            <a:endParaRPr lang="en-US" sz="2600" dirty="0">
              <a:latin typeface="Arial Rounded MT Bold" pitchFamily="34" charset="0"/>
            </a:endParaRPr>
          </a:p>
          <a:p>
            <a:pPr lvl="1">
              <a:spcBef>
                <a:spcPct val="0"/>
              </a:spcBef>
              <a:buFont typeface="Arial" pitchFamily="34" charset="0"/>
              <a:buChar char="•"/>
            </a:pPr>
            <a:r>
              <a:rPr lang="en-US" sz="2600" dirty="0" smtClean="0">
                <a:latin typeface="Arial Rounded MT Bold" pitchFamily="34" charset="0"/>
              </a:rPr>
              <a:t>Serial Links</a:t>
            </a:r>
          </a:p>
          <a:p>
            <a:pPr lvl="1">
              <a:spcBef>
                <a:spcPct val="0"/>
              </a:spcBef>
            </a:pPr>
            <a:r>
              <a:rPr lang="en-US" sz="2600" dirty="0" smtClean="0">
                <a:latin typeface="Arial Rounded MT Bold" pitchFamily="34" charset="0"/>
              </a:rPr>
              <a:t>  @ 2Gb/s</a:t>
            </a:r>
          </a:p>
          <a:p>
            <a:pPr lvl="1">
              <a:spcBef>
                <a:spcPct val="0"/>
              </a:spcBef>
            </a:pPr>
            <a:endParaRPr lang="en-US" sz="2600" dirty="0" smtClean="0">
              <a:latin typeface="Arial Rounded MT Bold" pitchFamily="34" charset="0"/>
            </a:endParaRPr>
          </a:p>
          <a:p>
            <a:pPr lvl="1">
              <a:spcBef>
                <a:spcPct val="0"/>
              </a:spcBef>
            </a:pPr>
            <a:endParaRPr lang="en-US" sz="2600" dirty="0">
              <a:latin typeface="Arial Rounded MT Bold" pitchFamily="34" charset="0"/>
            </a:endParaRPr>
          </a:p>
          <a:p>
            <a:pPr lvl="1">
              <a:spcBef>
                <a:spcPct val="0"/>
              </a:spcBef>
              <a:buFont typeface="Arial" pitchFamily="34" charset="0"/>
              <a:buChar char="•"/>
            </a:pPr>
            <a:r>
              <a:rPr lang="en-US" sz="2600" dirty="0" smtClean="0">
                <a:solidFill>
                  <a:srgbClr val="FFC000"/>
                </a:solidFill>
                <a:latin typeface="Arial Rounded MT Bold" pitchFamily="34" charset="0"/>
              </a:rPr>
              <a:t>Clock </a:t>
            </a:r>
          </a:p>
          <a:p>
            <a:pPr lvl="1">
              <a:spcBef>
                <a:spcPct val="0"/>
              </a:spcBef>
            </a:pPr>
            <a:r>
              <a:rPr lang="en-US" sz="2600" dirty="0">
                <a:solidFill>
                  <a:srgbClr val="FFC000"/>
                </a:solidFill>
                <a:latin typeface="Arial Rounded MT Bold" pitchFamily="34" charset="0"/>
              </a:rPr>
              <a:t> </a:t>
            </a:r>
            <a:r>
              <a:rPr lang="en-US" sz="2600" dirty="0" smtClean="0">
                <a:solidFill>
                  <a:srgbClr val="FFC000"/>
                </a:solidFill>
                <a:latin typeface="Arial Rounded MT Bold" pitchFamily="34" charset="0"/>
              </a:rPr>
              <a:t> @100MHz</a:t>
            </a:r>
            <a:endParaRPr lang="en-US" sz="2600" dirty="0">
              <a:solidFill>
                <a:srgbClr val="FFC000"/>
              </a:solidFill>
              <a:latin typeface="Arial Rounded MT Bold" pitchFamily="34" charset="0"/>
            </a:endParaRPr>
          </a:p>
          <a:p>
            <a:pPr lvl="1">
              <a:spcBef>
                <a:spcPct val="0"/>
              </a:spcBef>
              <a:buFont typeface="Arial" pitchFamily="34" charset="0"/>
              <a:buChar char="•"/>
            </a:pPr>
            <a:endParaRPr kumimoji="0" lang="en-US" sz="26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a:p>
            <a:pPr lvl="1">
              <a:spcBef>
                <a:spcPct val="0"/>
              </a:spcBef>
            </a:pPr>
            <a:endParaRPr kumimoji="0" lang="en-US" sz="26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a:p>
            <a:pPr lvl="1">
              <a:spcBef>
                <a:spcPct val="0"/>
              </a:spcBef>
              <a:buFont typeface="Arial" pitchFamily="34" charset="0"/>
              <a:buChar char="•"/>
            </a:pPr>
            <a:r>
              <a:rPr kumimoji="0" lang="en-US" sz="2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Supply </a:t>
            </a:r>
          </a:p>
          <a:p>
            <a:pPr lvl="1">
              <a:spcBef>
                <a:spcPct val="0"/>
              </a:spcBef>
            </a:pPr>
            <a:r>
              <a:rPr lang="en-US" sz="2600" dirty="0">
                <a:latin typeface="Arial Rounded MT Bold" pitchFamily="34" charset="0"/>
                <a:ea typeface="+mj-ea"/>
                <a:cs typeface="+mj-cs"/>
              </a:rPr>
              <a:t>  </a:t>
            </a:r>
            <a:r>
              <a:rPr kumimoji="0" lang="en-US" sz="2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Voltages:</a:t>
            </a:r>
          </a:p>
          <a:p>
            <a:pPr lvl="2">
              <a:spcBef>
                <a:spcPct val="0"/>
              </a:spcBef>
            </a:pPr>
            <a:r>
              <a:rPr lang="en-US" sz="2600" dirty="0" smtClean="0">
                <a:latin typeface="Arial Rounded MT Bold" pitchFamily="34" charset="0"/>
                <a:ea typeface="+mj-ea"/>
                <a:cs typeface="+mj-cs"/>
              </a:rPr>
              <a:t>2,5V </a:t>
            </a:r>
          </a:p>
          <a:p>
            <a:pPr lvl="2">
              <a:spcBef>
                <a:spcPct val="0"/>
              </a:spcBef>
            </a:pPr>
            <a:r>
              <a:rPr kumimoji="0" lang="en-US" sz="2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1,2V</a:t>
            </a:r>
          </a:p>
          <a:p>
            <a:pPr lvl="2">
              <a:spcBef>
                <a:spcPct val="0"/>
              </a:spcBef>
            </a:pPr>
            <a:r>
              <a:rPr lang="en-US" sz="2600" dirty="0" smtClean="0">
                <a:latin typeface="Arial Rounded MT Bold" pitchFamily="34" charset="0"/>
                <a:ea typeface="+mj-ea"/>
                <a:cs typeface="+mj-cs"/>
              </a:rPr>
              <a:t>1V</a:t>
            </a:r>
          </a:p>
          <a:p>
            <a:pPr lvl="2">
              <a:spcBef>
                <a:spcPct val="0"/>
              </a:spcBef>
            </a:pPr>
            <a:endParaRPr lang="en-US" sz="2600" dirty="0">
              <a:latin typeface="Arial Rounded MT Bold" pitchFamily="34" charset="0"/>
              <a:ea typeface="+mj-ea"/>
              <a:cs typeface="+mj-cs"/>
            </a:endParaRPr>
          </a:p>
          <a:p>
            <a:pPr lvl="2">
              <a:spcBef>
                <a:spcPct val="0"/>
              </a:spcBef>
            </a:pPr>
            <a:endParaRPr lang="en-US" sz="2600" dirty="0" smtClean="0">
              <a:latin typeface="Arial Rounded MT Bold" pitchFamily="34" charset="0"/>
              <a:ea typeface="+mj-ea"/>
              <a:cs typeface="+mj-cs"/>
            </a:endParaRPr>
          </a:p>
          <a:p>
            <a:pPr lvl="1">
              <a:spcBef>
                <a:spcPct val="0"/>
              </a:spcBef>
              <a:buFont typeface="Arial" pitchFamily="34" charset="0"/>
              <a:buChar char="•"/>
            </a:pPr>
            <a:r>
              <a:rPr lang="en-US" sz="2600" dirty="0" smtClean="0">
                <a:latin typeface="Arial Rounded MT Bold" pitchFamily="34" charset="0"/>
                <a:ea typeface="+mj-ea"/>
                <a:cs typeface="+mj-cs"/>
              </a:rPr>
              <a:t>Power consumption:</a:t>
            </a:r>
          </a:p>
          <a:p>
            <a:pPr lvl="1">
              <a:spcBef>
                <a:spcPct val="0"/>
              </a:spcBef>
            </a:pPr>
            <a:r>
              <a:rPr lang="en-US" sz="2600" dirty="0" smtClean="0">
                <a:latin typeface="Arial Rounded MT Bold" pitchFamily="34" charset="0"/>
                <a:ea typeface="+mj-ea"/>
                <a:cs typeface="+mj-cs"/>
              </a:rPr>
              <a:t> ~ 250 Watt</a:t>
            </a:r>
          </a:p>
          <a:p>
            <a:pPr lvl="2">
              <a:spcBef>
                <a:spcPct val="0"/>
              </a:spcBef>
            </a:pPr>
            <a:endParaRPr kumimoji="0" lang="it-IT" sz="32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sp>
        <p:nvSpPr>
          <p:cNvPr id="7" name="Rettangolo arrotondato 6"/>
          <p:cNvSpPr/>
          <p:nvPr/>
        </p:nvSpPr>
        <p:spPr>
          <a:xfrm>
            <a:off x="5580112" y="3284984"/>
            <a:ext cx="288032" cy="2880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2 7"/>
          <p:cNvCxnSpPr/>
          <p:nvPr/>
        </p:nvCxnSpPr>
        <p:spPr>
          <a:xfrm flipV="1">
            <a:off x="5724128" y="2564904"/>
            <a:ext cx="1224136" cy="72008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7" idx="0"/>
          </p:cNvCxnSpPr>
          <p:nvPr/>
        </p:nvCxnSpPr>
        <p:spPr>
          <a:xfrm flipH="1" flipV="1">
            <a:off x="4644008" y="2564904"/>
            <a:ext cx="1080120" cy="72008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a:off x="5868144" y="3356992"/>
            <a:ext cx="1584176" cy="14401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7" idx="3"/>
          </p:cNvCxnSpPr>
          <p:nvPr/>
        </p:nvCxnSpPr>
        <p:spPr>
          <a:xfrm>
            <a:off x="5868144" y="3429000"/>
            <a:ext cx="2160240" cy="36004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a:off x="5868144" y="3573016"/>
            <a:ext cx="1656184" cy="36004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a:off x="5868144" y="3573016"/>
            <a:ext cx="2448272" cy="165618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a:stCxn id="7" idx="2"/>
          </p:cNvCxnSpPr>
          <p:nvPr/>
        </p:nvCxnSpPr>
        <p:spPr>
          <a:xfrm>
            <a:off x="5724128" y="3573016"/>
            <a:ext cx="1296144" cy="144016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a:off x="5652120" y="3573016"/>
            <a:ext cx="0" cy="43204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a:stCxn id="7" idx="1"/>
          </p:cNvCxnSpPr>
          <p:nvPr/>
        </p:nvCxnSpPr>
        <p:spPr>
          <a:xfrm flipH="1">
            <a:off x="4499992" y="3429000"/>
            <a:ext cx="1080120" cy="129614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0" name="Rettangolo arrotondato 49"/>
          <p:cNvSpPr/>
          <p:nvPr/>
        </p:nvSpPr>
        <p:spPr>
          <a:xfrm>
            <a:off x="5508104" y="4509120"/>
            <a:ext cx="288032" cy="28803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arrotondato 50"/>
          <p:cNvSpPr/>
          <p:nvPr/>
        </p:nvSpPr>
        <p:spPr>
          <a:xfrm>
            <a:off x="8244408" y="5733256"/>
            <a:ext cx="288032" cy="28803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atls23\Pictures\1ele.png"/>
          <p:cNvPicPr>
            <a:picLocks noChangeAspect="1" noChangeArrowheads="1"/>
          </p:cNvPicPr>
          <p:nvPr/>
        </p:nvPicPr>
        <p:blipFill>
          <a:blip r:embed="rId3" cstate="print"/>
          <a:srcRect/>
          <a:stretch>
            <a:fillRect/>
          </a:stretch>
        </p:blipFill>
        <p:spPr bwMode="auto">
          <a:xfrm flipV="1">
            <a:off x="0" y="0"/>
            <a:ext cx="9144000" cy="449363"/>
          </a:xfrm>
          <a:prstGeom prst="rect">
            <a:avLst/>
          </a:prstGeom>
          <a:noFill/>
        </p:spPr>
      </p:pic>
      <p:pic>
        <p:nvPicPr>
          <p:cNvPr id="1027" name="Picture 3" descr="C:\Users\pcatls23\Pictures\2ele.png"/>
          <p:cNvPicPr>
            <a:picLocks noChangeAspect="1" noChangeArrowheads="1"/>
          </p:cNvPicPr>
          <p:nvPr/>
        </p:nvPicPr>
        <p:blipFill>
          <a:blip r:embed="rId4" cstate="print"/>
          <a:srcRect/>
          <a:stretch>
            <a:fillRect/>
          </a:stretch>
        </p:blipFill>
        <p:spPr bwMode="auto">
          <a:xfrm flipV="1">
            <a:off x="0" y="6408661"/>
            <a:ext cx="9144000" cy="449363"/>
          </a:xfrm>
          <a:prstGeom prst="rect">
            <a:avLst/>
          </a:prstGeom>
          <a:noFill/>
        </p:spPr>
      </p:pic>
      <p:sp>
        <p:nvSpPr>
          <p:cNvPr id="9" name="Titolo 5"/>
          <p:cNvSpPr>
            <a:spLocks noGrp="1"/>
          </p:cNvSpPr>
          <p:nvPr>
            <p:ph type="ctrTitle"/>
          </p:nvPr>
        </p:nvSpPr>
        <p:spPr>
          <a:xfrm>
            <a:off x="0" y="-24"/>
            <a:ext cx="9144000" cy="1571636"/>
          </a:xfrm>
        </p:spPr>
        <p:txBody>
          <a:bodyPr>
            <a:normAutofit/>
          </a:bodyPr>
          <a:lstStyle/>
          <a:p>
            <a:pPr algn="l"/>
            <a:r>
              <a:rPr lang="en-US" sz="3600" dirty="0" smtClean="0">
                <a:latin typeface="Arial Rounded MT Bold" pitchFamily="34" charset="0"/>
              </a:rPr>
              <a:t>	AMBSLP</a:t>
            </a:r>
            <a:endParaRPr lang="it-IT" sz="3600" dirty="0">
              <a:latin typeface="Arial Rounded MT Bold" pitchFamily="34" charset="0"/>
            </a:endParaRPr>
          </a:p>
        </p:txBody>
      </p:sp>
      <p:pic>
        <p:nvPicPr>
          <p:cNvPr id="3075" name="Picture 3" descr="C:\Users\pcatls23\Downloads\IMG_20130830_145616.jpg"/>
          <p:cNvPicPr>
            <a:picLocks noChangeAspect="1" noChangeArrowheads="1"/>
          </p:cNvPicPr>
          <p:nvPr/>
        </p:nvPicPr>
        <p:blipFill>
          <a:blip r:embed="rId5" cstate="print"/>
          <a:srcRect/>
          <a:stretch>
            <a:fillRect/>
          </a:stretch>
        </p:blipFill>
        <p:spPr bwMode="auto">
          <a:xfrm>
            <a:off x="3143240" y="1500174"/>
            <a:ext cx="5819784" cy="4681289"/>
          </a:xfrm>
          <a:prstGeom prst="rect">
            <a:avLst/>
          </a:prstGeom>
          <a:noFill/>
        </p:spPr>
      </p:pic>
      <p:sp>
        <p:nvSpPr>
          <p:cNvPr id="10" name="Titolo 5"/>
          <p:cNvSpPr txBox="1">
            <a:spLocks/>
          </p:cNvSpPr>
          <p:nvPr/>
        </p:nvSpPr>
        <p:spPr>
          <a:xfrm>
            <a:off x="-214346" y="1357298"/>
            <a:ext cx="3429024" cy="5214974"/>
          </a:xfrm>
          <a:prstGeom prst="rect">
            <a:avLst/>
          </a:prstGeom>
        </p:spPr>
        <p:txBody>
          <a:bodyPr vert="horz" lIns="91440" tIns="45720" rIns="91440" bIns="45720" rtlCol="0" anchor="ctr">
            <a:normAutofit fontScale="77500" lnSpcReduction="20000"/>
          </a:bodyPr>
          <a:lstStyle/>
          <a:p>
            <a:pPr lvl="1">
              <a:spcBef>
                <a:spcPct val="0"/>
              </a:spcBef>
              <a:buFont typeface="Arial" pitchFamily="34" charset="0"/>
              <a:buChar char="•"/>
            </a:pPr>
            <a:r>
              <a:rPr lang="en-US" sz="2600" dirty="0" smtClean="0">
                <a:latin typeface="Arial Rounded MT Bold" pitchFamily="34" charset="0"/>
              </a:rPr>
              <a:t>VME 9 U</a:t>
            </a:r>
          </a:p>
          <a:p>
            <a:pPr lvl="1">
              <a:spcBef>
                <a:spcPct val="0"/>
              </a:spcBef>
            </a:pPr>
            <a:endParaRPr lang="en-US" sz="2600" dirty="0" smtClean="0">
              <a:latin typeface="Arial Rounded MT Bold" pitchFamily="34" charset="0"/>
            </a:endParaRPr>
          </a:p>
          <a:p>
            <a:pPr lvl="1">
              <a:spcBef>
                <a:spcPct val="0"/>
              </a:spcBef>
            </a:pPr>
            <a:endParaRPr lang="en-US" sz="2600" dirty="0">
              <a:latin typeface="Arial Rounded MT Bold" pitchFamily="34" charset="0"/>
            </a:endParaRPr>
          </a:p>
          <a:p>
            <a:pPr lvl="1">
              <a:spcBef>
                <a:spcPct val="0"/>
              </a:spcBef>
              <a:buFont typeface="Arial" pitchFamily="34" charset="0"/>
              <a:buChar char="•"/>
            </a:pPr>
            <a:r>
              <a:rPr lang="en-US" sz="2600" dirty="0" smtClean="0">
                <a:latin typeface="Arial Rounded MT Bold" pitchFamily="34" charset="0"/>
              </a:rPr>
              <a:t>Serial Links</a:t>
            </a:r>
          </a:p>
          <a:p>
            <a:pPr lvl="1">
              <a:spcBef>
                <a:spcPct val="0"/>
              </a:spcBef>
            </a:pPr>
            <a:r>
              <a:rPr lang="en-US" sz="2600" dirty="0" smtClean="0">
                <a:latin typeface="Arial Rounded MT Bold" pitchFamily="34" charset="0"/>
              </a:rPr>
              <a:t>  @ 2Gb/s</a:t>
            </a:r>
          </a:p>
          <a:p>
            <a:pPr lvl="1">
              <a:spcBef>
                <a:spcPct val="0"/>
              </a:spcBef>
            </a:pPr>
            <a:endParaRPr lang="en-US" sz="2600" dirty="0" smtClean="0">
              <a:latin typeface="Arial Rounded MT Bold" pitchFamily="34" charset="0"/>
            </a:endParaRPr>
          </a:p>
          <a:p>
            <a:pPr lvl="1">
              <a:spcBef>
                <a:spcPct val="0"/>
              </a:spcBef>
            </a:pPr>
            <a:endParaRPr lang="en-US" sz="2600" dirty="0">
              <a:latin typeface="Arial Rounded MT Bold" pitchFamily="34" charset="0"/>
            </a:endParaRPr>
          </a:p>
          <a:p>
            <a:pPr lvl="1">
              <a:spcBef>
                <a:spcPct val="0"/>
              </a:spcBef>
              <a:buFont typeface="Arial" pitchFamily="34" charset="0"/>
              <a:buChar char="•"/>
            </a:pPr>
            <a:r>
              <a:rPr lang="en-US" sz="2600" dirty="0" smtClean="0">
                <a:latin typeface="Arial Rounded MT Bold" pitchFamily="34" charset="0"/>
              </a:rPr>
              <a:t>Clock </a:t>
            </a:r>
          </a:p>
          <a:p>
            <a:pPr lvl="1">
              <a:spcBef>
                <a:spcPct val="0"/>
              </a:spcBef>
            </a:pPr>
            <a:r>
              <a:rPr lang="en-US" sz="2600" dirty="0">
                <a:latin typeface="Arial Rounded MT Bold" pitchFamily="34" charset="0"/>
              </a:rPr>
              <a:t> </a:t>
            </a:r>
            <a:r>
              <a:rPr lang="en-US" sz="2600" dirty="0" smtClean="0">
                <a:latin typeface="Arial Rounded MT Bold" pitchFamily="34" charset="0"/>
              </a:rPr>
              <a:t> @100MHz</a:t>
            </a:r>
            <a:endParaRPr lang="en-US" sz="2600" dirty="0">
              <a:latin typeface="Arial Rounded MT Bold" pitchFamily="34" charset="0"/>
            </a:endParaRPr>
          </a:p>
          <a:p>
            <a:pPr lvl="1">
              <a:spcBef>
                <a:spcPct val="0"/>
              </a:spcBef>
              <a:buFont typeface="Arial" pitchFamily="34" charset="0"/>
              <a:buChar char="•"/>
            </a:pPr>
            <a:endParaRPr kumimoji="0" lang="en-US" sz="26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a:p>
            <a:pPr lvl="1">
              <a:spcBef>
                <a:spcPct val="0"/>
              </a:spcBef>
            </a:pPr>
            <a:endParaRPr kumimoji="0" lang="en-US" sz="26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a:p>
            <a:pPr lvl="1">
              <a:spcBef>
                <a:spcPct val="0"/>
              </a:spcBef>
              <a:buFont typeface="Arial" pitchFamily="34" charset="0"/>
              <a:buChar char="•"/>
            </a:pPr>
            <a:r>
              <a:rPr kumimoji="0" lang="en-US" sz="2600" b="0" i="0" u="none" strike="noStrike" kern="1200" cap="none" spc="0" normalizeH="0" baseline="0" noProof="0" dirty="0" smtClean="0">
                <a:ln>
                  <a:noFill/>
                </a:ln>
                <a:solidFill>
                  <a:srgbClr val="FFC000"/>
                </a:solidFill>
                <a:effectLst/>
                <a:uLnTx/>
                <a:uFillTx/>
                <a:latin typeface="Arial Rounded MT Bold" pitchFamily="34" charset="0"/>
                <a:ea typeface="+mj-ea"/>
                <a:cs typeface="+mj-cs"/>
              </a:rPr>
              <a:t>Supply </a:t>
            </a:r>
          </a:p>
          <a:p>
            <a:pPr lvl="1">
              <a:spcBef>
                <a:spcPct val="0"/>
              </a:spcBef>
            </a:pPr>
            <a:r>
              <a:rPr lang="en-US" sz="2600" dirty="0">
                <a:solidFill>
                  <a:srgbClr val="FFC000"/>
                </a:solidFill>
                <a:latin typeface="Arial Rounded MT Bold" pitchFamily="34" charset="0"/>
                <a:ea typeface="+mj-ea"/>
                <a:cs typeface="+mj-cs"/>
              </a:rPr>
              <a:t>  </a:t>
            </a:r>
            <a:r>
              <a:rPr kumimoji="0" lang="en-US" sz="2600" b="0" i="0" u="none" strike="noStrike" kern="1200" cap="none" spc="0" normalizeH="0" baseline="0" noProof="0" dirty="0" smtClean="0">
                <a:ln>
                  <a:noFill/>
                </a:ln>
                <a:solidFill>
                  <a:srgbClr val="FFC000"/>
                </a:solidFill>
                <a:effectLst/>
                <a:uLnTx/>
                <a:uFillTx/>
                <a:latin typeface="Arial Rounded MT Bold" pitchFamily="34" charset="0"/>
                <a:ea typeface="+mj-ea"/>
                <a:cs typeface="+mj-cs"/>
              </a:rPr>
              <a:t>Voltages:</a:t>
            </a:r>
          </a:p>
          <a:p>
            <a:pPr lvl="2">
              <a:spcBef>
                <a:spcPct val="0"/>
              </a:spcBef>
            </a:pPr>
            <a:r>
              <a:rPr lang="en-US" sz="2600" dirty="0" smtClean="0">
                <a:solidFill>
                  <a:srgbClr val="FFC000"/>
                </a:solidFill>
                <a:latin typeface="Arial Rounded MT Bold" pitchFamily="34" charset="0"/>
                <a:ea typeface="+mj-ea"/>
                <a:cs typeface="+mj-cs"/>
              </a:rPr>
              <a:t>2,5V </a:t>
            </a:r>
          </a:p>
          <a:p>
            <a:pPr lvl="2">
              <a:spcBef>
                <a:spcPct val="0"/>
              </a:spcBef>
            </a:pPr>
            <a:r>
              <a:rPr kumimoji="0" lang="en-US" sz="2600" b="0" i="0" u="none" strike="noStrike" kern="1200" cap="none" spc="0" normalizeH="0" baseline="0" noProof="0" dirty="0" smtClean="0">
                <a:ln>
                  <a:noFill/>
                </a:ln>
                <a:solidFill>
                  <a:srgbClr val="FFC000"/>
                </a:solidFill>
                <a:effectLst/>
                <a:uLnTx/>
                <a:uFillTx/>
                <a:latin typeface="Arial Rounded MT Bold" pitchFamily="34" charset="0"/>
                <a:ea typeface="+mj-ea"/>
                <a:cs typeface="+mj-cs"/>
              </a:rPr>
              <a:t>1,2V</a:t>
            </a:r>
          </a:p>
          <a:p>
            <a:pPr lvl="2">
              <a:spcBef>
                <a:spcPct val="0"/>
              </a:spcBef>
            </a:pPr>
            <a:r>
              <a:rPr lang="en-US" sz="2600" dirty="0" smtClean="0">
                <a:solidFill>
                  <a:srgbClr val="FFC000"/>
                </a:solidFill>
                <a:latin typeface="Arial Rounded MT Bold" pitchFamily="34" charset="0"/>
                <a:ea typeface="+mj-ea"/>
                <a:cs typeface="+mj-cs"/>
              </a:rPr>
              <a:t>1V</a:t>
            </a:r>
          </a:p>
          <a:p>
            <a:pPr lvl="2">
              <a:spcBef>
                <a:spcPct val="0"/>
              </a:spcBef>
            </a:pPr>
            <a:endParaRPr lang="en-US" sz="2600" dirty="0">
              <a:latin typeface="Arial Rounded MT Bold" pitchFamily="34" charset="0"/>
              <a:ea typeface="+mj-ea"/>
              <a:cs typeface="+mj-cs"/>
            </a:endParaRPr>
          </a:p>
          <a:p>
            <a:pPr lvl="2">
              <a:spcBef>
                <a:spcPct val="0"/>
              </a:spcBef>
            </a:pPr>
            <a:endParaRPr lang="en-US" sz="2600" dirty="0" smtClean="0">
              <a:latin typeface="Arial Rounded MT Bold" pitchFamily="34" charset="0"/>
              <a:ea typeface="+mj-ea"/>
              <a:cs typeface="+mj-cs"/>
            </a:endParaRPr>
          </a:p>
          <a:p>
            <a:pPr lvl="1">
              <a:spcBef>
                <a:spcPct val="0"/>
              </a:spcBef>
              <a:buFont typeface="Arial" pitchFamily="34" charset="0"/>
              <a:buChar char="•"/>
            </a:pPr>
            <a:r>
              <a:rPr lang="en-US" sz="2600" dirty="0" smtClean="0">
                <a:latin typeface="Arial Rounded MT Bold" pitchFamily="34" charset="0"/>
                <a:ea typeface="+mj-ea"/>
                <a:cs typeface="+mj-cs"/>
              </a:rPr>
              <a:t>Power consumption:</a:t>
            </a:r>
          </a:p>
          <a:p>
            <a:pPr lvl="1">
              <a:spcBef>
                <a:spcPct val="0"/>
              </a:spcBef>
            </a:pPr>
            <a:r>
              <a:rPr lang="en-US" sz="2600" dirty="0" smtClean="0">
                <a:latin typeface="Arial Rounded MT Bold" pitchFamily="34" charset="0"/>
                <a:ea typeface="+mj-ea"/>
                <a:cs typeface="+mj-cs"/>
              </a:rPr>
              <a:t> ~ 250 Watt</a:t>
            </a:r>
          </a:p>
          <a:p>
            <a:pPr lvl="2">
              <a:spcBef>
                <a:spcPct val="0"/>
              </a:spcBef>
            </a:pPr>
            <a:endParaRPr kumimoji="0" lang="it-IT" sz="32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sp>
        <p:nvSpPr>
          <p:cNvPr id="7" name="Rettangolo arrotondato 6"/>
          <p:cNvSpPr/>
          <p:nvPr/>
        </p:nvSpPr>
        <p:spPr>
          <a:xfrm>
            <a:off x="7740352" y="2636912"/>
            <a:ext cx="714380" cy="437748"/>
          </a:xfrm>
          <a:prstGeom prst="round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5364088" y="1556792"/>
            <a:ext cx="720080" cy="792088"/>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accent2">
                  <a:lumMod val="75000"/>
                </a:schemeClr>
              </a:solidFill>
            </a:endParaRPr>
          </a:p>
        </p:txBody>
      </p:sp>
      <p:sp>
        <p:nvSpPr>
          <p:cNvPr id="11" name="Rettangolo arrotondato 10"/>
          <p:cNvSpPr/>
          <p:nvPr/>
        </p:nvSpPr>
        <p:spPr>
          <a:xfrm>
            <a:off x="3779912" y="3356992"/>
            <a:ext cx="1440160" cy="576064"/>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u="sng"/>
          </a:p>
        </p:txBody>
      </p:sp>
      <p:sp>
        <p:nvSpPr>
          <p:cNvPr id="12" name="Rettangolo arrotondato 11"/>
          <p:cNvSpPr/>
          <p:nvPr/>
        </p:nvSpPr>
        <p:spPr>
          <a:xfrm>
            <a:off x="5940152" y="3356992"/>
            <a:ext cx="1440160" cy="576064"/>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u="sng"/>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solidFill>
          <a:srgbClr val="070068"/>
        </a:solidFill>
        <a:effectLst/>
      </p:bgPr>
    </p:bg>
    <p:spTree>
      <p:nvGrpSpPr>
        <p:cNvPr id="1" name=""/>
        <p:cNvGrpSpPr/>
        <p:nvPr/>
      </p:nvGrpSpPr>
      <p:grpSpPr>
        <a:xfrm>
          <a:off x="0" y="0"/>
          <a:ext cx="0" cy="0"/>
          <a:chOff x="0" y="0"/>
          <a:chExt cx="0" cy="0"/>
        </a:xfrm>
      </p:grpSpPr>
      <p:pic>
        <p:nvPicPr>
          <p:cNvPr id="1026" name="Picture 2" descr="C:\Users\pcatls23\Pictures\1ele.png"/>
          <p:cNvPicPr>
            <a:picLocks noChangeAspect="1" noChangeArrowheads="1"/>
          </p:cNvPicPr>
          <p:nvPr/>
        </p:nvPicPr>
        <p:blipFill>
          <a:blip r:embed="rId3" cstate="print"/>
          <a:srcRect/>
          <a:stretch>
            <a:fillRect/>
          </a:stretch>
        </p:blipFill>
        <p:spPr bwMode="auto">
          <a:xfrm flipV="1">
            <a:off x="0" y="0"/>
            <a:ext cx="9144000" cy="449363"/>
          </a:xfrm>
          <a:prstGeom prst="rect">
            <a:avLst/>
          </a:prstGeom>
          <a:noFill/>
        </p:spPr>
      </p:pic>
      <p:pic>
        <p:nvPicPr>
          <p:cNvPr id="1027" name="Picture 3" descr="C:\Users\pcatls23\Pictures\2ele.png"/>
          <p:cNvPicPr>
            <a:picLocks noChangeAspect="1" noChangeArrowheads="1"/>
          </p:cNvPicPr>
          <p:nvPr/>
        </p:nvPicPr>
        <p:blipFill>
          <a:blip r:embed="rId4" cstate="print"/>
          <a:srcRect/>
          <a:stretch>
            <a:fillRect/>
          </a:stretch>
        </p:blipFill>
        <p:spPr bwMode="auto">
          <a:xfrm flipV="1">
            <a:off x="0" y="6408661"/>
            <a:ext cx="9144000" cy="449363"/>
          </a:xfrm>
          <a:prstGeom prst="rect">
            <a:avLst/>
          </a:prstGeom>
          <a:noFill/>
        </p:spPr>
      </p:pic>
      <p:sp>
        <p:nvSpPr>
          <p:cNvPr id="8" name="Titolo 5"/>
          <p:cNvSpPr txBox="1">
            <a:spLocks/>
          </p:cNvSpPr>
          <p:nvPr/>
        </p:nvSpPr>
        <p:spPr>
          <a:xfrm>
            <a:off x="0" y="-24"/>
            <a:ext cx="9144000" cy="15716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AMBSLP:  First  step  Test</a:t>
            </a:r>
            <a:endParaRPr kumimoji="0" lang="it-IT" sz="36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9" name="Titolo 5"/>
          <p:cNvSpPr txBox="1">
            <a:spLocks/>
          </p:cNvSpPr>
          <p:nvPr/>
        </p:nvSpPr>
        <p:spPr>
          <a:xfrm>
            <a:off x="-214346" y="1357298"/>
            <a:ext cx="9358346" cy="2791782"/>
          </a:xfrm>
          <a:prstGeom prst="rect">
            <a:avLst/>
          </a:prstGeom>
        </p:spPr>
        <p:txBody>
          <a:bodyPr vert="horz" lIns="91440" tIns="45720" rIns="91440" bIns="45720" rtlCol="0" anchor="ctr">
            <a:normAutofit/>
          </a:bodyPr>
          <a:lstStyle/>
          <a:p>
            <a:pPr lvl="1">
              <a:spcBef>
                <a:spcPct val="0"/>
              </a:spcBef>
              <a:buFont typeface="Arial" pitchFamily="34" charset="0"/>
              <a:buChar char="•"/>
            </a:pPr>
            <a:r>
              <a:rPr lang="en-US" sz="2600" dirty="0" smtClean="0">
                <a:latin typeface="Arial Rounded MT Bold" pitchFamily="34" charset="0"/>
              </a:rPr>
              <a:t>PCB arrived in </a:t>
            </a:r>
            <a:r>
              <a:rPr lang="el-GR" sz="2600" dirty="0" smtClean="0">
                <a:latin typeface="Arial Rounded MT Bold" pitchFamily="34" charset="0"/>
              </a:rPr>
              <a:t>Αλεξανδρούπολη</a:t>
            </a:r>
            <a:r>
              <a:rPr lang="en-US" sz="2600" dirty="0" smtClean="0">
                <a:latin typeface="Arial Rounded MT Bold" pitchFamily="34" charset="0"/>
              </a:rPr>
              <a:t> in August:</a:t>
            </a:r>
          </a:p>
          <a:p>
            <a:pPr lvl="1">
              <a:spcBef>
                <a:spcPct val="0"/>
              </a:spcBef>
              <a:buFont typeface="Arial" pitchFamily="34" charset="0"/>
              <a:buChar char="•"/>
            </a:pPr>
            <a:endParaRPr lang="en-US" sz="1600" dirty="0" smtClean="0">
              <a:latin typeface="Arial Rounded MT Bold" pitchFamily="34" charset="0"/>
            </a:endParaRPr>
          </a:p>
          <a:p>
            <a:pPr lvl="2">
              <a:spcBef>
                <a:spcPct val="0"/>
              </a:spcBef>
              <a:buClr>
                <a:srgbClr val="00B050"/>
              </a:buClr>
              <a:buFont typeface="Wingdings" pitchFamily="2" charset="2"/>
              <a:buChar char="ü"/>
            </a:pPr>
            <a:r>
              <a:rPr lang="en-US" dirty="0" smtClean="0">
                <a:latin typeface="Arial Rounded MT Bold" pitchFamily="34" charset="0"/>
              </a:rPr>
              <a:t>Power Supply</a:t>
            </a:r>
          </a:p>
          <a:p>
            <a:pPr lvl="2">
              <a:spcBef>
                <a:spcPct val="0"/>
              </a:spcBef>
              <a:buClr>
                <a:srgbClr val="00B050"/>
              </a:buClr>
              <a:buFont typeface="Wingdings" pitchFamily="2" charset="2"/>
              <a:buChar char="ü"/>
            </a:pPr>
            <a:r>
              <a:rPr lang="en-US" dirty="0" smtClean="0">
                <a:latin typeface="Arial Rounded MT Bold" pitchFamily="34" charset="0"/>
              </a:rPr>
              <a:t>Clock Distribution</a:t>
            </a:r>
          </a:p>
          <a:p>
            <a:pPr lvl="2">
              <a:spcBef>
                <a:spcPct val="0"/>
              </a:spcBef>
              <a:buBlip>
                <a:blip r:embed="rId5"/>
              </a:buBlip>
            </a:pPr>
            <a:r>
              <a:rPr lang="en-US" dirty="0" smtClean="0">
                <a:latin typeface="Arial Rounded MT Bold" pitchFamily="34" charset="0"/>
              </a:rPr>
              <a:t> JTAG chain</a:t>
            </a:r>
          </a:p>
          <a:p>
            <a:pPr lvl="2">
              <a:spcBef>
                <a:spcPct val="0"/>
              </a:spcBef>
              <a:buBlip>
                <a:blip r:embed="rId5"/>
              </a:buBlip>
            </a:pPr>
            <a:r>
              <a:rPr lang="en-US" dirty="0" smtClean="0">
                <a:latin typeface="Arial Rounded MT Bold" pitchFamily="34" charset="0"/>
              </a:rPr>
              <a:t> VME access</a:t>
            </a:r>
            <a:endParaRPr lang="en-US" sz="2400" dirty="0" smtClean="0">
              <a:latin typeface="Arial Rounded MT Bold" pitchFamily="34" charset="0"/>
            </a:endParaRPr>
          </a:p>
          <a:p>
            <a:pPr lvl="2">
              <a:spcBef>
                <a:spcPct val="0"/>
              </a:spcBef>
              <a:buFont typeface="Arial" pitchFamily="34" charset="0"/>
              <a:buChar char="•"/>
            </a:pPr>
            <a:endParaRPr lang="en-US" sz="2600" dirty="0" smtClean="0">
              <a:latin typeface="Arial Rounded MT Bold" pitchFamily="34" charset="0"/>
            </a:endParaRPr>
          </a:p>
          <a:p>
            <a:pPr lvl="2">
              <a:spcBef>
                <a:spcPct val="0"/>
              </a:spcBef>
            </a:pPr>
            <a:r>
              <a:rPr lang="en-US" sz="2600" dirty="0" smtClean="0">
                <a:latin typeface="Arial Rounded MT Bold" pitchFamily="34" charset="0"/>
              </a:rPr>
              <a:t>	The Problem: Heavy humidity in Pisa…</a:t>
            </a:r>
            <a:endParaRPr kumimoji="0" lang="it-IT" sz="32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sp>
        <p:nvSpPr>
          <p:cNvPr id="14" name="Titolo 5"/>
          <p:cNvSpPr txBox="1">
            <a:spLocks/>
          </p:cNvSpPr>
          <p:nvPr/>
        </p:nvSpPr>
        <p:spPr>
          <a:xfrm>
            <a:off x="2267744" y="4077072"/>
            <a:ext cx="6588224" cy="2160240"/>
          </a:xfrm>
          <a:prstGeom prst="rect">
            <a:avLst/>
          </a:prstGeom>
        </p:spPr>
        <p:txBody>
          <a:bodyPr vert="horz" lIns="91440" tIns="45720" rIns="91440" bIns="45720" rtlCol="0" anchor="ctr">
            <a:normAutofit/>
          </a:bodyPr>
          <a:lstStyle/>
          <a:p>
            <a:pPr lvl="2">
              <a:spcBef>
                <a:spcPct val="0"/>
              </a:spcBef>
            </a:pPr>
            <a:r>
              <a:rPr lang="en-US" sz="2400" dirty="0" smtClean="0">
                <a:latin typeface="Arial Rounded MT Bold" pitchFamily="34" charset="0"/>
                <a:ea typeface="+mj-ea"/>
                <a:cs typeface="+mj-cs"/>
              </a:rPr>
              <a:t>CPLD was broken after the mounting phase </a:t>
            </a:r>
            <a:endParaRPr kumimoji="0" lang="it-IT" sz="24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pic>
        <p:nvPicPr>
          <p:cNvPr id="1029" name="Picture 5" descr="C:\Users\pcatls23\Pictures\xc95144xl10tq14.jpg"/>
          <p:cNvPicPr>
            <a:picLocks noChangeAspect="1" noChangeArrowheads="1"/>
          </p:cNvPicPr>
          <p:nvPr/>
        </p:nvPicPr>
        <p:blipFill>
          <a:blip r:embed="rId6" cstate="print"/>
          <a:srcRect/>
          <a:stretch>
            <a:fillRect/>
          </a:stretch>
        </p:blipFill>
        <p:spPr bwMode="auto">
          <a:xfrm>
            <a:off x="683568" y="4635134"/>
            <a:ext cx="1656184" cy="1242138"/>
          </a:xfrm>
          <a:prstGeom prst="rect">
            <a:avLst/>
          </a:prstGeom>
          <a:noFill/>
        </p:spPr>
      </p:pic>
      <p:pic>
        <p:nvPicPr>
          <p:cNvPr id="11" name="Immagine 10" descr="MC900441753.PNG"/>
          <p:cNvPicPr>
            <a:picLocks noChangeAspect="1"/>
          </p:cNvPicPr>
          <p:nvPr/>
        </p:nvPicPr>
        <p:blipFill>
          <a:blip r:embed="rId7" cstate="print"/>
          <a:stretch>
            <a:fillRect/>
          </a:stretch>
        </p:blipFill>
        <p:spPr>
          <a:xfrm>
            <a:off x="1331640" y="4361656"/>
            <a:ext cx="939552" cy="93955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atls23\Pictures\1ele.png"/>
          <p:cNvPicPr>
            <a:picLocks noChangeAspect="1" noChangeArrowheads="1"/>
          </p:cNvPicPr>
          <p:nvPr/>
        </p:nvPicPr>
        <p:blipFill>
          <a:blip r:embed="rId3" cstate="print"/>
          <a:srcRect/>
          <a:stretch>
            <a:fillRect/>
          </a:stretch>
        </p:blipFill>
        <p:spPr bwMode="auto">
          <a:xfrm flipV="1">
            <a:off x="0" y="0"/>
            <a:ext cx="9144000" cy="449363"/>
          </a:xfrm>
          <a:prstGeom prst="rect">
            <a:avLst/>
          </a:prstGeom>
          <a:noFill/>
        </p:spPr>
      </p:pic>
      <p:pic>
        <p:nvPicPr>
          <p:cNvPr id="1027" name="Picture 3" descr="C:\Users\pcatls23\Pictures\2ele.png"/>
          <p:cNvPicPr>
            <a:picLocks noChangeAspect="1" noChangeArrowheads="1"/>
          </p:cNvPicPr>
          <p:nvPr/>
        </p:nvPicPr>
        <p:blipFill>
          <a:blip r:embed="rId4" cstate="print"/>
          <a:srcRect/>
          <a:stretch>
            <a:fillRect/>
          </a:stretch>
        </p:blipFill>
        <p:spPr bwMode="auto">
          <a:xfrm flipV="1">
            <a:off x="0" y="6408661"/>
            <a:ext cx="9144000" cy="449363"/>
          </a:xfrm>
          <a:prstGeom prst="rect">
            <a:avLst/>
          </a:prstGeom>
          <a:noFill/>
        </p:spPr>
      </p:pic>
      <p:sp>
        <p:nvSpPr>
          <p:cNvPr id="8" name="Titolo 5"/>
          <p:cNvSpPr txBox="1">
            <a:spLocks/>
          </p:cNvSpPr>
          <p:nvPr/>
        </p:nvSpPr>
        <p:spPr>
          <a:xfrm>
            <a:off x="0" y="-24"/>
            <a:ext cx="9144000" cy="157163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Arial Rounded MT Bold" pitchFamily="34" charset="0"/>
                <a:ea typeface="+mj-ea"/>
                <a:cs typeface="+mj-cs"/>
              </a:rPr>
              <a:t>	AMBSLP:  Fix problem</a:t>
            </a:r>
            <a:endParaRPr kumimoji="0" lang="it-IT" sz="3600" b="0" i="0" u="none" strike="noStrike" kern="1200" cap="none" spc="0" normalizeH="0" baseline="0" noProof="0" dirty="0">
              <a:ln>
                <a:noFill/>
              </a:ln>
              <a:solidFill>
                <a:schemeClr val="tx1"/>
              </a:solidFill>
              <a:effectLst/>
              <a:uLnTx/>
              <a:uFillTx/>
              <a:latin typeface="Arial Rounded MT Bold" pitchFamily="34" charset="0"/>
              <a:ea typeface="+mj-ea"/>
              <a:cs typeface="+mj-cs"/>
            </a:endParaRPr>
          </a:p>
        </p:txBody>
      </p:sp>
      <p:sp>
        <p:nvSpPr>
          <p:cNvPr id="9" name="Titolo 5"/>
          <p:cNvSpPr txBox="1">
            <a:spLocks/>
          </p:cNvSpPr>
          <p:nvPr/>
        </p:nvSpPr>
        <p:spPr>
          <a:xfrm>
            <a:off x="467544" y="980728"/>
            <a:ext cx="8280920" cy="1872208"/>
          </a:xfrm>
          <a:prstGeom prst="rect">
            <a:avLst/>
          </a:prstGeom>
        </p:spPr>
        <p:txBody>
          <a:bodyPr vert="horz" lIns="91440" tIns="45720" rIns="91440" bIns="45720" rtlCol="0" anchor="ctr">
            <a:normAutofit/>
          </a:bodyPr>
          <a:lstStyle/>
          <a:p>
            <a:pPr lvl="2">
              <a:spcBef>
                <a:spcPct val="0"/>
              </a:spcBef>
              <a:buFont typeface="Arial" pitchFamily="34" charset="0"/>
              <a:buChar char="•"/>
            </a:pPr>
            <a:r>
              <a:rPr lang="en-US" sz="2400" dirty="0" smtClean="0">
                <a:latin typeface="Arial Rounded MT Bold" pitchFamily="34" charset="0"/>
                <a:ea typeface="+mj-ea"/>
                <a:cs typeface="+mj-cs"/>
              </a:rPr>
              <a:t>CPLD was dried, 5 days of brake </a:t>
            </a:r>
            <a:r>
              <a:rPr lang="en-US" sz="2400" dirty="0" smtClean="0">
                <a:solidFill>
                  <a:srgbClr val="00B050"/>
                </a:solidFill>
                <a:latin typeface="Arial Rounded MT Bold" pitchFamily="34" charset="0"/>
                <a:ea typeface="+mj-ea"/>
                <a:cs typeface="+mj-cs"/>
              </a:rPr>
              <a:t>OK!</a:t>
            </a:r>
          </a:p>
          <a:p>
            <a:pPr lvl="2">
              <a:spcBef>
                <a:spcPct val="0"/>
              </a:spcBef>
              <a:buFont typeface="Arial" pitchFamily="34" charset="0"/>
              <a:buChar char="•"/>
            </a:pPr>
            <a:endParaRPr lang="en-US" sz="2400" dirty="0" smtClean="0">
              <a:solidFill>
                <a:srgbClr val="00B050"/>
              </a:solidFill>
              <a:latin typeface="Arial Rounded MT Bold" pitchFamily="34" charset="0"/>
              <a:ea typeface="+mj-ea"/>
              <a:cs typeface="+mj-cs"/>
            </a:endParaRPr>
          </a:p>
          <a:p>
            <a:pPr lvl="2">
              <a:spcBef>
                <a:spcPct val="0"/>
              </a:spcBef>
              <a:buFont typeface="Arial" pitchFamily="34" charset="0"/>
              <a:buChar char="•"/>
            </a:pPr>
            <a:r>
              <a:rPr lang="en-US" sz="2400" dirty="0" smtClean="0">
                <a:latin typeface="Arial Rounded MT Bold" pitchFamily="34" charset="0"/>
                <a:ea typeface="+mj-ea"/>
                <a:cs typeface="+mj-cs"/>
              </a:rPr>
              <a:t>Some other little fix</a:t>
            </a:r>
          </a:p>
        </p:txBody>
      </p:sp>
      <p:pic>
        <p:nvPicPr>
          <p:cNvPr id="2051" name="Picture 3" descr="C:\Users\pcatls23\Downloads\IMG_20131014_143645.jpg"/>
          <p:cNvPicPr>
            <a:picLocks noChangeAspect="1" noChangeArrowheads="1"/>
          </p:cNvPicPr>
          <p:nvPr/>
        </p:nvPicPr>
        <p:blipFill>
          <a:blip r:embed="rId5" cstate="print"/>
          <a:srcRect/>
          <a:stretch>
            <a:fillRect/>
          </a:stretch>
        </p:blipFill>
        <p:spPr bwMode="auto">
          <a:xfrm>
            <a:off x="395536" y="2924944"/>
            <a:ext cx="2808312" cy="2707682"/>
          </a:xfrm>
          <a:prstGeom prst="rect">
            <a:avLst/>
          </a:prstGeom>
          <a:noFill/>
        </p:spPr>
      </p:pic>
      <p:pic>
        <p:nvPicPr>
          <p:cNvPr id="2052" name="Picture 4" descr="C:\Users\pcatls23\Downloads\IMG_20131014_143947.jpg"/>
          <p:cNvPicPr>
            <a:picLocks noChangeAspect="1" noChangeArrowheads="1"/>
          </p:cNvPicPr>
          <p:nvPr/>
        </p:nvPicPr>
        <p:blipFill>
          <a:blip r:embed="rId6" cstate="print"/>
          <a:srcRect/>
          <a:stretch>
            <a:fillRect/>
          </a:stretch>
        </p:blipFill>
        <p:spPr bwMode="auto">
          <a:xfrm>
            <a:off x="6084168" y="2924944"/>
            <a:ext cx="2734147" cy="2713641"/>
          </a:xfrm>
          <a:prstGeom prst="rect">
            <a:avLst/>
          </a:prstGeom>
          <a:noFill/>
        </p:spPr>
      </p:pic>
      <p:sp>
        <p:nvSpPr>
          <p:cNvPr id="13" name="Titolo 5"/>
          <p:cNvSpPr txBox="1">
            <a:spLocks/>
          </p:cNvSpPr>
          <p:nvPr/>
        </p:nvSpPr>
        <p:spPr>
          <a:xfrm>
            <a:off x="2555776" y="2636912"/>
            <a:ext cx="4536504" cy="2791782"/>
          </a:xfrm>
          <a:prstGeom prst="rect">
            <a:avLst/>
          </a:prstGeom>
        </p:spPr>
        <p:txBody>
          <a:bodyPr vert="horz" lIns="91440" tIns="45720" rIns="91440" bIns="45720" rtlCol="0" anchor="ctr">
            <a:normAutofit/>
          </a:bodyPr>
          <a:lstStyle/>
          <a:p>
            <a:pPr lvl="1">
              <a:spcBef>
                <a:spcPct val="0"/>
              </a:spcBef>
            </a:pPr>
            <a:endParaRPr lang="en-US" sz="1600" dirty="0" smtClean="0">
              <a:latin typeface="Arial Rounded MT Bold" pitchFamily="34" charset="0"/>
            </a:endParaRPr>
          </a:p>
          <a:p>
            <a:pPr lvl="2">
              <a:spcBef>
                <a:spcPct val="0"/>
              </a:spcBef>
              <a:buClr>
                <a:srgbClr val="00B050"/>
              </a:buClr>
              <a:buFont typeface="Wingdings" pitchFamily="2" charset="2"/>
              <a:buChar char="ü"/>
            </a:pPr>
            <a:r>
              <a:rPr lang="en-US" dirty="0" smtClean="0">
                <a:latin typeface="Arial Rounded MT Bold" pitchFamily="34" charset="0"/>
              </a:rPr>
              <a:t>Power Supply</a:t>
            </a:r>
          </a:p>
          <a:p>
            <a:pPr lvl="2">
              <a:spcBef>
                <a:spcPct val="0"/>
              </a:spcBef>
              <a:buClr>
                <a:srgbClr val="00B050"/>
              </a:buClr>
              <a:buFont typeface="Wingdings" pitchFamily="2" charset="2"/>
              <a:buChar char="ü"/>
            </a:pPr>
            <a:r>
              <a:rPr lang="en-US" dirty="0" smtClean="0">
                <a:latin typeface="Arial Rounded MT Bold" pitchFamily="34" charset="0"/>
              </a:rPr>
              <a:t>Clock Distribution</a:t>
            </a:r>
          </a:p>
          <a:p>
            <a:pPr lvl="2">
              <a:spcBef>
                <a:spcPct val="0"/>
              </a:spcBef>
              <a:buClr>
                <a:srgbClr val="00B050"/>
              </a:buClr>
              <a:buFont typeface="Wingdings" pitchFamily="2" charset="2"/>
              <a:buChar char="ü"/>
            </a:pPr>
            <a:r>
              <a:rPr lang="en-US" dirty="0" smtClean="0">
                <a:latin typeface="Arial Rounded MT Bold" pitchFamily="34" charset="0"/>
              </a:rPr>
              <a:t>JTAG chain</a:t>
            </a:r>
          </a:p>
          <a:p>
            <a:pPr lvl="2">
              <a:spcBef>
                <a:spcPct val="0"/>
              </a:spcBef>
              <a:buClr>
                <a:srgbClr val="00B050"/>
              </a:buClr>
              <a:buFont typeface="Wingdings" pitchFamily="2" charset="2"/>
              <a:buChar char="ü"/>
            </a:pPr>
            <a:r>
              <a:rPr lang="en-US" dirty="0" smtClean="0">
                <a:latin typeface="Arial Rounded MT Bold" pitchFamily="34" charset="0"/>
              </a:rPr>
              <a:t>VME access</a:t>
            </a:r>
            <a:endParaRPr kumimoji="0" lang="it-IT" sz="3200" b="0" i="0" u="none" strike="noStrike" kern="1200" cap="none" spc="0" normalizeH="0" baseline="0" noProof="0" dirty="0" smtClean="0">
              <a:ln>
                <a:noFill/>
              </a:ln>
              <a:solidFill>
                <a:schemeClr val="tx1"/>
              </a:solidFill>
              <a:effectLst/>
              <a:uLnTx/>
              <a:uFillTx/>
              <a:latin typeface="Arial Rounded MT Bold" pitchFamily="34"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2651</TotalTime>
  <Words>1689</Words>
  <Application>Microsoft Office PowerPoint</Application>
  <PresentationFormat>Presentazione su schermo (4:3)</PresentationFormat>
  <Paragraphs>262</Paragraphs>
  <Slides>18</Slides>
  <Notes>18</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Design and Test     AMBSLP</vt:lpstr>
      <vt:lpstr> Outline</vt:lpstr>
      <vt:lpstr> AMBSLP</vt:lpstr>
      <vt:lpstr> AMBSLP</vt:lpstr>
      <vt:lpstr> AMBSLP</vt:lpstr>
      <vt:lpstr> AMBSLP</vt:lpstr>
      <vt:lpstr> AMBSLP</vt:lpstr>
      <vt:lpstr>Diapositiva 8</vt:lpstr>
      <vt:lpstr>Diapositiva 9</vt:lpstr>
      <vt:lpstr>Diapositiva 10</vt:lpstr>
      <vt:lpstr>Diapositiva 11</vt:lpstr>
      <vt:lpstr>Diapositiva 12</vt:lpstr>
      <vt:lpstr>Diapositiva 13</vt:lpstr>
      <vt:lpstr>Diapositiva 14</vt:lpstr>
      <vt:lpstr>Diapositiva 15</vt:lpstr>
      <vt:lpstr>Diapositiva 16</vt:lpstr>
      <vt:lpstr> Conclusions</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pcatls23</dc:creator>
  <cp:lastModifiedBy>ALBERCLAUS</cp:lastModifiedBy>
  <cp:revision>138</cp:revision>
  <dcterms:created xsi:type="dcterms:W3CDTF">2014-03-03T15:37:31Z</dcterms:created>
  <dcterms:modified xsi:type="dcterms:W3CDTF">2014-03-10T08:04:15Z</dcterms:modified>
</cp:coreProperties>
</file>