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4" r:id="rId3"/>
    <p:sldId id="277" r:id="rId4"/>
    <p:sldId id="269" r:id="rId5"/>
    <p:sldId id="278" r:id="rId6"/>
    <p:sldId id="276" r:id="rId7"/>
    <p:sldId id="288" r:id="rId8"/>
    <p:sldId id="280" r:id="rId9"/>
    <p:sldId id="279" r:id="rId10"/>
    <p:sldId id="281" r:id="rId11"/>
    <p:sldId id="282" r:id="rId12"/>
    <p:sldId id="283" r:id="rId13"/>
    <p:sldId id="284" r:id="rId14"/>
    <p:sldId id="285" r:id="rId15"/>
    <p:sldId id="286" r:id="rId16"/>
    <p:sldId id="287" r:id="rId17"/>
    <p:sldId id="265" r:id="rId18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4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17C5E-E16B-4717-BCC2-E1CB15E5AB2F}" type="datetimeFigureOut">
              <a:rPr lang="it-IT" smtClean="0"/>
              <a:t>09/03/2014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4FA59-C4D0-4180-9B65-8C7178593AE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14030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17C5E-E16B-4717-BCC2-E1CB15E5AB2F}" type="datetimeFigureOut">
              <a:rPr lang="it-IT" smtClean="0"/>
              <a:t>09/03/2014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4FA59-C4D0-4180-9B65-8C7178593AE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5584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17C5E-E16B-4717-BCC2-E1CB15E5AB2F}" type="datetimeFigureOut">
              <a:rPr lang="it-IT" smtClean="0"/>
              <a:t>09/03/2014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4FA59-C4D0-4180-9B65-8C7178593AE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35877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17C5E-E16B-4717-BCC2-E1CB15E5AB2F}" type="datetimeFigureOut">
              <a:rPr lang="it-IT" smtClean="0"/>
              <a:t>09/03/2014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4FA59-C4D0-4180-9B65-8C7178593AE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59149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17C5E-E16B-4717-BCC2-E1CB15E5AB2F}" type="datetimeFigureOut">
              <a:rPr lang="it-IT" smtClean="0"/>
              <a:t>09/03/2014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4FA59-C4D0-4180-9B65-8C7178593AE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998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17C5E-E16B-4717-BCC2-E1CB15E5AB2F}" type="datetimeFigureOut">
              <a:rPr lang="it-IT" smtClean="0"/>
              <a:t>09/03/2014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4FA59-C4D0-4180-9B65-8C7178593AE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21828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17C5E-E16B-4717-BCC2-E1CB15E5AB2F}" type="datetimeFigureOut">
              <a:rPr lang="it-IT" smtClean="0"/>
              <a:t>09/03/2014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4FA59-C4D0-4180-9B65-8C7178593AE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82749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17C5E-E16B-4717-BCC2-E1CB15E5AB2F}" type="datetimeFigureOut">
              <a:rPr lang="it-IT" smtClean="0"/>
              <a:t>09/03/2014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4FA59-C4D0-4180-9B65-8C7178593AE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63718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17C5E-E16B-4717-BCC2-E1CB15E5AB2F}" type="datetimeFigureOut">
              <a:rPr lang="it-IT" smtClean="0"/>
              <a:t>09/03/2014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4FA59-C4D0-4180-9B65-8C7178593AE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42718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17C5E-E16B-4717-BCC2-E1CB15E5AB2F}" type="datetimeFigureOut">
              <a:rPr lang="it-IT" smtClean="0"/>
              <a:t>09/03/2014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4FA59-C4D0-4180-9B65-8C7178593AE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8547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17C5E-E16B-4717-BCC2-E1CB15E5AB2F}" type="datetimeFigureOut">
              <a:rPr lang="it-IT" smtClean="0"/>
              <a:t>09/03/2014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4FA59-C4D0-4180-9B65-8C7178593AE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37771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317C5E-E16B-4717-BCC2-E1CB15E5AB2F}" type="datetimeFigureOut">
              <a:rPr lang="it-IT" smtClean="0"/>
              <a:t>09/03/2014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C4FA59-C4D0-4180-9B65-8C7178593AE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48500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cds.cern.ch/record/1629311/files/ATL-DAQ-PROC-2013-041.pdf" TargetMode="External"/><Relationship Id="rId3" Type="http://schemas.openxmlformats.org/officeDocument/2006/relationships/hyperlink" Target="http://cds.ce,rn.ch/record/1601039/files/ATL-DAQ-PROC-2013-013.pdf" TargetMode="External"/><Relationship Id="rId7" Type="http://schemas.openxmlformats.org/officeDocument/2006/relationships/hyperlink" Target="http://cds.cern.ch/record/1615402/files/ATL-DAQ-SLIDE-2013-850.pdf" TargetMode="External"/><Relationship Id="rId2" Type="http://schemas.openxmlformats.org/officeDocument/2006/relationships/hyperlink" Target="http://cds.cern.ch/record/153736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ds.cern.ch/record/1626623?ln=it" TargetMode="External"/><Relationship Id="rId5" Type="http://schemas.openxmlformats.org/officeDocument/2006/relationships/hyperlink" Target="http://cds.cern.ch/record/1612184/files/ATL-DAQ-PROC-2013-023.pdf" TargetMode="External"/><Relationship Id="rId4" Type="http://schemas.openxmlformats.org/officeDocument/2006/relationships/hyperlink" Target="http://cds.cern.ch/record/1599993" TargetMode="External"/><Relationship Id="rId9" Type="http://schemas.openxmlformats.org/officeDocument/2006/relationships/hyperlink" Target="http://cds.cern.ch/record/1620237?ln=it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5256584"/>
          </a:xfrm>
        </p:spPr>
        <p:txBody>
          <a:bodyPr>
            <a:normAutofit/>
          </a:bodyPr>
          <a:lstStyle/>
          <a:p>
            <a:pPr algn="l"/>
            <a:r>
              <a:rPr lang="en-US" dirty="0" smtClean="0">
                <a:solidFill>
                  <a:srgbClr val="FF0000"/>
                </a:solidFill>
              </a:rPr>
              <a:t>Management: 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sz="3600" dirty="0" smtClean="0">
                <a:solidFill>
                  <a:srgbClr val="FF0000"/>
                </a:solidFill>
              </a:rPr>
              <a:t>(1) Next GA, EB and trainings </a:t>
            </a:r>
            <a:br>
              <a:rPr lang="en-US" sz="3600" dirty="0" smtClean="0">
                <a:solidFill>
                  <a:srgbClr val="FF0000"/>
                </a:solidFill>
              </a:rPr>
            </a:br>
            <a:r>
              <a:rPr lang="en-US" sz="3600" dirty="0" smtClean="0">
                <a:solidFill>
                  <a:srgbClr val="FF0000"/>
                </a:solidFill>
              </a:rPr>
              <a:t>(2) Summary 2013 – Planning 2014</a:t>
            </a:r>
            <a:r>
              <a:rPr lang="en-US" sz="2000" dirty="0" smtClean="0">
                <a:solidFill>
                  <a:srgbClr val="002060"/>
                </a:solidFill>
              </a:rPr>
              <a:t/>
            </a:r>
            <a:br>
              <a:rPr lang="en-US" sz="2000" dirty="0" smtClean="0">
                <a:solidFill>
                  <a:srgbClr val="002060"/>
                </a:solidFill>
              </a:rPr>
            </a:br>
            <a:r>
              <a:rPr lang="en-US" sz="3600" dirty="0" smtClean="0">
                <a:solidFill>
                  <a:srgbClr val="FF0000"/>
                </a:solidFill>
              </a:rPr>
              <a:t>(3) AUTH recruitment</a:t>
            </a:r>
            <a:endParaRPr lang="it-IT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9043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 2013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The “progress report” has been submitted in time with a lot of work on my side. </a:t>
            </a:r>
          </a:p>
          <a:p>
            <a:r>
              <a:rPr lang="en-GB" dirty="0" smtClean="0"/>
              <a:t>Little interaction from the collaboration</a:t>
            </a:r>
          </a:p>
          <a:p>
            <a:r>
              <a:rPr lang="en-GB" dirty="0" smtClean="0"/>
              <a:t>Deliverables and reports sent in very preliminary form, needed my work to ne finalized.</a:t>
            </a:r>
          </a:p>
          <a:p>
            <a:r>
              <a:rPr lang="en-GB" dirty="0" smtClean="0"/>
              <a:t>The web site is still “almost empty”</a:t>
            </a:r>
          </a:p>
          <a:p>
            <a:r>
              <a:rPr lang="en-GB" dirty="0" smtClean="0"/>
              <a:t>Let’s see what will be the EU analysis of the project</a:t>
            </a:r>
          </a:p>
          <a:p>
            <a:r>
              <a:rPr lang="en-GB" dirty="0" smtClean="0"/>
              <a:t>I hope to have more collaboration in the future, also because the next step (Mid term review) is much more complex.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255122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08912" cy="108012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However the scientific work has advanced significantly 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12776"/>
            <a:ext cx="8229600" cy="5112568"/>
          </a:xfrm>
        </p:spPr>
        <p:txBody>
          <a:bodyPr>
            <a:normAutofit/>
          </a:bodyPr>
          <a:lstStyle/>
          <a:p>
            <a:r>
              <a:rPr lang="en-GB" dirty="0" smtClean="0"/>
              <a:t>We could declare that the milestones were reached</a:t>
            </a:r>
          </a:p>
          <a:p>
            <a:r>
              <a:rPr lang="en-GB" dirty="0" smtClean="0"/>
              <a:t>We had a lot of contributions to conferences (see next slide)</a:t>
            </a:r>
          </a:p>
          <a:p>
            <a:r>
              <a:rPr lang="en-GB" dirty="0" smtClean="0"/>
              <a:t>The AMBSLP2 was produced and seems ok</a:t>
            </a:r>
          </a:p>
          <a:p>
            <a:r>
              <a:rPr lang="en-GB" dirty="0" smtClean="0"/>
              <a:t>The cooling tests seems promising</a:t>
            </a:r>
          </a:p>
          <a:p>
            <a:r>
              <a:rPr lang="en-GB" dirty="0" smtClean="0"/>
              <a:t>We already have the CAEN PS</a:t>
            </a:r>
          </a:p>
          <a:p>
            <a:r>
              <a:rPr lang="en-GB" dirty="0" smtClean="0"/>
              <a:t>The integration with the AUX card is ok on our side (much work has to be done on AUX side)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352973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7504" y="332656"/>
            <a:ext cx="903649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dirty="0">
                <a:solidFill>
                  <a:srgbClr val="FF0000"/>
                </a:solidFill>
              </a:rPr>
              <a:t>S. </a:t>
            </a:r>
            <a:r>
              <a:rPr lang="en-GB" dirty="0" err="1">
                <a:solidFill>
                  <a:srgbClr val="FF0000"/>
                </a:solidFill>
              </a:rPr>
              <a:t>Citraro</a:t>
            </a:r>
            <a:r>
              <a:rPr lang="en-GB" dirty="0">
                <a:solidFill>
                  <a:srgbClr val="FF0000"/>
                </a:solidFill>
              </a:rPr>
              <a:t> et al</a:t>
            </a:r>
            <a:r>
              <a:rPr lang="en-GB" dirty="0"/>
              <a:t>. “</a:t>
            </a:r>
            <a:r>
              <a:rPr lang="en-GB" b="1" dirty="0"/>
              <a:t>The Associative Memory system for the FTK processor at ATLAS”,</a:t>
            </a:r>
            <a:endParaRPr lang="it-IT" dirty="0"/>
          </a:p>
          <a:p>
            <a:r>
              <a:rPr lang="en-GB" u="sng" dirty="0">
                <a:hlinkClick r:id="rId2"/>
              </a:rPr>
              <a:t>11th International Conference on Large Scale Applications and Radiation Hardness of Semiconductor Detectors</a:t>
            </a:r>
            <a:r>
              <a:rPr lang="en-GB" dirty="0"/>
              <a:t>, Florence, Italy, 3 - 5 Jul 2013 </a:t>
            </a:r>
            <a:r>
              <a:rPr lang="en-GB" u="sng" dirty="0">
                <a:hlinkClick r:id="rId3"/>
              </a:rPr>
              <a:t>http://</a:t>
            </a:r>
            <a:r>
              <a:rPr lang="en-GB" u="sng" dirty="0" smtClean="0">
                <a:hlinkClick r:id="rId3"/>
              </a:rPr>
              <a:t>cds.ce,rn.ch/record/1601039/files/ATL-DAQ-PROC-2013-013.pdf</a:t>
            </a:r>
            <a:endParaRPr lang="it-IT" dirty="0"/>
          </a:p>
          <a:p>
            <a:pPr lvl="0"/>
            <a:r>
              <a:rPr lang="en-GB" dirty="0">
                <a:solidFill>
                  <a:srgbClr val="FF0000"/>
                </a:solidFill>
              </a:rPr>
              <a:t>C.-L. </a:t>
            </a:r>
            <a:r>
              <a:rPr lang="en-GB" dirty="0" err="1">
                <a:solidFill>
                  <a:srgbClr val="FF0000"/>
                </a:solidFill>
              </a:rPr>
              <a:t>Sotiropoulou</a:t>
            </a:r>
            <a:r>
              <a:rPr lang="en-GB" dirty="0">
                <a:solidFill>
                  <a:srgbClr val="FF0000"/>
                </a:solidFill>
              </a:rPr>
              <a:t> at </a:t>
            </a:r>
            <a:r>
              <a:rPr lang="en-GB" dirty="0"/>
              <a:t>al., “</a:t>
            </a:r>
            <a:r>
              <a:rPr lang="en-GB" b="1" dirty="0"/>
              <a:t>A Multi-Core FPGA-based 2D-Clustering Algorithm for High-Throughput Data Intensive Applications”,  </a:t>
            </a:r>
            <a:endParaRPr lang="it-IT" dirty="0"/>
          </a:p>
          <a:p>
            <a:r>
              <a:rPr lang="en-GB" u="sng" dirty="0">
                <a:hlinkClick r:id="rId4"/>
              </a:rPr>
              <a:t>14th ICATPP Conference on </a:t>
            </a:r>
            <a:r>
              <a:rPr lang="en-GB" u="sng" dirty="0" err="1">
                <a:hlinkClick r:id="rId4"/>
              </a:rPr>
              <a:t>Astroparticle</a:t>
            </a:r>
            <a:r>
              <a:rPr lang="en-GB" u="sng" dirty="0">
                <a:hlinkClick r:id="rId4"/>
              </a:rPr>
              <a:t>, Particle, Space Physics and Detectors for Physics Applications</a:t>
            </a:r>
            <a:r>
              <a:rPr lang="en-GB" dirty="0"/>
              <a:t>, Como, Italy, 23 - 27 Sep 2013</a:t>
            </a:r>
            <a:endParaRPr lang="it-IT" dirty="0"/>
          </a:p>
          <a:p>
            <a:r>
              <a:rPr lang="en-GB" u="sng" dirty="0">
                <a:hlinkClick r:id="rId5"/>
              </a:rPr>
              <a:t>http://cds.cern.ch/record/1612184/files/ATL-DAQ-PROC-2013-023.pdf</a:t>
            </a:r>
            <a:r>
              <a:rPr lang="en-GB" dirty="0"/>
              <a:t>    </a:t>
            </a:r>
            <a:endParaRPr lang="it-IT" dirty="0"/>
          </a:p>
          <a:p>
            <a:pPr lvl="0"/>
            <a:r>
              <a:rPr lang="en-GB" dirty="0">
                <a:solidFill>
                  <a:srgbClr val="FF0000"/>
                </a:solidFill>
              </a:rPr>
              <a:t>G. </a:t>
            </a:r>
            <a:r>
              <a:rPr lang="en-GB" dirty="0" err="1">
                <a:solidFill>
                  <a:srgbClr val="FF0000"/>
                </a:solidFill>
              </a:rPr>
              <a:t>Volpi</a:t>
            </a:r>
            <a:r>
              <a:rPr lang="en-GB" dirty="0">
                <a:solidFill>
                  <a:srgbClr val="FF0000"/>
                </a:solidFill>
              </a:rPr>
              <a:t> et al.</a:t>
            </a:r>
            <a:r>
              <a:rPr lang="en-GB" dirty="0"/>
              <a:t> “</a:t>
            </a:r>
            <a:r>
              <a:rPr lang="en-GB" b="1" dirty="0"/>
              <a:t>Design of a hardware track finder (Fast </a:t>
            </a:r>
            <a:r>
              <a:rPr lang="en-GB" b="1" dirty="0" err="1"/>
              <a:t>TracKer</a:t>
            </a:r>
            <a:r>
              <a:rPr lang="en-GB" b="1" dirty="0"/>
              <a:t>) for the ATLAS trigger</a:t>
            </a:r>
            <a:r>
              <a:rPr lang="en-GB" dirty="0"/>
              <a:t>”,</a:t>
            </a:r>
            <a:endParaRPr lang="it-IT" dirty="0"/>
          </a:p>
          <a:p>
            <a:r>
              <a:rPr lang="en-GB" dirty="0"/>
              <a:t>Journal of Instrumentation (Impact Factor: 1.66). 01/2014; 9(01):C01045. DOI:10.1088/1748-0221/9/01/C01045; </a:t>
            </a:r>
            <a:r>
              <a:rPr lang="en-GB" dirty="0" smtClean="0"/>
              <a:t>Topical </a:t>
            </a:r>
            <a:r>
              <a:rPr lang="en-GB" dirty="0"/>
              <a:t>Workshop on Electronics for Particle Physics, Perugia, Italy, 23 - 27 Sep </a:t>
            </a:r>
            <a:r>
              <a:rPr lang="en-GB" dirty="0" smtClean="0"/>
              <a:t>2013</a:t>
            </a:r>
            <a:r>
              <a:rPr lang="it-IT" dirty="0"/>
              <a:t> </a:t>
            </a:r>
            <a:r>
              <a:rPr lang="en-GB" u="sng" dirty="0" smtClean="0">
                <a:hlinkClick r:id="rId6"/>
              </a:rPr>
              <a:t>http</a:t>
            </a:r>
            <a:r>
              <a:rPr lang="en-GB" u="sng" dirty="0">
                <a:hlinkClick r:id="rId6"/>
              </a:rPr>
              <a:t>://cds.cern.ch/record/1626623?ln=it</a:t>
            </a:r>
            <a:r>
              <a:rPr lang="en-GB" dirty="0"/>
              <a:t> </a:t>
            </a:r>
            <a:endParaRPr lang="it-IT" dirty="0"/>
          </a:p>
          <a:p>
            <a:r>
              <a:rPr lang="en-GB" dirty="0"/>
              <a:t> </a:t>
            </a:r>
            <a:r>
              <a:rPr lang="en-GB" dirty="0" smtClean="0">
                <a:solidFill>
                  <a:srgbClr val="FF0000"/>
                </a:solidFill>
              </a:rPr>
              <a:t>C</a:t>
            </a:r>
            <a:r>
              <a:rPr lang="en-GB" dirty="0">
                <a:solidFill>
                  <a:srgbClr val="FF0000"/>
                </a:solidFill>
              </a:rPr>
              <a:t>.-L. </a:t>
            </a:r>
            <a:r>
              <a:rPr lang="en-GB" dirty="0" err="1">
                <a:solidFill>
                  <a:srgbClr val="FF0000"/>
                </a:solidFill>
              </a:rPr>
              <a:t>Sotiropoulou</a:t>
            </a:r>
            <a:r>
              <a:rPr lang="en-GB" dirty="0">
                <a:solidFill>
                  <a:srgbClr val="FF0000"/>
                </a:solidFill>
              </a:rPr>
              <a:t> at al., </a:t>
            </a:r>
            <a:r>
              <a:rPr lang="en-GB" dirty="0"/>
              <a:t>“</a:t>
            </a:r>
            <a:r>
              <a:rPr lang="en-GB" b="1" dirty="0"/>
              <a:t>A Multi-Core FPGA-based Clustering Algorithm for Real-Time Image Processing</a:t>
            </a:r>
            <a:r>
              <a:rPr lang="en-GB" dirty="0"/>
              <a:t>”,  2013 IEEE </a:t>
            </a:r>
            <a:r>
              <a:rPr lang="en-GB" dirty="0" smtClean="0"/>
              <a:t>NSS </a:t>
            </a:r>
            <a:r>
              <a:rPr lang="en-GB" dirty="0"/>
              <a:t>and </a:t>
            </a:r>
            <a:r>
              <a:rPr lang="en-GB" dirty="0" smtClean="0"/>
              <a:t>MIC, </a:t>
            </a:r>
            <a:r>
              <a:rPr lang="en-GB" dirty="0"/>
              <a:t>Seoul, Korea, </a:t>
            </a:r>
            <a:r>
              <a:rPr lang="en-GB" dirty="0" err="1"/>
              <a:t>Kor</a:t>
            </a:r>
            <a:r>
              <a:rPr lang="en-GB" dirty="0"/>
              <a:t>, 26 Oct - 2 Nov </a:t>
            </a:r>
            <a:r>
              <a:rPr lang="en-GB" dirty="0" smtClean="0"/>
              <a:t>2013</a:t>
            </a:r>
            <a:r>
              <a:rPr lang="it-IT" dirty="0"/>
              <a:t> </a:t>
            </a:r>
            <a:r>
              <a:rPr lang="en-GB" u="sng" dirty="0" smtClean="0">
                <a:hlinkClick r:id="rId7"/>
              </a:rPr>
              <a:t>http</a:t>
            </a:r>
            <a:r>
              <a:rPr lang="en-GB" u="sng" dirty="0">
                <a:hlinkClick r:id="rId7"/>
              </a:rPr>
              <a:t>://cds.cern.ch/record/1615402/files/ATL-DAQ-SLIDE-2013-850.pdf</a:t>
            </a:r>
            <a:r>
              <a:rPr lang="en-GB" dirty="0"/>
              <a:t> </a:t>
            </a:r>
            <a:endParaRPr lang="it-IT" dirty="0"/>
          </a:p>
          <a:p>
            <a:pPr lvl="0"/>
            <a:r>
              <a:rPr lang="en-GB" dirty="0">
                <a:solidFill>
                  <a:srgbClr val="FF0000"/>
                </a:solidFill>
              </a:rPr>
              <a:t>A. </a:t>
            </a:r>
            <a:r>
              <a:rPr lang="en-GB" dirty="0" err="1">
                <a:solidFill>
                  <a:srgbClr val="FF0000"/>
                </a:solidFill>
              </a:rPr>
              <a:t>Lanza</a:t>
            </a:r>
            <a:r>
              <a:rPr lang="en-GB" dirty="0">
                <a:solidFill>
                  <a:srgbClr val="FF0000"/>
                </a:solidFill>
              </a:rPr>
              <a:t> et al</a:t>
            </a:r>
            <a:r>
              <a:rPr lang="en-GB" dirty="0"/>
              <a:t>, “</a:t>
            </a:r>
            <a:r>
              <a:rPr lang="en-GB" b="1" dirty="0"/>
              <a:t>The Associative Memory Boards for the FTK Processor at ATLAS</a:t>
            </a:r>
            <a:r>
              <a:rPr lang="en-GB" dirty="0"/>
              <a:t>”, 2013 IEEE </a:t>
            </a:r>
            <a:r>
              <a:rPr lang="en-GB" dirty="0" smtClean="0"/>
              <a:t>NSS and MIC, </a:t>
            </a:r>
            <a:r>
              <a:rPr lang="en-GB" dirty="0"/>
              <a:t>Seoul, Korea, </a:t>
            </a:r>
            <a:r>
              <a:rPr lang="en-GB" dirty="0" err="1"/>
              <a:t>Kor</a:t>
            </a:r>
            <a:r>
              <a:rPr lang="en-GB" dirty="0"/>
              <a:t>, 26 Oct - 2 Nov 2013</a:t>
            </a:r>
            <a:endParaRPr lang="it-IT" dirty="0"/>
          </a:p>
          <a:p>
            <a:r>
              <a:rPr lang="en-GB" u="sng" dirty="0">
                <a:hlinkClick r:id="rId8"/>
              </a:rPr>
              <a:t>https://cds.cern.ch/record/1629311/files/ATL-DAQ-PROC-2013-041.pdf</a:t>
            </a:r>
            <a:r>
              <a:rPr lang="en-GB" dirty="0"/>
              <a:t> </a:t>
            </a:r>
            <a:endParaRPr lang="it-IT" dirty="0"/>
          </a:p>
          <a:p>
            <a:pPr lvl="0"/>
            <a:r>
              <a:rPr lang="en-GB" dirty="0">
                <a:solidFill>
                  <a:srgbClr val="FF0000"/>
                </a:solidFill>
              </a:rPr>
              <a:t>D. </a:t>
            </a:r>
            <a:r>
              <a:rPr lang="en-GB" dirty="0" err="1">
                <a:solidFill>
                  <a:srgbClr val="FF0000"/>
                </a:solidFill>
              </a:rPr>
              <a:t>Magalotti</a:t>
            </a:r>
            <a:r>
              <a:rPr lang="en-GB" dirty="0">
                <a:solidFill>
                  <a:srgbClr val="FF0000"/>
                </a:solidFill>
              </a:rPr>
              <a:t> et al.,</a:t>
            </a:r>
            <a:r>
              <a:rPr lang="en-GB" dirty="0"/>
              <a:t> “THE ASSOCIATIVE MEMORY SYSTEM FOR THE FTK PROCESSOR AT ATLAS”, </a:t>
            </a:r>
            <a:endParaRPr lang="it-IT" dirty="0"/>
          </a:p>
          <a:p>
            <a:r>
              <a:rPr lang="en-GB" dirty="0"/>
              <a:t>14th ICATPP Conference on </a:t>
            </a:r>
            <a:r>
              <a:rPr lang="en-GB" dirty="0" err="1"/>
              <a:t>Astroparticle</a:t>
            </a:r>
            <a:r>
              <a:rPr lang="en-GB" dirty="0"/>
              <a:t>, Particle, Space Physics and Detectors for Physics Applications, Como, Italy, 23 - 27 Sep </a:t>
            </a:r>
            <a:r>
              <a:rPr lang="en-GB" dirty="0" smtClean="0"/>
              <a:t>2013,</a:t>
            </a:r>
            <a:r>
              <a:rPr lang="it-IT" dirty="0"/>
              <a:t> </a:t>
            </a:r>
            <a:r>
              <a:rPr lang="it-IT" dirty="0" smtClean="0"/>
              <a:t> </a:t>
            </a:r>
            <a:r>
              <a:rPr lang="en-GB" u="sng" dirty="0" smtClean="0">
                <a:hlinkClick r:id="rId9"/>
              </a:rPr>
              <a:t>http</a:t>
            </a:r>
            <a:r>
              <a:rPr lang="en-GB" u="sng" dirty="0">
                <a:hlinkClick r:id="rId9"/>
              </a:rPr>
              <a:t>://cds.cern.ch/record/1620237?ln=it</a:t>
            </a:r>
            <a:r>
              <a:rPr lang="en-GB" dirty="0"/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05130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2014 Program - Milestones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000" dirty="0">
                <a:solidFill>
                  <a:srgbClr val="FF0000"/>
                </a:solidFill>
              </a:rPr>
              <a:t>M.2.2. Slp2 ok at Caen CAEN </a:t>
            </a:r>
            <a:r>
              <a:rPr lang="it-IT" sz="2000" dirty="0" smtClean="0"/>
              <a:t>		</a:t>
            </a:r>
            <a:r>
              <a:rPr lang="it-IT" sz="2000" b="1" dirty="0" smtClean="0">
                <a:solidFill>
                  <a:srgbClr val="FF0000"/>
                </a:solidFill>
              </a:rPr>
              <a:t>M20</a:t>
            </a:r>
            <a:r>
              <a:rPr lang="it-IT" sz="2000" dirty="0" smtClean="0">
                <a:solidFill>
                  <a:srgbClr val="FF0000"/>
                </a:solidFill>
              </a:rPr>
              <a:t> </a:t>
            </a:r>
            <a:r>
              <a:rPr lang="it-IT" sz="2000" dirty="0"/>
              <a:t>SLP2 runs flawlessly at </a:t>
            </a:r>
            <a:r>
              <a:rPr lang="it-IT" sz="2000" dirty="0" smtClean="0"/>
              <a:t>						CAEN</a:t>
            </a:r>
            <a:endParaRPr lang="it-IT" sz="2000" dirty="0"/>
          </a:p>
          <a:p>
            <a:r>
              <a:rPr lang="it-IT" sz="2000" dirty="0">
                <a:solidFill>
                  <a:srgbClr val="FF0000"/>
                </a:solidFill>
              </a:rPr>
              <a:t>M.2.3. Infrastructure ok at CAEN CAEN </a:t>
            </a:r>
            <a:r>
              <a:rPr lang="it-IT" sz="2000" dirty="0" smtClean="0"/>
              <a:t>	</a:t>
            </a:r>
            <a:r>
              <a:rPr lang="it-IT" sz="2000" b="1" dirty="0" smtClean="0">
                <a:solidFill>
                  <a:srgbClr val="FF0000"/>
                </a:solidFill>
              </a:rPr>
              <a:t>M20</a:t>
            </a:r>
            <a:r>
              <a:rPr lang="it-IT" sz="2000" dirty="0" smtClean="0"/>
              <a:t> </a:t>
            </a:r>
            <a:r>
              <a:rPr lang="it-IT" sz="2000" dirty="0"/>
              <a:t>Infrastructure validated</a:t>
            </a:r>
          </a:p>
          <a:p>
            <a:r>
              <a:rPr lang="it-IT" sz="2000" dirty="0">
                <a:solidFill>
                  <a:srgbClr val="FF0000"/>
                </a:solidFill>
              </a:rPr>
              <a:t>M.2.4 Compare_technologies CAEN </a:t>
            </a:r>
            <a:r>
              <a:rPr lang="it-IT" sz="2000" dirty="0" smtClean="0"/>
              <a:t>	</a:t>
            </a:r>
            <a:r>
              <a:rPr lang="it-IT" sz="2000" b="1" dirty="0" smtClean="0">
                <a:solidFill>
                  <a:srgbClr val="FF0000"/>
                </a:solidFill>
              </a:rPr>
              <a:t>M20</a:t>
            </a:r>
            <a:r>
              <a:rPr lang="it-IT" sz="2000" dirty="0" smtClean="0"/>
              <a:t> </a:t>
            </a:r>
            <a:r>
              <a:rPr lang="it-IT" sz="2000" dirty="0"/>
              <a:t>Compare and choose </a:t>
            </a:r>
            <a:r>
              <a:rPr lang="it-IT" sz="2000" dirty="0" smtClean="0"/>
              <a:t>						technology</a:t>
            </a:r>
            <a:endParaRPr lang="it-IT" sz="2000" dirty="0"/>
          </a:p>
          <a:p>
            <a:r>
              <a:rPr lang="it-IT" sz="2000" dirty="0">
                <a:solidFill>
                  <a:srgbClr val="00B050"/>
                </a:solidFill>
              </a:rPr>
              <a:t>M.3.1. Demonstrator ok at Atlas CERN </a:t>
            </a:r>
            <a:r>
              <a:rPr lang="it-IT" sz="2000" dirty="0" smtClean="0"/>
              <a:t>	</a:t>
            </a:r>
            <a:r>
              <a:rPr lang="it-IT" sz="2000" b="1" dirty="0" smtClean="0">
                <a:solidFill>
                  <a:srgbClr val="00B050"/>
                </a:solidFill>
              </a:rPr>
              <a:t>M24</a:t>
            </a:r>
            <a:r>
              <a:rPr lang="it-IT" sz="2000" dirty="0" smtClean="0">
                <a:solidFill>
                  <a:srgbClr val="00B050"/>
                </a:solidFill>
              </a:rPr>
              <a:t> </a:t>
            </a:r>
            <a:r>
              <a:rPr lang="it-IT" sz="2000" dirty="0"/>
              <a:t>Demonstrator runs </a:t>
            </a:r>
            <a:r>
              <a:rPr lang="it-IT" sz="2000" dirty="0" smtClean="0"/>
              <a:t>							flawlessly </a:t>
            </a:r>
            <a:r>
              <a:rPr lang="it-IT" sz="2000" dirty="0"/>
              <a:t>in Atlas</a:t>
            </a:r>
          </a:p>
        </p:txBody>
      </p:sp>
    </p:spTree>
    <p:extLst>
      <p:ext uri="{BB962C8B-B14F-4D97-AF65-F5344CB8AC3E}">
        <p14:creationId xmlns:p14="http://schemas.microsoft.com/office/powerpoint/2010/main" val="7453156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en-GB" dirty="0" smtClean="0"/>
              <a:t>2014 Program - Deliverables</a:t>
            </a:r>
            <a:endParaRPr lang="it-IT" dirty="0"/>
          </a:p>
        </p:txBody>
      </p:sp>
      <p:sp>
        <p:nvSpPr>
          <p:cNvPr id="6" name="Rectangle 5"/>
          <p:cNvSpPr/>
          <p:nvPr/>
        </p:nvSpPr>
        <p:spPr>
          <a:xfrm>
            <a:off x="0" y="1340768"/>
            <a:ext cx="896448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FFC000"/>
                </a:solidFill>
              </a:rPr>
              <a:t>D.4.3</a:t>
            </a:r>
            <a:r>
              <a:rPr lang="en-US" sz="2000" dirty="0"/>
              <a:t>. Test Vectors for the SLP2 based FTK </a:t>
            </a:r>
            <a:r>
              <a:rPr lang="en-US" sz="2000" dirty="0" smtClean="0"/>
              <a:t>		R 	RE 	</a:t>
            </a:r>
            <a:r>
              <a:rPr lang="en-US" sz="2000" b="1" dirty="0" smtClean="0">
                <a:solidFill>
                  <a:srgbClr val="FFC000"/>
                </a:solidFill>
              </a:rPr>
              <a:t>M16 </a:t>
            </a:r>
            <a:r>
              <a:rPr lang="en-US" sz="2000" b="1" dirty="0" smtClean="0">
                <a:solidFill>
                  <a:srgbClr val="FF0000"/>
                </a:solidFill>
              </a:rPr>
              <a:t>									Guido/Daniel</a:t>
            </a:r>
            <a:endParaRPr lang="en-US" sz="20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FF0000"/>
                </a:solidFill>
              </a:rPr>
              <a:t>D.2.3. CAEN power supply ready for integration </a:t>
            </a:r>
            <a:r>
              <a:rPr lang="en-US" sz="2000" dirty="0" smtClean="0"/>
              <a:t>	R 	RE 	</a:t>
            </a:r>
            <a:r>
              <a:rPr lang="en-US" sz="2000" b="1" dirty="0" smtClean="0">
                <a:solidFill>
                  <a:srgbClr val="FF0000"/>
                </a:solidFill>
              </a:rPr>
              <a:t>M18</a:t>
            </a:r>
          </a:p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rgbClr val="FF0000"/>
                </a:solidFill>
              </a:rPr>
              <a:t>	</a:t>
            </a:r>
            <a:r>
              <a:rPr lang="en-US" sz="2000" b="1" dirty="0" smtClean="0">
                <a:solidFill>
                  <a:srgbClr val="FF0000"/>
                </a:solidFill>
              </a:rPr>
              <a:t>							Marco/Alex</a:t>
            </a:r>
            <a:endParaRPr lang="en-US" sz="20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FF0000"/>
                </a:solidFill>
              </a:rPr>
              <a:t>D.2.4. FTK cooling and mechanical tests completed </a:t>
            </a:r>
            <a:r>
              <a:rPr lang="en-US" sz="2000" dirty="0" smtClean="0"/>
              <a:t>	R 	RE 	</a:t>
            </a:r>
            <a:r>
              <a:rPr lang="en-US" sz="2000" b="1" dirty="0" smtClean="0">
                <a:solidFill>
                  <a:srgbClr val="FF0000"/>
                </a:solidFill>
              </a:rPr>
              <a:t>M20</a:t>
            </a:r>
          </a:p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rgbClr val="FF0000"/>
                </a:solidFill>
              </a:rPr>
              <a:t>	</a:t>
            </a:r>
            <a:r>
              <a:rPr lang="en-US" sz="2000" b="1" dirty="0" smtClean="0">
                <a:solidFill>
                  <a:srgbClr val="FF0000"/>
                </a:solidFill>
              </a:rPr>
              <a:t>							Paola/Ago</a:t>
            </a:r>
            <a:endParaRPr lang="en-US" sz="20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FF0000"/>
                </a:solidFill>
              </a:rPr>
              <a:t>D.2.5  </a:t>
            </a:r>
            <a:r>
              <a:rPr lang="en-US" sz="2000" dirty="0" smtClean="0">
                <a:solidFill>
                  <a:srgbClr val="FF0000"/>
                </a:solidFill>
              </a:rPr>
              <a:t>SLP2 </a:t>
            </a:r>
            <a:r>
              <a:rPr lang="en-US" sz="2000" dirty="0">
                <a:solidFill>
                  <a:srgbClr val="FF0000"/>
                </a:solidFill>
              </a:rPr>
              <a:t>fully integrated </a:t>
            </a:r>
            <a:r>
              <a:rPr lang="en-US" sz="2000" dirty="0" smtClean="0"/>
              <a:t>			Pub 	PU 	</a:t>
            </a:r>
            <a:r>
              <a:rPr lang="en-US" sz="2000" b="1" dirty="0" smtClean="0">
                <a:solidFill>
                  <a:srgbClr val="FF0000"/>
                </a:solidFill>
              </a:rPr>
              <a:t>M20</a:t>
            </a:r>
          </a:p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rgbClr val="FF0000"/>
                </a:solidFill>
              </a:rPr>
              <a:t>	</a:t>
            </a:r>
            <a:r>
              <a:rPr lang="en-US" sz="2000" b="1" dirty="0" smtClean="0">
                <a:solidFill>
                  <a:srgbClr val="FF0000"/>
                </a:solidFill>
              </a:rPr>
              <a:t>						paper </a:t>
            </a:r>
            <a:r>
              <a:rPr lang="en-US" sz="2000" b="1" dirty="0" err="1" smtClean="0">
                <a:solidFill>
                  <a:srgbClr val="FF0000"/>
                </a:solidFill>
              </a:rPr>
              <a:t>Pierluigi</a:t>
            </a:r>
            <a:r>
              <a:rPr lang="en-US" sz="2000" b="1" dirty="0" smtClean="0">
                <a:solidFill>
                  <a:srgbClr val="FF0000"/>
                </a:solidFill>
              </a:rPr>
              <a:t>/</a:t>
            </a:r>
            <a:r>
              <a:rPr lang="en-US" sz="2000" b="1" dirty="0" err="1" smtClean="0">
                <a:solidFill>
                  <a:srgbClr val="FF0000"/>
                </a:solidFill>
              </a:rPr>
              <a:t>Albe</a:t>
            </a:r>
            <a:endParaRPr lang="en-US" sz="20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it-IT" sz="2000" dirty="0">
                <a:solidFill>
                  <a:srgbClr val="00B050"/>
                </a:solidFill>
              </a:rPr>
              <a:t>D.3.1. FTK demonstrator commissioned </a:t>
            </a:r>
            <a:r>
              <a:rPr lang="it-IT" sz="2000" dirty="0" smtClean="0"/>
              <a:t>		Pub 	PU </a:t>
            </a:r>
            <a:r>
              <a:rPr lang="it-IT" sz="2000" dirty="0" smtClean="0">
                <a:solidFill>
                  <a:srgbClr val="00B050"/>
                </a:solidFill>
              </a:rPr>
              <a:t>	</a:t>
            </a:r>
            <a:r>
              <a:rPr lang="it-IT" sz="2000" b="1" dirty="0" smtClean="0">
                <a:solidFill>
                  <a:srgbClr val="00B050"/>
                </a:solidFill>
              </a:rPr>
              <a:t>M22</a:t>
            </a:r>
          </a:p>
          <a:p>
            <a:pPr>
              <a:lnSpc>
                <a:spcPct val="150000"/>
              </a:lnSpc>
            </a:pPr>
            <a:r>
              <a:rPr lang="en-GB" sz="2000" dirty="0" smtClean="0">
                <a:solidFill>
                  <a:srgbClr val="00B050"/>
                </a:solidFill>
              </a:rPr>
              <a:t>							</a:t>
            </a:r>
            <a:r>
              <a:rPr lang="en-GB" sz="2000" b="1" dirty="0" smtClean="0">
                <a:solidFill>
                  <a:srgbClr val="00B050"/>
                </a:solidFill>
              </a:rPr>
              <a:t>paper NSS</a:t>
            </a:r>
            <a:endParaRPr lang="it-IT" sz="2000" b="1" dirty="0" smtClean="0">
              <a:solidFill>
                <a:srgbClr val="00B05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000" dirty="0" smtClean="0"/>
              <a:t>D.6.2</a:t>
            </a:r>
            <a:r>
              <a:rPr lang="en-US" sz="2000" dirty="0"/>
              <a:t>. Standard characterization </a:t>
            </a:r>
            <a:r>
              <a:rPr lang="en-US" sz="2000" dirty="0" smtClean="0"/>
              <a:t>			R 	RE 	</a:t>
            </a:r>
            <a:r>
              <a:rPr lang="en-US" sz="2000" b="1" dirty="0" smtClean="0"/>
              <a:t>M24</a:t>
            </a:r>
          </a:p>
          <a:p>
            <a:pPr>
              <a:lnSpc>
                <a:spcPct val="150000"/>
              </a:lnSpc>
            </a:pPr>
            <a:r>
              <a:rPr lang="en-US" sz="2000" dirty="0"/>
              <a:t>	</a:t>
            </a:r>
            <a:r>
              <a:rPr lang="en-US" sz="2000" dirty="0" smtClean="0"/>
              <a:t>							</a:t>
            </a:r>
            <a:r>
              <a:rPr lang="en-US" sz="2000" b="1" dirty="0" smtClean="0"/>
              <a:t>Giovanni</a:t>
            </a:r>
            <a:endParaRPr lang="it-IT" sz="2000" b="1" dirty="0"/>
          </a:p>
        </p:txBody>
      </p:sp>
    </p:spTree>
    <p:extLst>
      <p:ext uri="{BB962C8B-B14F-4D97-AF65-F5344CB8AC3E}">
        <p14:creationId xmlns:p14="http://schemas.microsoft.com/office/powerpoint/2010/main" val="20850404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2154"/>
            <a:ext cx="9706856" cy="64233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611549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OUTREACH       MILESTONES &amp; Deliverables</a:t>
            </a:r>
            <a:endParaRPr lang="it-IT" dirty="0"/>
          </a:p>
        </p:txBody>
      </p:sp>
      <p:sp>
        <p:nvSpPr>
          <p:cNvPr id="4" name="Rectangle 3"/>
          <p:cNvSpPr/>
          <p:nvPr/>
        </p:nvSpPr>
        <p:spPr>
          <a:xfrm>
            <a:off x="251520" y="1700808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/>
              <a:t>M.7.1</a:t>
            </a:r>
            <a:r>
              <a:rPr lang="it-IT" dirty="0" smtClean="0"/>
              <a:t>.-M.7.3.	</a:t>
            </a:r>
            <a:r>
              <a:rPr lang="en-US" dirty="0" smtClean="0"/>
              <a:t>Open </a:t>
            </a:r>
            <a:r>
              <a:rPr lang="en-US" dirty="0"/>
              <a:t>Days results </a:t>
            </a:r>
            <a:r>
              <a:rPr lang="en-US" dirty="0" smtClean="0"/>
              <a:t>verification	AUTH 	M8</a:t>
            </a:r>
            <a:r>
              <a:rPr lang="en-US" dirty="0"/>
              <a:t>, </a:t>
            </a:r>
            <a:r>
              <a:rPr lang="en-US" b="1" dirty="0" smtClean="0">
                <a:solidFill>
                  <a:srgbClr val="FF33CC"/>
                </a:solidFill>
              </a:rPr>
              <a:t>M20,</a:t>
            </a:r>
            <a:r>
              <a:rPr lang="it-IT" dirty="0" smtClean="0"/>
              <a:t>M32 </a:t>
            </a:r>
            <a:r>
              <a:rPr lang="it-IT" b="1" dirty="0" smtClean="0">
                <a:solidFill>
                  <a:srgbClr val="FF33CC"/>
                </a:solidFill>
              </a:rPr>
              <a:t>Sept.</a:t>
            </a:r>
            <a:endParaRPr lang="en-US" dirty="0"/>
          </a:p>
          <a:p>
            <a:r>
              <a:rPr lang="it-IT" dirty="0"/>
              <a:t>M.7.4. </a:t>
            </a:r>
            <a:r>
              <a:rPr lang="it-IT" dirty="0" smtClean="0"/>
              <a:t>–M.7.6.	</a:t>
            </a:r>
            <a:r>
              <a:rPr lang="en-US" dirty="0" err="1" smtClean="0"/>
              <a:t>WorkS</a:t>
            </a:r>
            <a:r>
              <a:rPr lang="en-US" dirty="0" smtClean="0"/>
              <a:t>. </a:t>
            </a:r>
            <a:r>
              <a:rPr lang="en-US" dirty="0"/>
              <a:t>days </a:t>
            </a:r>
            <a:r>
              <a:rPr lang="en-US" dirty="0" smtClean="0"/>
              <a:t>results verification 	AUTH 	M6</a:t>
            </a:r>
            <a:r>
              <a:rPr lang="en-US" dirty="0"/>
              <a:t>, </a:t>
            </a:r>
            <a:r>
              <a:rPr lang="en-US" b="1" dirty="0" smtClean="0">
                <a:solidFill>
                  <a:srgbClr val="FF33CC"/>
                </a:solidFill>
              </a:rPr>
              <a:t>M18,</a:t>
            </a:r>
            <a:r>
              <a:rPr lang="it-IT" dirty="0" smtClean="0"/>
              <a:t>M30  </a:t>
            </a:r>
            <a:r>
              <a:rPr lang="it-IT" b="1" dirty="0" smtClean="0">
                <a:solidFill>
                  <a:srgbClr val="FF33CC"/>
                </a:solidFill>
              </a:rPr>
              <a:t>JULY</a:t>
            </a:r>
            <a:r>
              <a:rPr lang="it-IT" dirty="0" smtClean="0"/>
              <a:t> </a:t>
            </a:r>
            <a:endParaRPr lang="it-IT" dirty="0"/>
          </a:p>
          <a:p>
            <a:r>
              <a:rPr lang="it-IT" dirty="0" smtClean="0"/>
              <a:t>M.7.7</a:t>
            </a:r>
            <a:r>
              <a:rPr lang="it-IT" dirty="0"/>
              <a:t>. </a:t>
            </a:r>
            <a:r>
              <a:rPr lang="it-IT" dirty="0" smtClean="0"/>
              <a:t>–M.7.9.	</a:t>
            </a:r>
            <a:r>
              <a:rPr lang="en-US" dirty="0" smtClean="0"/>
              <a:t>Summer </a:t>
            </a:r>
            <a:r>
              <a:rPr lang="en-US" dirty="0"/>
              <a:t>schools results </a:t>
            </a:r>
            <a:r>
              <a:rPr lang="en-US" dirty="0" smtClean="0"/>
              <a:t>		AUTH 	M7</a:t>
            </a:r>
            <a:r>
              <a:rPr lang="en-US" dirty="0"/>
              <a:t>, </a:t>
            </a:r>
            <a:r>
              <a:rPr lang="en-US" b="1" dirty="0" smtClean="0">
                <a:solidFill>
                  <a:srgbClr val="FF33CC"/>
                </a:solidFill>
              </a:rPr>
              <a:t>M19,</a:t>
            </a:r>
            <a:r>
              <a:rPr lang="it-IT" dirty="0" smtClean="0"/>
              <a:t>M31 </a:t>
            </a:r>
            <a:r>
              <a:rPr lang="it-IT" b="1" dirty="0" smtClean="0">
                <a:solidFill>
                  <a:srgbClr val="FF33CC"/>
                </a:solidFill>
              </a:rPr>
              <a:t>August</a:t>
            </a:r>
            <a:endParaRPr lang="it-IT" dirty="0"/>
          </a:p>
        </p:txBody>
      </p:sp>
      <p:sp>
        <p:nvSpPr>
          <p:cNvPr id="3" name="Rectangle 2"/>
          <p:cNvSpPr/>
          <p:nvPr/>
        </p:nvSpPr>
        <p:spPr>
          <a:xfrm>
            <a:off x="139111" y="2996952"/>
            <a:ext cx="903649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D.7.1. </a:t>
            </a:r>
            <a:r>
              <a:rPr lang="en-US" dirty="0">
                <a:solidFill>
                  <a:srgbClr val="FF0000"/>
                </a:solidFill>
              </a:rPr>
              <a:t>IAPP project open days </a:t>
            </a:r>
            <a:r>
              <a:rPr lang="en-US" dirty="0"/>
              <a:t>		R 	</a:t>
            </a:r>
            <a:r>
              <a:rPr lang="en-US" dirty="0" smtClean="0"/>
              <a:t>PU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smtClean="0">
                <a:solidFill>
                  <a:srgbClr val="0070C0"/>
                </a:solidFill>
              </a:rPr>
              <a:t>  </a:t>
            </a:r>
            <a:r>
              <a:rPr lang="en-US" dirty="0"/>
              <a:t>M7, </a:t>
            </a:r>
            <a:r>
              <a:rPr lang="en-US" b="1" dirty="0">
                <a:solidFill>
                  <a:srgbClr val="FF33CC"/>
                </a:solidFill>
              </a:rPr>
              <a:t>M19</a:t>
            </a:r>
            <a:r>
              <a:rPr lang="en-US" dirty="0"/>
              <a:t>, </a:t>
            </a:r>
            <a:r>
              <a:rPr lang="it-IT" dirty="0"/>
              <a:t>M31, </a:t>
            </a:r>
            <a:r>
              <a:rPr lang="it-IT" dirty="0" smtClean="0"/>
              <a:t>M43  </a:t>
            </a:r>
            <a:r>
              <a:rPr lang="it-IT" b="1" dirty="0" smtClean="0">
                <a:solidFill>
                  <a:srgbClr val="FF33CC"/>
                </a:solidFill>
              </a:rPr>
              <a:t>August</a:t>
            </a:r>
            <a:endParaRPr lang="it-IT" b="1" dirty="0">
              <a:solidFill>
                <a:srgbClr val="FF33CC"/>
              </a:solidFill>
            </a:endParaRPr>
          </a:p>
          <a:p>
            <a:r>
              <a:rPr lang="en-US" dirty="0"/>
              <a:t>D.7.2. Workshop days </a:t>
            </a:r>
            <a:r>
              <a:rPr lang="en-US" dirty="0" smtClean="0"/>
              <a:t> (</a:t>
            </a:r>
            <a:r>
              <a:rPr lang="en-US" b="1" dirty="0" smtClean="0">
                <a:solidFill>
                  <a:srgbClr val="FF33CC"/>
                </a:solidFill>
              </a:rPr>
              <a:t>at AUTH next week</a:t>
            </a:r>
            <a:r>
              <a:rPr lang="en-US" dirty="0" smtClean="0"/>
              <a:t>)</a:t>
            </a:r>
            <a:r>
              <a:rPr lang="en-US" dirty="0"/>
              <a:t>	</a:t>
            </a:r>
            <a:r>
              <a:rPr lang="en-US" dirty="0" smtClean="0"/>
              <a:t>R </a:t>
            </a:r>
            <a:r>
              <a:rPr lang="en-US" dirty="0"/>
              <a:t>	</a:t>
            </a:r>
            <a:r>
              <a:rPr lang="en-US" dirty="0" smtClean="0"/>
              <a:t>PU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smtClean="0">
                <a:solidFill>
                  <a:srgbClr val="0070C0"/>
                </a:solidFill>
              </a:rPr>
              <a:t>  </a:t>
            </a:r>
            <a:r>
              <a:rPr lang="en-US" dirty="0"/>
              <a:t>M5, </a:t>
            </a:r>
            <a:r>
              <a:rPr lang="en-US" b="1" dirty="0">
                <a:solidFill>
                  <a:srgbClr val="FF33CC"/>
                </a:solidFill>
              </a:rPr>
              <a:t>M17,</a:t>
            </a:r>
            <a:r>
              <a:rPr lang="it-IT" dirty="0"/>
              <a:t>M29, </a:t>
            </a:r>
            <a:r>
              <a:rPr lang="it-IT" dirty="0" smtClean="0"/>
              <a:t>M41   </a:t>
            </a:r>
            <a:r>
              <a:rPr lang="it-IT" b="1" dirty="0" smtClean="0">
                <a:solidFill>
                  <a:srgbClr val="FF33CC"/>
                </a:solidFill>
              </a:rPr>
              <a:t>June</a:t>
            </a:r>
            <a:endParaRPr lang="it-IT" b="1" dirty="0">
              <a:solidFill>
                <a:srgbClr val="FF33CC"/>
              </a:solidFill>
            </a:endParaRPr>
          </a:p>
          <a:p>
            <a:r>
              <a:rPr lang="en-US" dirty="0"/>
              <a:t>D.7.3. Summer school weeks 	</a:t>
            </a:r>
            <a:r>
              <a:rPr lang="en-US" b="1" dirty="0" smtClean="0">
                <a:solidFill>
                  <a:srgbClr val="FF33CC"/>
                </a:solidFill>
              </a:rPr>
              <a:t>(boot </a:t>
            </a:r>
            <a:r>
              <a:rPr lang="en-US" b="1" dirty="0" err="1" smtClean="0">
                <a:solidFill>
                  <a:srgbClr val="FF33CC"/>
                </a:solidFill>
              </a:rPr>
              <a:t>camp?more</a:t>
            </a:r>
            <a:r>
              <a:rPr lang="en-US" b="1" dirty="0" smtClean="0">
                <a:solidFill>
                  <a:srgbClr val="FF33CC"/>
                </a:solidFill>
              </a:rPr>
              <a:t>?)</a:t>
            </a:r>
            <a:r>
              <a:rPr lang="en-US" dirty="0" smtClean="0"/>
              <a:t>R </a:t>
            </a:r>
            <a:r>
              <a:rPr lang="en-US" dirty="0"/>
              <a:t>	</a:t>
            </a:r>
            <a:r>
              <a:rPr lang="en-US" dirty="0" smtClean="0"/>
              <a:t>PU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smtClean="0">
                <a:solidFill>
                  <a:srgbClr val="0070C0"/>
                </a:solidFill>
              </a:rPr>
              <a:t>  </a:t>
            </a:r>
            <a:r>
              <a:rPr lang="en-US" dirty="0"/>
              <a:t>M6, </a:t>
            </a:r>
            <a:r>
              <a:rPr lang="en-US" b="1" dirty="0">
                <a:solidFill>
                  <a:srgbClr val="FF33CC"/>
                </a:solidFill>
              </a:rPr>
              <a:t>M18,</a:t>
            </a:r>
            <a:r>
              <a:rPr lang="it-IT" dirty="0"/>
              <a:t>M30, </a:t>
            </a:r>
            <a:r>
              <a:rPr lang="it-IT" dirty="0" smtClean="0"/>
              <a:t>M42   </a:t>
            </a:r>
            <a:r>
              <a:rPr lang="it-IT" b="1" dirty="0" smtClean="0">
                <a:solidFill>
                  <a:srgbClr val="FF33CC"/>
                </a:solidFill>
              </a:rPr>
              <a:t>July</a:t>
            </a:r>
            <a:endParaRPr lang="it-IT" b="1" dirty="0">
              <a:solidFill>
                <a:srgbClr val="FF33CC"/>
              </a:solidFill>
            </a:endParaRPr>
          </a:p>
          <a:p>
            <a:r>
              <a:rPr lang="it-IT" sz="1400" dirty="0"/>
              <a:t>D.7.4 D.8.3 </a:t>
            </a:r>
            <a:r>
              <a:rPr lang="en-US" dirty="0"/>
              <a:t>World wide web site for dissemination 	R 	</a:t>
            </a:r>
            <a:r>
              <a:rPr lang="en-US" dirty="0" smtClean="0"/>
              <a:t>PU   </a:t>
            </a:r>
            <a:r>
              <a:rPr lang="en-US" dirty="0"/>
              <a:t>M6, </a:t>
            </a:r>
            <a:r>
              <a:rPr lang="en-US" b="1" dirty="0">
                <a:solidFill>
                  <a:srgbClr val="FF33CC"/>
                </a:solidFill>
              </a:rPr>
              <a:t>M18</a:t>
            </a:r>
            <a:r>
              <a:rPr lang="en-US" dirty="0"/>
              <a:t>, </a:t>
            </a:r>
            <a:r>
              <a:rPr lang="it-IT" dirty="0"/>
              <a:t>M30, </a:t>
            </a:r>
            <a:r>
              <a:rPr lang="it-IT" dirty="0" smtClean="0"/>
              <a:t>M48  </a:t>
            </a:r>
            <a:r>
              <a:rPr lang="it-IT" b="1" dirty="0" smtClean="0">
                <a:solidFill>
                  <a:srgbClr val="FF33CC"/>
                </a:solidFill>
              </a:rPr>
              <a:t>July</a:t>
            </a:r>
            <a:endParaRPr lang="it-IT" b="1" dirty="0">
              <a:solidFill>
                <a:srgbClr val="FF33CC"/>
              </a:solidFill>
            </a:endParaRPr>
          </a:p>
          <a:p>
            <a:r>
              <a:rPr lang="en-GB" dirty="0"/>
              <a:t>		</a:t>
            </a:r>
            <a:r>
              <a:rPr lang="en-GB" b="1" dirty="0">
                <a:solidFill>
                  <a:srgbClr val="FF0000"/>
                </a:solidFill>
              </a:rPr>
              <a:t>Status of Web </a:t>
            </a:r>
            <a:r>
              <a:rPr lang="en-GB" b="1" dirty="0" smtClean="0">
                <a:solidFill>
                  <a:srgbClr val="FF0000"/>
                </a:solidFill>
              </a:rPr>
              <a:t>site</a:t>
            </a:r>
          </a:p>
          <a:p>
            <a:endParaRPr lang="it-IT" b="1" dirty="0">
              <a:solidFill>
                <a:srgbClr val="FF0000"/>
              </a:solidFill>
            </a:endParaRPr>
          </a:p>
          <a:p>
            <a:r>
              <a:rPr lang="en-US" dirty="0"/>
              <a:t>D.8.1. FTK Workshops </a:t>
            </a:r>
            <a:r>
              <a:rPr lang="en-US" dirty="0" smtClean="0"/>
              <a:t> (</a:t>
            </a:r>
            <a:r>
              <a:rPr lang="it-IT" b="1" dirty="0">
                <a:solidFill>
                  <a:srgbClr val="FF33CC"/>
                </a:solidFill>
              </a:rPr>
              <a:t>@Aless</a:t>
            </a:r>
            <a:r>
              <a:rPr lang="it-IT" b="1" dirty="0" smtClean="0">
                <a:solidFill>
                  <a:srgbClr val="FF33CC"/>
                </a:solidFill>
              </a:rPr>
              <a:t>. Now)	</a:t>
            </a:r>
            <a:r>
              <a:rPr lang="en-US" dirty="0"/>
              <a:t>	</a:t>
            </a:r>
            <a:r>
              <a:rPr lang="en-US" dirty="0" smtClean="0"/>
              <a:t>R </a:t>
            </a:r>
            <a:r>
              <a:rPr lang="en-US" dirty="0"/>
              <a:t>	</a:t>
            </a:r>
            <a:r>
              <a:rPr lang="en-US" dirty="0" smtClean="0"/>
              <a:t>RE   </a:t>
            </a:r>
            <a:r>
              <a:rPr lang="en-US" b="1" dirty="0"/>
              <a:t>M1</a:t>
            </a:r>
            <a:r>
              <a:rPr lang="en-US" dirty="0"/>
              <a:t>, </a:t>
            </a:r>
            <a:r>
              <a:rPr lang="en-US" b="1" dirty="0">
                <a:solidFill>
                  <a:srgbClr val="FF33CC"/>
                </a:solidFill>
              </a:rPr>
              <a:t>M13</a:t>
            </a:r>
            <a:r>
              <a:rPr lang="en-US" dirty="0"/>
              <a:t>, </a:t>
            </a:r>
            <a:r>
              <a:rPr lang="it-IT" dirty="0"/>
              <a:t>M30, </a:t>
            </a:r>
            <a:r>
              <a:rPr lang="it-IT" dirty="0" smtClean="0"/>
              <a:t>M46  </a:t>
            </a:r>
            <a:r>
              <a:rPr lang="it-IT" b="1" dirty="0" smtClean="0">
                <a:solidFill>
                  <a:srgbClr val="FF33CC"/>
                </a:solidFill>
              </a:rPr>
              <a:t>February</a:t>
            </a:r>
          </a:p>
          <a:p>
            <a:r>
              <a:rPr lang="pt-BR" dirty="0" smtClean="0"/>
              <a:t>D.8.2</a:t>
            </a:r>
            <a:r>
              <a:rPr lang="pt-BR" dirty="0"/>
              <a:t>. Trainings  (</a:t>
            </a:r>
            <a:r>
              <a:rPr lang="pt-BR" b="1" dirty="0">
                <a:solidFill>
                  <a:srgbClr val="FF33CC"/>
                </a:solidFill>
              </a:rPr>
              <a:t>next is </a:t>
            </a:r>
            <a:r>
              <a:rPr lang="pt-BR" b="1" dirty="0" smtClean="0">
                <a:solidFill>
                  <a:srgbClr val="FF33CC"/>
                </a:solidFill>
              </a:rPr>
              <a:t>CERN</a:t>
            </a:r>
            <a:r>
              <a:rPr lang="pt-BR" dirty="0" smtClean="0"/>
              <a:t>)</a:t>
            </a:r>
            <a:r>
              <a:rPr lang="pt-BR" dirty="0"/>
              <a:t>		R 	</a:t>
            </a:r>
            <a:r>
              <a:rPr lang="pt-BR" dirty="0" smtClean="0"/>
              <a:t>RE   </a:t>
            </a:r>
            <a:r>
              <a:rPr lang="pt-BR" b="1" dirty="0" smtClean="0"/>
              <a:t>M1</a:t>
            </a:r>
            <a:r>
              <a:rPr lang="pt-BR" dirty="0"/>
              <a:t>, </a:t>
            </a:r>
            <a:r>
              <a:rPr lang="pt-BR" b="1" dirty="0"/>
              <a:t>M5</a:t>
            </a:r>
            <a:r>
              <a:rPr lang="pt-BR" dirty="0"/>
              <a:t>, </a:t>
            </a:r>
            <a:r>
              <a:rPr lang="pt-BR" b="1" dirty="0"/>
              <a:t>M9</a:t>
            </a:r>
            <a:r>
              <a:rPr lang="pt-BR" b="1" dirty="0" smtClean="0"/>
              <a:t>, </a:t>
            </a:r>
            <a:r>
              <a:rPr lang="it-IT" b="1" dirty="0" smtClean="0">
                <a:solidFill>
                  <a:srgbClr val="FF33CC"/>
                </a:solidFill>
              </a:rPr>
              <a:t>M19</a:t>
            </a:r>
            <a:r>
              <a:rPr lang="it-IT" dirty="0"/>
              <a:t>, </a:t>
            </a:r>
            <a:r>
              <a:rPr lang="it-IT" dirty="0" smtClean="0"/>
              <a:t>  </a:t>
            </a:r>
            <a:r>
              <a:rPr lang="it-IT" b="1" dirty="0" smtClean="0">
                <a:solidFill>
                  <a:srgbClr val="FF33CC"/>
                </a:solidFill>
              </a:rPr>
              <a:t>August </a:t>
            </a:r>
            <a:r>
              <a:rPr lang="it-IT" dirty="0"/>
              <a:t>							M29, M47</a:t>
            </a:r>
          </a:p>
        </p:txBody>
      </p:sp>
    </p:spTree>
    <p:extLst>
      <p:ext uri="{BB962C8B-B14F-4D97-AF65-F5344CB8AC3E}">
        <p14:creationId xmlns:p14="http://schemas.microsoft.com/office/powerpoint/2010/main" val="40908010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CONCLUSIONS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Interesting work developments 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Our recruitment – secondment plan is going ahead with changes but </a:t>
            </a:r>
            <a:r>
              <a:rPr lang="en-GB" smtClean="0"/>
              <a:t>all approved by PO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We wait comments from the first progress report submission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96791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27042"/>
            <a:ext cx="9144000" cy="119434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68949"/>
            <a:ext cx="9144000" cy="920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96701" y="91750"/>
            <a:ext cx="77505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OUTREACH - FTK workshops - Trainings     SCHEDULE</a:t>
            </a:r>
            <a:endParaRPr lang="it-IT" sz="2800" dirty="0"/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3851920" y="2763145"/>
            <a:ext cx="576064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7"/>
          <p:cNvSpPr/>
          <p:nvPr/>
        </p:nvSpPr>
        <p:spPr>
          <a:xfrm>
            <a:off x="3755302" y="2424213"/>
            <a:ext cx="727799" cy="500731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Rounded Rectangle 1"/>
          <p:cNvSpPr/>
          <p:nvPr/>
        </p:nvSpPr>
        <p:spPr>
          <a:xfrm>
            <a:off x="971600" y="2501901"/>
            <a:ext cx="1250900" cy="17267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Rounded Rectangle 10"/>
          <p:cNvSpPr/>
          <p:nvPr/>
        </p:nvSpPr>
        <p:spPr>
          <a:xfrm>
            <a:off x="971600" y="2676806"/>
            <a:ext cx="1250900" cy="17267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ounded Rectangle 6"/>
          <p:cNvSpPr/>
          <p:nvPr/>
        </p:nvSpPr>
        <p:spPr>
          <a:xfrm>
            <a:off x="2699792" y="1989939"/>
            <a:ext cx="1008112" cy="992499"/>
          </a:xfrm>
          <a:prstGeom prst="roundRect">
            <a:avLst/>
          </a:prstGeom>
          <a:noFill/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TextBox 8"/>
          <p:cNvSpPr txBox="1"/>
          <p:nvPr/>
        </p:nvSpPr>
        <p:spPr>
          <a:xfrm>
            <a:off x="234241" y="2980059"/>
            <a:ext cx="2725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FF33CC"/>
                </a:solidFill>
              </a:rPr>
              <a:t>ALL DONE IN PISA first year</a:t>
            </a:r>
            <a:endParaRPr lang="it-IT" dirty="0">
              <a:solidFill>
                <a:srgbClr val="FF33CC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338009" y="884284"/>
            <a:ext cx="834587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GB" dirty="0" smtClean="0"/>
              <a:t>YEAR 1</a:t>
            </a:r>
            <a:endParaRPr lang="it-IT" dirty="0"/>
          </a:p>
        </p:txBody>
      </p:sp>
      <p:sp>
        <p:nvSpPr>
          <p:cNvPr id="15" name="TextBox 14"/>
          <p:cNvSpPr txBox="1"/>
          <p:nvPr/>
        </p:nvSpPr>
        <p:spPr>
          <a:xfrm>
            <a:off x="4572000" y="895450"/>
            <a:ext cx="834587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GB" dirty="0" smtClean="0"/>
              <a:t>YEAR 2</a:t>
            </a:r>
            <a:endParaRPr lang="it-IT" dirty="0"/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2483768" y="2924944"/>
            <a:ext cx="216024" cy="96440"/>
          </a:xfrm>
          <a:prstGeom prst="straightConnector1">
            <a:avLst/>
          </a:prstGeom>
          <a:ln>
            <a:solidFill>
              <a:srgbClr val="FF33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17"/>
          <p:cNvSpPr/>
          <p:nvPr/>
        </p:nvSpPr>
        <p:spPr>
          <a:xfrm>
            <a:off x="4729129" y="1978603"/>
            <a:ext cx="618563" cy="992499"/>
          </a:xfrm>
          <a:prstGeom prst="round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7" name="Straight Arrow Connector 16"/>
          <p:cNvCxnSpPr>
            <a:endCxn id="18" idx="2"/>
          </p:cNvCxnSpPr>
          <p:nvPr/>
        </p:nvCxnSpPr>
        <p:spPr>
          <a:xfrm flipV="1">
            <a:off x="4989293" y="2971102"/>
            <a:ext cx="49118" cy="1936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172596" y="3031048"/>
            <a:ext cx="184005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rgbClr val="FFC000"/>
                </a:solidFill>
              </a:rPr>
              <a:t>Where we do it </a:t>
            </a:r>
          </a:p>
          <a:p>
            <a:r>
              <a:rPr lang="en-GB" b="1" dirty="0" smtClean="0">
                <a:solidFill>
                  <a:srgbClr val="FFC000"/>
                </a:solidFill>
              </a:rPr>
              <a:t>The second year?</a:t>
            </a:r>
          </a:p>
          <a:p>
            <a:r>
              <a:rPr lang="en-GB" b="1" dirty="0" smtClean="0">
                <a:solidFill>
                  <a:srgbClr val="FFC000"/>
                </a:solidFill>
              </a:rPr>
              <a:t>CERN Training! </a:t>
            </a:r>
            <a:endParaRPr lang="it-IT" b="1" dirty="0">
              <a:solidFill>
                <a:srgbClr val="FFC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073797" y="922621"/>
            <a:ext cx="834587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GB" dirty="0" smtClean="0"/>
              <a:t>YEAR 3</a:t>
            </a:r>
            <a:endParaRPr lang="it-IT" dirty="0"/>
          </a:p>
        </p:txBody>
      </p:sp>
      <p:sp>
        <p:nvSpPr>
          <p:cNvPr id="20" name="Rounded Rectangle 19"/>
          <p:cNvSpPr/>
          <p:nvPr/>
        </p:nvSpPr>
        <p:spPr>
          <a:xfrm>
            <a:off x="6289821" y="1986554"/>
            <a:ext cx="618563" cy="992499"/>
          </a:xfrm>
          <a:prstGeom prst="round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21" name="Straight Arrow Connector 20"/>
          <p:cNvCxnSpPr/>
          <p:nvPr/>
        </p:nvCxnSpPr>
        <p:spPr>
          <a:xfrm flipV="1">
            <a:off x="2411760" y="2849484"/>
            <a:ext cx="1861963" cy="110489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-20477" y="4077713"/>
            <a:ext cx="596067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This is going to happen now in AUTH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Very nice organization – congratulation to AUTH!</a:t>
            </a:r>
          </a:p>
          <a:p>
            <a:endParaRPr lang="en-GB" dirty="0">
              <a:solidFill>
                <a:srgbClr val="FF0000"/>
              </a:solidFill>
            </a:endParaRPr>
          </a:p>
          <a:p>
            <a:r>
              <a:rPr lang="en-GB" dirty="0" smtClean="0">
                <a:solidFill>
                  <a:srgbClr val="FF0000"/>
                </a:solidFill>
              </a:rPr>
              <a:t>Training in the LAB with FPGA evaluation boards and VIVADO!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Very nice workshop 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Participation with a talk also at the school on trigger!</a:t>
            </a:r>
            <a:endParaRPr lang="it-IT" dirty="0">
              <a:solidFill>
                <a:srgbClr val="FF0000"/>
              </a:solidFill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 flipH="1" flipV="1">
            <a:off x="6572231" y="3067914"/>
            <a:ext cx="160009" cy="100915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6183986" y="4115911"/>
            <a:ext cx="144879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NEXT year </a:t>
            </a:r>
          </a:p>
          <a:p>
            <a:r>
              <a:rPr lang="en-GB" dirty="0" smtClean="0"/>
              <a:t>at LPNHE!</a:t>
            </a:r>
          </a:p>
          <a:p>
            <a:r>
              <a:rPr lang="en-GB" dirty="0" smtClean="0"/>
              <a:t>What do you</a:t>
            </a:r>
          </a:p>
          <a:p>
            <a:r>
              <a:rPr lang="en-GB" dirty="0" smtClean="0"/>
              <a:t>Plan to offer?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88107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5" y="273790"/>
            <a:ext cx="6429375" cy="632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804248" y="836712"/>
            <a:ext cx="1835887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solidFill>
                  <a:srgbClr val="FF0000"/>
                </a:solidFill>
              </a:rPr>
              <a:t>Very nice </a:t>
            </a:r>
          </a:p>
          <a:p>
            <a:r>
              <a:rPr lang="en-GB" sz="2800" dirty="0" smtClean="0">
                <a:solidFill>
                  <a:srgbClr val="FF0000"/>
                </a:solidFill>
              </a:rPr>
              <a:t>session</a:t>
            </a:r>
          </a:p>
          <a:p>
            <a:r>
              <a:rPr lang="en-GB" sz="2800" dirty="0">
                <a:solidFill>
                  <a:srgbClr val="FF0000"/>
                </a:solidFill>
              </a:rPr>
              <a:t>o</a:t>
            </a:r>
            <a:r>
              <a:rPr lang="en-GB" sz="2800" dirty="0" smtClean="0">
                <a:solidFill>
                  <a:srgbClr val="FF0000"/>
                </a:solidFill>
              </a:rPr>
              <a:t>n FTK! </a:t>
            </a:r>
          </a:p>
          <a:p>
            <a:r>
              <a:rPr lang="en-GB" sz="2800" dirty="0" smtClean="0">
                <a:solidFill>
                  <a:srgbClr val="FF0000"/>
                </a:solidFill>
              </a:rPr>
              <a:t>Next Friday</a:t>
            </a:r>
          </a:p>
          <a:p>
            <a:endParaRPr lang="en-GB" sz="2800" dirty="0">
              <a:solidFill>
                <a:srgbClr val="FF0000"/>
              </a:solidFill>
            </a:endParaRPr>
          </a:p>
          <a:p>
            <a:r>
              <a:rPr lang="en-GB" sz="2800" dirty="0" smtClean="0">
                <a:solidFill>
                  <a:srgbClr val="FF0000"/>
                </a:solidFill>
              </a:rPr>
              <a:t>At AUTH</a:t>
            </a:r>
            <a:endParaRPr lang="it-IT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905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00" y="836712"/>
            <a:ext cx="7344816" cy="4536504"/>
          </a:xfrm>
        </p:spPr>
        <p:txBody>
          <a:bodyPr>
            <a:noAutofit/>
          </a:bodyPr>
          <a:lstStyle/>
          <a:p>
            <a:r>
              <a:rPr lang="en-GB" sz="3200" b="1" dirty="0" smtClean="0">
                <a:solidFill>
                  <a:srgbClr val="FF0000"/>
                </a:solidFill>
              </a:rPr>
              <a:t>SLP1 task – the good occasion with  Thales did not work</a:t>
            </a:r>
            <a:br>
              <a:rPr lang="en-GB" sz="3200" b="1" dirty="0" smtClean="0">
                <a:solidFill>
                  <a:srgbClr val="FF0000"/>
                </a:solidFill>
              </a:rPr>
            </a:br>
            <a:r>
              <a:rPr lang="en-GB" sz="3200" b="1" dirty="0" smtClean="0">
                <a:solidFill>
                  <a:srgbClr val="FF0000"/>
                </a:solidFill>
              </a:rPr>
              <a:t>It looks like Thales is now very little interested</a:t>
            </a:r>
            <a:br>
              <a:rPr lang="en-GB" sz="3200" b="1" dirty="0" smtClean="0">
                <a:solidFill>
                  <a:srgbClr val="FF0000"/>
                </a:solidFill>
              </a:rPr>
            </a:br>
            <a:r>
              <a:rPr lang="en-GB" sz="3200" b="1" dirty="0">
                <a:solidFill>
                  <a:srgbClr val="FF0000"/>
                </a:solidFill>
              </a:rPr>
              <a:t/>
            </a:r>
            <a:br>
              <a:rPr lang="en-GB" sz="3200" b="1" dirty="0">
                <a:solidFill>
                  <a:srgbClr val="FF0000"/>
                </a:solidFill>
              </a:rPr>
            </a:br>
            <a:r>
              <a:rPr lang="en-GB" sz="3200" b="1" dirty="0" smtClean="0">
                <a:solidFill>
                  <a:srgbClr val="FF0000"/>
                </a:solidFill>
              </a:rPr>
              <a:t/>
            </a:r>
            <a:br>
              <a:rPr lang="en-GB" sz="3200" b="1" dirty="0" smtClean="0">
                <a:solidFill>
                  <a:srgbClr val="FF0000"/>
                </a:solidFill>
              </a:rPr>
            </a:br>
            <a:r>
              <a:rPr lang="en-GB" sz="3200" b="1" dirty="0" smtClean="0">
                <a:solidFill>
                  <a:srgbClr val="FF0000"/>
                </a:solidFill>
              </a:rPr>
              <a:t>We are looking for different contacts</a:t>
            </a:r>
            <a:br>
              <a:rPr lang="en-GB" sz="3200" b="1" dirty="0" smtClean="0">
                <a:solidFill>
                  <a:srgbClr val="FF0000"/>
                </a:solidFill>
              </a:rPr>
            </a:br>
            <a:r>
              <a:rPr lang="en-GB" sz="3200" b="1" dirty="0" smtClean="0">
                <a:solidFill>
                  <a:srgbClr val="FF0000"/>
                </a:solidFill>
              </a:rPr>
              <a:t/>
            </a:r>
            <a:br>
              <a:rPr lang="en-GB" sz="3200" b="1" dirty="0" smtClean="0">
                <a:solidFill>
                  <a:srgbClr val="FF0000"/>
                </a:solidFill>
              </a:rPr>
            </a:br>
            <a:r>
              <a:rPr lang="en-GB" sz="3200" b="1" dirty="0" smtClean="0">
                <a:solidFill>
                  <a:srgbClr val="FF0000"/>
                </a:solidFill>
              </a:rPr>
              <a:t>Cadence -- IMEC</a:t>
            </a:r>
            <a:endParaRPr lang="it-IT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6407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Recruitments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84784"/>
            <a:ext cx="8229600" cy="4525963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GB" dirty="0" smtClean="0"/>
              <a:t>GA approved  for the AUTH recruitment</a:t>
            </a:r>
          </a:p>
          <a:p>
            <a:pPr marL="0" indent="0">
              <a:buNone/>
            </a:pPr>
            <a:r>
              <a:rPr lang="it-IT" dirty="0"/>
              <a:t>Having a a short list of the follwoing three: </a:t>
            </a:r>
            <a:r>
              <a:rPr lang="it-IT" dirty="0" smtClean="0"/>
              <a:t> Dr</a:t>
            </a:r>
            <a:r>
              <a:rPr lang="it-IT" dirty="0"/>
              <a:t>. Naoki Kimura, </a:t>
            </a:r>
            <a:r>
              <a:rPr lang="it-IT" dirty="0" smtClean="0"/>
              <a:t>Dr</a:t>
            </a:r>
            <a:r>
              <a:rPr lang="it-IT" dirty="0"/>
              <a:t>. Daniela Paredes </a:t>
            </a:r>
            <a:r>
              <a:rPr lang="it-IT" dirty="0" smtClean="0"/>
              <a:t>and  Dr</a:t>
            </a:r>
            <a:r>
              <a:rPr lang="it-IT" dirty="0"/>
              <a:t>. Antonio Branca </a:t>
            </a:r>
            <a:br>
              <a:rPr lang="it-IT" dirty="0"/>
            </a:br>
            <a:r>
              <a:rPr lang="it-IT" dirty="0"/>
              <a:t/>
            </a:r>
            <a:br>
              <a:rPr lang="it-IT" dirty="0"/>
            </a:br>
            <a:r>
              <a:rPr lang="it-IT" dirty="0" smtClean="0"/>
              <a:t>Arranging </a:t>
            </a:r>
            <a:r>
              <a:rPr lang="it-IT" dirty="0"/>
              <a:t>interview with them, </a:t>
            </a:r>
            <a:r>
              <a:rPr lang="it-IT" dirty="0" smtClean="0"/>
              <a:t> with </a:t>
            </a:r>
            <a:r>
              <a:rPr lang="it-IT" dirty="0"/>
              <a:t>the selection comittee: </a:t>
            </a:r>
            <a:br>
              <a:rPr lang="it-IT" dirty="0"/>
            </a:br>
            <a:r>
              <a:rPr lang="it-IT" dirty="0"/>
              <a:t>-  Calliope-Louisa Sotiropoulou (gender officer) </a:t>
            </a:r>
            <a:r>
              <a:rPr lang="it-IT" dirty="0" smtClean="0"/>
              <a:t>, Simone Donati (UNIPI), Kostas Kordas 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Who </a:t>
            </a:r>
            <a:r>
              <a:rPr lang="en-GB" dirty="0"/>
              <a:t>has to answer for the </a:t>
            </a:r>
            <a:r>
              <a:rPr lang="en-GB" dirty="0" smtClean="0"/>
              <a:t>GA:</a:t>
            </a:r>
          </a:p>
          <a:p>
            <a:r>
              <a:rPr lang="it-IT" dirty="0"/>
              <a:t>Mauro </a:t>
            </a:r>
            <a:r>
              <a:rPr lang="it-IT" dirty="0" smtClean="0"/>
              <a:t>Dell’ Orso </a:t>
            </a:r>
            <a:r>
              <a:rPr lang="it-IT" dirty="0"/>
              <a:t> </a:t>
            </a:r>
            <a:r>
              <a:rPr lang="it-IT" dirty="0" smtClean="0"/>
              <a:t>–UNIPI, </a:t>
            </a:r>
            <a:r>
              <a:rPr lang="it-IT" dirty="0"/>
              <a:t>Chair</a:t>
            </a:r>
          </a:p>
          <a:p>
            <a:r>
              <a:rPr lang="it-IT" dirty="0"/>
              <a:t>Kostas Kordas </a:t>
            </a:r>
            <a:r>
              <a:rPr lang="it-IT" dirty="0" smtClean="0"/>
              <a:t> –</a:t>
            </a:r>
            <a:r>
              <a:rPr lang="it-IT" dirty="0"/>
              <a:t> </a:t>
            </a:r>
            <a:r>
              <a:rPr lang="it-IT" dirty="0" smtClean="0"/>
              <a:t>AUTH, Member</a:t>
            </a:r>
            <a:endParaRPr lang="it-IT" dirty="0"/>
          </a:p>
          <a:p>
            <a:r>
              <a:rPr lang="it-IT" dirty="0"/>
              <a:t>Alessandro </a:t>
            </a:r>
            <a:r>
              <a:rPr lang="it-IT" dirty="0" smtClean="0"/>
              <a:t>Iovene </a:t>
            </a:r>
            <a:r>
              <a:rPr lang="it-IT" dirty="0"/>
              <a:t> </a:t>
            </a:r>
            <a:r>
              <a:rPr lang="it-IT" dirty="0" smtClean="0"/>
              <a:t>–</a:t>
            </a:r>
            <a:r>
              <a:rPr lang="it-IT" dirty="0"/>
              <a:t> </a:t>
            </a:r>
            <a:r>
              <a:rPr lang="it-IT" dirty="0" smtClean="0"/>
              <a:t>CAEN</a:t>
            </a:r>
            <a:r>
              <a:rPr lang="it-IT" dirty="0"/>
              <a:t>, Member</a:t>
            </a:r>
            <a:endParaRPr lang="it-IT" dirty="0">
              <a:solidFill>
                <a:srgbClr val="FF0000"/>
              </a:solidFill>
            </a:endParaRPr>
          </a:p>
          <a:p>
            <a:r>
              <a:rPr lang="it-IT" dirty="0">
                <a:solidFill>
                  <a:srgbClr val="FF0000"/>
                </a:solidFill>
              </a:rPr>
              <a:t>Betty Magnin </a:t>
            </a:r>
            <a:r>
              <a:rPr lang="it-IT" dirty="0" smtClean="0">
                <a:solidFill>
                  <a:srgbClr val="FF0000"/>
                </a:solidFill>
              </a:rPr>
              <a:t> –</a:t>
            </a:r>
            <a:r>
              <a:rPr lang="it-IT" dirty="0">
                <a:solidFill>
                  <a:srgbClr val="FF0000"/>
                </a:solidFill>
              </a:rPr>
              <a:t> </a:t>
            </a:r>
            <a:r>
              <a:rPr lang="it-IT" dirty="0" smtClean="0">
                <a:solidFill>
                  <a:srgbClr val="FF0000"/>
                </a:solidFill>
              </a:rPr>
              <a:t>CERN</a:t>
            </a:r>
            <a:r>
              <a:rPr lang="it-IT" dirty="0">
                <a:solidFill>
                  <a:srgbClr val="FF0000"/>
                </a:solidFill>
              </a:rPr>
              <a:t>, </a:t>
            </a:r>
            <a:r>
              <a:rPr lang="it-IT" dirty="0" smtClean="0">
                <a:solidFill>
                  <a:srgbClr val="FF0000"/>
                </a:solidFill>
              </a:rPr>
              <a:t>Member        --   missing answer</a:t>
            </a:r>
            <a:endParaRPr lang="it-IT" dirty="0">
              <a:solidFill>
                <a:srgbClr val="FF0000"/>
              </a:solidFill>
            </a:endParaRPr>
          </a:p>
          <a:p>
            <a:r>
              <a:rPr lang="it-IT" dirty="0"/>
              <a:t>Giovanni Calderini </a:t>
            </a:r>
            <a:r>
              <a:rPr lang="it-IT" dirty="0" smtClean="0"/>
              <a:t> –</a:t>
            </a:r>
            <a:r>
              <a:rPr lang="it-IT" dirty="0"/>
              <a:t> </a:t>
            </a:r>
            <a:r>
              <a:rPr lang="it-IT" dirty="0" smtClean="0"/>
              <a:t>CNRS</a:t>
            </a:r>
            <a:r>
              <a:rPr lang="it-IT" dirty="0"/>
              <a:t>, Member</a:t>
            </a:r>
          </a:p>
          <a:p>
            <a:r>
              <a:rPr lang="it-IT" dirty="0" smtClean="0"/>
              <a:t>Petros Soukoulias </a:t>
            </a:r>
            <a:r>
              <a:rPr lang="it-IT" dirty="0"/>
              <a:t> </a:t>
            </a:r>
            <a:r>
              <a:rPr lang="it-IT" dirty="0" smtClean="0"/>
              <a:t>–</a:t>
            </a:r>
            <a:r>
              <a:rPr lang="it-IT" dirty="0"/>
              <a:t> </a:t>
            </a:r>
            <a:r>
              <a:rPr lang="it-IT" dirty="0" smtClean="0"/>
              <a:t>PRIELE</a:t>
            </a:r>
            <a:r>
              <a:rPr lang="it-IT" dirty="0"/>
              <a:t>, Member</a:t>
            </a:r>
          </a:p>
          <a:p>
            <a:r>
              <a:rPr lang="it-IT" dirty="0"/>
              <a:t>Simone Donati </a:t>
            </a:r>
            <a:r>
              <a:rPr lang="it-IT" dirty="0" smtClean="0"/>
              <a:t> –</a:t>
            </a:r>
            <a:r>
              <a:rPr lang="it-IT" dirty="0"/>
              <a:t> </a:t>
            </a:r>
            <a:r>
              <a:rPr lang="it-IT" dirty="0" smtClean="0"/>
              <a:t>UNIPI</a:t>
            </a:r>
            <a:r>
              <a:rPr lang="it-IT" dirty="0"/>
              <a:t>, Member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48547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Recruitments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dirty="0" smtClean="0"/>
              <a:t>Who </a:t>
            </a:r>
            <a:r>
              <a:rPr lang="en-GB" dirty="0" smtClean="0"/>
              <a:t>has to answer for the EB: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err="1" smtClean="0"/>
              <a:t>Dell’Orso</a:t>
            </a:r>
            <a:r>
              <a:rPr lang="en-GB" dirty="0" smtClean="0"/>
              <a:t> UNIPI,  Project </a:t>
            </a:r>
            <a:r>
              <a:rPr lang="en-GB" dirty="0"/>
              <a:t>Coordinator</a:t>
            </a:r>
            <a:r>
              <a:rPr lang="en-GB" dirty="0" smtClean="0"/>
              <a:t>,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Kostas </a:t>
            </a:r>
            <a:r>
              <a:rPr lang="en-GB" dirty="0" err="1" smtClean="0"/>
              <a:t>Kordas</a:t>
            </a:r>
            <a:r>
              <a:rPr lang="en-GB" dirty="0" smtClean="0"/>
              <a:t>, AUTH, WP </a:t>
            </a:r>
            <a:r>
              <a:rPr lang="en-GB" dirty="0"/>
              <a:t>7</a:t>
            </a:r>
          </a:p>
          <a:p>
            <a:pPr marL="0" indent="0">
              <a:buNone/>
            </a:pPr>
            <a:r>
              <a:rPr lang="en-GB" dirty="0" err="1" smtClean="0"/>
              <a:t>Dimitrios</a:t>
            </a:r>
            <a:r>
              <a:rPr lang="en-GB" dirty="0" smtClean="0"/>
              <a:t> </a:t>
            </a:r>
            <a:r>
              <a:rPr lang="en-GB" dirty="0" err="1" smtClean="0"/>
              <a:t>Sampsonidis</a:t>
            </a:r>
            <a:r>
              <a:rPr lang="en-GB" dirty="0" smtClean="0"/>
              <a:t>,  AUTH, WP </a:t>
            </a:r>
            <a:r>
              <a:rPr lang="en-GB" dirty="0"/>
              <a:t>8</a:t>
            </a:r>
          </a:p>
          <a:p>
            <a:pPr marL="0" indent="0">
              <a:buNone/>
            </a:pPr>
            <a:r>
              <a:rPr lang="en-GB" dirty="0" smtClean="0"/>
              <a:t>Paola </a:t>
            </a:r>
            <a:r>
              <a:rPr lang="en-GB" dirty="0" err="1" smtClean="0"/>
              <a:t>Garosi</a:t>
            </a:r>
            <a:r>
              <a:rPr lang="en-GB" dirty="0" smtClean="0"/>
              <a:t>,  CAEN, WP </a:t>
            </a:r>
            <a:r>
              <a:rPr lang="en-GB" dirty="0"/>
              <a:t>2</a:t>
            </a:r>
          </a:p>
          <a:p>
            <a:pPr marL="0" indent="0">
              <a:buNone/>
            </a:pPr>
            <a:r>
              <a:rPr lang="en-GB" dirty="0" smtClean="0"/>
              <a:t>Francesco </a:t>
            </a:r>
            <a:r>
              <a:rPr lang="en-GB" dirty="0" err="1" smtClean="0"/>
              <a:t>Crescioli</a:t>
            </a:r>
            <a:r>
              <a:rPr lang="en-GB" dirty="0" smtClean="0"/>
              <a:t>,  CNRS, WP </a:t>
            </a:r>
            <a:r>
              <a:rPr lang="en-GB" dirty="0"/>
              <a:t>6</a:t>
            </a:r>
          </a:p>
          <a:p>
            <a:pPr marL="0" indent="0">
              <a:buNone/>
            </a:pPr>
            <a:r>
              <a:rPr lang="en-GB" dirty="0" smtClean="0"/>
              <a:t>Andreas </a:t>
            </a:r>
            <a:r>
              <a:rPr lang="en-GB" dirty="0" err="1" smtClean="0"/>
              <a:t>Sakellariou</a:t>
            </a:r>
            <a:r>
              <a:rPr lang="en-GB" dirty="0" smtClean="0"/>
              <a:t>,  PRIELE, WP </a:t>
            </a:r>
            <a:r>
              <a:rPr lang="en-GB" dirty="0"/>
              <a:t>1</a:t>
            </a:r>
          </a:p>
          <a:p>
            <a:pPr marL="0" indent="0">
              <a:buNone/>
            </a:pPr>
            <a:r>
              <a:rPr lang="en-GB" dirty="0" smtClean="0"/>
              <a:t>Marco </a:t>
            </a:r>
            <a:r>
              <a:rPr lang="en-GB" dirty="0" err="1" smtClean="0"/>
              <a:t>Piendibene</a:t>
            </a:r>
            <a:r>
              <a:rPr lang="en-GB" dirty="0" smtClean="0"/>
              <a:t> UNIPI</a:t>
            </a:r>
            <a:r>
              <a:rPr lang="en-GB" dirty="0"/>
              <a:t>, WP 5 Coordinator, Member</a:t>
            </a:r>
          </a:p>
          <a:p>
            <a:pPr marL="0" indent="0">
              <a:buNone/>
            </a:pPr>
            <a:r>
              <a:rPr lang="en-GB" dirty="0"/>
              <a:t>Chiara </a:t>
            </a:r>
            <a:r>
              <a:rPr lang="en-GB" dirty="0" err="1" smtClean="0"/>
              <a:t>Roda</a:t>
            </a:r>
            <a:r>
              <a:rPr lang="en-GB" dirty="0" smtClean="0"/>
              <a:t> UNIPI, WP </a:t>
            </a:r>
            <a:r>
              <a:rPr lang="en-GB" dirty="0"/>
              <a:t>4</a:t>
            </a:r>
          </a:p>
          <a:p>
            <a:pPr marL="0" indent="0">
              <a:buNone/>
            </a:pPr>
            <a:r>
              <a:rPr lang="en-GB" dirty="0" smtClean="0"/>
              <a:t>Betty </a:t>
            </a:r>
            <a:r>
              <a:rPr lang="en-GB" dirty="0" err="1" smtClean="0"/>
              <a:t>Magnin</a:t>
            </a:r>
            <a:r>
              <a:rPr lang="en-GB" dirty="0" smtClean="0"/>
              <a:t> CERN,  </a:t>
            </a:r>
            <a:r>
              <a:rPr lang="en-GB" dirty="0"/>
              <a:t>WP </a:t>
            </a:r>
            <a:r>
              <a:rPr lang="en-GB" dirty="0" smtClean="0"/>
              <a:t>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60122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Mid Term Review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Has to be done preferably on months 20-22 September-November</a:t>
            </a:r>
          </a:p>
          <a:p>
            <a:endParaRPr lang="en-GB" dirty="0"/>
          </a:p>
          <a:p>
            <a:r>
              <a:rPr lang="en-GB" dirty="0" smtClean="0"/>
              <a:t>I propose </a:t>
            </a:r>
            <a:r>
              <a:rPr lang="en-GB" b="1" dirty="0" smtClean="0">
                <a:solidFill>
                  <a:srgbClr val="FF0000"/>
                </a:solidFill>
              </a:rPr>
              <a:t>September</a:t>
            </a:r>
          </a:p>
          <a:p>
            <a:endParaRPr lang="en-GB" b="1" dirty="0"/>
          </a:p>
          <a:p>
            <a:r>
              <a:rPr lang="en-GB" b="1" dirty="0" smtClean="0"/>
              <a:t>Report should be delivered one month before: </a:t>
            </a:r>
            <a:r>
              <a:rPr lang="en-GB" b="1" dirty="0" smtClean="0">
                <a:solidFill>
                  <a:srgbClr val="FF0000"/>
                </a:solidFill>
              </a:rPr>
              <a:t>end of July</a:t>
            </a:r>
            <a:endParaRPr lang="it-IT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30629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44016"/>
            <a:ext cx="8229600" cy="620688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rgbClr val="0070C0"/>
                </a:solidFill>
              </a:rPr>
              <a:t>Management – Meetings  (1/2)</a:t>
            </a:r>
            <a:endParaRPr lang="it-IT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520" y="980728"/>
            <a:ext cx="9144000" cy="5760640"/>
          </a:xfrm>
        </p:spPr>
        <p:txBody>
          <a:bodyPr>
            <a:normAutofit fontScale="92500" lnSpcReduction="10000"/>
          </a:bodyPr>
          <a:lstStyle/>
          <a:p>
            <a:pPr marL="571500" indent="-514350">
              <a:buFont typeface="+mj-lt"/>
              <a:buAutoNum type="arabicPeriod"/>
            </a:pPr>
            <a:r>
              <a:rPr lang="en-GB" sz="2800" dirty="0" smtClean="0"/>
              <a:t>ANNEX 1:</a:t>
            </a:r>
          </a:p>
          <a:p>
            <a:r>
              <a:rPr lang="en-US" sz="2800" dirty="0"/>
              <a:t>The </a:t>
            </a:r>
            <a:r>
              <a:rPr lang="en-US" sz="2800" b="1" dirty="0" smtClean="0">
                <a:solidFill>
                  <a:srgbClr val="FF0000"/>
                </a:solidFill>
              </a:rPr>
              <a:t>GA</a:t>
            </a:r>
            <a:r>
              <a:rPr lang="en-US" sz="2800" dirty="0" smtClean="0">
                <a:solidFill>
                  <a:srgbClr val="FF33CC"/>
                </a:solidFill>
              </a:rPr>
              <a:t> </a:t>
            </a:r>
            <a:r>
              <a:rPr lang="en-US" sz="2800" dirty="0" smtClean="0"/>
              <a:t>will </a:t>
            </a:r>
            <a:r>
              <a:rPr lang="en-US" sz="2800" dirty="0"/>
              <a:t>meet twice per year (</a:t>
            </a:r>
            <a:r>
              <a:rPr lang="en-US" sz="2800" b="1" dirty="0">
                <a:solidFill>
                  <a:srgbClr val="FF0000"/>
                </a:solidFill>
              </a:rPr>
              <a:t>M5 </a:t>
            </a:r>
            <a:r>
              <a:rPr lang="en-US" sz="2800" b="1" dirty="0" smtClean="0">
                <a:solidFill>
                  <a:srgbClr val="FF0000"/>
                </a:solidFill>
              </a:rPr>
              <a:t>&amp; M11</a:t>
            </a:r>
            <a:r>
              <a:rPr lang="en-US" sz="2800" dirty="0" smtClean="0"/>
              <a:t> </a:t>
            </a:r>
            <a:r>
              <a:rPr lang="en-US" sz="2800" dirty="0"/>
              <a:t>each </a:t>
            </a:r>
            <a:r>
              <a:rPr lang="en-US" sz="2800" dirty="0" smtClean="0"/>
              <a:t>year)</a:t>
            </a:r>
            <a:br>
              <a:rPr lang="en-US" sz="2800" dirty="0" smtClean="0"/>
            </a:br>
            <a:r>
              <a:rPr lang="en-US" sz="2800" dirty="0" smtClean="0"/>
              <a:t>to </a:t>
            </a:r>
            <a:r>
              <a:rPr lang="en-US" sz="2800" dirty="0"/>
              <a:t>deal with </a:t>
            </a:r>
            <a:r>
              <a:rPr lang="en-US" sz="2800" dirty="0" smtClean="0"/>
              <a:t>administrative </a:t>
            </a:r>
            <a:r>
              <a:rPr lang="it-IT" sz="2800" dirty="0" smtClean="0"/>
              <a:t>issues </a:t>
            </a:r>
            <a:r>
              <a:rPr lang="it-IT" sz="2800" dirty="0"/>
              <a:t>of the project</a:t>
            </a:r>
            <a:r>
              <a:rPr lang="it-IT" dirty="0" smtClean="0"/>
              <a:t>.</a:t>
            </a:r>
          </a:p>
          <a:p>
            <a:r>
              <a:rPr lang="en-GB" sz="2800" dirty="0" smtClean="0"/>
              <a:t>The </a:t>
            </a:r>
            <a:r>
              <a:rPr lang="en-GB" sz="2800" b="1" dirty="0" smtClean="0">
                <a:solidFill>
                  <a:srgbClr val="FF0000"/>
                </a:solidFill>
              </a:rPr>
              <a:t>EB</a:t>
            </a:r>
            <a:r>
              <a:rPr lang="en-GB" sz="2800" dirty="0" smtClean="0"/>
              <a:t> </a:t>
            </a:r>
            <a:r>
              <a:rPr lang="en-US" sz="2800" dirty="0" smtClean="0"/>
              <a:t>will meet every 4 months (</a:t>
            </a:r>
            <a:r>
              <a:rPr lang="en-US" sz="2800" b="1" dirty="0" smtClean="0">
                <a:solidFill>
                  <a:srgbClr val="FF0000"/>
                </a:solidFill>
              </a:rPr>
              <a:t>M3, M7, M11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/>
              <a:t>each year)</a:t>
            </a:r>
            <a:br>
              <a:rPr lang="en-US" sz="2800" dirty="0" smtClean="0"/>
            </a:br>
            <a:r>
              <a:rPr lang="en-US" sz="2800" dirty="0" smtClean="0"/>
              <a:t>to assess the progress in research and training aspects.</a:t>
            </a:r>
          </a:p>
          <a:p>
            <a:endParaRPr lang="en-US" sz="2800" dirty="0"/>
          </a:p>
          <a:p>
            <a:pPr marL="514350" indent="-514350">
              <a:buFont typeface="+mj-lt"/>
              <a:buAutoNum type="arabicPeriod" startAt="2"/>
            </a:pPr>
            <a:r>
              <a:rPr lang="en-US" sz="2800" dirty="0" smtClean="0"/>
              <a:t>CONSORTIUM  AGREEMENT:</a:t>
            </a:r>
            <a:r>
              <a:rPr lang="en-GB" sz="2800" dirty="0" smtClean="0"/>
              <a:t>	      </a:t>
            </a:r>
          </a:p>
          <a:p>
            <a:r>
              <a:rPr lang="en-GB" sz="2800" b="1" dirty="0" smtClean="0">
                <a:solidFill>
                  <a:srgbClr val="FF0000"/>
                </a:solidFill>
              </a:rPr>
              <a:t>General Assembly</a:t>
            </a:r>
            <a:r>
              <a:rPr lang="en-GB" sz="2800" dirty="0" smtClean="0"/>
              <a:t>		At least </a:t>
            </a:r>
            <a:r>
              <a:rPr lang="en-GB" sz="2800" b="1" dirty="0" smtClean="0">
                <a:solidFill>
                  <a:srgbClr val="FF0000"/>
                </a:solidFill>
              </a:rPr>
              <a:t>once a year</a:t>
            </a:r>
            <a:r>
              <a:rPr lang="en-GB" sz="2800" dirty="0" smtClean="0"/>
              <a:t> </a:t>
            </a:r>
            <a:endParaRPr lang="it-IT" sz="2800" b="1" dirty="0" smtClean="0">
              <a:solidFill>
                <a:srgbClr val="FF0000"/>
              </a:solidFill>
            </a:endParaRPr>
          </a:p>
          <a:p>
            <a:r>
              <a:rPr lang="en-GB" sz="2800" b="1" dirty="0" smtClean="0">
                <a:solidFill>
                  <a:srgbClr val="FF0000"/>
                </a:solidFill>
              </a:rPr>
              <a:t>Executive Board</a:t>
            </a:r>
            <a:r>
              <a:rPr lang="en-GB" sz="2800" dirty="0" smtClean="0"/>
              <a:t>			At least </a:t>
            </a:r>
            <a:r>
              <a:rPr lang="en-GB" sz="2800" b="1" dirty="0" smtClean="0">
                <a:solidFill>
                  <a:srgbClr val="FF0000"/>
                </a:solidFill>
              </a:rPr>
              <a:t>quarterly</a:t>
            </a:r>
          </a:p>
          <a:p>
            <a:pPr marL="514350" indent="-514350">
              <a:buNone/>
            </a:pPr>
            <a:endParaRPr lang="en-GB" sz="2800" dirty="0" smtClean="0"/>
          </a:p>
          <a:p>
            <a:pPr marL="514350" indent="-514350">
              <a:buNone/>
            </a:pPr>
            <a:r>
              <a:rPr lang="en-GB" sz="2800" b="1" dirty="0" smtClean="0">
                <a:solidFill>
                  <a:srgbClr val="FF0000"/>
                </a:solidFill>
              </a:rPr>
              <a:t>PROPOSAL June 2013</a:t>
            </a:r>
            <a:r>
              <a:rPr lang="en-GB" sz="2800" dirty="0" smtClean="0"/>
              <a:t>:   </a:t>
            </a:r>
          </a:p>
          <a:p>
            <a:pPr marL="514350" indent="-514350">
              <a:buNone/>
            </a:pPr>
            <a:r>
              <a:rPr lang="en-GB" sz="2800" dirty="0" smtClean="0"/>
              <a:t>approve an “amendment” to CA by EB and GA.</a:t>
            </a:r>
          </a:p>
          <a:p>
            <a:pPr marL="514350" indent="-514350">
              <a:buNone/>
            </a:pPr>
            <a:r>
              <a:rPr lang="en-GB" sz="2800" dirty="0" smtClean="0"/>
              <a:t>- </a:t>
            </a:r>
            <a:r>
              <a:rPr lang="en-GB" sz="2800" b="1" i="1" dirty="0" smtClean="0">
                <a:solidFill>
                  <a:srgbClr val="0070C0"/>
                </a:solidFill>
              </a:rPr>
              <a:t>Unless otherwise required by practice, EB will meet 4-monthly</a:t>
            </a:r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8943798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NEXT EB, GA meetings proposal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Today-tomorrow meeting is the first GA, EB of the year.</a:t>
            </a:r>
          </a:p>
          <a:p>
            <a:endParaRPr lang="en-GB" dirty="0"/>
          </a:p>
          <a:p>
            <a:r>
              <a:rPr lang="en-GB" dirty="0" smtClean="0"/>
              <a:t>Next EB can be in July</a:t>
            </a:r>
          </a:p>
          <a:p>
            <a:endParaRPr lang="en-GB" dirty="0"/>
          </a:p>
          <a:p>
            <a:r>
              <a:rPr lang="en-GB" dirty="0" smtClean="0"/>
              <a:t>The last GA, EB can be in September-October depending when we will have the Mid-term review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027924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11704</TotalTime>
  <Words>670</Words>
  <Application>Microsoft Office PowerPoint</Application>
  <PresentationFormat>On-screen Show (4:3)</PresentationFormat>
  <Paragraphs>139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Management:   (1) Next GA, EB and trainings  (2) Summary 2013 – Planning 2014 (3) AUTH recruitment</vt:lpstr>
      <vt:lpstr>PowerPoint Presentation</vt:lpstr>
      <vt:lpstr>PowerPoint Presentation</vt:lpstr>
      <vt:lpstr>SLP1 task – the good occasion with  Thales did not work It looks like Thales is now very little interested   We are looking for different contacts  Cadence -- IMEC</vt:lpstr>
      <vt:lpstr>Recruitments</vt:lpstr>
      <vt:lpstr>Recruitments</vt:lpstr>
      <vt:lpstr>Mid Term Review</vt:lpstr>
      <vt:lpstr>Management – Meetings  (1/2)</vt:lpstr>
      <vt:lpstr>NEXT EB, GA meetings proposal</vt:lpstr>
      <vt:lpstr>Summary 2013</vt:lpstr>
      <vt:lpstr>However the scientific work has advanced significantly </vt:lpstr>
      <vt:lpstr>PowerPoint Presentation</vt:lpstr>
      <vt:lpstr>2014 Program - Milestones</vt:lpstr>
      <vt:lpstr>2014 Program - Deliverables</vt:lpstr>
      <vt:lpstr>PowerPoint Presentation</vt:lpstr>
      <vt:lpstr>OUTREACH       MILESTONES &amp; Deliverables</vt:lpstr>
      <vt:lpstr>CONCLUSIONS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Paola Giannetti</dc:creator>
  <cp:lastModifiedBy>Paola Giannetti</cp:lastModifiedBy>
  <cp:revision>69</cp:revision>
  <dcterms:created xsi:type="dcterms:W3CDTF">2013-06-26T13:42:48Z</dcterms:created>
  <dcterms:modified xsi:type="dcterms:W3CDTF">2014-03-10T07:51:23Z</dcterms:modified>
</cp:coreProperties>
</file>