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7" r:id="rId2"/>
    <p:sldId id="258" r:id="rId3"/>
    <p:sldId id="259" r:id="rId4"/>
    <p:sldId id="260" r:id="rId5"/>
    <p:sldId id="267" r:id="rId6"/>
    <p:sldId id="261" r:id="rId7"/>
    <p:sldId id="266" r:id="rId8"/>
    <p:sldId id="263" r:id="rId9"/>
    <p:sldId id="262" r:id="rId10"/>
    <p:sldId id="268" r:id="rId11"/>
    <p:sldId id="264" r:id="rId12"/>
    <p:sldId id="265"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94660"/>
  </p:normalViewPr>
  <p:slideViewPr>
    <p:cSldViewPr snapToGrid="0">
      <p:cViewPr varScale="1">
        <p:scale>
          <a:sx n="53" d="100"/>
          <a:sy n="53" d="100"/>
        </p:scale>
        <p:origin x="72" y="6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F29451-1556-4765-8769-0E8BC6B5A661}" type="datetimeFigureOut">
              <a:rPr lang="en-US" smtClean="0"/>
              <a:pPr/>
              <a:t>3/10/2014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9B5B01-1ABF-4982-88CF-B5778FF568FC}" type="slidenum">
              <a:rPr lang="en-US" smtClean="0"/>
              <a:pPr/>
              <a:t>‹#›</a:t>
            </a:fld>
            <a:endParaRPr lang="en-US"/>
          </a:p>
        </p:txBody>
      </p:sp>
    </p:spTree>
    <p:extLst>
      <p:ext uri="{BB962C8B-B14F-4D97-AF65-F5344CB8AC3E}">
        <p14:creationId xmlns:p14="http://schemas.microsoft.com/office/powerpoint/2010/main" val="1154138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9B5B01-1ABF-4982-88CF-B5778FF568FC}" type="slidenum">
              <a:rPr lang="en-US" smtClean="0"/>
              <a:pPr/>
              <a:t>1</a:t>
            </a:fld>
            <a:endParaRPr lang="en-US"/>
          </a:p>
        </p:txBody>
      </p:sp>
    </p:spTree>
    <p:extLst>
      <p:ext uri="{BB962C8B-B14F-4D97-AF65-F5344CB8AC3E}">
        <p14:creationId xmlns:p14="http://schemas.microsoft.com/office/powerpoint/2010/main" val="2072935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2"/>
            <a:ext cx="7543800" cy="2593975"/>
          </a:xfrm>
        </p:spPr>
        <p:txBody>
          <a:bodyPr anchor="b"/>
          <a:lstStyle>
            <a:lvl1pPr>
              <a:defRPr sz="495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1500">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F2E4ED8-34B2-4D2F-93D7-A52AD55A5F09}" type="datetime1">
              <a:rPr lang="el-GR" smtClean="0"/>
              <a:pPr/>
              <a:t>10/3/2014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20DFFFC-9FC6-48A8-9B87-7EA61200579B}" type="slidenum">
              <a:rPr lang="el-GR" smtClean="0"/>
              <a:pPr/>
              <a:t>‹#›</a:t>
            </a:fld>
            <a:endParaRPr lang="el-GR"/>
          </a:p>
        </p:txBody>
      </p:sp>
    </p:spTree>
    <p:extLst>
      <p:ext uri="{BB962C8B-B14F-4D97-AF65-F5344CB8AC3E}">
        <p14:creationId xmlns:p14="http://schemas.microsoft.com/office/powerpoint/2010/main" val="1222309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A9886-6298-4A20-9BBE-FBE092EED691}" type="datetime1">
              <a:rPr lang="el-GR" smtClean="0"/>
              <a:pPr/>
              <a:t>10/3/2014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20DFFFC-9FC6-48A8-9B87-7EA61200579B}" type="slidenum">
              <a:rPr lang="el-GR" smtClean="0"/>
              <a:pPr/>
              <a:t>‹#›</a:t>
            </a:fld>
            <a:endParaRPr lang="el-GR"/>
          </a:p>
        </p:txBody>
      </p:sp>
    </p:spTree>
    <p:extLst>
      <p:ext uri="{BB962C8B-B14F-4D97-AF65-F5344CB8AC3E}">
        <p14:creationId xmlns:p14="http://schemas.microsoft.com/office/powerpoint/2010/main" val="1102232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F98A52-12AE-4C49-BEDB-B06CB8AB967F}" type="datetime1">
              <a:rPr lang="el-GR" smtClean="0"/>
              <a:pPr/>
              <a:t>10/3/2014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20DFFFC-9FC6-48A8-9B87-7EA61200579B}" type="slidenum">
              <a:rPr lang="el-GR" smtClean="0"/>
              <a:pPr/>
              <a:t>‹#›</a:t>
            </a:fld>
            <a:endParaRPr lang="el-GR"/>
          </a:p>
        </p:txBody>
      </p:sp>
    </p:spTree>
    <p:extLst>
      <p:ext uri="{BB962C8B-B14F-4D97-AF65-F5344CB8AC3E}">
        <p14:creationId xmlns:p14="http://schemas.microsoft.com/office/powerpoint/2010/main" val="1415365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310387-FADD-4DDE-9D22-2BD773736E86}" type="datetime1">
              <a:rPr lang="el-GR" smtClean="0"/>
              <a:pPr/>
              <a:t>10/3/2014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20DFFFC-9FC6-48A8-9B87-7EA61200579B}" type="slidenum">
              <a:rPr lang="el-GR" smtClean="0"/>
              <a:pPr/>
              <a:t>‹#›</a:t>
            </a:fld>
            <a:endParaRPr lang="el-GR"/>
          </a:p>
        </p:txBody>
      </p:sp>
    </p:spTree>
    <p:extLst>
      <p:ext uri="{BB962C8B-B14F-4D97-AF65-F5344CB8AC3E}">
        <p14:creationId xmlns:p14="http://schemas.microsoft.com/office/powerpoint/2010/main" val="996113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5486400"/>
            <a:ext cx="7659687" cy="1168400"/>
          </a:xfrm>
        </p:spPr>
        <p:txBody>
          <a:bodyPr anchor="t"/>
          <a:lstStyle>
            <a:lvl1pPr algn="l">
              <a:defRPr sz="27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4" y="3852863"/>
            <a:ext cx="6135687" cy="1633538"/>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6DE4DE-DD10-4DBE-96BB-FDA50FF076D8}" type="datetime1">
              <a:rPr lang="el-GR" smtClean="0"/>
              <a:pPr/>
              <a:t>10/3/2014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20DFFFC-9FC6-48A8-9B87-7EA61200579B}" type="slidenum">
              <a:rPr lang="el-GR" smtClean="0"/>
              <a:pPr/>
              <a:t>‹#›</a:t>
            </a:fld>
            <a:endParaRPr lang="el-GR"/>
          </a:p>
        </p:txBody>
      </p:sp>
    </p:spTree>
    <p:extLst>
      <p:ext uri="{BB962C8B-B14F-4D97-AF65-F5344CB8AC3E}">
        <p14:creationId xmlns:p14="http://schemas.microsoft.com/office/powerpoint/2010/main" val="2644315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7A4732A-9C8B-4CE4-A46E-E6B0C3AFE099}" type="datetime1">
              <a:rPr lang="el-GR" smtClean="0"/>
              <a:pPr/>
              <a:t>10/3/2014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20DFFFC-9FC6-48A8-9B87-7EA61200579B}" type="slidenum">
              <a:rPr lang="el-GR" smtClean="0"/>
              <a:pPr/>
              <a:t>‹#›</a:t>
            </a:fld>
            <a:endParaRPr lang="el-GR"/>
          </a:p>
        </p:txBody>
      </p:sp>
    </p:spTree>
    <p:extLst>
      <p:ext uri="{BB962C8B-B14F-4D97-AF65-F5344CB8AC3E}">
        <p14:creationId xmlns:p14="http://schemas.microsoft.com/office/powerpoint/2010/main" val="408289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1500" b="1">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1500" b="1">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A8539B-9B7E-44C4-B995-8AF50681C58C}" type="datetime1">
              <a:rPr lang="el-GR" smtClean="0"/>
              <a:pPr/>
              <a:t>10/3/2014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20DFFFC-9FC6-48A8-9B87-7EA61200579B}" type="slidenum">
              <a:rPr lang="el-GR" smtClean="0"/>
              <a:pPr/>
              <a:t>‹#›</a:t>
            </a:fld>
            <a:endParaRPr lang="el-GR"/>
          </a:p>
        </p:txBody>
      </p:sp>
    </p:spTree>
    <p:extLst>
      <p:ext uri="{BB962C8B-B14F-4D97-AF65-F5344CB8AC3E}">
        <p14:creationId xmlns:p14="http://schemas.microsoft.com/office/powerpoint/2010/main" val="3359288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BFC8B1-0344-4DF3-BC6D-E10E46DCB5A5}" type="datetime1">
              <a:rPr lang="el-GR" smtClean="0"/>
              <a:pPr/>
              <a:t>10/3/2014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20DFFFC-9FC6-48A8-9B87-7EA61200579B}" type="slidenum">
              <a:rPr lang="el-GR" smtClean="0"/>
              <a:pPr/>
              <a:t>‹#›</a:t>
            </a:fld>
            <a:endParaRPr lang="el-GR"/>
          </a:p>
        </p:txBody>
      </p:sp>
    </p:spTree>
    <p:extLst>
      <p:ext uri="{BB962C8B-B14F-4D97-AF65-F5344CB8AC3E}">
        <p14:creationId xmlns:p14="http://schemas.microsoft.com/office/powerpoint/2010/main" val="677644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334B9C-1A7C-4229-9FC2-7002947E00FC}" type="datetime1">
              <a:rPr lang="el-GR" smtClean="0"/>
              <a:pPr/>
              <a:t>10/3/2014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20DFFFC-9FC6-48A8-9B87-7EA61200579B}" type="slidenum">
              <a:rPr lang="el-GR" smtClean="0"/>
              <a:pPr/>
              <a:t>‹#›</a:t>
            </a:fld>
            <a:endParaRPr lang="el-GR"/>
          </a:p>
        </p:txBody>
      </p:sp>
    </p:spTree>
    <p:extLst>
      <p:ext uri="{BB962C8B-B14F-4D97-AF65-F5344CB8AC3E}">
        <p14:creationId xmlns:p14="http://schemas.microsoft.com/office/powerpoint/2010/main" val="1186864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165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800" y="6096000"/>
            <a:ext cx="7772401" cy="6096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E86CA6-1B43-4B02-B1BB-8D40D7A7993F}" type="datetime1">
              <a:rPr lang="el-GR" smtClean="0"/>
              <a:pPr/>
              <a:t>10/3/2014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20DFFFC-9FC6-48A8-9B87-7EA61200579B}" type="slidenum">
              <a:rPr lang="el-GR" smtClean="0"/>
              <a:pPr/>
              <a:t>‹#›</a:t>
            </a:fld>
            <a:endParaRPr lang="el-G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4425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165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BC574F9A-951A-4A16-A0E9-B2AA3D7D1AC7}" type="datetime1">
              <a:rPr lang="el-GR" smtClean="0"/>
              <a:pPr/>
              <a:t>10/3/2014</a:t>
            </a:fld>
            <a:endParaRPr lang="el-GR"/>
          </a:p>
        </p:txBody>
      </p:sp>
      <p:sp>
        <p:nvSpPr>
          <p:cNvPr id="9" name="Slide Number Placeholder 8"/>
          <p:cNvSpPr>
            <a:spLocks noGrp="1"/>
          </p:cNvSpPr>
          <p:nvPr>
            <p:ph type="sldNum" sz="quarter" idx="11"/>
          </p:nvPr>
        </p:nvSpPr>
        <p:spPr/>
        <p:txBody>
          <a:bodyPr/>
          <a:lstStyle/>
          <a:p>
            <a:fld id="{220DFFFC-9FC6-48A8-9B87-7EA61200579B}" type="slidenum">
              <a:rPr lang="el-GR" smtClean="0"/>
              <a:pPr/>
              <a:t>‹#›</a:t>
            </a:fld>
            <a:endParaRPr lang="el-GR"/>
          </a:p>
        </p:txBody>
      </p:sp>
      <p:sp>
        <p:nvSpPr>
          <p:cNvPr id="10" name="Footer Placeholder 9"/>
          <p:cNvSpPr>
            <a:spLocks noGrp="1"/>
          </p:cNvSpPr>
          <p:nvPr>
            <p:ph type="ftr" sz="quarter" idx="12"/>
          </p:nvPr>
        </p:nvSpPr>
        <p:spPr/>
        <p:txBody>
          <a:bodyPr/>
          <a:lstStyle/>
          <a:p>
            <a:endParaRPr lang="el-GR"/>
          </a:p>
        </p:txBody>
      </p:sp>
    </p:spTree>
    <p:extLst>
      <p:ext uri="{BB962C8B-B14F-4D97-AF65-F5344CB8AC3E}">
        <p14:creationId xmlns:p14="http://schemas.microsoft.com/office/powerpoint/2010/main" val="2577844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350">
                <a:solidFill>
                  <a:srgbClr val="FFFFFF"/>
                </a:solidFill>
              </a:defRPr>
            </a:lvl1pPr>
          </a:lstStyle>
          <a:p>
            <a:fld id="{220DFFFC-9FC6-48A8-9B87-7EA61200579B}" type="slidenum">
              <a:rPr lang="el-GR" smtClean="0"/>
              <a:pPr/>
              <a:t>‹#›</a:t>
            </a:fld>
            <a:endParaRPr lang="el-GR"/>
          </a:p>
        </p:txBody>
      </p:sp>
      <p:sp>
        <p:nvSpPr>
          <p:cNvPr id="5" name="Footer Placeholder 4"/>
          <p:cNvSpPr>
            <a:spLocks noGrp="1"/>
          </p:cNvSpPr>
          <p:nvPr>
            <p:ph type="ftr" sz="quarter" idx="3"/>
          </p:nvPr>
        </p:nvSpPr>
        <p:spPr>
          <a:xfrm rot="16200000">
            <a:off x="7586911" y="4048760"/>
            <a:ext cx="2367281" cy="365760"/>
          </a:xfrm>
          <a:prstGeom prst="rect">
            <a:avLst/>
          </a:prstGeom>
        </p:spPr>
        <p:txBody>
          <a:bodyPr vert="horz" lIns="91440" tIns="45720" rIns="91440" bIns="45720" rtlCol="0" anchor="ctr"/>
          <a:lstStyle>
            <a:lvl1pPr algn="r">
              <a:defRPr sz="900">
                <a:solidFill>
                  <a:schemeClr val="bg2"/>
                </a:solidFill>
              </a:defRPr>
            </a:lvl1pPr>
          </a:lstStyle>
          <a:p>
            <a:endParaRPr lang="el-GR"/>
          </a:p>
        </p:txBody>
      </p:sp>
      <p:sp>
        <p:nvSpPr>
          <p:cNvPr id="4" name="Date Placeholder 3"/>
          <p:cNvSpPr>
            <a:spLocks noGrp="1"/>
          </p:cNvSpPr>
          <p:nvPr>
            <p:ph type="dt" sz="half" idx="2"/>
          </p:nvPr>
        </p:nvSpPr>
        <p:spPr>
          <a:xfrm rot="16200000">
            <a:off x="7551352" y="1645920"/>
            <a:ext cx="2438399" cy="365760"/>
          </a:xfrm>
          <a:prstGeom prst="rect">
            <a:avLst/>
          </a:prstGeom>
        </p:spPr>
        <p:txBody>
          <a:bodyPr vert="horz" lIns="91440" tIns="45720" rIns="91440" bIns="45720" rtlCol="0" anchor="ctr"/>
          <a:lstStyle>
            <a:lvl1pPr algn="l">
              <a:defRPr sz="900">
                <a:solidFill>
                  <a:schemeClr val="bg2"/>
                </a:solidFill>
              </a:defRPr>
            </a:lvl1pPr>
          </a:lstStyle>
          <a:p>
            <a:fld id="{C43F20D9-467E-458C-BAEA-67EDE4D6CB2E}" type="datetime1">
              <a:rPr lang="el-GR" smtClean="0"/>
              <a:pPr/>
              <a:t>10/3/2014</a:t>
            </a:fld>
            <a:endParaRPr lang="el-GR"/>
          </a:p>
        </p:txBody>
      </p:sp>
    </p:spTree>
    <p:extLst>
      <p:ext uri="{BB962C8B-B14F-4D97-AF65-F5344CB8AC3E}">
        <p14:creationId xmlns:p14="http://schemas.microsoft.com/office/powerpoint/2010/main" val="40159248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spcBef>
          <a:spcPct val="0"/>
        </a:spcBef>
        <a:buNone/>
        <a:defRPr sz="3450" kern="1200" cap="none" spc="-75" baseline="0">
          <a:ln>
            <a:noFill/>
          </a:ln>
          <a:solidFill>
            <a:schemeClr val="tx2"/>
          </a:solidFill>
          <a:effectLst/>
          <a:latin typeface="+mj-lt"/>
          <a:ea typeface="+mj-ea"/>
          <a:cs typeface="+mj-cs"/>
        </a:defRPr>
      </a:lvl1pPr>
    </p:titleStyle>
    <p:bodyStyle>
      <a:lvl1pPr marL="257175" indent="-171450" algn="l" defTabSz="685800" rtl="0" eaLnBrk="1" latinLnBrk="0" hangingPunct="1">
        <a:spcBef>
          <a:spcPct val="20000"/>
        </a:spcBef>
        <a:buClr>
          <a:schemeClr val="accent1"/>
        </a:buClr>
        <a:buFont typeface="Arial" pitchFamily="34" charset="0"/>
        <a:buChar char="•"/>
        <a:defRPr sz="1650" kern="1200">
          <a:solidFill>
            <a:schemeClr val="tx1"/>
          </a:solidFill>
          <a:latin typeface="+mn-lt"/>
          <a:ea typeface="+mn-ea"/>
          <a:cs typeface="+mn-cs"/>
        </a:defRPr>
      </a:lvl1pPr>
      <a:lvl2pPr marL="480060" indent="-171450" algn="l" defTabSz="685800" rtl="0" eaLnBrk="1" latinLnBrk="0" hangingPunct="1">
        <a:spcBef>
          <a:spcPct val="20000"/>
        </a:spcBef>
        <a:buClr>
          <a:schemeClr val="accent2"/>
        </a:buClr>
        <a:buFont typeface="Arial" pitchFamily="34" charset="0"/>
        <a:buChar char="•"/>
        <a:defRPr sz="1500" kern="1200">
          <a:solidFill>
            <a:schemeClr val="tx1"/>
          </a:solidFill>
          <a:latin typeface="+mn-lt"/>
          <a:ea typeface="+mn-ea"/>
          <a:cs typeface="+mn-cs"/>
        </a:defRPr>
      </a:lvl2pPr>
      <a:lvl3pPr marL="754380" indent="-171450" algn="l" defTabSz="685800" rtl="0" eaLnBrk="1" latinLnBrk="0" hangingPunct="1">
        <a:spcBef>
          <a:spcPct val="20000"/>
        </a:spcBef>
        <a:buClr>
          <a:schemeClr val="accent3"/>
        </a:buClr>
        <a:buFont typeface="Arial" pitchFamily="34" charset="0"/>
        <a:buChar char="•"/>
        <a:defRPr sz="1350" kern="1200">
          <a:solidFill>
            <a:schemeClr val="tx1"/>
          </a:solidFill>
          <a:latin typeface="+mn-lt"/>
          <a:ea typeface="+mn-ea"/>
          <a:cs typeface="+mn-cs"/>
        </a:defRPr>
      </a:lvl3pPr>
      <a:lvl4pPr marL="960120" indent="-171450" algn="l" defTabSz="685800" rtl="0" eaLnBrk="1" latinLnBrk="0" hangingPunct="1">
        <a:spcBef>
          <a:spcPct val="20000"/>
        </a:spcBef>
        <a:buClr>
          <a:schemeClr val="accent4"/>
        </a:buClr>
        <a:buFont typeface="Arial" pitchFamily="34" charset="0"/>
        <a:buChar char="•"/>
        <a:defRPr sz="1200" kern="1200">
          <a:solidFill>
            <a:schemeClr val="tx1"/>
          </a:solidFill>
          <a:latin typeface="+mn-lt"/>
          <a:ea typeface="+mn-ea"/>
          <a:cs typeface="+mn-cs"/>
        </a:defRPr>
      </a:lvl4pPr>
      <a:lvl5pPr marL="1165860" indent="-171450" algn="l" defTabSz="685800" rtl="0" eaLnBrk="1" latinLnBrk="0" hangingPunct="1">
        <a:spcBef>
          <a:spcPct val="20000"/>
        </a:spcBef>
        <a:buClr>
          <a:schemeClr val="accent5"/>
        </a:buClr>
        <a:buFont typeface="Arial" pitchFamily="34" charset="0"/>
        <a:buChar char="•"/>
        <a:defRPr sz="1050" kern="1200" baseline="0">
          <a:solidFill>
            <a:schemeClr val="tx1"/>
          </a:solidFill>
          <a:latin typeface="+mn-lt"/>
          <a:ea typeface="+mn-ea"/>
          <a:cs typeface="+mn-cs"/>
        </a:defRPr>
      </a:lvl5pPr>
      <a:lvl6pPr marL="1303020" indent="-137160" algn="l" defTabSz="685800" rtl="0" eaLnBrk="1" latinLnBrk="0" hangingPunct="1">
        <a:spcBef>
          <a:spcPct val="20000"/>
        </a:spcBef>
        <a:buClr>
          <a:schemeClr val="accent1"/>
        </a:buClr>
        <a:buFont typeface="Arial" pitchFamily="34" charset="0"/>
        <a:buChar char="•"/>
        <a:defRPr sz="1050" kern="1200" baseline="0">
          <a:solidFill>
            <a:schemeClr val="tx1"/>
          </a:solidFill>
          <a:latin typeface="+mn-lt"/>
          <a:ea typeface="+mn-ea"/>
          <a:cs typeface="+mn-cs"/>
        </a:defRPr>
      </a:lvl6pPr>
      <a:lvl7pPr marL="1440180" indent="-137160" algn="l" defTabSz="685800" rtl="0" eaLnBrk="1" latinLnBrk="0" hangingPunct="1">
        <a:spcBef>
          <a:spcPct val="20000"/>
        </a:spcBef>
        <a:buClr>
          <a:schemeClr val="accent2"/>
        </a:buClr>
        <a:buFont typeface="Arial" pitchFamily="34" charset="0"/>
        <a:buChar char="•"/>
        <a:defRPr sz="1050" kern="1200">
          <a:solidFill>
            <a:schemeClr val="tx1"/>
          </a:solidFill>
          <a:latin typeface="+mn-lt"/>
          <a:ea typeface="+mn-ea"/>
          <a:cs typeface="+mn-cs"/>
        </a:defRPr>
      </a:lvl7pPr>
      <a:lvl8pPr marL="1577340" indent="-137160" algn="l" defTabSz="685800" rtl="0" eaLnBrk="1" latinLnBrk="0" hangingPunct="1">
        <a:spcBef>
          <a:spcPct val="20000"/>
        </a:spcBef>
        <a:buClr>
          <a:schemeClr val="accent3"/>
        </a:buClr>
        <a:buFont typeface="Arial" pitchFamily="34" charset="0"/>
        <a:buChar char="•"/>
        <a:defRPr sz="1050" kern="1200">
          <a:solidFill>
            <a:schemeClr val="tx1"/>
          </a:solidFill>
          <a:latin typeface="+mn-lt"/>
          <a:ea typeface="+mn-ea"/>
          <a:cs typeface="+mn-cs"/>
        </a:defRPr>
      </a:lvl8pPr>
      <a:lvl9pPr marL="1714500" indent="-137160" algn="l" defTabSz="685800" rtl="0" eaLnBrk="1" latinLnBrk="0" hangingPunct="1">
        <a:spcBef>
          <a:spcPct val="20000"/>
        </a:spcBef>
        <a:buClr>
          <a:schemeClr val="accent4"/>
        </a:buClr>
        <a:buFont typeface="Arial" pitchFamily="34"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0602" y="2199651"/>
            <a:ext cx="7543800" cy="1945481"/>
          </a:xfrm>
        </p:spPr>
        <p:txBody>
          <a:bodyPr/>
          <a:lstStyle/>
          <a:p>
            <a:r>
              <a:rPr lang="el-GR" sz="1725" dirty="0"/>
              <a:t/>
            </a:r>
            <a:br>
              <a:rPr lang="el-GR" sz="1725" dirty="0"/>
            </a:br>
            <a:r>
              <a:rPr lang="en-US" sz="2850" dirty="0"/>
              <a:t>Loss of Synchronization Module </a:t>
            </a:r>
          </a:p>
        </p:txBody>
      </p:sp>
      <p:sp>
        <p:nvSpPr>
          <p:cNvPr id="5" name="TextBox 4"/>
          <p:cNvSpPr txBox="1"/>
          <p:nvPr/>
        </p:nvSpPr>
        <p:spPr>
          <a:xfrm>
            <a:off x="3950953" y="496359"/>
            <a:ext cx="4212468" cy="900246"/>
          </a:xfrm>
          <a:prstGeom prst="rect">
            <a:avLst/>
          </a:prstGeom>
          <a:noFill/>
        </p:spPr>
        <p:txBody>
          <a:bodyPr wrap="square" rtlCol="0">
            <a:spAutoFit/>
          </a:bodyPr>
          <a:lstStyle/>
          <a:p>
            <a:pPr algn="r"/>
            <a:r>
              <a:rPr lang="en-US" sz="975" cap="all" dirty="0">
                <a:latin typeface="Cambria Math" pitchFamily="18" charset="0"/>
                <a:ea typeface="Cambria Math" pitchFamily="18" charset="0"/>
              </a:rPr>
              <a:t>MARIE CURIE IAPP PROGRAMME </a:t>
            </a:r>
            <a:endParaRPr lang="el-GR" sz="975" dirty="0">
              <a:latin typeface="Cambria Math" pitchFamily="18" charset="0"/>
              <a:ea typeface="Cambria Math" pitchFamily="18" charset="0"/>
            </a:endParaRPr>
          </a:p>
          <a:p>
            <a:pPr algn="r"/>
            <a:r>
              <a:rPr lang="en-US" sz="975" cap="all" dirty="0">
                <a:latin typeface="Cambria Math" pitchFamily="18" charset="0"/>
                <a:ea typeface="Cambria Math" pitchFamily="18" charset="0"/>
              </a:rPr>
              <a:t>FTK-FAST TRACKER FOR HADRON COLLIDER EXPERIMENTS</a:t>
            </a:r>
            <a:endParaRPr lang="en-US" sz="975" dirty="0">
              <a:latin typeface="Cambria Math" pitchFamily="18" charset="0"/>
              <a:ea typeface="Cambria Math" pitchFamily="18" charset="0"/>
            </a:endParaRPr>
          </a:p>
          <a:p>
            <a:pPr algn="r"/>
            <a:r>
              <a:rPr lang="en-US" sz="975" dirty="0">
                <a:latin typeface="Cambria Math" pitchFamily="18" charset="0"/>
                <a:ea typeface="Cambria Math" pitchFamily="18" charset="0"/>
              </a:rPr>
              <a:t>SYNCHRONIZATION MODULE</a:t>
            </a:r>
            <a:endParaRPr lang="el-GR" sz="975" dirty="0">
              <a:latin typeface="Cambria Math" pitchFamily="18" charset="0"/>
              <a:ea typeface="Cambria Math" pitchFamily="18" charset="0"/>
            </a:endParaRPr>
          </a:p>
          <a:p>
            <a:pPr algn="r"/>
            <a:endParaRPr lang="el-GR" sz="975" dirty="0">
              <a:latin typeface="Cambria Math" pitchFamily="18" charset="0"/>
              <a:ea typeface="Cambria Math" pitchFamily="18" charset="0"/>
            </a:endParaRPr>
          </a:p>
          <a:p>
            <a:endParaRPr lang="el-GR" sz="1350" dirty="0"/>
          </a:p>
        </p:txBody>
      </p:sp>
      <p:sp>
        <p:nvSpPr>
          <p:cNvPr id="7" name="Subtitle 12"/>
          <p:cNvSpPr>
            <a:spLocks noGrp="1"/>
          </p:cNvSpPr>
          <p:nvPr>
            <p:ph type="subTitle" idx="1"/>
          </p:nvPr>
        </p:nvSpPr>
        <p:spPr>
          <a:xfrm>
            <a:off x="1598110" y="5408343"/>
            <a:ext cx="6461760" cy="877474"/>
          </a:xfrm>
        </p:spPr>
        <p:txBody>
          <a:bodyPr>
            <a:normAutofit/>
          </a:bodyPr>
          <a:lstStyle/>
          <a:p>
            <a:pPr algn="r"/>
            <a:r>
              <a:rPr lang="en-US" sz="1275" dirty="0"/>
              <a:t>Panos </a:t>
            </a:r>
            <a:r>
              <a:rPr lang="en-US" sz="1275" dirty="0" err="1"/>
              <a:t>Neroutsos</a:t>
            </a:r>
            <a:endParaRPr lang="el-GR" sz="1275" dirty="0"/>
          </a:p>
          <a:p>
            <a:pPr algn="r"/>
            <a:r>
              <a:rPr lang="en-US" sz="975" dirty="0"/>
              <a:t>MSc Student/Early Stage Researcher</a:t>
            </a:r>
            <a:endParaRPr lang="el-GR" sz="975" dirty="0"/>
          </a:p>
          <a:p>
            <a:pPr algn="r"/>
            <a:r>
              <a:rPr lang="en-US" sz="975" dirty="0"/>
              <a:t>Aristotle University of Thessaloniki,</a:t>
            </a:r>
            <a:endParaRPr lang="el-GR" sz="975" dirty="0"/>
          </a:p>
          <a:p>
            <a:pPr algn="r"/>
            <a:r>
              <a:rPr lang="en-US" sz="975" dirty="0"/>
              <a:t>Greece</a:t>
            </a:r>
            <a:endParaRPr lang="el-GR" sz="975" dirty="0"/>
          </a:p>
        </p:txBody>
      </p:sp>
      <p:sp>
        <p:nvSpPr>
          <p:cNvPr id="8" name="TextBox 7"/>
          <p:cNvSpPr txBox="1"/>
          <p:nvPr/>
        </p:nvSpPr>
        <p:spPr>
          <a:xfrm rot="5400000">
            <a:off x="8394627" y="5243984"/>
            <a:ext cx="1371601" cy="230832"/>
          </a:xfrm>
          <a:prstGeom prst="rect">
            <a:avLst/>
          </a:prstGeom>
          <a:noFill/>
        </p:spPr>
        <p:txBody>
          <a:bodyPr wrap="square" rtlCol="0">
            <a:spAutoFit/>
          </a:bodyPr>
          <a:lstStyle/>
          <a:p>
            <a:r>
              <a:rPr lang="en-US" sz="900" dirty="0"/>
              <a:t>March</a:t>
            </a:r>
            <a:r>
              <a:rPr lang="el-GR" sz="900" dirty="0"/>
              <a:t> 2014</a:t>
            </a:r>
            <a:endParaRPr lang="en-US" sz="9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0602" y="496359"/>
            <a:ext cx="2752586" cy="440081"/>
          </a:xfrm>
          <a:prstGeom prst="rect">
            <a:avLst/>
          </a:prstGeom>
        </p:spPr>
      </p:pic>
    </p:spTree>
    <p:extLst>
      <p:ext uri="{BB962C8B-B14F-4D97-AF65-F5344CB8AC3E}">
        <p14:creationId xmlns:p14="http://schemas.microsoft.com/office/powerpoint/2010/main" val="41757249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dirty="0"/>
              <a:t>FSM : </a:t>
            </a:r>
            <a:r>
              <a:rPr lang="en-US" sz="3000" dirty="0" smtClean="0"/>
              <a:t>Output Signal </a:t>
            </a:r>
            <a:r>
              <a:rPr lang="en-US" sz="3000" dirty="0"/>
              <a:t>Explanation </a:t>
            </a:r>
            <a:endParaRPr lang="el-GR" sz="3000" dirty="0"/>
          </a:p>
        </p:txBody>
      </p:sp>
      <p:sp>
        <p:nvSpPr>
          <p:cNvPr id="3" name="Content Placeholder 2"/>
          <p:cNvSpPr>
            <a:spLocks noGrp="1"/>
          </p:cNvSpPr>
          <p:nvPr>
            <p:ph idx="1"/>
          </p:nvPr>
        </p:nvSpPr>
        <p:spPr/>
        <p:txBody>
          <a:bodyPr/>
          <a:lstStyle/>
          <a:p>
            <a:pPr algn="just"/>
            <a:endParaRPr lang="en-US" sz="2000" i="1" dirty="0" smtClean="0">
              <a:latin typeface="Tw Cen MT" panose="020B0602020104020603" pitchFamily="34" charset="0"/>
            </a:endParaRPr>
          </a:p>
          <a:p>
            <a:pPr algn="just"/>
            <a:endParaRPr lang="en-US" sz="2000" i="1" dirty="0">
              <a:latin typeface="Tw Cen MT" panose="020B0602020104020603" pitchFamily="34" charset="0"/>
            </a:endParaRPr>
          </a:p>
          <a:p>
            <a:pPr algn="just"/>
            <a:r>
              <a:rPr lang="en-US" sz="2000" i="1" u="sng" dirty="0" err="1" smtClean="0">
                <a:latin typeface="Tw Cen MT" panose="020B0602020104020603" pitchFamily="34" charset="0"/>
              </a:rPr>
              <a:t>write_counters</a:t>
            </a:r>
            <a:r>
              <a:rPr lang="en-US" sz="2000" i="1" dirty="0" smtClean="0">
                <a:latin typeface="Tw Cen MT" panose="020B0602020104020603" pitchFamily="34" charset="0"/>
              </a:rPr>
              <a:t> </a:t>
            </a:r>
            <a:r>
              <a:rPr lang="en-US" sz="2000" i="1" dirty="0">
                <a:latin typeface="Tw Cen MT" panose="020B0602020104020603" pitchFamily="34" charset="0"/>
              </a:rPr>
              <a:t>: </a:t>
            </a:r>
            <a:r>
              <a:rPr lang="en-US" sz="2000" dirty="0">
                <a:latin typeface="Tw Cen MT" panose="020B0602020104020603" pitchFamily="34" charset="0"/>
              </a:rPr>
              <a:t>Signal that arises when an end event has occurred. It works as a write enable pulse of the counter registers. </a:t>
            </a:r>
          </a:p>
          <a:p>
            <a:pPr algn="just"/>
            <a:r>
              <a:rPr lang="en-US" sz="2000" i="1" u="sng" dirty="0" err="1">
                <a:latin typeface="Tw Cen MT" panose="020B0602020104020603" pitchFamily="34" charset="0"/>
              </a:rPr>
              <a:t>init_ev</a:t>
            </a:r>
            <a:r>
              <a:rPr lang="en-US" sz="2000" i="1" u="sng" dirty="0">
                <a:latin typeface="Tw Cen MT" panose="020B0602020104020603" pitchFamily="34" charset="0"/>
              </a:rPr>
              <a:t> </a:t>
            </a:r>
            <a:r>
              <a:rPr lang="en-US" sz="2000" i="1" dirty="0">
                <a:latin typeface="Tw Cen MT" panose="020B0602020104020603" pitchFamily="34" charset="0"/>
              </a:rPr>
              <a:t>: </a:t>
            </a:r>
            <a:r>
              <a:rPr lang="en-US" sz="2000" dirty="0">
                <a:latin typeface="Tw Cen MT" panose="020B0602020104020603" pitchFamily="34" charset="0"/>
              </a:rPr>
              <a:t>It is produced by the </a:t>
            </a:r>
            <a:r>
              <a:rPr lang="en-US" sz="2000" dirty="0" err="1">
                <a:latin typeface="Tw Cen MT" panose="020B0602020104020603" pitchFamily="34" charset="0"/>
              </a:rPr>
              <a:t>init_event_control</a:t>
            </a:r>
            <a:r>
              <a:rPr lang="en-US" sz="2000" dirty="0">
                <a:latin typeface="Tw Cen MT" panose="020B0602020104020603" pitchFamily="34" charset="0"/>
              </a:rPr>
              <a:t> signal. It is ‘1’ when the FSM is in the </a:t>
            </a:r>
            <a:r>
              <a:rPr lang="en-US" sz="2000" i="1" dirty="0" err="1">
                <a:latin typeface="Tw Cen MT" panose="020B0602020104020603" pitchFamily="34" charset="0"/>
              </a:rPr>
              <a:t>init_event</a:t>
            </a:r>
            <a:r>
              <a:rPr lang="en-US" sz="2000" i="1" dirty="0">
                <a:latin typeface="Tw Cen MT" panose="020B0602020104020603" pitchFamily="34" charset="0"/>
              </a:rPr>
              <a:t> </a:t>
            </a:r>
            <a:r>
              <a:rPr lang="en-US" sz="2000" dirty="0">
                <a:latin typeface="Tw Cen MT" panose="020B0602020104020603" pitchFamily="34" charset="0"/>
              </a:rPr>
              <a:t>state. It goes to the </a:t>
            </a:r>
            <a:r>
              <a:rPr lang="en-US" sz="2000" dirty="0" err="1">
                <a:latin typeface="Tw Cen MT" panose="020B0602020104020603" pitchFamily="34" charset="0"/>
              </a:rPr>
              <a:t>sync_module</a:t>
            </a:r>
            <a:r>
              <a:rPr lang="en-US" sz="2000" dirty="0">
                <a:latin typeface="Tw Cen MT" panose="020B0602020104020603" pitchFamily="34" charset="0"/>
              </a:rPr>
              <a:t> to initialize all the registers apart from the counters. </a:t>
            </a:r>
          </a:p>
          <a:p>
            <a:pPr algn="just"/>
            <a:r>
              <a:rPr lang="en-US" sz="2000" i="1" u="sng" dirty="0" err="1">
                <a:latin typeface="Tw Cen MT" panose="020B0602020104020603" pitchFamily="34" charset="0"/>
              </a:rPr>
              <a:t>ee_flag_cc</a:t>
            </a:r>
            <a:r>
              <a:rPr lang="en-US" sz="2000" i="1" dirty="0">
                <a:latin typeface="Tw Cen MT" panose="020B0602020104020603" pitchFamily="34" charset="0"/>
              </a:rPr>
              <a:t> : </a:t>
            </a:r>
            <a:r>
              <a:rPr lang="en-US" sz="2000" dirty="0">
                <a:latin typeface="Tw Cen MT" panose="020B0602020104020603" pitchFamily="34" charset="0"/>
              </a:rPr>
              <a:t>Signal that indicates an end event. It goes to the Control Chip. </a:t>
            </a:r>
          </a:p>
          <a:p>
            <a:pPr algn="just"/>
            <a:r>
              <a:rPr lang="en-US" sz="2000" i="1" u="sng" dirty="0" err="1" smtClean="0">
                <a:latin typeface="Tw Cen MT" panose="020B0602020104020603" pitchFamily="34" charset="0"/>
              </a:rPr>
              <a:t>current_state_status</a:t>
            </a:r>
            <a:r>
              <a:rPr lang="en-US" sz="2000" i="1" dirty="0" smtClean="0">
                <a:latin typeface="Tw Cen MT" panose="020B0602020104020603" pitchFamily="34" charset="0"/>
              </a:rPr>
              <a:t> </a:t>
            </a:r>
            <a:r>
              <a:rPr lang="en-US" sz="2000" i="1" dirty="0">
                <a:latin typeface="Tw Cen MT" panose="020B0602020104020603" pitchFamily="34" charset="0"/>
              </a:rPr>
              <a:t>: </a:t>
            </a:r>
            <a:r>
              <a:rPr lang="en-US" sz="2000" dirty="0">
                <a:latin typeface="Tw Cen MT" panose="020B0602020104020603" pitchFamily="34" charset="0"/>
              </a:rPr>
              <a:t>Signal that is monitoring the FSM state cycle. </a:t>
            </a:r>
            <a:endParaRPr lang="en-US" sz="2000" i="1" dirty="0">
              <a:latin typeface="Tw Cen MT" panose="020B0602020104020603" pitchFamily="34" charset="0"/>
            </a:endParaRPr>
          </a:p>
          <a:p>
            <a:endParaRPr lang="el-GR" dirty="0"/>
          </a:p>
        </p:txBody>
      </p:sp>
      <p:sp>
        <p:nvSpPr>
          <p:cNvPr id="4" name="Slide Number Placeholder 3"/>
          <p:cNvSpPr>
            <a:spLocks noGrp="1"/>
          </p:cNvSpPr>
          <p:nvPr>
            <p:ph type="sldNum" sz="quarter" idx="12"/>
          </p:nvPr>
        </p:nvSpPr>
        <p:spPr/>
        <p:txBody>
          <a:bodyPr/>
          <a:lstStyle/>
          <a:p>
            <a:fld id="{220DFFFC-9FC6-48A8-9B87-7EA61200579B}" type="slidenum">
              <a:rPr lang="el-GR" smtClean="0"/>
              <a:pPr/>
              <a:t>10</a:t>
            </a:fld>
            <a:endParaRPr lang="el-GR"/>
          </a:p>
        </p:txBody>
      </p:sp>
    </p:spTree>
    <p:extLst>
      <p:ext uri="{BB962C8B-B14F-4D97-AF65-F5344CB8AC3E}">
        <p14:creationId xmlns:p14="http://schemas.microsoft.com/office/powerpoint/2010/main" val="1841486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dirty="0"/>
              <a:t>Future plans </a:t>
            </a:r>
          </a:p>
        </p:txBody>
      </p:sp>
      <p:sp>
        <p:nvSpPr>
          <p:cNvPr id="3" name="Content Placeholder 2"/>
          <p:cNvSpPr>
            <a:spLocks noGrp="1"/>
          </p:cNvSpPr>
          <p:nvPr>
            <p:ph idx="1"/>
          </p:nvPr>
        </p:nvSpPr>
        <p:spPr/>
        <p:txBody>
          <a:bodyPr>
            <a:normAutofit/>
          </a:bodyPr>
          <a:lstStyle/>
          <a:p>
            <a:r>
              <a:rPr lang="en-US" sz="2000" dirty="0"/>
              <a:t>T</a:t>
            </a:r>
            <a:r>
              <a:rPr lang="en-US" sz="2000" dirty="0" smtClean="0"/>
              <a:t>he current </a:t>
            </a:r>
            <a:r>
              <a:rPr lang="en-US" sz="2000" dirty="0" err="1" smtClean="0"/>
              <a:t>EndEventRef</a:t>
            </a:r>
            <a:r>
              <a:rPr lang="en-US" sz="2000" dirty="0" smtClean="0"/>
              <a:t> signal is not reliable. The 1</a:t>
            </a:r>
            <a:r>
              <a:rPr lang="en-US" sz="2000" baseline="30000" dirty="0" smtClean="0"/>
              <a:t>st</a:t>
            </a:r>
            <a:r>
              <a:rPr lang="en-US" sz="2000" dirty="0" smtClean="0"/>
              <a:t> bus (HitBus0) does not always contain the valid data.</a:t>
            </a:r>
          </a:p>
          <a:p>
            <a:r>
              <a:rPr lang="en-US" sz="2000" dirty="0" smtClean="0"/>
              <a:t>Majority Vote implementation. </a:t>
            </a:r>
          </a:p>
          <a:p>
            <a:pPr lvl="2"/>
            <a:r>
              <a:rPr lang="en-US" sz="2000" dirty="0" smtClean="0"/>
              <a:t>The buses with the most common word (end event) will create the </a:t>
            </a:r>
            <a:r>
              <a:rPr lang="en-US" sz="2000" dirty="0" err="1" smtClean="0"/>
              <a:t>EndEventRef</a:t>
            </a:r>
            <a:r>
              <a:rPr lang="en-US" sz="2000" dirty="0" smtClean="0"/>
              <a:t> signal that will compare with the others. </a:t>
            </a:r>
          </a:p>
          <a:p>
            <a:pPr lvl="2"/>
            <a:r>
              <a:rPr lang="en-US" sz="2000" dirty="0" smtClean="0"/>
              <a:t>Counters will increment with these differences.</a:t>
            </a:r>
          </a:p>
          <a:p>
            <a:pPr lvl="2"/>
            <a:r>
              <a:rPr lang="en-US" sz="2000" smtClean="0"/>
              <a:t>Speed evaluation.</a:t>
            </a:r>
            <a:endParaRPr lang="en-US" sz="2000" dirty="0" smtClean="0"/>
          </a:p>
          <a:p>
            <a:pPr marL="85725" indent="0">
              <a:buNone/>
            </a:pPr>
            <a:endParaRPr lang="en-US" sz="2000" dirty="0" smtClean="0"/>
          </a:p>
          <a:p>
            <a:r>
              <a:rPr lang="en-US" sz="2000" dirty="0" smtClean="0"/>
              <a:t>Implementation of the loss of sync module in the</a:t>
            </a:r>
          </a:p>
          <a:p>
            <a:pPr marL="85725" indent="0">
              <a:buNone/>
            </a:pPr>
            <a:r>
              <a:rPr lang="en-US" sz="2000" dirty="0"/>
              <a:t> </a:t>
            </a:r>
            <a:r>
              <a:rPr lang="en-US" sz="2000" dirty="0" smtClean="0"/>
              <a:t>  Hit Chip. </a:t>
            </a:r>
            <a:endParaRPr lang="en-US" sz="20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58505" y="3282884"/>
            <a:ext cx="1913641" cy="1435231"/>
          </a:xfrm>
          <a:prstGeom prst="rect">
            <a:avLst/>
          </a:prstGeom>
        </p:spPr>
      </p:pic>
      <p:sp>
        <p:nvSpPr>
          <p:cNvPr id="5" name="Slide Number Placeholder 4"/>
          <p:cNvSpPr>
            <a:spLocks noGrp="1"/>
          </p:cNvSpPr>
          <p:nvPr>
            <p:ph type="sldNum" sz="quarter" idx="12"/>
          </p:nvPr>
        </p:nvSpPr>
        <p:spPr/>
        <p:txBody>
          <a:bodyPr/>
          <a:lstStyle/>
          <a:p>
            <a:fld id="{220DFFFC-9FC6-48A8-9B87-7EA61200579B}" type="slidenum">
              <a:rPr lang="el-GR" smtClean="0"/>
              <a:pPr/>
              <a:t>11</a:t>
            </a:fld>
            <a:endParaRPr lang="el-GR"/>
          </a:p>
        </p:txBody>
      </p:sp>
    </p:spTree>
    <p:extLst>
      <p:ext uri="{BB962C8B-B14F-4D97-AF65-F5344CB8AC3E}">
        <p14:creationId xmlns:p14="http://schemas.microsoft.com/office/powerpoint/2010/main" val="26046013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25" dirty="0"/>
              <a:t>Thank you for your attention. </a:t>
            </a:r>
          </a:p>
        </p:txBody>
      </p:sp>
      <p:sp>
        <p:nvSpPr>
          <p:cNvPr id="3" name="Content Placeholder 2"/>
          <p:cNvSpPr>
            <a:spLocks noGrp="1"/>
          </p:cNvSpPr>
          <p:nvPr>
            <p:ph idx="1"/>
          </p:nvPr>
        </p:nvSpPr>
        <p:spPr/>
        <p:txBody>
          <a:bodyPr/>
          <a:lstStyle/>
          <a:p>
            <a:endParaRPr lang="en-US" dirty="0" smtClean="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66085" y="2778493"/>
            <a:ext cx="5202230" cy="3266707"/>
          </a:xfrm>
          <a:prstGeom prst="rect">
            <a:avLst/>
          </a:prstGeom>
        </p:spPr>
      </p:pic>
      <p:sp>
        <p:nvSpPr>
          <p:cNvPr id="5" name="Slide Number Placeholder 4"/>
          <p:cNvSpPr>
            <a:spLocks noGrp="1"/>
          </p:cNvSpPr>
          <p:nvPr>
            <p:ph type="sldNum" sz="quarter" idx="12"/>
          </p:nvPr>
        </p:nvSpPr>
        <p:spPr/>
        <p:txBody>
          <a:bodyPr/>
          <a:lstStyle/>
          <a:p>
            <a:fld id="{220DFFFC-9FC6-48A8-9B87-7EA61200579B}" type="slidenum">
              <a:rPr lang="el-GR" smtClean="0"/>
              <a:pPr/>
              <a:t>12</a:t>
            </a:fld>
            <a:endParaRPr lang="el-GR"/>
          </a:p>
        </p:txBody>
      </p:sp>
    </p:spTree>
    <p:extLst>
      <p:ext uri="{BB962C8B-B14F-4D97-AF65-F5344CB8AC3E}">
        <p14:creationId xmlns:p14="http://schemas.microsoft.com/office/powerpoint/2010/main" val="1566470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dirty="0"/>
              <a:t>Contents</a:t>
            </a:r>
            <a:endParaRPr lang="el-GR" sz="3000" dirty="0"/>
          </a:p>
        </p:txBody>
      </p:sp>
      <p:sp>
        <p:nvSpPr>
          <p:cNvPr id="3" name="Content Placeholder 2"/>
          <p:cNvSpPr>
            <a:spLocks noGrp="1"/>
          </p:cNvSpPr>
          <p:nvPr>
            <p:ph idx="1"/>
          </p:nvPr>
        </p:nvSpPr>
        <p:spPr>
          <a:xfrm>
            <a:off x="457200" y="2093495"/>
            <a:ext cx="7620000" cy="3600450"/>
          </a:xfrm>
        </p:spPr>
        <p:txBody>
          <a:bodyPr/>
          <a:lstStyle/>
          <a:p>
            <a:endParaRPr lang="en-US" sz="1875" dirty="0">
              <a:latin typeface="Tw Cen MT" panose="020B0602020104020603" pitchFamily="34" charset="0"/>
            </a:endParaRPr>
          </a:p>
          <a:p>
            <a:pPr lvl="2"/>
            <a:r>
              <a:rPr lang="en-US" sz="2000" dirty="0" smtClean="0">
                <a:latin typeface="Tw Cen MT" panose="020B0602020104020603" pitchFamily="34" charset="0"/>
              </a:rPr>
              <a:t>Introduction </a:t>
            </a:r>
            <a:r>
              <a:rPr lang="en-US" sz="2000" dirty="0">
                <a:latin typeface="Tw Cen MT" panose="020B0602020104020603" pitchFamily="34" charset="0"/>
              </a:rPr>
              <a:t>and </a:t>
            </a:r>
            <a:r>
              <a:rPr lang="en-US" sz="2000" dirty="0" smtClean="0">
                <a:latin typeface="Tw Cen MT" panose="020B0602020104020603" pitchFamily="34" charset="0"/>
              </a:rPr>
              <a:t>Specifications</a:t>
            </a:r>
          </a:p>
          <a:p>
            <a:pPr lvl="2"/>
            <a:endParaRPr lang="en-US" sz="2000" dirty="0">
              <a:latin typeface="Tw Cen MT" panose="020B0602020104020603" pitchFamily="34" charset="0"/>
            </a:endParaRPr>
          </a:p>
          <a:p>
            <a:pPr lvl="2"/>
            <a:r>
              <a:rPr lang="en-US" sz="2000" dirty="0">
                <a:latin typeface="Tw Cen MT" panose="020B0602020104020603" pitchFamily="34" charset="0"/>
              </a:rPr>
              <a:t>Technical Design Report of the Loss of Sync module </a:t>
            </a:r>
          </a:p>
          <a:p>
            <a:pPr lvl="4"/>
            <a:r>
              <a:rPr lang="en-US" sz="2000" dirty="0">
                <a:latin typeface="Tw Cen MT" panose="020B0602020104020603" pitchFamily="34" charset="0"/>
              </a:rPr>
              <a:t>Block Diagrams </a:t>
            </a:r>
          </a:p>
          <a:p>
            <a:pPr lvl="4"/>
            <a:r>
              <a:rPr lang="en-US" sz="2000" dirty="0">
                <a:latin typeface="Tw Cen MT" panose="020B0602020104020603" pitchFamily="34" charset="0"/>
              </a:rPr>
              <a:t>Signal </a:t>
            </a:r>
            <a:r>
              <a:rPr lang="en-US" sz="2000" dirty="0" smtClean="0">
                <a:latin typeface="Tw Cen MT" panose="020B0602020104020603" pitchFamily="34" charset="0"/>
              </a:rPr>
              <a:t>Explanations</a:t>
            </a:r>
          </a:p>
          <a:p>
            <a:pPr lvl="4"/>
            <a:endParaRPr lang="en-US" sz="2000" dirty="0">
              <a:latin typeface="Tw Cen MT" panose="020B0602020104020603" pitchFamily="34" charset="0"/>
            </a:endParaRPr>
          </a:p>
          <a:p>
            <a:pPr lvl="2"/>
            <a:r>
              <a:rPr lang="en-US" sz="2000" dirty="0">
                <a:latin typeface="Tw Cen MT" panose="020B0602020104020603" pitchFamily="34" charset="0"/>
              </a:rPr>
              <a:t>Future Plans  </a:t>
            </a:r>
          </a:p>
          <a:p>
            <a:endParaRPr lang="el-GR" dirty="0"/>
          </a:p>
        </p:txBody>
      </p:sp>
      <p:sp>
        <p:nvSpPr>
          <p:cNvPr id="4" name="Slide Number Placeholder 3"/>
          <p:cNvSpPr>
            <a:spLocks noGrp="1"/>
          </p:cNvSpPr>
          <p:nvPr>
            <p:ph type="sldNum" sz="quarter" idx="12"/>
          </p:nvPr>
        </p:nvSpPr>
        <p:spPr/>
        <p:txBody>
          <a:bodyPr/>
          <a:lstStyle/>
          <a:p>
            <a:fld id="{220DFFFC-9FC6-48A8-9B87-7EA61200579B}" type="slidenum">
              <a:rPr lang="el-GR" smtClean="0"/>
              <a:pPr/>
              <a:t>2</a:t>
            </a:fld>
            <a:endParaRPr lang="el-GR"/>
          </a:p>
        </p:txBody>
      </p:sp>
    </p:spTree>
    <p:extLst>
      <p:ext uri="{BB962C8B-B14F-4D97-AF65-F5344CB8AC3E}">
        <p14:creationId xmlns:p14="http://schemas.microsoft.com/office/powerpoint/2010/main" val="3038025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dirty="0"/>
              <a:t>Loss of Synchronization module specifications </a:t>
            </a:r>
            <a:endParaRPr lang="el-GR" sz="3000" dirty="0"/>
          </a:p>
        </p:txBody>
      </p:sp>
      <p:sp>
        <p:nvSpPr>
          <p:cNvPr id="3" name="Content Placeholder 2"/>
          <p:cNvSpPr>
            <a:spLocks noGrp="1"/>
          </p:cNvSpPr>
          <p:nvPr>
            <p:ph idx="1"/>
          </p:nvPr>
        </p:nvSpPr>
        <p:spPr/>
        <p:txBody>
          <a:bodyPr/>
          <a:lstStyle/>
          <a:p>
            <a:pPr algn="just"/>
            <a:endParaRPr lang="en-US" dirty="0" smtClean="0">
              <a:latin typeface="Tw Cen MT" panose="020B0602020104020603" pitchFamily="34" charset="0"/>
            </a:endParaRPr>
          </a:p>
          <a:p>
            <a:pPr algn="just"/>
            <a:r>
              <a:rPr lang="en-US" sz="2000" dirty="0" smtClean="0">
                <a:latin typeface="Tw Cen MT" panose="020B0602020104020603" pitchFamily="34" charset="0"/>
              </a:rPr>
              <a:t>This work regards a module for the detection of the Synchronization Loss at the Hit Chip. </a:t>
            </a:r>
          </a:p>
          <a:p>
            <a:pPr algn="just"/>
            <a:r>
              <a:rPr lang="en-US" sz="2000" dirty="0" smtClean="0">
                <a:latin typeface="Tw Cen MT" panose="020B0602020104020603" pitchFamily="34" charset="0"/>
              </a:rPr>
              <a:t>The module gets the 12 Hit Bus data input and indicates several information to the output as the End Event reference word, and whether the end event word on each bus is equal with the reference. In case of inequality this bus is considered to have </a:t>
            </a:r>
            <a:r>
              <a:rPr lang="en-US" sz="2000" b="1" dirty="0" smtClean="0">
                <a:latin typeface="Tw Cen MT" panose="020B0602020104020603" pitchFamily="34" charset="0"/>
              </a:rPr>
              <a:t>lost synchronization</a:t>
            </a:r>
            <a:r>
              <a:rPr lang="en-US" sz="2000" dirty="0" smtClean="0">
                <a:latin typeface="Tw Cen MT" panose="020B0602020104020603" pitchFamily="34" charset="0"/>
              </a:rPr>
              <a:t>. A switch has been implemented to process 8 buses for the AM chip. </a:t>
            </a:r>
          </a:p>
          <a:p>
            <a:pPr algn="just"/>
            <a:r>
              <a:rPr lang="en-US" sz="2000" dirty="0" smtClean="0">
                <a:latin typeface="Tw Cen MT" panose="020B0602020104020603" pitchFamily="34" charset="0"/>
              </a:rPr>
              <a:t>One counter has been implemented on each Hit Bus to monitor how many Losses of Synchronization the bus had compared to the Reference End Event Word. </a:t>
            </a:r>
          </a:p>
          <a:p>
            <a:pPr algn="just"/>
            <a:r>
              <a:rPr lang="en-US" sz="2000" dirty="0" smtClean="0">
                <a:latin typeface="Tw Cen MT" panose="020B0602020104020603" pitchFamily="34" charset="0"/>
              </a:rPr>
              <a:t>The module assumes that the 1</a:t>
            </a:r>
            <a:r>
              <a:rPr lang="en-US" sz="2000" baseline="30000" dirty="0" smtClean="0">
                <a:latin typeface="Tw Cen MT" panose="020B0602020104020603" pitchFamily="34" charset="0"/>
              </a:rPr>
              <a:t>st</a:t>
            </a:r>
            <a:r>
              <a:rPr lang="en-US" sz="2000" dirty="0" smtClean="0">
                <a:latin typeface="Tw Cen MT" panose="020B0602020104020603" pitchFamily="34" charset="0"/>
              </a:rPr>
              <a:t> bus (Hit Bus 0) has always the valid data. </a:t>
            </a:r>
          </a:p>
          <a:p>
            <a:pPr algn="just"/>
            <a:endParaRPr lang="en-US" dirty="0" smtClean="0">
              <a:latin typeface="Tw Cen MT" panose="020B0602020104020603" pitchFamily="34" charset="0"/>
            </a:endParaRPr>
          </a:p>
          <a:p>
            <a:pPr algn="just"/>
            <a:endParaRPr lang="en-US" dirty="0" smtClean="0">
              <a:latin typeface="Tw Cen MT" panose="020B0602020104020603" pitchFamily="34" charset="0"/>
            </a:endParaRPr>
          </a:p>
          <a:p>
            <a:endParaRPr lang="el-GR" dirty="0"/>
          </a:p>
        </p:txBody>
      </p:sp>
      <p:sp>
        <p:nvSpPr>
          <p:cNvPr id="4" name="Slide Number Placeholder 3"/>
          <p:cNvSpPr>
            <a:spLocks noGrp="1"/>
          </p:cNvSpPr>
          <p:nvPr>
            <p:ph type="sldNum" sz="quarter" idx="12"/>
          </p:nvPr>
        </p:nvSpPr>
        <p:spPr/>
        <p:txBody>
          <a:bodyPr/>
          <a:lstStyle/>
          <a:p>
            <a:fld id="{220DFFFC-9FC6-48A8-9B87-7EA61200579B}" type="slidenum">
              <a:rPr lang="el-GR" smtClean="0"/>
              <a:pPr/>
              <a:t>3</a:t>
            </a:fld>
            <a:endParaRPr lang="el-GR"/>
          </a:p>
        </p:txBody>
      </p:sp>
    </p:spTree>
    <p:extLst>
      <p:ext uri="{BB962C8B-B14F-4D97-AF65-F5344CB8AC3E}">
        <p14:creationId xmlns:p14="http://schemas.microsoft.com/office/powerpoint/2010/main" val="1416278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dirty="0"/>
              <a:t>Block diagram </a:t>
            </a:r>
            <a:r>
              <a:rPr lang="en-US" sz="3000" dirty="0" smtClean="0"/>
              <a:t>Loss of Sync Module</a:t>
            </a:r>
            <a:endParaRPr lang="el-GR" sz="3000" dirty="0"/>
          </a:p>
        </p:txBody>
      </p:sp>
      <p:sp>
        <p:nvSpPr>
          <p:cNvPr id="3" name="Slide Number Placeholder 2"/>
          <p:cNvSpPr>
            <a:spLocks noGrp="1"/>
          </p:cNvSpPr>
          <p:nvPr>
            <p:ph type="sldNum" sz="quarter" idx="12"/>
          </p:nvPr>
        </p:nvSpPr>
        <p:spPr/>
        <p:txBody>
          <a:bodyPr/>
          <a:lstStyle/>
          <a:p>
            <a:fld id="{220DFFFC-9FC6-48A8-9B87-7EA61200579B}" type="slidenum">
              <a:rPr lang="el-GR" smtClean="0"/>
              <a:pPr/>
              <a:t>4</a:t>
            </a:fld>
            <a:endParaRPr lang="el-GR"/>
          </a:p>
        </p:txBody>
      </p:sp>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15758" y="1600200"/>
            <a:ext cx="7502883" cy="4800600"/>
          </a:xfrm>
        </p:spPr>
      </p:pic>
    </p:spTree>
    <p:extLst>
      <p:ext uri="{BB962C8B-B14F-4D97-AF65-F5344CB8AC3E}">
        <p14:creationId xmlns:p14="http://schemas.microsoft.com/office/powerpoint/2010/main" val="40757605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0"/>
            <a:ext cx="7620000" cy="998622"/>
          </a:xfrm>
        </p:spPr>
        <p:txBody>
          <a:bodyPr/>
          <a:lstStyle/>
          <a:p>
            <a:pPr algn="ctr"/>
            <a:r>
              <a:rPr lang="en-US" sz="3000" dirty="0"/>
              <a:t>Block diagram </a:t>
            </a:r>
            <a:r>
              <a:rPr lang="en-US" sz="3000" dirty="0" smtClean="0"/>
              <a:t>of </a:t>
            </a:r>
            <a:r>
              <a:rPr lang="en-US" sz="3000" dirty="0"/>
              <a:t>Sync Module</a:t>
            </a:r>
            <a:endParaRPr lang="el-GR" sz="3000" dirty="0"/>
          </a:p>
        </p:txBody>
      </p:sp>
      <p:sp>
        <p:nvSpPr>
          <p:cNvPr id="4" name="Slide Number Placeholder 3"/>
          <p:cNvSpPr>
            <a:spLocks noGrp="1"/>
          </p:cNvSpPr>
          <p:nvPr>
            <p:ph type="sldNum" sz="quarter" idx="12"/>
          </p:nvPr>
        </p:nvSpPr>
        <p:spPr/>
        <p:txBody>
          <a:bodyPr/>
          <a:lstStyle/>
          <a:p>
            <a:fld id="{220DFFFC-9FC6-48A8-9B87-7EA61200579B}" type="slidenum">
              <a:rPr lang="el-GR" smtClean="0"/>
              <a:pPr/>
              <a:t>5</a:t>
            </a:fld>
            <a:endParaRPr lang="el-G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7200" y="812824"/>
            <a:ext cx="7411454" cy="5924860"/>
          </a:xfrm>
        </p:spPr>
      </p:pic>
    </p:spTree>
    <p:extLst>
      <p:ext uri="{BB962C8B-B14F-4D97-AF65-F5344CB8AC3E}">
        <p14:creationId xmlns:p14="http://schemas.microsoft.com/office/powerpoint/2010/main" val="6018272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dirty="0"/>
              <a:t>Sync Module : Input Signals Explanation </a:t>
            </a:r>
          </a:p>
        </p:txBody>
      </p:sp>
      <p:sp>
        <p:nvSpPr>
          <p:cNvPr id="3" name="Content Placeholder 2"/>
          <p:cNvSpPr>
            <a:spLocks noGrp="1"/>
          </p:cNvSpPr>
          <p:nvPr>
            <p:ph idx="1"/>
          </p:nvPr>
        </p:nvSpPr>
        <p:spPr/>
        <p:txBody>
          <a:bodyPr>
            <a:normAutofit/>
          </a:bodyPr>
          <a:lstStyle/>
          <a:p>
            <a:pPr algn="just"/>
            <a:endParaRPr lang="en-US" sz="2000" i="1" dirty="0" smtClean="0">
              <a:latin typeface="Tw Cen MT" panose="020B0602020104020603" pitchFamily="34" charset="0"/>
            </a:endParaRPr>
          </a:p>
          <a:p>
            <a:pPr algn="just"/>
            <a:endParaRPr lang="en-US" sz="2000" i="1" dirty="0" smtClean="0">
              <a:latin typeface="Tw Cen MT" panose="020B0602020104020603" pitchFamily="34" charset="0"/>
            </a:endParaRPr>
          </a:p>
          <a:p>
            <a:pPr algn="just"/>
            <a:r>
              <a:rPr lang="en-US" sz="2000" i="1" u="sng" dirty="0" err="1" smtClean="0">
                <a:latin typeface="Tw Cen MT" panose="020B0602020104020603" pitchFamily="34" charset="0"/>
              </a:rPr>
              <a:t>init</a:t>
            </a:r>
            <a:r>
              <a:rPr lang="en-US" sz="2000" i="1" dirty="0" smtClean="0">
                <a:latin typeface="Tw Cen MT" panose="020B0602020104020603" pitchFamily="34" charset="0"/>
              </a:rPr>
              <a:t> : </a:t>
            </a:r>
            <a:r>
              <a:rPr lang="en-US" sz="2000" dirty="0" smtClean="0">
                <a:latin typeface="Tw Cen MT" panose="020B0602020104020603" pitchFamily="34" charset="0"/>
              </a:rPr>
              <a:t>Master reset.</a:t>
            </a:r>
            <a:endParaRPr lang="en-US" sz="2000" i="1" dirty="0" smtClean="0">
              <a:latin typeface="Tw Cen MT" panose="020B0602020104020603" pitchFamily="34" charset="0"/>
            </a:endParaRPr>
          </a:p>
          <a:p>
            <a:pPr algn="just"/>
            <a:r>
              <a:rPr lang="en-US" sz="2000" i="1" u="sng" dirty="0" smtClean="0">
                <a:latin typeface="Tw Cen MT" panose="020B0602020104020603" pitchFamily="34" charset="0"/>
              </a:rPr>
              <a:t>sw12to8</a:t>
            </a:r>
            <a:r>
              <a:rPr lang="en-US" sz="2000" dirty="0" smtClean="0">
                <a:latin typeface="Tw Cen MT" panose="020B0602020104020603" pitchFamily="34" charset="0"/>
              </a:rPr>
              <a:t> : ‘0’ for 12 Hit Bus input, ‘1’</a:t>
            </a:r>
            <a:r>
              <a:rPr lang="el-GR" sz="2000" dirty="0" smtClean="0"/>
              <a:t> </a:t>
            </a:r>
            <a:r>
              <a:rPr lang="en-US" sz="2000" dirty="0" smtClean="0">
                <a:latin typeface="Tw Cen MT" panose="020B0602020104020603" pitchFamily="34" charset="0"/>
              </a:rPr>
              <a:t>for 8 Hit Bus Input. </a:t>
            </a:r>
          </a:p>
          <a:p>
            <a:pPr algn="just"/>
            <a:r>
              <a:rPr lang="en-US" sz="2000" i="1" u="sng" dirty="0" err="1" smtClean="0">
                <a:latin typeface="Tw Cen MT" panose="020B0602020104020603" pitchFamily="34" charset="0"/>
              </a:rPr>
              <a:t>init_ev</a:t>
            </a:r>
            <a:r>
              <a:rPr lang="en-US" sz="2000" i="1" dirty="0" smtClean="0">
                <a:latin typeface="Tw Cen MT" panose="020B0602020104020603" pitchFamily="34" charset="0"/>
              </a:rPr>
              <a:t>: </a:t>
            </a:r>
            <a:r>
              <a:rPr lang="en-US" sz="2000" dirty="0" smtClean="0">
                <a:latin typeface="Tw Cen MT" panose="020B0602020104020603" pitchFamily="34" charset="0"/>
              </a:rPr>
              <a:t>Initialization signal that comes from the FSM (see FSM Dataflow).</a:t>
            </a:r>
          </a:p>
          <a:p>
            <a:pPr algn="just"/>
            <a:r>
              <a:rPr lang="en-US" sz="2000" i="1" u="sng" dirty="0" err="1" smtClean="0">
                <a:latin typeface="Tw Cen MT" panose="020B0602020104020603" pitchFamily="34" charset="0"/>
              </a:rPr>
              <a:t>write_counters</a:t>
            </a:r>
            <a:r>
              <a:rPr lang="en-US" sz="2000" i="1" dirty="0" smtClean="0">
                <a:latin typeface="Tw Cen MT" panose="020B0602020104020603" pitchFamily="34" charset="0"/>
              </a:rPr>
              <a:t> : Write enable signal for the counters </a:t>
            </a:r>
            <a:r>
              <a:rPr lang="en-US" sz="2000" dirty="0">
                <a:latin typeface="Tw Cen MT" panose="020B0602020104020603" pitchFamily="34" charset="0"/>
              </a:rPr>
              <a:t>(see FSM </a:t>
            </a:r>
            <a:r>
              <a:rPr lang="en-US" sz="2000" dirty="0" smtClean="0">
                <a:latin typeface="Tw Cen MT" panose="020B0602020104020603" pitchFamily="34" charset="0"/>
              </a:rPr>
              <a:t>Dataflow).</a:t>
            </a:r>
            <a:endParaRPr lang="en-US" sz="2000" i="1" dirty="0" smtClean="0">
              <a:latin typeface="Tw Cen MT" panose="020B0602020104020603" pitchFamily="34" charset="0"/>
            </a:endParaRPr>
          </a:p>
          <a:p>
            <a:pPr algn="just"/>
            <a:r>
              <a:rPr lang="en-US" sz="2000" i="1" u="sng" dirty="0" err="1" smtClean="0">
                <a:latin typeface="Tw Cen MT" panose="020B0602020104020603" pitchFamily="34" charset="0"/>
              </a:rPr>
              <a:t>HitBusSyncN</a:t>
            </a:r>
            <a:r>
              <a:rPr lang="en-US" sz="2000" i="1" dirty="0" smtClean="0">
                <a:latin typeface="Tw Cen MT" panose="020B0602020104020603" pitchFamily="34" charset="0"/>
              </a:rPr>
              <a:t> (where N from 0 to 11) 16-bit bus width </a:t>
            </a:r>
            <a:r>
              <a:rPr lang="en-US" sz="2000" dirty="0" smtClean="0">
                <a:latin typeface="Tw Cen MT" panose="020B0602020104020603" pitchFamily="34" charset="0"/>
              </a:rPr>
              <a:t>: Input Data. </a:t>
            </a:r>
          </a:p>
        </p:txBody>
      </p:sp>
      <p:sp>
        <p:nvSpPr>
          <p:cNvPr id="4" name="Slide Number Placeholder 3"/>
          <p:cNvSpPr>
            <a:spLocks noGrp="1"/>
          </p:cNvSpPr>
          <p:nvPr>
            <p:ph type="sldNum" sz="quarter" idx="12"/>
          </p:nvPr>
        </p:nvSpPr>
        <p:spPr/>
        <p:txBody>
          <a:bodyPr/>
          <a:lstStyle/>
          <a:p>
            <a:fld id="{220DFFFC-9FC6-48A8-9B87-7EA61200579B}" type="slidenum">
              <a:rPr lang="el-GR" smtClean="0"/>
              <a:pPr/>
              <a:t>6</a:t>
            </a:fld>
            <a:endParaRPr lang="el-GR"/>
          </a:p>
        </p:txBody>
      </p:sp>
    </p:spTree>
    <p:extLst>
      <p:ext uri="{BB962C8B-B14F-4D97-AF65-F5344CB8AC3E}">
        <p14:creationId xmlns:p14="http://schemas.microsoft.com/office/powerpoint/2010/main" val="4170573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dirty="0"/>
              <a:t>Sync Module : </a:t>
            </a:r>
            <a:r>
              <a:rPr lang="en-US" sz="3000" dirty="0" smtClean="0"/>
              <a:t>Output Signals </a:t>
            </a:r>
            <a:r>
              <a:rPr lang="en-US" sz="3000" dirty="0"/>
              <a:t>Explanation </a:t>
            </a:r>
          </a:p>
        </p:txBody>
      </p:sp>
      <p:sp>
        <p:nvSpPr>
          <p:cNvPr id="3" name="Content Placeholder 2"/>
          <p:cNvSpPr>
            <a:spLocks noGrp="1"/>
          </p:cNvSpPr>
          <p:nvPr>
            <p:ph idx="1"/>
          </p:nvPr>
        </p:nvSpPr>
        <p:spPr/>
        <p:txBody>
          <a:bodyPr/>
          <a:lstStyle/>
          <a:p>
            <a:pPr algn="just"/>
            <a:endParaRPr lang="en-US" i="1" dirty="0" smtClean="0">
              <a:latin typeface="Tw Cen MT" panose="020B0602020104020603" pitchFamily="34" charset="0"/>
            </a:endParaRPr>
          </a:p>
          <a:p>
            <a:pPr algn="just"/>
            <a:r>
              <a:rPr lang="en-US" sz="2000" i="1" u="sng" dirty="0" err="1" smtClean="0">
                <a:latin typeface="Tw Cen MT" panose="020B0602020104020603" pitchFamily="34" charset="0"/>
              </a:rPr>
              <a:t>EndEventRef</a:t>
            </a:r>
            <a:r>
              <a:rPr lang="en-US" sz="2000" i="1" dirty="0" smtClean="0">
                <a:latin typeface="Tw Cen MT" panose="020B0602020104020603" pitchFamily="34" charset="0"/>
              </a:rPr>
              <a:t> </a:t>
            </a:r>
            <a:r>
              <a:rPr lang="en-US" sz="2000" dirty="0">
                <a:latin typeface="Tw Cen MT" panose="020B0602020104020603" pitchFamily="34" charset="0"/>
              </a:rPr>
              <a:t>: End Event Reference value (currently equal to HitBusSync0)</a:t>
            </a:r>
          </a:p>
          <a:p>
            <a:pPr algn="just"/>
            <a:r>
              <a:rPr lang="en-US" sz="2000" i="1" u="sng" dirty="0" err="1">
                <a:latin typeface="Tw Cen MT" panose="020B0602020104020603" pitchFamily="34" charset="0"/>
              </a:rPr>
              <a:t>HitBusSyncErrors</a:t>
            </a:r>
            <a:r>
              <a:rPr lang="en-US" sz="2000" i="1" dirty="0">
                <a:latin typeface="Tw Cen MT" panose="020B0602020104020603" pitchFamily="34" charset="0"/>
              </a:rPr>
              <a:t> (</a:t>
            </a:r>
            <a:r>
              <a:rPr lang="en-US" sz="2000" i="1" dirty="0" smtClean="0">
                <a:latin typeface="Tw Cen MT" panose="020B0602020104020603" pitchFamily="34" charset="0"/>
              </a:rPr>
              <a:t>12-bit</a:t>
            </a:r>
            <a:r>
              <a:rPr lang="en-US" sz="2000" i="1" dirty="0">
                <a:latin typeface="Tw Cen MT" panose="020B0602020104020603" pitchFamily="34" charset="0"/>
              </a:rPr>
              <a:t>) </a:t>
            </a:r>
            <a:r>
              <a:rPr lang="en-US" sz="2000" dirty="0">
                <a:latin typeface="Tw Cen MT" panose="020B0602020104020603" pitchFamily="34" charset="0"/>
              </a:rPr>
              <a:t>: Indicates the equality of each pair (</a:t>
            </a:r>
            <a:r>
              <a:rPr lang="en-US" sz="2000" dirty="0" err="1">
                <a:latin typeface="Tw Cen MT" panose="020B0602020104020603" pitchFamily="34" charset="0"/>
              </a:rPr>
              <a:t>HitBusN</a:t>
            </a:r>
            <a:r>
              <a:rPr lang="en-US" sz="2000" dirty="0">
                <a:latin typeface="Tw Cen MT" panose="020B0602020104020603" pitchFamily="34" charset="0"/>
              </a:rPr>
              <a:t> with End Event Reference). ‘1’ when the same, ‘0’ when not. </a:t>
            </a:r>
          </a:p>
          <a:p>
            <a:pPr algn="just"/>
            <a:r>
              <a:rPr lang="en-US" sz="2000" i="1" u="sng" dirty="0" err="1">
                <a:latin typeface="Tw Cen MT" panose="020B0602020104020603" pitchFamily="34" charset="0"/>
              </a:rPr>
              <a:t>HBSn_LoS_Counter</a:t>
            </a:r>
            <a:r>
              <a:rPr lang="en-US" sz="2000" i="1" dirty="0">
                <a:latin typeface="Tw Cen MT" panose="020B0602020104020603" pitchFamily="34" charset="0"/>
              </a:rPr>
              <a:t> (where n from 0 to 11</a:t>
            </a:r>
            <a:r>
              <a:rPr lang="en-US" sz="2000" i="1" dirty="0" smtClean="0">
                <a:latin typeface="Tw Cen MT" panose="020B0602020104020603" pitchFamily="34" charset="0"/>
              </a:rPr>
              <a:t>) : </a:t>
            </a:r>
            <a:r>
              <a:rPr lang="en-US" sz="2000" dirty="0" smtClean="0">
                <a:latin typeface="Tw Cen MT" panose="020B0602020104020603" pitchFamily="34" charset="0"/>
              </a:rPr>
              <a:t>Counts </a:t>
            </a:r>
            <a:r>
              <a:rPr lang="en-US" sz="2000" dirty="0">
                <a:latin typeface="Tw Cen MT" panose="020B0602020104020603" pitchFamily="34" charset="0"/>
              </a:rPr>
              <a:t>the losses of synchronization on each bus respectively.</a:t>
            </a:r>
          </a:p>
          <a:p>
            <a:pPr algn="just"/>
            <a:r>
              <a:rPr lang="en-US" sz="2000" i="1" u="sng" dirty="0" err="1">
                <a:latin typeface="Tw Cen MT" panose="020B0602020104020603" pitchFamily="34" charset="0"/>
              </a:rPr>
              <a:t>ee_comp_rslt</a:t>
            </a:r>
            <a:r>
              <a:rPr lang="en-US" sz="2000" dirty="0">
                <a:latin typeface="Tw Cen MT" panose="020B0602020104020603" pitchFamily="34" charset="0"/>
              </a:rPr>
              <a:t> : Registered signal that indicates whether all the End Event Words have the same value. ‘1’ if I have end event and equal values of the </a:t>
            </a:r>
            <a:r>
              <a:rPr lang="en-US" sz="2000" dirty="0" err="1">
                <a:latin typeface="Tw Cen MT" panose="020B0602020104020603" pitchFamily="34" charset="0"/>
              </a:rPr>
              <a:t>HitBuses</a:t>
            </a:r>
            <a:r>
              <a:rPr lang="en-US" sz="2000" dirty="0">
                <a:latin typeface="Tw Cen MT" panose="020B0602020104020603" pitchFamily="34" charset="0"/>
              </a:rPr>
              <a:t>. </a:t>
            </a:r>
            <a:endParaRPr lang="en-US" sz="2000" i="1" dirty="0">
              <a:latin typeface="Tw Cen MT" panose="020B0602020104020603" pitchFamily="34" charset="0"/>
            </a:endParaRPr>
          </a:p>
          <a:p>
            <a:pPr algn="just"/>
            <a:r>
              <a:rPr lang="en-US" sz="2000" i="1" u="sng" dirty="0" err="1">
                <a:latin typeface="Tw Cen MT" panose="020B0602020104020603" pitchFamily="34" charset="0"/>
              </a:rPr>
              <a:t>ee_flag_reg</a:t>
            </a:r>
            <a:r>
              <a:rPr lang="en-US" sz="2000" i="1" dirty="0">
                <a:latin typeface="Tw Cen MT" panose="020B0602020104020603" pitchFamily="34" charset="0"/>
              </a:rPr>
              <a:t> : </a:t>
            </a:r>
            <a:r>
              <a:rPr lang="en-US" sz="2000" dirty="0">
                <a:latin typeface="Tw Cen MT" panose="020B0602020104020603" pitchFamily="34" charset="0"/>
              </a:rPr>
              <a:t>Shows that I have end event on all buses (value ‘1’ in the </a:t>
            </a:r>
            <a:r>
              <a:rPr lang="en-US" sz="2000" dirty="0" err="1">
                <a:latin typeface="Tw Cen MT" panose="020B0602020104020603" pitchFamily="34" charset="0"/>
              </a:rPr>
              <a:t>HitBus</a:t>
            </a:r>
            <a:r>
              <a:rPr lang="en-US" sz="2000" dirty="0">
                <a:latin typeface="Tw Cen MT" panose="020B0602020104020603" pitchFamily="34" charset="0"/>
              </a:rPr>
              <a:t> MSB).</a:t>
            </a:r>
            <a:endParaRPr lang="en-US" sz="2000" i="1" dirty="0">
              <a:latin typeface="Tw Cen MT" panose="020B0602020104020603" pitchFamily="34" charset="0"/>
            </a:endParaRPr>
          </a:p>
          <a:p>
            <a:pPr algn="just"/>
            <a:r>
              <a:rPr lang="en-US" sz="2000" i="1" u="sng" dirty="0" err="1">
                <a:latin typeface="Tw Cen MT" panose="020B0602020104020603" pitchFamily="34" charset="0"/>
              </a:rPr>
              <a:t>ee_error_flag</a:t>
            </a:r>
            <a:r>
              <a:rPr lang="en-US" sz="2000" i="1" dirty="0">
                <a:latin typeface="Tw Cen MT" panose="020B0602020104020603" pitchFamily="34" charset="0"/>
              </a:rPr>
              <a:t> : </a:t>
            </a:r>
            <a:r>
              <a:rPr lang="en-US" sz="2000" dirty="0">
                <a:latin typeface="Tw Cen MT" panose="020B0602020104020603" pitchFamily="34" charset="0"/>
              </a:rPr>
              <a:t>The signal arises if only the end event has arrived in all </a:t>
            </a:r>
            <a:r>
              <a:rPr lang="en-US" sz="2000" dirty="0" err="1">
                <a:latin typeface="Tw Cen MT" panose="020B0602020104020603" pitchFamily="34" charset="0"/>
              </a:rPr>
              <a:t>HitBuses</a:t>
            </a:r>
            <a:r>
              <a:rPr lang="en-US" sz="2000" dirty="0">
                <a:latin typeface="Tw Cen MT" panose="020B0602020104020603" pitchFamily="34" charset="0"/>
              </a:rPr>
              <a:t> and at least one comparison is not equal</a:t>
            </a:r>
            <a:r>
              <a:rPr lang="en-US" sz="2000" i="1" dirty="0">
                <a:latin typeface="Tw Cen MT" panose="020B0602020104020603" pitchFamily="34" charset="0"/>
              </a:rPr>
              <a:t>. </a:t>
            </a:r>
          </a:p>
          <a:p>
            <a:endParaRPr lang="en-US" dirty="0"/>
          </a:p>
        </p:txBody>
      </p:sp>
      <p:sp>
        <p:nvSpPr>
          <p:cNvPr id="4" name="Slide Number Placeholder 3"/>
          <p:cNvSpPr>
            <a:spLocks noGrp="1"/>
          </p:cNvSpPr>
          <p:nvPr>
            <p:ph type="sldNum" sz="quarter" idx="12"/>
          </p:nvPr>
        </p:nvSpPr>
        <p:spPr/>
        <p:txBody>
          <a:bodyPr/>
          <a:lstStyle/>
          <a:p>
            <a:fld id="{220DFFFC-9FC6-48A8-9B87-7EA61200579B}" type="slidenum">
              <a:rPr lang="el-GR" smtClean="0"/>
              <a:pPr/>
              <a:t>7</a:t>
            </a:fld>
            <a:endParaRPr lang="el-GR"/>
          </a:p>
        </p:txBody>
      </p:sp>
    </p:spTree>
    <p:extLst>
      <p:ext uri="{BB962C8B-B14F-4D97-AF65-F5344CB8AC3E}">
        <p14:creationId xmlns:p14="http://schemas.microsoft.com/office/powerpoint/2010/main" val="345477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926" y="100626"/>
            <a:ext cx="7620000" cy="805991"/>
          </a:xfrm>
        </p:spPr>
        <p:txBody>
          <a:bodyPr/>
          <a:lstStyle/>
          <a:p>
            <a:pPr algn="ctr"/>
            <a:r>
              <a:rPr lang="en-US" sz="2625" dirty="0"/>
              <a:t>FSM Dataflow</a:t>
            </a:r>
          </a:p>
        </p:txBody>
      </p:sp>
      <p:sp>
        <p:nvSpPr>
          <p:cNvPr id="3" name="Slide Number Placeholder 2"/>
          <p:cNvSpPr>
            <a:spLocks noGrp="1"/>
          </p:cNvSpPr>
          <p:nvPr>
            <p:ph type="sldNum" sz="quarter" idx="12"/>
          </p:nvPr>
        </p:nvSpPr>
        <p:spPr/>
        <p:txBody>
          <a:bodyPr/>
          <a:lstStyle/>
          <a:p>
            <a:fld id="{220DFFFC-9FC6-48A8-9B87-7EA61200579B}" type="slidenum">
              <a:rPr lang="el-GR" smtClean="0"/>
              <a:pPr/>
              <a:t>8</a:t>
            </a:fld>
            <a:endParaRPr lang="el-G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46158" y="793818"/>
            <a:ext cx="4587281" cy="5679171"/>
          </a:xfrm>
        </p:spPr>
      </p:pic>
    </p:spTree>
    <p:extLst>
      <p:ext uri="{BB962C8B-B14F-4D97-AF65-F5344CB8AC3E}">
        <p14:creationId xmlns:p14="http://schemas.microsoft.com/office/powerpoint/2010/main" val="29060901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dirty="0"/>
              <a:t>FSM : </a:t>
            </a:r>
            <a:r>
              <a:rPr lang="en-US" sz="3000" dirty="0" smtClean="0"/>
              <a:t>Input Signal </a:t>
            </a:r>
            <a:r>
              <a:rPr lang="en-US" sz="3000" dirty="0"/>
              <a:t>Explanation </a:t>
            </a:r>
          </a:p>
        </p:txBody>
      </p:sp>
      <p:sp>
        <p:nvSpPr>
          <p:cNvPr id="3" name="Content Placeholder 2"/>
          <p:cNvSpPr>
            <a:spLocks noGrp="1"/>
          </p:cNvSpPr>
          <p:nvPr>
            <p:ph idx="1"/>
          </p:nvPr>
        </p:nvSpPr>
        <p:spPr/>
        <p:txBody>
          <a:bodyPr/>
          <a:lstStyle/>
          <a:p>
            <a:pPr algn="just"/>
            <a:endParaRPr lang="en-US" sz="2000" i="1" dirty="0" smtClean="0">
              <a:latin typeface="Tw Cen MT" panose="020B0602020104020603" pitchFamily="34" charset="0"/>
            </a:endParaRPr>
          </a:p>
          <a:p>
            <a:pPr algn="just"/>
            <a:endParaRPr lang="en-US" sz="2000" i="1" dirty="0" smtClean="0">
              <a:latin typeface="Tw Cen MT" panose="020B0602020104020603" pitchFamily="34" charset="0"/>
            </a:endParaRPr>
          </a:p>
          <a:p>
            <a:pPr algn="just"/>
            <a:endParaRPr lang="en-US" sz="2000" i="1" dirty="0">
              <a:latin typeface="Tw Cen MT" panose="020B0602020104020603" pitchFamily="34" charset="0"/>
            </a:endParaRPr>
          </a:p>
          <a:p>
            <a:pPr algn="just"/>
            <a:r>
              <a:rPr lang="en-US" sz="2000" i="1" u="sng" dirty="0" err="1">
                <a:latin typeface="Tw Cen MT" panose="020B0602020104020603" pitchFamily="34" charset="0"/>
              </a:rPr>
              <a:t>init</a:t>
            </a:r>
            <a:r>
              <a:rPr lang="en-US" sz="2000" i="1" dirty="0">
                <a:latin typeface="Tw Cen MT" panose="020B0602020104020603" pitchFamily="34" charset="0"/>
              </a:rPr>
              <a:t> : </a:t>
            </a:r>
            <a:r>
              <a:rPr lang="en-US" sz="2000" dirty="0">
                <a:latin typeface="Tw Cen MT" panose="020B0602020104020603" pitchFamily="34" charset="0"/>
              </a:rPr>
              <a:t>Master reset</a:t>
            </a:r>
            <a:r>
              <a:rPr lang="en-US" sz="2000" dirty="0" smtClean="0">
                <a:latin typeface="Tw Cen MT" panose="020B0602020104020603" pitchFamily="34" charset="0"/>
              </a:rPr>
              <a:t>.</a:t>
            </a:r>
          </a:p>
          <a:p>
            <a:pPr algn="just"/>
            <a:endParaRPr lang="en-US" sz="2000" i="1" dirty="0" smtClean="0">
              <a:latin typeface="Tw Cen MT" panose="020B0602020104020603" pitchFamily="34" charset="0"/>
            </a:endParaRPr>
          </a:p>
          <a:p>
            <a:pPr algn="just"/>
            <a:r>
              <a:rPr lang="en-US" sz="2000" i="1" u="sng" dirty="0" err="1" smtClean="0">
                <a:latin typeface="Tw Cen MT" panose="020B0602020104020603" pitchFamily="34" charset="0"/>
              </a:rPr>
              <a:t>init_event_control</a:t>
            </a:r>
            <a:r>
              <a:rPr lang="en-US" sz="2000" i="1" dirty="0" smtClean="0">
                <a:latin typeface="Tw Cen MT" panose="020B0602020104020603" pitchFamily="34" charset="0"/>
              </a:rPr>
              <a:t> : </a:t>
            </a:r>
            <a:r>
              <a:rPr lang="en-US" sz="2000" dirty="0" smtClean="0">
                <a:latin typeface="Tw Cen MT" panose="020B0602020104020603" pitchFamily="34" charset="0"/>
              </a:rPr>
              <a:t>Initialization signal that comes from the Control Chip. Initializes a new event. </a:t>
            </a:r>
            <a:endParaRPr lang="en-US" sz="2000" dirty="0" smtClean="0">
              <a:latin typeface="Tw Cen MT" panose="020B0602020104020603" pitchFamily="34" charset="0"/>
            </a:endParaRPr>
          </a:p>
          <a:p>
            <a:pPr algn="just"/>
            <a:endParaRPr lang="en-US" sz="2000" dirty="0" smtClean="0">
              <a:latin typeface="Tw Cen MT" panose="020B0602020104020603" pitchFamily="34" charset="0"/>
            </a:endParaRPr>
          </a:p>
          <a:p>
            <a:pPr algn="just"/>
            <a:r>
              <a:rPr lang="en-US" sz="2000" i="1" u="sng" dirty="0" err="1">
                <a:latin typeface="Tw Cen MT" panose="020B0602020104020603" pitchFamily="34" charset="0"/>
              </a:rPr>
              <a:t>ee_flag_reg</a:t>
            </a:r>
            <a:r>
              <a:rPr lang="en-US" sz="2000" i="1" dirty="0">
                <a:latin typeface="Tw Cen MT" panose="020B0602020104020603" pitchFamily="34" charset="0"/>
              </a:rPr>
              <a:t> : </a:t>
            </a:r>
            <a:r>
              <a:rPr lang="en-US" sz="2000" dirty="0">
                <a:latin typeface="Tw Cen MT" panose="020B0602020104020603" pitchFamily="34" charset="0"/>
              </a:rPr>
              <a:t>Shows that </a:t>
            </a:r>
            <a:r>
              <a:rPr lang="en-US" sz="2000" dirty="0" smtClean="0">
                <a:latin typeface="Tw Cen MT" panose="020B0602020104020603" pitchFamily="34" charset="0"/>
              </a:rPr>
              <a:t>an end </a:t>
            </a:r>
            <a:r>
              <a:rPr lang="en-US" sz="2000" dirty="0">
                <a:latin typeface="Tw Cen MT" panose="020B0602020104020603" pitchFamily="34" charset="0"/>
              </a:rPr>
              <a:t>event </a:t>
            </a:r>
            <a:r>
              <a:rPr lang="en-US" sz="2000" dirty="0" smtClean="0">
                <a:latin typeface="Tw Cen MT" panose="020B0602020104020603" pitchFamily="34" charset="0"/>
              </a:rPr>
              <a:t>has arrived on </a:t>
            </a:r>
            <a:r>
              <a:rPr lang="en-US" sz="2000" dirty="0">
                <a:latin typeface="Tw Cen MT" panose="020B0602020104020603" pitchFamily="34" charset="0"/>
              </a:rPr>
              <a:t>all buses </a:t>
            </a:r>
            <a:r>
              <a:rPr lang="en-US" sz="2000" dirty="0" smtClean="0">
                <a:latin typeface="Tw Cen MT" panose="020B0602020104020603" pitchFamily="34" charset="0"/>
              </a:rPr>
              <a:t>(Produced by the </a:t>
            </a:r>
            <a:r>
              <a:rPr lang="en-US" sz="2000" dirty="0" err="1" smtClean="0">
                <a:latin typeface="Tw Cen MT" panose="020B0602020104020603" pitchFamily="34" charset="0"/>
              </a:rPr>
              <a:t>sync_module</a:t>
            </a:r>
            <a:r>
              <a:rPr lang="en-US" sz="2000" dirty="0" smtClean="0">
                <a:latin typeface="Tw Cen MT" panose="020B0602020104020603" pitchFamily="34" charset="0"/>
              </a:rPr>
              <a:t>)</a:t>
            </a:r>
          </a:p>
          <a:p>
            <a:pPr algn="just"/>
            <a:endParaRPr lang="en-US" sz="2000" dirty="0" smtClean="0">
              <a:latin typeface="Tw Cen MT" panose="020B0602020104020603" pitchFamily="34" charset="0"/>
            </a:endParaRPr>
          </a:p>
          <a:p>
            <a:endParaRPr lang="en-US" i="1" dirty="0">
              <a:latin typeface="Tw Cen MT" panose="020B0602020104020603" pitchFamily="34" charset="0"/>
            </a:endParaRPr>
          </a:p>
        </p:txBody>
      </p:sp>
      <p:sp>
        <p:nvSpPr>
          <p:cNvPr id="4" name="Slide Number Placeholder 3"/>
          <p:cNvSpPr>
            <a:spLocks noGrp="1"/>
          </p:cNvSpPr>
          <p:nvPr>
            <p:ph type="sldNum" sz="quarter" idx="12"/>
          </p:nvPr>
        </p:nvSpPr>
        <p:spPr/>
        <p:txBody>
          <a:bodyPr/>
          <a:lstStyle/>
          <a:p>
            <a:fld id="{220DFFFC-9FC6-48A8-9B87-7EA61200579B}" type="slidenum">
              <a:rPr lang="el-GR" smtClean="0"/>
              <a:pPr/>
              <a:t>9</a:t>
            </a:fld>
            <a:endParaRPr lang="el-GR"/>
          </a:p>
        </p:txBody>
      </p:sp>
    </p:spTree>
    <p:extLst>
      <p:ext uri="{BB962C8B-B14F-4D97-AF65-F5344CB8AC3E}">
        <p14:creationId xmlns:p14="http://schemas.microsoft.com/office/powerpoint/2010/main" val="13635856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755</TotalTime>
  <Words>641</Words>
  <Application>Microsoft Office PowerPoint</Application>
  <PresentationFormat>On-screen Show (4:3)</PresentationFormat>
  <Paragraphs>82</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Cambria Math</vt:lpstr>
      <vt:lpstr>Tw Cen MT</vt:lpstr>
      <vt:lpstr>Adjacency</vt:lpstr>
      <vt:lpstr> Loss of Synchronization Module </vt:lpstr>
      <vt:lpstr>Contents</vt:lpstr>
      <vt:lpstr>Loss of Synchronization module specifications </vt:lpstr>
      <vt:lpstr>Block diagram Loss of Sync Module</vt:lpstr>
      <vt:lpstr>Block diagram of Sync Module</vt:lpstr>
      <vt:lpstr>Sync Module : Input Signals Explanation </vt:lpstr>
      <vt:lpstr>Sync Module : Output Signals Explanation </vt:lpstr>
      <vt:lpstr>FSM Dataflow</vt:lpstr>
      <vt:lpstr>FSM : Input Signal Explanation </vt:lpstr>
      <vt:lpstr>FSM : Output Signal Explanation </vt:lpstr>
      <vt:lpstr>Future plans </vt:lpstr>
      <vt:lpstr>Thank you for your attention.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εργασίας με τίτλο: Synchronization Module</dc:title>
  <dc:creator>Panos</dc:creator>
  <cp:lastModifiedBy>Panos</cp:lastModifiedBy>
  <cp:revision>64</cp:revision>
  <dcterms:created xsi:type="dcterms:W3CDTF">2014-03-05T16:50:47Z</dcterms:created>
  <dcterms:modified xsi:type="dcterms:W3CDTF">2014-03-10T22:14:31Z</dcterms:modified>
</cp:coreProperties>
</file>