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2" r:id="rId3"/>
    <p:sldId id="349" r:id="rId4"/>
    <p:sldId id="362" r:id="rId5"/>
    <p:sldId id="350" r:id="rId6"/>
    <p:sldId id="267" r:id="rId7"/>
    <p:sldId id="309" r:id="rId8"/>
    <p:sldId id="353" r:id="rId9"/>
    <p:sldId id="327" r:id="rId10"/>
    <p:sldId id="358" r:id="rId11"/>
    <p:sldId id="329" r:id="rId12"/>
    <p:sldId id="354" r:id="rId13"/>
    <p:sldId id="262" r:id="rId14"/>
    <p:sldId id="269" r:id="rId15"/>
    <p:sldId id="270" r:id="rId16"/>
    <p:sldId id="272" r:id="rId17"/>
    <p:sldId id="277" r:id="rId18"/>
    <p:sldId id="271" r:id="rId19"/>
    <p:sldId id="274" r:id="rId20"/>
    <p:sldId id="285" r:id="rId21"/>
    <p:sldId id="355" r:id="rId22"/>
    <p:sldId id="304" r:id="rId23"/>
    <p:sldId id="326" r:id="rId24"/>
    <p:sldId id="356" r:id="rId25"/>
    <p:sldId id="357" r:id="rId26"/>
    <p:sldId id="325" r:id="rId27"/>
    <p:sldId id="305" r:id="rId28"/>
    <p:sldId id="333" r:id="rId29"/>
    <p:sldId id="334" r:id="rId30"/>
    <p:sldId id="337" r:id="rId31"/>
    <p:sldId id="336" r:id="rId32"/>
    <p:sldId id="338" r:id="rId33"/>
    <p:sldId id="339" r:id="rId34"/>
    <p:sldId id="342" r:id="rId35"/>
    <p:sldId id="340" r:id="rId36"/>
    <p:sldId id="341" r:id="rId37"/>
    <p:sldId id="360" r:id="rId38"/>
    <p:sldId id="361" r:id="rId39"/>
    <p:sldId id="359" r:id="rId40"/>
    <p:sldId id="343" r:id="rId41"/>
    <p:sldId id="324" r:id="rId42"/>
    <p:sldId id="320" r:id="rId43"/>
    <p:sldId id="346" r:id="rId44"/>
    <p:sldId id="344" r:id="rId45"/>
    <p:sldId id="34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437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7" autoAdjust="0"/>
  </p:normalViewPr>
  <p:slideViewPr>
    <p:cSldViewPr>
      <p:cViewPr>
        <p:scale>
          <a:sx n="100" d="100"/>
          <a:sy n="100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57" d="100"/>
          <a:sy n="57" d="100"/>
        </p:scale>
        <p:origin x="-2796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F09B-35BB-4180-835D-27B4BCE5AEBB}" type="datetimeFigureOut">
              <a:rPr lang="el-GR" smtClean="0"/>
              <a:pPr/>
              <a:t>10/3/2014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E90E-D4BC-400C-895C-4F37B4F72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D5233-3661-4CBF-925F-61D81825B7A8}" type="datetimeFigureOut">
              <a:rPr lang="el-GR" smtClean="0"/>
              <a:pPr/>
              <a:t>10/3/2014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B18A-C26E-4165-8B9F-2967DD8888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472C-AB01-4EA3-AAB9-8CAA97F2948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0339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3428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 userDrawn="1"/>
        </p:nvSpPr>
        <p:spPr>
          <a:xfrm>
            <a:off x="0" y="3429000"/>
            <a:ext cx="9144000" cy="609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6096000" cy="6096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u="none" cap="small" baseline="0" dirty="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pic>
        <p:nvPicPr>
          <p:cNvPr id="1026" name="Picture 2" descr="G:\Documents\webpage\htdocs\img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05" y="6324614"/>
            <a:ext cx="2667000" cy="43475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>
          <a:xfrm>
            <a:off x="71500" y="3609020"/>
            <a:ext cx="270030" cy="27003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tternMatchingBlackboar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57165" y="4086835"/>
            <a:ext cx="2827165" cy="2744014"/>
          </a:xfrm>
          <a:prstGeom prst="rect">
            <a:avLst/>
          </a:prstGeom>
        </p:spPr>
      </p:pic>
      <p:pic>
        <p:nvPicPr>
          <p:cNvPr id="17" name="Picture 16" descr="ATLASexperimen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61810" y="5989709"/>
            <a:ext cx="2070230" cy="8596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6595" y="1268760"/>
            <a:ext cx="774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2270" y="653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93785"/>
            <a:ext cx="7772400" cy="820790"/>
          </a:xfrm>
          <a:solidFill>
            <a:schemeClr val="accent1"/>
          </a:solidFill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70" y="2393885"/>
            <a:ext cx="7772400" cy="3536358"/>
          </a:xfrm>
          <a:solidFill>
            <a:schemeClr val="tx2">
              <a:lumMod val="75000"/>
            </a:schemeClr>
          </a:solidFill>
        </p:spPr>
        <p:txBody>
          <a:bodyPr anchor="t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324" y="6527195"/>
            <a:ext cx="6402905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28910" y="6574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00"/>
        </a:spcBef>
        <a:spcAft>
          <a:spcPts val="300"/>
        </a:spcAft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40000"/>
            <a:lumOff val="6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60000"/>
            <a:lumOff val="40000"/>
          </a:schemeClr>
        </a:buClr>
        <a:buFontTx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Calliope-Louisa </a:t>
            </a:r>
            <a:r>
              <a:rPr lang="en-US" dirty="0" err="1" smtClean="0"/>
              <a:t>Sotiropoulou</a:t>
            </a:r>
            <a:endParaRPr lang="el-GR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6535" y="1558280"/>
            <a:ext cx="8229600" cy="52057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FTK_IM: Pixel Clustering, Integration and Tests</a:t>
            </a: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510" y="597076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Aristotle University of Thessaloniki</a:t>
            </a: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52057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FTK WORKSHOP, ALEXANDROUPOLI: 10/03/2014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Decoder – Issues addressed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374104"/>
            <a:ext cx="7772400" cy="20252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 chip numbering is circular</a:t>
            </a:r>
          </a:p>
          <a:p>
            <a:r>
              <a:rPr lang="en-US" dirty="0" smtClean="0"/>
              <a:t>FE chips are readout in the order of their numbering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Incoming data is not in sequence:</a:t>
            </a:r>
          </a:p>
          <a:p>
            <a:pPr lvl="1"/>
            <a:r>
              <a:rPr lang="en-US" dirty="0" smtClean="0"/>
              <a:t>Hits from FE &lt;8 come in the reverse column order</a:t>
            </a:r>
          </a:p>
          <a:p>
            <a:pPr lvl="1"/>
            <a:r>
              <a:rPr lang="en-US" dirty="0" smtClean="0"/>
              <a:t>Hits from FE&gt;=8 come in the correct column order</a:t>
            </a:r>
            <a:endParaRPr lang="el-GR" dirty="0"/>
          </a:p>
        </p:txBody>
      </p:sp>
      <p:pic>
        <p:nvPicPr>
          <p:cNvPr id="6" name="Segnaposto contenuto 3" descr="PixelOccupancy.png"/>
          <p:cNvPicPr>
            <a:picLocks noChangeAspect="1"/>
          </p:cNvPicPr>
          <p:nvPr/>
        </p:nvPicPr>
        <p:blipFill>
          <a:blip r:embed="rId2" cstate="print"/>
          <a:srcRect t="-12117" b="-12117"/>
          <a:stretch>
            <a:fillRect/>
          </a:stretch>
        </p:blipFill>
        <p:spPr>
          <a:xfrm>
            <a:off x="1916705" y="1473282"/>
            <a:ext cx="5355595" cy="294582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11756" y="1833322"/>
          <a:ext cx="4050456" cy="198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307"/>
                <a:gridCol w="506307"/>
                <a:gridCol w="506307"/>
                <a:gridCol w="506307"/>
                <a:gridCol w="506307"/>
                <a:gridCol w="506307"/>
                <a:gridCol w="506307"/>
                <a:gridCol w="506307"/>
              </a:tblGrid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U-Turn Arrow 7"/>
          <p:cNvSpPr/>
          <p:nvPr/>
        </p:nvSpPr>
        <p:spPr>
          <a:xfrm rot="16200000">
            <a:off x="3588456" y="857150"/>
            <a:ext cx="1782496" cy="386585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448780"/>
            <a:ext cx="220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Pixel Module</a:t>
            </a:r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Decoder – Block Diagram</a:t>
            </a:r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399" y="4059069"/>
            <a:ext cx="7933075" cy="252028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Hits from FE&lt;8 are stored in a LIFO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hit from FE&gt;=8 arrives it is stored in a register </a:t>
            </a:r>
            <a:endParaRPr lang="en-US" sz="2400" dirty="0" smtClean="0"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column value is compared with the last LIFO word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aseline="0" dirty="0" smtClean="0">
                <a:sym typeface="Wingdings" pitchFamily="2" charset="2"/>
              </a:rPr>
              <a:t>The</a:t>
            </a:r>
            <a:r>
              <a:rPr lang="en-US" sz="2400" dirty="0" smtClean="0">
                <a:sym typeface="Wingdings" pitchFamily="2" charset="2"/>
              </a:rPr>
              <a:t> hit with the smallest column value is propagated to the output FIFO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ym typeface="Wingdings" pitchFamily="2" charset="2"/>
              </a:rPr>
              <a:t>FIFOs are used to separate functions and simplify control logic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Input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and Output FIFOs could be used for possible Clock Domain crossing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tabLst/>
              <a:defRPr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45" y="1493785"/>
            <a:ext cx="8479370" cy="24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Modules</a:t>
            </a:r>
            <a:endParaRPr lang="el-GR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48" y="2200991"/>
            <a:ext cx="7663792" cy="31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21850" y="3789040"/>
            <a:ext cx="2295255" cy="175519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Generate Window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02070" y="1447800"/>
            <a:ext cx="3735415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Generate a </a:t>
            </a:r>
            <a:r>
              <a:rPr lang="en-US" sz="2000" b="1" dirty="0" smtClean="0">
                <a:solidFill>
                  <a:schemeClr val="accent1"/>
                </a:solidFill>
              </a:rPr>
              <a:t>cluster window </a:t>
            </a:r>
            <a:r>
              <a:rPr lang="en-US" sz="2000" dirty="0" smtClean="0"/>
              <a:t>(e.g. 4x5 pixels) around a reference hit</a:t>
            </a:r>
          </a:p>
          <a:p>
            <a:r>
              <a:rPr lang="en-US" sz="2000" dirty="0" smtClean="0"/>
              <a:t>The reference hit is located on the </a:t>
            </a:r>
            <a:r>
              <a:rPr lang="en-US" sz="2000" b="1" dirty="0" smtClean="0"/>
              <a:t>middle row </a:t>
            </a:r>
            <a:r>
              <a:rPr lang="en-US" sz="2000" dirty="0" smtClean="0"/>
              <a:t>of the window and</a:t>
            </a:r>
          </a:p>
          <a:p>
            <a:pPr lvl="1"/>
            <a:r>
              <a:rPr lang="en-US" sz="1600" b="1" dirty="0" smtClean="0"/>
              <a:t>Column 1</a:t>
            </a:r>
            <a:r>
              <a:rPr lang="en-US" sz="1600" dirty="0" smtClean="0"/>
              <a:t> of the window if it belongs to an </a:t>
            </a:r>
            <a:r>
              <a:rPr lang="en-US" sz="1600" b="1" dirty="0" smtClean="0"/>
              <a:t>odd </a:t>
            </a:r>
            <a:r>
              <a:rPr lang="en-US" sz="1600" dirty="0" smtClean="0"/>
              <a:t>column</a:t>
            </a:r>
          </a:p>
        </p:txBody>
      </p:sp>
      <p:graphicFrame>
        <p:nvGraphicFramePr>
          <p:cNvPr id="5" name="Tabella 15"/>
          <p:cNvGraphicFramePr>
            <a:graphicFrameLocks noGrp="1"/>
          </p:cNvGraphicFramePr>
          <p:nvPr/>
        </p:nvGraphicFramePr>
        <p:xfrm>
          <a:off x="746575" y="1538790"/>
          <a:ext cx="4343400" cy="2560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51619" y="2258870"/>
            <a:ext cx="495055" cy="405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01570" y="1538790"/>
            <a:ext cx="1800200" cy="18452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Generate Window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02070" y="1447800"/>
            <a:ext cx="3735415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Generate a </a:t>
            </a:r>
            <a:r>
              <a:rPr lang="en-US" sz="2000" b="1" dirty="0" smtClean="0">
                <a:solidFill>
                  <a:schemeClr val="accent1"/>
                </a:solidFill>
              </a:rPr>
              <a:t>cluster window </a:t>
            </a:r>
            <a:r>
              <a:rPr lang="en-US" sz="2000" dirty="0" smtClean="0"/>
              <a:t>(e.g. 4x5 pixels) around a reference hit</a:t>
            </a:r>
          </a:p>
          <a:p>
            <a:r>
              <a:rPr lang="en-US" sz="2000" dirty="0" smtClean="0"/>
              <a:t>The reference hit is located on the </a:t>
            </a:r>
            <a:r>
              <a:rPr lang="en-US" sz="2000" b="1" dirty="0" smtClean="0"/>
              <a:t>middle row </a:t>
            </a:r>
            <a:r>
              <a:rPr lang="en-US" sz="2000" dirty="0" smtClean="0"/>
              <a:t>of the window and</a:t>
            </a:r>
          </a:p>
          <a:p>
            <a:pPr lvl="1"/>
            <a:r>
              <a:rPr lang="en-US" sz="1600" b="1" dirty="0" smtClean="0"/>
              <a:t>Column 1</a:t>
            </a:r>
            <a:r>
              <a:rPr lang="en-US" sz="1600" dirty="0" smtClean="0"/>
              <a:t> of the window if it belongs to an </a:t>
            </a:r>
            <a:r>
              <a:rPr lang="en-US" sz="1600" b="1" dirty="0" smtClean="0"/>
              <a:t>odd </a:t>
            </a:r>
            <a:r>
              <a:rPr lang="en-US" sz="1600" dirty="0" smtClean="0"/>
              <a:t>column</a:t>
            </a:r>
          </a:p>
          <a:p>
            <a:pPr lvl="1"/>
            <a:r>
              <a:rPr lang="en-US" sz="1600" b="1" dirty="0" smtClean="0"/>
              <a:t>Column 0</a:t>
            </a:r>
            <a:r>
              <a:rPr lang="en-US" sz="1600" dirty="0" smtClean="0"/>
              <a:t> of the window if it belongs to an </a:t>
            </a:r>
            <a:r>
              <a:rPr lang="en-US" sz="1600" b="1" dirty="0" smtClean="0"/>
              <a:t>even </a:t>
            </a:r>
            <a:r>
              <a:rPr lang="en-US" sz="1600" dirty="0" smtClean="0"/>
              <a:t>column</a:t>
            </a:r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5" name="Tabella 15"/>
          <p:cNvGraphicFramePr>
            <a:graphicFrameLocks noGrp="1"/>
          </p:cNvGraphicFramePr>
          <p:nvPr/>
        </p:nvGraphicFramePr>
        <p:xfrm>
          <a:off x="746575" y="1538790"/>
          <a:ext cx="4343400" cy="2560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51619" y="2258870"/>
            <a:ext cx="495055" cy="405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151620" y="1538790"/>
            <a:ext cx="1800200" cy="18452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1540" y="4239090"/>
            <a:ext cx="4995555" cy="21152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Hits are read from the input until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hit which belongs to a column beyond the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 window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identified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hits that belong to the same columns as the cluster window are stored in a separate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circular buffer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1830" y="2663915"/>
            <a:ext cx="495055" cy="162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1621" y="3429000"/>
            <a:ext cx="1800200" cy="81009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Picture 7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170" y="4599130"/>
            <a:ext cx="2250250" cy="215288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282190" y="5139190"/>
            <a:ext cx="135015" cy="15081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282190" y="5004175"/>
            <a:ext cx="405045" cy="15081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282190" y="5409220"/>
            <a:ext cx="540060" cy="1508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957266" y="5139190"/>
            <a:ext cx="270030" cy="1508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092280" y="5544235"/>
            <a:ext cx="135015" cy="54006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60079" y="6198591"/>
            <a:ext cx="252646" cy="1350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552220" y="6070006"/>
            <a:ext cx="405045" cy="1350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2191" y="4914165"/>
            <a:ext cx="540060" cy="63007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552220" y="4644135"/>
            <a:ext cx="270030" cy="13501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2190" y="5589239"/>
            <a:ext cx="540060" cy="11251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6282191" y="4599129"/>
            <a:ext cx="540060" cy="31503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97025" y="4689140"/>
            <a:ext cx="2070230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97025" y="4734145"/>
            <a:ext cx="2115235" cy="135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Select and Readout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02070" y="1447800"/>
            <a:ext cx="3735415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cells in the </a:t>
            </a:r>
            <a:r>
              <a:rPr lang="en-US" sz="2000" b="1" dirty="0" smtClean="0">
                <a:solidFill>
                  <a:schemeClr val="accent1"/>
                </a:solidFill>
              </a:rPr>
              <a:t>cluster window</a:t>
            </a:r>
            <a:r>
              <a:rPr lang="en-US" sz="2000" dirty="0" smtClean="0"/>
              <a:t> are selected as “seeds”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(0, mid-row) and (1, mid-row)</a:t>
            </a:r>
            <a:endParaRPr lang="en-US" sz="2000" dirty="0" smtClean="0"/>
          </a:p>
        </p:txBody>
      </p:sp>
      <p:graphicFrame>
        <p:nvGraphicFramePr>
          <p:cNvPr id="5" name="Tabella 15"/>
          <p:cNvGraphicFramePr>
            <a:graphicFrameLocks noGrp="1"/>
          </p:cNvGraphicFramePr>
          <p:nvPr/>
        </p:nvGraphicFramePr>
        <p:xfrm>
          <a:off x="746575" y="1538790"/>
          <a:ext cx="4343400" cy="2560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01570" y="1538790"/>
            <a:ext cx="1800200" cy="18452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1570" y="2483895"/>
            <a:ext cx="315035" cy="2205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6575" y="2528900"/>
            <a:ext cx="765085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535" y="4779150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Selected grid cells</a:t>
            </a:r>
            <a:endParaRPr lang="el-G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Select and Readout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02070" y="1447800"/>
            <a:ext cx="3735415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cells in the </a:t>
            </a:r>
            <a:r>
              <a:rPr lang="en-US" sz="2000" b="1" dirty="0" smtClean="0">
                <a:solidFill>
                  <a:schemeClr val="accent1"/>
                </a:solidFill>
              </a:rPr>
              <a:t>cluster window </a:t>
            </a:r>
            <a:r>
              <a:rPr lang="en-US" sz="2000" dirty="0" smtClean="0"/>
              <a:t>are selected as “seeds”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(0, mid-row) and (1, mid-row)</a:t>
            </a:r>
          </a:p>
          <a:p>
            <a:r>
              <a:rPr lang="en-US" sz="2000" dirty="0" smtClean="0"/>
              <a:t>The “selected” state is propagated to the neighboring hits</a:t>
            </a:r>
          </a:p>
          <a:p>
            <a:endParaRPr lang="en-US" sz="2000" dirty="0" smtClean="0"/>
          </a:p>
        </p:txBody>
      </p:sp>
      <p:graphicFrame>
        <p:nvGraphicFramePr>
          <p:cNvPr id="5" name="Tabella 15"/>
          <p:cNvGraphicFramePr>
            <a:graphicFrameLocks noGrp="1"/>
          </p:cNvGraphicFramePr>
          <p:nvPr/>
        </p:nvGraphicFramePr>
        <p:xfrm>
          <a:off x="746575" y="1538790"/>
          <a:ext cx="4343400" cy="2560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01570" y="1538790"/>
            <a:ext cx="1800200" cy="18452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11660" y="2078850"/>
            <a:ext cx="0" cy="45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Select and Readout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02070" y="1447800"/>
            <a:ext cx="3735415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cells in the </a:t>
            </a:r>
            <a:r>
              <a:rPr lang="en-US" sz="2000" b="1" dirty="0" smtClean="0">
                <a:solidFill>
                  <a:schemeClr val="accent1"/>
                </a:solidFill>
              </a:rPr>
              <a:t>cluster window </a:t>
            </a:r>
            <a:r>
              <a:rPr lang="en-US" sz="2000" dirty="0" smtClean="0"/>
              <a:t>are selected as “seeds”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(0, mid-row) and (1, mid-row)</a:t>
            </a:r>
          </a:p>
          <a:p>
            <a:r>
              <a:rPr lang="en-US" sz="2000" dirty="0" smtClean="0"/>
              <a:t>The “selected” state is propagated to the neighboring hits</a:t>
            </a:r>
          </a:p>
          <a:p>
            <a:r>
              <a:rPr lang="en-US" sz="2000" dirty="0" smtClean="0"/>
              <a:t>The previous hit is now readout</a:t>
            </a:r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5" name="Tabella 15"/>
          <p:cNvGraphicFramePr>
            <a:graphicFrameLocks noGrp="1"/>
          </p:cNvGraphicFramePr>
          <p:nvPr/>
        </p:nvGraphicFramePr>
        <p:xfrm>
          <a:off x="746575" y="1538790"/>
          <a:ext cx="4343400" cy="2560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01570" y="1538790"/>
            <a:ext cx="1800200" cy="18452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31640" y="2213865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Select and Readout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02070" y="1447800"/>
            <a:ext cx="3735415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cells in the </a:t>
            </a:r>
            <a:r>
              <a:rPr lang="en-US" sz="2000" b="1" dirty="0" smtClean="0">
                <a:solidFill>
                  <a:schemeClr val="accent1"/>
                </a:solidFill>
              </a:rPr>
              <a:t>cluster window </a:t>
            </a:r>
            <a:r>
              <a:rPr lang="en-US" sz="2000" dirty="0" smtClean="0"/>
              <a:t>are selected as “seeds”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(0, mid-row) and (1, mid-row)</a:t>
            </a:r>
          </a:p>
          <a:p>
            <a:r>
              <a:rPr lang="en-US" sz="2000" dirty="0" smtClean="0"/>
              <a:t>The “selected” state is propagated to the neighboring hits</a:t>
            </a:r>
          </a:p>
          <a:p>
            <a:r>
              <a:rPr lang="en-US" sz="2000" dirty="0" smtClean="0"/>
              <a:t>The previous hit is now readout</a:t>
            </a:r>
          </a:p>
          <a:p>
            <a:r>
              <a:rPr lang="en-US" sz="2000" dirty="0" smtClean="0"/>
              <a:t>Selecting and reading out the cluster is executed in parallel</a:t>
            </a:r>
          </a:p>
          <a:p>
            <a:endParaRPr lang="en-US" sz="2000" dirty="0" smtClean="0"/>
          </a:p>
        </p:txBody>
      </p:sp>
      <p:graphicFrame>
        <p:nvGraphicFramePr>
          <p:cNvPr id="5" name="Tabella 15"/>
          <p:cNvGraphicFramePr>
            <a:graphicFrameLocks noGrp="1"/>
          </p:cNvGraphicFramePr>
          <p:nvPr/>
        </p:nvGraphicFramePr>
        <p:xfrm>
          <a:off x="746575" y="1538790"/>
          <a:ext cx="4343400" cy="2560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01570" y="1538790"/>
            <a:ext cx="1800200" cy="18452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81690" y="2213865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4427730"/>
            <a:ext cx="4410490" cy="26016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hits are sent out in their </a:t>
            </a:r>
            <a:r>
              <a:rPr lang="en-US" sz="2000" b="1" dirty="0" smtClean="0"/>
              <a:t>local coordinates </a:t>
            </a:r>
            <a:r>
              <a:rPr lang="en-US" sz="2000" dirty="0" smtClean="0"/>
              <a:t>with regards to the </a:t>
            </a:r>
            <a:r>
              <a:rPr lang="en-US" sz="2000" b="1" dirty="0" smtClean="0"/>
              <a:t>reference hit</a:t>
            </a:r>
            <a:endParaRPr lang="en-US" sz="2000" dirty="0" smtClean="0">
              <a:sym typeface="Wingdings" pitchFamily="2" charset="2"/>
            </a:endParaRPr>
          </a:p>
          <a:p>
            <a:pPr marL="731520" lvl="1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Less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bits for calculation in the next processing element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ym typeface="Wingdings" pitchFamily="2" charset="2"/>
              </a:rPr>
              <a:t>The </a:t>
            </a:r>
            <a:r>
              <a:rPr lang="en-US" sz="2000" b="1" dirty="0" smtClean="0">
                <a:sym typeface="Wingdings" pitchFamily="2" charset="2"/>
              </a:rPr>
              <a:t>reference hit </a:t>
            </a:r>
            <a:r>
              <a:rPr lang="en-US" sz="2000" dirty="0" smtClean="0">
                <a:sym typeface="Wingdings" pitchFamily="2" charset="2"/>
              </a:rPr>
              <a:t>is sent out in absolute coordinates in the </a:t>
            </a:r>
            <a:r>
              <a:rPr lang="en-US" sz="2000" b="1" dirty="0" smtClean="0">
                <a:sym typeface="Wingdings" pitchFamily="2" charset="2"/>
              </a:rPr>
              <a:t>end cluster word</a:t>
            </a:r>
          </a:p>
          <a:p>
            <a:pPr marL="274320" lvl="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02070" y="4464115"/>
            <a:ext cx="3735415" cy="24752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ym typeface="Wingdings" pitchFamily="2" charset="2"/>
              </a:rPr>
              <a:t>The hits that do not belong to the cluster are recovered and written to the circular buffer in their absolute coordinates</a:t>
            </a:r>
          </a:p>
          <a:p>
            <a:pPr marL="274320" lvl="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096725" y="3338990"/>
            <a:ext cx="2880320" cy="135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24" y="1358900"/>
            <a:ext cx="5438327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– Block Diagram</a:t>
            </a:r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92080" y="1403774"/>
            <a:ext cx="3851920" cy="490554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Grid Clustering Module’s main components are:</a:t>
            </a:r>
          </a:p>
          <a:p>
            <a:pPr marL="731520" lvl="1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The Grid</a:t>
            </a:r>
          </a:p>
          <a:p>
            <a:pPr marL="731520" lvl="1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memory</a:t>
            </a:r>
          </a:p>
          <a:p>
            <a:pPr marL="731520" lvl="1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r>
              <a:rPr lang="en-US" sz="2000" baseline="0" dirty="0" smtClean="0"/>
              <a:t>The</a:t>
            </a:r>
            <a:r>
              <a:rPr lang="en-US" sz="2000" dirty="0" smtClean="0"/>
              <a:t> Circular Buffer</a:t>
            </a:r>
          </a:p>
          <a:p>
            <a:pPr marL="731520" lvl="1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</a:pPr>
            <a:endParaRPr lang="en-US" sz="2000" dirty="0" smtClean="0"/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It is fundamentally </a:t>
            </a:r>
            <a:r>
              <a:rPr lang="en-US" sz="2000" b="1" dirty="0" smtClean="0"/>
              <a:t>a control intensive data manipulation module</a:t>
            </a: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endParaRPr lang="en-US" sz="2000" b="1" dirty="0" smtClean="0"/>
          </a:p>
          <a:p>
            <a:pPr marL="274320" lvl="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The current Grid size chosen is </a:t>
            </a:r>
            <a:r>
              <a:rPr lang="en-US" sz="2000" b="1" dirty="0" smtClean="0"/>
              <a:t>8x21</a:t>
            </a:r>
            <a:r>
              <a:rPr lang="en-US" sz="2000" dirty="0" smtClean="0"/>
              <a:t> pixels </a:t>
            </a:r>
          </a:p>
          <a:p>
            <a:pPr marL="274320" lvl="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000" dirty="0" smtClean="0"/>
          </a:p>
          <a:p>
            <a:pPr marL="274320" lvl="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Pixels exceeding this size will be split at the boundary and activate a “</a:t>
            </a:r>
            <a:r>
              <a:rPr lang="en-US" sz="2000" b="1" dirty="0" smtClean="0"/>
              <a:t>split flag</a:t>
            </a:r>
            <a:r>
              <a:rPr lang="en-US" sz="2000" dirty="0" smtClean="0"/>
              <a:t>” at the </a:t>
            </a:r>
            <a:r>
              <a:rPr lang="en-US" sz="2000" dirty="0" err="1" smtClean="0"/>
              <a:t>end_cluster</a:t>
            </a:r>
            <a:r>
              <a:rPr lang="en-US" sz="2000" dirty="0" smtClean="0"/>
              <a:t> word</a:t>
            </a:r>
            <a:endParaRPr lang="el-GR" sz="2000" dirty="0" smtClean="0"/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endParaRPr lang="en-US" sz="2000" b="1" dirty="0" smtClean="0"/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endParaRPr lang="en-US" sz="2000" dirty="0" smtClean="0"/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endParaRPr lang="en-US" sz="2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2D-Clustering for the </a:t>
            </a:r>
            <a:br>
              <a:rPr lang="en-US" dirty="0" smtClean="0"/>
            </a:br>
            <a:r>
              <a:rPr lang="en-US" dirty="0" smtClean="0"/>
              <a:t>ATLAS </a:t>
            </a:r>
            <a:r>
              <a:rPr lang="en-US" dirty="0" err="1" smtClean="0"/>
              <a:t>FastTracKer</a:t>
            </a:r>
            <a:r>
              <a:rPr lang="en-US" dirty="0" smtClean="0"/>
              <a:t> Processor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 challenge: input rate 308Gbits</a:t>
            </a:r>
          </a:p>
          <a:p>
            <a:pPr lvl="1"/>
            <a:r>
              <a:rPr lang="en-US" dirty="0" smtClean="0"/>
              <a:t>256 S-link fibers from all pixel RODs</a:t>
            </a:r>
          </a:p>
          <a:p>
            <a:pPr lvl="2"/>
            <a:r>
              <a:rPr lang="en-US" dirty="0" smtClean="0"/>
              <a:t>Running at 1.2 </a:t>
            </a:r>
            <a:r>
              <a:rPr lang="en-US" dirty="0" err="1" smtClean="0"/>
              <a:t>Gbits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tx2"/>
                </a:solidFill>
              </a:rPr>
              <a:t>total 308Gbits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32bit words at </a:t>
            </a:r>
            <a:r>
              <a:rPr lang="en-US" dirty="0" smtClean="0">
                <a:solidFill>
                  <a:srgbClr val="FF0000"/>
                </a:solidFill>
              </a:rPr>
              <a:t>40MHz</a:t>
            </a:r>
            <a:r>
              <a:rPr lang="en-US" dirty="0" smtClean="0"/>
              <a:t>, 1 hit/word</a:t>
            </a:r>
          </a:p>
          <a:p>
            <a:endParaRPr lang="el-GR" dirty="0"/>
          </a:p>
        </p:txBody>
      </p:sp>
      <p:pic>
        <p:nvPicPr>
          <p:cNvPr id="5" name="Segnaposto contenuto 3" descr="pixel_detector.jpg"/>
          <p:cNvPicPr>
            <a:picLocks noChangeAspect="1"/>
          </p:cNvPicPr>
          <p:nvPr/>
        </p:nvPicPr>
        <p:blipFill>
          <a:blip r:embed="rId2" cstate="print"/>
          <a:srcRect l="-18272" r="-18272"/>
          <a:stretch>
            <a:fillRect/>
          </a:stretch>
        </p:blipFill>
        <p:spPr>
          <a:xfrm>
            <a:off x="386536" y="3383995"/>
            <a:ext cx="3518676" cy="1935215"/>
          </a:xfrm>
          <a:prstGeom prst="rect">
            <a:avLst/>
          </a:prstGeom>
        </p:spPr>
      </p:pic>
      <p:grpSp>
        <p:nvGrpSpPr>
          <p:cNvPr id="6" name="Gruppo 3"/>
          <p:cNvGrpSpPr>
            <a:grpSpLocks/>
          </p:cNvGrpSpPr>
          <p:nvPr/>
        </p:nvGrpSpPr>
        <p:grpSpPr bwMode="auto">
          <a:xfrm>
            <a:off x="6014793" y="1448780"/>
            <a:ext cx="2697667" cy="3483685"/>
            <a:chOff x="-1" y="160338"/>
            <a:chExt cx="4114801" cy="4706938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1593851" y="925512"/>
              <a:ext cx="2520949" cy="3197226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charset="0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1281113" y="2095500"/>
              <a:ext cx="1017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1047750" y="2520950"/>
              <a:ext cx="938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125538" y="2351088"/>
              <a:ext cx="938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55604" y="4037943"/>
              <a:ext cx="1670015" cy="82933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l-GR">
                <a:latin typeface="Calibri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55688" y="4136713"/>
              <a:ext cx="1669801" cy="70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it-IT" dirty="0">
                  <a:solidFill>
                    <a:srgbClr val="000000"/>
                  </a:solidFill>
                  <a:latin typeface="Calibri" charset="0"/>
                </a:rPr>
                <a:t>L</a:t>
              </a: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evel-2 </a:t>
              </a:r>
            </a:p>
            <a:p>
              <a:pPr algn="ctr" eaLnBrk="0" hangingPunct="0"/>
              <a:r>
                <a:rPr lang="it-IT" sz="1600" dirty="0">
                  <a:solidFill>
                    <a:srgbClr val="000000"/>
                  </a:solidFill>
                  <a:latin typeface="Calibri" charset="0"/>
                </a:rPr>
                <a:t>E</a:t>
              </a:r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vent buffers</a:t>
              </a: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731838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059408" y="1054497"/>
              <a:ext cx="1486179" cy="66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 dirty="0">
                  <a:latin typeface="Calibri" charset="0"/>
                </a:rPr>
                <a:t>Fast </a:t>
              </a:r>
              <a:r>
                <a:rPr lang="en-US" sz="2000" b="1" dirty="0" err="1">
                  <a:latin typeface="Calibri" charset="0"/>
                </a:rPr>
                <a:t>TracKer</a:t>
              </a:r>
              <a:endParaRPr lang="en-US" sz="2000" b="1" dirty="0">
                <a:latin typeface="Calibri" charset="0"/>
              </a:endParaRPr>
            </a:p>
            <a:p>
              <a:pPr eaLnBrk="0" hangingPunct="0"/>
              <a:r>
                <a:rPr lang="it-IT" sz="2000" b="1" dirty="0">
                  <a:latin typeface="Calibri" charset="0"/>
                </a:rPr>
                <a:t>i</a:t>
              </a:r>
              <a:r>
                <a:rPr lang="en-US" sz="2000" b="1" dirty="0" err="1">
                  <a:latin typeface="Calibri" charset="0"/>
                </a:rPr>
                <a:t>nput</a:t>
              </a:r>
              <a:r>
                <a:rPr lang="en-US" sz="2000" b="1" dirty="0">
                  <a:latin typeface="Calibri" charset="0"/>
                </a:rPr>
                <a:t> stage</a:t>
              </a:r>
            </a:p>
          </p:txBody>
        </p: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342886" y="1500189"/>
              <a:ext cx="234900" cy="2538412"/>
              <a:chOff x="288" y="1680"/>
              <a:chExt cx="145" cy="1728"/>
            </a:xfrm>
          </p:grpSpPr>
          <p:sp>
            <p:nvSpPr>
              <p:cNvPr id="73" name="Line 107"/>
              <p:cNvSpPr>
                <a:spLocks noChangeShapeType="1"/>
              </p:cNvSpPr>
              <p:nvPr/>
            </p:nvSpPr>
            <p:spPr bwMode="auto">
              <a:xfrm flipH="1">
                <a:off x="336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" name="Line 108"/>
              <p:cNvSpPr>
                <a:spLocks noChangeShapeType="1"/>
              </p:cNvSpPr>
              <p:nvPr/>
            </p:nvSpPr>
            <p:spPr bwMode="auto">
              <a:xfrm flipH="1">
                <a:off x="384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" name="Line 109"/>
              <p:cNvSpPr>
                <a:spLocks noChangeShapeType="1"/>
              </p:cNvSpPr>
              <p:nvPr/>
            </p:nvSpPr>
            <p:spPr bwMode="auto">
              <a:xfrm flipH="1">
                <a:off x="432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" name="Line 110"/>
              <p:cNvSpPr>
                <a:spLocks noChangeShapeType="1"/>
              </p:cNvSpPr>
              <p:nvPr/>
            </p:nvSpPr>
            <p:spPr bwMode="auto">
              <a:xfrm flipH="1">
                <a:off x="288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2" name="Line 111"/>
            <p:cNvSpPr>
              <a:spLocks noChangeShapeType="1"/>
            </p:cNvSpPr>
            <p:nvPr/>
          </p:nvSpPr>
          <p:spPr bwMode="auto">
            <a:xfrm>
              <a:off x="890588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" name="Line 112"/>
            <p:cNvSpPr>
              <a:spLocks noChangeShapeType="1"/>
            </p:cNvSpPr>
            <p:nvPr/>
          </p:nvSpPr>
          <p:spPr bwMode="auto">
            <a:xfrm>
              <a:off x="1047750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" name="Line 113"/>
            <p:cNvSpPr>
              <a:spLocks noChangeShapeType="1"/>
            </p:cNvSpPr>
            <p:nvPr/>
          </p:nvSpPr>
          <p:spPr bwMode="auto">
            <a:xfrm>
              <a:off x="1203325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" name="Line 114"/>
            <p:cNvSpPr>
              <a:spLocks noChangeShapeType="1"/>
            </p:cNvSpPr>
            <p:nvPr/>
          </p:nvSpPr>
          <p:spPr bwMode="auto">
            <a:xfrm>
              <a:off x="577850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" name="Rectangle 115"/>
            <p:cNvSpPr>
              <a:spLocks noChangeArrowheads="1"/>
            </p:cNvSpPr>
            <p:nvPr/>
          </p:nvSpPr>
          <p:spPr bwMode="auto">
            <a:xfrm>
              <a:off x="-1" y="160338"/>
              <a:ext cx="1985113" cy="50918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l-GR">
                <a:latin typeface="Calibri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46568" y="223837"/>
              <a:ext cx="1741491" cy="33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00"/>
                  </a:solidFill>
                  <a:latin typeface="Calibri" charset="0"/>
                </a:rPr>
                <a:t>PixelDetector</a:t>
              </a:r>
              <a:endParaRPr lang="en-US" sz="1600" dirty="0">
                <a:latin typeface="Calibri" charset="0"/>
              </a:endParaRPr>
            </a:p>
          </p:txBody>
        </p:sp>
        <p:sp>
          <p:nvSpPr>
            <p:cNvPr id="58" name="Rectangle 117"/>
            <p:cNvSpPr>
              <a:spLocks noChangeArrowheads="1"/>
            </p:cNvSpPr>
            <p:nvPr/>
          </p:nvSpPr>
          <p:spPr bwMode="auto">
            <a:xfrm>
              <a:off x="2298700" y="1878013"/>
              <a:ext cx="1563688" cy="11001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charset="0"/>
              </a:endParaRPr>
            </a:p>
          </p:txBody>
        </p:sp>
        <p:sp>
          <p:nvSpPr>
            <p:cNvPr id="59" name="Line 118"/>
            <p:cNvSpPr>
              <a:spLocks noChangeShapeType="1"/>
            </p:cNvSpPr>
            <p:nvPr/>
          </p:nvSpPr>
          <p:spPr bwMode="auto">
            <a:xfrm>
              <a:off x="1125538" y="1500188"/>
              <a:ext cx="0" cy="850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" name="Line 119"/>
            <p:cNvSpPr>
              <a:spLocks noChangeShapeType="1"/>
            </p:cNvSpPr>
            <p:nvPr/>
          </p:nvSpPr>
          <p:spPr bwMode="auto">
            <a:xfrm>
              <a:off x="1047750" y="1500188"/>
              <a:ext cx="0" cy="1033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" name="Line 120"/>
            <p:cNvSpPr>
              <a:spLocks noChangeShapeType="1"/>
            </p:cNvSpPr>
            <p:nvPr/>
          </p:nvSpPr>
          <p:spPr bwMode="auto">
            <a:xfrm>
              <a:off x="890588" y="1500188"/>
              <a:ext cx="0" cy="1284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" name="Line 121"/>
            <p:cNvSpPr>
              <a:spLocks noChangeShapeType="1"/>
            </p:cNvSpPr>
            <p:nvPr/>
          </p:nvSpPr>
          <p:spPr bwMode="auto">
            <a:xfrm>
              <a:off x="812800" y="1500188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" name="Line 122"/>
            <p:cNvSpPr>
              <a:spLocks noChangeShapeType="1"/>
            </p:cNvSpPr>
            <p:nvPr/>
          </p:nvSpPr>
          <p:spPr bwMode="auto">
            <a:xfrm>
              <a:off x="1281113" y="1500188"/>
              <a:ext cx="0" cy="595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" name="Line 123"/>
            <p:cNvSpPr>
              <a:spLocks noChangeShapeType="1"/>
            </p:cNvSpPr>
            <p:nvPr/>
          </p:nvSpPr>
          <p:spPr bwMode="auto">
            <a:xfrm>
              <a:off x="1360488" y="1500188"/>
              <a:ext cx="0" cy="425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" name="Rectangle 124"/>
            <p:cNvSpPr>
              <a:spLocks noChangeArrowheads="1"/>
            </p:cNvSpPr>
            <p:nvPr/>
          </p:nvSpPr>
          <p:spPr bwMode="auto">
            <a:xfrm>
              <a:off x="2063750" y="2073275"/>
              <a:ext cx="1563688" cy="1096963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charset="0"/>
              </a:endParaRPr>
            </a:p>
          </p:txBody>
        </p:sp>
        <p:sp>
          <p:nvSpPr>
            <p:cNvPr id="66" name="Rectangle 125"/>
            <p:cNvSpPr>
              <a:spLocks noChangeArrowheads="1"/>
            </p:cNvSpPr>
            <p:nvPr/>
          </p:nvSpPr>
          <p:spPr bwMode="auto">
            <a:xfrm>
              <a:off x="1828800" y="2266950"/>
              <a:ext cx="1563688" cy="1096963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>
                  <a:latin typeface="Calibri" charset="0"/>
                </a:rPr>
                <a:t>c</a:t>
              </a:r>
              <a:r>
                <a:rPr lang="en-US" sz="2000">
                  <a:latin typeface="Calibri" charset="0"/>
                </a:rPr>
                <a:t>lustering</a:t>
              </a:r>
            </a:p>
            <a:p>
              <a:pPr algn="ctr"/>
              <a:r>
                <a:rPr lang="en-US" sz="2000">
                  <a:latin typeface="Calibri" charset="0"/>
                </a:rPr>
                <a:t>device</a:t>
              </a:r>
            </a:p>
          </p:txBody>
        </p:sp>
        <p:sp>
          <p:nvSpPr>
            <p:cNvPr id="67" name="Rectangle 135"/>
            <p:cNvSpPr>
              <a:spLocks noChangeArrowheads="1"/>
            </p:cNvSpPr>
            <p:nvPr/>
          </p:nvSpPr>
          <p:spPr bwMode="auto">
            <a:xfrm>
              <a:off x="171889" y="1836064"/>
              <a:ext cx="1093787" cy="4574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solidFill>
                    <a:srgbClr val="FF0000"/>
                  </a:solidFill>
                  <a:latin typeface="Calibri" charset="0"/>
                </a:rPr>
                <a:t>50~100 kHz</a:t>
              </a:r>
            </a:p>
            <a:p>
              <a:pPr eaLnBrk="0" hangingPunct="0"/>
              <a:r>
                <a:rPr lang="en-US" sz="1100" b="1" dirty="0">
                  <a:solidFill>
                    <a:srgbClr val="FF0000"/>
                  </a:solidFill>
                  <a:latin typeface="Calibri" charset="0"/>
                </a:rPr>
                <a:t>event rate</a:t>
              </a:r>
            </a:p>
          </p:txBody>
        </p:sp>
        <p:sp>
          <p:nvSpPr>
            <p:cNvPr id="68" name="Rectangle 136"/>
            <p:cNvSpPr>
              <a:spLocks noChangeArrowheads="1"/>
            </p:cNvSpPr>
            <p:nvPr/>
          </p:nvSpPr>
          <p:spPr bwMode="auto">
            <a:xfrm>
              <a:off x="109356" y="987969"/>
              <a:ext cx="1328970" cy="72715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it-IT">
                  <a:latin typeface="Calibri" charset="0"/>
                </a:rPr>
                <a:t>Detector</a:t>
              </a:r>
            </a:p>
            <a:p>
              <a:pPr algn="ctr"/>
              <a:r>
                <a:rPr lang="it-IT">
                  <a:latin typeface="Calibri" charset="0"/>
                </a:rPr>
                <a:t>interface</a:t>
              </a:r>
              <a:endParaRPr lang="en-US">
                <a:latin typeface="Calibri" charset="0"/>
              </a:endParaRPr>
            </a:p>
          </p:txBody>
        </p:sp>
        <p:sp>
          <p:nvSpPr>
            <p:cNvPr id="69" name="Line 140"/>
            <p:cNvSpPr>
              <a:spLocks noChangeShapeType="1"/>
            </p:cNvSpPr>
            <p:nvPr/>
          </p:nvSpPr>
          <p:spPr bwMode="auto">
            <a:xfrm>
              <a:off x="812800" y="2947988"/>
              <a:ext cx="101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Line 141"/>
            <p:cNvSpPr>
              <a:spLocks noChangeShapeType="1"/>
            </p:cNvSpPr>
            <p:nvPr/>
          </p:nvSpPr>
          <p:spPr bwMode="auto">
            <a:xfrm>
              <a:off x="890588" y="2776538"/>
              <a:ext cx="938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" name="Line 142"/>
            <p:cNvSpPr>
              <a:spLocks noChangeShapeType="1"/>
            </p:cNvSpPr>
            <p:nvPr/>
          </p:nvSpPr>
          <p:spPr bwMode="auto">
            <a:xfrm>
              <a:off x="1360488" y="1925638"/>
              <a:ext cx="938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Text Box 145"/>
            <p:cNvSpPr txBox="1">
              <a:spLocks noChangeArrowheads="1"/>
            </p:cNvSpPr>
            <p:nvPr/>
          </p:nvSpPr>
          <p:spPr bwMode="auto">
            <a:xfrm>
              <a:off x="590550" y="3032125"/>
              <a:ext cx="911499" cy="69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charset="0"/>
                </a:rPr>
                <a:t>132</a:t>
              </a:r>
            </a:p>
            <a:p>
              <a:pPr algn="ctr"/>
              <a:r>
                <a:rPr lang="en-US">
                  <a:latin typeface="Calibri" charset="0"/>
                </a:rPr>
                <a:t>S-links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106615" y="5364215"/>
            <a:ext cx="238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Pixel Layer 2</a:t>
            </a:r>
            <a:endParaRPr lang="el-GR" dirty="0"/>
          </a:p>
        </p:txBody>
      </p:sp>
      <p:sp>
        <p:nvSpPr>
          <p:cNvPr id="79" name="TextBox 78"/>
          <p:cNvSpPr txBox="1"/>
          <p:nvPr/>
        </p:nvSpPr>
        <p:spPr>
          <a:xfrm>
            <a:off x="3671900" y="6354325"/>
            <a:ext cx="277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FTK Input Mezzanine Board</a:t>
            </a:r>
            <a:endParaRPr lang="el-GR" dirty="0"/>
          </a:p>
        </p:txBody>
      </p:sp>
      <p:sp>
        <p:nvSpPr>
          <p:cNvPr id="81" name="Up Arrow 80"/>
          <p:cNvSpPr/>
          <p:nvPr/>
        </p:nvSpPr>
        <p:spPr>
          <a:xfrm rot="3191116">
            <a:off x="4528004" y="1268344"/>
            <a:ext cx="358021" cy="3104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Up Arrow 81"/>
          <p:cNvSpPr/>
          <p:nvPr/>
        </p:nvSpPr>
        <p:spPr>
          <a:xfrm rot="13404341">
            <a:off x="6868990" y="3794607"/>
            <a:ext cx="358021" cy="1846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905" y="5319210"/>
            <a:ext cx="2520280" cy="10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 animBg="1"/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24" y="1358900"/>
            <a:ext cx="5438327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Clustering - Operation</a:t>
            </a:r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92080" y="1403774"/>
            <a:ext cx="3510390" cy="49055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</a:pPr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2060" y="1313765"/>
            <a:ext cx="4050450" cy="517655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ym typeface="Wingdings" pitchFamily="2" charset="2"/>
              </a:rPr>
              <a:t>The first time of the operation the </a:t>
            </a:r>
            <a:r>
              <a:rPr lang="en-US" sz="2000" b="1" dirty="0" smtClean="0">
                <a:sym typeface="Wingdings" pitchFamily="2" charset="2"/>
              </a:rPr>
              <a:t>reference hit </a:t>
            </a:r>
            <a:r>
              <a:rPr lang="en-US" sz="2000" dirty="0" smtClean="0">
                <a:sym typeface="Wingdings" pitchFamily="2" charset="2"/>
              </a:rPr>
              <a:t> is the first to arrive from the input buffer</a:t>
            </a: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000" dirty="0" smtClean="0">
              <a:sym typeface="Wingdings" pitchFamily="2" charset="2"/>
            </a:endParaRP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ym typeface="Wingdings" pitchFamily="2" charset="2"/>
              </a:rPr>
              <a:t>For every other execution the </a:t>
            </a:r>
            <a:r>
              <a:rPr lang="en-US" sz="2000" b="1" dirty="0" smtClean="0">
                <a:sym typeface="Wingdings" pitchFamily="2" charset="2"/>
              </a:rPr>
              <a:t>reference hit</a:t>
            </a:r>
            <a:r>
              <a:rPr lang="en-US" sz="2000" dirty="0" smtClean="0">
                <a:sym typeface="Wingdings" pitchFamily="2" charset="2"/>
              </a:rPr>
              <a:t> is the </a:t>
            </a:r>
            <a:r>
              <a:rPr lang="en-US" sz="2000" b="1" dirty="0" smtClean="0">
                <a:sym typeface="Wingdings" pitchFamily="2" charset="2"/>
              </a:rPr>
              <a:t>leftmost hit </a:t>
            </a:r>
            <a:r>
              <a:rPr lang="en-US" sz="2000" dirty="0" smtClean="0">
                <a:sym typeface="Wingdings" pitchFamily="2" charset="2"/>
              </a:rPr>
              <a:t>stored in the </a:t>
            </a:r>
            <a:r>
              <a:rPr lang="en-US" sz="2000" b="1" dirty="0" smtClean="0">
                <a:sym typeface="Wingdings" pitchFamily="2" charset="2"/>
              </a:rPr>
              <a:t>circular buffer </a:t>
            </a:r>
            <a:r>
              <a:rPr lang="en-US" sz="2000" dirty="0" smtClean="0">
                <a:sym typeface="Wingdings" pitchFamily="2" charset="2"/>
              </a:rPr>
              <a:t>(where the recovered hits are stored)</a:t>
            </a: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The pixel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data is moved from the grid to the circular buffer and back to the grid until all clusters are identified</a:t>
            </a: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000" baseline="0" dirty="0" smtClean="0">
              <a:sym typeface="Wingdings" pitchFamily="2" charset="2"/>
            </a:endParaRP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This is why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execution time is data dependent </a:t>
            </a:r>
          </a:p>
          <a:p>
            <a:pPr marL="274320" indent="-27432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Modules</a:t>
            </a:r>
            <a:endParaRPr lang="el-GR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48" y="2200991"/>
            <a:ext cx="7663792" cy="31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92180" y="4059070"/>
            <a:ext cx="1485165" cy="1260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6809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Modules – </a:t>
            </a:r>
            <a:r>
              <a:rPr lang="en-US" dirty="0" err="1" smtClean="0"/>
              <a:t>Centroid</a:t>
            </a:r>
            <a:r>
              <a:rPr lang="en-US" dirty="0" smtClean="0"/>
              <a:t> Calculation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99653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calculation of the average coordinate without using </a:t>
            </a:r>
            <a:r>
              <a:rPr lang="en-US" dirty="0" err="1" smtClean="0"/>
              <a:t>ToT</a:t>
            </a:r>
            <a:r>
              <a:rPr lang="en-US" dirty="0" smtClean="0"/>
              <a:t> was the baseline for the FTK TDR</a:t>
            </a:r>
          </a:p>
          <a:p>
            <a:endParaRPr lang="en-US" dirty="0" smtClean="0"/>
          </a:p>
          <a:p>
            <a:r>
              <a:rPr lang="en-US" dirty="0" smtClean="0">
                <a:latin typeface="Calibri" pitchFamily="34" charset="0"/>
              </a:rPr>
              <a:t>A </a:t>
            </a:r>
            <a:r>
              <a:rPr lang="el-GR" dirty="0" err="1" smtClean="0">
                <a:latin typeface="Calibri" pitchFamily="34" charset="0"/>
              </a:rPr>
              <a:t>correction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based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on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ToT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(linear interpolation) </a:t>
            </a:r>
            <a:r>
              <a:rPr lang="el-GR" dirty="0" err="1" smtClean="0">
                <a:latin typeface="Calibri" pitchFamily="34" charset="0"/>
              </a:rPr>
              <a:t>and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pixel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absolute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position</a:t>
            </a:r>
            <a:r>
              <a:rPr lang="en-US" dirty="0" smtClean="0">
                <a:latin typeface="Calibri" pitchFamily="34" charset="0"/>
              </a:rPr>
              <a:t> will be implemented</a:t>
            </a:r>
            <a:endParaRPr lang="el-GR" dirty="0" smtClean="0">
              <a:latin typeface="Calibri" pitchFamily="34" charset="0"/>
            </a:endParaRPr>
          </a:p>
          <a:p>
            <a:pPr lvl="1"/>
            <a:r>
              <a:rPr lang="en-US" dirty="0" smtClean="0"/>
              <a:t>This is beyond baseline FTK</a:t>
            </a:r>
          </a:p>
          <a:p>
            <a:pPr lvl="1"/>
            <a:r>
              <a:rPr lang="en-US" dirty="0" smtClean="0"/>
              <a:t>FW to be planned and written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Centroid</a:t>
            </a:r>
            <a:r>
              <a:rPr lang="en-US" dirty="0" smtClean="0"/>
              <a:t> Calculation step will output the cluster </a:t>
            </a:r>
            <a:r>
              <a:rPr lang="en-US" dirty="0" err="1" smtClean="0"/>
              <a:t>centroid</a:t>
            </a:r>
            <a:r>
              <a:rPr lang="en-US" dirty="0" smtClean="0"/>
              <a:t> and also the cluster size in two coordinates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Parallel Version 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fundamental characteristic of the 2D-Pixel Clustering implementation is that different clustering engines can work independently on different data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Increase performance with greater FPGA resource usage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 parallelization strategy was chosen:</a:t>
            </a:r>
          </a:p>
          <a:p>
            <a:pPr lvl="1"/>
            <a:r>
              <a:rPr lang="en-US" dirty="0" smtClean="0"/>
              <a:t>Instantiate multiple clustering engines (grid clustering modules) that work independently on data from separate pixel modules</a:t>
            </a:r>
          </a:p>
          <a:p>
            <a:pPr lvl="1"/>
            <a:r>
              <a:rPr lang="en-US" dirty="0" smtClean="0"/>
              <a:t>To achieve this data parallelizing (</a:t>
            </a:r>
            <a:r>
              <a:rPr lang="en-US" dirty="0" err="1" smtClean="0"/>
              <a:t>demultiplexing</a:t>
            </a:r>
            <a:r>
              <a:rPr lang="en-US" dirty="0" smtClean="0"/>
              <a:t>) and data serializing (multiplexing) modules are necessary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Parallel Version 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Parallel Distributor (Data </a:t>
            </a:r>
            <a:r>
              <a:rPr lang="en-US" dirty="0" err="1" smtClean="0">
                <a:sym typeface="Wingdings" pitchFamily="2" charset="2"/>
              </a:rPr>
              <a:t>Demultiplexing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It distributes the data to the different pixel modules to different clustering engines by choosing always the “less busy engine”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less busy engine is decided by the number of data words each engine has queued at its input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There is a LVL1ID FIFO which stores the LVL1IDs of the processed events in the arrived sequence so that they are recovered in the same sequence from the Data Multiplexing module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Parallel Version 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Data Merger (Data Multiplexing)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It begins operation as soon as the LVL1ID FIFO and a parallel engine have valid output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It identifies the parallel engines that have the same event and propagates data out from the engine with the smallest index number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other engines continue working and storing data at their output FIFOs until they are almost full. Then backpressure is applied at the clustering modules.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parallel engines are buffered with FIFOs at input and output to avoid backpressure as much as possible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Parallel Version</a:t>
            </a:r>
            <a:endParaRPr lang="el-G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" y="1403775"/>
            <a:ext cx="8667455" cy="51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1106615" y="4329100"/>
            <a:ext cx="810090" cy="4500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529" y="4869160"/>
            <a:ext cx="1845206" cy="923330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Distributes pixel module data to different engines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542330" y="5049180"/>
            <a:ext cx="1440160" cy="923330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Merges the modules of each event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262410" y="4554125"/>
            <a:ext cx="315035" cy="3600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2090" y="6488668"/>
            <a:ext cx="2790310" cy="369332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Stores the LVL1ID sequence</a:t>
            </a:r>
            <a:endParaRPr lang="el-GR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77045" y="6534345"/>
            <a:ext cx="225025" cy="1800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Implementation Results</a:t>
            </a:r>
            <a:endParaRPr lang="el-G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836585" y="1718810"/>
          <a:ext cx="7772400" cy="186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FF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LUT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BRAM (18Kbit)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BRAM (9Kbit)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Maximum Frequency (MHz)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Hit Decoder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306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486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120.0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Grid Clustering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700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2257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81.5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Total System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1137 (0.6%)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2647 (2.4%)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 (0.4%)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6 (1.8%)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81.5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6">
                  <a:txBody>
                    <a:bodyPr/>
                    <a:lstStyle/>
                    <a:p>
                      <a:pPr indent="12827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FF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: Flip Flops, </a:t>
                      </a: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LUT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: Look-Up-Tables, </a:t>
                      </a: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BRAM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: 18Kbit Block RAM blocks and 9Kbit Block RAM blocks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6705" y="1313765"/>
            <a:ext cx="562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Flow Implementation Results (Spartan 6 lx150t)</a:t>
            </a:r>
            <a:endParaRPr lang="el-GR" dirty="0"/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850050" y="4419110"/>
          <a:ext cx="7772400" cy="186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755"/>
                <a:gridCol w="1080120"/>
                <a:gridCol w="1440160"/>
                <a:gridCol w="990110"/>
                <a:gridCol w="999855"/>
                <a:gridCol w="1295400"/>
              </a:tblGrid>
              <a:tr h="37084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FF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LUT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BRAM </a:t>
                      </a:r>
                      <a:br>
                        <a:rPr lang="en-US" sz="12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(18Kbit</a:t>
                      </a: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BRAM </a:t>
                      </a:r>
                      <a:br>
                        <a:rPr lang="en-US" sz="12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(9Kbit</a:t>
                      </a: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Maximum Frequency (MHz)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Parallel Data Distributor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79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270.0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Binary Tree Comparator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334.8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Data Merger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113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Times New Roman"/>
                        </a:rPr>
                        <a:t>247.5</a:t>
                      </a:r>
                      <a:endParaRPr lang="el-GR" sz="12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 System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5272 (2.8%)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10250  (11.1%)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15 (5.6%)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19 (3.5%)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8270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80.5</a:t>
                      </a:r>
                      <a:endParaRPr lang="el-G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5125" y="3924055"/>
            <a:ext cx="643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Flow (4 Engines) Implementation Results (Spartan 6 lx150t)</a:t>
            </a:r>
            <a:endParaRPr lang="el-GR" dirty="0"/>
          </a:p>
        </p:txBody>
      </p:sp>
      <p:sp>
        <p:nvSpPr>
          <p:cNvPr id="16" name="Oval 15"/>
          <p:cNvSpPr/>
          <p:nvPr/>
        </p:nvSpPr>
        <p:spPr>
          <a:xfrm>
            <a:off x="5562110" y="5859270"/>
            <a:ext cx="855095" cy="450050"/>
          </a:xfrm>
          <a:prstGeom prst="ellipse">
            <a:avLst/>
          </a:prstGeom>
          <a:noFill/>
          <a:ln w="222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6552220" y="5859270"/>
            <a:ext cx="855095" cy="450050"/>
          </a:xfrm>
          <a:prstGeom prst="ellipse">
            <a:avLst/>
          </a:prstGeom>
          <a:noFill/>
          <a:ln w="222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4617005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Extra buffering added (explained later)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Testing Results Single Flow</a:t>
            </a:r>
            <a:endParaRPr lang="el-GR" dirty="0"/>
          </a:p>
        </p:txBody>
      </p:sp>
      <p:sp>
        <p:nvSpPr>
          <p:cNvPr id="6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914400" y="1447799"/>
            <a:ext cx="7772400" cy="522156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integration with the rest of the FTK_IM firmware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with ZH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nunubb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files (80pu)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Small event files (3 events: 2 modules per event) multiple times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Big event files (50 events: 7 modules </a:t>
            </a:r>
            <a:r>
              <a:rPr lang="en-US" dirty="0" smtClean="0">
                <a:sym typeface="Wingdings" pitchFamily="2" charset="2"/>
              </a:rPr>
              <a:t>per event) multiple times – this is what each pixel clustering module will receive from the RODs</a:t>
            </a:r>
          </a:p>
          <a:p>
            <a:pPr lvl="0"/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lvl="0"/>
            <a:r>
              <a:rPr lang="en-US" noProof="0" dirty="0" smtClean="0">
                <a:sym typeface="Wingdings" pitchFamily="2" charset="2"/>
              </a:rPr>
              <a:t>Output was compared with the bit-accurate simulation (prepared by Akis – more details in his </a:t>
            </a:r>
            <a:r>
              <a:rPr lang="en-US" noProof="0" dirty="0" smtClean="0">
                <a:sym typeface="Wingdings" pitchFamily="2" charset="2"/>
              </a:rPr>
              <a:t>presentation)</a:t>
            </a:r>
            <a:endParaRPr lang="en-US" noProof="0" dirty="0" smtClean="0">
              <a:sym typeface="Wingdings" pitchFamily="2" charset="2"/>
            </a:endParaRPr>
          </a:p>
          <a:p>
            <a:pPr lvl="0"/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Some very small differences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exist (less than ~0.4%) which are due to the backpressure applied by the DF and the slower than anticipated input rate  Currently being debugged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Testing Results Parallel Flow</a:t>
            </a:r>
            <a:endParaRPr lang="el-GR" dirty="0"/>
          </a:p>
        </p:txBody>
      </p:sp>
      <p:sp>
        <p:nvSpPr>
          <p:cNvPr id="6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914400" y="1447799"/>
            <a:ext cx="7772400" cy="522156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integration with the rest of the FTK_IM firmware of a 4 Engine Parallel Flow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dirty="0" smtClean="0"/>
              <a:t>Tests with the same input files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lang="en-US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dirty="0" smtClean="0"/>
              <a:t>Output same quality as the single input flow </a:t>
            </a:r>
            <a:r>
              <a:rPr lang="en-US" dirty="0" smtClean="0">
                <a:sym typeface="Wingdings" pitchFamily="2" charset="2"/>
              </a:rPr>
              <a:t> Currently debugged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2D-Clustering for the </a:t>
            </a:r>
            <a:br>
              <a:rPr lang="en-US" dirty="0" smtClean="0"/>
            </a:br>
            <a:r>
              <a:rPr lang="en-US" dirty="0" smtClean="0"/>
              <a:t>ATLAS </a:t>
            </a:r>
            <a:r>
              <a:rPr lang="en-US" dirty="0" err="1" smtClean="0"/>
              <a:t>FastTracKer</a:t>
            </a:r>
            <a:r>
              <a:rPr lang="en-US" dirty="0" smtClean="0"/>
              <a:t> Processor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 challenge: input rate 308Gbits</a:t>
            </a:r>
          </a:p>
          <a:p>
            <a:pPr lvl="1"/>
            <a:r>
              <a:rPr lang="en-US" dirty="0" smtClean="0"/>
              <a:t>256 S-link fibers from all pixel RODs</a:t>
            </a:r>
          </a:p>
          <a:p>
            <a:pPr lvl="2"/>
            <a:r>
              <a:rPr lang="en-US" dirty="0" smtClean="0"/>
              <a:t>Running at 1.2 </a:t>
            </a:r>
            <a:r>
              <a:rPr lang="en-US" dirty="0" err="1" smtClean="0"/>
              <a:t>Gbits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tx2"/>
                </a:solidFill>
              </a:rPr>
              <a:t>total 308Gbits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32bit words at </a:t>
            </a:r>
            <a:r>
              <a:rPr lang="en-US" dirty="0" smtClean="0">
                <a:solidFill>
                  <a:srgbClr val="FF0000"/>
                </a:solidFill>
              </a:rPr>
              <a:t>40MHz</a:t>
            </a:r>
            <a:r>
              <a:rPr lang="en-US" dirty="0" smtClean="0"/>
              <a:t>, 1 hit/word</a:t>
            </a:r>
          </a:p>
          <a:p>
            <a:endParaRPr lang="el-GR" dirty="0"/>
          </a:p>
        </p:txBody>
      </p:sp>
      <p:pic>
        <p:nvPicPr>
          <p:cNvPr id="5" name="Segnaposto contenuto 3" descr="pixel_detector.jpg"/>
          <p:cNvPicPr>
            <a:picLocks noChangeAspect="1"/>
          </p:cNvPicPr>
          <p:nvPr/>
        </p:nvPicPr>
        <p:blipFill>
          <a:blip r:embed="rId2" cstate="print"/>
          <a:srcRect l="-18272" r="-18272"/>
          <a:stretch>
            <a:fillRect/>
          </a:stretch>
        </p:blipFill>
        <p:spPr>
          <a:xfrm>
            <a:off x="386536" y="3383995"/>
            <a:ext cx="3518676" cy="1935215"/>
          </a:xfrm>
          <a:prstGeom prst="rect">
            <a:avLst/>
          </a:prstGeom>
        </p:spPr>
      </p:pic>
      <p:grpSp>
        <p:nvGrpSpPr>
          <p:cNvPr id="6" name="Gruppo 3"/>
          <p:cNvGrpSpPr>
            <a:grpSpLocks/>
          </p:cNvGrpSpPr>
          <p:nvPr/>
        </p:nvGrpSpPr>
        <p:grpSpPr bwMode="auto">
          <a:xfrm>
            <a:off x="6014793" y="1448780"/>
            <a:ext cx="2697667" cy="3483685"/>
            <a:chOff x="-1" y="160338"/>
            <a:chExt cx="4114801" cy="4706938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1593851" y="925512"/>
              <a:ext cx="2520949" cy="3197226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charset="0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1281113" y="2095500"/>
              <a:ext cx="1017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1047750" y="2520950"/>
              <a:ext cx="938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125538" y="2351088"/>
              <a:ext cx="938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55604" y="4037943"/>
              <a:ext cx="1670015" cy="82933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l-GR">
                <a:latin typeface="Calibri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55688" y="4136713"/>
              <a:ext cx="1669801" cy="70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it-IT" dirty="0">
                  <a:solidFill>
                    <a:srgbClr val="000000"/>
                  </a:solidFill>
                  <a:latin typeface="Calibri" charset="0"/>
                </a:rPr>
                <a:t>L</a:t>
              </a: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evel-2 </a:t>
              </a:r>
            </a:p>
            <a:p>
              <a:pPr algn="ctr" eaLnBrk="0" hangingPunct="0"/>
              <a:r>
                <a:rPr lang="it-IT" sz="1600" dirty="0">
                  <a:solidFill>
                    <a:srgbClr val="000000"/>
                  </a:solidFill>
                  <a:latin typeface="Calibri" charset="0"/>
                </a:rPr>
                <a:t>E</a:t>
              </a:r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vent buffers</a:t>
              </a: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731838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059408" y="1054497"/>
              <a:ext cx="1486179" cy="66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 dirty="0">
                  <a:latin typeface="Calibri" charset="0"/>
                </a:rPr>
                <a:t>Fast </a:t>
              </a:r>
              <a:r>
                <a:rPr lang="en-US" sz="2000" b="1" dirty="0" err="1">
                  <a:latin typeface="Calibri" charset="0"/>
                </a:rPr>
                <a:t>TracKer</a:t>
              </a:r>
              <a:endParaRPr lang="en-US" sz="2000" b="1" dirty="0">
                <a:latin typeface="Calibri" charset="0"/>
              </a:endParaRPr>
            </a:p>
            <a:p>
              <a:pPr eaLnBrk="0" hangingPunct="0"/>
              <a:r>
                <a:rPr lang="it-IT" sz="2000" b="1" dirty="0">
                  <a:latin typeface="Calibri" charset="0"/>
                </a:rPr>
                <a:t>i</a:t>
              </a:r>
              <a:r>
                <a:rPr lang="en-US" sz="2000" b="1" dirty="0" err="1">
                  <a:latin typeface="Calibri" charset="0"/>
                </a:rPr>
                <a:t>nput</a:t>
              </a:r>
              <a:r>
                <a:rPr lang="en-US" sz="2000" b="1" dirty="0">
                  <a:latin typeface="Calibri" charset="0"/>
                </a:rPr>
                <a:t> stage</a:t>
              </a:r>
            </a:p>
          </p:txBody>
        </p: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342886" y="1500189"/>
              <a:ext cx="234900" cy="2538412"/>
              <a:chOff x="288" y="1680"/>
              <a:chExt cx="145" cy="1728"/>
            </a:xfrm>
          </p:grpSpPr>
          <p:sp>
            <p:nvSpPr>
              <p:cNvPr id="73" name="Line 107"/>
              <p:cNvSpPr>
                <a:spLocks noChangeShapeType="1"/>
              </p:cNvSpPr>
              <p:nvPr/>
            </p:nvSpPr>
            <p:spPr bwMode="auto">
              <a:xfrm flipH="1">
                <a:off x="336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" name="Line 108"/>
              <p:cNvSpPr>
                <a:spLocks noChangeShapeType="1"/>
              </p:cNvSpPr>
              <p:nvPr/>
            </p:nvSpPr>
            <p:spPr bwMode="auto">
              <a:xfrm flipH="1">
                <a:off x="384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" name="Line 109"/>
              <p:cNvSpPr>
                <a:spLocks noChangeShapeType="1"/>
              </p:cNvSpPr>
              <p:nvPr/>
            </p:nvSpPr>
            <p:spPr bwMode="auto">
              <a:xfrm flipH="1">
                <a:off x="432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" name="Line 110"/>
              <p:cNvSpPr>
                <a:spLocks noChangeShapeType="1"/>
              </p:cNvSpPr>
              <p:nvPr/>
            </p:nvSpPr>
            <p:spPr bwMode="auto">
              <a:xfrm flipH="1">
                <a:off x="288" y="1680"/>
                <a:ext cx="1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2" name="Line 111"/>
            <p:cNvSpPr>
              <a:spLocks noChangeShapeType="1"/>
            </p:cNvSpPr>
            <p:nvPr/>
          </p:nvSpPr>
          <p:spPr bwMode="auto">
            <a:xfrm>
              <a:off x="890588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" name="Line 112"/>
            <p:cNvSpPr>
              <a:spLocks noChangeShapeType="1"/>
            </p:cNvSpPr>
            <p:nvPr/>
          </p:nvSpPr>
          <p:spPr bwMode="auto">
            <a:xfrm>
              <a:off x="1047750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" name="Line 113"/>
            <p:cNvSpPr>
              <a:spLocks noChangeShapeType="1"/>
            </p:cNvSpPr>
            <p:nvPr/>
          </p:nvSpPr>
          <p:spPr bwMode="auto">
            <a:xfrm>
              <a:off x="1203325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" name="Line 114"/>
            <p:cNvSpPr>
              <a:spLocks noChangeShapeType="1"/>
            </p:cNvSpPr>
            <p:nvPr/>
          </p:nvSpPr>
          <p:spPr bwMode="auto">
            <a:xfrm>
              <a:off x="577850" y="479425"/>
              <a:ext cx="0" cy="446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" name="Rectangle 115"/>
            <p:cNvSpPr>
              <a:spLocks noChangeArrowheads="1"/>
            </p:cNvSpPr>
            <p:nvPr/>
          </p:nvSpPr>
          <p:spPr bwMode="auto">
            <a:xfrm>
              <a:off x="-1" y="160338"/>
              <a:ext cx="1985113" cy="50918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l-GR">
                <a:latin typeface="Calibri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46568" y="223837"/>
              <a:ext cx="1741491" cy="33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00"/>
                  </a:solidFill>
                  <a:latin typeface="Calibri" charset="0"/>
                </a:rPr>
                <a:t>PixelDetector</a:t>
              </a:r>
              <a:endParaRPr lang="en-US" sz="1600" dirty="0">
                <a:latin typeface="Calibri" charset="0"/>
              </a:endParaRPr>
            </a:p>
          </p:txBody>
        </p:sp>
        <p:sp>
          <p:nvSpPr>
            <p:cNvPr id="58" name="Rectangle 117"/>
            <p:cNvSpPr>
              <a:spLocks noChangeArrowheads="1"/>
            </p:cNvSpPr>
            <p:nvPr/>
          </p:nvSpPr>
          <p:spPr bwMode="auto">
            <a:xfrm>
              <a:off x="2298700" y="1878013"/>
              <a:ext cx="1563688" cy="11001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charset="0"/>
              </a:endParaRPr>
            </a:p>
          </p:txBody>
        </p:sp>
        <p:sp>
          <p:nvSpPr>
            <p:cNvPr id="59" name="Line 118"/>
            <p:cNvSpPr>
              <a:spLocks noChangeShapeType="1"/>
            </p:cNvSpPr>
            <p:nvPr/>
          </p:nvSpPr>
          <p:spPr bwMode="auto">
            <a:xfrm>
              <a:off x="1125538" y="1500188"/>
              <a:ext cx="0" cy="850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" name="Line 119"/>
            <p:cNvSpPr>
              <a:spLocks noChangeShapeType="1"/>
            </p:cNvSpPr>
            <p:nvPr/>
          </p:nvSpPr>
          <p:spPr bwMode="auto">
            <a:xfrm>
              <a:off x="1047750" y="1500188"/>
              <a:ext cx="0" cy="1033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" name="Line 120"/>
            <p:cNvSpPr>
              <a:spLocks noChangeShapeType="1"/>
            </p:cNvSpPr>
            <p:nvPr/>
          </p:nvSpPr>
          <p:spPr bwMode="auto">
            <a:xfrm>
              <a:off x="890588" y="1500188"/>
              <a:ext cx="0" cy="1284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" name="Line 121"/>
            <p:cNvSpPr>
              <a:spLocks noChangeShapeType="1"/>
            </p:cNvSpPr>
            <p:nvPr/>
          </p:nvSpPr>
          <p:spPr bwMode="auto">
            <a:xfrm>
              <a:off x="812800" y="1500188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" name="Line 122"/>
            <p:cNvSpPr>
              <a:spLocks noChangeShapeType="1"/>
            </p:cNvSpPr>
            <p:nvPr/>
          </p:nvSpPr>
          <p:spPr bwMode="auto">
            <a:xfrm>
              <a:off x="1281113" y="1500188"/>
              <a:ext cx="0" cy="595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" name="Line 123"/>
            <p:cNvSpPr>
              <a:spLocks noChangeShapeType="1"/>
            </p:cNvSpPr>
            <p:nvPr/>
          </p:nvSpPr>
          <p:spPr bwMode="auto">
            <a:xfrm>
              <a:off x="1360488" y="1500188"/>
              <a:ext cx="0" cy="425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" name="Rectangle 124"/>
            <p:cNvSpPr>
              <a:spLocks noChangeArrowheads="1"/>
            </p:cNvSpPr>
            <p:nvPr/>
          </p:nvSpPr>
          <p:spPr bwMode="auto">
            <a:xfrm>
              <a:off x="2063750" y="2073275"/>
              <a:ext cx="1563688" cy="1096963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charset="0"/>
              </a:endParaRPr>
            </a:p>
          </p:txBody>
        </p:sp>
        <p:sp>
          <p:nvSpPr>
            <p:cNvPr id="66" name="Rectangle 125"/>
            <p:cNvSpPr>
              <a:spLocks noChangeArrowheads="1"/>
            </p:cNvSpPr>
            <p:nvPr/>
          </p:nvSpPr>
          <p:spPr bwMode="auto">
            <a:xfrm>
              <a:off x="1828800" y="2266950"/>
              <a:ext cx="1563688" cy="1096963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>
                  <a:latin typeface="Calibri" charset="0"/>
                </a:rPr>
                <a:t>c</a:t>
              </a:r>
              <a:r>
                <a:rPr lang="en-US" sz="2000">
                  <a:latin typeface="Calibri" charset="0"/>
                </a:rPr>
                <a:t>lustering</a:t>
              </a:r>
            </a:p>
            <a:p>
              <a:pPr algn="ctr"/>
              <a:r>
                <a:rPr lang="en-US" sz="2000">
                  <a:latin typeface="Calibri" charset="0"/>
                </a:rPr>
                <a:t>device</a:t>
              </a:r>
            </a:p>
          </p:txBody>
        </p:sp>
        <p:sp>
          <p:nvSpPr>
            <p:cNvPr id="67" name="Rectangle 135"/>
            <p:cNvSpPr>
              <a:spLocks noChangeArrowheads="1"/>
            </p:cNvSpPr>
            <p:nvPr/>
          </p:nvSpPr>
          <p:spPr bwMode="auto">
            <a:xfrm>
              <a:off x="171889" y="1836064"/>
              <a:ext cx="1093787" cy="4574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100" b="1" dirty="0">
                  <a:solidFill>
                    <a:srgbClr val="FF0000"/>
                  </a:solidFill>
                  <a:latin typeface="Calibri" charset="0"/>
                </a:rPr>
                <a:t>50~100 kHz</a:t>
              </a:r>
            </a:p>
            <a:p>
              <a:pPr eaLnBrk="0" hangingPunct="0"/>
              <a:r>
                <a:rPr lang="en-US" sz="1100" b="1" dirty="0">
                  <a:solidFill>
                    <a:srgbClr val="FF0000"/>
                  </a:solidFill>
                  <a:latin typeface="Calibri" charset="0"/>
                </a:rPr>
                <a:t>event rate</a:t>
              </a:r>
            </a:p>
          </p:txBody>
        </p:sp>
        <p:sp>
          <p:nvSpPr>
            <p:cNvPr id="68" name="Rectangle 136"/>
            <p:cNvSpPr>
              <a:spLocks noChangeArrowheads="1"/>
            </p:cNvSpPr>
            <p:nvPr/>
          </p:nvSpPr>
          <p:spPr bwMode="auto">
            <a:xfrm>
              <a:off x="109356" y="987969"/>
              <a:ext cx="1328970" cy="72715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it-IT">
                  <a:latin typeface="Calibri" charset="0"/>
                </a:rPr>
                <a:t>Detector</a:t>
              </a:r>
            </a:p>
            <a:p>
              <a:pPr algn="ctr"/>
              <a:r>
                <a:rPr lang="it-IT">
                  <a:latin typeface="Calibri" charset="0"/>
                </a:rPr>
                <a:t>interface</a:t>
              </a:r>
              <a:endParaRPr lang="en-US">
                <a:latin typeface="Calibri" charset="0"/>
              </a:endParaRPr>
            </a:p>
          </p:txBody>
        </p:sp>
        <p:sp>
          <p:nvSpPr>
            <p:cNvPr id="69" name="Line 140"/>
            <p:cNvSpPr>
              <a:spLocks noChangeShapeType="1"/>
            </p:cNvSpPr>
            <p:nvPr/>
          </p:nvSpPr>
          <p:spPr bwMode="auto">
            <a:xfrm>
              <a:off x="812800" y="2947988"/>
              <a:ext cx="101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Line 141"/>
            <p:cNvSpPr>
              <a:spLocks noChangeShapeType="1"/>
            </p:cNvSpPr>
            <p:nvPr/>
          </p:nvSpPr>
          <p:spPr bwMode="auto">
            <a:xfrm>
              <a:off x="890588" y="2776538"/>
              <a:ext cx="938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" name="Line 142"/>
            <p:cNvSpPr>
              <a:spLocks noChangeShapeType="1"/>
            </p:cNvSpPr>
            <p:nvPr/>
          </p:nvSpPr>
          <p:spPr bwMode="auto">
            <a:xfrm>
              <a:off x="1360488" y="1925638"/>
              <a:ext cx="938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Text Box 145"/>
            <p:cNvSpPr txBox="1">
              <a:spLocks noChangeArrowheads="1"/>
            </p:cNvSpPr>
            <p:nvPr/>
          </p:nvSpPr>
          <p:spPr bwMode="auto">
            <a:xfrm>
              <a:off x="590550" y="3032125"/>
              <a:ext cx="911499" cy="69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charset="0"/>
                </a:rPr>
                <a:t>132</a:t>
              </a:r>
            </a:p>
            <a:p>
              <a:pPr algn="ctr"/>
              <a:r>
                <a:rPr lang="en-US">
                  <a:latin typeface="Calibri" charset="0"/>
                </a:rPr>
                <a:t>S-links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106615" y="5364215"/>
            <a:ext cx="238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Pixel Layer 2</a:t>
            </a:r>
            <a:endParaRPr lang="el-GR" dirty="0"/>
          </a:p>
        </p:txBody>
      </p:sp>
      <p:sp>
        <p:nvSpPr>
          <p:cNvPr id="79" name="TextBox 78"/>
          <p:cNvSpPr txBox="1"/>
          <p:nvPr/>
        </p:nvSpPr>
        <p:spPr>
          <a:xfrm>
            <a:off x="3671900" y="6354325"/>
            <a:ext cx="277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FTK Input Mezzanine Board</a:t>
            </a:r>
            <a:endParaRPr lang="el-GR" dirty="0"/>
          </a:p>
        </p:txBody>
      </p:sp>
      <p:sp>
        <p:nvSpPr>
          <p:cNvPr id="81" name="Up Arrow 80"/>
          <p:cNvSpPr/>
          <p:nvPr/>
        </p:nvSpPr>
        <p:spPr>
          <a:xfrm rot="3191116">
            <a:off x="4528004" y="1268344"/>
            <a:ext cx="358021" cy="3104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Up Arrow 81"/>
          <p:cNvSpPr/>
          <p:nvPr/>
        </p:nvSpPr>
        <p:spPr>
          <a:xfrm rot="13404341">
            <a:off x="6868990" y="3794607"/>
            <a:ext cx="358021" cy="1846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905" y="5319210"/>
            <a:ext cx="2520280" cy="10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1376645" y="3383995"/>
            <a:ext cx="6930770" cy="95410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</a:t>
            </a:r>
            <a:r>
              <a:rPr lang="en-U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 system which clusters data on the fly</a:t>
            </a:r>
            <a:endParaRPr lang="el-GR" sz="2800" b="1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(Single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906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the </a:t>
            </a:r>
            <a:r>
              <a:rPr lang="en-US" b="1" dirty="0" smtClean="0"/>
              <a:t>Single Flow </a:t>
            </a:r>
            <a:r>
              <a:rPr lang="en-US" dirty="0" smtClean="0"/>
              <a:t>we have a processing time per word of 84.15ns</a:t>
            </a:r>
          </a:p>
          <a:p>
            <a:endParaRPr lang="en-US" dirty="0" smtClean="0"/>
          </a:p>
          <a:p>
            <a:r>
              <a:rPr lang="en-US" dirty="0" smtClean="0"/>
              <a:t>At worst case one word is read every 25ns (40MHz)</a:t>
            </a:r>
          </a:p>
          <a:p>
            <a:endParaRPr lang="en-US" dirty="0" smtClean="0"/>
          </a:p>
          <a:p>
            <a:r>
              <a:rPr lang="en-US" dirty="0" smtClean="0"/>
              <a:t>84.15/25 = 3.36 clock cycles of 40MHz are required for one data word processing</a:t>
            </a:r>
          </a:p>
          <a:p>
            <a:endParaRPr lang="en-US" dirty="0" smtClean="0"/>
          </a:p>
          <a:p>
            <a:r>
              <a:rPr lang="en-US" dirty="0" smtClean="0"/>
              <a:t>Therefore it was anticipated that 4 engines would be sufficient for Pixel (B Layer) worst case</a:t>
            </a:r>
          </a:p>
          <a:p>
            <a:endParaRPr lang="en-US" dirty="0" smtClean="0"/>
          </a:p>
          <a:p>
            <a:r>
              <a:rPr lang="en-US" dirty="0" smtClean="0"/>
              <a:t>The latency presented at the plot is not realistic because it the </a:t>
            </a:r>
            <a:r>
              <a:rPr lang="en-US" dirty="0" err="1" smtClean="0"/>
              <a:t>end_event</a:t>
            </a:r>
            <a:r>
              <a:rPr lang="en-US" dirty="0" smtClean="0"/>
              <a:t> words at the input are delayed due to the backpressure applied by both grid clustering and hit decoder modules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(Single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Single Flow </a:t>
            </a:r>
            <a:r>
              <a:rPr lang="en-US" dirty="0" smtClean="0"/>
              <a:t>Event Processing Latency (</a:t>
            </a:r>
            <a:r>
              <a:rPr lang="en-US" dirty="0" err="1" smtClean="0"/>
              <a:t>end_event</a:t>
            </a:r>
            <a:r>
              <a:rPr lang="en-US" dirty="0" smtClean="0"/>
              <a:t> output – </a:t>
            </a:r>
            <a:r>
              <a:rPr lang="en-US" dirty="0" err="1" smtClean="0"/>
              <a:t>end_event</a:t>
            </a:r>
            <a:r>
              <a:rPr lang="en-US" dirty="0" smtClean="0"/>
              <a:t> input time)</a:t>
            </a:r>
            <a:endParaRPr lang="el-GR" dirty="0"/>
          </a:p>
        </p:txBody>
      </p:sp>
      <p:pic>
        <p:nvPicPr>
          <p:cNvPr id="1026" name="Picture 2" descr="C:\Users\CLSFox\AppData\Local\Microsoft\Windows\Temporary Internet Files\Content.Outlook\M4E824ME\BIGFifo (2).png"/>
          <p:cNvPicPr>
            <a:picLocks noChangeAspect="1" noChangeArrowheads="1"/>
          </p:cNvPicPr>
          <p:nvPr/>
        </p:nvPicPr>
        <p:blipFill>
          <a:blip r:embed="rId3" cstate="print"/>
          <a:srcRect t="5005"/>
          <a:stretch>
            <a:fillRect/>
          </a:stretch>
        </p:blipFill>
        <p:spPr bwMode="auto">
          <a:xfrm>
            <a:off x="1511660" y="2258870"/>
            <a:ext cx="5715636" cy="33925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96825" y="549923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number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56565" y="360902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6039290"/>
            <a:ext cx="607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End_event</a:t>
            </a:r>
            <a:r>
              <a:rPr lang="en-US" dirty="0" smtClean="0">
                <a:solidFill>
                  <a:srgbClr val="C00000"/>
                </a:solidFill>
              </a:rPr>
              <a:t> input time delayed by backpressure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actual delay is bigger and increasing with event number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4 Parallel Engine Flow </a:t>
            </a:r>
            <a:r>
              <a:rPr lang="en-US" dirty="0" smtClean="0"/>
              <a:t>Event Processing Latency (</a:t>
            </a:r>
            <a:r>
              <a:rPr lang="en-US" dirty="0" err="1" smtClean="0"/>
              <a:t>end_event</a:t>
            </a:r>
            <a:r>
              <a:rPr lang="en-US" dirty="0" smtClean="0"/>
              <a:t> output – </a:t>
            </a:r>
            <a:r>
              <a:rPr lang="en-US" dirty="0" err="1" smtClean="0"/>
              <a:t>end_event</a:t>
            </a:r>
            <a:r>
              <a:rPr lang="en-US" dirty="0" smtClean="0"/>
              <a:t> input time)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549923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number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56565" y="360902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l-GR" dirty="0"/>
          </a:p>
        </p:txBody>
      </p:sp>
      <p:pic>
        <p:nvPicPr>
          <p:cNvPr id="1027" name="Picture 3" descr="C:\Users\CLSFox\AppData\Local\Microsoft\Windows\Temporary Internet Files\Content.Outlook\M4E824ME\bigfifo100 (3).png"/>
          <p:cNvPicPr>
            <a:picLocks noChangeAspect="1" noChangeArrowheads="1"/>
          </p:cNvPicPr>
          <p:nvPr/>
        </p:nvPicPr>
        <p:blipFill>
          <a:blip r:embed="rId3" cstate="print"/>
          <a:srcRect t="5954"/>
          <a:stretch>
            <a:fillRect/>
          </a:stretch>
        </p:blipFill>
        <p:spPr bwMode="auto">
          <a:xfrm>
            <a:off x="1556665" y="2213865"/>
            <a:ext cx="5175575" cy="33008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6084295"/>
            <a:ext cx="607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End_event</a:t>
            </a:r>
            <a:r>
              <a:rPr lang="en-US" dirty="0" smtClean="0">
                <a:solidFill>
                  <a:srgbClr val="C00000"/>
                </a:solidFill>
              </a:rPr>
              <a:t> input time delayed by backpressure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actual delay is bigger and increasing with event number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4 Parallel Engine Flow </a:t>
            </a:r>
            <a:r>
              <a:rPr lang="en-US" dirty="0" smtClean="0"/>
              <a:t>saturates after 30 events</a:t>
            </a:r>
          </a:p>
          <a:p>
            <a:endParaRPr lang="en-US" dirty="0" smtClean="0"/>
          </a:p>
          <a:p>
            <a:r>
              <a:rPr lang="en-US" dirty="0" smtClean="0"/>
              <a:t>This is because of the back pressure applied by the Data Merger</a:t>
            </a:r>
          </a:p>
          <a:p>
            <a:endParaRPr lang="en-US" dirty="0" smtClean="0"/>
          </a:p>
          <a:p>
            <a:r>
              <a:rPr lang="en-US" dirty="0" smtClean="0"/>
              <a:t>We increased the buffering before the Data Merger to reduce this effect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Bigger buffering  processing time per word reduced to    </a:t>
            </a:r>
            <a:r>
              <a:rPr lang="en-US" b="1" dirty="0" smtClean="0">
                <a:sym typeface="Wingdings" pitchFamily="2" charset="2"/>
              </a:rPr>
              <a:t>25.24 ns </a:t>
            </a:r>
            <a:r>
              <a:rPr lang="en-US" dirty="0" smtClean="0">
                <a:sym typeface="Wingdings" pitchFamily="2" charset="2"/>
              </a:rPr>
              <a:t>which is the 8 Parallel Engine Flow performance without the extra buffering (next slides)</a:t>
            </a:r>
          </a:p>
          <a:p>
            <a:pPr>
              <a:buNone/>
            </a:pPr>
            <a:r>
              <a:rPr lang="en-US" dirty="0" smtClean="0"/>
              <a:t>	(0.24ns is due to simulation time artifacts)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4 Parallel Engine Flow </a:t>
            </a:r>
            <a:r>
              <a:rPr lang="en-US" dirty="0" smtClean="0"/>
              <a:t>Event Processing Latency (</a:t>
            </a:r>
            <a:r>
              <a:rPr lang="en-US" dirty="0" err="1" smtClean="0"/>
              <a:t>end_event</a:t>
            </a:r>
            <a:r>
              <a:rPr lang="en-US" dirty="0" smtClean="0"/>
              <a:t> output – </a:t>
            </a:r>
            <a:r>
              <a:rPr lang="en-US" dirty="0" err="1" smtClean="0"/>
              <a:t>end_event</a:t>
            </a:r>
            <a:r>
              <a:rPr lang="en-US" dirty="0" smtClean="0"/>
              <a:t> input time)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 No saturation and no backpressure seen at the input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264315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number</a:t>
            </a:r>
            <a:endParaRPr lang="el-GR" dirty="0"/>
          </a:p>
        </p:txBody>
      </p:sp>
      <p:pic>
        <p:nvPicPr>
          <p:cNvPr id="58370" name="Picture 2" descr="C:\Users\CLSFox\AppData\Local\Microsoft\Windows\Temporary Internet Files\Content.Outlook\M4E824ME\SUPERbigFIFO4engines (2).png"/>
          <p:cNvPicPr>
            <a:picLocks noChangeAspect="1" noChangeArrowheads="1"/>
          </p:cNvPicPr>
          <p:nvPr/>
        </p:nvPicPr>
        <p:blipFill>
          <a:blip r:embed="rId3" cstate="print"/>
          <a:srcRect t="6940"/>
          <a:stretch>
            <a:fillRect/>
          </a:stretch>
        </p:blipFill>
        <p:spPr bwMode="auto">
          <a:xfrm>
            <a:off x="1170130" y="2704302"/>
            <a:ext cx="7317305" cy="36050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6535" y="360902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8 Parallel Engine Flow </a:t>
            </a:r>
            <a:r>
              <a:rPr lang="en-US" dirty="0" smtClean="0"/>
              <a:t>Event Processing Latency (</a:t>
            </a:r>
            <a:r>
              <a:rPr lang="en-US" dirty="0" err="1" smtClean="0"/>
              <a:t>end_event</a:t>
            </a:r>
            <a:r>
              <a:rPr lang="en-US" dirty="0" smtClean="0"/>
              <a:t> output – </a:t>
            </a:r>
            <a:r>
              <a:rPr lang="en-US" dirty="0" err="1" smtClean="0"/>
              <a:t>end_event</a:t>
            </a:r>
            <a:r>
              <a:rPr lang="en-US" dirty="0" smtClean="0"/>
              <a:t> input time)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 No saturation and no backpressure seen at the input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264315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number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56565" y="360902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l-GR" dirty="0"/>
          </a:p>
        </p:txBody>
      </p:sp>
      <p:pic>
        <p:nvPicPr>
          <p:cNvPr id="2050" name="Picture 2" descr="C:\Users\CLSFox\AppData\Local\Microsoft\Windows\Temporary Internet Files\Content.Outlook\M4E824ME\bigfifo8eng100evt (3).png"/>
          <p:cNvPicPr>
            <a:picLocks noChangeAspect="1" noChangeArrowheads="1"/>
          </p:cNvPicPr>
          <p:nvPr/>
        </p:nvPicPr>
        <p:blipFill>
          <a:blip r:embed="rId3" cstate="print"/>
          <a:srcRect t="15964" r="4279"/>
          <a:stretch>
            <a:fillRect/>
          </a:stretch>
        </p:blipFill>
        <p:spPr bwMode="auto">
          <a:xfrm>
            <a:off x="1601670" y="2708920"/>
            <a:ext cx="6122879" cy="3645405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8 Parallel Engine Flow </a:t>
            </a:r>
            <a:r>
              <a:rPr lang="en-US" dirty="0" smtClean="0"/>
              <a:t>fully covers pixel specifications for 80pu events even </a:t>
            </a:r>
            <a:r>
              <a:rPr lang="en-US" b="1" dirty="0" smtClean="0"/>
              <a:t>without the big buffering </a:t>
            </a:r>
            <a:r>
              <a:rPr lang="en-US" dirty="0" smtClean="0"/>
              <a:t>(data from 7 pixel modules are easily distributed over 8 engines)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25.24 ns</a:t>
            </a:r>
            <a:r>
              <a:rPr lang="en-US" dirty="0" smtClean="0"/>
              <a:t> processing time was calculated per data word as a worst case</a:t>
            </a:r>
            <a:br>
              <a:rPr lang="en-US" dirty="0" smtClean="0"/>
            </a:br>
            <a:r>
              <a:rPr lang="en-US" dirty="0" smtClean="0"/>
              <a:t>(0.24ns is due to simulation time artifacts)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Target: Make a 8 Parallel Engine version with an 80MHz “fast” clock (not tested yet)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2D-Pixel Clustering Performance Plot</a:t>
            </a:r>
            <a:endParaRPr lang="el-GR" dirty="0"/>
          </a:p>
        </p:txBody>
      </p:sp>
      <p:pic>
        <p:nvPicPr>
          <p:cNvPr id="5" name="Content Placeholder 4" descr="Absolute_end_event_time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42408" y="1580383"/>
            <a:ext cx="7516383" cy="4306833"/>
          </a:xfrm>
        </p:spPr>
      </p:pic>
      <p:sp>
        <p:nvSpPr>
          <p:cNvPr id="6" name="Right Arrow 5"/>
          <p:cNvSpPr/>
          <p:nvPr/>
        </p:nvSpPr>
        <p:spPr>
          <a:xfrm rot="13505192">
            <a:off x="5714862" y="5157409"/>
            <a:ext cx="855095" cy="405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327195" y="5859270"/>
            <a:ext cx="166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Nice match!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2D-Pixel Clustering Dissemination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Presented in:</a:t>
            </a:r>
          </a:p>
          <a:p>
            <a:pPr lvl="1"/>
            <a:r>
              <a:rPr lang="en-US" dirty="0" smtClean="0"/>
              <a:t>ICATPP 2013</a:t>
            </a:r>
          </a:p>
          <a:p>
            <a:pPr lvl="1"/>
            <a:r>
              <a:rPr lang="en-US" dirty="0" smtClean="0"/>
              <a:t>IEEE NSS 2013</a:t>
            </a:r>
          </a:p>
          <a:p>
            <a:pPr lvl="1"/>
            <a:r>
              <a:rPr lang="en-US" dirty="0" smtClean="0"/>
              <a:t>In the merged presentation of TWEPP 2013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paper for IEEE TNS currently written (first draft finished, under review by the authors)</a:t>
            </a:r>
          </a:p>
          <a:p>
            <a:endParaRPr lang="en-US" dirty="0" smtClean="0"/>
          </a:p>
          <a:p>
            <a:r>
              <a:rPr lang="en-US" dirty="0" smtClean="0"/>
              <a:t>Three (3) more abstracts submitted 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 FTK_IM Testing Team</a:t>
            </a:r>
            <a:endParaRPr lang="el-GR" dirty="0"/>
          </a:p>
        </p:txBody>
      </p:sp>
      <p:pic>
        <p:nvPicPr>
          <p:cNvPr id="5" name="Content Placeholder 4" descr="IMGP07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62075" y="1447800"/>
            <a:ext cx="6877050" cy="4572000"/>
          </a:xfrm>
        </p:spPr>
      </p:pic>
      <p:sp>
        <p:nvSpPr>
          <p:cNvPr id="9" name="TextBox 8"/>
          <p:cNvSpPr txBox="1"/>
          <p:nvPr/>
        </p:nvSpPr>
        <p:spPr>
          <a:xfrm>
            <a:off x="3041830" y="1853825"/>
            <a:ext cx="193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Alberto, INFN- CERN</a:t>
            </a:r>
            <a:endParaRPr lang="el-G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6645" y="2123855"/>
            <a:ext cx="148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Yasu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Fermilab</a:t>
            </a:r>
            <a:endParaRPr lang="el-G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6715" y="4104075"/>
            <a:ext cx="1215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Akis, AUTH</a:t>
            </a:r>
            <a:endParaRPr lang="el-G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7114" y="1718810"/>
            <a:ext cx="166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Naoki,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Waseda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Un.</a:t>
            </a:r>
            <a:endParaRPr lang="el-G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2221" y="491416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Tomoya,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Waseda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Un.</a:t>
            </a:r>
            <a:endParaRPr lang="el-G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7245" y="2168860"/>
            <a:ext cx="148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Calliope, AUTH</a:t>
            </a:r>
            <a:endParaRPr lang="el-G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FTK_IM </a:t>
            </a:r>
            <a:r>
              <a:rPr lang="en-US" altLang="ja-JP" dirty="0" smtClean="0"/>
              <a:t>(input mezzanine board)</a:t>
            </a:r>
            <a:endParaRPr kumimoji="1" lang="ja-JP" alt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5113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Receive SCT, Pixel and IBL hit information form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b="1" dirty="0" smtClean="0"/>
              <a:t>IM performs the hits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Send clustered hits to DF with FTK data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4 S-Links(2 SCT and 2 Pixel) / IM,   4IM / DF.</a:t>
            </a:r>
          </a:p>
          <a:p>
            <a:endParaRPr lang="el-GR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5719" y="117737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5" name="図 4" descr="ftk_data_flow_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540" y="2753925"/>
            <a:ext cx="4709159" cy="33082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0309" t="3627" r="16521" b="1861"/>
          <a:stretch/>
        </p:blipFill>
        <p:spPr>
          <a:xfrm>
            <a:off x="5181261" y="2753177"/>
            <a:ext cx="3898530" cy="3776689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1826695" y="2924944"/>
            <a:ext cx="3681409" cy="279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096725" y="3699030"/>
            <a:ext cx="3532305" cy="27269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48264" y="2217119"/>
            <a:ext cx="1217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FTK IM</a:t>
            </a:r>
            <a:endParaRPr kumimoji="1" lang="ja-JP" altLang="en-US" sz="2800" b="1" dirty="0"/>
          </a:p>
        </p:txBody>
      </p:sp>
      <p:cxnSp>
        <p:nvCxnSpPr>
          <p:cNvPr id="16" name="直線矢印コネクタ 15"/>
          <p:cNvCxnSpPr>
            <a:stCxn id="14" idx="2"/>
          </p:cNvCxnSpPr>
          <p:nvPr/>
        </p:nvCxnSpPr>
        <p:spPr>
          <a:xfrm flipH="1">
            <a:off x="6300194" y="2740339"/>
            <a:ext cx="1256570" cy="616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4" idx="2"/>
          </p:cNvCxnSpPr>
          <p:nvPr/>
        </p:nvCxnSpPr>
        <p:spPr>
          <a:xfrm flipH="1">
            <a:off x="6452593" y="2740339"/>
            <a:ext cx="1104171" cy="2367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6313087" y="2740339"/>
            <a:ext cx="1243677" cy="152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956376" y="3164937"/>
            <a:ext cx="5938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DF</a:t>
            </a:r>
            <a:endParaRPr kumimoji="1" lang="ja-JP" altLang="en-US" sz="2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502659" y="3248980"/>
            <a:ext cx="864096" cy="432048"/>
          </a:xfrm>
          <a:prstGeom prst="rect">
            <a:avLst/>
          </a:prstGeom>
          <a:noFill/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56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Next Steps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alibri" pitchFamily="34" charset="0"/>
              </a:rPr>
              <a:t>F</a:t>
            </a:r>
            <a:r>
              <a:rPr lang="el-GR" dirty="0" err="1" smtClean="0">
                <a:latin typeface="Calibri" pitchFamily="34" charset="0"/>
              </a:rPr>
              <a:t>inalize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parallel</a:t>
            </a:r>
            <a:r>
              <a:rPr lang="el-GR" dirty="0" smtClean="0">
                <a:latin typeface="Calibri" pitchFamily="34" charset="0"/>
              </a:rPr>
              <a:t> FW</a:t>
            </a:r>
            <a:r>
              <a:rPr lang="en-US" dirty="0" smtClean="0">
                <a:latin typeface="Calibri" pitchFamily="34" charset="0"/>
              </a:rPr>
              <a:t> (debugging etc.)</a:t>
            </a:r>
          </a:p>
          <a:p>
            <a:r>
              <a:rPr lang="en-US" dirty="0" smtClean="0">
                <a:latin typeface="Calibri" pitchFamily="34" charset="0"/>
              </a:rPr>
              <a:t>Finalize integrated version (issues with the wrapper, error words, monitoring etc.)</a:t>
            </a:r>
            <a:endParaRPr lang="el-GR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</a:t>
            </a:r>
            <a:r>
              <a:rPr lang="el-GR" dirty="0" err="1" smtClean="0">
                <a:latin typeface="Calibri" pitchFamily="34" charset="0"/>
              </a:rPr>
              <a:t>repare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simplified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centroid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calculator</a:t>
            </a:r>
            <a:endParaRPr lang="el-GR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I</a:t>
            </a:r>
            <a:r>
              <a:rPr lang="el-GR" dirty="0" err="1" smtClean="0">
                <a:latin typeface="Calibri" pitchFamily="34" charset="0"/>
              </a:rPr>
              <a:t>mplement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final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output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format</a:t>
            </a:r>
            <a:endParaRPr lang="el-GR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T</a:t>
            </a:r>
            <a:r>
              <a:rPr lang="el-GR" dirty="0" err="1" smtClean="0">
                <a:latin typeface="Calibri" pitchFamily="34" charset="0"/>
              </a:rPr>
              <a:t>hen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ready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for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tests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with</a:t>
            </a:r>
            <a:r>
              <a:rPr lang="el-GR" dirty="0" smtClean="0">
                <a:latin typeface="Calibri" pitchFamily="34" charset="0"/>
              </a:rPr>
              <a:t> AUX </a:t>
            </a:r>
            <a:r>
              <a:rPr lang="el-GR" dirty="0" err="1" smtClean="0">
                <a:latin typeface="Calibri" pitchFamily="34" charset="0"/>
              </a:rPr>
              <a:t>card</a:t>
            </a:r>
            <a:endParaRPr lang="el-GR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</a:t>
            </a:r>
            <a:r>
              <a:rPr lang="el-GR" dirty="0" err="1" smtClean="0">
                <a:latin typeface="Calibri" pitchFamily="34" charset="0"/>
              </a:rPr>
              <a:t>tudy</a:t>
            </a:r>
            <a:r>
              <a:rPr lang="el-GR" dirty="0" smtClean="0">
                <a:latin typeface="Calibri" pitchFamily="34" charset="0"/>
              </a:rPr>
              <a:t> IBL </a:t>
            </a:r>
            <a:r>
              <a:rPr lang="el-GR" dirty="0" err="1" smtClean="0">
                <a:latin typeface="Calibri" pitchFamily="34" charset="0"/>
              </a:rPr>
              <a:t>data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flow</a:t>
            </a:r>
            <a:r>
              <a:rPr lang="el-GR" dirty="0" smtClean="0">
                <a:latin typeface="Calibri" pitchFamily="34" charset="0"/>
              </a:rPr>
              <a:t> (</a:t>
            </a:r>
            <a:r>
              <a:rPr lang="el-GR" dirty="0" err="1" smtClean="0">
                <a:latin typeface="Calibri" pitchFamily="34" charset="0"/>
              </a:rPr>
              <a:t>and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implement</a:t>
            </a:r>
            <a:r>
              <a:rPr lang="el-GR" dirty="0" smtClean="0">
                <a:latin typeface="Calibri" pitchFamily="34" charset="0"/>
              </a:rPr>
              <a:t> IBL FW)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</a:t>
            </a:r>
            <a:r>
              <a:rPr lang="el-GR" dirty="0" err="1" smtClean="0">
                <a:latin typeface="Calibri" pitchFamily="34" charset="0"/>
              </a:rPr>
              <a:t>aximum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input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hit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rate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from</a:t>
            </a:r>
            <a:r>
              <a:rPr lang="el-GR" dirty="0" smtClean="0">
                <a:latin typeface="Calibri" pitchFamily="34" charset="0"/>
              </a:rPr>
              <a:t> IBL 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l-GR" b="1" dirty="0" smtClean="0">
                <a:latin typeface="Calibri" pitchFamily="34" charset="0"/>
              </a:rPr>
              <a:t>100MHz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H</a:t>
            </a:r>
            <a:r>
              <a:rPr lang="el-GR" dirty="0" err="1" smtClean="0">
                <a:latin typeface="Calibri" pitchFamily="34" charset="0"/>
              </a:rPr>
              <a:t>igher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occupancy</a:t>
            </a:r>
            <a:endParaRPr lang="el-GR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 IBL </a:t>
            </a:r>
            <a:r>
              <a:rPr lang="el-GR" dirty="0" err="1" smtClean="0">
                <a:latin typeface="Calibri" pitchFamily="34" charset="0"/>
              </a:rPr>
              <a:t>data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flow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not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trivial</a:t>
            </a:r>
            <a:r>
              <a:rPr lang="el-GR" dirty="0" smtClean="0">
                <a:latin typeface="Calibri" pitchFamily="34" charset="0"/>
              </a:rPr>
              <a:t> &amp; </a:t>
            </a:r>
            <a:r>
              <a:rPr lang="el-GR" dirty="0" err="1" smtClean="0">
                <a:latin typeface="Calibri" pitchFamily="34" charset="0"/>
              </a:rPr>
              <a:t>not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solved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yet</a:t>
            </a:r>
            <a:endParaRPr lang="el-GR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i="1" dirty="0" smtClean="0"/>
              <a:t>A lot happened with pixel clustering in the last year…</a:t>
            </a:r>
            <a:r>
              <a:rPr lang="el-GR" sz="2000" i="1" dirty="0" smtClean="0"/>
              <a:t> </a:t>
            </a:r>
            <a:endParaRPr lang="en-US" sz="2000" i="1" dirty="0" smtClean="0"/>
          </a:p>
          <a:p>
            <a:endParaRPr lang="en-US" dirty="0" smtClean="0">
              <a:latin typeface="Calibri" pitchFamily="34" charset="0"/>
            </a:endParaRPr>
          </a:p>
          <a:p>
            <a:endParaRPr lang="el-GR" dirty="0" smtClean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BackUp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669" y="1348915"/>
            <a:ext cx="6525725" cy="53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26896" y="1447800"/>
            <a:ext cx="5059904" cy="457200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</a:pPr>
            <a:endParaRPr lang="en-US" dirty="0" smtClean="0"/>
          </a:p>
          <a:p>
            <a:pPr marL="274320" lvl="1" indent="-274320">
              <a:buClr>
                <a:schemeClr val="accent3"/>
              </a:buClr>
            </a:pPr>
            <a:endParaRPr lang="en-US" dirty="0" smtClean="0"/>
          </a:p>
          <a:p>
            <a:pPr marL="274320" lvl="1" indent="-274320">
              <a:buClr>
                <a:schemeClr val="accent3"/>
              </a:buClr>
            </a:pPr>
            <a:endParaRPr lang="el-GR" dirty="0"/>
          </a:p>
        </p:txBody>
      </p:sp>
      <p:graphicFrame>
        <p:nvGraphicFramePr>
          <p:cNvPr id="6" name="Tabella 15"/>
          <p:cNvGraphicFramePr>
            <a:graphicFrameLocks noGrp="1"/>
          </p:cNvGraphicFramePr>
          <p:nvPr/>
        </p:nvGraphicFramePr>
        <p:xfrm>
          <a:off x="791580" y="1493785"/>
          <a:ext cx="2605088" cy="2194560"/>
        </p:xfrm>
        <a:graphic>
          <a:graphicData uri="http://schemas.openxmlformats.org/drawingml/2006/table">
            <a:tbl>
              <a:tblPr/>
              <a:tblGrid>
                <a:gridCol w="433388"/>
                <a:gridCol w="434975"/>
                <a:gridCol w="433387"/>
                <a:gridCol w="434975"/>
                <a:gridCol w="434975"/>
                <a:gridCol w="433388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it-IT" sz="1800" b="0" i="0" u="none" strike="noStrike" cap="none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6809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Modules – </a:t>
            </a:r>
            <a:r>
              <a:rPr lang="en-US" dirty="0" err="1" smtClean="0"/>
              <a:t>Centroid</a:t>
            </a:r>
            <a:r>
              <a:rPr lang="en-US" dirty="0" smtClean="0"/>
              <a:t> Calculation</a:t>
            </a:r>
            <a:endParaRPr lang="el-GR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16905" y="1538790"/>
          <a:ext cx="5085565" cy="540205"/>
        </p:xfrm>
        <a:graphic>
          <a:graphicData uri="http://schemas.openxmlformats.org/presentationml/2006/ole">
            <p:oleObj spid="_x0000_s1026" name="Equation" r:id="rId4" imgW="3936960" imgH="4190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56038" y="2259013"/>
          <a:ext cx="4178300" cy="523875"/>
        </p:xfrm>
        <a:graphic>
          <a:graphicData uri="http://schemas.openxmlformats.org/presentationml/2006/ole">
            <p:oleObj spid="_x0000_s1027" name="Equation" r:id="rId5" imgW="3136680" imgH="393480" progId="Equation.DSMT4">
              <p:embed/>
            </p:oleObj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3626895" y="3248980"/>
            <a:ext cx="5310591" cy="9001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function of pixel position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81590" y="3943545"/>
            <a:ext cx="7740859" cy="30858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Calculate the charge imbalance between the two sides of the cluster (left-right for y, top-bottom for x)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A</a:t>
            </a:r>
            <a:r>
              <a:rPr lang="en-US" sz="2400" noProof="0" dirty="0" err="1" smtClean="0"/>
              <a:t>pply</a:t>
            </a:r>
            <a:r>
              <a:rPr lang="en-US" sz="2400" noProof="0" dirty="0" smtClean="0"/>
              <a:t> a correction with respect to the </a:t>
            </a:r>
            <a:r>
              <a:rPr lang="en-US" sz="2400" noProof="0" dirty="0" err="1" smtClean="0"/>
              <a:t>centroid</a:t>
            </a:r>
            <a:endParaRPr lang="en-US" sz="2400" noProof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noProof="0" dirty="0" smtClean="0"/>
              <a:t>For the above 3x2 cluster the </a:t>
            </a:r>
            <a:r>
              <a:rPr lang="en-US" sz="2400" noProof="0" dirty="0" err="1" smtClean="0"/>
              <a:t>centroid</a:t>
            </a:r>
            <a:r>
              <a:rPr lang="en-US" sz="2400" noProof="0" dirty="0" smtClean="0"/>
              <a:t> coordinates would be (1.15</a:t>
            </a:r>
            <a:r>
              <a:rPr lang="en-US" sz="2400" dirty="0" smtClean="0"/>
              <a:t>, 2.5</a:t>
            </a:r>
            <a:r>
              <a:rPr lang="en-US" sz="2400" noProof="0" dirty="0" smtClean="0"/>
              <a:t>)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2168860"/>
            <a:ext cx="1575175" cy="6750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687235" y="2168860"/>
            <a:ext cx="1575175" cy="6750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067055" y="2888940"/>
            <a:ext cx="15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Centroid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888940"/>
            <a:ext cx="15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Correction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4 Parallel Engine Flow </a:t>
            </a:r>
            <a:r>
              <a:rPr lang="en-US" dirty="0" smtClean="0"/>
              <a:t>Event Processing Latency (</a:t>
            </a:r>
            <a:r>
              <a:rPr lang="en-US" dirty="0" err="1" smtClean="0"/>
              <a:t>end_event</a:t>
            </a:r>
            <a:r>
              <a:rPr lang="en-US" dirty="0" smtClean="0"/>
              <a:t> output – </a:t>
            </a:r>
            <a:r>
              <a:rPr lang="en-US" dirty="0" err="1" smtClean="0"/>
              <a:t>end_event</a:t>
            </a:r>
            <a:r>
              <a:rPr lang="en-US" dirty="0" smtClean="0"/>
              <a:t> input time)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 No saturation and no backpressure seen at the input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264315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number</a:t>
            </a:r>
            <a:endParaRPr lang="el-GR" dirty="0"/>
          </a:p>
        </p:txBody>
      </p:sp>
      <p:pic>
        <p:nvPicPr>
          <p:cNvPr id="58370" name="Picture 2" descr="C:\Users\CLSFox\AppData\Local\Microsoft\Windows\Temporary Internet Files\Content.Outlook\M4E824ME\SUPERbigFIFO4engines (2).png"/>
          <p:cNvPicPr>
            <a:picLocks noChangeAspect="1" noChangeArrowheads="1"/>
          </p:cNvPicPr>
          <p:nvPr/>
        </p:nvPicPr>
        <p:blipFill>
          <a:blip r:embed="rId3" cstate="print"/>
          <a:srcRect t="6940"/>
          <a:stretch>
            <a:fillRect/>
          </a:stretch>
        </p:blipFill>
        <p:spPr bwMode="auto">
          <a:xfrm>
            <a:off x="1170130" y="2704302"/>
            <a:ext cx="7317305" cy="36050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6535" y="360902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- Performance Results (Parallel Flow)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alibri" pitchFamily="34" charset="0"/>
              </a:rPr>
              <a:t>4 Parallel Engine Flow </a:t>
            </a:r>
            <a:r>
              <a:rPr lang="en-US" dirty="0" smtClean="0">
                <a:latin typeface="Calibri" pitchFamily="34" charset="0"/>
              </a:rPr>
              <a:t>Event Processing Latency (</a:t>
            </a:r>
            <a:r>
              <a:rPr lang="en-US" dirty="0" err="1" smtClean="0">
                <a:latin typeface="Calibri" pitchFamily="34" charset="0"/>
              </a:rPr>
              <a:t>end_event</a:t>
            </a:r>
            <a:r>
              <a:rPr lang="en-US" dirty="0" smtClean="0">
                <a:latin typeface="Calibri" pitchFamily="34" charset="0"/>
              </a:rPr>
              <a:t> output – </a:t>
            </a:r>
            <a:r>
              <a:rPr lang="en-US" dirty="0" err="1" smtClean="0">
                <a:latin typeface="Calibri" pitchFamily="34" charset="0"/>
              </a:rPr>
              <a:t>end_event</a:t>
            </a:r>
            <a:r>
              <a:rPr lang="en-US" dirty="0" smtClean="0">
                <a:latin typeface="Calibri" pitchFamily="34" charset="0"/>
              </a:rPr>
              <a:t> input time)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  <a:sym typeface="Wingdings" pitchFamily="2" charset="2"/>
              </a:rPr>
              <a:t> No saturation and no backpressure seen at the input</a:t>
            </a:r>
          </a:p>
          <a:p>
            <a:endParaRPr lang="en-US" dirty="0" smtClean="0">
              <a:latin typeface="Calibri" pitchFamily="34" charset="0"/>
              <a:sym typeface="Wingdings" pitchFamily="2" charset="2"/>
            </a:endParaRPr>
          </a:p>
          <a:p>
            <a:r>
              <a:rPr lang="el-GR" dirty="0" smtClean="0">
                <a:latin typeface="Calibri" pitchFamily="34" charset="0"/>
              </a:rPr>
              <a:t>25000ns </a:t>
            </a:r>
            <a:r>
              <a:rPr lang="el-GR" dirty="0" err="1" smtClean="0">
                <a:latin typeface="Calibri" pitchFamily="34" charset="0"/>
              </a:rPr>
              <a:t>delay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l-GR" dirty="0" smtClean="0">
                <a:latin typeface="Calibri" pitchFamily="34" charset="0"/>
              </a:rPr>
              <a:t> 1000 </a:t>
            </a:r>
            <a:r>
              <a:rPr lang="el-GR" dirty="0" err="1" smtClean="0">
                <a:latin typeface="Calibri" pitchFamily="34" charset="0"/>
              </a:rPr>
              <a:t>words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from</a:t>
            </a:r>
            <a:r>
              <a:rPr lang="el-GR" dirty="0" smtClean="0">
                <a:latin typeface="Calibri" pitchFamily="34" charset="0"/>
              </a:rPr>
              <a:t> S</a:t>
            </a:r>
            <a:r>
              <a:rPr lang="en-US" dirty="0" smtClean="0">
                <a:latin typeface="Calibri" pitchFamily="34" charset="0"/>
              </a:rPr>
              <a:t>l</a:t>
            </a:r>
            <a:r>
              <a:rPr lang="el-GR" dirty="0" err="1" smtClean="0">
                <a:latin typeface="Calibri" pitchFamily="34" charset="0"/>
              </a:rPr>
              <a:t>ink</a:t>
            </a:r>
            <a:endParaRPr lang="el-GR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</a:t>
            </a:r>
            <a:r>
              <a:rPr lang="el-GR" dirty="0" err="1" smtClean="0">
                <a:latin typeface="Calibri" pitchFamily="34" charset="0"/>
              </a:rPr>
              <a:t>his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also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means</a:t>
            </a:r>
            <a:r>
              <a:rPr lang="el-GR" dirty="0" smtClean="0">
                <a:latin typeface="Calibri" pitchFamily="34" charset="0"/>
              </a:rPr>
              <a:t> 1000 </a:t>
            </a:r>
            <a:r>
              <a:rPr lang="el-GR" dirty="0" err="1" smtClean="0">
                <a:latin typeface="Calibri" pitchFamily="34" charset="0"/>
              </a:rPr>
              <a:t>words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being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distributed</a:t>
            </a:r>
            <a:r>
              <a:rPr lang="el-GR" dirty="0" smtClean="0">
                <a:latin typeface="Calibri" pitchFamily="34" charset="0"/>
              </a:rPr>
              <a:t>/</a:t>
            </a:r>
            <a:r>
              <a:rPr lang="el-GR" dirty="0" err="1" smtClean="0">
                <a:latin typeface="Calibri" pitchFamily="34" charset="0"/>
              </a:rPr>
              <a:t>processed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by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different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engines</a:t>
            </a:r>
            <a:endParaRPr lang="el-GR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p</a:t>
            </a:r>
            <a:r>
              <a:rPr lang="el-GR" dirty="0" err="1" smtClean="0">
                <a:latin typeface="Calibri" pitchFamily="34" charset="0"/>
              </a:rPr>
              <a:t>arallel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distributor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and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data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merger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work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on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one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module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at</a:t>
            </a:r>
            <a:r>
              <a:rPr lang="el-GR" dirty="0" smtClean="0">
                <a:latin typeface="Calibri" pitchFamily="34" charset="0"/>
              </a:rPr>
              <a:t> a </a:t>
            </a:r>
            <a:r>
              <a:rPr lang="el-GR" dirty="0" err="1" smtClean="0">
                <a:latin typeface="Calibri" pitchFamily="34" charset="0"/>
              </a:rPr>
              <a:t>time</a:t>
            </a:r>
            <a:endParaRPr lang="el-GR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</a:t>
            </a:r>
            <a:r>
              <a:rPr lang="el-GR" dirty="0" err="1" smtClean="0">
                <a:latin typeface="Calibri" pitchFamily="34" charset="0"/>
              </a:rPr>
              <a:t>nough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buffering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before</a:t>
            </a:r>
            <a:r>
              <a:rPr lang="el-GR" dirty="0" smtClean="0">
                <a:latin typeface="Calibri" pitchFamily="34" charset="0"/>
              </a:rPr>
              <a:t>/</a:t>
            </a:r>
            <a:r>
              <a:rPr lang="el-GR" dirty="0" err="1" smtClean="0">
                <a:latin typeface="Calibri" pitchFamily="34" charset="0"/>
              </a:rPr>
              <a:t>after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each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engine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is needed </a:t>
            </a:r>
            <a:r>
              <a:rPr lang="el-GR" dirty="0" err="1" smtClean="0">
                <a:latin typeface="Calibri" pitchFamily="34" charset="0"/>
              </a:rPr>
              <a:t>to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ensure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that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all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engines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can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work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full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speed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without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waiting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for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data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from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parallel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distributor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and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without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backpressure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from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data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merger</a:t>
            </a:r>
            <a:endParaRPr lang="el-GR" dirty="0" smtClean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ATLAS Pixel Module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2020" y="1853825"/>
            <a:ext cx="4050450" cy="436548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328x144 pixels </a:t>
            </a:r>
            <a:r>
              <a:rPr lang="en-US" dirty="0" smtClean="0"/>
              <a:t>readout by 16 Front End (FE) chips</a:t>
            </a:r>
          </a:p>
          <a:p>
            <a:r>
              <a:rPr lang="en-US" dirty="0" smtClean="0"/>
              <a:t>Each module is comprised of 2 rows of 8 FE</a:t>
            </a:r>
          </a:p>
          <a:p>
            <a:r>
              <a:rPr lang="en-US" dirty="0" smtClean="0"/>
              <a:t>Each FE reads out pixel hits by double column</a:t>
            </a:r>
          </a:p>
          <a:p>
            <a:r>
              <a:rPr lang="en-US" dirty="0" smtClean="0"/>
              <a:t>The hits in the double column are scrambled</a:t>
            </a:r>
          </a:p>
          <a:p>
            <a:pPr lvl="0">
              <a:defRPr/>
            </a:pPr>
            <a:r>
              <a:rPr lang="en-US" dirty="0" smtClean="0"/>
              <a:t>The pixels are 50um x 400um</a:t>
            </a:r>
          </a:p>
          <a:p>
            <a:pPr lvl="0">
              <a:defRPr/>
            </a:pPr>
            <a:r>
              <a:rPr lang="en-US" dirty="0" smtClean="0"/>
              <a:t>Pixels with larger occupancy (column 0 and 17 of each FE chip) are 600um wide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" name="Immagine 4" descr="ATLAS_pixel_modu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85" y="1947670"/>
            <a:ext cx="3810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Clustering Problem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27095" y="1467290"/>
            <a:ext cx="3626895" cy="4572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work on Pixel Clustering </a:t>
            </a:r>
            <a:r>
              <a:rPr lang="en-US" b="1" dirty="0" smtClean="0"/>
              <a:t>started last April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Associate hits from same cluster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Loop over hit list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Time increases with occupancy &amp; instantaneous luminosity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Non linear execution time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Goal: </a:t>
            </a:r>
            <a:br>
              <a:rPr lang="en-US" b="1" dirty="0" smtClean="0"/>
            </a:br>
            <a:r>
              <a:rPr lang="en-US" b="1" dirty="0" smtClean="0"/>
              <a:t>Keep up with 40Mhz hit input rate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/>
              <a:t>	</a:t>
            </a:r>
          </a:p>
          <a:p>
            <a:endParaRPr lang="el-GR" dirty="0"/>
          </a:p>
        </p:txBody>
      </p:sp>
      <p:graphicFrame>
        <p:nvGraphicFramePr>
          <p:cNvPr id="30" name="Tabella 15"/>
          <p:cNvGraphicFramePr>
            <a:graphicFrameLocks noGrp="1"/>
          </p:cNvGraphicFramePr>
          <p:nvPr/>
        </p:nvGraphicFramePr>
        <p:xfrm>
          <a:off x="791580" y="1493785"/>
          <a:ext cx="4343400" cy="2194560"/>
        </p:xfrm>
        <a:graphic>
          <a:graphicData uri="http://schemas.openxmlformats.org/drawingml/2006/table">
            <a:tbl>
              <a:tblPr/>
              <a:tblGrid>
                <a:gridCol w="434975"/>
                <a:gridCol w="433388"/>
                <a:gridCol w="434975"/>
                <a:gridCol w="433387"/>
                <a:gridCol w="434975"/>
                <a:gridCol w="434975"/>
                <a:gridCol w="433388"/>
                <a:gridCol w="434975"/>
                <a:gridCol w="433387"/>
                <a:gridCol w="4349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Rettangolo 16"/>
          <p:cNvSpPr>
            <a:spLocks noChangeArrowheads="1"/>
          </p:cNvSpPr>
          <p:nvPr/>
        </p:nvSpPr>
        <p:spPr bwMode="auto">
          <a:xfrm>
            <a:off x="566555" y="5762110"/>
            <a:ext cx="327025" cy="452437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0000FF"/>
                </a:solidFill>
                <a:latin typeface="Calibri" charset="0"/>
              </a:rPr>
              <a:t>1</a:t>
            </a:r>
          </a:p>
        </p:txBody>
      </p:sp>
      <p:sp>
        <p:nvSpPr>
          <p:cNvPr id="49" name="Rettangolo 20"/>
          <p:cNvSpPr>
            <a:spLocks noChangeArrowheads="1"/>
          </p:cNvSpPr>
          <p:nvPr/>
        </p:nvSpPr>
        <p:spPr bwMode="auto">
          <a:xfrm>
            <a:off x="1012643" y="5760522"/>
            <a:ext cx="327025" cy="4524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dirty="0">
                <a:latin typeface="Calibri" charset="0"/>
              </a:rPr>
              <a:t>2</a:t>
            </a:r>
          </a:p>
        </p:txBody>
      </p:sp>
      <p:sp>
        <p:nvSpPr>
          <p:cNvPr id="50" name="Rettangolo 21"/>
          <p:cNvSpPr>
            <a:spLocks noChangeArrowheads="1"/>
          </p:cNvSpPr>
          <p:nvPr/>
        </p:nvSpPr>
        <p:spPr bwMode="auto">
          <a:xfrm>
            <a:off x="1492068" y="5760522"/>
            <a:ext cx="327025" cy="4524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dirty="0">
                <a:solidFill>
                  <a:srgbClr val="0000FF"/>
                </a:solidFill>
                <a:latin typeface="Calibri" charset="0"/>
              </a:rPr>
              <a:t>3</a:t>
            </a:r>
          </a:p>
        </p:txBody>
      </p:sp>
      <p:sp>
        <p:nvSpPr>
          <p:cNvPr id="51" name="Rettangolo 22"/>
          <p:cNvSpPr>
            <a:spLocks noChangeArrowheads="1"/>
          </p:cNvSpPr>
          <p:nvPr/>
        </p:nvSpPr>
        <p:spPr bwMode="auto">
          <a:xfrm>
            <a:off x="1971493" y="5762110"/>
            <a:ext cx="325437" cy="452437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FF0000"/>
                </a:solidFill>
                <a:latin typeface="Calibri" charset="0"/>
              </a:rPr>
              <a:t>4</a:t>
            </a:r>
          </a:p>
        </p:txBody>
      </p:sp>
      <p:sp>
        <p:nvSpPr>
          <p:cNvPr id="52" name="Rettangolo 23"/>
          <p:cNvSpPr>
            <a:spLocks noChangeArrowheads="1"/>
          </p:cNvSpPr>
          <p:nvPr/>
        </p:nvSpPr>
        <p:spPr bwMode="auto">
          <a:xfrm>
            <a:off x="2395355" y="5760522"/>
            <a:ext cx="327025" cy="4524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000000"/>
                </a:solidFill>
                <a:latin typeface="Calibri" charset="0"/>
              </a:rPr>
              <a:t>5</a:t>
            </a:r>
          </a:p>
        </p:txBody>
      </p:sp>
      <p:sp>
        <p:nvSpPr>
          <p:cNvPr id="53" name="Rettangolo 24"/>
          <p:cNvSpPr>
            <a:spLocks noChangeArrowheads="1"/>
          </p:cNvSpPr>
          <p:nvPr/>
        </p:nvSpPr>
        <p:spPr bwMode="auto">
          <a:xfrm>
            <a:off x="2841443" y="5757347"/>
            <a:ext cx="327025" cy="454025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FF0000"/>
                </a:solidFill>
                <a:latin typeface="Calibri" charset="0"/>
              </a:rPr>
              <a:t>6</a:t>
            </a:r>
          </a:p>
        </p:txBody>
      </p:sp>
      <p:sp>
        <p:nvSpPr>
          <p:cNvPr id="54" name="Rettangolo 25"/>
          <p:cNvSpPr>
            <a:spLocks noChangeArrowheads="1"/>
          </p:cNvSpPr>
          <p:nvPr/>
        </p:nvSpPr>
        <p:spPr bwMode="auto">
          <a:xfrm>
            <a:off x="3320868" y="5757347"/>
            <a:ext cx="327025" cy="454025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0000FF"/>
                </a:solidFill>
                <a:latin typeface="Calibri" charset="0"/>
              </a:rPr>
              <a:t>7</a:t>
            </a:r>
          </a:p>
        </p:txBody>
      </p:sp>
      <p:sp>
        <p:nvSpPr>
          <p:cNvPr id="55" name="Rettangolo 26"/>
          <p:cNvSpPr>
            <a:spLocks noChangeArrowheads="1"/>
          </p:cNvSpPr>
          <p:nvPr/>
        </p:nvSpPr>
        <p:spPr bwMode="auto">
          <a:xfrm>
            <a:off x="3800293" y="5760522"/>
            <a:ext cx="325437" cy="4524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FF0000"/>
                </a:solidFill>
                <a:latin typeface="Calibri" charset="0"/>
              </a:rPr>
              <a:t>8</a:t>
            </a:r>
          </a:p>
        </p:txBody>
      </p:sp>
      <p:sp>
        <p:nvSpPr>
          <p:cNvPr id="56" name="Rettangolo 27"/>
          <p:cNvSpPr>
            <a:spLocks noChangeArrowheads="1"/>
          </p:cNvSpPr>
          <p:nvPr/>
        </p:nvSpPr>
        <p:spPr bwMode="auto">
          <a:xfrm>
            <a:off x="4213043" y="5760522"/>
            <a:ext cx="327025" cy="4524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>
                <a:solidFill>
                  <a:srgbClr val="0000FF"/>
                </a:solidFill>
                <a:latin typeface="Calibri" charset="0"/>
              </a:rPr>
              <a:t>9</a:t>
            </a:r>
          </a:p>
        </p:txBody>
      </p:sp>
      <p:sp>
        <p:nvSpPr>
          <p:cNvPr id="57" name="Rettangolo 28"/>
          <p:cNvSpPr>
            <a:spLocks noChangeArrowheads="1"/>
          </p:cNvSpPr>
          <p:nvPr/>
        </p:nvSpPr>
        <p:spPr bwMode="auto">
          <a:xfrm>
            <a:off x="4670243" y="5760522"/>
            <a:ext cx="380057" cy="452438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it-IT" sz="1400" b="1" dirty="0">
                <a:solidFill>
                  <a:srgbClr val="000000"/>
                </a:solidFill>
                <a:latin typeface="Calibri" charset="0"/>
              </a:rPr>
              <a:t>10</a:t>
            </a:r>
          </a:p>
        </p:txBody>
      </p:sp>
      <p:cxnSp>
        <p:nvCxnSpPr>
          <p:cNvPr id="58" name="Connettore 7 30"/>
          <p:cNvCxnSpPr>
            <a:cxnSpLocks noChangeShapeType="1"/>
            <a:stCxn id="48" idx="0"/>
            <a:endCxn id="50" idx="0"/>
          </p:cNvCxnSpPr>
          <p:nvPr/>
        </p:nvCxnSpPr>
        <p:spPr bwMode="auto">
          <a:xfrm rot="5400000" flipH="1" flipV="1">
            <a:off x="1192030" y="5298560"/>
            <a:ext cx="1588" cy="925512"/>
          </a:xfrm>
          <a:prstGeom prst="curvedConnector3">
            <a:avLst>
              <a:gd name="adj1" fmla="val 11180949"/>
            </a:avLst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9" name="Connettore 7 30"/>
          <p:cNvCxnSpPr>
            <a:cxnSpLocks noChangeShapeType="1"/>
            <a:stCxn id="50" idx="0"/>
            <a:endCxn id="54" idx="0"/>
          </p:cNvCxnSpPr>
          <p:nvPr/>
        </p:nvCxnSpPr>
        <p:spPr bwMode="auto">
          <a:xfrm rot="5400000" flipH="1" flipV="1">
            <a:off x="2568392" y="4844535"/>
            <a:ext cx="3175" cy="1828800"/>
          </a:xfrm>
          <a:prstGeom prst="curvedConnector3">
            <a:avLst>
              <a:gd name="adj1" fmla="val 11175579"/>
            </a:avLst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Connettore 7 30"/>
          <p:cNvCxnSpPr>
            <a:cxnSpLocks noChangeShapeType="1"/>
            <a:stCxn id="54" idx="0"/>
            <a:endCxn id="56" idx="0"/>
          </p:cNvCxnSpPr>
          <p:nvPr/>
        </p:nvCxnSpPr>
        <p:spPr bwMode="auto">
          <a:xfrm rot="16200000" flipH="1">
            <a:off x="3928880" y="5312847"/>
            <a:ext cx="3175" cy="892175"/>
          </a:xfrm>
          <a:prstGeom prst="curvedConnector3">
            <a:avLst>
              <a:gd name="adj1" fmla="val -11075579"/>
            </a:avLst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Connettore 7 83"/>
          <p:cNvCxnSpPr>
            <a:cxnSpLocks noChangeShapeType="1"/>
          </p:cNvCxnSpPr>
          <p:nvPr/>
        </p:nvCxnSpPr>
        <p:spPr bwMode="auto">
          <a:xfrm rot="5400000" flipH="1" flipV="1">
            <a:off x="2552518" y="5298559"/>
            <a:ext cx="1588" cy="925513"/>
          </a:xfrm>
          <a:prstGeom prst="curvedConnector3">
            <a:avLst>
              <a:gd name="adj1" fmla="val 30698806"/>
            </a:avLst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Connettore 7 85"/>
          <p:cNvCxnSpPr>
            <a:cxnSpLocks noChangeShapeType="1"/>
          </p:cNvCxnSpPr>
          <p:nvPr/>
        </p:nvCxnSpPr>
        <p:spPr bwMode="auto">
          <a:xfrm rot="5400000" flipH="1" flipV="1">
            <a:off x="3478030" y="5293798"/>
            <a:ext cx="1587" cy="925512"/>
          </a:xfrm>
          <a:prstGeom prst="curvedConnector3">
            <a:avLst>
              <a:gd name="adj1" fmla="val 34514870"/>
            </a:avLst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Connettore 7 91"/>
          <p:cNvCxnSpPr>
            <a:cxnSpLocks noChangeShapeType="1"/>
          </p:cNvCxnSpPr>
          <p:nvPr/>
        </p:nvCxnSpPr>
        <p:spPr bwMode="auto">
          <a:xfrm rot="5400000" flipH="1" flipV="1">
            <a:off x="4855186" y="4842154"/>
            <a:ext cx="1587" cy="1828800"/>
          </a:xfrm>
          <a:prstGeom prst="curvedConnector3">
            <a:avLst>
              <a:gd name="adj1" fmla="val 22309787"/>
            </a:avLst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Connettore 7 36"/>
          <p:cNvCxnSpPr>
            <a:cxnSpLocks noChangeShapeType="1"/>
            <a:stCxn id="49" idx="2"/>
            <a:endCxn id="52" idx="2"/>
          </p:cNvCxnSpPr>
          <p:nvPr/>
        </p:nvCxnSpPr>
        <p:spPr bwMode="auto">
          <a:xfrm rot="16200000" flipH="1">
            <a:off x="1868305" y="5522398"/>
            <a:ext cx="1587" cy="1382712"/>
          </a:xfrm>
          <a:prstGeom prst="curvedConnector3">
            <a:avLst>
              <a:gd name="adj1" fmla="val 14395468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Connettore 7 41"/>
          <p:cNvCxnSpPr>
            <a:cxnSpLocks noChangeShapeType="1"/>
            <a:stCxn id="52" idx="2"/>
            <a:endCxn id="57" idx="2"/>
          </p:cNvCxnSpPr>
          <p:nvPr/>
        </p:nvCxnSpPr>
        <p:spPr bwMode="auto">
          <a:xfrm rot="16200000" flipH="1">
            <a:off x="3709570" y="5062258"/>
            <a:ext cx="12700" cy="2301404"/>
          </a:xfrm>
          <a:prstGeom prst="curvedConnector3">
            <a:avLst>
              <a:gd name="adj1" fmla="val 180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7" name="TextBox 66"/>
          <p:cNvSpPr txBox="1"/>
          <p:nvPr/>
        </p:nvSpPr>
        <p:spPr>
          <a:xfrm>
            <a:off x="1106615" y="4087814"/>
            <a:ext cx="364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Cluster Hits arrive scrambled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b="1" dirty="0" smtClean="0">
                <a:sym typeface="Wingdings" pitchFamily="2" charset="2"/>
              </a:rPr>
              <a:t>Loop over the list of hits</a:t>
            </a:r>
            <a:endParaRPr lang="el-GR" b="1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1084114" y="3496507"/>
            <a:ext cx="270030" cy="765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2D-Pixel Clustering</a:t>
            </a:r>
            <a:endParaRPr lang="el-GR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48" y="2200991"/>
            <a:ext cx="7663792" cy="31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Modules</a:t>
            </a:r>
            <a:endParaRPr lang="el-GR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48" y="2200991"/>
            <a:ext cx="7663792" cy="31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06615" y="4149080"/>
            <a:ext cx="1575175" cy="10801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Decoder – Issues addressed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3155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 the input data to the format needed, dropping all unnecessary information (bits)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 The pixel coordinates need to be calculated as a function of the FE chip number</a:t>
            </a:r>
            <a:endParaRPr lang="en-US" dirty="0" smtClean="0"/>
          </a:p>
          <a:p>
            <a:r>
              <a:rPr lang="en-US" dirty="0" smtClean="0"/>
              <a:t>Trace and fix errors of missing trailer words (end module, end event)</a:t>
            </a:r>
          </a:p>
          <a:p>
            <a:r>
              <a:rPr lang="en-US" dirty="0" smtClean="0"/>
              <a:t>Drop hits from unidentified events and modules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75" t="1605" r="1583"/>
          <a:stretch>
            <a:fillRect/>
          </a:stretch>
        </p:blipFill>
        <p:spPr bwMode="auto">
          <a:xfrm>
            <a:off x="2141730" y="1763815"/>
            <a:ext cx="4905545" cy="23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06815" y="1448780"/>
            <a:ext cx="346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Pixel Byte Stream Format</a:t>
            </a:r>
            <a:endParaRPr lang="el-G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C.-L. Sotiropoulou - FTK_IM: Pixel Clustering, Integration and Tests - Alexandroupoli, March 10,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lyb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3301</Words>
  <Application>Microsoft Office PowerPoint</Application>
  <PresentationFormat>On-screen Show (4:3)</PresentationFormat>
  <Paragraphs>664</Paragraphs>
  <Slides>45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Equity</vt:lpstr>
      <vt:lpstr>Equation</vt:lpstr>
      <vt:lpstr>FTK WORKSHOP, ALEXANDROUPOLI: 10/03/2014</vt:lpstr>
      <vt:lpstr>2D-Clustering for the  ATLAS FastTracKer Processor</vt:lpstr>
      <vt:lpstr>2D-Clustering for the  ATLAS FastTracKer Processor</vt:lpstr>
      <vt:lpstr>FTK_IM (input mezzanine board)</vt:lpstr>
      <vt:lpstr>The ATLAS Pixel Module</vt:lpstr>
      <vt:lpstr>The Clustering Problem</vt:lpstr>
      <vt:lpstr>2D-Pixel Clustering</vt:lpstr>
      <vt:lpstr>Clustering Modules</vt:lpstr>
      <vt:lpstr>Hit Decoder – Issues addressed</vt:lpstr>
      <vt:lpstr>Hit Decoder – Issues addressed</vt:lpstr>
      <vt:lpstr>Hit Decoder – Block Diagram</vt:lpstr>
      <vt:lpstr>Clustering Modules</vt:lpstr>
      <vt:lpstr>Grid Clustering – Generate Window</vt:lpstr>
      <vt:lpstr>Grid Clustering – Generate Window</vt:lpstr>
      <vt:lpstr>Grid Clustering – Select and Readout</vt:lpstr>
      <vt:lpstr>Grid Clustering – Select and Readout</vt:lpstr>
      <vt:lpstr>Grid Clustering – Select and Readout</vt:lpstr>
      <vt:lpstr>Grid Clustering – Select and Readout</vt:lpstr>
      <vt:lpstr>Grid Clustering – Block Diagram</vt:lpstr>
      <vt:lpstr>Grid Clustering - Operation</vt:lpstr>
      <vt:lpstr>Clustering Modules</vt:lpstr>
      <vt:lpstr>Clustering Modules – Centroid Calculation</vt:lpstr>
      <vt:lpstr>Clustering – Parallel Version </vt:lpstr>
      <vt:lpstr>Clustering – Parallel Version </vt:lpstr>
      <vt:lpstr>Clustering – Parallel Version </vt:lpstr>
      <vt:lpstr>Clustering – Parallel Version</vt:lpstr>
      <vt:lpstr>Clustering – Implementation Results</vt:lpstr>
      <vt:lpstr>Clustering – Testing Results Single Flow</vt:lpstr>
      <vt:lpstr>Clustering – Testing Results Parallel Flow</vt:lpstr>
      <vt:lpstr>Clustering - Performance Results (Single Flow)</vt:lpstr>
      <vt:lpstr>Clustering - Performance Results (Single Flow)</vt:lpstr>
      <vt:lpstr>Clustering - Performance Results (Parallel Flow)</vt:lpstr>
      <vt:lpstr>Clustering - Performance Results (Parallel Flow)</vt:lpstr>
      <vt:lpstr>Clustering - Performance Results (Parallel Flow)</vt:lpstr>
      <vt:lpstr>Clustering - Performance Results (Parallel Flow)</vt:lpstr>
      <vt:lpstr>Clustering - Performance Results (Parallel Flow)</vt:lpstr>
      <vt:lpstr>2D-Pixel Clustering Performance Plot</vt:lpstr>
      <vt:lpstr>2D-Pixel Clustering Dissemination</vt:lpstr>
      <vt:lpstr>Lab 4 FTK_IM Testing Team</vt:lpstr>
      <vt:lpstr>Clustering – Next Steps</vt:lpstr>
      <vt:lpstr>BackUp </vt:lpstr>
      <vt:lpstr>Data Format</vt:lpstr>
      <vt:lpstr>Clustering Modules – Centroid Calculation</vt:lpstr>
      <vt:lpstr>Clustering - Performance Results (Parallel Flow)</vt:lpstr>
      <vt:lpstr>Clustering - Performance Results (Parallel Flow)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2014-02-24T22:45:32Z</dcterms:created>
  <dcterms:modified xsi:type="dcterms:W3CDTF">2014-03-10T07:41:10Z</dcterms:modified>
</cp:coreProperties>
</file>