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0" r:id="rId1"/>
  </p:sldMasterIdLst>
  <p:notesMasterIdLst>
    <p:notesMasterId r:id="rId26"/>
  </p:notesMasterIdLst>
  <p:handoutMasterIdLst>
    <p:handoutMasterId r:id="rId27"/>
  </p:handoutMasterIdLst>
  <p:sldIdLst>
    <p:sldId id="256" r:id="rId2"/>
    <p:sldId id="331" r:id="rId3"/>
    <p:sldId id="321" r:id="rId4"/>
    <p:sldId id="322" r:id="rId5"/>
    <p:sldId id="332" r:id="rId6"/>
    <p:sldId id="324" r:id="rId7"/>
    <p:sldId id="323" r:id="rId8"/>
    <p:sldId id="319" r:id="rId9"/>
    <p:sldId id="333" r:id="rId10"/>
    <p:sldId id="350" r:id="rId11"/>
    <p:sldId id="335" r:id="rId12"/>
    <p:sldId id="338" r:id="rId13"/>
    <p:sldId id="341" r:id="rId14"/>
    <p:sldId id="342" r:id="rId15"/>
    <p:sldId id="343" r:id="rId16"/>
    <p:sldId id="344" r:id="rId17"/>
    <p:sldId id="345" r:id="rId18"/>
    <p:sldId id="346" r:id="rId19"/>
    <p:sldId id="347" r:id="rId20"/>
    <p:sldId id="348" r:id="rId21"/>
    <p:sldId id="349" r:id="rId22"/>
    <p:sldId id="336" r:id="rId23"/>
    <p:sldId id="337" r:id="rId24"/>
    <p:sldId id="34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5437"/>
    <a:srgbClr val="3366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3" autoAdjust="0"/>
    <p:restoredTop sz="94627" autoAdjust="0"/>
  </p:normalViewPr>
  <p:slideViewPr>
    <p:cSldViewPr>
      <p:cViewPr>
        <p:scale>
          <a:sx n="100" d="100"/>
          <a:sy n="100" d="100"/>
        </p:scale>
        <p:origin x="-102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062"/>
    </p:cViewPr>
  </p:sorterViewPr>
  <p:notesViewPr>
    <p:cSldViewPr>
      <p:cViewPr varScale="1">
        <p:scale>
          <a:sx n="57" d="100"/>
          <a:sy n="57" d="100"/>
        </p:scale>
        <p:origin x="-2796" y="-96"/>
      </p:cViewPr>
      <p:guideLst>
        <p:guide orient="horz" pos="2880"/>
        <p:guide pos="2160"/>
      </p:guideLst>
    </p:cSldViewPr>
  </p:notesViewPr>
  <p:gridSpacing cx="46085125" cy="4608512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A7BF09B-35BB-4180-835D-27B4BCE5AEBB}" type="datetimeFigureOut">
              <a:rPr lang="el-GR" smtClean="0"/>
              <a:pPr/>
              <a:t>10/3/2014</a:t>
            </a:fld>
            <a:endParaRPr lang="el-G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112E90E-D4BC-400C-895C-4F37B4F72743}" type="slidenum">
              <a:rPr lang="el-GR" smtClean="0"/>
              <a:pPr/>
              <a:t>‹#›</a:t>
            </a:fld>
            <a:endParaRPr 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8D5233-3661-4CBF-925F-61D81825B7A8}" type="datetimeFigureOut">
              <a:rPr lang="el-GR" smtClean="0"/>
              <a:pPr/>
              <a:t>10/3/2014</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55B18A-C26E-4165-8B9F-2967DD8888FD}"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0555B18A-C26E-4165-8B9F-2967DD8888FD}" type="slidenum">
              <a:rPr lang="el-GR" smtClean="0"/>
              <a:pPr/>
              <a:t>1</a:t>
            </a:fld>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0555B18A-C26E-4165-8B9F-2967DD8888FD}" type="slidenum">
              <a:rPr lang="el-GR" smtClean="0"/>
              <a:pPr/>
              <a:t>13</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0555B18A-C26E-4165-8B9F-2967DD8888FD}" type="slidenum">
              <a:rPr lang="el-GR" smtClean="0"/>
              <a:pPr/>
              <a:t>14</a:t>
            </a:fld>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0555B18A-C26E-4165-8B9F-2967DD8888FD}" type="slidenum">
              <a:rPr lang="el-GR" smtClean="0"/>
              <a:pPr/>
              <a:t>15</a:t>
            </a:fld>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0555B18A-C26E-4165-8B9F-2967DD8888FD}" type="slidenum">
              <a:rPr lang="el-GR" smtClean="0"/>
              <a:pPr/>
              <a:t>16</a:t>
            </a:fld>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0555B18A-C26E-4165-8B9F-2967DD8888FD}" type="slidenum">
              <a:rPr lang="el-GR" smtClean="0"/>
              <a:pPr/>
              <a:t>17</a:t>
            </a:fld>
            <a:endParaRPr 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0555B18A-C26E-4165-8B9F-2967DD8888FD}" type="slidenum">
              <a:rPr lang="el-GR" smtClean="0"/>
              <a:pPr/>
              <a:t>18</a:t>
            </a:fld>
            <a:endParaRPr 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0555B18A-C26E-4165-8B9F-2967DD8888FD}" type="slidenum">
              <a:rPr lang="el-GR" smtClean="0"/>
              <a:pPr/>
              <a:t>19</a:t>
            </a:fld>
            <a:endParaRPr lang="el-G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0555B18A-C26E-4165-8B9F-2967DD8888FD}" type="slidenum">
              <a:rPr lang="el-GR" smtClean="0"/>
              <a:pPr/>
              <a:t>20</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0555B18A-C26E-4165-8B9F-2967DD8888FD}" type="slidenum">
              <a:rPr lang="el-GR" smtClean="0"/>
              <a:pPr/>
              <a:t>2</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0555B18A-C26E-4165-8B9F-2967DD8888FD}" type="slidenum">
              <a:rPr lang="el-GR" smtClean="0"/>
              <a:pPr/>
              <a:t>3</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0555B18A-C26E-4165-8B9F-2967DD8888FD}" type="slidenum">
              <a:rPr lang="el-GR" smtClean="0"/>
              <a:pPr/>
              <a:t>4</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0555B18A-C26E-4165-8B9F-2967DD8888FD}" type="slidenum">
              <a:rPr lang="el-GR" smtClean="0"/>
              <a:pPr/>
              <a:t>5</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0555B18A-C26E-4165-8B9F-2967DD8888FD}" type="slidenum">
              <a:rPr lang="el-GR" smtClean="0"/>
              <a:pPr/>
              <a:t>6</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0555B18A-C26E-4165-8B9F-2967DD8888FD}" type="slidenum">
              <a:rPr lang="el-GR" smtClean="0"/>
              <a:pPr/>
              <a:t>7</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0555B18A-C26E-4165-8B9F-2967DD8888FD}" type="slidenum">
              <a:rPr lang="el-GR" smtClean="0"/>
              <a:pPr/>
              <a:t>8</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0555B18A-C26E-4165-8B9F-2967DD8888FD}" type="slidenum">
              <a:rPr lang="el-GR" smtClean="0"/>
              <a:pPr/>
              <a:t>12</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ectangle 14"/>
          <p:cNvSpPr/>
          <p:nvPr userDrawn="1"/>
        </p:nvSpPr>
        <p:spPr>
          <a:xfrm>
            <a:off x="0" y="0"/>
            <a:ext cx="9144000" cy="3428999"/>
          </a:xfrm>
          <a:prstGeom prst="rect">
            <a:avLst/>
          </a:prstGeom>
          <a:gradFill flip="none" rotWithShape="1">
            <a:gsLst>
              <a:gs pos="0">
                <a:schemeClr val="accent2">
                  <a:lumMod val="50000"/>
                </a:schemeClr>
              </a:gs>
              <a:gs pos="100000">
                <a:schemeClr val="accent2">
                  <a:lumMod val="7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Rectangle 13"/>
          <p:cNvSpPr/>
          <p:nvPr userDrawn="1"/>
        </p:nvSpPr>
        <p:spPr>
          <a:xfrm>
            <a:off x="0" y="3429000"/>
            <a:ext cx="9144000" cy="6095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Subtitle 8"/>
          <p:cNvSpPr>
            <a:spLocks noGrp="1"/>
          </p:cNvSpPr>
          <p:nvPr>
            <p:ph type="subTitle" idx="1" hasCustomPrompt="1"/>
          </p:nvPr>
        </p:nvSpPr>
        <p:spPr>
          <a:xfrm>
            <a:off x="457200" y="3429000"/>
            <a:ext cx="6096000" cy="609600"/>
          </a:xfrm>
        </p:spPr>
        <p:txBody>
          <a:bodyPr anchor="ctr"/>
          <a:lstStyle>
            <a:lvl1pPr marL="0" indent="0" algn="l">
              <a:buNone/>
              <a:defRPr sz="2600">
                <a:solidFill>
                  <a:schemeClr val="tx2">
                    <a:lumMod val="20000"/>
                    <a:lumOff val="8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Subtitle</a:t>
            </a:r>
            <a:endParaRPr kumimoji="0" lang="en-US" dirty="0"/>
          </a:p>
        </p:txBody>
      </p:sp>
      <p:sp>
        <p:nvSpPr>
          <p:cNvPr id="8" name="Title 7"/>
          <p:cNvSpPr>
            <a:spLocks noGrp="1"/>
          </p:cNvSpPr>
          <p:nvPr>
            <p:ph type="ctrTitle"/>
          </p:nvPr>
        </p:nvSpPr>
        <p:spPr>
          <a:xfrm>
            <a:off x="457200" y="838200"/>
            <a:ext cx="8229600" cy="1470025"/>
          </a:xfrm>
        </p:spPr>
        <p:txBody>
          <a:bodyPr anchor="ctr">
            <a:normAutofit/>
          </a:bodyPr>
          <a:lstStyle>
            <a:lvl1pPr algn="ctr">
              <a:defRPr lang="en-US" sz="3600" u="none" cap="small" baseline="0" dirty="0">
                <a:solidFill>
                  <a:srgbClr val="FFFFFF"/>
                </a:solidFill>
              </a:defRPr>
            </a:lvl1pPr>
          </a:lstStyle>
          <a:p>
            <a:endParaRPr kumimoji="0" lang="en-US" dirty="0"/>
          </a:p>
        </p:txBody>
      </p:sp>
      <p:pic>
        <p:nvPicPr>
          <p:cNvPr id="1026" name="Picture 2" descr="G:\Documents\webpage\htdocs\img\logo.png"/>
          <p:cNvPicPr>
            <a:picLocks noChangeAspect="1" noChangeArrowheads="1"/>
          </p:cNvPicPr>
          <p:nvPr userDrawn="1"/>
        </p:nvPicPr>
        <p:blipFill>
          <a:blip r:embed="rId2" cstate="print"/>
          <a:srcRect/>
          <a:stretch>
            <a:fillRect/>
          </a:stretch>
        </p:blipFill>
        <p:spPr bwMode="auto">
          <a:xfrm>
            <a:off x="116505" y="6324614"/>
            <a:ext cx="2667000" cy="434756"/>
          </a:xfrm>
          <a:prstGeom prst="rect">
            <a:avLst/>
          </a:prstGeom>
          <a:noFill/>
        </p:spPr>
      </p:pic>
      <p:sp>
        <p:nvSpPr>
          <p:cNvPr id="21" name="Rectangle 20"/>
          <p:cNvSpPr/>
          <p:nvPr userDrawn="1"/>
        </p:nvSpPr>
        <p:spPr>
          <a:xfrm>
            <a:off x="71500" y="3609020"/>
            <a:ext cx="270030" cy="270030"/>
          </a:xfrm>
          <a:prstGeom prst="rect">
            <a:avLst/>
          </a:pr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31" name="Straight Connector 30"/>
          <p:cNvCxnSpPr/>
          <p:nvPr userDrawn="1"/>
        </p:nvCxnSpPr>
        <p:spPr>
          <a:xfrm>
            <a:off x="0" y="3429000"/>
            <a:ext cx="9144000"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pic>
        <p:nvPicPr>
          <p:cNvPr id="10" name="Picture 9" descr="PatternMatchingBlackboard.gif"/>
          <p:cNvPicPr>
            <a:picLocks noChangeAspect="1"/>
          </p:cNvPicPr>
          <p:nvPr userDrawn="1"/>
        </p:nvPicPr>
        <p:blipFill>
          <a:blip r:embed="rId3" cstate="print"/>
          <a:stretch>
            <a:fillRect/>
          </a:stretch>
        </p:blipFill>
        <p:spPr>
          <a:xfrm>
            <a:off x="6057165" y="4086835"/>
            <a:ext cx="2827165" cy="2744014"/>
          </a:xfrm>
          <a:prstGeom prst="rect">
            <a:avLst/>
          </a:prstGeom>
        </p:spPr>
      </p:pic>
      <p:pic>
        <p:nvPicPr>
          <p:cNvPr id="17" name="Picture 16" descr="ATLASexperiment.jpg"/>
          <p:cNvPicPr>
            <a:picLocks noChangeAspect="1"/>
          </p:cNvPicPr>
          <p:nvPr userDrawn="1"/>
        </p:nvPicPr>
        <p:blipFill>
          <a:blip r:embed="rId4" cstate="print"/>
          <a:stretch>
            <a:fillRect/>
          </a:stretch>
        </p:blipFill>
        <p:spPr>
          <a:xfrm>
            <a:off x="2861810" y="5989709"/>
            <a:ext cx="2070230" cy="859671"/>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ntent only">
    <p:spTree>
      <p:nvGrpSpPr>
        <p:cNvPr id="1" name=""/>
        <p:cNvGrpSpPr/>
        <p:nvPr/>
      </p:nvGrpSpPr>
      <p:grpSpPr>
        <a:xfrm>
          <a:off x="0" y="0"/>
          <a:ext cx="0" cy="0"/>
          <a:chOff x="0" y="0"/>
          <a:chExt cx="0" cy="0"/>
        </a:xfrm>
      </p:grpSpPr>
      <p:sp>
        <p:nvSpPr>
          <p:cNvPr id="14" name="Rectangle 13"/>
          <p:cNvSpPr/>
          <p:nvPr userDrawn="1"/>
        </p:nvSpPr>
        <p:spPr>
          <a:xfrm rot="5400000">
            <a:off x="-3276600" y="3276600"/>
            <a:ext cx="6858000" cy="304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Footer Placeholder 16"/>
          <p:cNvSpPr>
            <a:spLocks noGrp="1"/>
          </p:cNvSpPr>
          <p:nvPr>
            <p:ph type="ftr" sz="quarter" idx="11"/>
          </p:nvPr>
        </p:nvSpPr>
        <p:spPr/>
        <p:txBody>
          <a:bodyPr/>
          <a:lstStyle/>
          <a:p>
            <a:r>
              <a:rPr lang="en-US" smtClean="0"/>
              <a:t>C.- L. Sotiropoulou – FTK Kick Off Monitoring Meeting, CERN 11/02/2014</a:t>
            </a:r>
            <a:endParaRPr lang="en-US" dirty="0"/>
          </a:p>
        </p:txBody>
      </p:sp>
      <p:sp>
        <p:nvSpPr>
          <p:cNvPr id="6" name="Content Placeholder 7"/>
          <p:cNvSpPr>
            <a:spLocks noGrp="1"/>
          </p:cNvSpPr>
          <p:nvPr>
            <p:ph sz="quarter" idx="1"/>
          </p:nvPr>
        </p:nvSpPr>
        <p:spPr>
          <a:xfrm>
            <a:off x="914400" y="548680"/>
            <a:ext cx="7772400" cy="5471120"/>
          </a:xfrm>
        </p:spPr>
        <p:txBody>
          <a:bodyPr vert="horz"/>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7" name="Rectangle 6"/>
          <p:cNvSpPr/>
          <p:nvPr userDrawn="1"/>
        </p:nvSpPr>
        <p:spPr>
          <a:xfrm rot="5400000">
            <a:off x="-3276600" y="3276600"/>
            <a:ext cx="6858000" cy="304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Title 1"/>
          <p:cNvSpPr>
            <a:spLocks noGrp="1"/>
          </p:cNvSpPr>
          <p:nvPr>
            <p:ph type="title"/>
          </p:nvPr>
        </p:nvSpPr>
        <p:spPr/>
        <p:txBody>
          <a:bodyPr/>
          <a:lstStyle>
            <a:lvl1pPr>
              <a:defRPr sz="3600"/>
            </a:lvl1pPr>
          </a:lstStyle>
          <a:p>
            <a:r>
              <a:rPr kumimoji="0" lang="en-US" dirty="0" smtClean="0"/>
              <a:t>Click to edit Master title style</a:t>
            </a:r>
            <a:endParaRPr kumimoji="0" lang="en-US" dirty="0"/>
          </a:p>
        </p:txBody>
      </p:sp>
      <p:sp>
        <p:nvSpPr>
          <p:cNvPr id="5" name="Footer Placeholder 4"/>
          <p:cNvSpPr>
            <a:spLocks noGrp="1"/>
          </p:cNvSpPr>
          <p:nvPr>
            <p:ph type="ftr" sz="quarter" idx="11"/>
          </p:nvPr>
        </p:nvSpPr>
        <p:spPr/>
        <p:txBody>
          <a:bodyPr/>
          <a:lstStyle/>
          <a:p>
            <a:r>
              <a:rPr lang="en-US" dirty="0" smtClean="0"/>
              <a:t>C.- L. Sotiropoulou – FTK Kick Off Monitoring Meeting, CERN 11/02/2014</a:t>
            </a:r>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cxnSp>
        <p:nvCxnSpPr>
          <p:cNvPr id="10" name="Straight Connector 9"/>
          <p:cNvCxnSpPr/>
          <p:nvPr userDrawn="1"/>
        </p:nvCxnSpPr>
        <p:spPr>
          <a:xfrm>
            <a:off x="926595" y="1268760"/>
            <a:ext cx="774086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Slide Number Placeholder 6"/>
          <p:cNvSpPr>
            <a:spLocks noGrp="1"/>
          </p:cNvSpPr>
          <p:nvPr>
            <p:ph type="sldNum" sz="quarter" idx="4"/>
          </p:nvPr>
        </p:nvSpPr>
        <p:spPr>
          <a:xfrm>
            <a:off x="7002270" y="653434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5F9A61-EB25-4A3D-859B-444786636CDA}" type="slidenum">
              <a:rPr lang="el-GR" smtClean="0"/>
              <a:pPr/>
              <a:t>‹#›</a:t>
            </a:fld>
            <a:endParaRPr lang="el-G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493785"/>
            <a:ext cx="7772400" cy="820790"/>
          </a:xfrm>
          <a:solidFill>
            <a:schemeClr val="accent1"/>
          </a:solidFill>
        </p:spPr>
        <p:txBody>
          <a:bodyPr anchor="b" anchorCtr="0"/>
          <a:lstStyle>
            <a:lvl1pPr algn="l">
              <a:buNone/>
              <a:defRPr sz="4000" b="0" cap="none">
                <a:solidFill>
                  <a:schemeClr val="bg1"/>
                </a:solidFill>
              </a:defRPr>
            </a:lvl1pPr>
          </a:lstStyle>
          <a:p>
            <a:r>
              <a:rPr kumimoji="0" lang="en-US" dirty="0" smtClean="0"/>
              <a:t>Click to edit Master title style</a:t>
            </a:r>
            <a:endParaRPr kumimoji="0" lang="en-US" dirty="0"/>
          </a:p>
        </p:txBody>
      </p:sp>
      <p:sp>
        <p:nvSpPr>
          <p:cNvPr id="3" name="Text Placeholder 2"/>
          <p:cNvSpPr>
            <a:spLocks noGrp="1"/>
          </p:cNvSpPr>
          <p:nvPr>
            <p:ph type="body" idx="1"/>
          </p:nvPr>
        </p:nvSpPr>
        <p:spPr>
          <a:xfrm>
            <a:off x="701570" y="2393885"/>
            <a:ext cx="7772400" cy="3536358"/>
          </a:xfrm>
          <a:solidFill>
            <a:schemeClr val="tx2">
              <a:lumMod val="75000"/>
            </a:schemeClr>
          </a:solidFill>
        </p:spPr>
        <p:txBody>
          <a:bodyPr anchor="t" anchorCtr="0"/>
          <a:lstStyle>
            <a:lvl1pPr marL="0" indent="0">
              <a:spcBef>
                <a:spcPts val="600"/>
              </a:spcBef>
              <a:buClr>
                <a:schemeClr val="bg1"/>
              </a:buClr>
              <a:buFont typeface="Wingdings" pitchFamily="2" charset="2"/>
              <a:buChar char="§"/>
              <a:defRPr sz="2400">
                <a:solidFill>
                  <a:schemeClr val="bg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smtClean="0"/>
              <a:t>Click to edit Master text styles</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6172200" y="6191250"/>
            <a:ext cx="2476500" cy="476250"/>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smtClean="0"/>
              <a:t>C.- L. Sotiropoulou – FTK Kick Off Monitoring Meeting, CERN 11/02/2014</a:t>
            </a:r>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Rectangle 9"/>
          <p:cNvSpPr/>
          <p:nvPr userDrawn="1"/>
        </p:nvSpPr>
        <p:spPr>
          <a:xfrm rot="5400000">
            <a:off x="-3276600" y="3276600"/>
            <a:ext cx="6858000" cy="304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172200" y="6191250"/>
            <a:ext cx="2476500" cy="476250"/>
          </a:xfrm>
          <a:prstGeom prst="rect">
            <a:avLst/>
          </a:prstGeom>
        </p:spPr>
        <p:txBody>
          <a:bodyPr/>
          <a:lstStyle/>
          <a:p>
            <a:endParaRPr lang="en-US"/>
          </a:p>
        </p:txBody>
      </p:sp>
      <p:sp>
        <p:nvSpPr>
          <p:cNvPr id="6" name="Rectangle 5"/>
          <p:cNvSpPr/>
          <p:nvPr userDrawn="1"/>
        </p:nvSpPr>
        <p:spPr>
          <a:xfrm rot="5400000">
            <a:off x="-3276600" y="3276600"/>
            <a:ext cx="6858000" cy="304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172200" y="6191250"/>
            <a:ext cx="2476500" cy="476250"/>
          </a:xfrm>
          <a:prstGeom prst="rect">
            <a:avLst/>
          </a:prstGeom>
        </p:spPr>
        <p:txBody>
          <a:bodyPr/>
          <a:lstStyle/>
          <a:p>
            <a:endParaRPr lang="en-US"/>
          </a:p>
        </p:txBody>
      </p:sp>
      <p:sp>
        <p:nvSpPr>
          <p:cNvPr id="5" name="Rectangle 4"/>
          <p:cNvSpPr/>
          <p:nvPr userDrawn="1"/>
        </p:nvSpPr>
        <p:spPr>
          <a:xfrm rot="5400000">
            <a:off x="-3276600" y="3276600"/>
            <a:ext cx="6858000" cy="304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1"/>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3" name="Footer Placeholder 2"/>
          <p:cNvSpPr>
            <a:spLocks noGrp="1"/>
          </p:cNvSpPr>
          <p:nvPr>
            <p:ph type="ftr" sz="quarter" idx="3"/>
          </p:nvPr>
        </p:nvSpPr>
        <p:spPr>
          <a:xfrm>
            <a:off x="239325" y="6527195"/>
            <a:ext cx="5547810" cy="457200"/>
          </a:xfrm>
          <a:prstGeom prst="rect">
            <a:avLst/>
          </a:prstGeom>
        </p:spPr>
        <p:txBody>
          <a:bodyPr anchor="ctr" anchorCtr="0"/>
          <a:lstStyle>
            <a:lvl1pPr eaLnBrk="1" latinLnBrk="0" hangingPunct="1">
              <a:defRPr kumimoji="0" sz="1200">
                <a:solidFill>
                  <a:schemeClr val="tx2"/>
                </a:solidFill>
              </a:defRPr>
            </a:lvl1pPr>
          </a:lstStyle>
          <a:p>
            <a:r>
              <a:rPr lang="en-US" smtClean="0"/>
              <a:t>C.- L. Sotiropoulou – FTK Kick Off Monitoring Meeting, CERN 11/02/2014</a:t>
            </a:r>
            <a:endParaRPr lang="en-US" dirty="0"/>
          </a:p>
        </p:txBody>
      </p:sp>
      <p:sp>
        <p:nvSpPr>
          <p:cNvPr id="6" name="Rectangle 5"/>
          <p:cNvSpPr/>
          <p:nvPr userDrawn="1"/>
        </p:nvSpPr>
        <p:spPr>
          <a:xfrm rot="5400000">
            <a:off x="-3276600" y="3276600"/>
            <a:ext cx="6858000" cy="304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Slide Number Placeholder 6"/>
          <p:cNvSpPr>
            <a:spLocks noGrp="1"/>
          </p:cNvSpPr>
          <p:nvPr>
            <p:ph type="sldNum" sz="quarter" idx="4"/>
          </p:nvPr>
        </p:nvSpPr>
        <p:spPr>
          <a:xfrm>
            <a:off x="7028910" y="657426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5F9A61-EB25-4A3D-859B-444786636CDA}"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72" r:id="rId2"/>
    <p:sldLayoutId id="2147483662" r:id="rId3"/>
    <p:sldLayoutId id="2147483663" r:id="rId4"/>
    <p:sldLayoutId id="2147483664" r:id="rId5"/>
    <p:sldLayoutId id="2147483666" r:id="rId6"/>
    <p:sldLayoutId id="2147483667" r:id="rId7"/>
  </p:sldLayoutIdLst>
  <p:timing>
    <p:tnLst>
      <p:par>
        <p:cTn id="1" dur="indefinite" restart="never" nodeType="tmRoot"/>
      </p:par>
    </p:tnLst>
  </p:timing>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300"/>
        </a:spcBef>
        <a:spcAft>
          <a:spcPts val="300"/>
        </a:spcAft>
        <a:buClr>
          <a:schemeClr val="accent3"/>
        </a:buClr>
        <a:buSzPct val="85000"/>
        <a:buFont typeface="Wingdings 2"/>
        <a:buChar char=""/>
        <a:defRPr kumimoji="0" sz="2400" kern="1200">
          <a:solidFill>
            <a:schemeClr val="tx1"/>
          </a:solidFill>
          <a:latin typeface="+mn-lt"/>
          <a:ea typeface="+mn-ea"/>
          <a:cs typeface="+mn-cs"/>
        </a:defRPr>
      </a:lvl1pPr>
      <a:lvl2pPr marL="548640" indent="-228600" algn="l" rtl="0" eaLnBrk="1" latinLnBrk="0" hangingPunct="1">
        <a:spcBef>
          <a:spcPts val="300"/>
        </a:spcBef>
        <a:spcAft>
          <a:spcPts val="300"/>
        </a:spcAft>
        <a:buClr>
          <a:schemeClr val="accent2">
            <a:lumMod val="75000"/>
          </a:schemeClr>
        </a:buClr>
        <a:buSzPct val="85000"/>
        <a:buFont typeface="Wingdings 2"/>
        <a:buChar char=""/>
        <a:defRPr kumimoji="0" sz="2000" kern="1200">
          <a:solidFill>
            <a:schemeClr val="tx1"/>
          </a:solidFill>
          <a:latin typeface="+mn-lt"/>
          <a:ea typeface="+mn-ea"/>
          <a:cs typeface="+mn-cs"/>
        </a:defRPr>
      </a:lvl2pPr>
      <a:lvl3pPr marL="822960" indent="-228600" algn="l" rtl="0" eaLnBrk="1" latinLnBrk="0" hangingPunct="1">
        <a:spcBef>
          <a:spcPts val="300"/>
        </a:spcBef>
        <a:spcAft>
          <a:spcPts val="300"/>
        </a:spcAft>
        <a:buClr>
          <a:schemeClr val="accent3">
            <a:lumMod val="40000"/>
            <a:lumOff val="60000"/>
          </a:schemeClr>
        </a:buClr>
        <a:buSzPct val="85000"/>
        <a:buFont typeface="Wingdings 2"/>
        <a:buChar char=""/>
        <a:defRPr kumimoji="0" sz="1800" kern="1200">
          <a:solidFill>
            <a:schemeClr val="tx1"/>
          </a:solidFill>
          <a:latin typeface="+mn-lt"/>
          <a:ea typeface="+mn-ea"/>
          <a:cs typeface="+mn-cs"/>
        </a:defRPr>
      </a:lvl3pPr>
      <a:lvl4pPr marL="1097280" indent="-228600" algn="l" rtl="0" eaLnBrk="1" latinLnBrk="0" hangingPunct="1">
        <a:spcBef>
          <a:spcPts val="300"/>
        </a:spcBef>
        <a:spcAft>
          <a:spcPts val="300"/>
        </a:spcAft>
        <a:buClr>
          <a:schemeClr val="accent2"/>
        </a:buClr>
        <a:buSzPct val="80000"/>
        <a:buFont typeface="Wingdings 2"/>
        <a:buChar char=""/>
        <a:defRPr kumimoji="0" sz="1800" kern="1200">
          <a:solidFill>
            <a:schemeClr val="tx1"/>
          </a:solidFill>
          <a:latin typeface="+mn-lt"/>
          <a:ea typeface="+mn-ea"/>
          <a:cs typeface="+mn-cs"/>
        </a:defRPr>
      </a:lvl4pPr>
      <a:lvl5pPr marL="1371600" indent="-228600" algn="l" rtl="0" eaLnBrk="1" latinLnBrk="0" hangingPunct="1">
        <a:spcBef>
          <a:spcPts val="300"/>
        </a:spcBef>
        <a:spcAft>
          <a:spcPts val="300"/>
        </a:spcAft>
        <a:buClr>
          <a:schemeClr val="accent3">
            <a:lumMod val="60000"/>
            <a:lumOff val="40000"/>
          </a:schemeClr>
        </a:buClr>
        <a:buFontTx/>
        <a:buChar char="o"/>
        <a:defRPr kumimoji="0" sz="18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13.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15.emf"/></Relationships>
</file>

<file path=ppt/slides/_rels/slide2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7.xml"/><Relationship Id="rId1" Type="http://schemas.openxmlformats.org/officeDocument/2006/relationships/slideLayout" Target="../slideLayouts/slideLayout6.xml"/><Relationship Id="rId5" Type="http://schemas.openxmlformats.org/officeDocument/2006/relationships/image" Target="../media/image8.jpe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Calliope-Louisa Sotiropoulou</a:t>
            </a:r>
            <a:endParaRPr lang="el-GR" dirty="0"/>
          </a:p>
        </p:txBody>
      </p:sp>
      <p:sp>
        <p:nvSpPr>
          <p:cNvPr id="5" name="Title 2"/>
          <p:cNvSpPr txBox="1">
            <a:spLocks/>
          </p:cNvSpPr>
          <p:nvPr/>
        </p:nvSpPr>
        <p:spPr>
          <a:xfrm>
            <a:off x="386535" y="1558280"/>
            <a:ext cx="8229600" cy="520570"/>
          </a:xfrm>
          <a:prstGeom prst="rect">
            <a:avLst/>
          </a:prstGeom>
        </p:spPr>
        <p:txBody>
          <a:bodyPr bIns="91440" anchor="ctr" anchorCtr="0">
            <a:noAutofit/>
          </a:bodyPr>
          <a:lstStyle/>
          <a:p>
            <a:pPr lvl="0" algn="ctr">
              <a:spcBef>
                <a:spcPct val="0"/>
              </a:spcBef>
              <a:defRPr/>
            </a:pPr>
            <a:r>
              <a:rPr lang="en-US" sz="3200" cap="small" dirty="0" smtClean="0">
                <a:solidFill>
                  <a:srgbClr val="FFFFFF"/>
                </a:solidFill>
              </a:rPr>
              <a:t>FTK: Error Detection and Monitoring</a:t>
            </a:r>
            <a:endParaRPr lang="el-GR" sz="3200" cap="small" dirty="0">
              <a:solidFill>
                <a:srgbClr val="FFFFFF"/>
              </a:solidFill>
            </a:endParaRPr>
          </a:p>
        </p:txBody>
      </p:sp>
      <p:sp>
        <p:nvSpPr>
          <p:cNvPr id="6" name="TextBox 5"/>
          <p:cNvSpPr txBox="1"/>
          <p:nvPr/>
        </p:nvSpPr>
        <p:spPr>
          <a:xfrm>
            <a:off x="-18510" y="5970766"/>
            <a:ext cx="3240360" cy="338554"/>
          </a:xfrm>
          <a:prstGeom prst="rect">
            <a:avLst/>
          </a:prstGeom>
          <a:noFill/>
        </p:spPr>
        <p:txBody>
          <a:bodyPr wrap="square" rtlCol="0">
            <a:spAutoFit/>
          </a:bodyPr>
          <a:lstStyle/>
          <a:p>
            <a:r>
              <a:rPr lang="en-US" sz="1600" dirty="0" smtClean="0"/>
              <a:t>Aristotle University of Thessaloniki</a:t>
            </a:r>
          </a:p>
        </p:txBody>
      </p:sp>
      <p:sp>
        <p:nvSpPr>
          <p:cNvPr id="7" name="Title 2"/>
          <p:cNvSpPr>
            <a:spLocks noGrp="1"/>
          </p:cNvSpPr>
          <p:nvPr>
            <p:ph type="ctrTitle"/>
          </p:nvPr>
        </p:nvSpPr>
        <p:spPr>
          <a:xfrm>
            <a:off x="457200" y="188640"/>
            <a:ext cx="8229600" cy="520570"/>
          </a:xfrm>
        </p:spPr>
        <p:txBody>
          <a:bodyPr>
            <a:normAutofit/>
          </a:bodyPr>
          <a:lstStyle/>
          <a:p>
            <a:r>
              <a:rPr lang="en-US" sz="1600" dirty="0" smtClean="0"/>
              <a:t>FTK WORKSHOP, ALEXANDROUPOLI: 10/03/2014</a:t>
            </a:r>
            <a:endParaRPr lang="el-GR"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611560" y="368660"/>
            <a:ext cx="8284693" cy="6158508"/>
          </a:xfrm>
          <a:prstGeom prst="rect">
            <a:avLst/>
          </a:prstGeom>
          <a:noFill/>
          <a:ln w="9525">
            <a:noFill/>
            <a:miter lim="800000"/>
            <a:headEnd/>
            <a:tailEnd/>
          </a:ln>
          <a:effectLst/>
        </p:spPr>
      </p:pic>
    </p:spTree>
    <p:extLst>
      <p:ext uri="{BB962C8B-B14F-4D97-AF65-F5344CB8AC3E}">
        <p14:creationId xmlns="" xmlns:p14="http://schemas.microsoft.com/office/powerpoint/2010/main" val="1078571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Spy Buffer Freeze</a:t>
            </a:r>
            <a:endParaRPr lang="el-GR" dirty="0"/>
          </a:p>
        </p:txBody>
      </p:sp>
      <p:sp>
        <p:nvSpPr>
          <p:cNvPr id="3" name="Content Placeholder 2"/>
          <p:cNvSpPr>
            <a:spLocks noGrp="1"/>
          </p:cNvSpPr>
          <p:nvPr>
            <p:ph sz="quarter" idx="1"/>
          </p:nvPr>
        </p:nvSpPr>
        <p:spPr/>
        <p:txBody>
          <a:bodyPr>
            <a:noAutofit/>
          </a:bodyPr>
          <a:lstStyle/>
          <a:p>
            <a:r>
              <a:rPr lang="en-US" dirty="0" smtClean="0"/>
              <a:t>Two cases</a:t>
            </a:r>
          </a:p>
          <a:p>
            <a:pPr lvl="1"/>
            <a:r>
              <a:rPr lang="en-GB" dirty="0" smtClean="0">
                <a:cs typeface="Arial" pitchFamily="34" charset="0"/>
              </a:rPr>
              <a:t>One bit in the EE word received on input stream means </a:t>
            </a:r>
            <a:r>
              <a:rPr lang="en-GB" dirty="0" smtClean="0">
                <a:solidFill>
                  <a:schemeClr val="accent1">
                    <a:lumMod val="75000"/>
                  </a:schemeClr>
                </a:solidFill>
                <a:cs typeface="Arial" pitchFamily="34" charset="0"/>
              </a:rPr>
              <a:t>“freeze immediately after you have finished to process the current event”</a:t>
            </a:r>
            <a:r>
              <a:rPr lang="en-GB" dirty="0" smtClean="0">
                <a:cs typeface="Arial" pitchFamily="34" charset="0"/>
              </a:rPr>
              <a:t>.</a:t>
            </a:r>
            <a:r>
              <a:rPr lang="en-GB" dirty="0" smtClean="0">
                <a:solidFill>
                  <a:schemeClr val="accent1">
                    <a:lumMod val="75000"/>
                  </a:schemeClr>
                </a:solidFill>
                <a:cs typeface="Arial" pitchFamily="34" charset="0"/>
              </a:rPr>
              <a:t> </a:t>
            </a:r>
            <a:r>
              <a:rPr lang="en-GB" dirty="0" smtClean="0">
                <a:cs typeface="Arial" pitchFamily="34" charset="0"/>
              </a:rPr>
              <a:t>The event to be monitored will be chosen by DF that will set the EE bit into all FTK streams</a:t>
            </a:r>
          </a:p>
          <a:p>
            <a:pPr lvl="1"/>
            <a:endParaRPr lang="en-GB" dirty="0" smtClean="0">
              <a:cs typeface="Arial" pitchFamily="34" charset="0"/>
            </a:endParaRPr>
          </a:p>
          <a:p>
            <a:pPr lvl="1"/>
            <a:r>
              <a:rPr lang="en-GB" dirty="0" smtClean="0">
                <a:cs typeface="Arial" pitchFamily="34" charset="0"/>
              </a:rPr>
              <a:t>In case of a </a:t>
            </a:r>
            <a:r>
              <a:rPr lang="en-GB" b="1" dirty="0" smtClean="0">
                <a:solidFill>
                  <a:schemeClr val="accent1">
                    <a:lumMod val="75000"/>
                  </a:schemeClr>
                </a:solidFill>
                <a:cs typeface="Arial" pitchFamily="34" charset="0"/>
              </a:rPr>
              <a:t>severe error </a:t>
            </a:r>
            <a:r>
              <a:rPr lang="en-GB" dirty="0" smtClean="0">
                <a:cs typeface="Arial" pitchFamily="34" charset="0"/>
              </a:rPr>
              <a:t>:</a:t>
            </a:r>
          </a:p>
          <a:p>
            <a:pPr lvl="1">
              <a:buNone/>
            </a:pPr>
            <a:r>
              <a:rPr lang="en-GB" dirty="0" smtClean="0">
                <a:cs typeface="Arial" pitchFamily="34" charset="0"/>
              </a:rPr>
              <a:t>	Freeze is sent immediately to the previous board together with the event tag meaning </a:t>
            </a:r>
            <a:r>
              <a:rPr lang="en-GB" dirty="0" smtClean="0">
                <a:solidFill>
                  <a:schemeClr val="accent1">
                    <a:lumMod val="75000"/>
                  </a:schemeClr>
                </a:solidFill>
                <a:cs typeface="Arial" pitchFamily="34" charset="0"/>
              </a:rPr>
              <a:t>“Freeze after processing current event”.</a:t>
            </a:r>
          </a:p>
          <a:p>
            <a:pPr lvl="1">
              <a:buNone/>
            </a:pPr>
            <a:r>
              <a:rPr lang="en-GB" dirty="0" smtClean="0">
                <a:cs typeface="Arial" pitchFamily="34" charset="0"/>
              </a:rPr>
              <a:t>	Or </a:t>
            </a:r>
            <a:r>
              <a:rPr lang="en-GB" b="1" dirty="0" smtClean="0">
                <a:cs typeface="Arial" pitchFamily="34" charset="0"/>
              </a:rPr>
              <a:t>freeze as soon as the freeze is received</a:t>
            </a:r>
            <a:r>
              <a:rPr lang="en-GB" dirty="0" smtClean="0">
                <a:cs typeface="Arial" pitchFamily="34" charset="0"/>
              </a:rPr>
              <a:t>. </a:t>
            </a:r>
          </a:p>
          <a:p>
            <a:pPr lvl="1">
              <a:buNone/>
            </a:pPr>
            <a:r>
              <a:rPr lang="en-GB" dirty="0" smtClean="0">
                <a:cs typeface="Arial" pitchFamily="34" charset="0"/>
              </a:rPr>
              <a:t>	</a:t>
            </a:r>
          </a:p>
          <a:p>
            <a:pPr lvl="1"/>
            <a:endParaRPr lang="el-GR" dirty="0"/>
          </a:p>
        </p:txBody>
      </p:sp>
      <p:sp>
        <p:nvSpPr>
          <p:cNvPr id="4" name="Slide Number Placeholder 3"/>
          <p:cNvSpPr>
            <a:spLocks noGrp="1"/>
          </p:cNvSpPr>
          <p:nvPr>
            <p:ph type="sldNum" sz="quarter" idx="4"/>
          </p:nvPr>
        </p:nvSpPr>
        <p:spPr/>
        <p:txBody>
          <a:bodyPr/>
          <a:lstStyle/>
          <a:p>
            <a:fld id="{275F9A61-EB25-4A3D-859B-444786636CDA}" type="slidenum">
              <a:rPr lang="el-GR" smtClean="0"/>
              <a:pPr/>
              <a:t>11</a:t>
            </a:fld>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FTK Monitoring Requirements (AMB examples)</a:t>
            </a:r>
            <a:endParaRPr lang="el-GR" dirty="0"/>
          </a:p>
        </p:txBody>
      </p:sp>
      <p:sp>
        <p:nvSpPr>
          <p:cNvPr id="3" name="Content Placeholder 2"/>
          <p:cNvSpPr>
            <a:spLocks noGrp="1"/>
          </p:cNvSpPr>
          <p:nvPr>
            <p:ph sz="quarter" idx="1"/>
          </p:nvPr>
        </p:nvSpPr>
        <p:spPr>
          <a:xfrm>
            <a:off x="914400" y="1467290"/>
            <a:ext cx="7772400" cy="4572000"/>
          </a:xfrm>
        </p:spPr>
        <p:txBody>
          <a:bodyPr>
            <a:normAutofit/>
          </a:bodyPr>
          <a:lstStyle/>
          <a:p>
            <a:pPr>
              <a:buFont typeface="Arial" charset="0"/>
              <a:buChar char="•"/>
            </a:pPr>
            <a:r>
              <a:rPr lang="en-GB" b="1" dirty="0" smtClean="0">
                <a:solidFill>
                  <a:schemeClr val="accent1">
                    <a:lumMod val="75000"/>
                  </a:schemeClr>
                </a:solidFill>
                <a:cs typeface="Arial" charset="0"/>
              </a:rPr>
              <a:t>CRC error </a:t>
            </a:r>
            <a:r>
              <a:rPr lang="en-GB" dirty="0" smtClean="0">
                <a:cs typeface="Arial" charset="0"/>
              </a:rPr>
              <a:t>: for each link (12 streams) ‘checksum’ could be monitored (not currently supported). Error detection should be registered in a 12 bit word</a:t>
            </a:r>
            <a:endParaRPr lang="en-GB" b="1" dirty="0" smtClean="0">
              <a:solidFill>
                <a:srgbClr val="FF0000"/>
              </a:solidFill>
              <a:cs typeface="Arial" charset="0"/>
            </a:endParaRPr>
          </a:p>
          <a:p>
            <a:pPr>
              <a:buFont typeface="Arial" charset="0"/>
              <a:buChar char="•"/>
            </a:pPr>
            <a:r>
              <a:rPr lang="en-GB" b="1" dirty="0" smtClean="0">
                <a:solidFill>
                  <a:schemeClr val="accent1">
                    <a:lumMod val="75000"/>
                  </a:schemeClr>
                </a:solidFill>
                <a:cs typeface="Arial" charset="0"/>
              </a:rPr>
              <a:t>FIFO Overflow</a:t>
            </a:r>
            <a:r>
              <a:rPr lang="en-GB" dirty="0" smtClean="0">
                <a:cs typeface="Arial" charset="0"/>
              </a:rPr>
              <a:t> : each FIFO full flag should produce error if set. Again 12 bit word.</a:t>
            </a:r>
          </a:p>
          <a:p>
            <a:pPr>
              <a:buFont typeface="Arial" charset="0"/>
              <a:buChar char="•"/>
            </a:pPr>
            <a:r>
              <a:rPr lang="en-GB" b="1" dirty="0" smtClean="0">
                <a:solidFill>
                  <a:schemeClr val="accent1">
                    <a:lumMod val="75000"/>
                  </a:schemeClr>
                </a:solidFill>
                <a:cs typeface="Arial" charset="0"/>
              </a:rPr>
              <a:t>Invalid Input data </a:t>
            </a:r>
            <a:r>
              <a:rPr lang="en-GB" dirty="0" smtClean="0">
                <a:cs typeface="Arial" charset="0"/>
              </a:rPr>
              <a:t>: for example invalid HIT from ROD (?)</a:t>
            </a:r>
          </a:p>
          <a:p>
            <a:pPr marL="0" indent="0"/>
            <a:endParaRPr lang="en-GB" b="1" dirty="0" smtClean="0">
              <a:solidFill>
                <a:srgbClr val="FF0000"/>
              </a:solidFill>
              <a:cs typeface="Arial" charset="0"/>
            </a:endParaRPr>
          </a:p>
          <a:p>
            <a:pPr>
              <a:buFont typeface="Arial" charset="0"/>
              <a:buChar char="•"/>
            </a:pPr>
            <a:r>
              <a:rPr lang="en-GB" b="1" dirty="0" smtClean="0">
                <a:solidFill>
                  <a:schemeClr val="accent1">
                    <a:lumMod val="75000"/>
                  </a:schemeClr>
                </a:solidFill>
                <a:cs typeface="Arial" charset="0"/>
              </a:rPr>
              <a:t>Lost Synchronization </a:t>
            </a:r>
            <a:r>
              <a:rPr lang="en-GB" dirty="0" smtClean="0">
                <a:cs typeface="Arial" charset="0"/>
              </a:rPr>
              <a:t>: event tags in different streams do not match –  12 bit word</a:t>
            </a:r>
            <a:endParaRPr lang="en-GB" b="1" dirty="0" smtClean="0">
              <a:solidFill>
                <a:srgbClr val="FF0000"/>
              </a:solidFill>
              <a:cs typeface="Arial" charset="0"/>
            </a:endParaRPr>
          </a:p>
          <a:p>
            <a:pPr>
              <a:buFont typeface="Arial" charset="0"/>
              <a:buChar char="•"/>
            </a:pPr>
            <a:r>
              <a:rPr lang="en-GB" b="1" dirty="0" smtClean="0">
                <a:solidFill>
                  <a:schemeClr val="accent1">
                    <a:lumMod val="75000"/>
                  </a:schemeClr>
                </a:solidFill>
                <a:cs typeface="Arial" charset="0"/>
              </a:rPr>
              <a:t>Truncated output </a:t>
            </a:r>
            <a:r>
              <a:rPr lang="en-GB" dirty="0" smtClean="0">
                <a:cs typeface="Arial" charset="0"/>
              </a:rPr>
              <a:t>: too many roads in output – 16 bit word</a:t>
            </a:r>
            <a:endParaRPr lang="en-GB" dirty="0" smtClean="0">
              <a:solidFill>
                <a:srgbClr val="FF0000"/>
              </a:solidFill>
              <a:cs typeface="Arial" charset="0"/>
            </a:endParaRPr>
          </a:p>
          <a:p>
            <a:endParaRPr lang="el-GR" sz="2800" dirty="0"/>
          </a:p>
        </p:txBody>
      </p:sp>
      <p:sp>
        <p:nvSpPr>
          <p:cNvPr id="4" name="Slide Number Placeholder 3"/>
          <p:cNvSpPr>
            <a:spLocks noGrp="1"/>
          </p:cNvSpPr>
          <p:nvPr>
            <p:ph type="sldNum" sz="quarter" idx="4"/>
          </p:nvPr>
        </p:nvSpPr>
        <p:spPr/>
        <p:txBody>
          <a:bodyPr/>
          <a:lstStyle/>
          <a:p>
            <a:fld id="{275F9A61-EB25-4A3D-859B-444786636CDA}" type="slidenum">
              <a:rPr lang="el-GR" smtClean="0"/>
              <a:pPr/>
              <a:t>12</a:t>
            </a:fld>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FTK: Common Error Word Proposal</a:t>
            </a:r>
            <a:endParaRPr lang="el-GR" dirty="0"/>
          </a:p>
        </p:txBody>
      </p:sp>
      <p:sp>
        <p:nvSpPr>
          <p:cNvPr id="4" name="Slide Number Placeholder 3"/>
          <p:cNvSpPr>
            <a:spLocks noGrp="1"/>
          </p:cNvSpPr>
          <p:nvPr>
            <p:ph type="sldNum" sz="quarter" idx="4"/>
          </p:nvPr>
        </p:nvSpPr>
        <p:spPr/>
        <p:txBody>
          <a:bodyPr/>
          <a:lstStyle/>
          <a:p>
            <a:fld id="{275F9A61-EB25-4A3D-859B-444786636CDA}" type="slidenum">
              <a:rPr lang="el-GR" smtClean="0"/>
              <a:pPr/>
              <a:t>13</a:t>
            </a:fld>
            <a:endParaRPr lang="el-GR"/>
          </a:p>
        </p:txBody>
      </p:sp>
      <p:sp>
        <p:nvSpPr>
          <p:cNvPr id="5" name="Content Placeholder 4"/>
          <p:cNvSpPr>
            <a:spLocks noGrp="1"/>
          </p:cNvSpPr>
          <p:nvPr>
            <p:ph sz="quarter" idx="1"/>
          </p:nvPr>
        </p:nvSpPr>
        <p:spPr>
          <a:xfrm>
            <a:off x="914400" y="1447800"/>
            <a:ext cx="7772400" cy="4951530"/>
          </a:xfrm>
        </p:spPr>
        <p:txBody>
          <a:bodyPr>
            <a:normAutofit/>
          </a:bodyPr>
          <a:lstStyle/>
          <a:p>
            <a:r>
              <a:rPr lang="en-US" dirty="0" smtClean="0"/>
              <a:t>In the FTK Monitoring Kick Off Meeting it was proposed to use a </a:t>
            </a:r>
            <a:r>
              <a:rPr lang="en-US" b="1" dirty="0" smtClean="0"/>
              <a:t>common error word format </a:t>
            </a:r>
            <a:r>
              <a:rPr lang="en-US" dirty="0" smtClean="0"/>
              <a:t>in the whole FTK system</a:t>
            </a:r>
          </a:p>
          <a:p>
            <a:endParaRPr lang="en-US" dirty="0" smtClean="0"/>
          </a:p>
          <a:p>
            <a:r>
              <a:rPr lang="en-US" dirty="0" smtClean="0"/>
              <a:t>This word should be propagated from one board to the next, being updated by every board’s error status</a:t>
            </a:r>
          </a:p>
          <a:p>
            <a:endParaRPr lang="en-US" dirty="0" smtClean="0"/>
          </a:p>
          <a:p>
            <a:r>
              <a:rPr lang="en-US" dirty="0" smtClean="0"/>
              <a:t>32bits available for error identification in the EE word</a:t>
            </a:r>
          </a:p>
          <a:p>
            <a:pPr lvl="1"/>
            <a:r>
              <a:rPr lang="en-US" dirty="0" smtClean="0"/>
              <a:t>Use 16 bits for the error bits</a:t>
            </a:r>
          </a:p>
          <a:p>
            <a:pPr lvl="1"/>
            <a:r>
              <a:rPr lang="en-US" dirty="0" smtClean="0"/>
              <a:t>Use 16 bits for the board encoding (Identifying the board that caused the error)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FTK: Common Error Word Proposal</a:t>
            </a:r>
            <a:endParaRPr lang="el-GR" dirty="0"/>
          </a:p>
        </p:txBody>
      </p:sp>
      <p:sp>
        <p:nvSpPr>
          <p:cNvPr id="4" name="Slide Number Placeholder 3"/>
          <p:cNvSpPr>
            <a:spLocks noGrp="1"/>
          </p:cNvSpPr>
          <p:nvPr>
            <p:ph type="sldNum" sz="quarter" idx="4"/>
          </p:nvPr>
        </p:nvSpPr>
        <p:spPr/>
        <p:txBody>
          <a:bodyPr/>
          <a:lstStyle/>
          <a:p>
            <a:fld id="{275F9A61-EB25-4A3D-859B-444786636CDA}" type="slidenum">
              <a:rPr lang="el-GR" smtClean="0"/>
              <a:pPr/>
              <a:t>14</a:t>
            </a:fld>
            <a:endParaRPr lang="el-GR"/>
          </a:p>
        </p:txBody>
      </p:sp>
      <p:sp>
        <p:nvSpPr>
          <p:cNvPr id="5" name="Content Placeholder 4"/>
          <p:cNvSpPr>
            <a:spLocks noGrp="1"/>
          </p:cNvSpPr>
          <p:nvPr>
            <p:ph sz="quarter" idx="1"/>
          </p:nvPr>
        </p:nvSpPr>
        <p:spPr>
          <a:xfrm>
            <a:off x="914400" y="1447800"/>
            <a:ext cx="7772400" cy="4951530"/>
          </a:xfrm>
        </p:spPr>
        <p:txBody>
          <a:bodyPr>
            <a:normAutofit/>
          </a:bodyPr>
          <a:lstStyle/>
          <a:p>
            <a:r>
              <a:rPr lang="en-US" dirty="0" smtClean="0"/>
              <a:t>Error bits format</a:t>
            </a:r>
          </a:p>
          <a:p>
            <a:pPr lvl="1"/>
            <a:r>
              <a:rPr lang="en-US" dirty="0" smtClean="0"/>
              <a:t>Use the 8 least significant bits (LSBs) for General Errors (Common to all boards)</a:t>
            </a:r>
          </a:p>
          <a:p>
            <a:pPr lvl="1"/>
            <a:r>
              <a:rPr lang="en-US" dirty="0" smtClean="0"/>
              <a:t>Use the 8 most significant bits (MSBs) for Board Specific Errors</a:t>
            </a:r>
          </a:p>
          <a:p>
            <a:pPr lvl="1">
              <a:buNone/>
            </a:pPr>
            <a:endParaRPr lang="en-US" dirty="0" smtClean="0"/>
          </a:p>
          <a:p>
            <a:r>
              <a:rPr lang="en-US" dirty="0" smtClean="0"/>
              <a:t>General (Common) Error bits (bits 0 – 7)</a:t>
            </a:r>
          </a:p>
          <a:p>
            <a:pPr lvl="2"/>
            <a:r>
              <a:rPr lang="en-US" dirty="0" smtClean="0"/>
              <a:t>CRC Error </a:t>
            </a:r>
          </a:p>
          <a:p>
            <a:pPr lvl="2"/>
            <a:r>
              <a:rPr lang="en-US" dirty="0" smtClean="0"/>
              <a:t>FIFO Overflow</a:t>
            </a:r>
          </a:p>
          <a:p>
            <a:pPr lvl="2"/>
            <a:r>
              <a:rPr lang="en-US" dirty="0" smtClean="0"/>
              <a:t>Loss of Sync</a:t>
            </a:r>
          </a:p>
          <a:p>
            <a:pPr lvl="2"/>
            <a:r>
              <a:rPr lang="en-US" dirty="0" smtClean="0"/>
              <a:t>Truncated Output</a:t>
            </a:r>
          </a:p>
          <a:p>
            <a:pPr lvl="2"/>
            <a:r>
              <a:rPr lang="en-US" dirty="0" smtClean="0"/>
              <a:t>Invalid Input Data</a:t>
            </a:r>
          </a:p>
          <a:p>
            <a:pPr lvl="2"/>
            <a:r>
              <a:rPr lang="en-US" dirty="0" smtClean="0"/>
              <a:t>Internal Overflow </a:t>
            </a:r>
          </a:p>
          <a:p>
            <a:pPr lvl="2"/>
            <a:r>
              <a:rPr lang="en-US" dirty="0" smtClean="0"/>
              <a:t>(Two bits still available)</a:t>
            </a:r>
          </a:p>
          <a:p>
            <a:pPr lvl="1"/>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FTK: Common Error Word Proposal</a:t>
            </a:r>
            <a:endParaRPr lang="el-GR" dirty="0"/>
          </a:p>
        </p:txBody>
      </p:sp>
      <p:sp>
        <p:nvSpPr>
          <p:cNvPr id="4" name="Slide Number Placeholder 3"/>
          <p:cNvSpPr>
            <a:spLocks noGrp="1"/>
          </p:cNvSpPr>
          <p:nvPr>
            <p:ph type="sldNum" sz="quarter" idx="4"/>
          </p:nvPr>
        </p:nvSpPr>
        <p:spPr/>
        <p:txBody>
          <a:bodyPr/>
          <a:lstStyle/>
          <a:p>
            <a:fld id="{275F9A61-EB25-4A3D-859B-444786636CDA}" type="slidenum">
              <a:rPr lang="el-GR" smtClean="0"/>
              <a:pPr/>
              <a:t>15</a:t>
            </a:fld>
            <a:endParaRPr lang="el-GR"/>
          </a:p>
        </p:txBody>
      </p:sp>
      <p:sp>
        <p:nvSpPr>
          <p:cNvPr id="5" name="Content Placeholder 4"/>
          <p:cNvSpPr>
            <a:spLocks noGrp="1"/>
          </p:cNvSpPr>
          <p:nvPr>
            <p:ph sz="quarter" idx="1"/>
          </p:nvPr>
        </p:nvSpPr>
        <p:spPr>
          <a:xfrm>
            <a:off x="914400" y="1447800"/>
            <a:ext cx="7772400" cy="4951530"/>
          </a:xfrm>
        </p:spPr>
        <p:txBody>
          <a:bodyPr>
            <a:normAutofit/>
          </a:bodyPr>
          <a:lstStyle/>
          <a:p>
            <a:r>
              <a:rPr lang="en-US" dirty="0" smtClean="0"/>
              <a:t>Board Specific Error Bits (bits 8 – 15)</a:t>
            </a:r>
            <a:br>
              <a:rPr lang="en-US" dirty="0" smtClean="0"/>
            </a:br>
            <a:r>
              <a:rPr lang="en-US" dirty="0" smtClean="0"/>
              <a:t>Some of the Board Specific Error Flags could trigger a General (Common) Error Flag</a:t>
            </a:r>
          </a:p>
          <a:p>
            <a:pPr lvl="1"/>
            <a:r>
              <a:rPr lang="en-US" dirty="0" smtClean="0"/>
              <a:t>(e.g.  FTK_IM Pixel Clustering Error Flags)</a:t>
            </a:r>
          </a:p>
          <a:p>
            <a:pPr lvl="2"/>
            <a:r>
              <a:rPr lang="en-US" dirty="0" smtClean="0"/>
              <a:t>Dropped Hits </a:t>
            </a:r>
            <a:r>
              <a:rPr lang="en-US" dirty="0" smtClean="0">
                <a:sym typeface="Wingdings" pitchFamily="2" charset="2"/>
              </a:rPr>
              <a:t> </a:t>
            </a:r>
            <a:r>
              <a:rPr lang="en-US" dirty="0" smtClean="0"/>
              <a:t>Set Common Invalid Input Data</a:t>
            </a:r>
          </a:p>
          <a:p>
            <a:pPr lvl="2"/>
            <a:r>
              <a:rPr lang="en-US" dirty="0" smtClean="0"/>
              <a:t>Full LIFO </a:t>
            </a:r>
            <a:r>
              <a:rPr lang="en-US" dirty="0" smtClean="0">
                <a:sym typeface="Wingdings" pitchFamily="2" charset="2"/>
              </a:rPr>
              <a:t></a:t>
            </a:r>
            <a:r>
              <a:rPr lang="en-US" dirty="0" smtClean="0"/>
              <a:t> Set Common Internal Overflow</a:t>
            </a:r>
          </a:p>
          <a:p>
            <a:pPr lvl="2"/>
            <a:r>
              <a:rPr lang="en-US" dirty="0" smtClean="0"/>
              <a:t>Full Circ Buff </a:t>
            </a:r>
            <a:r>
              <a:rPr lang="en-US" dirty="0" smtClean="0">
                <a:sym typeface="Wingdings" pitchFamily="2" charset="2"/>
              </a:rPr>
              <a:t></a:t>
            </a:r>
            <a:r>
              <a:rPr lang="en-US" dirty="0" smtClean="0"/>
              <a:t> Set Common Internal Overflow</a:t>
            </a:r>
          </a:p>
          <a:p>
            <a:pPr lvl="2"/>
            <a:r>
              <a:rPr lang="en-US" dirty="0" smtClean="0"/>
              <a:t>FE order </a:t>
            </a:r>
            <a:r>
              <a:rPr lang="en-US" dirty="0" smtClean="0">
                <a:sym typeface="Wingdings" pitchFamily="2" charset="2"/>
              </a:rPr>
              <a:t></a:t>
            </a:r>
            <a:r>
              <a:rPr lang="en-US" dirty="0" smtClean="0"/>
              <a:t> Set Common Invalid Input Data</a:t>
            </a:r>
          </a:p>
          <a:p>
            <a:pPr lvl="2"/>
            <a:r>
              <a:rPr lang="en-US" dirty="0" smtClean="0"/>
              <a:t>Loss of Sync </a:t>
            </a:r>
            <a:r>
              <a:rPr lang="en-US" dirty="0" smtClean="0">
                <a:sym typeface="Wingdings" pitchFamily="2" charset="2"/>
              </a:rPr>
              <a:t> Set </a:t>
            </a:r>
            <a:r>
              <a:rPr lang="en-US" dirty="0" smtClean="0"/>
              <a:t>Common </a:t>
            </a:r>
            <a:r>
              <a:rPr lang="en-US" dirty="0" smtClean="0">
                <a:sym typeface="Wingdings" pitchFamily="2" charset="2"/>
              </a:rPr>
              <a:t>Loss of Sync</a:t>
            </a:r>
            <a:endParaRPr lang="en-US" dirty="0" smtClean="0"/>
          </a:p>
          <a:p>
            <a:pPr lvl="1"/>
            <a:endParaRPr lang="en-US" dirty="0" smtClean="0"/>
          </a:p>
          <a:p>
            <a:pPr lvl="1"/>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FTK: Common Error Word Proposal</a:t>
            </a:r>
            <a:endParaRPr lang="el-GR" dirty="0"/>
          </a:p>
        </p:txBody>
      </p:sp>
      <p:sp>
        <p:nvSpPr>
          <p:cNvPr id="4" name="Slide Number Placeholder 3"/>
          <p:cNvSpPr>
            <a:spLocks noGrp="1"/>
          </p:cNvSpPr>
          <p:nvPr>
            <p:ph type="sldNum" sz="quarter" idx="4"/>
          </p:nvPr>
        </p:nvSpPr>
        <p:spPr/>
        <p:txBody>
          <a:bodyPr/>
          <a:lstStyle/>
          <a:p>
            <a:fld id="{275F9A61-EB25-4A3D-859B-444786636CDA}" type="slidenum">
              <a:rPr lang="el-GR" smtClean="0"/>
              <a:pPr/>
              <a:t>16</a:t>
            </a:fld>
            <a:endParaRPr lang="el-GR"/>
          </a:p>
        </p:txBody>
      </p:sp>
      <p:sp>
        <p:nvSpPr>
          <p:cNvPr id="5" name="Content Placeholder 4"/>
          <p:cNvSpPr>
            <a:spLocks noGrp="1"/>
          </p:cNvSpPr>
          <p:nvPr>
            <p:ph sz="quarter" idx="1"/>
          </p:nvPr>
        </p:nvSpPr>
        <p:spPr>
          <a:xfrm>
            <a:off x="914400" y="1447800"/>
            <a:ext cx="7772400" cy="4951530"/>
          </a:xfrm>
        </p:spPr>
        <p:txBody>
          <a:bodyPr>
            <a:normAutofit/>
          </a:bodyPr>
          <a:lstStyle/>
          <a:p>
            <a:r>
              <a:rPr lang="en-US" dirty="0" smtClean="0"/>
              <a:t>Board Encoding (Board Identification)</a:t>
            </a:r>
          </a:p>
          <a:p>
            <a:pPr lvl="1"/>
            <a:r>
              <a:rPr lang="en-US" dirty="0" smtClean="0"/>
              <a:t>Use 16 bits to identify the board causing the error</a:t>
            </a:r>
          </a:p>
          <a:p>
            <a:pPr lvl="1"/>
            <a:r>
              <a:rPr lang="en-US" dirty="0" smtClean="0"/>
              <a:t>Use the 8 least significant bits to encode the boards using one bit per board. Each Board in the pipeline will use an “OR” to add its bit in the error word. </a:t>
            </a:r>
          </a:p>
          <a:p>
            <a:pPr lvl="2"/>
            <a:r>
              <a:rPr lang="en-US" dirty="0" smtClean="0"/>
              <a:t>FTK_IM</a:t>
            </a:r>
          </a:p>
          <a:p>
            <a:pPr lvl="2"/>
            <a:r>
              <a:rPr lang="en-US" dirty="0" smtClean="0"/>
              <a:t>DF (for errors received from another DF board)</a:t>
            </a:r>
          </a:p>
          <a:p>
            <a:pPr lvl="2"/>
            <a:r>
              <a:rPr lang="en-US" dirty="0" smtClean="0"/>
              <a:t>DF (for errors caused by the current DF board)</a:t>
            </a:r>
          </a:p>
          <a:p>
            <a:pPr lvl="2"/>
            <a:r>
              <a:rPr lang="en-US" dirty="0" smtClean="0"/>
              <a:t>AUX</a:t>
            </a:r>
          </a:p>
          <a:p>
            <a:pPr lvl="2"/>
            <a:r>
              <a:rPr lang="en-US" dirty="0" smtClean="0"/>
              <a:t>AMB</a:t>
            </a:r>
          </a:p>
          <a:p>
            <a:pPr lvl="2"/>
            <a:r>
              <a:rPr lang="en-US" dirty="0" err="1" smtClean="0"/>
              <a:t>pSSB</a:t>
            </a:r>
            <a:endParaRPr lang="en-US" dirty="0" smtClean="0"/>
          </a:p>
          <a:p>
            <a:pPr lvl="2"/>
            <a:r>
              <a:rPr lang="en-US" dirty="0" err="1" smtClean="0"/>
              <a:t>fSSB</a:t>
            </a:r>
            <a:endParaRPr lang="en-US" dirty="0" smtClean="0"/>
          </a:p>
          <a:p>
            <a:pPr lvl="2"/>
            <a:r>
              <a:rPr lang="en-US" dirty="0" smtClean="0"/>
              <a:t>FLIC</a:t>
            </a:r>
          </a:p>
          <a:p>
            <a:pPr lvl="1">
              <a:buNone/>
            </a:pPr>
            <a:endParaRPr lang="en-US" dirty="0" smtClean="0"/>
          </a:p>
        </p:txBody>
      </p:sp>
      <p:sp>
        <p:nvSpPr>
          <p:cNvPr id="6" name="Right Brace 5"/>
          <p:cNvSpPr/>
          <p:nvPr/>
        </p:nvSpPr>
        <p:spPr>
          <a:xfrm>
            <a:off x="2456765" y="5049180"/>
            <a:ext cx="270030" cy="675075"/>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7" name="TextBox 6"/>
          <p:cNvSpPr txBox="1"/>
          <p:nvPr/>
        </p:nvSpPr>
        <p:spPr>
          <a:xfrm>
            <a:off x="2816805" y="5174903"/>
            <a:ext cx="6120680" cy="369332"/>
          </a:xfrm>
          <a:prstGeom prst="rect">
            <a:avLst/>
          </a:prstGeom>
          <a:noFill/>
        </p:spPr>
        <p:txBody>
          <a:bodyPr wrap="square" rtlCol="0">
            <a:spAutoFit/>
          </a:bodyPr>
          <a:lstStyle/>
          <a:p>
            <a:r>
              <a:rPr lang="en-US" dirty="0" smtClean="0"/>
              <a:t>Will the 2 types of SSB boards have separate monitoring or not?</a:t>
            </a:r>
            <a:endParaRPr lang="el-G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FTK: Common Error Word Proposal</a:t>
            </a:r>
            <a:endParaRPr lang="el-GR" dirty="0"/>
          </a:p>
        </p:txBody>
      </p:sp>
      <p:sp>
        <p:nvSpPr>
          <p:cNvPr id="4" name="Slide Number Placeholder 3"/>
          <p:cNvSpPr>
            <a:spLocks noGrp="1"/>
          </p:cNvSpPr>
          <p:nvPr>
            <p:ph type="sldNum" sz="quarter" idx="4"/>
          </p:nvPr>
        </p:nvSpPr>
        <p:spPr/>
        <p:txBody>
          <a:bodyPr/>
          <a:lstStyle/>
          <a:p>
            <a:fld id="{275F9A61-EB25-4A3D-859B-444786636CDA}" type="slidenum">
              <a:rPr lang="el-GR" smtClean="0"/>
              <a:pPr/>
              <a:t>17</a:t>
            </a:fld>
            <a:endParaRPr lang="el-GR"/>
          </a:p>
        </p:txBody>
      </p:sp>
      <p:sp>
        <p:nvSpPr>
          <p:cNvPr id="5" name="Content Placeholder 4"/>
          <p:cNvSpPr>
            <a:spLocks noGrp="1"/>
          </p:cNvSpPr>
          <p:nvPr>
            <p:ph sz="quarter" idx="1"/>
          </p:nvPr>
        </p:nvSpPr>
        <p:spPr>
          <a:xfrm>
            <a:off x="914400" y="1447800"/>
            <a:ext cx="7772400" cy="4951530"/>
          </a:xfrm>
        </p:spPr>
        <p:txBody>
          <a:bodyPr>
            <a:normAutofit/>
          </a:bodyPr>
          <a:lstStyle/>
          <a:p>
            <a:r>
              <a:rPr lang="en-US" dirty="0" smtClean="0"/>
              <a:t>Tower Encoding (Tower Identification)</a:t>
            </a:r>
          </a:p>
          <a:p>
            <a:pPr lvl="1"/>
            <a:r>
              <a:rPr lang="en-US" dirty="0" smtClean="0"/>
              <a:t>Use the 8 most significant bits to identify the tower</a:t>
            </a:r>
          </a:p>
          <a:p>
            <a:pPr lvl="1"/>
            <a:endParaRPr lang="en-US" dirty="0" smtClean="0"/>
          </a:p>
          <a:p>
            <a:pPr lvl="1"/>
            <a:r>
              <a:rPr lang="en-US" dirty="0" smtClean="0"/>
              <a:t>Starting from the AUX board the identifier will be “</a:t>
            </a:r>
            <a:r>
              <a:rPr lang="en-US" dirty="0" err="1" smtClean="0"/>
              <a:t>tower_number</a:t>
            </a:r>
            <a:r>
              <a:rPr lang="en-US" dirty="0" smtClean="0"/>
              <a:t> mod 8” which will return a number from 0 up to 7. This will be transformed to a single bit:</a:t>
            </a:r>
          </a:p>
          <a:p>
            <a:pPr lvl="2"/>
            <a:r>
              <a:rPr lang="en-US" sz="1600" dirty="0" smtClean="0"/>
              <a:t>0</a:t>
            </a:r>
            <a:r>
              <a:rPr lang="en-US" sz="1600" dirty="0" smtClean="0">
                <a:sym typeface="Wingdings" pitchFamily="2" charset="2"/>
              </a:rPr>
              <a:t>bit 8</a:t>
            </a:r>
          </a:p>
          <a:p>
            <a:pPr lvl="2"/>
            <a:r>
              <a:rPr lang="en-US" sz="1600" dirty="0" smtClean="0">
                <a:sym typeface="Wingdings" pitchFamily="2" charset="2"/>
              </a:rPr>
              <a:t>1bit 9</a:t>
            </a:r>
          </a:p>
          <a:p>
            <a:pPr lvl="2"/>
            <a:r>
              <a:rPr lang="en-US" sz="1600" dirty="0" smtClean="0">
                <a:sym typeface="Wingdings" pitchFamily="2" charset="2"/>
              </a:rPr>
              <a:t>2bit 10</a:t>
            </a:r>
          </a:p>
          <a:p>
            <a:pPr lvl="2"/>
            <a:r>
              <a:rPr lang="en-US" sz="1600" dirty="0" smtClean="0">
                <a:sym typeface="Wingdings" pitchFamily="2" charset="2"/>
              </a:rPr>
              <a:t>3 bit 11 etc.</a:t>
            </a:r>
          </a:p>
          <a:p>
            <a:pPr lvl="2"/>
            <a:endParaRPr lang="en-US" sz="1600" dirty="0" smtClean="0">
              <a:sym typeface="Wingdings" pitchFamily="2" charset="2"/>
            </a:endParaRPr>
          </a:p>
          <a:p>
            <a:pPr lvl="1"/>
            <a:r>
              <a:rPr lang="en-US" dirty="0" smtClean="0">
                <a:sym typeface="Wingdings" pitchFamily="2" charset="2"/>
              </a:rPr>
              <a:t>So each tower from an 8 tower group will have one specific bit</a:t>
            </a:r>
          </a:p>
          <a:p>
            <a:pPr lvl="1">
              <a:buNone/>
            </a:pPr>
            <a:endParaRPr lang="en-US" dirty="0" smtClean="0">
              <a:sym typeface="Wingdings" pitchFamily="2" charset="2"/>
            </a:endParaRPr>
          </a:p>
          <a:p>
            <a:pPr lvl="1"/>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FTK: Common Error Word Proposal</a:t>
            </a:r>
            <a:endParaRPr lang="el-GR" dirty="0"/>
          </a:p>
        </p:txBody>
      </p:sp>
      <p:sp>
        <p:nvSpPr>
          <p:cNvPr id="4" name="Slide Number Placeholder 3"/>
          <p:cNvSpPr>
            <a:spLocks noGrp="1"/>
          </p:cNvSpPr>
          <p:nvPr>
            <p:ph type="sldNum" sz="quarter" idx="4"/>
          </p:nvPr>
        </p:nvSpPr>
        <p:spPr/>
        <p:txBody>
          <a:bodyPr/>
          <a:lstStyle/>
          <a:p>
            <a:fld id="{275F9A61-EB25-4A3D-859B-444786636CDA}" type="slidenum">
              <a:rPr lang="el-GR" smtClean="0"/>
              <a:pPr/>
              <a:t>18</a:t>
            </a:fld>
            <a:endParaRPr lang="el-GR"/>
          </a:p>
        </p:txBody>
      </p:sp>
      <p:sp>
        <p:nvSpPr>
          <p:cNvPr id="5" name="Content Placeholder 4"/>
          <p:cNvSpPr>
            <a:spLocks noGrp="1"/>
          </p:cNvSpPr>
          <p:nvPr>
            <p:ph sz="quarter" idx="1"/>
          </p:nvPr>
        </p:nvSpPr>
        <p:spPr>
          <a:xfrm>
            <a:off x="914400" y="1447800"/>
            <a:ext cx="7772400" cy="4951530"/>
          </a:xfrm>
        </p:spPr>
        <p:txBody>
          <a:bodyPr>
            <a:normAutofit/>
          </a:bodyPr>
          <a:lstStyle/>
          <a:p>
            <a:r>
              <a:rPr lang="en-US" dirty="0" smtClean="0"/>
              <a:t>Tower Encoding (Tower Identification)</a:t>
            </a:r>
          </a:p>
          <a:p>
            <a:pPr lvl="1"/>
            <a:r>
              <a:rPr lang="en-US" dirty="0" smtClean="0">
                <a:sym typeface="Wingdings" pitchFamily="2" charset="2"/>
              </a:rPr>
              <a:t>In the FLIC 8 channels are received and each channel propagates the information of 8 towers</a:t>
            </a:r>
          </a:p>
          <a:p>
            <a:pPr lvl="1"/>
            <a:endParaRPr lang="en-US" dirty="0" smtClean="0">
              <a:sym typeface="Wingdings" pitchFamily="2" charset="2"/>
            </a:endParaRPr>
          </a:p>
          <a:p>
            <a:pPr lvl="1"/>
            <a:r>
              <a:rPr lang="en-US" dirty="0" smtClean="0">
                <a:sym typeface="Wingdings" pitchFamily="2" charset="2"/>
              </a:rPr>
              <a:t>Therefore if one bit is assigned to each tower and an “OR” is used to propagate the tower identifier in the error word to the FLIC we will be able to trace </a:t>
            </a:r>
            <a:r>
              <a:rPr lang="en-US" b="1" dirty="0" smtClean="0">
                <a:sym typeface="Wingdings" pitchFamily="2" charset="2"/>
              </a:rPr>
              <a:t>how many and which</a:t>
            </a:r>
            <a:r>
              <a:rPr lang="en-US" dirty="0" smtClean="0">
                <a:sym typeface="Wingdings" pitchFamily="2" charset="2"/>
              </a:rPr>
              <a:t> </a:t>
            </a:r>
            <a:r>
              <a:rPr lang="en-US" b="1" dirty="0" smtClean="0">
                <a:sym typeface="Wingdings" pitchFamily="2" charset="2"/>
              </a:rPr>
              <a:t>towers </a:t>
            </a:r>
            <a:r>
              <a:rPr lang="en-US" dirty="0" smtClean="0">
                <a:sym typeface="Wingdings" pitchFamily="2" charset="2"/>
              </a:rPr>
              <a:t>produced an error by reading the tower identifier</a:t>
            </a:r>
            <a:endParaRPr lang="en-US" b="1" dirty="0" smtClean="0">
              <a:sym typeface="Wingdings" pitchFamily="2" charset="2"/>
            </a:endParaRPr>
          </a:p>
          <a:p>
            <a:pPr lvl="1">
              <a:buNone/>
            </a:pPr>
            <a:endParaRPr lang="en-US" dirty="0" smtClean="0">
              <a:sym typeface="Wingdings" pitchFamily="2" charset="2"/>
            </a:endParaRPr>
          </a:p>
          <a:p>
            <a:pPr lvl="1"/>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FTK: Common Error Word Proposal</a:t>
            </a:r>
            <a:endParaRPr lang="el-GR" dirty="0"/>
          </a:p>
        </p:txBody>
      </p:sp>
      <p:sp>
        <p:nvSpPr>
          <p:cNvPr id="4" name="Slide Number Placeholder 3"/>
          <p:cNvSpPr>
            <a:spLocks noGrp="1"/>
          </p:cNvSpPr>
          <p:nvPr>
            <p:ph type="sldNum" sz="quarter" idx="4"/>
          </p:nvPr>
        </p:nvSpPr>
        <p:spPr/>
        <p:txBody>
          <a:bodyPr/>
          <a:lstStyle/>
          <a:p>
            <a:fld id="{275F9A61-EB25-4A3D-859B-444786636CDA}" type="slidenum">
              <a:rPr lang="el-GR" smtClean="0"/>
              <a:pPr/>
              <a:t>19</a:t>
            </a:fld>
            <a:endParaRPr lang="el-GR" dirty="0"/>
          </a:p>
        </p:txBody>
      </p:sp>
      <p:sp>
        <p:nvSpPr>
          <p:cNvPr id="5" name="Content Placeholder 4"/>
          <p:cNvSpPr>
            <a:spLocks noGrp="1"/>
          </p:cNvSpPr>
          <p:nvPr>
            <p:ph sz="quarter" idx="1"/>
          </p:nvPr>
        </p:nvSpPr>
        <p:spPr>
          <a:xfrm>
            <a:off x="914400" y="1447800"/>
            <a:ext cx="7772400" cy="4951530"/>
          </a:xfrm>
        </p:spPr>
        <p:txBody>
          <a:bodyPr>
            <a:normAutofit/>
          </a:bodyPr>
          <a:lstStyle/>
          <a:p>
            <a:r>
              <a:rPr lang="en-US" dirty="0" smtClean="0"/>
              <a:t>Error Bits:</a:t>
            </a:r>
          </a:p>
          <a:p>
            <a:pPr lvl="1"/>
            <a:endParaRPr lang="en-US" dirty="0" smtClean="0"/>
          </a:p>
          <a:p>
            <a:pPr lvl="1"/>
            <a:endParaRPr lang="en-US" dirty="0" smtClean="0"/>
          </a:p>
          <a:p>
            <a:pPr lvl="1"/>
            <a:endParaRPr lang="en-US" dirty="0" smtClean="0"/>
          </a:p>
          <a:p>
            <a:pPr lvl="1"/>
            <a:endParaRPr lang="en-US" dirty="0" smtClean="0"/>
          </a:p>
          <a:p>
            <a:r>
              <a:rPr lang="en-US" dirty="0" smtClean="0"/>
              <a:t>Board/Tower Identifier</a:t>
            </a:r>
          </a:p>
          <a:p>
            <a:endParaRPr lang="en-US" dirty="0" smtClean="0"/>
          </a:p>
        </p:txBody>
      </p:sp>
      <p:pic>
        <p:nvPicPr>
          <p:cNvPr id="2052" name="Picture 4"/>
          <p:cNvPicPr>
            <a:picLocks noChangeAspect="1" noChangeArrowheads="1"/>
          </p:cNvPicPr>
          <p:nvPr/>
        </p:nvPicPr>
        <p:blipFill>
          <a:blip r:embed="rId3" cstate="print"/>
          <a:srcRect/>
          <a:stretch>
            <a:fillRect/>
          </a:stretch>
        </p:blipFill>
        <p:spPr bwMode="auto">
          <a:xfrm>
            <a:off x="1691681" y="1493785"/>
            <a:ext cx="5298879" cy="1446172"/>
          </a:xfrm>
          <a:prstGeom prst="rect">
            <a:avLst/>
          </a:prstGeom>
          <a:noFill/>
          <a:ln w="9525">
            <a:noFill/>
            <a:miter lim="800000"/>
            <a:headEnd/>
            <a:tailEnd/>
          </a:ln>
          <a:effectLst/>
        </p:spPr>
      </p:pic>
      <p:pic>
        <p:nvPicPr>
          <p:cNvPr id="1026" name="Picture 2"/>
          <p:cNvPicPr>
            <a:picLocks noChangeAspect="1" noChangeArrowheads="1"/>
          </p:cNvPicPr>
          <p:nvPr/>
        </p:nvPicPr>
        <p:blipFill>
          <a:blip r:embed="rId4" cstate="print"/>
          <a:srcRect/>
          <a:stretch>
            <a:fillRect/>
          </a:stretch>
        </p:blipFill>
        <p:spPr bwMode="auto">
          <a:xfrm>
            <a:off x="1781690" y="4194085"/>
            <a:ext cx="5298879" cy="120514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FTK Tools for Monitoring</a:t>
            </a:r>
            <a:endParaRPr lang="el-GR" dirty="0"/>
          </a:p>
        </p:txBody>
      </p:sp>
      <p:sp>
        <p:nvSpPr>
          <p:cNvPr id="3" name="Content Placeholder 2"/>
          <p:cNvSpPr>
            <a:spLocks noGrp="1"/>
          </p:cNvSpPr>
          <p:nvPr>
            <p:ph sz="quarter" idx="1"/>
          </p:nvPr>
        </p:nvSpPr>
        <p:spPr/>
        <p:txBody>
          <a:bodyPr/>
          <a:lstStyle/>
          <a:p>
            <a:pPr>
              <a:buNone/>
            </a:pPr>
            <a:r>
              <a:rPr lang="en-US" dirty="0" smtClean="0">
                <a:solidFill>
                  <a:schemeClr val="accent1">
                    <a:lumMod val="75000"/>
                  </a:schemeClr>
                </a:solidFill>
              </a:rPr>
              <a:t>Two front approach:</a:t>
            </a:r>
          </a:p>
          <a:p>
            <a:endParaRPr lang="en-US" dirty="0" smtClean="0"/>
          </a:p>
          <a:p>
            <a:r>
              <a:rPr lang="en-US" dirty="0" smtClean="0"/>
              <a:t>Tools for error detection</a:t>
            </a:r>
          </a:p>
          <a:p>
            <a:pPr lvl="1"/>
            <a:r>
              <a:rPr lang="en-US" dirty="0" smtClean="0"/>
              <a:t>CRC, Invalid Input, Lost Sync,  FIFO overflow, Truncated output</a:t>
            </a:r>
          </a:p>
          <a:p>
            <a:endParaRPr lang="en-US" dirty="0" smtClean="0"/>
          </a:p>
          <a:p>
            <a:r>
              <a:rPr lang="en-US" dirty="0" smtClean="0"/>
              <a:t>Tools for performance monitoring</a:t>
            </a:r>
          </a:p>
          <a:p>
            <a:pPr lvl="1"/>
            <a:r>
              <a:rPr lang="en-US" dirty="0" smtClean="0"/>
              <a:t>Execution cycles measurement</a:t>
            </a:r>
          </a:p>
          <a:p>
            <a:pPr lvl="1"/>
            <a:endParaRPr lang="en-US" dirty="0" smtClean="0"/>
          </a:p>
        </p:txBody>
      </p:sp>
      <p:sp>
        <p:nvSpPr>
          <p:cNvPr id="4" name="Slide Number Placeholder 3"/>
          <p:cNvSpPr>
            <a:spLocks noGrp="1"/>
          </p:cNvSpPr>
          <p:nvPr>
            <p:ph type="sldNum" sz="quarter" idx="4"/>
          </p:nvPr>
        </p:nvSpPr>
        <p:spPr/>
        <p:txBody>
          <a:bodyPr/>
          <a:lstStyle/>
          <a:p>
            <a:fld id="{275F9A61-EB25-4A3D-859B-444786636CDA}" type="slidenum">
              <a:rPr lang="el-GR" smtClean="0"/>
              <a:pPr/>
              <a:t>2</a:t>
            </a:fld>
            <a:endParaRPr lang="el-G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FTK: Common Error Word Proposal</a:t>
            </a:r>
            <a:endParaRPr lang="el-GR" dirty="0"/>
          </a:p>
        </p:txBody>
      </p:sp>
      <p:sp>
        <p:nvSpPr>
          <p:cNvPr id="4" name="Slide Number Placeholder 3"/>
          <p:cNvSpPr>
            <a:spLocks noGrp="1"/>
          </p:cNvSpPr>
          <p:nvPr>
            <p:ph type="sldNum" sz="quarter" idx="4"/>
          </p:nvPr>
        </p:nvSpPr>
        <p:spPr/>
        <p:txBody>
          <a:bodyPr/>
          <a:lstStyle/>
          <a:p>
            <a:fld id="{275F9A61-EB25-4A3D-859B-444786636CDA}" type="slidenum">
              <a:rPr lang="el-GR" smtClean="0"/>
              <a:pPr/>
              <a:t>20</a:t>
            </a:fld>
            <a:endParaRPr lang="el-GR" dirty="0"/>
          </a:p>
        </p:txBody>
      </p:sp>
      <p:sp>
        <p:nvSpPr>
          <p:cNvPr id="5" name="Content Placeholder 4"/>
          <p:cNvSpPr>
            <a:spLocks noGrp="1"/>
          </p:cNvSpPr>
          <p:nvPr>
            <p:ph sz="quarter" idx="1"/>
          </p:nvPr>
        </p:nvSpPr>
        <p:spPr>
          <a:xfrm>
            <a:off x="914400" y="1447799"/>
            <a:ext cx="7772400" cy="5266565"/>
          </a:xfrm>
        </p:spPr>
        <p:txBody>
          <a:bodyPr>
            <a:normAutofit lnSpcReduction="10000"/>
          </a:bodyPr>
          <a:lstStyle/>
          <a:p>
            <a:r>
              <a:rPr lang="en-US" dirty="0" smtClean="0"/>
              <a:t>Example:</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pPr indent="0">
              <a:buNone/>
            </a:pPr>
            <a:r>
              <a:rPr lang="en-US" dirty="0" smtClean="0"/>
              <a:t>There was a Loss of Sync in an AMB and an AUX on Tower 2 and/or Tower 5. (This could mean there was Loss of Sync in an AUX and an AMB on both towers, or in an AUX on Tower 2 and an AMB on Tower 5 etc. By reading the spy buffers or the VME error registers this will be clear.) </a:t>
            </a:r>
          </a:p>
          <a:p>
            <a:pPr lvl="1"/>
            <a:endParaRPr lang="en-US" dirty="0" smtClean="0"/>
          </a:p>
          <a:p>
            <a:pPr lvl="1"/>
            <a:endParaRPr lang="en-US" dirty="0" smtClean="0"/>
          </a:p>
          <a:p>
            <a:pPr lvl="1"/>
            <a:endParaRPr lang="en-US" dirty="0" smtClean="0"/>
          </a:p>
          <a:p>
            <a:pPr lvl="1"/>
            <a:endParaRPr lang="en-US" dirty="0" smtClean="0"/>
          </a:p>
          <a:p>
            <a:endParaRPr lang="en-US" dirty="0" smtClean="0"/>
          </a:p>
        </p:txBody>
      </p:sp>
      <p:pic>
        <p:nvPicPr>
          <p:cNvPr id="3" name="Picture 4"/>
          <p:cNvPicPr>
            <a:picLocks noChangeAspect="1" noChangeArrowheads="1"/>
          </p:cNvPicPr>
          <p:nvPr/>
        </p:nvPicPr>
        <p:blipFill>
          <a:blip r:embed="rId3" cstate="print"/>
          <a:srcRect/>
          <a:stretch>
            <a:fillRect/>
          </a:stretch>
        </p:blipFill>
        <p:spPr bwMode="auto">
          <a:xfrm>
            <a:off x="1871700" y="3113965"/>
            <a:ext cx="5298879" cy="1446172"/>
          </a:xfrm>
          <a:prstGeom prst="rect">
            <a:avLst/>
          </a:prstGeom>
          <a:noFill/>
          <a:ln w="9525">
            <a:noFill/>
            <a:miter lim="800000"/>
            <a:headEnd/>
            <a:tailEnd/>
          </a:ln>
          <a:effectLst/>
        </p:spPr>
      </p:pic>
      <p:pic>
        <p:nvPicPr>
          <p:cNvPr id="2053" name="Picture 5"/>
          <p:cNvPicPr>
            <a:picLocks noChangeAspect="1" noChangeArrowheads="1"/>
          </p:cNvPicPr>
          <p:nvPr/>
        </p:nvPicPr>
        <p:blipFill>
          <a:blip r:embed="rId4" cstate="print"/>
          <a:srcRect/>
          <a:stretch>
            <a:fillRect/>
          </a:stretch>
        </p:blipFill>
        <p:spPr bwMode="auto">
          <a:xfrm>
            <a:off x="1883411" y="1943835"/>
            <a:ext cx="5298879" cy="120514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32bit Error Word</a:t>
            </a:r>
            <a:endParaRPr lang="el-GR" dirty="0"/>
          </a:p>
        </p:txBody>
      </p:sp>
      <p:sp>
        <p:nvSpPr>
          <p:cNvPr id="4" name="Slide Number Placeholder 3"/>
          <p:cNvSpPr>
            <a:spLocks noGrp="1"/>
          </p:cNvSpPr>
          <p:nvPr>
            <p:ph type="sldNum" sz="quarter" idx="4"/>
          </p:nvPr>
        </p:nvSpPr>
        <p:spPr/>
        <p:txBody>
          <a:bodyPr/>
          <a:lstStyle/>
          <a:p>
            <a:fld id="{275F9A61-EB25-4A3D-859B-444786636CDA}" type="slidenum">
              <a:rPr lang="el-GR" smtClean="0"/>
              <a:pPr/>
              <a:t>21</a:t>
            </a:fld>
            <a:endParaRPr lang="el-GR"/>
          </a:p>
        </p:txBody>
      </p:sp>
      <p:pic>
        <p:nvPicPr>
          <p:cNvPr id="2050" name="Picture 2"/>
          <p:cNvPicPr>
            <a:picLocks noGrp="1" noChangeAspect="1" noChangeArrowheads="1"/>
          </p:cNvPicPr>
          <p:nvPr>
            <p:ph sz="quarter" idx="1"/>
          </p:nvPr>
        </p:nvPicPr>
        <p:blipFill>
          <a:blip r:embed="rId2" cstate="print"/>
          <a:srcRect/>
          <a:stretch>
            <a:fillRect/>
          </a:stretch>
        </p:blipFill>
        <p:spPr bwMode="auto">
          <a:xfrm>
            <a:off x="881590" y="1853825"/>
            <a:ext cx="7772400" cy="1002123"/>
          </a:xfrm>
          <a:prstGeom prst="rect">
            <a:avLst/>
          </a:prstGeom>
          <a:noFill/>
          <a:ln w="9525">
            <a:noFill/>
            <a:miter lim="800000"/>
            <a:headEnd/>
            <a:tailEnd/>
          </a:ln>
          <a:effectLst/>
        </p:spPr>
      </p:pic>
      <p:sp>
        <p:nvSpPr>
          <p:cNvPr id="5" name="Content Placeholder 2"/>
          <p:cNvSpPr txBox="1">
            <a:spLocks/>
          </p:cNvSpPr>
          <p:nvPr/>
        </p:nvSpPr>
        <p:spPr>
          <a:xfrm>
            <a:off x="836585" y="3113965"/>
            <a:ext cx="7772400" cy="2835315"/>
          </a:xfrm>
          <a:prstGeom prst="rect">
            <a:avLst/>
          </a:prstGeom>
        </p:spPr>
        <p:txBody>
          <a:bodyPr vert="horz">
            <a:normAutofit/>
          </a:bodyPr>
          <a:lstStyle/>
          <a:p>
            <a:pPr marL="274320" marR="0" lvl="0" indent="-274320" algn="l" defTabSz="914400" rtl="0" eaLnBrk="1" fontAlgn="auto" latinLnBrk="0" hangingPunct="1">
              <a:lnSpc>
                <a:spcPct val="100000"/>
              </a:lnSpc>
              <a:spcBef>
                <a:spcPts val="300"/>
              </a:spcBef>
              <a:spcAft>
                <a:spcPts val="300"/>
              </a:spcAft>
              <a:buClr>
                <a:schemeClr val="accent3"/>
              </a:buClr>
              <a:buSzPct val="85000"/>
              <a:buFont typeface="Wingdings 2"/>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Example from FTK_IM:</a:t>
            </a:r>
          </a:p>
          <a:p>
            <a:pPr marL="274320" marR="0" lvl="0" indent="-274320" algn="l" defTabSz="914400" rtl="0" eaLnBrk="1" fontAlgn="auto" latinLnBrk="0" hangingPunct="1">
              <a:lnSpc>
                <a:spcPct val="100000"/>
              </a:lnSpc>
              <a:spcBef>
                <a:spcPts val="300"/>
              </a:spcBef>
              <a:spcAft>
                <a:spcPts val="300"/>
              </a:spcAft>
              <a:buClr>
                <a:schemeClr val="accent3"/>
              </a:buClr>
              <a:buSzPct val="85000"/>
              <a:buFont typeface="Wingdings 2"/>
              <a:buChar char=""/>
              <a:tabLst/>
              <a:defRPr/>
            </a:pPr>
            <a:endParaRPr lang="en-US" sz="2400" dirty="0" smtClean="0"/>
          </a:p>
          <a:p>
            <a:pPr marL="274320" marR="0" lvl="0" indent="-274320" algn="l" defTabSz="914400" rtl="0" eaLnBrk="1" fontAlgn="auto" latinLnBrk="0" hangingPunct="1">
              <a:lnSpc>
                <a:spcPct val="100000"/>
              </a:lnSpc>
              <a:spcBef>
                <a:spcPts val="300"/>
              </a:spcBef>
              <a:spcAft>
                <a:spcPts val="300"/>
              </a:spcAft>
              <a:buClr>
                <a:schemeClr val="accent3"/>
              </a:buClr>
              <a:buSzPct val="85000"/>
              <a:buFont typeface="Wingdings 2"/>
              <a:buChar char=""/>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300"/>
              </a:spcBef>
              <a:spcAft>
                <a:spcPts val="300"/>
              </a:spcAft>
              <a:buClr>
                <a:schemeClr val="accent3"/>
              </a:buClr>
              <a:buSzPct val="85000"/>
              <a:buFont typeface="Wingdings 2"/>
              <a:buChar char=""/>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algn="l" defTabSz="914400" rtl="0" eaLnBrk="1" fontAlgn="auto" latinLnBrk="0" hangingPunct="1">
              <a:lnSpc>
                <a:spcPct val="100000"/>
              </a:lnSpc>
              <a:spcBef>
                <a:spcPts val="300"/>
              </a:spcBef>
              <a:spcAft>
                <a:spcPts val="300"/>
              </a:spcAft>
              <a:buClr>
                <a:schemeClr val="accent3"/>
              </a:buClr>
              <a:buSzPct val="85000"/>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A Loss of Sync occurred in the Pixel Clustering Module of the</a:t>
            </a:r>
            <a:r>
              <a:rPr kumimoji="0" lang="en-US" sz="2400" b="0" i="0" u="none" strike="noStrike" kern="1200" cap="none" spc="0" normalizeH="0" noProof="0" dirty="0" smtClean="0">
                <a:ln>
                  <a:noFill/>
                </a:ln>
                <a:solidFill>
                  <a:schemeClr val="tx1"/>
                </a:solidFill>
                <a:effectLst/>
                <a:uLnTx/>
                <a:uFillTx/>
                <a:latin typeface="+mn-lt"/>
                <a:ea typeface="+mn-ea"/>
                <a:cs typeface="+mn-cs"/>
              </a:rPr>
              <a:t> </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FTK_IM</a:t>
            </a:r>
            <a:endParaRPr kumimoji="0" lang="el-GR" sz="2400" b="0" i="0" u="none" strike="noStrike" kern="1200" cap="none" spc="0" normalizeH="0" baseline="0" noProof="0" dirty="0">
              <a:ln>
                <a:noFill/>
              </a:ln>
              <a:solidFill>
                <a:schemeClr val="tx1"/>
              </a:solidFill>
              <a:effectLst/>
              <a:uLnTx/>
              <a:uFillTx/>
              <a:latin typeface="+mn-lt"/>
              <a:ea typeface="+mn-ea"/>
              <a:cs typeface="+mn-cs"/>
            </a:endParaRPr>
          </a:p>
        </p:txBody>
      </p:sp>
      <p:pic>
        <p:nvPicPr>
          <p:cNvPr id="6" name="Picture 2"/>
          <p:cNvPicPr>
            <a:picLocks noChangeAspect="1" noChangeArrowheads="1"/>
          </p:cNvPicPr>
          <p:nvPr/>
        </p:nvPicPr>
        <p:blipFill>
          <a:blip r:embed="rId3" cstate="print"/>
          <a:srcRect/>
          <a:stretch>
            <a:fillRect/>
          </a:stretch>
        </p:blipFill>
        <p:spPr bwMode="auto">
          <a:xfrm>
            <a:off x="929980" y="3744655"/>
            <a:ext cx="7737475" cy="1079500"/>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measurements (Local vs. Global)</a:t>
            </a:r>
            <a:endParaRPr lang="el-GR" dirty="0"/>
          </a:p>
        </p:txBody>
      </p:sp>
      <p:sp>
        <p:nvSpPr>
          <p:cNvPr id="3" name="Content Placeholder 2"/>
          <p:cNvSpPr>
            <a:spLocks noGrp="1"/>
          </p:cNvSpPr>
          <p:nvPr>
            <p:ph sz="quarter" idx="1"/>
          </p:nvPr>
        </p:nvSpPr>
        <p:spPr/>
        <p:txBody>
          <a:bodyPr/>
          <a:lstStyle/>
          <a:p>
            <a:r>
              <a:rPr lang="en-US" dirty="0" smtClean="0"/>
              <a:t>Local (per board)</a:t>
            </a:r>
          </a:p>
          <a:p>
            <a:pPr lvl="1"/>
            <a:r>
              <a:rPr lang="en-US" dirty="0" smtClean="0"/>
              <a:t>Implement a counter on each chip together with each Spy Buffer: Same size, same operating frequency</a:t>
            </a:r>
          </a:p>
          <a:p>
            <a:pPr lvl="1"/>
            <a:r>
              <a:rPr lang="en-US" dirty="0" smtClean="0"/>
              <a:t>Initialize on “</a:t>
            </a:r>
            <a:r>
              <a:rPr lang="en-US" dirty="0" err="1" smtClean="0"/>
              <a:t>Init_event</a:t>
            </a:r>
            <a:r>
              <a:rPr lang="en-US" dirty="0" smtClean="0"/>
              <a:t>”, start on first word received, stop on EE, store the value in the Spy Buffer </a:t>
            </a:r>
            <a:r>
              <a:rPr lang="en-US" dirty="0" smtClean="0">
                <a:sym typeface="Wingdings" pitchFamily="2" charset="2"/>
              </a:rPr>
              <a:t> Execution time per event/per processing element and execution time per event/per board</a:t>
            </a:r>
          </a:p>
          <a:p>
            <a:r>
              <a:rPr lang="en-US" dirty="0" smtClean="0">
                <a:sym typeface="Wingdings" pitchFamily="2" charset="2"/>
              </a:rPr>
              <a:t>Extra local time measurements (if necessary)</a:t>
            </a:r>
          </a:p>
          <a:p>
            <a:pPr lvl="1"/>
            <a:r>
              <a:rPr lang="en-US" dirty="0" smtClean="0">
                <a:sym typeface="Wingdings" pitchFamily="2" charset="2"/>
              </a:rPr>
              <a:t>Time of empty FIFOs  (initialize on “</a:t>
            </a:r>
            <a:r>
              <a:rPr lang="en-US" dirty="0" err="1" smtClean="0">
                <a:sym typeface="Wingdings" pitchFamily="2" charset="2"/>
              </a:rPr>
              <a:t>FIFO_empty</a:t>
            </a:r>
            <a:r>
              <a:rPr lang="en-US" dirty="0" smtClean="0">
                <a:sym typeface="Wingdings" pitchFamily="2" charset="2"/>
              </a:rPr>
              <a:t>”)</a:t>
            </a:r>
          </a:p>
          <a:p>
            <a:pPr lvl="1"/>
            <a:r>
              <a:rPr lang="en-US" dirty="0" smtClean="0">
                <a:sym typeface="Wingdings" pitchFamily="2" charset="2"/>
              </a:rPr>
              <a:t>Time of full/HOLD FIFOs (initialize on “</a:t>
            </a:r>
            <a:r>
              <a:rPr lang="en-US" dirty="0" err="1" smtClean="0">
                <a:sym typeface="Wingdings" pitchFamily="2" charset="2"/>
              </a:rPr>
              <a:t>FIFO_full</a:t>
            </a:r>
            <a:r>
              <a:rPr lang="en-US" dirty="0" smtClean="0">
                <a:sym typeface="Wingdings" pitchFamily="2" charset="2"/>
              </a:rPr>
              <a:t>”)</a:t>
            </a:r>
          </a:p>
          <a:p>
            <a:pPr lvl="1">
              <a:buNone/>
            </a:pPr>
            <a:r>
              <a:rPr lang="en-US" dirty="0" smtClean="0">
                <a:sym typeface="Wingdings" pitchFamily="2" charset="2"/>
              </a:rPr>
              <a:t>Could be stored periodically in the Spy Buffer with a dedicated word</a:t>
            </a:r>
          </a:p>
          <a:p>
            <a:pPr lvl="1"/>
            <a:endParaRPr lang="en-US" dirty="0" smtClean="0">
              <a:sym typeface="Wingdings" pitchFamily="2" charset="2"/>
            </a:endParaRPr>
          </a:p>
          <a:p>
            <a:pPr lvl="1"/>
            <a:endParaRPr lang="en-US" dirty="0" smtClean="0">
              <a:sym typeface="Wingdings" pitchFamily="2" charset="2"/>
            </a:endParaRPr>
          </a:p>
        </p:txBody>
      </p:sp>
      <p:sp>
        <p:nvSpPr>
          <p:cNvPr id="4" name="Slide Number Placeholder 3"/>
          <p:cNvSpPr>
            <a:spLocks noGrp="1"/>
          </p:cNvSpPr>
          <p:nvPr>
            <p:ph type="sldNum" sz="quarter" idx="4"/>
          </p:nvPr>
        </p:nvSpPr>
        <p:spPr/>
        <p:txBody>
          <a:bodyPr/>
          <a:lstStyle/>
          <a:p>
            <a:fld id="{275F9A61-EB25-4A3D-859B-444786636CDA}" type="slidenum">
              <a:rPr lang="el-GR" smtClean="0"/>
              <a:pPr/>
              <a:t>22</a:t>
            </a:fld>
            <a:endParaRPr lang="el-G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measurements (Local vs. Global)</a:t>
            </a:r>
            <a:endParaRPr lang="el-GR" dirty="0"/>
          </a:p>
        </p:txBody>
      </p:sp>
      <p:sp>
        <p:nvSpPr>
          <p:cNvPr id="3" name="Content Placeholder 2"/>
          <p:cNvSpPr>
            <a:spLocks noGrp="1"/>
          </p:cNvSpPr>
          <p:nvPr>
            <p:ph sz="quarter" idx="1"/>
          </p:nvPr>
        </p:nvSpPr>
        <p:spPr>
          <a:xfrm>
            <a:off x="914400" y="1358770"/>
            <a:ext cx="7772400" cy="5220580"/>
          </a:xfrm>
        </p:spPr>
        <p:txBody>
          <a:bodyPr>
            <a:normAutofit/>
          </a:bodyPr>
          <a:lstStyle/>
          <a:p>
            <a:pPr>
              <a:buNone/>
            </a:pPr>
            <a:r>
              <a:rPr lang="en-US" dirty="0" smtClean="0">
                <a:solidFill>
                  <a:srgbClr val="C00000"/>
                </a:solidFill>
                <a:sym typeface="Wingdings" pitchFamily="2" charset="2"/>
              </a:rPr>
              <a:t>Global (System) Processing Time</a:t>
            </a:r>
          </a:p>
          <a:p>
            <a:endParaRPr lang="en-US" dirty="0" smtClean="0">
              <a:sym typeface="Wingdings" pitchFamily="2" charset="2"/>
            </a:endParaRPr>
          </a:p>
          <a:p>
            <a:endParaRPr lang="en-US" dirty="0" smtClean="0">
              <a:sym typeface="Wingdings" pitchFamily="2" charset="2"/>
            </a:endParaRPr>
          </a:p>
          <a:p>
            <a:endParaRPr lang="en-US" dirty="0" smtClean="0">
              <a:sym typeface="Wingdings" pitchFamily="2" charset="2"/>
            </a:endParaRPr>
          </a:p>
          <a:p>
            <a:endParaRPr lang="en-US" dirty="0" smtClean="0">
              <a:sym typeface="Wingdings" pitchFamily="2" charset="2"/>
            </a:endParaRPr>
          </a:p>
          <a:p>
            <a:endParaRPr lang="en-GB" sz="1900" dirty="0" smtClean="0"/>
          </a:p>
          <a:p>
            <a:r>
              <a:rPr lang="en-GB" sz="1900" dirty="0" smtClean="0"/>
              <a:t>Do we want to have Global (System) Processing Time?</a:t>
            </a:r>
          </a:p>
          <a:p>
            <a:pPr lvl="1"/>
            <a:r>
              <a:rPr lang="en-GB" sz="1500" dirty="0" smtClean="0"/>
              <a:t>Yes... </a:t>
            </a:r>
          </a:p>
          <a:p>
            <a:r>
              <a:rPr lang="en-GB" sz="1900" dirty="0" smtClean="0"/>
              <a:t>Do we want to measure the data delay from the detector?</a:t>
            </a:r>
          </a:p>
          <a:p>
            <a:pPr lvl="1"/>
            <a:r>
              <a:rPr lang="en-GB" sz="1500" dirty="0" smtClean="0"/>
              <a:t>Then we need the L1 accept at least for the DF board</a:t>
            </a:r>
          </a:p>
          <a:p>
            <a:r>
              <a:rPr lang="en-GB" sz="2000" dirty="0" smtClean="0"/>
              <a:t>At this point we can only add up the processing time per event from each board (without interconnection delays etc.) just to get a </a:t>
            </a:r>
            <a:r>
              <a:rPr lang="en-GB" sz="2000" b="1" dirty="0" smtClean="0"/>
              <a:t>very rough estimate </a:t>
            </a:r>
            <a:endParaRPr lang="en-GB" sz="2000" dirty="0" smtClean="0"/>
          </a:p>
          <a:p>
            <a:pPr>
              <a:buNone/>
            </a:pPr>
            <a:endParaRPr lang="en-US" dirty="0" smtClean="0">
              <a:sym typeface="Wingdings" pitchFamily="2" charset="2"/>
            </a:endParaRPr>
          </a:p>
          <a:p>
            <a:endParaRPr lang="en-US" dirty="0" smtClean="0">
              <a:sym typeface="Wingdings" pitchFamily="2" charset="2"/>
            </a:endParaRPr>
          </a:p>
          <a:p>
            <a:pPr lvl="1"/>
            <a:endParaRPr lang="en-US" dirty="0" smtClean="0">
              <a:sym typeface="Wingdings" pitchFamily="2" charset="2"/>
            </a:endParaRPr>
          </a:p>
        </p:txBody>
      </p:sp>
      <p:sp>
        <p:nvSpPr>
          <p:cNvPr id="4" name="Rectangle 40"/>
          <p:cNvSpPr>
            <a:spLocks noChangeArrowheads="1"/>
          </p:cNvSpPr>
          <p:nvPr/>
        </p:nvSpPr>
        <p:spPr bwMode="auto">
          <a:xfrm>
            <a:off x="5518332" y="2473505"/>
            <a:ext cx="503238" cy="1296987"/>
          </a:xfrm>
          <a:prstGeom prst="rect">
            <a:avLst/>
          </a:prstGeom>
          <a:solidFill>
            <a:srgbClr val="FFCCFF"/>
          </a:solidFill>
          <a:ln w="9525">
            <a:solidFill>
              <a:schemeClr val="tx1"/>
            </a:solidFill>
            <a:miter lim="800000"/>
            <a:headEnd/>
            <a:tailEnd/>
          </a:ln>
        </p:spPr>
        <p:txBody>
          <a:bodyPr vert="eaVert" wrap="none" anchor="ctr"/>
          <a:lstStyle/>
          <a:p>
            <a:pPr algn="ctr">
              <a:defRPr/>
            </a:pPr>
            <a:r>
              <a:rPr lang="en-US" sz="1800" dirty="0">
                <a:latin typeface="+mn-lt"/>
              </a:rPr>
              <a:t>Final Fit-HW</a:t>
            </a:r>
            <a:endParaRPr lang="it-IT" sz="1800" b="1" dirty="0">
              <a:latin typeface="+mn-lt"/>
            </a:endParaRPr>
          </a:p>
        </p:txBody>
      </p:sp>
      <p:grpSp>
        <p:nvGrpSpPr>
          <p:cNvPr id="5" name="Gruppo 50"/>
          <p:cNvGrpSpPr>
            <a:grpSpLocks/>
          </p:cNvGrpSpPr>
          <p:nvPr/>
        </p:nvGrpSpPr>
        <p:grpSpPr bwMode="auto">
          <a:xfrm>
            <a:off x="2781482" y="1898830"/>
            <a:ext cx="2016125" cy="1295400"/>
            <a:chOff x="3059832" y="1700808"/>
            <a:chExt cx="2015802" cy="1296591"/>
          </a:xfrm>
        </p:grpSpPr>
        <p:sp>
          <p:nvSpPr>
            <p:cNvPr id="6" name="Rectangle 16"/>
            <p:cNvSpPr>
              <a:spLocks noChangeArrowheads="1"/>
            </p:cNvSpPr>
            <p:nvPr/>
          </p:nvSpPr>
          <p:spPr bwMode="auto">
            <a:xfrm>
              <a:off x="3059832" y="2133005"/>
              <a:ext cx="504744" cy="864394"/>
            </a:xfrm>
            <a:prstGeom prst="rect">
              <a:avLst/>
            </a:prstGeom>
            <a:solidFill>
              <a:srgbClr val="CCFFFF"/>
            </a:solidFill>
            <a:ln w="9525">
              <a:solidFill>
                <a:schemeClr val="tx1"/>
              </a:solidFill>
              <a:miter lim="800000"/>
              <a:headEnd/>
              <a:tailEnd/>
            </a:ln>
          </p:spPr>
          <p:txBody>
            <a:bodyPr vert="eaVert" wrap="none" anchor="ctr"/>
            <a:lstStyle/>
            <a:p>
              <a:pPr algn="ctr">
                <a:defRPr/>
              </a:pPr>
              <a:r>
                <a:rPr lang="en-US" sz="1800" dirty="0">
                  <a:latin typeface="+mn-lt"/>
                </a:rPr>
                <a:t>4  DOs</a:t>
              </a:r>
              <a:endParaRPr lang="it-IT" sz="1800" b="1" dirty="0">
                <a:latin typeface="+mn-lt"/>
              </a:endParaRPr>
            </a:p>
          </p:txBody>
        </p:sp>
        <p:sp>
          <p:nvSpPr>
            <p:cNvPr id="7" name="Rectangle 30"/>
            <p:cNvSpPr>
              <a:spLocks noChangeArrowheads="1"/>
            </p:cNvSpPr>
            <p:nvPr/>
          </p:nvSpPr>
          <p:spPr bwMode="auto">
            <a:xfrm>
              <a:off x="3059832" y="1700808"/>
              <a:ext cx="936475" cy="287601"/>
            </a:xfrm>
            <a:prstGeom prst="rect">
              <a:avLst/>
            </a:prstGeom>
            <a:solidFill>
              <a:srgbClr val="CCFFFF"/>
            </a:solidFill>
            <a:ln w="9525">
              <a:solidFill>
                <a:schemeClr val="tx1"/>
              </a:solidFill>
              <a:miter lim="800000"/>
              <a:headEnd/>
              <a:tailEnd/>
            </a:ln>
          </p:spPr>
          <p:txBody>
            <a:bodyPr wrap="none" anchor="ctr"/>
            <a:lstStyle/>
            <a:p>
              <a:pPr algn="ctr">
                <a:defRPr/>
              </a:pPr>
              <a:r>
                <a:rPr lang="it-IT" sz="1800" dirty="0" err="1">
                  <a:latin typeface="+mn-lt"/>
                </a:rPr>
                <a:t>AMBoard</a:t>
              </a:r>
              <a:endParaRPr lang="it-IT" sz="1800" dirty="0">
                <a:latin typeface="+mn-lt"/>
              </a:endParaRPr>
            </a:p>
          </p:txBody>
        </p:sp>
        <p:sp>
          <p:nvSpPr>
            <p:cNvPr id="8" name="Rectangle 34"/>
            <p:cNvSpPr>
              <a:spLocks noChangeArrowheads="1"/>
            </p:cNvSpPr>
            <p:nvPr/>
          </p:nvSpPr>
          <p:spPr bwMode="auto">
            <a:xfrm>
              <a:off x="3562989" y="2533423"/>
              <a:ext cx="184120" cy="320970"/>
            </a:xfrm>
            <a:prstGeom prst="rect">
              <a:avLst/>
            </a:prstGeom>
            <a:solidFill>
              <a:srgbClr val="FFFF00"/>
            </a:solidFill>
            <a:ln w="9525">
              <a:solidFill>
                <a:schemeClr val="tx1"/>
              </a:solidFill>
              <a:miter lim="800000"/>
              <a:headEnd/>
              <a:tailEnd/>
            </a:ln>
          </p:spPr>
          <p:txBody>
            <a:bodyPr wrap="none" anchor="ctr"/>
            <a:lstStyle/>
            <a:p>
              <a:pPr>
                <a:defRPr/>
              </a:pPr>
              <a:endParaRPr lang="it-IT" sz="1800">
                <a:latin typeface="+mn-lt"/>
              </a:endParaRPr>
            </a:p>
          </p:txBody>
        </p:sp>
        <p:sp>
          <p:nvSpPr>
            <p:cNvPr id="9" name="Rectangle 36"/>
            <p:cNvSpPr>
              <a:spLocks noChangeArrowheads="1"/>
            </p:cNvSpPr>
            <p:nvPr/>
          </p:nvSpPr>
          <p:spPr bwMode="auto">
            <a:xfrm>
              <a:off x="3742348" y="2245821"/>
              <a:ext cx="541251" cy="751578"/>
            </a:xfrm>
            <a:prstGeom prst="rect">
              <a:avLst/>
            </a:prstGeom>
            <a:solidFill>
              <a:srgbClr val="CCFFFF"/>
            </a:solidFill>
            <a:ln w="9525">
              <a:solidFill>
                <a:schemeClr val="tx1"/>
              </a:solidFill>
              <a:miter lim="800000"/>
              <a:headEnd/>
              <a:tailEnd/>
            </a:ln>
          </p:spPr>
          <p:txBody>
            <a:bodyPr vert="eaVert" wrap="none" anchor="ctr"/>
            <a:lstStyle/>
            <a:p>
              <a:pPr algn="ctr">
                <a:defRPr/>
              </a:pPr>
              <a:r>
                <a:rPr lang="en-US" sz="1800" dirty="0">
                  <a:latin typeface="+mn-lt"/>
                </a:rPr>
                <a:t>4 TFs</a:t>
              </a:r>
              <a:endParaRPr lang="it-IT" sz="1800" b="1" dirty="0">
                <a:latin typeface="+mn-lt"/>
              </a:endParaRPr>
            </a:p>
          </p:txBody>
        </p:sp>
        <p:sp>
          <p:nvSpPr>
            <p:cNvPr id="10" name="Rectangle 37"/>
            <p:cNvSpPr>
              <a:spLocks noChangeArrowheads="1"/>
            </p:cNvSpPr>
            <p:nvPr/>
          </p:nvSpPr>
          <p:spPr bwMode="auto">
            <a:xfrm>
              <a:off x="4283599" y="2533423"/>
              <a:ext cx="217452" cy="319380"/>
            </a:xfrm>
            <a:prstGeom prst="rect">
              <a:avLst/>
            </a:prstGeom>
            <a:solidFill>
              <a:srgbClr val="FFFF00"/>
            </a:solidFill>
            <a:ln w="9525">
              <a:solidFill>
                <a:schemeClr val="tx1"/>
              </a:solidFill>
              <a:miter lim="800000"/>
              <a:headEnd/>
              <a:tailEnd/>
            </a:ln>
          </p:spPr>
          <p:txBody>
            <a:bodyPr wrap="none" anchor="ctr"/>
            <a:lstStyle/>
            <a:p>
              <a:pPr>
                <a:defRPr/>
              </a:pPr>
              <a:endParaRPr lang="it-IT" sz="1800">
                <a:latin typeface="+mn-lt"/>
              </a:endParaRPr>
            </a:p>
          </p:txBody>
        </p:sp>
        <p:sp>
          <p:nvSpPr>
            <p:cNvPr id="11" name="Rectangle 38"/>
            <p:cNvSpPr>
              <a:spLocks noChangeArrowheads="1"/>
            </p:cNvSpPr>
            <p:nvPr/>
          </p:nvSpPr>
          <p:spPr bwMode="auto">
            <a:xfrm>
              <a:off x="4464545" y="2245821"/>
              <a:ext cx="611089" cy="751578"/>
            </a:xfrm>
            <a:prstGeom prst="rect">
              <a:avLst/>
            </a:prstGeom>
            <a:solidFill>
              <a:srgbClr val="CCFFFF"/>
            </a:solidFill>
            <a:ln w="9525">
              <a:solidFill>
                <a:schemeClr val="tx1"/>
              </a:solidFill>
              <a:miter lim="800000"/>
              <a:headEnd/>
              <a:tailEnd/>
            </a:ln>
          </p:spPr>
          <p:txBody>
            <a:bodyPr vert="eaVert" wrap="none" anchor="ctr"/>
            <a:lstStyle/>
            <a:p>
              <a:pPr algn="ctr">
                <a:defRPr/>
              </a:pPr>
              <a:r>
                <a:rPr lang="en-US" sz="1800" dirty="0">
                  <a:latin typeface="+mn-lt"/>
                </a:rPr>
                <a:t>4 HWs</a:t>
              </a:r>
              <a:endParaRPr lang="it-IT" sz="1800" b="1" dirty="0">
                <a:latin typeface="+mn-lt"/>
              </a:endParaRPr>
            </a:p>
          </p:txBody>
        </p:sp>
        <p:sp>
          <p:nvSpPr>
            <p:cNvPr id="12" name="Rettangolo 32"/>
            <p:cNvSpPr>
              <a:spLocks noChangeArrowheads="1"/>
            </p:cNvSpPr>
            <p:nvPr/>
          </p:nvSpPr>
          <p:spPr bwMode="auto">
            <a:xfrm>
              <a:off x="3059832" y="1988409"/>
              <a:ext cx="504744" cy="144596"/>
            </a:xfrm>
            <a:prstGeom prst="rect">
              <a:avLst/>
            </a:prstGeom>
            <a:solidFill>
              <a:srgbClr val="FFFF66"/>
            </a:solidFill>
            <a:ln w="9525" algn="ctr">
              <a:solidFill>
                <a:schemeClr val="tx1"/>
              </a:solidFill>
              <a:round/>
              <a:headEnd/>
              <a:tailEnd/>
            </a:ln>
          </p:spPr>
          <p:txBody>
            <a:bodyPr/>
            <a:lstStyle/>
            <a:p>
              <a:pPr>
                <a:defRPr/>
              </a:pPr>
              <a:endParaRPr lang="it-IT" sz="1800">
                <a:latin typeface="+mn-lt"/>
              </a:endParaRPr>
            </a:p>
          </p:txBody>
        </p:sp>
      </p:grpSp>
      <p:cxnSp>
        <p:nvCxnSpPr>
          <p:cNvPr id="13" name="Connettore 2 77"/>
          <p:cNvCxnSpPr/>
          <p:nvPr/>
        </p:nvCxnSpPr>
        <p:spPr>
          <a:xfrm>
            <a:off x="2060757" y="2978330"/>
            <a:ext cx="720725" cy="158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ttore 2 87"/>
          <p:cNvCxnSpPr/>
          <p:nvPr/>
        </p:nvCxnSpPr>
        <p:spPr>
          <a:xfrm>
            <a:off x="4797607" y="2689405"/>
            <a:ext cx="720725" cy="158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Connettore 2 97"/>
          <p:cNvCxnSpPr/>
          <p:nvPr/>
        </p:nvCxnSpPr>
        <p:spPr>
          <a:xfrm>
            <a:off x="5157970" y="2978330"/>
            <a:ext cx="360362" cy="158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ttore 2 99"/>
          <p:cNvCxnSpPr/>
          <p:nvPr/>
        </p:nvCxnSpPr>
        <p:spPr>
          <a:xfrm>
            <a:off x="5157970" y="3265667"/>
            <a:ext cx="360362"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ttore 2 112"/>
          <p:cNvCxnSpPr/>
          <p:nvPr/>
        </p:nvCxnSpPr>
        <p:spPr>
          <a:xfrm>
            <a:off x="6021570" y="3049767"/>
            <a:ext cx="6477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18" name="Gruppo 163"/>
          <p:cNvGrpSpPr>
            <a:grpSpLocks/>
          </p:cNvGrpSpPr>
          <p:nvPr/>
        </p:nvGrpSpPr>
        <p:grpSpPr bwMode="auto">
          <a:xfrm>
            <a:off x="7807507" y="2833867"/>
            <a:ext cx="769938" cy="795338"/>
            <a:chOff x="8374743" y="2060848"/>
            <a:chExt cx="769257" cy="795089"/>
          </a:xfrm>
        </p:grpSpPr>
        <p:sp>
          <p:nvSpPr>
            <p:cNvPr id="19" name="Rettangolo arrotondato 120"/>
            <p:cNvSpPr/>
            <p:nvPr/>
          </p:nvSpPr>
          <p:spPr>
            <a:xfrm>
              <a:off x="8374743" y="2097350"/>
              <a:ext cx="769257" cy="755413"/>
            </a:xfrm>
            <a:prstGeom prst="round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CasellaDiTesto 121"/>
            <p:cNvSpPr txBox="1">
              <a:spLocks noChangeArrowheads="1"/>
            </p:cNvSpPr>
            <p:nvPr/>
          </p:nvSpPr>
          <p:spPr bwMode="auto">
            <a:xfrm rot="5400000">
              <a:off x="8324498" y="2196783"/>
              <a:ext cx="795089" cy="523220"/>
            </a:xfrm>
            <a:prstGeom prst="rect">
              <a:avLst/>
            </a:prstGeom>
            <a:noFill/>
            <a:ln w="9525">
              <a:noFill/>
              <a:miter lim="800000"/>
              <a:headEnd/>
              <a:tailEnd/>
            </a:ln>
          </p:spPr>
          <p:txBody>
            <a:bodyPr wrap="none">
              <a:spAutoFit/>
            </a:bodyPr>
            <a:lstStyle/>
            <a:p>
              <a:r>
                <a:rPr lang="en-US" sz="2800" b="1">
                  <a:solidFill>
                    <a:srgbClr val="00B0F0"/>
                  </a:solidFill>
                </a:rPr>
                <a:t>ROS</a:t>
              </a:r>
            </a:p>
          </p:txBody>
        </p:sp>
      </p:grpSp>
      <p:cxnSp>
        <p:nvCxnSpPr>
          <p:cNvPr id="21" name="Connettore 2 123"/>
          <p:cNvCxnSpPr/>
          <p:nvPr/>
        </p:nvCxnSpPr>
        <p:spPr>
          <a:xfrm>
            <a:off x="7101070" y="3338692"/>
            <a:ext cx="720725"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1628957" y="2165530"/>
            <a:ext cx="431800" cy="15113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DF</a:t>
            </a:r>
            <a:endParaRPr lang="it-IT" b="1" dirty="0">
              <a:solidFill>
                <a:schemeClr val="tx1"/>
              </a:solidFill>
            </a:endParaRPr>
          </a:p>
        </p:txBody>
      </p:sp>
      <p:sp>
        <p:nvSpPr>
          <p:cNvPr id="23" name="Rectangle 22"/>
          <p:cNvSpPr/>
          <p:nvPr/>
        </p:nvSpPr>
        <p:spPr>
          <a:xfrm>
            <a:off x="6635932" y="2584630"/>
            <a:ext cx="431800" cy="15113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FLIC</a:t>
            </a:r>
            <a:endParaRPr lang="it-IT" b="1" dirty="0">
              <a:solidFill>
                <a:schemeClr val="tx1"/>
              </a:solidFill>
            </a:endParaRPr>
          </a:p>
        </p:txBody>
      </p:sp>
      <p:sp>
        <p:nvSpPr>
          <p:cNvPr id="24" name="Rectangle 34"/>
          <p:cNvSpPr>
            <a:spLocks noChangeArrowheads="1"/>
          </p:cNvSpPr>
          <p:nvPr/>
        </p:nvSpPr>
        <p:spPr bwMode="auto">
          <a:xfrm>
            <a:off x="1444807" y="2792592"/>
            <a:ext cx="184150" cy="320675"/>
          </a:xfrm>
          <a:prstGeom prst="rect">
            <a:avLst/>
          </a:prstGeom>
          <a:solidFill>
            <a:srgbClr val="FFFF00"/>
          </a:solidFill>
          <a:ln w="9525">
            <a:solidFill>
              <a:schemeClr val="tx1"/>
            </a:solidFill>
            <a:miter lim="800000"/>
            <a:headEnd/>
            <a:tailEnd/>
          </a:ln>
        </p:spPr>
        <p:txBody>
          <a:bodyPr wrap="none" anchor="ctr"/>
          <a:lstStyle/>
          <a:p>
            <a:pPr>
              <a:defRPr/>
            </a:pPr>
            <a:endParaRPr lang="it-IT" sz="1800">
              <a:latin typeface="+mn-lt"/>
            </a:endParaRPr>
          </a:p>
        </p:txBody>
      </p:sp>
      <p:sp>
        <p:nvSpPr>
          <p:cNvPr id="25" name="Rectangle 24"/>
          <p:cNvSpPr/>
          <p:nvPr/>
        </p:nvSpPr>
        <p:spPr>
          <a:xfrm>
            <a:off x="1197157" y="2473505"/>
            <a:ext cx="247650" cy="955675"/>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
        <p:nvSpPr>
          <p:cNvPr id="45" name="Slide Number Placeholder 44"/>
          <p:cNvSpPr>
            <a:spLocks noGrp="1"/>
          </p:cNvSpPr>
          <p:nvPr>
            <p:ph type="sldNum" sz="quarter" idx="4"/>
          </p:nvPr>
        </p:nvSpPr>
        <p:spPr/>
        <p:txBody>
          <a:bodyPr/>
          <a:lstStyle/>
          <a:p>
            <a:fld id="{275F9A61-EB25-4A3D-859B-444786636CDA}" type="slidenum">
              <a:rPr lang="el-GR" smtClean="0"/>
              <a:pPr/>
              <a:t>23</a:t>
            </a:fld>
            <a:endParaRPr lang="el-G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l-GR" dirty="0"/>
          </a:p>
        </p:txBody>
      </p:sp>
      <p:sp>
        <p:nvSpPr>
          <p:cNvPr id="4" name="Content Placeholder 3"/>
          <p:cNvSpPr>
            <a:spLocks noGrp="1"/>
          </p:cNvSpPr>
          <p:nvPr>
            <p:ph sz="quarter" idx="1"/>
          </p:nvPr>
        </p:nvSpPr>
        <p:spPr/>
        <p:txBody>
          <a:bodyPr/>
          <a:lstStyle/>
          <a:p>
            <a:r>
              <a:rPr lang="en-US" dirty="0" smtClean="0"/>
              <a:t>FTK Monitoring Tools are somewhat defined and development has been initialized for most of the boards</a:t>
            </a:r>
          </a:p>
          <a:p>
            <a:endParaRPr lang="en-US" dirty="0" smtClean="0"/>
          </a:p>
          <a:p>
            <a:r>
              <a:rPr lang="en-US" dirty="0" smtClean="0"/>
              <a:t>Questions that need addressing</a:t>
            </a:r>
          </a:p>
          <a:p>
            <a:pPr lvl="1"/>
            <a:r>
              <a:rPr lang="en-US" dirty="0" smtClean="0"/>
              <a:t>How extensive and strict should monitoring be (e.g. Loss of Sync reporting)</a:t>
            </a:r>
          </a:p>
          <a:p>
            <a:pPr lvl="1"/>
            <a:r>
              <a:rPr lang="en-US" dirty="0" smtClean="0"/>
              <a:t>Define an error word format</a:t>
            </a:r>
            <a:r>
              <a:rPr lang="en-US" dirty="0" smtClean="0">
                <a:sym typeface="Wingdings" pitchFamily="2" charset="2"/>
              </a:rPr>
              <a:t> which are the error flags we actually need  </a:t>
            </a:r>
            <a:r>
              <a:rPr lang="en-US" dirty="0" smtClean="0">
                <a:solidFill>
                  <a:srgbClr val="FF0000"/>
                </a:solidFill>
                <a:sym typeface="Wingdings" pitchFamily="2" charset="2"/>
              </a:rPr>
              <a:t> Presented in last FTK weekly </a:t>
            </a:r>
            <a:r>
              <a:rPr lang="en-US" dirty="0" smtClean="0">
                <a:solidFill>
                  <a:srgbClr val="FF0000"/>
                </a:solidFill>
                <a:sym typeface="Wingdings" pitchFamily="2" charset="2"/>
              </a:rPr>
              <a:t>meeting</a:t>
            </a:r>
          </a:p>
          <a:p>
            <a:pPr lvl="1"/>
            <a:r>
              <a:rPr lang="en-US" dirty="0" smtClean="0">
                <a:sym typeface="Wingdings" pitchFamily="2" charset="2"/>
              </a:rPr>
              <a:t>The Error Word is currently being defined for the FTK_IM</a:t>
            </a:r>
            <a:endParaRPr lang="en-US" dirty="0" smtClean="0">
              <a:sym typeface="Wingdings" pitchFamily="2" charset="2"/>
            </a:endParaRPr>
          </a:p>
          <a:p>
            <a:pPr lvl="1"/>
            <a:r>
              <a:rPr lang="en-US" dirty="0" smtClean="0">
                <a:sym typeface="Wingdings" pitchFamily="2" charset="2"/>
              </a:rPr>
              <a:t>Define </a:t>
            </a:r>
            <a:r>
              <a:rPr lang="en-US" dirty="0" smtClean="0">
                <a:sym typeface="Wingdings" pitchFamily="2" charset="2"/>
              </a:rPr>
              <a:t>time measurements requirements</a:t>
            </a:r>
            <a:endParaRPr lang="en-US" dirty="0" smtClean="0"/>
          </a:p>
          <a:p>
            <a:endParaRPr lang="en-US" dirty="0" smtClean="0"/>
          </a:p>
        </p:txBody>
      </p:sp>
      <p:sp>
        <p:nvSpPr>
          <p:cNvPr id="5" name="Slide Number Placeholder 4"/>
          <p:cNvSpPr>
            <a:spLocks noGrp="1"/>
          </p:cNvSpPr>
          <p:nvPr>
            <p:ph type="sldNum" sz="quarter" idx="4"/>
          </p:nvPr>
        </p:nvSpPr>
        <p:spPr/>
        <p:txBody>
          <a:bodyPr/>
          <a:lstStyle/>
          <a:p>
            <a:fld id="{275F9A61-EB25-4A3D-859B-444786636CDA}" type="slidenum">
              <a:rPr lang="el-GR" smtClean="0"/>
              <a:pPr/>
              <a:t>24</a:t>
            </a:fld>
            <a:endParaRPr lang="el-G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FTK HW Tools for Monitoring</a:t>
            </a:r>
            <a:endParaRPr lang="el-GR" dirty="0"/>
          </a:p>
        </p:txBody>
      </p:sp>
      <p:sp>
        <p:nvSpPr>
          <p:cNvPr id="5" name="Content Placeholder 4"/>
          <p:cNvSpPr>
            <a:spLocks noGrp="1"/>
          </p:cNvSpPr>
          <p:nvPr>
            <p:ph sz="quarter" idx="1"/>
          </p:nvPr>
        </p:nvSpPr>
        <p:spPr/>
        <p:txBody>
          <a:bodyPr/>
          <a:lstStyle/>
          <a:p>
            <a:r>
              <a:rPr lang="en-US" b="1" dirty="0" smtClean="0"/>
              <a:t>Synchronization Logic Module</a:t>
            </a:r>
          </a:p>
          <a:p>
            <a:r>
              <a:rPr lang="en-US" b="1" dirty="0" smtClean="0"/>
              <a:t>Spy Buffers and their “freeze” logic</a:t>
            </a:r>
          </a:p>
          <a:p>
            <a:r>
              <a:rPr lang="en-US" b="1" dirty="0" smtClean="0"/>
              <a:t>Error Registers and Flags</a:t>
            </a:r>
          </a:p>
          <a:p>
            <a:r>
              <a:rPr lang="en-US" b="1" dirty="0" smtClean="0"/>
              <a:t>VME (and not only) Error Registers</a:t>
            </a:r>
          </a:p>
          <a:p>
            <a:r>
              <a:rPr lang="en-US" b="1" dirty="0" smtClean="0"/>
              <a:t>Time measurements (execution cycles)</a:t>
            </a:r>
          </a:p>
        </p:txBody>
      </p:sp>
      <p:sp>
        <p:nvSpPr>
          <p:cNvPr id="6" name="Slide Number Placeholder 5"/>
          <p:cNvSpPr>
            <a:spLocks noGrp="1"/>
          </p:cNvSpPr>
          <p:nvPr>
            <p:ph type="sldNum" sz="quarter" idx="4"/>
          </p:nvPr>
        </p:nvSpPr>
        <p:spPr/>
        <p:txBody>
          <a:bodyPr/>
          <a:lstStyle/>
          <a:p>
            <a:fld id="{275F9A61-EB25-4A3D-859B-444786636CDA}" type="slidenum">
              <a:rPr lang="el-GR" smtClean="0"/>
              <a:pPr/>
              <a:t>3</a:t>
            </a:fld>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Synchronization Logic Module (Sync Module) </a:t>
            </a:r>
            <a:endParaRPr lang="el-GR" dirty="0"/>
          </a:p>
        </p:txBody>
      </p:sp>
      <p:sp>
        <p:nvSpPr>
          <p:cNvPr id="3" name="Content Placeholder 2"/>
          <p:cNvSpPr>
            <a:spLocks noGrp="1"/>
          </p:cNvSpPr>
          <p:nvPr>
            <p:ph sz="quarter" idx="1"/>
          </p:nvPr>
        </p:nvSpPr>
        <p:spPr/>
        <p:txBody>
          <a:bodyPr/>
          <a:lstStyle/>
          <a:p>
            <a:pPr>
              <a:buNone/>
            </a:pPr>
            <a:endParaRPr lang="el-GR" dirty="0"/>
          </a:p>
        </p:txBody>
      </p:sp>
      <p:sp>
        <p:nvSpPr>
          <p:cNvPr id="4" name="Rettangolo 3"/>
          <p:cNvSpPr/>
          <p:nvPr/>
        </p:nvSpPr>
        <p:spPr>
          <a:xfrm>
            <a:off x="926595" y="1448780"/>
            <a:ext cx="3816424" cy="3888432"/>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ttangolo 13"/>
          <p:cNvSpPr/>
          <p:nvPr/>
        </p:nvSpPr>
        <p:spPr>
          <a:xfrm>
            <a:off x="1430651" y="1664804"/>
            <a:ext cx="432048" cy="129614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6" name="Ovale 31"/>
          <p:cNvSpPr/>
          <p:nvPr/>
        </p:nvSpPr>
        <p:spPr>
          <a:xfrm>
            <a:off x="1286635" y="3465004"/>
            <a:ext cx="2952328" cy="151216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t>FPGA logic</a:t>
            </a:r>
            <a:endParaRPr lang="en-US" dirty="0"/>
          </a:p>
        </p:txBody>
      </p:sp>
      <p:sp>
        <p:nvSpPr>
          <p:cNvPr id="7" name="Rettangolo 32"/>
          <p:cNvSpPr/>
          <p:nvPr/>
        </p:nvSpPr>
        <p:spPr>
          <a:xfrm>
            <a:off x="1430651" y="1808820"/>
            <a:ext cx="432048" cy="1440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ttangolo 33"/>
          <p:cNvSpPr/>
          <p:nvPr/>
        </p:nvSpPr>
        <p:spPr>
          <a:xfrm>
            <a:off x="1430651" y="1952836"/>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ttangolo 34"/>
          <p:cNvSpPr/>
          <p:nvPr/>
        </p:nvSpPr>
        <p:spPr>
          <a:xfrm>
            <a:off x="1430651" y="2096852"/>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ttangolo 35"/>
          <p:cNvSpPr/>
          <p:nvPr/>
        </p:nvSpPr>
        <p:spPr>
          <a:xfrm>
            <a:off x="1430651" y="2240868"/>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ttangolo 36"/>
          <p:cNvSpPr/>
          <p:nvPr/>
        </p:nvSpPr>
        <p:spPr>
          <a:xfrm>
            <a:off x="1430651" y="2384884"/>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ttangolo 37"/>
          <p:cNvSpPr/>
          <p:nvPr/>
        </p:nvSpPr>
        <p:spPr>
          <a:xfrm>
            <a:off x="1430651" y="2528900"/>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ttangolo 38"/>
          <p:cNvSpPr/>
          <p:nvPr/>
        </p:nvSpPr>
        <p:spPr>
          <a:xfrm>
            <a:off x="1430651" y="2672916"/>
            <a:ext cx="432048" cy="1440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ttangolo 39"/>
          <p:cNvSpPr/>
          <p:nvPr/>
        </p:nvSpPr>
        <p:spPr>
          <a:xfrm>
            <a:off x="1430651" y="2816932"/>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ttangolo 40"/>
          <p:cNvSpPr/>
          <p:nvPr/>
        </p:nvSpPr>
        <p:spPr>
          <a:xfrm>
            <a:off x="1430651" y="1664804"/>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ttangolo 41"/>
          <p:cNvSpPr/>
          <p:nvPr/>
        </p:nvSpPr>
        <p:spPr>
          <a:xfrm>
            <a:off x="2222739" y="1664804"/>
            <a:ext cx="432048" cy="129614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7" name="Rettangolo 42"/>
          <p:cNvSpPr/>
          <p:nvPr/>
        </p:nvSpPr>
        <p:spPr>
          <a:xfrm>
            <a:off x="2222739" y="1808820"/>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ttangolo 43"/>
          <p:cNvSpPr/>
          <p:nvPr/>
        </p:nvSpPr>
        <p:spPr>
          <a:xfrm>
            <a:off x="2222739" y="1952836"/>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ttangolo 44"/>
          <p:cNvSpPr/>
          <p:nvPr/>
        </p:nvSpPr>
        <p:spPr>
          <a:xfrm>
            <a:off x="2222739" y="2096852"/>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ttangolo 45"/>
          <p:cNvSpPr/>
          <p:nvPr/>
        </p:nvSpPr>
        <p:spPr>
          <a:xfrm>
            <a:off x="2222739" y="2240868"/>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ttangolo 46"/>
          <p:cNvSpPr/>
          <p:nvPr/>
        </p:nvSpPr>
        <p:spPr>
          <a:xfrm>
            <a:off x="2222739" y="2384884"/>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ttangolo 47"/>
          <p:cNvSpPr/>
          <p:nvPr/>
        </p:nvSpPr>
        <p:spPr>
          <a:xfrm>
            <a:off x="2222739" y="2528900"/>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ttangolo 48"/>
          <p:cNvSpPr/>
          <p:nvPr/>
        </p:nvSpPr>
        <p:spPr>
          <a:xfrm>
            <a:off x="2222739" y="2672916"/>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ttangolo 49"/>
          <p:cNvSpPr/>
          <p:nvPr/>
        </p:nvSpPr>
        <p:spPr>
          <a:xfrm>
            <a:off x="2222739" y="2816932"/>
            <a:ext cx="432048" cy="1440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ttangolo 50"/>
          <p:cNvSpPr/>
          <p:nvPr/>
        </p:nvSpPr>
        <p:spPr>
          <a:xfrm>
            <a:off x="2222739" y="1664804"/>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ttangolo 51"/>
          <p:cNvSpPr/>
          <p:nvPr/>
        </p:nvSpPr>
        <p:spPr>
          <a:xfrm>
            <a:off x="3086835" y="1664804"/>
            <a:ext cx="432048" cy="129614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7" name="Rettangolo 52"/>
          <p:cNvSpPr/>
          <p:nvPr/>
        </p:nvSpPr>
        <p:spPr>
          <a:xfrm>
            <a:off x="3086835" y="1808820"/>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ttangolo 53"/>
          <p:cNvSpPr/>
          <p:nvPr/>
        </p:nvSpPr>
        <p:spPr>
          <a:xfrm>
            <a:off x="3086835" y="1952836"/>
            <a:ext cx="432048" cy="1440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ttangolo 54"/>
          <p:cNvSpPr/>
          <p:nvPr/>
        </p:nvSpPr>
        <p:spPr>
          <a:xfrm>
            <a:off x="3086835" y="2096852"/>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ttangolo 55"/>
          <p:cNvSpPr/>
          <p:nvPr/>
        </p:nvSpPr>
        <p:spPr>
          <a:xfrm>
            <a:off x="3086835" y="2240868"/>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ttangolo 56"/>
          <p:cNvSpPr/>
          <p:nvPr/>
        </p:nvSpPr>
        <p:spPr>
          <a:xfrm>
            <a:off x="3086835" y="2384884"/>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ttangolo 57"/>
          <p:cNvSpPr/>
          <p:nvPr/>
        </p:nvSpPr>
        <p:spPr>
          <a:xfrm>
            <a:off x="3086835" y="2528900"/>
            <a:ext cx="432048" cy="1440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ttangolo 58"/>
          <p:cNvSpPr/>
          <p:nvPr/>
        </p:nvSpPr>
        <p:spPr>
          <a:xfrm>
            <a:off x="3086835" y="2672916"/>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ttangolo 59"/>
          <p:cNvSpPr/>
          <p:nvPr/>
        </p:nvSpPr>
        <p:spPr>
          <a:xfrm>
            <a:off x="3086835" y="2816932"/>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ttangolo 60"/>
          <p:cNvSpPr/>
          <p:nvPr/>
        </p:nvSpPr>
        <p:spPr>
          <a:xfrm>
            <a:off x="3086835" y="1664804"/>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ttangolo 61"/>
          <p:cNvSpPr/>
          <p:nvPr/>
        </p:nvSpPr>
        <p:spPr>
          <a:xfrm>
            <a:off x="3878923" y="1664804"/>
            <a:ext cx="432048" cy="129614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7" name="Rettangolo 62"/>
          <p:cNvSpPr/>
          <p:nvPr/>
        </p:nvSpPr>
        <p:spPr>
          <a:xfrm>
            <a:off x="3878923" y="1808820"/>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ttangolo 63"/>
          <p:cNvSpPr/>
          <p:nvPr/>
        </p:nvSpPr>
        <p:spPr>
          <a:xfrm>
            <a:off x="3878923" y="1952836"/>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ttangolo 64"/>
          <p:cNvSpPr/>
          <p:nvPr/>
        </p:nvSpPr>
        <p:spPr>
          <a:xfrm>
            <a:off x="3878923" y="2096852"/>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ttangolo 65"/>
          <p:cNvSpPr/>
          <p:nvPr/>
        </p:nvSpPr>
        <p:spPr>
          <a:xfrm>
            <a:off x="3878923" y="2240868"/>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ttangolo 66"/>
          <p:cNvSpPr/>
          <p:nvPr/>
        </p:nvSpPr>
        <p:spPr>
          <a:xfrm>
            <a:off x="3878923" y="2384884"/>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ttangolo 67"/>
          <p:cNvSpPr/>
          <p:nvPr/>
        </p:nvSpPr>
        <p:spPr>
          <a:xfrm>
            <a:off x="3878923" y="2528900"/>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ttangolo 68"/>
          <p:cNvSpPr/>
          <p:nvPr/>
        </p:nvSpPr>
        <p:spPr>
          <a:xfrm>
            <a:off x="3878923" y="2672916"/>
            <a:ext cx="432048" cy="1440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ttangolo 69"/>
          <p:cNvSpPr/>
          <p:nvPr/>
        </p:nvSpPr>
        <p:spPr>
          <a:xfrm>
            <a:off x="3878923" y="2816932"/>
            <a:ext cx="43204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ttangolo 70"/>
          <p:cNvSpPr/>
          <p:nvPr/>
        </p:nvSpPr>
        <p:spPr>
          <a:xfrm>
            <a:off x="3878923" y="1664804"/>
            <a:ext cx="432048" cy="1440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5202070" y="1718810"/>
            <a:ext cx="2745305" cy="369332"/>
          </a:xfrm>
          <a:prstGeom prst="rect">
            <a:avLst/>
          </a:prstGeom>
          <a:noFill/>
        </p:spPr>
        <p:txBody>
          <a:bodyPr wrap="square" rtlCol="0">
            <a:spAutoFit/>
          </a:bodyPr>
          <a:lstStyle/>
          <a:p>
            <a:r>
              <a:rPr lang="en-US" dirty="0" smtClean="0"/>
              <a:t>Input FIFOs</a:t>
            </a:r>
            <a:endParaRPr lang="el-GR" dirty="0"/>
          </a:p>
        </p:txBody>
      </p:sp>
      <p:cxnSp>
        <p:nvCxnSpPr>
          <p:cNvPr id="48" name="Straight Arrow Connector 47"/>
          <p:cNvCxnSpPr/>
          <p:nvPr/>
        </p:nvCxnSpPr>
        <p:spPr>
          <a:xfrm flipH="1">
            <a:off x="4481990" y="1988840"/>
            <a:ext cx="585065" cy="315035"/>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4932040" y="2303875"/>
            <a:ext cx="3600400" cy="2862322"/>
          </a:xfrm>
          <a:prstGeom prst="rect">
            <a:avLst/>
          </a:prstGeom>
          <a:noFill/>
        </p:spPr>
        <p:txBody>
          <a:bodyPr wrap="square" rtlCol="0">
            <a:spAutoFit/>
          </a:bodyPr>
          <a:lstStyle/>
          <a:p>
            <a:pPr algn="just"/>
            <a:r>
              <a:rPr lang="en-US" dirty="0" smtClean="0"/>
              <a:t>An End Event (EE) word, which includes the event tag, separates hits belonging to different events. Data in different streams have to be  synchronized to guarantee that hits belonging to the same event are being processed by the AM patterns.</a:t>
            </a:r>
          </a:p>
          <a:p>
            <a:pPr algn="just"/>
            <a:endParaRPr lang="en-US" dirty="0" smtClean="0"/>
          </a:p>
          <a:p>
            <a:pPr algn="just"/>
            <a:r>
              <a:rPr lang="en-US" b="1" dirty="0" smtClean="0"/>
              <a:t>It also applies to boards with multiple-parallel data streams.</a:t>
            </a:r>
            <a:endParaRPr lang="el-GR" b="1" dirty="0"/>
          </a:p>
        </p:txBody>
      </p:sp>
      <p:sp>
        <p:nvSpPr>
          <p:cNvPr id="51" name="TextBox 50"/>
          <p:cNvSpPr txBox="1"/>
          <p:nvPr/>
        </p:nvSpPr>
        <p:spPr>
          <a:xfrm>
            <a:off x="881590" y="5364215"/>
            <a:ext cx="7740860" cy="1292662"/>
          </a:xfrm>
          <a:prstGeom prst="rect">
            <a:avLst/>
          </a:prstGeom>
          <a:noFill/>
        </p:spPr>
        <p:txBody>
          <a:bodyPr wrap="square" rtlCol="0">
            <a:spAutoFit/>
          </a:bodyPr>
          <a:lstStyle/>
          <a:p>
            <a:pPr algn="just"/>
            <a:r>
              <a:rPr lang="en-US" dirty="0" smtClean="0"/>
              <a:t>As soon as the first EE word arrives in one stream it is stopped and waits for all streams to receive an EE word.</a:t>
            </a:r>
          </a:p>
          <a:p>
            <a:pPr algn="just"/>
            <a:endParaRPr lang="en-US" dirty="0" smtClean="0"/>
          </a:p>
          <a:p>
            <a:r>
              <a:rPr lang="en-US" sz="2400" b="1" dirty="0" smtClean="0">
                <a:solidFill>
                  <a:schemeClr val="accent1">
                    <a:lumMod val="75000"/>
                  </a:schemeClr>
                </a:solidFill>
              </a:rPr>
              <a:t>EE words must match or </a:t>
            </a:r>
            <a:r>
              <a:rPr lang="en-US" sz="2400" b="1" dirty="0" smtClean="0">
                <a:solidFill>
                  <a:schemeClr val="accent1">
                    <a:lumMod val="75000"/>
                  </a:schemeClr>
                </a:solidFill>
                <a:sym typeface="Wingdings" pitchFamily="2" charset="2"/>
              </a:rPr>
              <a:t> Lost Sync</a:t>
            </a:r>
            <a:endParaRPr lang="el-GR" sz="2400" b="1" dirty="0">
              <a:solidFill>
                <a:schemeClr val="accent1">
                  <a:lumMod val="75000"/>
                </a:schemeClr>
              </a:solidFill>
            </a:endParaRPr>
          </a:p>
        </p:txBody>
      </p:sp>
      <p:sp>
        <p:nvSpPr>
          <p:cNvPr id="52" name="Slide Number Placeholder 51"/>
          <p:cNvSpPr>
            <a:spLocks noGrp="1"/>
          </p:cNvSpPr>
          <p:nvPr>
            <p:ph type="sldNum" sz="quarter" idx="4"/>
          </p:nvPr>
        </p:nvSpPr>
        <p:spPr/>
        <p:txBody>
          <a:bodyPr/>
          <a:lstStyle/>
          <a:p>
            <a:fld id="{275F9A61-EB25-4A3D-859B-444786636CDA}" type="slidenum">
              <a:rPr lang="el-GR" smtClean="0"/>
              <a:pPr/>
              <a:t>4</a:t>
            </a:fld>
            <a:endParaRPr lang="el-G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Synchronization Logic Module (Sync Module) </a:t>
            </a:r>
            <a:endParaRPr lang="el-GR" dirty="0"/>
          </a:p>
        </p:txBody>
      </p:sp>
      <p:sp>
        <p:nvSpPr>
          <p:cNvPr id="3" name="Content Placeholder 2"/>
          <p:cNvSpPr>
            <a:spLocks noGrp="1"/>
          </p:cNvSpPr>
          <p:nvPr>
            <p:ph sz="quarter" idx="1"/>
          </p:nvPr>
        </p:nvSpPr>
        <p:spPr>
          <a:xfrm>
            <a:off x="914400" y="1448780"/>
            <a:ext cx="7772400" cy="5041541"/>
          </a:xfrm>
        </p:spPr>
        <p:txBody>
          <a:bodyPr>
            <a:normAutofit/>
          </a:bodyPr>
          <a:lstStyle/>
          <a:p>
            <a:pPr>
              <a:buNone/>
            </a:pPr>
            <a:r>
              <a:rPr lang="en-US" dirty="0" smtClean="0">
                <a:solidFill>
                  <a:schemeClr val="accent1">
                    <a:lumMod val="75000"/>
                  </a:schemeClr>
                </a:solidFill>
              </a:rPr>
              <a:t>Issues to be addressed/decided:</a:t>
            </a:r>
          </a:p>
          <a:p>
            <a:r>
              <a:rPr lang="en-US" dirty="0" smtClean="0">
                <a:solidFill>
                  <a:srgbClr val="C00000"/>
                </a:solidFill>
              </a:rPr>
              <a:t>Report only “Lost Sync” or which streams have “Lost Sync”?</a:t>
            </a:r>
          </a:p>
          <a:p>
            <a:pPr lvl="1"/>
            <a:r>
              <a:rPr lang="en-US" dirty="0" smtClean="0"/>
              <a:t>First case: Just compare all EE words and report if they don’t match</a:t>
            </a:r>
          </a:p>
          <a:p>
            <a:pPr lvl="1"/>
            <a:r>
              <a:rPr lang="en-US" dirty="0" smtClean="0"/>
              <a:t>Second case: Compare with a reference EE word and report which streams don’t match together with the reference EE word</a:t>
            </a:r>
          </a:p>
          <a:p>
            <a:pPr lvl="1"/>
            <a:endParaRPr lang="en-US" dirty="0" smtClean="0"/>
          </a:p>
          <a:p>
            <a:r>
              <a:rPr lang="en-US" dirty="0" smtClean="0">
                <a:solidFill>
                  <a:srgbClr val="C00000"/>
                </a:solidFill>
              </a:rPr>
              <a:t>How do we decide which is the “valid” (reference) EE word? </a:t>
            </a:r>
          </a:p>
          <a:p>
            <a:pPr lvl="1"/>
            <a:r>
              <a:rPr lang="en-US" dirty="0" smtClean="0"/>
              <a:t>Internal counter: Increment LVL1ID by one for each event</a:t>
            </a:r>
          </a:p>
          <a:p>
            <a:pPr lvl="2"/>
            <a:r>
              <a:rPr lang="en-US" dirty="0" smtClean="0"/>
              <a:t>Must make sure even empty events are received and take into account the LVL1ID reset after overflow (how?)</a:t>
            </a:r>
          </a:p>
          <a:p>
            <a:pPr lvl="1"/>
            <a:r>
              <a:rPr lang="en-US" dirty="0" smtClean="0"/>
              <a:t>Majority vote: Identify which is the EE word in the majority of streams and consider this one to be the “valid” </a:t>
            </a:r>
          </a:p>
          <a:p>
            <a:pPr lvl="2"/>
            <a:r>
              <a:rPr lang="en-US" dirty="0" smtClean="0"/>
              <a:t>More complex logic but error proof, not as fast? (to be looked into) </a:t>
            </a:r>
          </a:p>
          <a:p>
            <a:pPr lvl="1">
              <a:buNone/>
            </a:pPr>
            <a:endParaRPr lang="el-GR" dirty="0"/>
          </a:p>
        </p:txBody>
      </p:sp>
      <p:sp>
        <p:nvSpPr>
          <p:cNvPr id="4" name="Slide Number Placeholder 3"/>
          <p:cNvSpPr>
            <a:spLocks noGrp="1"/>
          </p:cNvSpPr>
          <p:nvPr>
            <p:ph type="sldNum" sz="quarter" idx="4"/>
          </p:nvPr>
        </p:nvSpPr>
        <p:spPr/>
        <p:txBody>
          <a:bodyPr/>
          <a:lstStyle/>
          <a:p>
            <a:fld id="{275F9A61-EB25-4A3D-859B-444786636CDA}" type="slidenum">
              <a:rPr lang="el-GR" smtClean="0"/>
              <a:pPr/>
              <a:t>5</a:t>
            </a:fld>
            <a:endParaRPr lang="el-G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Sync Module – Old Version</a:t>
            </a:r>
            <a:endParaRPr lang="el-GR" dirty="0"/>
          </a:p>
        </p:txBody>
      </p:sp>
      <p:pic>
        <p:nvPicPr>
          <p:cNvPr id="4" name="Content Placeholder 3" descr="C:\Users\Andreas\Desktop\Picture1.png"/>
          <p:cNvPicPr>
            <a:picLocks noGrp="1"/>
          </p:cNvPicPr>
          <p:nvPr>
            <p:ph sz="quarter" idx="1"/>
          </p:nvPr>
        </p:nvPicPr>
        <p:blipFill rotWithShape="1">
          <a:blip r:embed="rId3" cstate="print">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l="991" r="12818"/>
          <a:stretch/>
        </p:blipFill>
        <p:spPr bwMode="auto">
          <a:xfrm>
            <a:off x="746575" y="1448780"/>
            <a:ext cx="5540298" cy="5131550"/>
          </a:xfrm>
          <a:prstGeom prst="rect">
            <a:avLst/>
          </a:prstGeom>
          <a:noFill/>
          <a:ln>
            <a:noFill/>
          </a:ln>
          <a:extLst>
            <a:ext uri="{53640926-AAD7-44D8-BBD7-CCE9431645EC}">
              <a14:shadowObscured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a:ext>
          </a:extLst>
        </p:spPr>
      </p:pic>
      <p:sp>
        <p:nvSpPr>
          <p:cNvPr id="5" name="TextBox 4"/>
          <p:cNvSpPr txBox="1"/>
          <p:nvPr/>
        </p:nvSpPr>
        <p:spPr>
          <a:xfrm>
            <a:off x="5922150" y="5139190"/>
            <a:ext cx="3015335" cy="1477328"/>
          </a:xfrm>
          <a:prstGeom prst="rect">
            <a:avLst/>
          </a:prstGeom>
          <a:noFill/>
        </p:spPr>
        <p:txBody>
          <a:bodyPr wrap="square" rtlCol="0">
            <a:spAutoFit/>
          </a:bodyPr>
          <a:lstStyle/>
          <a:p>
            <a:r>
              <a:rPr lang="en-US" dirty="0" smtClean="0"/>
              <a:t>First version for the AMBFTK during summer by Dimitris</a:t>
            </a:r>
          </a:p>
          <a:p>
            <a:r>
              <a:rPr lang="en-US" dirty="0" smtClean="0"/>
              <a:t>Currently under development for the AMBSLP – </a:t>
            </a:r>
            <a:r>
              <a:rPr lang="en-US" b="1" dirty="0" smtClean="0"/>
              <a:t>Panos presentation next</a:t>
            </a:r>
            <a:endParaRPr lang="el-GR" b="1" dirty="0"/>
          </a:p>
        </p:txBody>
      </p:sp>
      <p:sp>
        <p:nvSpPr>
          <p:cNvPr id="6" name="Slide Number Placeholder 5"/>
          <p:cNvSpPr>
            <a:spLocks noGrp="1"/>
          </p:cNvSpPr>
          <p:nvPr>
            <p:ph type="sldNum" sz="quarter" idx="4"/>
          </p:nvPr>
        </p:nvSpPr>
        <p:spPr/>
        <p:txBody>
          <a:bodyPr/>
          <a:lstStyle/>
          <a:p>
            <a:fld id="{275F9A61-EB25-4A3D-859B-444786636CDA}" type="slidenum">
              <a:rPr lang="el-GR" smtClean="0"/>
              <a:pPr/>
              <a:t>6</a:t>
            </a:fld>
            <a:endParaRPr lang="el-G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p:cNvPicPr>
            <a:picLocks noChangeAspect="1" noChangeArrowheads="1"/>
          </p:cNvPicPr>
          <p:nvPr/>
        </p:nvPicPr>
        <p:blipFill>
          <a:blip r:embed="rId3" cstate="print"/>
          <a:srcRect/>
          <a:stretch>
            <a:fillRect/>
          </a:stretch>
        </p:blipFill>
        <p:spPr bwMode="auto">
          <a:xfrm>
            <a:off x="395288" y="476250"/>
            <a:ext cx="3789362" cy="4794250"/>
          </a:xfrm>
          <a:prstGeom prst="rect">
            <a:avLst/>
          </a:prstGeom>
          <a:noFill/>
          <a:ln w="9525">
            <a:noFill/>
            <a:miter lim="800000"/>
            <a:headEnd/>
            <a:tailEnd/>
          </a:ln>
          <a:effectLst/>
        </p:spPr>
      </p:pic>
      <p:sp>
        <p:nvSpPr>
          <p:cNvPr id="5123" name="TextBox 341"/>
          <p:cNvSpPr txBox="1">
            <a:spLocks noChangeArrowheads="1"/>
          </p:cNvSpPr>
          <p:nvPr/>
        </p:nvSpPr>
        <p:spPr bwMode="auto">
          <a:xfrm>
            <a:off x="4752020" y="143635"/>
            <a:ext cx="3416320" cy="1200329"/>
          </a:xfrm>
          <a:prstGeom prst="rect">
            <a:avLst/>
          </a:prstGeom>
          <a:noFill/>
          <a:ln w="9525">
            <a:noFill/>
            <a:miter lim="800000"/>
            <a:headEnd/>
            <a:tailEnd/>
          </a:ln>
        </p:spPr>
        <p:txBody>
          <a:bodyPr wrap="none">
            <a:spAutoFit/>
          </a:bodyPr>
          <a:lstStyle/>
          <a:p>
            <a:r>
              <a:rPr lang="en-GB" sz="3600" b="1" dirty="0">
                <a:solidFill>
                  <a:srgbClr val="FF0000"/>
                </a:solidFill>
                <a:latin typeface="Arial" charset="0"/>
                <a:cs typeface="Arial" charset="0"/>
              </a:rPr>
              <a:t>Spy  Buffers: </a:t>
            </a:r>
            <a:r>
              <a:rPr lang="en-GB" sz="3600" b="1" dirty="0" smtClean="0">
                <a:solidFill>
                  <a:srgbClr val="FF0000"/>
                </a:solidFill>
                <a:latin typeface="Arial" charset="0"/>
                <a:cs typeface="Arial" charset="0"/>
              </a:rPr>
              <a:t/>
            </a:r>
            <a:br>
              <a:rPr lang="en-GB" sz="3600" b="1" dirty="0" smtClean="0">
                <a:solidFill>
                  <a:srgbClr val="FF0000"/>
                </a:solidFill>
                <a:latin typeface="Arial" charset="0"/>
                <a:cs typeface="Arial" charset="0"/>
              </a:rPr>
            </a:br>
            <a:r>
              <a:rPr lang="en-GB" sz="3600" b="1" dirty="0" smtClean="0">
                <a:solidFill>
                  <a:srgbClr val="FF0000"/>
                </a:solidFill>
                <a:latin typeface="Arial" charset="0"/>
                <a:cs typeface="Arial" charset="0"/>
              </a:rPr>
              <a:t>what are they?</a:t>
            </a:r>
            <a:endParaRPr lang="it-IT" sz="3600" b="1" dirty="0">
              <a:solidFill>
                <a:srgbClr val="FF0000"/>
              </a:solidFill>
              <a:latin typeface="Arial" charset="0"/>
              <a:cs typeface="Arial" charset="0"/>
            </a:endParaRPr>
          </a:p>
        </p:txBody>
      </p:sp>
      <p:cxnSp>
        <p:nvCxnSpPr>
          <p:cNvPr id="228" name="Straight Arrow Connector 227"/>
          <p:cNvCxnSpPr/>
          <p:nvPr/>
        </p:nvCxnSpPr>
        <p:spPr>
          <a:xfrm flipH="1">
            <a:off x="3276600" y="1700213"/>
            <a:ext cx="1366838"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125" name="TextBox 6143"/>
          <p:cNvSpPr txBox="1">
            <a:spLocks noChangeArrowheads="1"/>
          </p:cNvSpPr>
          <p:nvPr/>
        </p:nvSpPr>
        <p:spPr bwMode="auto">
          <a:xfrm>
            <a:off x="4638675" y="1317625"/>
            <a:ext cx="4295775" cy="2308324"/>
          </a:xfrm>
          <a:prstGeom prst="rect">
            <a:avLst/>
          </a:prstGeom>
          <a:noFill/>
          <a:ln w="9525">
            <a:noFill/>
            <a:miter lim="800000"/>
            <a:headEnd/>
            <a:tailEnd/>
          </a:ln>
        </p:spPr>
        <p:txBody>
          <a:bodyPr>
            <a:spAutoFit/>
          </a:bodyPr>
          <a:lstStyle/>
          <a:p>
            <a:r>
              <a:rPr lang="en-GB" b="1" dirty="0">
                <a:solidFill>
                  <a:srgbClr val="FF0000"/>
                </a:solidFill>
              </a:rPr>
              <a:t>Pointer</a:t>
            </a:r>
            <a:r>
              <a:rPr lang="en-GB" dirty="0"/>
              <a:t>: incremented each time a word is popped from FIFO or sent to output. </a:t>
            </a:r>
          </a:p>
          <a:p>
            <a:r>
              <a:rPr lang="en-GB" dirty="0"/>
              <a:t>When it overflows it wraps around and an ‘</a:t>
            </a:r>
            <a:r>
              <a:rPr lang="en-GB" b="1" dirty="0">
                <a:solidFill>
                  <a:srgbClr val="FF0000"/>
                </a:solidFill>
              </a:rPr>
              <a:t>overflow flag</a:t>
            </a:r>
            <a:r>
              <a:rPr lang="en-GB" dirty="0"/>
              <a:t>’ is set → </a:t>
            </a:r>
            <a:r>
              <a:rPr lang="en-GB" b="1" dirty="0"/>
              <a:t>circular memory</a:t>
            </a:r>
          </a:p>
          <a:p>
            <a:endParaRPr lang="en-GB" b="1" dirty="0"/>
          </a:p>
          <a:p>
            <a:endParaRPr lang="en-GB" b="1" dirty="0" smtClean="0"/>
          </a:p>
          <a:p>
            <a:r>
              <a:rPr lang="en-GB" b="1" dirty="0" smtClean="0"/>
              <a:t>TWO </a:t>
            </a:r>
            <a:r>
              <a:rPr lang="en-GB" b="1" dirty="0"/>
              <a:t>MODES:</a:t>
            </a:r>
            <a:br>
              <a:rPr lang="en-GB" b="1" dirty="0"/>
            </a:br>
            <a:r>
              <a:rPr lang="en-GB" b="1" dirty="0"/>
              <a:t>SPY or FREEZE</a:t>
            </a:r>
            <a:endParaRPr lang="it-IT" b="1" dirty="0"/>
          </a:p>
        </p:txBody>
      </p:sp>
      <p:pic>
        <p:nvPicPr>
          <p:cNvPr id="5126" name="Immagine 9" descr="omino che spia.PNG"/>
          <p:cNvPicPr>
            <a:picLocks noChangeAspect="1"/>
          </p:cNvPicPr>
          <p:nvPr/>
        </p:nvPicPr>
        <p:blipFill>
          <a:blip r:embed="rId4" cstate="print"/>
          <a:srcRect/>
          <a:stretch>
            <a:fillRect/>
          </a:stretch>
        </p:blipFill>
        <p:spPr bwMode="auto">
          <a:xfrm>
            <a:off x="3552825" y="4946650"/>
            <a:ext cx="1263650" cy="1119188"/>
          </a:xfrm>
          <a:prstGeom prst="rect">
            <a:avLst/>
          </a:prstGeom>
          <a:noFill/>
          <a:ln w="9525">
            <a:noFill/>
            <a:miter lim="800000"/>
            <a:headEnd/>
            <a:tailEnd/>
          </a:ln>
        </p:spPr>
      </p:pic>
      <p:pic>
        <p:nvPicPr>
          <p:cNvPr id="5127" name="Immagine 10" descr="scrat.jpg"/>
          <p:cNvPicPr>
            <a:picLocks noChangeAspect="1"/>
          </p:cNvPicPr>
          <p:nvPr/>
        </p:nvPicPr>
        <p:blipFill>
          <a:blip r:embed="rId5" cstate="print"/>
          <a:srcRect/>
          <a:stretch>
            <a:fillRect/>
          </a:stretch>
        </p:blipFill>
        <p:spPr bwMode="auto">
          <a:xfrm>
            <a:off x="7289800" y="4875213"/>
            <a:ext cx="1441450" cy="1038225"/>
          </a:xfrm>
          <a:prstGeom prst="rect">
            <a:avLst/>
          </a:prstGeom>
          <a:noFill/>
          <a:ln w="9525">
            <a:noFill/>
            <a:miter lim="800000"/>
            <a:headEnd/>
            <a:tailEnd/>
          </a:ln>
        </p:spPr>
      </p:pic>
      <p:cxnSp>
        <p:nvCxnSpPr>
          <p:cNvPr id="6150" name="Straight Arrow Connector 6149"/>
          <p:cNvCxnSpPr/>
          <p:nvPr/>
        </p:nvCxnSpPr>
        <p:spPr>
          <a:xfrm flipH="1">
            <a:off x="4526995" y="3924055"/>
            <a:ext cx="837400" cy="91718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50" name="Straight Arrow Connector 349"/>
          <p:cNvCxnSpPr/>
          <p:nvPr/>
        </p:nvCxnSpPr>
        <p:spPr>
          <a:xfrm>
            <a:off x="5787135" y="3924055"/>
            <a:ext cx="1303995" cy="851623"/>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130" name="TextBox 6150"/>
          <p:cNvSpPr txBox="1">
            <a:spLocks noChangeArrowheads="1"/>
          </p:cNvSpPr>
          <p:nvPr/>
        </p:nvSpPr>
        <p:spPr bwMode="auto">
          <a:xfrm>
            <a:off x="7289800" y="5913438"/>
            <a:ext cx="1647825" cy="831850"/>
          </a:xfrm>
          <a:prstGeom prst="rect">
            <a:avLst/>
          </a:prstGeom>
          <a:noFill/>
          <a:ln w="9525">
            <a:noFill/>
            <a:miter lim="800000"/>
            <a:headEnd/>
            <a:tailEnd/>
          </a:ln>
        </p:spPr>
        <p:txBody>
          <a:bodyPr wrap="none">
            <a:spAutoFit/>
          </a:bodyPr>
          <a:lstStyle/>
          <a:p>
            <a:r>
              <a:rPr lang="en-GB" b="1">
                <a:solidFill>
                  <a:srgbClr val="FF3300"/>
                </a:solidFill>
              </a:rPr>
              <a:t>To be read </a:t>
            </a:r>
          </a:p>
          <a:p>
            <a:r>
              <a:rPr lang="en-GB" b="1">
                <a:solidFill>
                  <a:srgbClr val="FF3300"/>
                </a:solidFill>
              </a:rPr>
              <a:t>by VME</a:t>
            </a:r>
            <a:endParaRPr lang="it-IT" b="1">
              <a:solidFill>
                <a:srgbClr val="FF3300"/>
              </a:solidFill>
            </a:endParaRPr>
          </a:p>
        </p:txBody>
      </p:sp>
      <p:sp>
        <p:nvSpPr>
          <p:cNvPr id="5131" name="TextBox 6151"/>
          <p:cNvSpPr txBox="1">
            <a:spLocks noChangeArrowheads="1"/>
          </p:cNvSpPr>
          <p:nvPr/>
        </p:nvSpPr>
        <p:spPr bwMode="auto">
          <a:xfrm>
            <a:off x="3368675" y="6065838"/>
            <a:ext cx="1831975" cy="831850"/>
          </a:xfrm>
          <a:prstGeom prst="rect">
            <a:avLst/>
          </a:prstGeom>
          <a:noFill/>
          <a:ln w="9525">
            <a:noFill/>
            <a:miter lim="800000"/>
            <a:headEnd/>
            <a:tailEnd/>
          </a:ln>
        </p:spPr>
        <p:txBody>
          <a:bodyPr wrap="none">
            <a:spAutoFit/>
          </a:bodyPr>
          <a:lstStyle/>
          <a:p>
            <a:r>
              <a:rPr lang="en-GB"/>
              <a:t>Copying data</a:t>
            </a:r>
          </a:p>
          <a:p>
            <a:r>
              <a:rPr lang="en-GB"/>
              <a:t>during run</a:t>
            </a:r>
            <a:endParaRPr lang="it-IT"/>
          </a:p>
        </p:txBody>
      </p:sp>
      <p:cxnSp>
        <p:nvCxnSpPr>
          <p:cNvPr id="4" name="Straight Arrow Connector 3"/>
          <p:cNvCxnSpPr/>
          <p:nvPr/>
        </p:nvCxnSpPr>
        <p:spPr>
          <a:xfrm flipV="1">
            <a:off x="900113" y="908050"/>
            <a:ext cx="0" cy="50482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133" name="TextBox 4"/>
          <p:cNvSpPr txBox="1">
            <a:spLocks noChangeArrowheads="1"/>
          </p:cNvSpPr>
          <p:nvPr/>
        </p:nvSpPr>
        <p:spPr bwMode="auto">
          <a:xfrm>
            <a:off x="877888" y="723900"/>
            <a:ext cx="500062" cy="277813"/>
          </a:xfrm>
          <a:prstGeom prst="rect">
            <a:avLst/>
          </a:prstGeom>
          <a:noFill/>
          <a:ln w="9525">
            <a:noFill/>
            <a:miter lim="800000"/>
            <a:headEnd/>
            <a:tailEnd/>
          </a:ln>
        </p:spPr>
        <p:txBody>
          <a:bodyPr wrap="none">
            <a:spAutoFit/>
          </a:bodyPr>
          <a:lstStyle/>
          <a:p>
            <a:r>
              <a:rPr lang="en-GB" sz="1200">
                <a:latin typeface="Arial" charset="0"/>
                <a:cs typeface="Arial" charset="0"/>
              </a:rPr>
              <a:t>Hold</a:t>
            </a:r>
            <a:endParaRPr lang="it-IT" sz="1200">
              <a:latin typeface="Arial" charset="0"/>
              <a:cs typeface="Arial" charset="0"/>
            </a:endParaRPr>
          </a:p>
        </p:txBody>
      </p:sp>
      <p:cxnSp>
        <p:nvCxnSpPr>
          <p:cNvPr id="16" name="Straight Arrow Connector 15"/>
          <p:cNvCxnSpPr/>
          <p:nvPr/>
        </p:nvCxnSpPr>
        <p:spPr>
          <a:xfrm flipH="1" flipV="1">
            <a:off x="881063" y="2492375"/>
            <a:ext cx="1587" cy="61753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135" name="TextBox 16"/>
          <p:cNvSpPr txBox="1">
            <a:spLocks noChangeArrowheads="1"/>
          </p:cNvSpPr>
          <p:nvPr/>
        </p:nvSpPr>
        <p:spPr bwMode="auto">
          <a:xfrm>
            <a:off x="881063" y="2784475"/>
            <a:ext cx="498475" cy="276225"/>
          </a:xfrm>
          <a:prstGeom prst="rect">
            <a:avLst/>
          </a:prstGeom>
          <a:noFill/>
          <a:ln w="9525">
            <a:noFill/>
            <a:miter lim="800000"/>
            <a:headEnd/>
            <a:tailEnd/>
          </a:ln>
        </p:spPr>
        <p:txBody>
          <a:bodyPr wrap="none">
            <a:spAutoFit/>
          </a:bodyPr>
          <a:lstStyle/>
          <a:p>
            <a:r>
              <a:rPr lang="en-GB" sz="1200">
                <a:latin typeface="Arial" charset="0"/>
                <a:cs typeface="Arial" charset="0"/>
              </a:rPr>
              <a:t>Hold</a:t>
            </a:r>
            <a:endParaRPr lang="it-IT" sz="1200">
              <a:latin typeface="Arial" charset="0"/>
              <a:cs typeface="Arial" charset="0"/>
            </a:endParaRPr>
          </a:p>
        </p:txBody>
      </p:sp>
      <p:cxnSp>
        <p:nvCxnSpPr>
          <p:cNvPr id="19" name="Straight Arrow Connector 18"/>
          <p:cNvCxnSpPr/>
          <p:nvPr/>
        </p:nvCxnSpPr>
        <p:spPr>
          <a:xfrm flipH="1" flipV="1">
            <a:off x="900113" y="4165600"/>
            <a:ext cx="1587" cy="61753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137" name="TextBox 19"/>
          <p:cNvSpPr txBox="1">
            <a:spLocks noChangeArrowheads="1"/>
          </p:cNvSpPr>
          <p:nvPr/>
        </p:nvSpPr>
        <p:spPr bwMode="auto">
          <a:xfrm>
            <a:off x="762000" y="4808538"/>
            <a:ext cx="498475" cy="276225"/>
          </a:xfrm>
          <a:prstGeom prst="rect">
            <a:avLst/>
          </a:prstGeom>
          <a:noFill/>
          <a:ln w="9525">
            <a:noFill/>
            <a:miter lim="800000"/>
            <a:headEnd/>
            <a:tailEnd/>
          </a:ln>
        </p:spPr>
        <p:txBody>
          <a:bodyPr wrap="none">
            <a:spAutoFit/>
          </a:bodyPr>
          <a:lstStyle/>
          <a:p>
            <a:r>
              <a:rPr lang="en-GB" sz="1200">
                <a:latin typeface="Arial" charset="0"/>
                <a:cs typeface="Arial" charset="0"/>
              </a:rPr>
              <a:t>Hold</a:t>
            </a:r>
            <a:endParaRPr lang="it-IT" sz="1200">
              <a:latin typeface="Arial" charset="0"/>
              <a:cs typeface="Arial" charset="0"/>
            </a:endParaRPr>
          </a:p>
        </p:txBody>
      </p:sp>
      <p:sp>
        <p:nvSpPr>
          <p:cNvPr id="5138" name="TextBox 6"/>
          <p:cNvSpPr txBox="1">
            <a:spLocks noChangeArrowheads="1"/>
          </p:cNvSpPr>
          <p:nvPr/>
        </p:nvSpPr>
        <p:spPr bwMode="auto">
          <a:xfrm>
            <a:off x="392937" y="115888"/>
            <a:ext cx="1928813" cy="584200"/>
          </a:xfrm>
          <a:prstGeom prst="rect">
            <a:avLst/>
          </a:prstGeom>
          <a:noFill/>
          <a:ln w="9525">
            <a:noFill/>
            <a:miter lim="800000"/>
            <a:headEnd/>
            <a:tailEnd/>
          </a:ln>
        </p:spPr>
        <p:txBody>
          <a:bodyPr wrap="none">
            <a:spAutoFit/>
          </a:bodyPr>
          <a:lstStyle/>
          <a:p>
            <a:r>
              <a:rPr lang="en-GB" sz="1600" b="1" dirty="0">
                <a:solidFill>
                  <a:srgbClr val="FF0000"/>
                </a:solidFill>
                <a:latin typeface="Arial" charset="0"/>
                <a:cs typeface="Arial" charset="0"/>
              </a:rPr>
              <a:t>INPUT FIFOs</a:t>
            </a:r>
          </a:p>
          <a:p>
            <a:r>
              <a:rPr lang="en-GB" sz="1600" b="1" dirty="0">
                <a:solidFill>
                  <a:srgbClr val="FF0000"/>
                </a:solidFill>
                <a:latin typeface="Arial" charset="0"/>
                <a:cs typeface="Arial" charset="0"/>
              </a:rPr>
              <a:t>as </a:t>
            </a:r>
            <a:r>
              <a:rPr lang="en-GB" sz="1600" b="1" dirty="0" err="1">
                <a:solidFill>
                  <a:srgbClr val="FF0000"/>
                </a:solidFill>
                <a:latin typeface="Arial" charset="0"/>
                <a:cs typeface="Arial" charset="0"/>
              </a:rPr>
              <a:t>derandomizers</a:t>
            </a:r>
            <a:endParaRPr lang="it-IT" sz="1600" b="1" dirty="0">
              <a:solidFill>
                <a:srgbClr val="FF0000"/>
              </a:solidFill>
              <a:latin typeface="Arial" charset="0"/>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21550" y="16895"/>
            <a:ext cx="8467015" cy="426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7"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539552" y="4267356"/>
            <a:ext cx="7715250" cy="2171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TextBox 5"/>
          <p:cNvSpPr txBox="1"/>
          <p:nvPr/>
        </p:nvSpPr>
        <p:spPr>
          <a:xfrm>
            <a:off x="6732240" y="3113965"/>
            <a:ext cx="2835314" cy="1077218"/>
          </a:xfrm>
          <a:prstGeom prst="rect">
            <a:avLst/>
          </a:prstGeom>
          <a:noFill/>
        </p:spPr>
        <p:txBody>
          <a:bodyPr wrap="square" rtlCol="0">
            <a:spAutoFit/>
          </a:bodyPr>
          <a:lstStyle/>
          <a:p>
            <a:r>
              <a:rPr lang="en-GB" sz="3200" b="1" dirty="0" smtClean="0">
                <a:solidFill>
                  <a:srgbClr val="FF0000"/>
                </a:solidFill>
              </a:rPr>
              <a:t>INPUT FPGAs</a:t>
            </a:r>
            <a:br>
              <a:rPr lang="en-GB" sz="3200" b="1" dirty="0" smtClean="0">
                <a:solidFill>
                  <a:srgbClr val="FF0000"/>
                </a:solidFill>
              </a:rPr>
            </a:br>
            <a:r>
              <a:rPr lang="en-GB" sz="3200" dirty="0" smtClean="0"/>
              <a:t>(AMBFTK)</a:t>
            </a:r>
            <a:endParaRPr lang="it-IT" sz="3200" dirty="0"/>
          </a:p>
        </p:txBody>
      </p:sp>
      <p:sp>
        <p:nvSpPr>
          <p:cNvPr id="13" name="Oval 12"/>
          <p:cNvSpPr/>
          <p:nvPr/>
        </p:nvSpPr>
        <p:spPr>
          <a:xfrm>
            <a:off x="4391980" y="233645"/>
            <a:ext cx="504056" cy="252028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Oval 9"/>
          <p:cNvSpPr/>
          <p:nvPr/>
        </p:nvSpPr>
        <p:spPr>
          <a:xfrm>
            <a:off x="4076945" y="4284095"/>
            <a:ext cx="504056" cy="153017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TextBox 11"/>
          <p:cNvSpPr txBox="1"/>
          <p:nvPr/>
        </p:nvSpPr>
        <p:spPr>
          <a:xfrm>
            <a:off x="4256965" y="3474005"/>
            <a:ext cx="2835314" cy="400110"/>
          </a:xfrm>
          <a:prstGeom prst="rect">
            <a:avLst/>
          </a:prstGeom>
          <a:noFill/>
        </p:spPr>
        <p:txBody>
          <a:bodyPr wrap="square" rtlCol="0">
            <a:spAutoFit/>
          </a:bodyPr>
          <a:lstStyle/>
          <a:p>
            <a:r>
              <a:rPr lang="en-GB" sz="2000" dirty="0" smtClean="0">
                <a:solidFill>
                  <a:srgbClr val="FF0000"/>
                </a:solidFill>
              </a:rPr>
              <a:t>Spy Buffer Location</a:t>
            </a:r>
            <a:endParaRPr lang="it-IT" sz="2000" dirty="0"/>
          </a:p>
        </p:txBody>
      </p:sp>
      <p:cxnSp>
        <p:nvCxnSpPr>
          <p:cNvPr id="15" name="Straight Arrow Connector 14"/>
          <p:cNvCxnSpPr/>
          <p:nvPr/>
        </p:nvCxnSpPr>
        <p:spPr>
          <a:xfrm flipH="1" flipV="1">
            <a:off x="4662010" y="2888940"/>
            <a:ext cx="495055" cy="630070"/>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4436985" y="3969060"/>
            <a:ext cx="360040" cy="270030"/>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0" name="Slide Number Placeholder 19"/>
          <p:cNvSpPr>
            <a:spLocks noGrp="1"/>
          </p:cNvSpPr>
          <p:nvPr>
            <p:ph type="sldNum" sz="quarter" idx="4"/>
          </p:nvPr>
        </p:nvSpPr>
        <p:spPr/>
        <p:txBody>
          <a:bodyPr/>
          <a:lstStyle/>
          <a:p>
            <a:fld id="{275F9A61-EB25-4A3D-859B-444786636CDA}" type="slidenum">
              <a:rPr lang="el-GR" smtClean="0"/>
              <a:pPr/>
              <a:t>8</a:t>
            </a:fld>
            <a:endParaRPr lang="el-GR"/>
          </a:p>
        </p:txBody>
      </p:sp>
    </p:spTree>
    <p:extLst>
      <p:ext uri="{BB962C8B-B14F-4D97-AF65-F5344CB8AC3E}">
        <p14:creationId xmlns:p14="http://schemas.microsoft.com/office/powerpoint/2010/main" xmlns="" val="10785715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Spy Buffers</a:t>
            </a:r>
            <a:endParaRPr lang="el-GR" dirty="0"/>
          </a:p>
        </p:txBody>
      </p:sp>
      <p:sp>
        <p:nvSpPr>
          <p:cNvPr id="4" name="Content Placeholder 3"/>
          <p:cNvSpPr>
            <a:spLocks noGrp="1"/>
          </p:cNvSpPr>
          <p:nvPr>
            <p:ph sz="quarter" idx="1"/>
          </p:nvPr>
        </p:nvSpPr>
        <p:spPr/>
        <p:txBody>
          <a:bodyPr/>
          <a:lstStyle/>
          <a:p>
            <a:pPr>
              <a:buNone/>
            </a:pPr>
            <a:r>
              <a:rPr lang="en-US" dirty="0" smtClean="0">
                <a:solidFill>
                  <a:schemeClr val="accent1">
                    <a:lumMod val="75000"/>
                  </a:schemeClr>
                </a:solidFill>
              </a:rPr>
              <a:t>Issues to be addressed/decided:</a:t>
            </a:r>
          </a:p>
          <a:p>
            <a:r>
              <a:rPr lang="en-US" dirty="0" smtClean="0">
                <a:solidFill>
                  <a:srgbClr val="C00000"/>
                </a:solidFill>
              </a:rPr>
              <a:t>Size</a:t>
            </a:r>
          </a:p>
          <a:p>
            <a:pPr lvl="1"/>
            <a:r>
              <a:rPr lang="en-US" dirty="0" smtClean="0"/>
              <a:t>In the Input chip (“HIT”)  we have 12 streams: 12 Input FIFOs + 12 VME FIFOS + 12 Spy buffers  </a:t>
            </a:r>
            <a:r>
              <a:rPr lang="en-US" dirty="0" smtClean="0">
                <a:sym typeface="Wingdings" pitchFamily="2" charset="2"/>
              </a:rPr>
              <a:t> quite a lot of buffering</a:t>
            </a:r>
          </a:p>
          <a:p>
            <a:pPr lvl="1">
              <a:buNone/>
            </a:pPr>
            <a:r>
              <a:rPr lang="en-US" dirty="0" smtClean="0">
                <a:sym typeface="Wingdings" pitchFamily="2" charset="2"/>
              </a:rPr>
              <a:t>	Replace the VME FIFOs with the Spy Buffers?</a:t>
            </a:r>
          </a:p>
          <a:p>
            <a:r>
              <a:rPr lang="en-US" dirty="0" smtClean="0">
                <a:solidFill>
                  <a:srgbClr val="C00000"/>
                </a:solidFill>
              </a:rPr>
              <a:t>Format</a:t>
            </a:r>
          </a:p>
          <a:p>
            <a:pPr lvl="1"/>
            <a:r>
              <a:rPr lang="en-US" dirty="0" smtClean="0"/>
              <a:t>Word size is different for the Input and different for the Output of the AMB. If storing of extra information is decided (e.g. timing information) then an extra info word per data word could be added</a:t>
            </a:r>
          </a:p>
          <a:p>
            <a:r>
              <a:rPr lang="en-US" dirty="0" smtClean="0">
                <a:solidFill>
                  <a:srgbClr val="C00000"/>
                </a:solidFill>
              </a:rPr>
              <a:t>Behavior</a:t>
            </a:r>
          </a:p>
          <a:p>
            <a:pPr lvl="1"/>
            <a:r>
              <a:rPr lang="en-US" dirty="0" smtClean="0"/>
              <a:t>When should we freeze the Spy Buffers?</a:t>
            </a:r>
          </a:p>
          <a:p>
            <a:endParaRPr lang="en-US" dirty="0" smtClean="0"/>
          </a:p>
          <a:p>
            <a:endParaRPr lang="el-GR" dirty="0"/>
          </a:p>
        </p:txBody>
      </p:sp>
      <p:sp>
        <p:nvSpPr>
          <p:cNvPr id="5" name="Slide Number Placeholder 4"/>
          <p:cNvSpPr>
            <a:spLocks noGrp="1"/>
          </p:cNvSpPr>
          <p:nvPr>
            <p:ph type="sldNum" sz="quarter" idx="4"/>
          </p:nvPr>
        </p:nvSpPr>
        <p:spPr/>
        <p:txBody>
          <a:bodyPr/>
          <a:lstStyle/>
          <a:p>
            <a:fld id="{275F9A61-EB25-4A3D-859B-444786636CDA}" type="slidenum">
              <a:rPr lang="el-GR" smtClean="0"/>
              <a:pPr/>
              <a:t>9</a:t>
            </a:fld>
            <a:endParaRPr lang="el-G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lybe">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0</TotalTime>
  <Words>1445</Words>
  <Application>Microsoft Office PowerPoint</Application>
  <PresentationFormat>On-screen Show (4:3)</PresentationFormat>
  <Paragraphs>241</Paragraphs>
  <Slides>24</Slides>
  <Notes>17</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Equity</vt:lpstr>
      <vt:lpstr>FTK WORKSHOP, ALEXANDROUPOLI: 10/03/2014</vt:lpstr>
      <vt:lpstr>FTK Tools for Monitoring</vt:lpstr>
      <vt:lpstr>FTK HW Tools for Monitoring</vt:lpstr>
      <vt:lpstr>Synchronization Logic Module (Sync Module) </vt:lpstr>
      <vt:lpstr>Synchronization Logic Module (Sync Module) </vt:lpstr>
      <vt:lpstr>Sync Module – Old Version</vt:lpstr>
      <vt:lpstr>Slide 7</vt:lpstr>
      <vt:lpstr>Slide 8</vt:lpstr>
      <vt:lpstr>Spy Buffers</vt:lpstr>
      <vt:lpstr>Slide 10</vt:lpstr>
      <vt:lpstr>Spy Buffer Freeze</vt:lpstr>
      <vt:lpstr>FTK Monitoring Requirements (AMB examples)</vt:lpstr>
      <vt:lpstr>FTK: Common Error Word Proposal</vt:lpstr>
      <vt:lpstr>FTK: Common Error Word Proposal</vt:lpstr>
      <vt:lpstr>FTK: Common Error Word Proposal</vt:lpstr>
      <vt:lpstr>FTK: Common Error Word Proposal</vt:lpstr>
      <vt:lpstr>FTK: Common Error Word Proposal</vt:lpstr>
      <vt:lpstr>FTK: Common Error Word Proposal</vt:lpstr>
      <vt:lpstr>FTK: Common Error Word Proposal</vt:lpstr>
      <vt:lpstr>FTK: Common Error Word Proposal</vt:lpstr>
      <vt:lpstr>32bit Error Word</vt:lpstr>
      <vt:lpstr>Time measurements (Local vs. Global)</vt:lpstr>
      <vt:lpstr>Time measurements (Local vs. Global)</vt:lpstr>
      <vt:lpstr>Conclusions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2014-02-10T09:18:00Z</dcterms:created>
  <dcterms:modified xsi:type="dcterms:W3CDTF">2014-03-10T12:42:25Z</dcterms:modified>
</cp:coreProperties>
</file>