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75" r:id="rId23"/>
    <p:sldId id="278" r:id="rId24"/>
    <p:sldId id="291" r:id="rId25"/>
    <p:sldId id="287" r:id="rId26"/>
    <p:sldId id="288" r:id="rId27"/>
    <p:sldId id="289" r:id="rId28"/>
    <p:sldId id="290" r:id="rId29"/>
    <p:sldId id="292" r:id="rId30"/>
    <p:sldId id="294" r:id="rId31"/>
    <p:sldId id="293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7F292-8226-4A2D-9C58-B8A2A8082419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9779-FB31-4C58-B470-83A37946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3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09779-FB31-4C58-B470-83A37946CA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B031C-DC56-254F-97B4-48FFEC611BFE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8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09779-FB31-4C58-B470-83A37946CA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0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6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2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5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5958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2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9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1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7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8499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96910" y="6492238"/>
            <a:ext cx="1154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6/12/2014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3796" y="6492238"/>
            <a:ext cx="3512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Transversity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6068" y="6492238"/>
            <a:ext cx="1137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127209B-B3F5-498A-AD06-B1E95A6A5D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240"/>
            <a:ext cx="1749647" cy="365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58" y="6400163"/>
            <a:ext cx="14630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2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89.pdf"/><Relationship Id="rId7" Type="http://schemas.openxmlformats.org/officeDocument/2006/relationships/image" Target="../media/image193.pd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191.pdf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195.pd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209.3138v2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40.pd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4.pd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26.pd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9.pdf"/><Relationship Id="rId18" Type="http://schemas.openxmlformats.org/officeDocument/2006/relationships/image" Target="../media/image144.pdf"/><Relationship Id="rId3" Type="http://schemas.openxmlformats.org/officeDocument/2006/relationships/image" Target="../media/image10.png"/><Relationship Id="rId21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20" Type="http://schemas.openxmlformats.org/officeDocument/2006/relationships/image" Target="../media/image146.pd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df"/><Relationship Id="rId11" Type="http://schemas.openxmlformats.org/officeDocument/2006/relationships/image" Target="../media/image137.pdf"/><Relationship Id="rId24" Type="http://schemas.openxmlformats.org/officeDocument/2006/relationships/image" Target="../media/image150.pdf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35.pdf"/><Relationship Id="rId14" Type="http://schemas.openxmlformats.org/officeDocument/2006/relationships/image" Target="../media/image17.png"/><Relationship Id="rId22" Type="http://schemas.openxmlformats.org/officeDocument/2006/relationships/image" Target="../media/image148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2.pd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154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6 GeV TMD Program at JLab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Andrew Puckett</a:t>
            </a:r>
          </a:p>
          <a:p>
            <a:r>
              <a:rPr lang="en-US" smtClean="0"/>
              <a:t>University of Connecticut</a:t>
            </a:r>
          </a:p>
          <a:p>
            <a:r>
              <a:rPr lang="en-US"/>
              <a:t>4th International Workshop on Transverse Polarisation Phenomena in Hard Processes</a:t>
            </a:r>
          </a:p>
          <a:p>
            <a:r>
              <a:rPr lang="en-US" smtClean="0"/>
              <a:t>June </a:t>
            </a:r>
            <a:r>
              <a:rPr lang="en-US" smtClean="0"/>
              <a:t>12, 2014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@ Jefferson </a:t>
            </a:r>
            <a:r>
              <a:rPr lang="en-US" dirty="0"/>
              <a:t>Lab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405E-16DB-7B4E-8D59-529ECE3D5B7E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0" y="685800"/>
            <a:ext cx="4572000" cy="4906851"/>
            <a:chOff x="0" y="685800"/>
            <a:chExt cx="4572000" cy="4906851"/>
          </a:xfrm>
        </p:grpSpPr>
        <p:pic>
          <p:nvPicPr>
            <p:cNvPr id="7" name="Picture 6" descr="1252px-Jlab_cropp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85800"/>
              <a:ext cx="4572000" cy="490685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-234950" y="2228850"/>
              <a:ext cx="1765300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1530350" y="2317750"/>
              <a:ext cx="1892300" cy="330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/>
            <p:cNvSpPr/>
            <p:nvPr/>
          </p:nvSpPr>
          <p:spPr>
            <a:xfrm>
              <a:off x="876300" y="1308100"/>
              <a:ext cx="1447800" cy="685800"/>
            </a:xfrm>
            <a:prstGeom prst="arc">
              <a:avLst>
                <a:gd name="adj1" fmla="val 10774741"/>
                <a:gd name="adj2" fmla="val 21506698"/>
              </a:avLst>
            </a:prstGeom>
            <a:ln>
              <a:solidFill>
                <a:srgbClr val="FF0000"/>
              </a:solidFill>
              <a:tailEnd type="arrow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20700" y="2540000"/>
              <a:ext cx="2019300" cy="838200"/>
            </a:xfrm>
            <a:prstGeom prst="arc">
              <a:avLst>
                <a:gd name="adj1" fmla="val 94392"/>
                <a:gd name="adj2" fmla="val 10871310"/>
              </a:avLst>
            </a:prstGeom>
            <a:ln>
              <a:solidFill>
                <a:srgbClr val="FF0000"/>
              </a:solidFill>
              <a:tailEnd type="arrow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2012950" y="3409950"/>
              <a:ext cx="647700" cy="609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2362200" y="3695700"/>
              <a:ext cx="711200" cy="12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641600" y="3403600"/>
              <a:ext cx="876300" cy="685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36700" y="40386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74900" y="41656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imes New Roman"/>
                  <a:cs typeface="Times New Roman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75000" y="41021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FF0000"/>
                  </a:solidFill>
                  <a:latin typeface="Times New Roman"/>
                  <a:cs typeface="Times New Roman"/>
                </a:rPr>
                <a:t>C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85800"/>
            <a:ext cx="4572000" cy="280016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578927" y="371475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Superconducting RF electron </a:t>
            </a:r>
            <a:r>
              <a:rPr lang="en-US" dirty="0" err="1">
                <a:latin typeface="Times New Roman"/>
                <a:cs typeface="Times New Roman"/>
              </a:rPr>
              <a:t>linacs</a:t>
            </a:r>
            <a:r>
              <a:rPr lang="en-US" dirty="0">
                <a:latin typeface="Times New Roman"/>
                <a:cs typeface="Times New Roman"/>
              </a:rPr>
              <a:t> with up to 5X recirculation</a:t>
            </a:r>
          </a:p>
          <a:p>
            <a:pPr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CW </a:t>
            </a:r>
            <a:r>
              <a:rPr lang="en-US" dirty="0" smtClean="0">
                <a:latin typeface="Times New Roman"/>
                <a:cs typeface="Times New Roman"/>
              </a:rPr>
              <a:t>(“100%” </a:t>
            </a:r>
            <a:r>
              <a:rPr lang="en-US" dirty="0">
                <a:latin typeface="Times New Roman"/>
                <a:cs typeface="Times New Roman"/>
              </a:rPr>
              <a:t>duty factor) </a:t>
            </a:r>
            <a:r>
              <a:rPr lang="en-US" dirty="0" smtClean="0">
                <a:latin typeface="Times New Roman"/>
                <a:cs typeface="Times New Roman"/>
              </a:rPr>
              <a:t>operation (2 ns bunch period, ~0.3 </a:t>
            </a:r>
            <a:r>
              <a:rPr lang="en-US" dirty="0" err="1" smtClean="0">
                <a:latin typeface="Times New Roman"/>
                <a:cs typeface="Times New Roman"/>
              </a:rPr>
              <a:t>ps</a:t>
            </a:r>
            <a:r>
              <a:rPr lang="en-US" dirty="0" smtClean="0">
                <a:latin typeface="Times New Roman"/>
                <a:cs typeface="Times New Roman"/>
              </a:rPr>
              <a:t> bunch length)</a:t>
            </a:r>
            <a:endParaRPr lang="en-US" dirty="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Polarized source: up </a:t>
            </a:r>
            <a:r>
              <a:rPr lang="en-US">
                <a:latin typeface="Times New Roman"/>
                <a:cs typeface="Times New Roman"/>
              </a:rPr>
              <a:t>to </a:t>
            </a:r>
            <a:r>
              <a:rPr lang="en-US" smtClean="0">
                <a:latin typeface="Times New Roman"/>
                <a:cs typeface="Times New Roman"/>
              </a:rPr>
              <a:t>85-90% </a:t>
            </a:r>
            <a:r>
              <a:rPr lang="en-US" dirty="0">
                <a:latin typeface="Times New Roman"/>
                <a:cs typeface="Times New Roman"/>
              </a:rPr>
              <a:t>polarization</a:t>
            </a:r>
          </a:p>
          <a:p>
            <a:pPr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Three experimental Halls</a:t>
            </a:r>
          </a:p>
          <a:p>
            <a:pPr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Energy up to 6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r>
              <a:rPr lang="en-US" dirty="0">
                <a:latin typeface="Times New Roman"/>
                <a:cs typeface="Times New Roman"/>
              </a:rPr>
              <a:t> (upgrade will increase to 11(12) </a:t>
            </a:r>
            <a:r>
              <a:rPr lang="en-US" dirty="0" err="1">
                <a:latin typeface="Times New Roman"/>
                <a:cs typeface="Times New Roman"/>
              </a:rPr>
              <a:t>GeV</a:t>
            </a:r>
            <a:r>
              <a:rPr lang="en-US" dirty="0">
                <a:latin typeface="Times New Roman"/>
                <a:cs typeface="Times New Roman"/>
              </a:rPr>
              <a:t> to Halls A/B/C (D</a:t>
            </a:r>
            <a:r>
              <a:rPr lang="en-US" dirty="0" smtClean="0">
                <a:latin typeface="Times New Roman"/>
                <a:cs typeface="Times New Roman"/>
              </a:rPr>
              <a:t>))</a:t>
            </a:r>
          </a:p>
          <a:p>
            <a:pPr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Current (up to 180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smtClean="0">
                <a:latin typeface="Times New Roman"/>
                <a:cs typeface="Times New Roman"/>
              </a:rPr>
              <a:t>A CW)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92651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JLab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Aerial View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77515"/>
          </a:xfrm>
        </p:spPr>
        <p:txBody>
          <a:bodyPr/>
          <a:lstStyle/>
          <a:p>
            <a:r>
              <a:rPr lang="en-US" smtClean="0"/>
              <a:t>CEBAF Experimental Halls @6 GeV</a:t>
            </a:r>
            <a:endParaRPr lang="en-US"/>
          </a:p>
        </p:txBody>
      </p:sp>
      <p:pic>
        <p:nvPicPr>
          <p:cNvPr id="3" name="Picture 2" descr="hallc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93" y="3503596"/>
            <a:ext cx="4019590" cy="2926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16"/>
            <a:ext cx="4386977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76" y="577516"/>
            <a:ext cx="2968825" cy="2926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947" y="284550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A: Two identical HRSs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6977" y="1155031"/>
            <a:ext cx="193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 in Hall B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0042" y="5823284"/>
            <a:ext cx="255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C: HMS + SOS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3283" y="3503596"/>
            <a:ext cx="494071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A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High resolution (dp/p ~ 10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spectrometers, small acceptance for targeted measurements w/ well-controlled systematics, well-defined kinematics at high luminosities.  </a:t>
            </a:r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 A 522, 294 (2004)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 B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Large acceptance, moderate resolution/luminosity for measurement of multi-particle final states with broad kinematic coverage: </a:t>
            </a:r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 A 503, 513 (2003)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C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High momentum spectromer and Short Orbit Spectrometer—well-controlled acceptance for precise cross section measurements: </a:t>
            </a:r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PRC 78, 045202 (2008)</a:t>
            </a:r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77515"/>
          </a:xfrm>
        </p:spPr>
        <p:txBody>
          <a:bodyPr/>
          <a:lstStyle/>
          <a:p>
            <a:r>
              <a:rPr lang="en-US" smtClean="0"/>
              <a:t>Hall C SIDIS Cross Section Data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3796" y="577516"/>
            <a:ext cx="46502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dedicated SIDIS experiment at JLab: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 Navasardyan et al. PRL 98, 022001 (2007)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Asaturyan et al. PRC 85, 015202 (2012)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~= 5.5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measurements with three sets of targeted kinematic variations: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z-scan (0.3&lt;z&lt;1) at fixed (x,Q</a:t>
            </a:r>
            <a:r>
              <a:rPr lang="en-US" sz="1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(0.32,2.3 GeV</a:t>
            </a:r>
            <a:r>
              <a:rPr lang="en-US" sz="1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p</a:t>
            </a:r>
            <a:r>
              <a:rPr lang="en-US" sz="1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x-scan (0.2&lt;x&lt;0.6, 1.5 &lt; Q</a:t>
            </a:r>
            <a:r>
              <a:rPr lang="en-US" sz="1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4.6 GeV</a:t>
            </a:r>
            <a:r>
              <a:rPr lang="en-US" sz="1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at fixed z = 0.55, p</a:t>
            </a:r>
            <a:r>
              <a:rPr lang="en-US" sz="1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-scan (0 &lt; p</a:t>
            </a:r>
            <a:r>
              <a:rPr lang="en-US" sz="1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0.4 GeV) at fixed (x,z,Q</a:t>
            </a:r>
            <a:r>
              <a:rPr lang="en-US" sz="1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)=(0.32, 0.55, 2.3 GeV</a:t>
            </a:r>
            <a:r>
              <a:rPr lang="en-US" sz="1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measurements: fixed </a:t>
            </a:r>
            <a:r>
              <a:rPr lang="el-G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3.8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of </a:t>
            </a:r>
            <a:r>
              <a:rPr lang="el-G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liquid H</a:t>
            </a:r>
            <a:r>
              <a:rPr lang="en-US" sz="1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</a:t>
            </a:r>
            <a:r>
              <a:rPr lang="en-US" sz="1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16"/>
            <a:ext cx="4572000" cy="4636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43" y="3997381"/>
            <a:ext cx="4572000" cy="1810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094518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 C SIDIS cross section data are in reasonable agreement with simple, LO, naive partonic picture, provided M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&gt;~ 2.5 GeV</a:t>
            </a:r>
            <a:r>
              <a:rPr 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1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77515"/>
          </a:xfrm>
        </p:spPr>
        <p:txBody>
          <a:bodyPr/>
          <a:lstStyle/>
          <a:p>
            <a:r>
              <a:rPr lang="en-US" smtClean="0"/>
              <a:t>Hall C data, Continued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16"/>
            <a:ext cx="4572000" cy="3980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8389"/>
            <a:ext cx="4572000" cy="741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29969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p/d ratios of </a:t>
            </a:r>
            <a:r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cross section difference depends only on d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/u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leading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for z &lt; 0.7 in reasonable agreement with CTEQ6 LO PDFs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7516"/>
            <a:ext cx="4572000" cy="4369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492904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dependence at (x,z,Q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(0.32, 0.55, 2.30 GeV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up to p</a:t>
            </a:r>
            <a:r>
              <a:rPr lang="en-US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0.4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compatible with Gaussian p</a:t>
            </a:r>
            <a:r>
              <a:rPr lang="en-US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distribution, similar (but not identical) widths for p, d, </a:t>
            </a:r>
            <a:r>
              <a:rPr lang="el-GR" sz="16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p</a:t>
            </a:r>
            <a:r>
              <a:rPr lang="en-US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range, strongly correlated with </a:t>
            </a:r>
            <a:r>
              <a:rPr lang="el-G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—not venturing far from collinearity!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6398" y="1789295"/>
            <a:ext cx="3855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R. Asaturyan et al. PRC 85, 015202 (2012)</a:t>
            </a:r>
          </a:p>
        </p:txBody>
      </p:sp>
    </p:spTree>
    <p:extLst>
      <p:ext uri="{BB962C8B-B14F-4D97-AF65-F5344CB8AC3E}">
        <p14:creationId xmlns:p14="http://schemas.microsoft.com/office/powerpoint/2010/main" val="8535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Hall B Unpolarized Data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57053"/>
            <a:ext cx="4572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Osipenko et al. (CLAS Collaboration), PRD 80, 032004 (2009)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5.75 GeV, liquid hydrogen target, CLAS detector, luminosity 10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2001-2002 data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p(e,e’</a:t>
            </a:r>
            <a:r>
              <a:rPr lang="el-G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)X data were analyzed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acceptance for wide, multi-dimensional phase-space coverage.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 “DIS” cut W &gt; 2 GeV not explicitly included, but most of the data are in the DIS regime.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 en</a:t>
            </a:r>
            <a:r>
              <a:rPr lang="el-GR" sz="16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suppressed with M</a:t>
            </a:r>
            <a:r>
              <a:rPr lang="en-US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1.08 GeV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(more relaxed compared to M</a:t>
            </a:r>
            <a:r>
              <a:rPr lang="en-US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2.5 GeV</a:t>
            </a:r>
            <a:r>
              <a:rPr lang="en-US" sz="1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suggested by Hall C data).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sz="1600" b="1" i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6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)-integrated data described to within ~20% by NLO pQCD predictions using standard PDFs and FFs.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57053"/>
            <a:ext cx="4572000" cy="5084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0442" y="5847347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z-dependence of p</a:t>
            </a:r>
            <a:r>
              <a:rPr lang="en-US" sz="14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-integrated SIDIS structure function H</a:t>
            </a:r>
            <a:r>
              <a:rPr lang="en-US" sz="14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compared to LO/NLO pQCD expectation</a:t>
            </a:r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6962"/>
            <a:ext cx="4572000" cy="11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Hall B Unpolarized Data, Continued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245"/>
            <a:ext cx="4572000" cy="4722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9245"/>
            <a:ext cx="4572000" cy="5049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6213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vs. Q</a:t>
            </a:r>
            <a:r>
              <a:rPr lang="en-US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fixed x = 0.33 in different z bins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88832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vs. x in different z bins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1578"/>
          </a:xfrm>
        </p:spPr>
        <p:txBody>
          <a:bodyPr>
            <a:normAutofit/>
          </a:bodyPr>
          <a:lstStyle/>
          <a:p>
            <a:r>
              <a:rPr lang="en-US" smtClean="0"/>
              <a:t>Hall B Unpolarized Data, Continued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79"/>
            <a:ext cx="4572000" cy="5329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9" y="601579"/>
            <a:ext cx="4572000" cy="5094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8766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&lt;cos(2</a:t>
            </a:r>
            <a:r>
              <a:rPr lang="el-G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)&gt; moments small, except at low z, high p</a:t>
            </a:r>
            <a:r>
              <a:rPr lang="en-US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69633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&lt;cos(</a:t>
            </a:r>
            <a:r>
              <a:rPr lang="el-GR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)&gt; moments smaller than prediction based on Cahn+Berger effects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16" y="4035522"/>
            <a:ext cx="3657600" cy="2732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 SIDIS Beam Spin Asymmetries A</a:t>
            </a:r>
            <a:r>
              <a:rPr lang="en-US" baseline="-25000" smtClean="0"/>
              <a:t>LU</a:t>
            </a:r>
            <a:r>
              <a:rPr lang="en-US" baseline="30000" smtClean="0"/>
              <a:t>sin(</a:t>
            </a:r>
            <a:r>
              <a:rPr lang="el-GR" baseline="30000" smtClean="0"/>
              <a:t>ϕ</a:t>
            </a:r>
            <a:r>
              <a:rPr lang="en-US" baseline="30000" smtClean="0"/>
              <a:t>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959"/>
            <a:ext cx="5486400" cy="3909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04347"/>
            <a:ext cx="5510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Phys. Rev. D 69, 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112004 (2004): BSA from CLAS data with E = 4.3 GeV, P</a:t>
            </a:r>
            <a:r>
              <a:rPr lang="en-US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70%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clear evidence for non-zero BSA in SIDIS.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45959"/>
            <a:ext cx="3657600" cy="1509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8116" y="2093495"/>
            <a:ext cx="37658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1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sin(</a:t>
            </a:r>
            <a:r>
              <a:rPr lang="el-GR" sz="1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twist-3 asymmetry sensitive to qgq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sensitive in principle to leading-twist TMDs and FFs including Collins and B-M functions, but convoluted with twist-3 objects.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is currently known about the contribution of each term. 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 SIDIS Beam Spin Asymmetries A</a:t>
            </a:r>
            <a:r>
              <a:rPr lang="en-US" baseline="-25000"/>
              <a:t>LU</a:t>
            </a:r>
            <a:r>
              <a:rPr lang="en-US" baseline="30000"/>
              <a:t>sin(</a:t>
            </a:r>
            <a:r>
              <a:rPr lang="el-GR" baseline="30000"/>
              <a:t>ϕ</a:t>
            </a:r>
            <a:r>
              <a:rPr lang="en-US" baseline="30000" smtClean="0"/>
              <a:t>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225550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PRD 89 </a:t>
            </a:r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(2014) </a:t>
            </a:r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072011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High-statistics data @5.5 GeV for </a:t>
            </a:r>
            <a:r>
              <a:rPr lang="el-G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See also </a:t>
            </a:r>
            <a:r>
              <a:rPr lang="el-G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from CLAS e1-dvcs:</a:t>
            </a:r>
            <a:r>
              <a:rPr lang="en-US" sz="1600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PLB </a:t>
            </a:r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704 (2011) </a:t>
            </a:r>
            <a:r>
              <a:rPr lang="en-US" sz="1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397</a:t>
            </a:r>
            <a:endParaRPr lang="en-US"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Bottom left: comparison with existing data, after kinematic re-scaling by f(y)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45959"/>
            <a:ext cx="3657600" cy="1509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355"/>
            <a:ext cx="4572000" cy="2657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9429"/>
            <a:ext cx="4572000" cy="2091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39825"/>
            <a:ext cx="4572000" cy="2006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568908"/>
            <a:ext cx="2286000" cy="7912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584590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to model predictions—significant discriminating power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 SIDIS A</a:t>
            </a:r>
            <a:r>
              <a:rPr lang="en-US" baseline="-25000" smtClean="0"/>
              <a:t>1</a:t>
            </a:r>
            <a:r>
              <a:rPr lang="en-US" smtClean="0"/>
              <a:t>, A</a:t>
            </a:r>
            <a:r>
              <a:rPr lang="en-US" baseline="-25000" smtClean="0"/>
              <a:t>UL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959"/>
            <a:ext cx="4572000" cy="295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45959"/>
            <a:ext cx="4572000" cy="2853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814011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PRL 105, 262002 (2010)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5.7 GeV, I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 nA, P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0.7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polarized target (DNP method), P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0.75.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dilution from unpolarized N, f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0.14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99691"/>
            <a:ext cx="4572000" cy="745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4443581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measurement of transverse momentum dependence of A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asymmetry in SIDIS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Hints at possible helicity-dependence of quark k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measurement of non-zero A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sin(2</a:t>
            </a:r>
            <a:r>
              <a:rPr lang="el-GR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indicating potentially significant quark spin-orbit correlations</a:t>
            </a:r>
          </a:p>
        </p:txBody>
      </p:sp>
    </p:spTree>
    <p:extLst>
      <p:ext uri="{BB962C8B-B14F-4D97-AF65-F5344CB8AC3E}">
        <p14:creationId xmlns:p14="http://schemas.microsoft.com/office/powerpoint/2010/main" val="13027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7358"/>
            <a:ext cx="9144000" cy="5896321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Introduction:</a:t>
            </a:r>
          </a:p>
          <a:p>
            <a:pPr lvl="1"/>
            <a:r>
              <a:rPr lang="en-US" smtClean="0"/>
              <a:t>SIDIS and TMD formalism </a:t>
            </a:r>
          </a:p>
          <a:p>
            <a:pPr lvl="1"/>
            <a:r>
              <a:rPr lang="en-US" smtClean="0"/>
              <a:t>Accessible phase space in fixed target electron scattering with a 6 GeV electron beam</a:t>
            </a:r>
          </a:p>
          <a:p>
            <a:r>
              <a:rPr lang="en-US" smtClean="0"/>
              <a:t>The Continuous Electron Beam Accelerator Facility (CEBAF) at Jefferson Lab</a:t>
            </a:r>
          </a:p>
          <a:p>
            <a:pPr lvl="1"/>
            <a:r>
              <a:rPr lang="en-US" smtClean="0"/>
              <a:t>Accelerator</a:t>
            </a:r>
          </a:p>
          <a:p>
            <a:pPr lvl="1"/>
            <a:r>
              <a:rPr lang="en-US" smtClean="0"/>
              <a:t>Experimental Halls @6 GeV</a:t>
            </a:r>
          </a:p>
          <a:p>
            <a:r>
              <a:rPr lang="en-US" smtClean="0"/>
              <a:t>SIDIS/TMD published results from JLab 6 GeV</a:t>
            </a:r>
          </a:p>
          <a:p>
            <a:pPr lvl="1"/>
            <a:r>
              <a:rPr lang="en-US" smtClean="0"/>
              <a:t>Hall C cross section data</a:t>
            </a:r>
          </a:p>
          <a:p>
            <a:pPr lvl="1"/>
            <a:r>
              <a:rPr lang="en-US" smtClean="0"/>
              <a:t>Hall B unpolarized target data</a:t>
            </a:r>
          </a:p>
          <a:p>
            <a:pPr lvl="1"/>
            <a:r>
              <a:rPr lang="en-US" smtClean="0"/>
              <a:t>Hall B polarized beam and/or target data</a:t>
            </a:r>
          </a:p>
          <a:p>
            <a:pPr lvl="1"/>
            <a:r>
              <a:rPr lang="en-US" smtClean="0"/>
              <a:t>Hall A polarized </a:t>
            </a:r>
            <a:r>
              <a:rPr lang="en-US" baseline="30000" smtClean="0"/>
              <a:t>3</a:t>
            </a:r>
            <a:r>
              <a:rPr lang="en-US" smtClean="0"/>
              <a:t>He target data</a:t>
            </a:r>
          </a:p>
          <a:p>
            <a:r>
              <a:rPr lang="en-US" smtClean="0"/>
              <a:t>Ongoing analyses and forthcoming results from completed 6 GeV </a:t>
            </a:r>
            <a:r>
              <a:rPr lang="en-US" smtClean="0"/>
              <a:t>experiments</a:t>
            </a:r>
            <a:endParaRPr lang="en-US" smtClean="0"/>
          </a:p>
          <a:p>
            <a:r>
              <a:rPr lang="en-US" smtClean="0"/>
              <a:t>Summary—what have we learned from JLab @6 GeV</a:t>
            </a:r>
            <a:r>
              <a:rPr lang="en-US" smtClean="0"/>
              <a:t>?</a:t>
            </a:r>
            <a:endParaRPr lang="en-US" smtClean="0"/>
          </a:p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7" descr="tabellap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830911"/>
            <a:ext cx="4572000" cy="2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149600" y="2882900"/>
            <a:ext cx="1409700" cy="519637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Transverse target spin asymmetries in SIDIS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7400" y="2362731"/>
            <a:ext cx="1066800" cy="10403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3402537"/>
            <a:ext cx="45593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Times New Roman"/>
                <a:cs typeface="Times New Roman"/>
              </a:rPr>
              <a:t>Transverse target spin-dependent cross section for SIDIS</a:t>
            </a:r>
            <a:endParaRPr lang="en-US" sz="200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600">
                <a:solidFill>
                  <a:srgbClr val="FF0000"/>
                </a:solidFill>
                <a:latin typeface="Times New Roman"/>
                <a:cs typeface="Times New Roman"/>
              </a:rPr>
              <a:t> Collins effect—chiral-odd quark transversity DF; chiral-odd Collins FF</a:t>
            </a:r>
          </a:p>
          <a:p>
            <a:pPr>
              <a:buFont typeface="Arial"/>
              <a:buChar char="•"/>
            </a:pPr>
            <a:r>
              <a:rPr lang="en-US" sz="1600">
                <a:solidFill>
                  <a:srgbClr val="0000FF"/>
                </a:solidFill>
                <a:latin typeface="Times New Roman"/>
                <a:cs typeface="Times New Roman"/>
              </a:rPr>
              <a:t> Sivers effect—access to quark OAM and QCD </a:t>
            </a:r>
            <a:r>
              <a:rPr lang="en-US" sz="1600" smtClean="0">
                <a:solidFill>
                  <a:srgbClr val="0000FF"/>
                </a:solidFill>
                <a:latin typeface="Times New Roman"/>
                <a:cs typeface="Times New Roman"/>
              </a:rPr>
              <a:t>FSI effects</a:t>
            </a:r>
            <a:endParaRPr lang="en-US" sz="160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1600">
                <a:solidFill>
                  <a:srgbClr val="FE46FF"/>
                </a:solidFill>
                <a:latin typeface="Times New Roman"/>
                <a:cs typeface="Times New Roman"/>
              </a:rPr>
              <a:t> “Transversal helicity” g</a:t>
            </a:r>
            <a:r>
              <a:rPr lang="en-US" sz="1600" baseline="-25000">
                <a:solidFill>
                  <a:srgbClr val="FE46FF"/>
                </a:solidFill>
                <a:latin typeface="Times New Roman"/>
                <a:cs typeface="Times New Roman"/>
              </a:rPr>
              <a:t>1T</a:t>
            </a:r>
            <a:r>
              <a:rPr lang="en-US" sz="1600">
                <a:solidFill>
                  <a:srgbClr val="FE46FF"/>
                </a:solidFill>
                <a:latin typeface="Times New Roman"/>
                <a:cs typeface="Times New Roman"/>
              </a:rPr>
              <a:t>—real part of S wave-P wave interference (Sivers = imaginary part)</a:t>
            </a:r>
          </a:p>
          <a:p>
            <a:pPr>
              <a:buFont typeface="Arial"/>
              <a:buChar char="•"/>
            </a:pPr>
            <a:r>
              <a:rPr lang="en-US" sz="1600">
                <a:solidFill>
                  <a:srgbClr val="008000"/>
                </a:solidFill>
                <a:latin typeface="Times New Roman"/>
                <a:cs typeface="Times New Roman"/>
              </a:rPr>
              <a:t> “Pretzelosity” or Mulders-Tangerman function—access to wavefunction components differing by 2 units of OAM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49600" y="2362200"/>
            <a:ext cx="1409700" cy="5207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0" y="830912"/>
            <a:ext cx="4572000" cy="1533525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392420" y="2511654"/>
            <a:ext cx="2911083" cy="1152144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392420" y="3881931"/>
            <a:ext cx="2743200" cy="12413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54200" y="2364437"/>
            <a:ext cx="1295400" cy="1038100"/>
          </a:xfrm>
          <a:prstGeom prst="rect">
            <a:avLst/>
          </a:prstGeom>
          <a:noFill/>
          <a:ln w="25400">
            <a:solidFill>
              <a:srgbClr val="FE4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559300" y="5123267"/>
            <a:ext cx="4572000" cy="12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Transverse Spin Asymmetries from Hall A: E06-010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组合 18"/>
          <p:cNvGrpSpPr/>
          <p:nvPr/>
        </p:nvGrpSpPr>
        <p:grpSpPr>
          <a:xfrm>
            <a:off x="104487" y="928901"/>
            <a:ext cx="3926881" cy="5105098"/>
            <a:chOff x="5257800" y="1524000"/>
            <a:chExt cx="3733800" cy="4500265"/>
          </a:xfrm>
        </p:grpSpPr>
        <p:grpSp>
          <p:nvGrpSpPr>
            <p:cNvPr id="7" name="组合 17"/>
            <p:cNvGrpSpPr/>
            <p:nvPr/>
          </p:nvGrpSpPr>
          <p:grpSpPr>
            <a:xfrm>
              <a:off x="7166589" y="5562600"/>
              <a:ext cx="1804834" cy="461665"/>
              <a:chOff x="7166589" y="5486400"/>
              <a:chExt cx="1804834" cy="461665"/>
            </a:xfrm>
          </p:grpSpPr>
          <p:sp>
            <p:nvSpPr>
              <p:cNvPr id="14" name="矩形 15"/>
              <p:cNvSpPr/>
              <p:nvPr/>
            </p:nvSpPr>
            <p:spPr>
              <a:xfrm>
                <a:off x="7166589" y="5635113"/>
                <a:ext cx="148611" cy="21753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315200" y="5486400"/>
                <a:ext cx="16562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Beam Polarimetry</a:t>
                </a:r>
              </a:p>
              <a:p>
                <a:r>
                  <a:rPr lang="en-US" sz="1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(Møller + Compton)</a:t>
                </a:r>
                <a:endParaRPr lang="en-US" sz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" name="组合 14"/>
            <p:cNvGrpSpPr/>
            <p:nvPr/>
          </p:nvGrpSpPr>
          <p:grpSpPr>
            <a:xfrm>
              <a:off x="5257800" y="1524000"/>
              <a:ext cx="3733800" cy="4495800"/>
              <a:chOff x="5181600" y="1295400"/>
              <a:chExt cx="3829005" cy="4724400"/>
            </a:xfrm>
          </p:grpSpPr>
          <p:pic>
            <p:nvPicPr>
              <p:cNvPr id="9" name="Picture 2" descr="E:\My Documents\my file\JLab\meeting\2009.05.03 APS April Meeting\ExpSetup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81600" y="1371600"/>
                <a:ext cx="3829005" cy="4648200"/>
              </a:xfrm>
              <a:prstGeom prst="rect">
                <a:avLst/>
              </a:prstGeom>
              <a:noFill/>
            </p:spPr>
          </p:pic>
          <p:grpSp>
            <p:nvGrpSpPr>
              <p:cNvPr id="10" name="组合 13"/>
              <p:cNvGrpSpPr/>
              <p:nvPr/>
            </p:nvGrpSpPr>
            <p:grpSpPr>
              <a:xfrm>
                <a:off x="6978888" y="1295400"/>
                <a:ext cx="1492513" cy="461665"/>
                <a:chOff x="6978888" y="1371600"/>
                <a:chExt cx="1492513" cy="461665"/>
              </a:xfrm>
            </p:grpSpPr>
            <p:sp>
              <p:nvSpPr>
                <p:cNvPr id="11" name="矩形 11"/>
                <p:cNvSpPr/>
                <p:nvPr/>
              </p:nvSpPr>
              <p:spPr>
                <a:xfrm>
                  <a:off x="7315200" y="1447800"/>
                  <a:ext cx="152400" cy="228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467600" y="1371600"/>
                  <a:ext cx="10038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Luminosity</a:t>
                  </a:r>
                </a:p>
                <a:p>
                  <a:r>
                    <a:rPr lang="en-US" sz="12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Monitor</a:t>
                  </a:r>
                  <a:endParaRPr lang="en-US" sz="12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3" name="矩形 10"/>
                <p:cNvSpPr/>
                <p:nvPr/>
              </p:nvSpPr>
              <p:spPr>
                <a:xfrm>
                  <a:off x="6978888" y="1447800"/>
                  <a:ext cx="152400" cy="2286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4638126" y="745959"/>
            <a:ext cx="3733800" cy="2320636"/>
            <a:chOff x="5486400" y="2263914"/>
            <a:chExt cx="3733800" cy="2320636"/>
          </a:xfrm>
        </p:grpSpPr>
        <p:pic>
          <p:nvPicPr>
            <p:cNvPr id="17" name="Picture 16" descr="cell.JPG"/>
            <p:cNvPicPr>
              <a:picLocks noChangeAspect="1"/>
            </p:cNvPicPr>
            <p:nvPr/>
          </p:nvPicPr>
          <p:blipFill>
            <a:blip r:embed="rId3" cstate="print"/>
            <a:srcRect l="937" t="4279"/>
            <a:stretch>
              <a:fillRect/>
            </a:stretch>
          </p:blipFill>
          <p:spPr>
            <a:xfrm>
              <a:off x="5486400" y="2263914"/>
              <a:ext cx="3657600" cy="2320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ight Arrow 17"/>
            <p:cNvSpPr/>
            <p:nvPr/>
          </p:nvSpPr>
          <p:spPr>
            <a:xfrm>
              <a:off x="5572770" y="2848690"/>
              <a:ext cx="1056630" cy="41389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263914"/>
              <a:ext cx="1327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Polarized Laser</a:t>
              </a:r>
            </a:p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795 nm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3664804"/>
              <a:ext cx="1712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25 G Holding Field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67573" y="2463569"/>
              <a:ext cx="1004828" cy="1126448"/>
            </a:xfrm>
            <a:prstGeom prst="rect">
              <a:avLst/>
            </a:prstGeom>
            <a:noFill/>
            <a:ln w="7620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43644" y="2263914"/>
              <a:ext cx="1300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92D050"/>
                  </a:solidFill>
                </a:rPr>
                <a:t>Oven @ 230 </a:t>
              </a:r>
              <a:r>
                <a:rPr lang="en-US" sz="1400" b="1" baseline="30000" dirty="0" err="1" smtClean="0">
                  <a:solidFill>
                    <a:srgbClr val="92D050"/>
                  </a:solidFill>
                </a:rPr>
                <a:t>o</a:t>
              </a:r>
              <a:r>
                <a:rPr lang="en-US" sz="1400" b="1" dirty="0" err="1" smtClean="0">
                  <a:solidFill>
                    <a:srgbClr val="92D050"/>
                  </a:solidFill>
                </a:rPr>
                <a:t>C</a:t>
              </a:r>
              <a:endParaRPr lang="en-US" sz="1400" b="1" dirty="0">
                <a:solidFill>
                  <a:srgbClr val="92D05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3644" y="3295472"/>
              <a:ext cx="1285107" cy="738664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C000"/>
                  </a:solidFill>
                </a:rPr>
                <a:t>Pumping Chamber 3” diameter</a:t>
              </a:r>
              <a:endParaRPr lang="en-US" sz="1400" b="1" dirty="0">
                <a:solidFill>
                  <a:srgbClr val="FFC000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486400" y="4408322"/>
              <a:ext cx="3657600" cy="1588"/>
            </a:xfrm>
            <a:prstGeom prst="straightConnector1">
              <a:avLst/>
            </a:prstGeom>
            <a:ln cmpd="sng">
              <a:solidFill>
                <a:srgbClr val="002060"/>
              </a:solidFill>
              <a:headEnd type="arrow" w="med" len="med"/>
              <a:tailEnd type="arrow" w="med" len="med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562600" y="4100546"/>
              <a:ext cx="365760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40 cm Target Chamber</a:t>
              </a:r>
              <a:endParaRPr lang="en-US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70766" y="2677811"/>
              <a:ext cx="13579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10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atm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400" b="1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He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Some N</a:t>
              </a:r>
              <a:r>
                <a:rPr lang="en-US" sz="14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1400" b="1" dirty="0" err="1" smtClean="0">
                  <a:solidFill>
                    <a:schemeClr val="bg1"/>
                  </a:solidFill>
                </a:rPr>
                <a:t>Rb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, K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029" y="3164998"/>
            <a:ext cx="4572000" cy="160222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38026" y="4694879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5.9 GeV beam, ~85% polarized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Helium-3 target, &lt;P</a:t>
            </a:r>
            <a:r>
              <a:rPr lang="en-US" sz="1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= 55% transverse (vertical and horizontal directions), flip every ~20 minutes.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beam current ~12 </a:t>
            </a:r>
            <a:r>
              <a:rPr lang="el-GR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Two-month run in Hall A in 2008/2009, expt. E06-010</a:t>
            </a:r>
          </a:p>
        </p:txBody>
      </p:sp>
    </p:spTree>
    <p:extLst>
      <p:ext uri="{BB962C8B-B14F-4D97-AF65-F5344CB8AC3E}">
        <p14:creationId xmlns:p14="http://schemas.microsoft.com/office/powerpoint/2010/main" val="23413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Collins and Sivers effects: </a:t>
            </a:r>
            <a:r>
              <a:rPr lang="en-US" i="1" smtClean="0"/>
              <a:t>PRL 107, 072003 (2011)</a:t>
            </a:r>
            <a:endParaRPr lang="en-US" i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959"/>
            <a:ext cx="4572000" cy="3461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72423"/>
            <a:ext cx="4572000" cy="3523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17234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</a:t>
            </a:r>
            <a:r>
              <a:rPr 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Collins and Sivers asymmetries &lt;5% in magnitude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Extracted neutron C/S moments consistent w/model predictions available at time of publication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valence region, despite relatively low statistics, E06-010 has best sensitivity to neutron Sivers moments, and comparable precision to COMPASS d-p for Collins moments, after correction for quark depolarization factor D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(1-y)/(1-y + y</a:t>
            </a:r>
            <a:r>
              <a:rPr 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E06-010 data from a short-duration run with small-acceptance spectrometers demonstrates power of </a:t>
            </a:r>
            <a:r>
              <a:rPr lang="en-US" b="1" i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target and lays foundation for high statistical FOM @11 GeV</a:t>
            </a:r>
            <a:endParaRPr 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“Trans-helicity” (A</a:t>
            </a:r>
            <a:r>
              <a:rPr lang="en-US" baseline="-25000" smtClean="0"/>
              <a:t>LT</a:t>
            </a:r>
            <a:r>
              <a:rPr lang="en-US" baseline="30000" smtClean="0"/>
              <a:t>cos(</a:t>
            </a:r>
            <a:r>
              <a:rPr lang="el-GR" baseline="30000" smtClean="0"/>
              <a:t>ϕ</a:t>
            </a:r>
            <a:r>
              <a:rPr lang="en-US" baseline="30000" smtClean="0"/>
              <a:t>h–</a:t>
            </a:r>
            <a:r>
              <a:rPr lang="el-GR" baseline="30000" smtClean="0"/>
              <a:t>ϕ</a:t>
            </a:r>
            <a:r>
              <a:rPr lang="en-US" baseline="30000" smtClean="0"/>
              <a:t>S)</a:t>
            </a:r>
            <a:r>
              <a:rPr lang="en-US" smtClean="0"/>
              <a:t>): </a:t>
            </a:r>
            <a:r>
              <a:rPr lang="en-US" i="1" smtClean="0"/>
              <a:t>PRL 108, 052001 (2012)</a:t>
            </a:r>
            <a:endParaRPr lang="en-US" i="1" baseline="30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84" y="693018"/>
            <a:ext cx="5152216" cy="2926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21" y="3619099"/>
            <a:ext cx="5267879" cy="2926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93018"/>
            <a:ext cx="3874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right: Helium-3 asymmetries: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asymmetries compatible with zero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asymmetries: 2.8</a:t>
            </a:r>
            <a:r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signal for 4 x bins combined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neutron data for A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clear non-zero A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suggest: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1T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small at low x, favors negative values at larger 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1T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positive, significantly non-zero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expect noticeable signal for proton target!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Related to real part of L=0, L=1 interference (Siversimaginary part)</a:t>
            </a:r>
            <a:endParaRPr lang="en-US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5" y="5416635"/>
            <a:ext cx="29432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00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Inclusive Hadron SSAs: </a:t>
            </a:r>
            <a:r>
              <a:rPr lang="en-US" i="1" smtClean="0"/>
              <a:t>PRC </a:t>
            </a:r>
            <a:r>
              <a:rPr lang="en-US" i="1"/>
              <a:t>89, 042201(R) (2014)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13" y="3977431"/>
            <a:ext cx="3657600" cy="1708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98" y="745959"/>
            <a:ext cx="3657600" cy="3231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" y="649867"/>
            <a:ext cx="4458322" cy="57062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3796" y="5570621"/>
            <a:ext cx="465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explicit prediction for JLab kinematics on a neutron available at time of publication, but: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Anselmino 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arXiv:0911.1744</a:t>
            </a:r>
          </a:p>
        </p:txBody>
      </p:sp>
    </p:spTree>
    <p:extLst>
      <p:ext uri="{BB962C8B-B14F-4D97-AF65-F5344CB8AC3E}">
        <p14:creationId xmlns:p14="http://schemas.microsoft.com/office/powerpoint/2010/main" val="300746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Inclusive DIS A</a:t>
            </a:r>
            <a:r>
              <a:rPr lang="en-US" baseline="-25000" smtClean="0"/>
              <a:t>y</a:t>
            </a:r>
            <a:r>
              <a:rPr lang="en-US"/>
              <a:t>: </a:t>
            </a:r>
            <a:r>
              <a:rPr lang="en-US" i="1" smtClean="0"/>
              <a:t>arxiv:1311.0197</a:t>
            </a:r>
            <a:endParaRPr lang="en-US" i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959"/>
            <a:ext cx="5486400" cy="4678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5245768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to PRL, under review, second round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745959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Inclusive DIS A</a:t>
            </a:r>
            <a:r>
              <a:rPr lang="en-US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strictly zero in Born approximation; non-zero is a clear signal for multi-photon-exchange effects.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asymmetry for all W &gt; 2 GeV data is negative, non-zero by 2.8</a:t>
            </a:r>
            <a:r>
              <a:rPr lang="el-GR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in sign w/model calculation based on twist-3 qgq correlators with input from Sivers function measured in SIDIS (Metz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2000" i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000" i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arxiv.org/abs/1209.3138v2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19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smtClean="0"/>
              <a:t>3</a:t>
            </a:r>
            <a:r>
              <a:rPr lang="en-US"/>
              <a:t>He(e,e’K)X </a:t>
            </a:r>
            <a:r>
              <a:rPr lang="en-US" smtClean="0"/>
              <a:t>Collins/Sivers: </a:t>
            </a:r>
            <a:r>
              <a:rPr lang="en-US" i="1" smtClean="0"/>
              <a:t>arxiv:1404.7204v1</a:t>
            </a:r>
            <a:r>
              <a:rPr lang="en-US" smtClean="0"/>
              <a:t> </a:t>
            </a:r>
            <a:endParaRPr lang="en-US" baseline="30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45959"/>
            <a:ext cx="7315200" cy="4168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148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rather low statistics, K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Collins/Sivers consistent with zero, K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Collins/Sivers both large, negative (but with large errors)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to Phys. Rev. C, under review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53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Pretzelosity for n(e,e’</a:t>
            </a:r>
            <a:r>
              <a:rPr lang="el-GR" smtClean="0"/>
              <a:t>π</a:t>
            </a:r>
            <a:r>
              <a:rPr lang="en-US" baseline="30000" smtClean="0"/>
              <a:t>+/-</a:t>
            </a:r>
            <a:r>
              <a:rPr lang="en-US" smtClean="0"/>
              <a:t>)X: </a:t>
            </a:r>
            <a:r>
              <a:rPr lang="en-US" i="1" smtClean="0"/>
              <a:t>arXiv:1312.3047v3</a:t>
            </a:r>
            <a:endParaRPr lang="en-US" i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45959"/>
            <a:ext cx="6400800" cy="4596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1" y="543827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Status: Submitted to PRC, under review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95664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asymmetries consistent with zero and with model predictions.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900"/>
            <a:ext cx="31242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22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forthcoming results from JLab 6 GeV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517358"/>
            <a:ext cx="9144000" cy="5823284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The long shutdown of CEBAF for the upgrade to 12 GeV has halted the flow of new data for the last ~2 years.</a:t>
            </a:r>
          </a:p>
          <a:p>
            <a:r>
              <a:rPr lang="en-US" smtClean="0"/>
              <a:t>Substantial volume of additional SIDIS data “in the can” with analysis ongoing, mainly from CLAS:</a:t>
            </a:r>
          </a:p>
          <a:p>
            <a:pPr lvl="1"/>
            <a:r>
              <a:rPr lang="en-US" smtClean="0"/>
              <a:t>SIDIS multiplicity ratios A/D for C, Fe, Pb targets from CLAS eg2 data (Ph. D. thesis of T. Mineeva, U.Conn, advisor K. Joo)</a:t>
            </a:r>
          </a:p>
          <a:p>
            <a:pPr lvl="1"/>
            <a:r>
              <a:rPr lang="en-US" smtClean="0"/>
              <a:t>SIDIS unpolarized cross sections and azimuthal moments cos(</a:t>
            </a:r>
            <a:r>
              <a:rPr lang="el-GR" smtClean="0"/>
              <a:t>ϕ</a:t>
            </a:r>
            <a:r>
              <a:rPr lang="en-US" smtClean="0"/>
              <a:t>), cos(2</a:t>
            </a:r>
            <a:r>
              <a:rPr lang="el-GR" smtClean="0"/>
              <a:t>ϕ</a:t>
            </a:r>
            <a:r>
              <a:rPr lang="en-US" smtClean="0"/>
              <a:t>) from CLAS e1f data (Ph. D. thesis of N. Harrison, U.Conn, advisor K. Joo). </a:t>
            </a:r>
          </a:p>
          <a:p>
            <a:pPr lvl="1"/>
            <a:r>
              <a:rPr lang="en-US" smtClean="0"/>
              <a:t>Higher-statistics A</a:t>
            </a:r>
            <a:r>
              <a:rPr lang="en-US" baseline="-25000" smtClean="0"/>
              <a:t>LL</a:t>
            </a:r>
            <a:r>
              <a:rPr lang="en-US" smtClean="0"/>
              <a:t> and A</a:t>
            </a:r>
            <a:r>
              <a:rPr lang="en-US" baseline="-25000" smtClean="0"/>
              <a:t>UL</a:t>
            </a:r>
            <a:r>
              <a:rPr lang="en-US" smtClean="0"/>
              <a:t> SIDIS asymmetries from recent CLAS eg1-dvcs data, NH</a:t>
            </a:r>
            <a:r>
              <a:rPr lang="en-US" baseline="-25000" smtClean="0"/>
              <a:t>3</a:t>
            </a:r>
            <a:r>
              <a:rPr lang="en-US" smtClean="0"/>
              <a:t> and ND</a:t>
            </a:r>
            <a:r>
              <a:rPr lang="en-US" baseline="-25000" smtClean="0"/>
              <a:t>3</a:t>
            </a:r>
            <a:r>
              <a:rPr lang="en-US" smtClean="0"/>
              <a:t> targets (Ph.D. thesis of S. Jawalkar, W&amp;M, advisor K. Griffioen)</a:t>
            </a:r>
          </a:p>
          <a:p>
            <a:r>
              <a:rPr lang="en-US" smtClean="0"/>
              <a:t>Potential for SIDIS “data-mining” from CLAS experiments not primarily dedicated to SIDIS</a:t>
            </a:r>
          </a:p>
          <a:p>
            <a:r>
              <a:rPr lang="en-US" smtClean="0"/>
              <a:t>Probably other results and/or ongoing analyses I’ve left out...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7359"/>
            <a:ext cx="9144000" cy="5787188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What have we learned from studies of SIDIS and TMDs in the 6 GeV era of CEBAF (from my perspective)?</a:t>
            </a:r>
          </a:p>
          <a:p>
            <a:pPr lvl="1"/>
            <a:r>
              <a:rPr lang="en-US"/>
              <a:t>P</a:t>
            </a:r>
            <a:r>
              <a:rPr lang="en-US" smtClean="0"/>
              <a:t>artonic interpretation of SIDIS data appears to be accessible even at the relatively low energy of CEBAF, albeit in a limited slice of phase space: M</a:t>
            </a:r>
            <a:r>
              <a:rPr lang="en-US" baseline="-25000" smtClean="0"/>
              <a:t>X</a:t>
            </a:r>
            <a:r>
              <a:rPr lang="en-US" baseline="30000" smtClean="0"/>
              <a:t>2</a:t>
            </a:r>
            <a:r>
              <a:rPr lang="en-US" smtClean="0"/>
              <a:t> &gt;~ 2.5 GeV</a:t>
            </a:r>
            <a:r>
              <a:rPr lang="en-US" baseline="30000" smtClean="0"/>
              <a:t>2</a:t>
            </a:r>
            <a:r>
              <a:rPr lang="en-US" smtClean="0"/>
              <a:t>, 0.4 &lt;~ z &lt;~ 0.7. </a:t>
            </a:r>
          </a:p>
          <a:p>
            <a:pPr lvl="1"/>
            <a:r>
              <a:rPr lang="en-US" smtClean="0"/>
              <a:t>SIDIS/TMDs have emerged as one of the major physics motivations of the 12 GeV upgrade.</a:t>
            </a:r>
          </a:p>
          <a:p>
            <a:pPr lvl="1"/>
            <a:r>
              <a:rPr lang="en-US" smtClean="0"/>
              <a:t>SIDIS BSA data conclusively demonstrate the importance of understanding the SIDIS reaction mechanism beyond leading twist TMDs and FFs</a:t>
            </a:r>
          </a:p>
          <a:p>
            <a:pPr lvl="1"/>
            <a:r>
              <a:rPr lang="en-US" smtClean="0"/>
              <a:t>Longitudinally polarized SIDIS data from CLAS suggest non-trivial p</a:t>
            </a:r>
            <a:r>
              <a:rPr lang="en-US" baseline="-25000" smtClean="0"/>
              <a:t>T</a:t>
            </a:r>
            <a:r>
              <a:rPr lang="en-US" smtClean="0"/>
              <a:t> dependence of polarized quark distributions</a:t>
            </a:r>
          </a:p>
          <a:p>
            <a:pPr lvl="1"/>
            <a:r>
              <a:rPr lang="en-US" smtClean="0"/>
              <a:t>Transverse SSA data from Hall A demonstrate the potential of high-luminosity polarized </a:t>
            </a:r>
            <a:r>
              <a:rPr lang="en-US" baseline="30000" smtClean="0"/>
              <a:t>3</a:t>
            </a:r>
            <a:r>
              <a:rPr lang="en-US" smtClean="0"/>
              <a:t>He targets, lay foundation for neutron SIDIS studies with high statistical FOM (and also show the importance of large acceptance!).</a:t>
            </a:r>
          </a:p>
          <a:p>
            <a:pPr lvl="1"/>
            <a:r>
              <a:rPr lang="en-US" smtClean="0"/>
              <a:t>Inclusive DIS A</a:t>
            </a:r>
            <a:r>
              <a:rPr lang="en-US" baseline="-25000" smtClean="0"/>
              <a:t>y</a:t>
            </a:r>
            <a:r>
              <a:rPr lang="en-US" smtClean="0"/>
              <a:t> measurement may shed light on twist-3 qgq correlations and reaction mechanism for generation of A</a:t>
            </a:r>
            <a:r>
              <a:rPr lang="en-US" baseline="-25000" smtClean="0"/>
              <a:t>N</a:t>
            </a:r>
            <a:r>
              <a:rPr lang="en-US" smtClean="0"/>
              <a:t> in pp collisions</a:t>
            </a:r>
          </a:p>
          <a:p>
            <a:pPr lvl="1"/>
            <a:r>
              <a:rPr lang="en-US" smtClean="0"/>
              <a:t>Large SSAs observed in inclusive pion production at E = 5.9 GeV, p</a:t>
            </a:r>
            <a:r>
              <a:rPr lang="en-US" baseline="-25000" smtClean="0"/>
              <a:t>T</a:t>
            </a:r>
            <a:r>
              <a:rPr lang="en-US" smtClean="0"/>
              <a:t> ~</a:t>
            </a:r>
            <a:r>
              <a:rPr lang="en-US" baseline="-25000" smtClean="0"/>
              <a:t> </a:t>
            </a:r>
            <a:r>
              <a:rPr lang="en-US" smtClean="0"/>
              <a:t>0.65 GeV—waiting for theoretical interpretation!</a:t>
            </a:r>
          </a:p>
          <a:p>
            <a:pPr lvl="1"/>
            <a:endParaRPr lang="en-US" smtClean="0"/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8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7" y="658059"/>
            <a:ext cx="3657600" cy="268851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7061"/>
            <a:ext cx="9132194" cy="821139"/>
          </a:xfrm>
        </p:spPr>
        <p:txBody>
          <a:bodyPr>
            <a:normAutofit/>
          </a:bodyPr>
          <a:lstStyle/>
          <a:p>
            <a:r>
              <a:rPr lang="en-US" dirty="0"/>
              <a:t>Semi-Inclusive Deep Inelastic Scattering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08329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Detecting leading (high-energy) hadrons in DIS, N(</a:t>
            </a:r>
            <a:r>
              <a:rPr lang="en-US" dirty="0" err="1">
                <a:latin typeface="Times New Roman"/>
                <a:cs typeface="Times New Roman"/>
              </a:rPr>
              <a:t>e,e’h</a:t>
            </a:r>
            <a:r>
              <a:rPr lang="en-US" dirty="0">
                <a:latin typeface="Times New Roman"/>
                <a:cs typeface="Times New Roman"/>
              </a:rPr>
              <a:t>)X provides </a:t>
            </a:r>
            <a:r>
              <a:rPr lang="en-US" dirty="0" smtClean="0">
                <a:latin typeface="Times New Roman"/>
                <a:cs typeface="Times New Roman"/>
              </a:rPr>
              <a:t>sensitivity to additional aspects of the nucleon’s </a:t>
            </a:r>
            <a:r>
              <a:rPr lang="en-US" dirty="0" err="1" smtClean="0">
                <a:latin typeface="Times New Roman"/>
                <a:cs typeface="Times New Roman"/>
              </a:rPr>
              <a:t>partonic</a:t>
            </a:r>
            <a:r>
              <a:rPr lang="en-US" dirty="0" smtClean="0">
                <a:latin typeface="Times New Roman"/>
                <a:cs typeface="Times New Roman"/>
              </a:rPr>
              <a:t> structure not accessible in inclusive DIS: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quark flavor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quark transverse motion</a:t>
            </a:r>
          </a:p>
          <a:p>
            <a:pPr lvl="1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quark transverse spin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Goal of SIDIS studies is (spin-correlated) 3D imaging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of nucleon’s quark structure </a:t>
            </a:r>
            <a:r>
              <a:rPr lang="en-US" b="1" i="1" dirty="0">
                <a:solidFill>
                  <a:srgbClr val="FF0000"/>
                </a:solidFill>
                <a:latin typeface="Times New Roman"/>
                <a:cs typeface="Times New Roman"/>
              </a:rPr>
              <a:t>in momentum space.</a:t>
            </a:r>
          </a:p>
          <a:p>
            <a:pPr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 Transverse Momentum Dependent (TMD) PDF </a:t>
            </a:r>
            <a:r>
              <a:rPr lang="en-US" dirty="0" smtClean="0">
                <a:latin typeface="Times New Roman"/>
                <a:cs typeface="Times New Roman"/>
              </a:rPr>
              <a:t>formalism: </a:t>
            </a:r>
            <a:r>
              <a:rPr lang="en-US" b="1" i="1" dirty="0" err="1">
                <a:latin typeface="Times New Roman"/>
                <a:cs typeface="Times New Roman"/>
              </a:rPr>
              <a:t>Bacchetta</a:t>
            </a:r>
            <a:r>
              <a:rPr lang="en-US" b="1" i="1" dirty="0">
                <a:latin typeface="Times New Roman"/>
                <a:cs typeface="Times New Roman"/>
              </a:rPr>
              <a:t> et al. JHEP 02 (2007) 093, Boer and Mulders, PRD 57, 5780 (1998), </a:t>
            </a:r>
            <a:r>
              <a:rPr lang="en-US" b="1" i="1" dirty="0" err="1" smtClean="0">
                <a:latin typeface="Times New Roman"/>
                <a:cs typeface="Times New Roman"/>
              </a:rPr>
              <a:t>etc</a:t>
            </a:r>
            <a:r>
              <a:rPr lang="en-US" b="1" i="1" dirty="0" smtClean="0">
                <a:latin typeface="Times New Roman"/>
                <a:cs typeface="Times New Roman"/>
              </a:rPr>
              <a:t>, etc...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7" name="Picture 5" descr="azimuthal_angles_u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58059"/>
            <a:ext cx="4572000" cy="29246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405E-16DB-7B4E-8D59-529ECE3D5B7E}" type="slidenum">
              <a:rPr lang="en-US"/>
              <a:pPr/>
              <a:t>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5958"/>
          </a:xfrm>
        </p:spPr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6917"/>
            <a:ext cx="4572000" cy="3565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976299"/>
            <a:ext cx="2081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>
                <a:solidFill>
                  <a:srgbClr val="FF0000"/>
                </a:solidFill>
                <a:latin typeface="Times New Roman"/>
                <a:cs typeface="Times New Roman"/>
              </a:rPr>
              <a:t>JLab 12 GeV Upgrade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91254"/>
            <a:ext cx="4572000" cy="3300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74595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CEBAF at 6 GeV has already made significant contributions to our global knowledge of TMDs. More exciting results from the accumulated 6 GeV data forthcoming...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Andrey Kim (Friday morning)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overview on CEBAF 6 GeV data for exclusive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GeV era is officially underway!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Silvia Pisano (Friday morning)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overview of 12 GeV GPD+TMD programs</a:t>
            </a:r>
            <a:endParaRPr lang="en-US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86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8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864"/>
            <a:ext cx="5486400" cy="2551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749238"/>
            <a:ext cx="18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SIDIS w/BB 30 deg, SBS 14 deg.</a:t>
            </a:r>
            <a:endParaRPr lang="en-US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6766" y="4964262"/>
            <a:ext cx="222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cm polarized </a:t>
            </a:r>
            <a:r>
              <a:rPr lang="en-US" sz="1600" b="1" baseline="3000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10.5 atm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baseline="-2500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en-US" sz="1600" b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40 </a:t>
            </a:r>
            <a:r>
              <a:rPr lang="el-GR" sz="1600" b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600" b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69" y="33642"/>
            <a:ext cx="3657600" cy="33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82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 Slides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2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E06-010 Phase Space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959"/>
            <a:ext cx="9144000" cy="2460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6131"/>
            <a:ext cx="4572000" cy="2660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06131"/>
            <a:ext cx="4572000" cy="26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6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Polarized </a:t>
            </a:r>
            <a:r>
              <a:rPr lang="en-US" baseline="30000"/>
              <a:t>3</a:t>
            </a:r>
            <a:r>
              <a:rPr lang="en-US"/>
              <a:t>He Target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A Collaboration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476-698E-274F-B2A1-10AD7F92DB51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00966" y="830998"/>
            <a:ext cx="2508504" cy="1462445"/>
            <a:chOff x="6324600" y="990600"/>
            <a:chExt cx="2508504" cy="1462445"/>
          </a:xfrm>
        </p:grpSpPr>
        <p:pic>
          <p:nvPicPr>
            <p:cNvPr id="7" name="Picture 6" descr="state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30696" y="990600"/>
              <a:ext cx="2432304" cy="1143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24600" y="2145268"/>
              <a:ext cx="2508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~87%              ~8%           ~1.5%   </a:t>
              </a:r>
              <a:endParaRPr lang="en-US" sz="14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0998"/>
            <a:ext cx="4572000" cy="27216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2934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/>
                <a:cs typeface="Times New Roman"/>
              </a:rPr>
              <a:t>Polarized </a:t>
            </a:r>
            <a:r>
              <a:rPr lang="en-US" sz="2400" baseline="30000">
                <a:latin typeface="Times New Roman"/>
                <a:cs typeface="Times New Roman"/>
              </a:rPr>
              <a:t>3</a:t>
            </a:r>
            <a:r>
              <a:rPr lang="en-US" sz="2400">
                <a:latin typeface="Times New Roman"/>
                <a:cs typeface="Times New Roman"/>
              </a:rPr>
              <a:t>He as effective polarized neutron target</a:t>
            </a:r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0186" y="3124440"/>
            <a:ext cx="3657600" cy="164491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0" y="4906713"/>
            <a:ext cx="457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/>
                <a:cs typeface="Times New Roman"/>
              </a:rPr>
              <a:t>Effective nucleon polarization approach: </a:t>
            </a:r>
          </a:p>
          <a:p>
            <a:pPr algn="ctr"/>
            <a:r>
              <a:rPr lang="en-US" sz="2400">
                <a:latin typeface="Times New Roman"/>
                <a:cs typeface="Times New Roman"/>
              </a:rPr>
              <a:t>Scopetta, PRD 75, 054005 (2007)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0" y="356849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/>
                <a:cs typeface="Times New Roman"/>
              </a:rPr>
              <a:t>~10 atm </a:t>
            </a:r>
            <a:r>
              <a:rPr lang="en-US" sz="2000" baseline="30000">
                <a:latin typeface="Times New Roman"/>
                <a:cs typeface="Times New Roman"/>
              </a:rPr>
              <a:t>3</a:t>
            </a:r>
            <a:r>
              <a:rPr lang="en-US" sz="2000">
                <a:latin typeface="Times New Roman"/>
                <a:cs typeface="Times New Roman"/>
              </a:rPr>
              <a:t>He = ~10</a:t>
            </a:r>
            <a:r>
              <a:rPr lang="en-US" sz="2000" baseline="30000">
                <a:latin typeface="Times New Roman"/>
                <a:cs typeface="Times New Roman"/>
              </a:rPr>
              <a:t>36</a:t>
            </a:r>
            <a:r>
              <a:rPr lang="en-US" sz="2000">
                <a:latin typeface="Times New Roman"/>
                <a:cs typeface="Times New Roman"/>
              </a:rPr>
              <a:t> cm</a:t>
            </a:r>
            <a:r>
              <a:rPr lang="en-US" sz="2000" baseline="30000">
                <a:latin typeface="Times New Roman"/>
                <a:cs typeface="Times New Roman"/>
              </a:rPr>
              <a:t>-2</a:t>
            </a:r>
            <a:r>
              <a:rPr lang="en-US" sz="2000">
                <a:latin typeface="Times New Roman"/>
                <a:cs typeface="Times New Roman"/>
              </a:rPr>
              <a:t>s</a:t>
            </a:r>
            <a:r>
              <a:rPr lang="en-US" sz="2000" baseline="30000">
                <a:latin typeface="Times New Roman"/>
                <a:cs typeface="Times New Roman"/>
              </a:rPr>
              <a:t>-1</a:t>
            </a:r>
            <a:r>
              <a:rPr lang="en-US" sz="2000">
                <a:latin typeface="Times New Roman"/>
                <a:cs typeface="Times New Roman"/>
              </a:rPr>
              <a:t> en luminosity</a:t>
            </a:r>
          </a:p>
        </p:txBody>
      </p:sp>
      <p:pic>
        <p:nvPicPr>
          <p:cNvPr id="42" name="Picture 41" descr="polarization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4316" y="3968602"/>
            <a:ext cx="3559084" cy="228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4419600" y="4343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/>
                <a:cs typeface="Times New Roman"/>
              </a:rPr>
              <a:t>Final target chamber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/>
                <a:cs typeface="Times New Roman"/>
              </a:rPr>
              <a:t>&lt;P&gt; = (55.4 ± 2.8)%</a:t>
            </a:r>
          </a:p>
        </p:txBody>
      </p:sp>
    </p:spTree>
    <p:extLst>
      <p:ext uri="{BB962C8B-B14F-4D97-AF65-F5344CB8AC3E}">
        <p14:creationId xmlns:p14="http://schemas.microsoft.com/office/powerpoint/2010/main" val="38386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BigBite Spectrometer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A Collaboration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476-698E-274F-B2A1-10AD7F92DB51}" type="slidenum">
              <a:rPr lang="en-US"/>
              <a:pPr/>
              <a:t>35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0912"/>
            <a:ext cx="4976640" cy="4403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234894"/>
            <a:ext cx="497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/>
                <a:cs typeface="Times New Roman"/>
              </a:rPr>
              <a:t>BigBite Spectrometer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6640" y="830912"/>
            <a:ext cx="4167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 1.2 Tesla dipole magnet in front of detector stack</a:t>
            </a:r>
          </a:p>
          <a:p>
            <a:pPr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 Positioned to subtend ~64 msr solid angle</a:t>
            </a:r>
          </a:p>
          <a:p>
            <a:pPr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 Large out-of-plane angle acceptance (~±240 mrad), essential to maximize ϕ coverage, separate Collins/Sivers effects</a:t>
            </a:r>
          </a:p>
          <a:p>
            <a:pPr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 Three drift chambers for tracking</a:t>
            </a:r>
          </a:p>
          <a:p>
            <a:pPr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 Shower+Preshower for electron PID</a:t>
            </a:r>
          </a:p>
          <a:p>
            <a:pPr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 Scintillator for timing</a:t>
            </a:r>
          </a:p>
        </p:txBody>
      </p:sp>
      <p:pic>
        <p:nvPicPr>
          <p:cNvPr id="9" name="Picture 8" descr="BB_optic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40" y="3416235"/>
            <a:ext cx="3200400" cy="29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R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756" y="1409913"/>
            <a:ext cx="5920740" cy="3453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6167" y="830912"/>
            <a:ext cx="1537409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Detector Hut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rot="16200000" flipH="1">
            <a:off x="7590469" y="1595425"/>
            <a:ext cx="813256" cy="84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8096" y="4863678"/>
            <a:ext cx="4443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D1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87396" y="4863678"/>
            <a:ext cx="4571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Q1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96972" y="4863678"/>
            <a:ext cx="4571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Q2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86167" y="4863678"/>
            <a:ext cx="4571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Q3</a:t>
            </a:r>
            <a:endParaRPr lang="en-US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rot="16200000" flipV="1">
            <a:off x="6629726" y="4078648"/>
            <a:ext cx="1485900" cy="84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0"/>
          </p:cNvCxnSpPr>
          <p:nvPr/>
        </p:nvCxnSpPr>
        <p:spPr>
          <a:xfrm rot="5400000" flipH="1" flipV="1">
            <a:off x="6165334" y="4422316"/>
            <a:ext cx="876300" cy="64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rot="16200000" flipV="1">
            <a:off x="5025516" y="4463634"/>
            <a:ext cx="571500" cy="228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rot="5400000" flipH="1" flipV="1">
            <a:off x="4530241" y="4577921"/>
            <a:ext cx="571500" cy="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1343" y="830912"/>
            <a:ext cx="1005853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mtClean="0"/>
              <a:t>Detector</a:t>
            </a:r>
          </a:p>
          <a:p>
            <a:pPr algn="ctr"/>
            <a:r>
              <a:rPr lang="en-US" smtClean="0"/>
              <a:t>Package</a:t>
            </a:r>
            <a:endParaRPr lang="en-US"/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rot="16200000" flipH="1">
            <a:off x="5957416" y="1814097"/>
            <a:ext cx="757535" cy="83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Resolution Spectrometer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A Collaboration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476-698E-274F-B2A1-10AD7F92DB51}" type="slidenum">
              <a:rPr lang="en-US"/>
              <a:pPr/>
              <a:t>36</a:t>
            </a:fld>
            <a:endParaRPr lang="en-US"/>
          </a:p>
        </p:txBody>
      </p:sp>
      <p:pic>
        <p:nvPicPr>
          <p:cNvPr id="20" name="Picture 19" descr="cto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122"/>
            <a:ext cx="3200400" cy="26303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3461223"/>
            <a:ext cx="35278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 Gas Cherenkov+Lead-glass for e/π separation</a:t>
            </a:r>
          </a:p>
          <a:p>
            <a:pPr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 Coincidence Vertex + TOF w/ Bigbite suppress random coinc.</a:t>
            </a:r>
          </a:p>
          <a:p>
            <a:pPr>
              <a:buFont typeface="Arial"/>
              <a:buChar char="•"/>
            </a:pPr>
            <a:r>
              <a:rPr lang="en-US" sz="2000">
                <a:latin typeface="Times New Roman"/>
                <a:cs typeface="Times New Roman"/>
              </a:rPr>
              <a:t> Aerogel+RICH+TOF: π/K separation &gt;10:1 K rejection factor </a:t>
            </a:r>
          </a:p>
        </p:txBody>
      </p:sp>
    </p:spTree>
    <p:extLst>
      <p:ext uri="{BB962C8B-B14F-4D97-AF65-F5344CB8AC3E}">
        <p14:creationId xmlns:p14="http://schemas.microsoft.com/office/powerpoint/2010/main" val="12144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581400" y="3560221"/>
            <a:ext cx="4572000" cy="2224768"/>
            <a:chOff x="3581400" y="3560221"/>
            <a:chExt cx="4572000" cy="2224768"/>
          </a:xfrm>
        </p:grpSpPr>
        <p:pic>
          <p:nvPicPr>
            <p:cNvPr id="10" name="Picture 9" descr="sin_cos_phihphi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0" y="3560221"/>
              <a:ext cx="2286000" cy="2224768"/>
            </a:xfrm>
            <a:prstGeom prst="rect">
              <a:avLst/>
            </a:prstGeom>
          </p:spPr>
        </p:pic>
        <p:pic>
          <p:nvPicPr>
            <p:cNvPr id="11" name="Picture 10" descr="sin_cos_phih_phi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3560221"/>
              <a:ext cx="2286000" cy="222476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Kinematic and Azimuthal Coverage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A Collaboration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476-698E-274F-B2A1-10AD7F92DB51}" type="slidenum">
              <a:rPr lang="en-US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46" y="830912"/>
            <a:ext cx="2909454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830912"/>
            <a:ext cx="3657600" cy="20886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402912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/>
                <a:cs typeface="Times New Roman"/>
              </a:rPr>
              <a:t>Q</a:t>
            </a:r>
            <a:r>
              <a:rPr lang="en-US" sz="2000" baseline="30000">
                <a:latin typeface="Times New Roman"/>
                <a:cs typeface="Times New Roman"/>
              </a:rPr>
              <a:t>2</a:t>
            </a:r>
            <a:r>
              <a:rPr lang="en-US" sz="2000">
                <a:latin typeface="Times New Roman"/>
                <a:cs typeface="Times New Roman"/>
              </a:rPr>
              <a:t>, W, z, W’ vs.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291961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/>
                <a:cs typeface="Times New Roman"/>
              </a:rPr>
              <a:t>z, p</a:t>
            </a:r>
            <a:r>
              <a:rPr lang="en-US" sz="2000" baseline="-25000">
                <a:latin typeface="Times New Roman"/>
                <a:cs typeface="Times New Roman"/>
              </a:rPr>
              <a:t>T</a:t>
            </a:r>
            <a:r>
              <a:rPr lang="en-US" sz="2000">
                <a:latin typeface="Times New Roman"/>
                <a:cs typeface="Times New Roman"/>
              </a:rPr>
              <a:t> for different x bins, π</a:t>
            </a:r>
            <a:r>
              <a:rPr lang="en-US" sz="2000" baseline="30000">
                <a:latin typeface="Times New Roman"/>
                <a:cs typeface="Times New Roman"/>
              </a:rPr>
              <a:t>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5784989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imes New Roman"/>
                <a:cs typeface="Times New Roman"/>
              </a:rPr>
              <a:t>Collins/Sivers angle coverage, x bins 1-4, different target spin states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91216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/>
                <a:cs typeface="Times New Roman"/>
              </a:rPr>
              <a:t>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0" y="9121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/>
                <a:cs typeface="Times New Roman"/>
              </a:rPr>
              <a:t>p</a:t>
            </a:r>
            <a:r>
              <a:rPr lang="en-US" sz="2400" baseline="-25000">
                <a:latin typeface="Times New Roman"/>
                <a:cs typeface="Times New Roman"/>
              </a:rPr>
              <a:t>T</a:t>
            </a:r>
            <a:endParaRPr lang="en-US" sz="240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114299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/>
                <a:cs typeface="Times New Roman"/>
              </a:rPr>
              <a:t>π</a:t>
            </a:r>
            <a:r>
              <a:rPr lang="en-US" sz="2400" baseline="30000">
                <a:latin typeface="Times New Roman"/>
                <a:cs typeface="Times New Roman"/>
              </a:rPr>
              <a:t>+</a:t>
            </a:r>
            <a:endParaRPr lang="en-US" sz="240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205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/>
                <a:cs typeface="Times New Roman"/>
              </a:rPr>
              <a:t>π</a:t>
            </a:r>
            <a:r>
              <a:rPr lang="en-US" sz="2400" baseline="30000">
                <a:latin typeface="Times New Roman"/>
                <a:cs typeface="Times New Roman"/>
              </a:rPr>
              <a:t>-</a:t>
            </a:r>
            <a:endParaRPr lang="en-US" sz="240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3319720"/>
            <a:ext cx="190500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/>
                <a:cs typeface="Times New Roman"/>
              </a:rPr>
              <a:t>Collins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0" y="3319720"/>
            <a:ext cx="1905000" cy="4616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/>
                <a:cs typeface="Times New Roman"/>
              </a:rPr>
              <a:t>Sivers</a:t>
            </a:r>
          </a:p>
        </p:txBody>
      </p:sp>
    </p:spTree>
    <p:extLst>
      <p:ext uri="{BB962C8B-B14F-4D97-AF65-F5344CB8AC3E}">
        <p14:creationId xmlns:p14="http://schemas.microsoft.com/office/powerpoint/2010/main" val="15498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Analysis: Target Single-Spin Asymmetry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5492" y="968620"/>
            <a:ext cx="6976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single-spin asymmetry from normalized yields,  need to consider :</a:t>
            </a:r>
          </a:p>
          <a:p>
            <a:r>
              <a:rPr lang="en-US" dirty="0"/>
              <a:t>b</a:t>
            </a:r>
            <a:r>
              <a:rPr lang="en-US" dirty="0" smtClean="0"/>
              <a:t>eam charge, target density, DAQ life time, detector efficiency etc.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352800"/>
            <a:ext cx="3662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Automatic target spin flip once every 20 minutes.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614951"/>
            <a:ext cx="6052200" cy="12806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886" y="2895599"/>
            <a:ext cx="4062914" cy="39623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3124200"/>
            <a:ext cx="171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2845 target spin </a:t>
            </a:r>
          </a:p>
          <a:p>
            <a:r>
              <a:rPr lang="en-US" dirty="0" smtClean="0"/>
              <a:t>“local pairs”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3962400"/>
            <a:ext cx="184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Charge +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Beam Charge  -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0350" y="4535269"/>
            <a:ext cx="330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charges are well-balanced </a:t>
            </a:r>
            <a:endParaRPr lang="en-US" dirty="0"/>
          </a:p>
          <a:p>
            <a:r>
              <a:rPr lang="en-US" dirty="0" smtClean="0"/>
              <a:t>between the pairs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6/9/2011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2579867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5" y="3778250"/>
            <a:ext cx="396113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SSA check: HRS </a:t>
            </a:r>
            <a:r>
              <a:rPr lang="en-US" sz="4000" b="1" dirty="0" smtClean="0">
                <a:solidFill>
                  <a:srgbClr val="00B050"/>
                </a:solidFill>
              </a:rPr>
              <a:t>single-arm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000" b="1" baseline="30000" dirty="0" smtClean="0">
                <a:solidFill>
                  <a:srgbClr val="00B050"/>
                </a:solidFill>
              </a:rPr>
              <a:t>3</a:t>
            </a:r>
            <a:r>
              <a:rPr lang="en-US" sz="4000" b="1" dirty="0" smtClean="0">
                <a:solidFill>
                  <a:srgbClr val="00B050"/>
                </a:solidFill>
              </a:rPr>
              <a:t>He SSA</a:t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1800" b="1" dirty="0" smtClean="0">
                <a:solidFill>
                  <a:srgbClr val="0606BA"/>
                </a:solidFill>
                <a:latin typeface="Times New Roman" charset="0"/>
              </a:rPr>
              <a:t>(Witness </a:t>
            </a:r>
            <a:r>
              <a:rPr lang="en-US" sz="1800" b="1" dirty="0">
                <a:solidFill>
                  <a:srgbClr val="0606BA"/>
                </a:solidFill>
                <a:latin typeface="Times New Roman" charset="0"/>
              </a:rPr>
              <a:t>channels on </a:t>
            </a:r>
            <a:r>
              <a:rPr lang="en-US" sz="1800" b="1" baseline="30000" dirty="0">
                <a:solidFill>
                  <a:srgbClr val="0606BA"/>
                </a:solidFill>
                <a:latin typeface="Times New Roman" charset="0"/>
              </a:rPr>
              <a:t>3</a:t>
            </a:r>
            <a:r>
              <a:rPr lang="en-US" sz="1800" b="1" dirty="0">
                <a:solidFill>
                  <a:srgbClr val="0606BA"/>
                </a:solidFill>
                <a:latin typeface="Times New Roman" charset="0"/>
              </a:rPr>
              <a:t>He, not corrected for target polarization and dilution)</a:t>
            </a:r>
            <a:endParaRPr lang="en-US" sz="1800" b="1" dirty="0">
              <a:solidFill>
                <a:srgbClr val="0606BA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59" y="975458"/>
            <a:ext cx="3715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77" y="1891079"/>
            <a:ext cx="19145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2" y="2133600"/>
            <a:ext cx="2422227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3" y="4418330"/>
            <a:ext cx="2459152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6320"/>
            <a:ext cx="207264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7749" y="5253715"/>
            <a:ext cx="2696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606BA"/>
                </a:solidFill>
              </a:rPr>
              <a:t>False asymmetry &lt; 0.1%</a:t>
            </a:r>
            <a:endParaRPr lang="en-US" b="1" dirty="0">
              <a:solidFill>
                <a:srgbClr val="0606B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1989" y="967749"/>
            <a:ext cx="1827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Allada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Univ. of Kentucky</a:t>
            </a:r>
          </a:p>
          <a:p>
            <a:r>
              <a:rPr lang="en-US" dirty="0" smtClean="0"/>
              <a:t>2010.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6/9/2011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D476-698E-274F-B2A1-10AD7F92DB51}" type="slidenum">
              <a:rPr lang="en-US"/>
              <a:pPr/>
              <a:t>39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Hall 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637345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SIDIS Kinematics—Notation and Definitions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09919"/>
            <a:ext cx="4572000" cy="2752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781"/>
            <a:ext cx="4572000" cy="40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/>
              <a:t>General Expression for SIDIS Cross Section: </a:t>
            </a:r>
            <a:r>
              <a:rPr lang="en-US" sz="3200" i="1"/>
              <a:t>Bacchetta et al</a:t>
            </a:r>
            <a:r>
              <a:rPr lang="en-US" sz="3200" i="1" smtClean="0"/>
              <a:t>., </a:t>
            </a:r>
            <a:r>
              <a:rPr lang="en-US" sz="3200" i="1"/>
              <a:t>JHEP 02, 093 (2007)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143000"/>
            <a:ext cx="6400800" cy="4793933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00800" y="1143000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 SIDIS structure functions F depend on </a:t>
            </a:r>
            <a:r>
              <a:rPr lang="en-US" i="1">
                <a:solidFill>
                  <a:prstClr val="black"/>
                </a:solidFill>
                <a:latin typeface="Times New Roman"/>
                <a:cs typeface="Times New Roman"/>
              </a:rPr>
              <a:t>x, Q</a:t>
            </a:r>
            <a:r>
              <a:rPr lang="en-US" i="1" baseline="3000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i="1">
                <a:solidFill>
                  <a:prstClr val="black"/>
                </a:solidFill>
                <a:latin typeface="Times New Roman"/>
                <a:cs typeface="Times New Roman"/>
              </a:rPr>
              <a:t>, z, p</a:t>
            </a:r>
            <a:r>
              <a:rPr lang="en-US" i="1" baseline="-2500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lang="en-US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 U, L, T subscripts indicate unpolarized, longitudinally and transversely polarized beam, target, respectively 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 S = nucleon spin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 λ = lepton helicity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b="1">
                <a:solidFill>
                  <a:srgbClr val="0000FF"/>
                </a:solidFill>
                <a:latin typeface="Times New Roman"/>
                <a:cs typeface="Times New Roman"/>
              </a:rPr>
              <a:t>Eight terms survive at leading </a:t>
            </a:r>
            <a:r>
              <a:rPr lang="en-US" b="1" smtClean="0">
                <a:solidFill>
                  <a:srgbClr val="0000FF"/>
                </a:solidFill>
                <a:latin typeface="Times New Roman"/>
                <a:cs typeface="Times New Roman"/>
              </a:rPr>
              <a:t>twist; </a:t>
            </a:r>
            <a:r>
              <a:rPr lang="en-US" b="1">
                <a:solidFill>
                  <a:srgbClr val="0000FF"/>
                </a:solidFill>
                <a:latin typeface="Times New Roman"/>
                <a:cs typeface="Times New Roman"/>
              </a:rPr>
              <a:t>the rest are M/Q </a:t>
            </a:r>
            <a:r>
              <a:rPr lang="en-US" b="1" smtClean="0">
                <a:solidFill>
                  <a:srgbClr val="0000FF"/>
                </a:solidFill>
                <a:latin typeface="Times New Roman"/>
                <a:cs typeface="Times New Roman"/>
              </a:rPr>
              <a:t>suppressed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629400" y="4970680"/>
            <a:ext cx="2286000" cy="981182"/>
          </a:xfrm>
          <a:prstGeom prst="rect">
            <a:avLst/>
          </a:prstGeom>
          <a:ln w="19050">
            <a:solidFill>
              <a:srgbClr val="0000FF"/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3873500" y="1206500"/>
            <a:ext cx="571500" cy="3683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73500" y="1714500"/>
            <a:ext cx="1409700" cy="2794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27500" y="2273300"/>
            <a:ext cx="1346200" cy="3556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374900" y="2654300"/>
            <a:ext cx="939800" cy="3683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97100" y="3086100"/>
            <a:ext cx="1905000" cy="4826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78000" y="3594100"/>
            <a:ext cx="2070100" cy="3556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778000" y="3924300"/>
            <a:ext cx="2209800" cy="3302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374900" y="4876800"/>
            <a:ext cx="2527300" cy="4572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775200" y="3175000"/>
            <a:ext cx="162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 Sivers</a:t>
            </a:r>
          </a:p>
          <a:p>
            <a:pPr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 Collins</a:t>
            </a:r>
          </a:p>
          <a:p>
            <a:pPr>
              <a:buFont typeface="Arial"/>
              <a:buChar char="•"/>
            </a:pPr>
            <a:r>
              <a:rPr lang="en-US">
                <a:latin typeface="Times New Roman"/>
                <a:cs typeface="Times New Roman"/>
              </a:rPr>
              <a:t> “Pretzelosity”</a:t>
            </a:r>
          </a:p>
        </p:txBody>
      </p:sp>
      <p:cxnSp>
        <p:nvCxnSpPr>
          <p:cNvPr id="22" name="Straight Arrow Connector 21"/>
          <p:cNvCxnSpPr>
            <a:endCxn id="16" idx="3"/>
          </p:cNvCxnSpPr>
          <p:nvPr/>
        </p:nvCxnSpPr>
        <p:spPr>
          <a:xfrm rot="10800000">
            <a:off x="4102100" y="3327400"/>
            <a:ext cx="749300" cy="381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7" idx="3"/>
          </p:cNvCxnSpPr>
          <p:nvPr/>
        </p:nvCxnSpPr>
        <p:spPr>
          <a:xfrm rot="10800000" flipV="1">
            <a:off x="3848100" y="3657600"/>
            <a:ext cx="990600" cy="1143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8" idx="3"/>
          </p:cNvCxnSpPr>
          <p:nvPr/>
        </p:nvCxnSpPr>
        <p:spPr>
          <a:xfrm rot="10800000" flipV="1">
            <a:off x="3987800" y="3911600"/>
            <a:ext cx="889000" cy="177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405E-16DB-7B4E-8D59-529ECE3D5B7E}" type="slidenum">
              <a:rPr lang="en-US"/>
              <a:pPr/>
              <a:t>5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/>
              <a:t>Quark-parton Model Interpretation of SIDIS: Transverse Momentum Dependent PDFs (TMDs)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97239-2F8E-F14A-9839-85BC82F0B518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81000" y="1219200"/>
          <a:ext cx="8229601" cy="45720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{7E9639D4-E3E2-4D34-9284-5A2195B3D0D7}</a:tableStyleId>
              </a:tblPr>
              <a:tblGrid>
                <a:gridCol w="471753"/>
                <a:gridCol w="419795"/>
                <a:gridCol w="2446875"/>
                <a:gridCol w="2445589"/>
                <a:gridCol w="2445589"/>
              </a:tblGrid>
              <a:tr h="410306">
                <a:tc rowSpan="2"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</a:rPr>
                        <a:t>Quark polarization</a:t>
                      </a:r>
                      <a:endParaRPr lang="en-US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6493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Unpolarized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(U)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Longitudinally Polarized (L)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Transversely Polarized (T)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38844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noFill/>
                          </a:ln>
                        </a:rPr>
                        <a:t>Nucleon</a:t>
                      </a:r>
                      <a:r>
                        <a:rPr lang="en-US" baseline="0" dirty="0" smtClean="0">
                          <a:ln>
                            <a:noFill/>
                          </a:ln>
                        </a:rPr>
                        <a:t> Polarization</a:t>
                      </a:r>
                      <a:endParaRPr lang="en-US" b="1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648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98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0632" y="2726690"/>
            <a:ext cx="310896" cy="31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666843"/>
            <a:ext cx="1371600" cy="30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7664" y="4329569"/>
            <a:ext cx="1371600" cy="5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7664" y="5103776"/>
            <a:ext cx="1371600" cy="5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99200" y="5200650"/>
            <a:ext cx="787400" cy="368300"/>
          </a:xfrm>
          <a:prstGeom prst="rect">
            <a:avLst/>
          </a:prstGeom>
        </p:spPr>
      </p:pic>
      <p:grpSp>
        <p:nvGrpSpPr>
          <p:cNvPr id="6" name="Group 36"/>
          <p:cNvGrpSpPr/>
          <p:nvPr/>
        </p:nvGrpSpPr>
        <p:grpSpPr>
          <a:xfrm>
            <a:off x="6340537" y="3568700"/>
            <a:ext cx="2270064" cy="368300"/>
            <a:chOff x="6299200" y="3598863"/>
            <a:chExt cx="2270064" cy="368300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97664" y="3620271"/>
              <a:ext cx="1371600" cy="31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6299200" y="3598863"/>
              <a:ext cx="774700" cy="368300"/>
            </a:xfrm>
            <a:prstGeom prst="rect">
              <a:avLst/>
            </a:prstGeom>
          </p:spPr>
        </p:pic>
      </p:grpSp>
      <p:pic>
        <p:nvPicPr>
          <p:cNvPr id="22" name="Picture 2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299200" y="2726690"/>
            <a:ext cx="685800" cy="3683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873500" y="4840605"/>
            <a:ext cx="774700" cy="203200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346" y="4646576"/>
            <a:ext cx="120945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7664" y="2748321"/>
            <a:ext cx="1371600" cy="34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646576"/>
            <a:ext cx="1300163" cy="64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1409700" y="4735476"/>
            <a:ext cx="762000" cy="3683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993900" y="2745486"/>
            <a:ext cx="584200" cy="2921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3937000" y="3733800"/>
            <a:ext cx="584200" cy="2032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6419850" y="4495800"/>
            <a:ext cx="622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SIDIS Structure Functions in Terms of TMDs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5440807"/>
            <a:ext cx="4882896" cy="6841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2186" y="669999"/>
            <a:ext cx="48818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>
                <a:solidFill>
                  <a:prstClr val="black"/>
                </a:solidFill>
                <a:latin typeface="Times New Roman"/>
                <a:cs typeface="Times New Roman"/>
              </a:rPr>
              <a:t> Only f</a:t>
            </a:r>
            <a:r>
              <a:rPr lang="en-US" sz="2400" baseline="-2500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lang="en-US" sz="2400">
                <a:solidFill>
                  <a:prstClr val="black"/>
                </a:solidFill>
                <a:latin typeface="Times New Roman"/>
                <a:cs typeface="Times New Roman"/>
              </a:rPr>
              <a:t>, g</a:t>
            </a:r>
            <a:r>
              <a:rPr lang="en-US" sz="2400" baseline="-2500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lang="en-US" sz="2400">
                <a:solidFill>
                  <a:prstClr val="black"/>
                </a:solidFill>
                <a:latin typeface="Times New Roman"/>
                <a:cs typeface="Times New Roman"/>
              </a:rPr>
              <a:t>, h</a:t>
            </a:r>
            <a:r>
              <a:rPr lang="en-US" sz="2400" baseline="-2500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lang="en-US" sz="240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Times New Roman"/>
                <a:cs typeface="Times New Roman"/>
              </a:rPr>
              <a:t>survive </a:t>
            </a:r>
            <a:r>
              <a:rPr lang="en-US" sz="2400">
                <a:solidFill>
                  <a:prstClr val="black"/>
                </a:solidFill>
                <a:latin typeface="Times New Roman"/>
                <a:cs typeface="Times New Roman"/>
              </a:rPr>
              <a:t>integration over quark </a:t>
            </a:r>
            <a:r>
              <a:rPr lang="en-US" sz="2400" smtClean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lang="en-US" sz="2400" baseline="-25000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lang="en-US"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400">
                <a:solidFill>
                  <a:prstClr val="black"/>
                </a:solidFill>
                <a:latin typeface="Times New Roman"/>
                <a:cs typeface="Times New Roman"/>
              </a:rPr>
              <a:t> All eight leading-twist TMDs are accessible in SIDIS with polarized beams/targets </a:t>
            </a:r>
            <a:r>
              <a:rPr lang="en-US" sz="2400" smtClean="0">
                <a:solidFill>
                  <a:prstClr val="black"/>
                </a:solidFill>
                <a:latin typeface="Times New Roman"/>
                <a:cs typeface="Times New Roman"/>
              </a:rPr>
              <a:t>via azimuthal angular dependence </a:t>
            </a:r>
            <a:r>
              <a:rPr lang="en-US" sz="2400">
                <a:solidFill>
                  <a:prstClr val="black"/>
                </a:solidFill>
                <a:latin typeface="Times New Roman"/>
                <a:cs typeface="Times New Roman"/>
              </a:rPr>
              <a:t>of the SIDIS cross </a:t>
            </a:r>
            <a:r>
              <a:rPr lang="en-US" sz="2400" smtClean="0">
                <a:solidFill>
                  <a:prstClr val="black"/>
                </a:solidFill>
                <a:latin typeface="Times New Roman"/>
                <a:cs typeface="Times New Roman"/>
              </a:rPr>
              <a:t>section</a:t>
            </a:r>
          </a:p>
          <a:p>
            <a:pPr>
              <a:buFont typeface="Arial"/>
              <a:buChar char="•"/>
            </a:pPr>
            <a:r>
              <a:rPr lang="en-US" sz="240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Times New Roman"/>
                <a:cs typeface="Times New Roman"/>
              </a:rPr>
              <a:t>Physical observables are convolutions over two (unobserved) transverse momenta: </a:t>
            </a:r>
          </a:p>
          <a:p>
            <a:pPr lvl="1">
              <a:buFont typeface="Arial"/>
              <a:buChar char="•"/>
            </a:pPr>
            <a:r>
              <a:rPr lang="en-US" sz="200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Times New Roman"/>
                <a:cs typeface="Times New Roman"/>
              </a:rPr>
              <a:t>Initial quark k</a:t>
            </a:r>
            <a:r>
              <a:rPr lang="en-US" sz="2000" baseline="-25000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lang="en-US" sz="200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sz="200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000" smtClean="0">
                <a:solidFill>
                  <a:prstClr val="black"/>
                </a:solidFill>
                <a:latin typeface="Times New Roman"/>
                <a:cs typeface="Times New Roman"/>
              </a:rPr>
              <a:t>Hadron p</a:t>
            </a:r>
            <a:r>
              <a:rPr lang="en-US" sz="2000" baseline="-25000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000" smtClean="0">
                <a:solidFill>
                  <a:prstClr val="black"/>
                </a:solidFill>
                <a:latin typeface="Times New Roman"/>
                <a:cs typeface="Times New Roman"/>
              </a:rPr>
              <a:t> relative to recoiling quark, generated during fragmentation</a:t>
            </a:r>
          </a:p>
          <a:p>
            <a:pPr>
              <a:buFont typeface="Arial"/>
              <a:buChar char="•"/>
            </a:pPr>
            <a:endParaRPr lang="en-US" sz="240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958757"/>
            <a:ext cx="4033586" cy="41148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405E-16DB-7B4E-8D59-529ECE3D5B7E}" type="slidenum">
              <a:rPr lang="en-US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</a:t>
            </a:r>
            <a:r>
              <a:rPr lang="en-US" smtClean="0"/>
              <a:t>ccessible phase space in fixed-target at 6 GeV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13141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Above: phase space with SIDIS cuts (</a:t>
            </a:r>
            <a:r>
              <a:rPr lang="en-US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considering any detector acceptances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E=6 GeV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5962415"/>
            <a:ext cx="7305675" cy="35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3702"/>
            <a:ext cx="9144000" cy="4387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Accessible phase space in fixed-target at 11 GeV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959"/>
            <a:ext cx="9144000" cy="438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3141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Above: phase space with SIDIS cuts (before considering any detector acceptances), E=11 GeV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5962415"/>
            <a:ext cx="7305675" cy="3524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6/12/2014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Transversity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7209B-B3F5-498A-AD06-B1E95A6A5D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b="1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CONN_JLAB_template.potx" id="{558A997F-6B7E-4122-AFBD-112F21615E8C}" vid="{987909E6-050A-49B9-AC66-CEBE542BD9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UCONN_JLAB_template</Template>
  <TotalTime>4111</TotalTime>
  <Words>2768</Words>
  <Application>Microsoft Office PowerPoint</Application>
  <PresentationFormat>On-screen Show (4:3)</PresentationFormat>
  <Paragraphs>378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Office Theme</vt:lpstr>
      <vt:lpstr>The 6 GeV TMD Program at JLab</vt:lpstr>
      <vt:lpstr>Outline</vt:lpstr>
      <vt:lpstr>Semi-Inclusive Deep Inelastic Scattering</vt:lpstr>
      <vt:lpstr>SIDIS Kinematics—Notation and Definitions</vt:lpstr>
      <vt:lpstr>General Expression for SIDIS Cross Section: Bacchetta et al., JHEP 02, 093 (2007)</vt:lpstr>
      <vt:lpstr>Quark-parton Model Interpretation of SIDIS: Transverse Momentum Dependent PDFs (TMDs)</vt:lpstr>
      <vt:lpstr>SIDIS Structure Functions in Terms of TMDs</vt:lpstr>
      <vt:lpstr>Accessible phase space in fixed-target at 6 GeV</vt:lpstr>
      <vt:lpstr>Accessible phase space in fixed-target at 11 GeV</vt:lpstr>
      <vt:lpstr>CEBAF @ Jefferson Lab</vt:lpstr>
      <vt:lpstr>CEBAF Experimental Halls @6 GeV</vt:lpstr>
      <vt:lpstr>Hall C SIDIS Cross Section Data</vt:lpstr>
      <vt:lpstr>Hall C data, Continued</vt:lpstr>
      <vt:lpstr>Hall B Unpolarized Data</vt:lpstr>
      <vt:lpstr>Hall B Unpolarized Data, Continued</vt:lpstr>
      <vt:lpstr>Hall B Unpolarized Data, Continued </vt:lpstr>
      <vt:lpstr>CLAS SIDIS Beam Spin Asymmetries ALUsin(ϕ)</vt:lpstr>
      <vt:lpstr>CLAS SIDIS Beam Spin Asymmetries ALUsin(ϕ)</vt:lpstr>
      <vt:lpstr>CLAS SIDIS A1, AUL</vt:lpstr>
      <vt:lpstr>Transverse target spin asymmetries in SIDIS</vt:lpstr>
      <vt:lpstr>Transverse Spin Asymmetries from Hall A: E06-010</vt:lpstr>
      <vt:lpstr>Collins and Sivers effects: PRL 107, 072003 (2011)</vt:lpstr>
      <vt:lpstr>“Trans-helicity” (ALTcos(ϕh–ϕS)): PRL 108, 052001 (2012)</vt:lpstr>
      <vt:lpstr>Inclusive Hadron SSAs: PRC 89, 042201(R) (2014)</vt:lpstr>
      <vt:lpstr>Inclusive DIS Ay: arxiv:1311.0197</vt:lpstr>
      <vt:lpstr>3He(e,e’K)X Collins/Sivers: arxiv:1404.7204v1 </vt:lpstr>
      <vt:lpstr>Pretzelosity for n(e,e’π+/-)X: arXiv:1312.3047v3</vt:lpstr>
      <vt:lpstr>Other forthcoming results from JLab 6 GeV</vt:lpstr>
      <vt:lpstr>Summary</vt:lpstr>
      <vt:lpstr>Conclusions</vt:lpstr>
      <vt:lpstr>PowerPoint Presentation</vt:lpstr>
      <vt:lpstr>Backup Slides</vt:lpstr>
      <vt:lpstr>E06-010 Phase Space</vt:lpstr>
      <vt:lpstr>Polarized 3He Target</vt:lpstr>
      <vt:lpstr>BigBite Spectrometer</vt:lpstr>
      <vt:lpstr>High Resolution Spectrometer</vt:lpstr>
      <vt:lpstr>Kinematic and Azimuthal Coverage</vt:lpstr>
      <vt:lpstr>Analysis: Target Single-Spin Asymmetry</vt:lpstr>
      <vt:lpstr>SSA check: HRS single-arm 3He SSA (Witness channels on 3He, not corrected for target polarization and dilution)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Puckett</dc:creator>
  <cp:lastModifiedBy>Andrew Puckett</cp:lastModifiedBy>
  <cp:revision>198</cp:revision>
  <dcterms:created xsi:type="dcterms:W3CDTF">2014-06-08T20:03:18Z</dcterms:created>
  <dcterms:modified xsi:type="dcterms:W3CDTF">2014-06-12T06:24:01Z</dcterms:modified>
</cp:coreProperties>
</file>