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6" r:id="rId4"/>
    <p:sldId id="268" r:id="rId5"/>
    <p:sldId id="269" r:id="rId6"/>
    <p:sldId id="273" r:id="rId7"/>
    <p:sldId id="270" r:id="rId8"/>
    <p:sldId id="261" r:id="rId9"/>
    <p:sldId id="274" r:id="rId10"/>
    <p:sldId id="275" r:id="rId11"/>
    <p:sldId id="283" r:id="rId12"/>
    <p:sldId id="278" r:id="rId13"/>
    <p:sldId id="260" r:id="rId14"/>
    <p:sldId id="288" r:id="rId15"/>
    <p:sldId id="289" r:id="rId16"/>
    <p:sldId id="287" r:id="rId17"/>
    <p:sldId id="263" r:id="rId18"/>
    <p:sldId id="279" r:id="rId19"/>
    <p:sldId id="284" r:id="rId20"/>
    <p:sldId id="280" r:id="rId21"/>
    <p:sldId id="266" r:id="rId22"/>
    <p:sldId id="264" r:id="rId23"/>
    <p:sldId id="265" r:id="rId24"/>
    <p:sldId id="281" r:id="rId25"/>
    <p:sldId id="258" r:id="rId26"/>
    <p:sldId id="271" r:id="rId27"/>
    <p:sldId id="259" r:id="rId28"/>
    <p:sldId id="276" r:id="rId29"/>
    <p:sldId id="282" r:id="rId30"/>
    <p:sldId id="285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F0F0FF"/>
    <a:srgbClr val="DC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0" autoAdjust="0"/>
    <p:restoredTop sz="93218" autoAdjust="0"/>
  </p:normalViewPr>
  <p:slideViewPr>
    <p:cSldViewPr>
      <p:cViewPr varScale="1">
        <p:scale>
          <a:sx n="81" d="100"/>
          <a:sy n="81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6364A-BBC3-4178-9629-538768D853D4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83E2-E382-4896-B370-4A5E046B2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Q2 tagger, </a:t>
            </a:r>
            <a:r>
              <a:rPr lang="en-US" dirty="0" err="1" smtClean="0"/>
              <a:t>Rosenbluth</a:t>
            </a:r>
            <a:r>
              <a:rPr lang="en-US" baseline="0" dirty="0" smtClean="0"/>
              <a:t> separation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83E2-E382-4896-B370-4A5E046B2C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for pi, K, p; requirements</a:t>
            </a:r>
            <a:r>
              <a:rPr lang="en-US" baseline="0" dirty="0" smtClean="0"/>
              <a:t> for hadron and lepton particle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83E2-E382-4896-B370-4A5E046B2C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3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002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91440" bIns="9144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3400" y="583287"/>
            <a:ext cx="853119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990600"/>
            <a:ext cx="88392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3505200" cy="5059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990600"/>
            <a:ext cx="88392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33800" y="1112836"/>
            <a:ext cx="5257800" cy="505936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990600"/>
            <a:ext cx="88392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7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6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800219"/>
          </a:xfrm>
          <a:prstGeom prst="rect">
            <a:avLst/>
          </a:prstGeom>
          <a:noFill/>
          <a:ln w="38100">
            <a:noFill/>
          </a:ln>
        </p:spPr>
        <p:txBody>
          <a:bodyPr vert="horz" lIns="182880" tIns="91440" rIns="182880" bIns="9144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12837"/>
            <a:ext cx="79248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400" y="621268"/>
            <a:ext cx="853119" cy="369332"/>
          </a:xfrm>
          <a:prstGeom prst="rect">
            <a:avLst/>
          </a:prstGeom>
        </p:spPr>
        <p:txBody>
          <a:bodyPr vert="horz" wrap="none" lIns="91440" tIns="91440" rIns="91440" bIns="91440" rtlCol="0" anchor="ctr">
            <a:spAutoFit/>
          </a:bodyPr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Transverse Spin Physics at an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5823" y="152400"/>
            <a:ext cx="670696" cy="492443"/>
          </a:xfrm>
          <a:prstGeom prst="rect">
            <a:avLst/>
          </a:prstGeom>
          <a:noFill/>
          <a:ln>
            <a:noFill/>
          </a:ln>
        </p:spPr>
        <p:txBody>
          <a:bodyPr vert="horz" wrap="none" lIns="182880" tIns="91440" rIns="182880" bIns="91440" rtlCol="0" anchor="ctr">
            <a:normAutofit/>
          </a:bodyPr>
          <a:lstStyle>
            <a:lvl1pPr algn="r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0A6B1D2-9F4A-4487-A4FC-D9A9DF316B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92150" indent="-2905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7.emf"/><Relationship Id="rId7" Type="http://schemas.openxmlformats.org/officeDocument/2006/relationships/image" Target="../media/image510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41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1.png"/><Relationship Id="rId5" Type="http://schemas.openxmlformats.org/officeDocument/2006/relationships/image" Target="../media/image521.png"/><Relationship Id="rId4" Type="http://schemas.openxmlformats.org/officeDocument/2006/relationships/image" Target="../media/image5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1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5.png"/><Relationship Id="rId7" Type="http://schemas.openxmlformats.org/officeDocument/2006/relationships/image" Target="../media/image8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40.png"/><Relationship Id="rId7" Type="http://schemas.openxmlformats.org/officeDocument/2006/relationships/image" Target="../media/image89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0.png"/><Relationship Id="rId9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90.png"/><Relationship Id="rId5" Type="http://schemas.openxmlformats.org/officeDocument/2006/relationships/image" Target="../media/image551.png"/><Relationship Id="rId10" Type="http://schemas.openxmlformats.org/officeDocument/2006/relationships/image" Target="../media/image560.png"/><Relationship Id="rId4" Type="http://schemas.openxmlformats.org/officeDocument/2006/relationships/image" Target="../media/image540.png"/><Relationship Id="rId9" Type="http://schemas.openxmlformats.org/officeDocument/2006/relationships/image" Target="../media/image5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520.png"/><Relationship Id="rId7" Type="http://schemas.openxmlformats.org/officeDocument/2006/relationships/image" Target="../media/image660.pn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10" Type="http://schemas.openxmlformats.org/officeDocument/2006/relationships/image" Target="../media/image98.png"/><Relationship Id="rId4" Type="http://schemas.openxmlformats.org/officeDocument/2006/relationships/image" Target="../media/image630.png"/><Relationship Id="rId9" Type="http://schemas.openxmlformats.org/officeDocument/2006/relationships/image" Target="../media/image56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3.emf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4.emf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47.png"/><Relationship Id="rId3" Type="http://schemas.openxmlformats.org/officeDocument/2006/relationships/image" Target="../media/image41.emf"/><Relationship Id="rId7" Type="http://schemas.openxmlformats.org/officeDocument/2006/relationships/image" Target="../media/image43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2.emf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b="1" dirty="0" smtClean="0"/>
              <a:t>Transverse Spin Physics</a:t>
            </a:r>
            <a:br>
              <a:rPr lang="en-US" b="1" dirty="0" smtClean="0"/>
            </a:br>
            <a:r>
              <a:rPr lang="en-US" b="1" dirty="0" smtClean="0"/>
              <a:t>with an Electron Ion Collider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Oleg </a:t>
            </a:r>
            <a:r>
              <a:rPr lang="en-US" dirty="0" err="1" smtClean="0"/>
              <a:t>Eyser</a:t>
            </a:r>
            <a:endParaRPr lang="en-US" dirty="0" smtClean="0"/>
          </a:p>
          <a:p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International Workshop on Transverse </a:t>
            </a:r>
            <a:r>
              <a:rPr lang="en-US" sz="2400" dirty="0" err="1" smtClean="0"/>
              <a:t>Polarisation</a:t>
            </a:r>
            <a:r>
              <a:rPr lang="en-US" sz="2400" dirty="0" smtClean="0"/>
              <a:t> Phenomena in Hard Processes</a:t>
            </a:r>
          </a:p>
          <a:p>
            <a:r>
              <a:rPr lang="en-US" sz="2400" dirty="0" smtClean="0"/>
              <a:t>Chia, Cagliari, 2014</a:t>
            </a:r>
            <a:endParaRPr lang="en-US" sz="2400" dirty="0"/>
          </a:p>
        </p:txBody>
      </p:sp>
      <p:pic>
        <p:nvPicPr>
          <p:cNvPr id="1026" name="Picture 2" descr="http://www.bnl.gov/pga/images/Logo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729469"/>
            <a:ext cx="2834640" cy="10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ence.energy.gov/~/media/_/images/about/resources/logos/png/low-res/CMYK_Color-Seal_Green-Mark_SC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943676"/>
            <a:ext cx="3555556" cy="6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SIDIS: Hadron </a:t>
            </a:r>
            <a:r>
              <a:rPr lang="en-US" dirty="0" smtClean="0"/>
              <a:t>Coverage</a:t>
            </a:r>
            <a:endParaRPr lang="en-US" dirty="0"/>
          </a:p>
        </p:txBody>
      </p:sp>
      <p:pic>
        <p:nvPicPr>
          <p:cNvPr id="1026" name="Picture 2" descr="https://wiki.bnl.gov/eic/upload/Pion.z.rapid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4480560" cy="35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iki.bnl.gov/eic/upload/Pion.pt.rapid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480560" cy="35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12514" y="5879068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514" y="5879068"/>
                <a:ext cx="40793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20405" y="5867400"/>
                <a:ext cx="58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405" y="5867400"/>
                <a:ext cx="58375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2200656" y="3701796"/>
            <a:ext cx="231648" cy="4251960"/>
          </a:xfrm>
          <a:prstGeom prst="rightBrac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6696456" y="3704844"/>
            <a:ext cx="231648" cy="4251960"/>
          </a:xfrm>
          <a:prstGeom prst="rightBrac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1200091"/>
                <a:ext cx="556260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𝑄</m:t>
                    </m:r>
                    <m:r>
                      <a:rPr lang="en-US" i="1" baseline="30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&gt;1 </m:t>
                    </m:r>
                    <m:r>
                      <m:rPr>
                        <m:nor/>
                      </m:rPr>
                      <a:rPr lang="en-US" i="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GeV</m:t>
                    </m:r>
                  </m:oMath>
                </a14:m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0.01&lt;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&lt;0.95</m:t>
                    </m:r>
                  </m:oMath>
                </a14:m>
                <a:r>
                  <a:rPr lang="en-US" i="1" dirty="0" smtClean="0">
                    <a:solidFill>
                      <a:schemeClr val="accent1">
                        <a:lumMod val="50000"/>
                      </a:schemeClr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&gt;0.1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&gt;1.0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GeV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Relevant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ranges are covered within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&lt;3.0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200091"/>
                <a:ext cx="5562600" cy="800219"/>
              </a:xfrm>
              <a:prstGeom prst="rect">
                <a:avLst/>
              </a:prstGeom>
              <a:blipFill rotWithShape="1">
                <a:blip r:embed="rId6"/>
                <a:stretch>
                  <a:fillRect l="-876" t="-5344" b="-114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1415534"/>
            <a:ext cx="16371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(for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pions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here)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2362200" y="1200091"/>
            <a:ext cx="304800" cy="800219"/>
          </a:xfrm>
          <a:prstGeom prst="lef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9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Distribution</a:t>
            </a:r>
            <a:endParaRPr lang="en-US" dirty="0"/>
          </a:p>
        </p:txBody>
      </p:sp>
      <p:pic>
        <p:nvPicPr>
          <p:cNvPr id="4" name="Picture 3" descr="mult.lep.had.pho.15x25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4" y="1066800"/>
            <a:ext cx="7650956" cy="5181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0" y="4572000"/>
            <a:ext cx="3854178" cy="1665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51622" y="4877232"/>
                <a:ext cx="1668277" cy="9139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 1</m:t>
                      </m:r>
                      <m:r>
                        <a:rPr lang="en-US" b="0" i="1" dirty="0" smtClean="0"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 smtClean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 =250 </m:t>
                      </m:r>
                      <m:r>
                        <m:rPr>
                          <m:nor/>
                        </m:rPr>
                        <a:rPr lang="en-US" dirty="0" err="1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22" y="4877232"/>
                <a:ext cx="1668277" cy="913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59503" y="4730115"/>
            <a:ext cx="8032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Lepton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Photon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Hadron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4184" y="5034915"/>
            <a:ext cx="7516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Pion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Kaon</a:t>
            </a:r>
            <a:endParaRPr lang="en-US" sz="1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Proton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7315200" y="5034915"/>
            <a:ext cx="238984" cy="984885"/>
          </a:xfrm>
          <a:prstGeom prst="lef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1143000"/>
                <a:ext cx="3657600" cy="509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=10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fb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0.01&lt;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&lt;0.95</m:t>
                      </m:r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&gt;1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GeV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Binned in 4 dimensions: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Simulator: </a:t>
                </a:r>
                <a:r>
                  <a:rPr lang="en-US" dirty="0" err="1" smtClean="0"/>
                  <a:t>gmc_trans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https</a:t>
                </a:r>
                <a:r>
                  <a:rPr lang="en-US" dirty="0"/>
                  <a:t>://</a:t>
                </a:r>
                <a:r>
                  <a:rPr lang="en-US" dirty="0" smtClean="0"/>
                  <a:t>wiki.bnl.gov/eic/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are from</a:t>
                </a:r>
                <a:br>
                  <a:rPr lang="en-US" dirty="0" smtClean="0"/>
                </a:br>
                <a:r>
                  <a:rPr lang="en-US" dirty="0" smtClean="0"/>
                  <a:t>Eur</a:t>
                </a:r>
                <a:r>
                  <a:rPr lang="en-US" dirty="0"/>
                  <a:t>. Phys. J. A39, 89-100 (2009</a:t>
                </a:r>
                <a:r>
                  <a:rPr lang="en-US" dirty="0" smtClean="0"/>
                  <a:t>)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=0.1∙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No TMD evolution included yet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Statistical uncertainties are not scaled with asymmetries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3657600" cy="5095947"/>
              </a:xfrm>
              <a:prstGeom prst="rect">
                <a:avLst/>
              </a:prstGeom>
              <a:blipFill rotWithShape="1">
                <a:blip r:embed="rId2"/>
                <a:stretch>
                  <a:fillRect l="-1333" b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77303"/>
            <a:ext cx="4934328" cy="494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6019800"/>
            <a:ext cx="5205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https://indico.bnl.gov/conferenceDisplay.py?confId=727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for Quark </a:t>
            </a:r>
            <a:r>
              <a:rPr lang="en-US" dirty="0" err="1" smtClean="0"/>
              <a:t>Sivers</a:t>
            </a:r>
            <a:r>
              <a:rPr lang="en-US" dirty="0" smtClean="0"/>
              <a:t> TMD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6" y="3640440"/>
            <a:ext cx="3916800" cy="2684160"/>
          </a:xfrm>
          <a:prstGeom prst="rect">
            <a:avLst/>
          </a:prstGeom>
        </p:spPr>
      </p:pic>
      <p:pic>
        <p:nvPicPr>
          <p:cNvPr id="8" name="Picture 7" descr="sivers_function_eic_5x100_u_2012_pippim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"/>
          <a:stretch/>
        </p:blipFill>
        <p:spPr>
          <a:xfrm>
            <a:off x="183386" y="1143000"/>
            <a:ext cx="4014720" cy="2421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81600" y="2745266"/>
            <a:ext cx="3456584" cy="3503134"/>
            <a:chOff x="5477866" y="2819400"/>
            <a:chExt cx="3456584" cy="3503134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961"/>
            <a:stretch/>
          </p:blipFill>
          <p:spPr bwMode="auto">
            <a:xfrm>
              <a:off x="5477866" y="2819400"/>
              <a:ext cx="3456584" cy="3503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H="1" flipV="1">
              <a:off x="7390638" y="3962400"/>
              <a:ext cx="762" cy="533401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Summing Junction 11"/>
            <p:cNvSpPr/>
            <p:nvPr/>
          </p:nvSpPr>
          <p:spPr>
            <a:xfrm>
              <a:off x="7237476" y="4341876"/>
              <a:ext cx="306324" cy="306324"/>
            </a:xfrm>
            <a:prstGeom prst="flowChartSummingJuncti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03831" y="4507468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831" y="4507468"/>
                  <a:ext cx="48756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34200" y="3810000"/>
                  <a:ext cx="495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𝑻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3810000"/>
                  <a:ext cx="49558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4382389" y="1161871"/>
            <a:ext cx="4670125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QCD dynamics in the hard process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Evolution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Resummation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Matching of factorization - TMD vs. collinear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5820" y="5253335"/>
            <a:ext cx="282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Anselmino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</a:t>
            </a:r>
            <a:b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 Phys. Conf. Ser.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295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012062 (2011)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4600" y="2362200"/>
                <a:ext cx="1519327" cy="833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7030A0"/>
                    </a:solidFill>
                  </a:rPr>
                  <a:t>EIC pseudo data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=45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600" b="0" i="0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=10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f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 b="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362200"/>
                <a:ext cx="1519327" cy="833690"/>
              </a:xfrm>
              <a:prstGeom prst="rect">
                <a:avLst/>
              </a:prstGeom>
              <a:blipFill rotWithShape="1">
                <a:blip r:embed="rId7"/>
                <a:stretch>
                  <a:fillRect l="-2410" t="-2206" r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67600" y="3288268"/>
                <a:ext cx="973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=0.1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288268"/>
                <a:ext cx="97392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</a:t>
            </a:r>
            <a:r>
              <a:rPr lang="en-US" dirty="0" err="1" smtClean="0"/>
              <a:t>Sivers</a:t>
            </a:r>
            <a:r>
              <a:rPr lang="en-US" dirty="0" smtClean="0"/>
              <a:t> from Charm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pic>
        <p:nvPicPr>
          <p:cNvPr id="4" name="Picture 3" descr="eicgluon.eps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 r="7878"/>
          <a:stretch/>
        </p:blipFill>
        <p:spPr>
          <a:xfrm>
            <a:off x="4724400" y="2689564"/>
            <a:ext cx="4317999" cy="3558836"/>
          </a:xfrm>
          <a:prstGeom prst="rect">
            <a:avLst/>
          </a:prstGeom>
        </p:spPr>
      </p:pic>
      <p:grpSp>
        <p:nvGrpSpPr>
          <p:cNvPr id="19" name="Group 20"/>
          <p:cNvGrpSpPr>
            <a:grpSpLocks noChangeAspect="1"/>
          </p:cNvGrpSpPr>
          <p:nvPr/>
        </p:nvGrpSpPr>
        <p:grpSpPr bwMode="auto">
          <a:xfrm>
            <a:off x="609600" y="2057400"/>
            <a:ext cx="3683007" cy="2215453"/>
            <a:chOff x="184" y="220"/>
            <a:chExt cx="5768" cy="4032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564"/>
              <a:ext cx="2944" cy="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9"/>
            <p:cNvSpPr>
              <a:spLocks/>
            </p:cNvSpPr>
            <p:nvPr/>
          </p:nvSpPr>
          <p:spPr bwMode="auto">
            <a:xfrm>
              <a:off x="376" y="3679"/>
              <a:ext cx="3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N</a:t>
              </a:r>
              <a:r>
                <a:rPr lang="en-US" sz="2400" baseline="32000" dirty="0">
                  <a:solidFill>
                    <a:schemeClr val="tx1"/>
                  </a:solidFill>
                  <a:ea typeface="ＭＳ Ｐゴシック" charset="0"/>
                  <a:cs typeface="Arial Unicode MS" charset="0"/>
                </a:rPr>
                <a:t>⇑</a:t>
              </a:r>
            </a:p>
          </p:txBody>
        </p:sp>
        <p:sp>
          <p:nvSpPr>
            <p:cNvPr id="23" name="Rectangle 10"/>
            <p:cNvSpPr>
              <a:spLocks/>
            </p:cNvSpPr>
            <p:nvPr/>
          </p:nvSpPr>
          <p:spPr bwMode="auto">
            <a:xfrm>
              <a:off x="444" y="226"/>
              <a:ext cx="15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e</a:t>
              </a: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 flipH="1">
              <a:off x="3720" y="836"/>
              <a:ext cx="2176" cy="736"/>
            </a:xfrm>
            <a:prstGeom prst="line">
              <a:avLst/>
            </a:prstGeom>
            <a:noFill/>
            <a:ln w="25400" cap="flat">
              <a:solidFill>
                <a:srgbClr val="D60202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rot="10800000">
              <a:off x="3704" y="2932"/>
              <a:ext cx="2248" cy="632"/>
            </a:xfrm>
            <a:prstGeom prst="line">
              <a:avLst/>
            </a:prstGeom>
            <a:noFill/>
            <a:ln w="25400" cap="flat">
              <a:solidFill>
                <a:srgbClr val="D60202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rot="10800000">
              <a:off x="3656" y="1644"/>
              <a:ext cx="712" cy="6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H="1">
              <a:off x="3656" y="1092"/>
              <a:ext cx="600" cy="392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H="1">
              <a:off x="3712" y="2604"/>
              <a:ext cx="776" cy="288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>
              <a:off x="3688" y="2308"/>
              <a:ext cx="568" cy="544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>
              <a:off x="216" y="660"/>
              <a:ext cx="656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H="1">
              <a:off x="888" y="220"/>
              <a:ext cx="472" cy="43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Oval 19"/>
            <p:cNvSpPr>
              <a:spLocks/>
            </p:cNvSpPr>
            <p:nvPr/>
          </p:nvSpPr>
          <p:spPr bwMode="auto">
            <a:xfrm>
              <a:off x="184" y="3452"/>
              <a:ext cx="800" cy="800"/>
            </a:xfrm>
            <a:prstGeom prst="ellips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6675" y="1161871"/>
                <a:ext cx="3901902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Measure correlations of D-meson pairs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in correlation limit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5" y="1161871"/>
                <a:ext cx="3901902" cy="723275"/>
              </a:xfrm>
              <a:prstGeom prst="rect">
                <a:avLst/>
              </a:prstGeom>
              <a:blipFill rotWithShape="1">
                <a:blip r:embed="rId4"/>
                <a:stretch>
                  <a:fillRect l="-1406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16609" y="1447800"/>
                <a:ext cx="3270191" cy="1583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609" y="1447800"/>
                <a:ext cx="3270191" cy="1583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2000" y="4462552"/>
                <a:ext cx="396240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=100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fb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(10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GeV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×250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GeV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0.01&lt;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&lt;0.95</m:t>
                      </m:r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&gt;0.25</m:t>
                      </m:r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1&lt;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&lt;10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GeV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&lt;0.5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62552"/>
                <a:ext cx="3962400" cy="1862048"/>
              </a:xfrm>
              <a:prstGeom prst="rect">
                <a:avLst/>
              </a:prstGeom>
              <a:blipFill rotWithShape="1">
                <a:blip r:embed="rId6"/>
                <a:stretch>
                  <a:fillRect b="-30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80454" y="2819400"/>
                <a:ext cx="249194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54" y="2819400"/>
                <a:ext cx="249194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</a:t>
            </a:r>
            <a:r>
              <a:rPr lang="en-US" dirty="0" smtClean="0"/>
              <a:t>Momenta </a:t>
            </a:r>
            <a:r>
              <a:rPr lang="en-US" dirty="0" smtClean="0"/>
              <a:t>of Hadrons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1127204"/>
                <a:ext cx="4419600" cy="1921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Possible contributions to hadron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Intrinsic, non-</a:t>
                </a:r>
                <a:r>
                  <a:rPr lang="en-US" dirty="0" err="1" smtClean="0"/>
                  <a:t>perturbative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Parton showers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soft factors in TMDs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Hard scattering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Fragmentation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</a:rPr>
                          <m:t>𝑓𝑟𝑎𝑔</m:t>
                        </m:r>
                      </m:sup>
                    </m:sSub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27204"/>
                <a:ext cx="4419600" cy="1921295"/>
              </a:xfrm>
              <a:prstGeom prst="rect">
                <a:avLst/>
              </a:prstGeom>
              <a:blipFill rotWithShape="1">
                <a:blip r:embed="rId2"/>
                <a:stretch>
                  <a:fillRect l="-1241" t="-1587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00400"/>
            <a:ext cx="3475463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67" t="563" r="869"/>
          <a:stretch/>
        </p:blipFill>
        <p:spPr>
          <a:xfrm>
            <a:off x="5700720" y="3276600"/>
            <a:ext cx="3138480" cy="29260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67200" y="1600200"/>
            <a:ext cx="765048" cy="609600"/>
            <a:chOff x="4492752" y="1600200"/>
            <a:chExt cx="765048" cy="609600"/>
          </a:xfrm>
        </p:grpSpPr>
        <p:sp>
          <p:nvSpPr>
            <p:cNvPr id="2" name="Right Brace 1"/>
            <p:cNvSpPr/>
            <p:nvPr/>
          </p:nvSpPr>
          <p:spPr>
            <a:xfrm>
              <a:off x="4492752" y="1600200"/>
              <a:ext cx="231648" cy="609600"/>
            </a:xfrm>
            <a:prstGeom prst="rightBrac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4766576" y="1720334"/>
                  <a:ext cx="4912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6576" y="1720334"/>
                  <a:ext cx="49122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08448" y="1127204"/>
                <a:ext cx="3883152" cy="179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How to disentangle different contributions?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Appropriate probes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Multi-dimensional data: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High precision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448" y="1127204"/>
                <a:ext cx="3883152" cy="1796197"/>
              </a:xfrm>
              <a:prstGeom prst="rect">
                <a:avLst/>
              </a:prstGeom>
              <a:blipFill rotWithShape="1">
                <a:blip r:embed="rId6"/>
                <a:stretch>
                  <a:fillRect l="-1256" t="-1695" b="-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Primordial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38" t="-7634" b="-26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43000"/>
            <a:ext cx="8696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4507468"/>
            <a:ext cx="174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/>
              <a:t>scattered </a:t>
            </a:r>
            <a:r>
              <a:rPr lang="en-US" dirty="0" err="1" smtClean="0"/>
              <a:t>parton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495800"/>
                <a:ext cx="175259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dirty="0" smtClean="0"/>
                  <a:t>target remnant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dirty="0"/>
                  <a:t>s</a:t>
                </a:r>
                <a:r>
                  <a:rPr lang="en-US" dirty="0" smtClean="0"/>
                  <a:t>ensitive to intrinsic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95800"/>
                <a:ext cx="1752599" cy="1077218"/>
              </a:xfrm>
              <a:prstGeom prst="rect">
                <a:avLst/>
              </a:prstGeom>
              <a:blipFill rotWithShape="1">
                <a:blip r:embed="rId4"/>
                <a:stretch>
                  <a:fillRect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2514600" y="4495800"/>
            <a:ext cx="152400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62000" y="4495800"/>
            <a:ext cx="1524000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029200" y="4692134"/>
                <a:ext cx="3665555" cy="1332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TMD inspired fit fails available data</a:t>
                </a:r>
              </a:p>
              <a:p>
                <a:pPr marL="285750" indent="-285750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Different underlying </a:t>
                </a:r>
                <a:r>
                  <a:rPr lang="en-US" dirty="0" err="1" smtClean="0"/>
                  <a:t>subprocesses</a:t>
                </a:r>
                <a:endParaRPr lang="en-US" dirty="0" smtClean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92134"/>
                <a:ext cx="3665555" cy="1332160"/>
              </a:xfrm>
              <a:prstGeom prst="rect">
                <a:avLst/>
              </a:prstGeom>
              <a:blipFill rotWithShape="1">
                <a:blip r:embed="rId5"/>
                <a:stretch>
                  <a:fillRect l="-1331" r="-832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@ BNL</a:t>
            </a:r>
            <a:endParaRPr lang="en-US" dirty="0"/>
          </a:p>
        </p:txBody>
      </p:sp>
      <p:sp>
        <p:nvSpPr>
          <p:cNvPr id="4" name="AutoShape 2" descr="imap://keyser@rcf.rhic.bnl.gov:993/fetch%3EUID%3E/eic%3E828?part=1.1.2.2&amp;filename=eRHIC_Schematic_rev0114_Simplified.jpg"/>
          <p:cNvSpPr>
            <a:spLocks noChangeAspect="1" noChangeArrowheads="1"/>
          </p:cNvSpPr>
          <p:nvPr/>
        </p:nvSpPr>
        <p:spPr bwMode="auto">
          <a:xfrm>
            <a:off x="155575" y="-2849563"/>
            <a:ext cx="844867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keyser\Documents\Talks\2014-06-12_EIC_transverse\eRHIC_Schematic_rev0114_Simplified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4438" r="2357" b="4832"/>
          <a:stretch/>
        </p:blipFill>
        <p:spPr bwMode="auto">
          <a:xfrm>
            <a:off x="123092" y="990600"/>
            <a:ext cx="7954108" cy="53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6653" y="4572000"/>
                <a:ext cx="3175485" cy="165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=50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</a:rPr>
                      <m:t>mA</m:t>
                    </m:r>
                  </m:oMath>
                </a14:m>
                <a:r>
                  <a:rPr lang="en-US" sz="2000" b="0" dirty="0" smtClean="0"/>
                  <a:t> per bunch</a:t>
                </a:r>
                <a:endParaRPr lang="en-US" sz="2000" b="0" dirty="0" smtClean="0">
                  <a:latin typeface="Cambria Math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=80%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=70%</m:t>
                      </m:r>
                    </m:oMath>
                  </m:oMathPara>
                </a14:m>
                <a:endParaRPr lang="en-US" sz="2000" dirty="0" smtClean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=1.5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33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cm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53" y="4572000"/>
                <a:ext cx="3175485" cy="1654877"/>
              </a:xfrm>
              <a:prstGeom prst="rect">
                <a:avLst/>
              </a:prstGeom>
              <a:blipFill rotWithShape="1">
                <a:blip r:embed="rId3"/>
                <a:stretch>
                  <a:fillRect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238500"/>
            <a:ext cx="1704975" cy="11049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619375"/>
            <a:ext cx="1619250" cy="10382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619249" cy="109136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86329" y="685800"/>
            <a:ext cx="520527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https://indico.bnl.gov/conferenceDisplay.py?confId=727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61" y="1051086"/>
            <a:ext cx="5603939" cy="351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Detector for </a:t>
            </a:r>
            <a:r>
              <a:rPr lang="en-US" dirty="0" err="1" smtClean="0"/>
              <a:t>eRHIC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1915180"/>
            <a:ext cx="772840" cy="52322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ROMAN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781800" y="1752600"/>
            <a:ext cx="594362" cy="14942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698" y="2819400"/>
            <a:ext cx="784702" cy="52322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LOW-Q</a:t>
            </a:r>
            <a:r>
              <a:rPr lang="en-US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TAGGER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38" y="3429000"/>
            <a:ext cx="594362" cy="14942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pic>
        <p:nvPicPr>
          <p:cNvPr id="13" name="Picture 12" descr="tracker-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75" t="14000" r="12750" b="5333"/>
          <a:stretch>
            <a:fillRect/>
          </a:stretch>
        </p:blipFill>
        <p:spPr>
          <a:xfrm>
            <a:off x="3200400" y="3657600"/>
            <a:ext cx="3980577" cy="29428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38429" y="5454505"/>
            <a:ext cx="848566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GEM</a:t>
            </a:r>
            <a:b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TRACKER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7777" y="4387705"/>
            <a:ext cx="461986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TPC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53809" y="3581400"/>
            <a:ext cx="3590899" cy="1760833"/>
            <a:chOff x="5353809" y="3581400"/>
            <a:chExt cx="3590899" cy="1760833"/>
          </a:xfrm>
        </p:grpSpPr>
        <p:sp>
          <p:nvSpPr>
            <p:cNvPr id="19" name="Trapezoid 18"/>
            <p:cNvSpPr/>
            <p:nvPr/>
          </p:nvSpPr>
          <p:spPr>
            <a:xfrm rot="15278956">
              <a:off x="5493032" y="3655957"/>
              <a:ext cx="1547053" cy="1825499"/>
            </a:xfrm>
            <a:prstGeom prst="trapezoid">
              <a:avLst>
                <a:gd name="adj" fmla="val 47690"/>
              </a:avLst>
            </a:prstGeom>
            <a:solidFill>
              <a:srgbClr val="FFFF66">
                <a:alpha val="50196"/>
              </a:srgb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0" descr="sit-2.png"/>
            <p:cNvPicPr>
              <a:picLocks noChangeAspect="1"/>
            </p:cNvPicPr>
            <p:nvPr/>
          </p:nvPicPr>
          <p:blipFill rotWithShape="1">
            <a:blip r:embed="rId4"/>
            <a:srcRect l="32417" t="19255" r="22875" b="20517"/>
            <a:stretch/>
          </p:blipFill>
          <p:spPr bwMode="auto">
            <a:xfrm>
              <a:off x="6934200" y="3581400"/>
              <a:ext cx="2010508" cy="1523999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6096000" y="4953000"/>
            <a:ext cx="1083951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SILICON VTX</a:t>
            </a:r>
            <a:b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TRACKER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Rates</a:t>
            </a:r>
            <a:endParaRPr lang="en-US" dirty="0"/>
          </a:p>
        </p:txBody>
      </p:sp>
      <p:pic>
        <p:nvPicPr>
          <p:cNvPr id="4100" name="Picture 4" descr="https://wiki.bnl.gov/eic/upload/10x100ParticleFluxDE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68" y="1109455"/>
            <a:ext cx="3293232" cy="246888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iki.bnl.gov/eic/upload/10x100ParticleFluxDThe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67" y="1109455"/>
            <a:ext cx="3293233" cy="246888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iki.bnl.gov/eic/upload/20x250ParticleFluxDE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68" y="3703320"/>
            <a:ext cx="3293232" cy="246888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iki.bnl.gov/eic/upload/20x250ParticleFluxDThe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67" y="3703320"/>
            <a:ext cx="3293233" cy="246888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5167" y="1143000"/>
                <a:ext cx="1337033" cy="6321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=10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400" i="1" dirty="0" smtClean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=</m:t>
                      </m:r>
                      <m:r>
                        <a:rPr lang="en-US" sz="1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10</m:t>
                      </m:r>
                      <m:r>
                        <a:rPr lang="en-US" sz="1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1400" i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67" y="1143000"/>
                <a:ext cx="1337033" cy="632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25167" y="5410200"/>
                <a:ext cx="1337033" cy="6321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=20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400" i="1" dirty="0" smtClean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=</m:t>
                      </m:r>
                      <m:r>
                        <a:rPr lang="en-US" sz="1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25</m:t>
                      </m:r>
                      <m:r>
                        <a:rPr lang="en-US" sz="1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1400" i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67" y="5410200"/>
                <a:ext cx="1337033" cy="6321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895600"/>
                <a:ext cx="2375009" cy="14064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0" rtlCol="0" anchor="ctr" anchorCtr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≈0.03−0.06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mb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𝑐𝑜𝑙𝑙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≈30−60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kHz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95600"/>
                <a:ext cx="2375009" cy="14064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5867400" cy="4830762"/>
          </a:xfrm>
        </p:spPr>
        <p:txBody>
          <a:bodyPr/>
          <a:lstStyle/>
          <a:p>
            <a:r>
              <a:rPr lang="en-US" dirty="0" smtClean="0"/>
              <a:t>Nucleon Structure 2020</a:t>
            </a:r>
          </a:p>
          <a:p>
            <a:r>
              <a:rPr lang="en-US" dirty="0" smtClean="0"/>
              <a:t>Collider Kinematics</a:t>
            </a:r>
          </a:p>
          <a:p>
            <a:pPr lvl="1"/>
            <a:r>
              <a:rPr lang="en-US" dirty="0" smtClean="0"/>
              <a:t>Semi-inclusive Deep Inelastic Scattering</a:t>
            </a:r>
          </a:p>
          <a:p>
            <a:pPr lvl="1"/>
            <a:r>
              <a:rPr lang="en-US" dirty="0" smtClean="0"/>
              <a:t>Deeply Virtual Compton Scattering</a:t>
            </a:r>
          </a:p>
          <a:p>
            <a:r>
              <a:rPr lang="en-US" dirty="0" smtClean="0"/>
              <a:t>Possible Scenarios for an EIC</a:t>
            </a:r>
          </a:p>
          <a:p>
            <a:pPr lvl="1"/>
            <a:r>
              <a:rPr lang="en-US" dirty="0" err="1" smtClean="0"/>
              <a:t>eRHIC</a:t>
            </a:r>
            <a:endParaRPr lang="en-US" dirty="0" smtClean="0"/>
          </a:p>
          <a:p>
            <a:pPr lvl="1"/>
            <a:r>
              <a:rPr lang="en-US" dirty="0" smtClean="0"/>
              <a:t>MEIC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7"/>
          <a:stretch/>
        </p:blipFill>
        <p:spPr bwMode="auto">
          <a:xfrm>
            <a:off x="5562600" y="1600200"/>
            <a:ext cx="3493381" cy="52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4665" y="5574268"/>
            <a:ext cx="335540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arxiv.org/abs/1212.1701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971401"/>
            <a:ext cx="520527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https://indico.bnl.gov/conferenceDisplay.py?confId=727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ePHENIX</a:t>
            </a:r>
            <a:r>
              <a:rPr lang="en-US" dirty="0" smtClean="0"/>
              <a:t> / </a:t>
            </a:r>
            <a:r>
              <a:rPr lang="en-US" dirty="0" err="1" smtClean="0"/>
              <a:t>eSTAR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1648" y="1143000"/>
            <a:ext cx="4645152" cy="3291840"/>
          </a:xfrm>
          <a:prstGeom prst="snip1Rect">
            <a:avLst>
              <a:gd name="adj" fmla="val 36610"/>
            </a:avLst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2880360"/>
            <a:ext cx="4645152" cy="3291840"/>
          </a:xfrm>
          <a:prstGeom prst="snip1Rect">
            <a:avLst>
              <a:gd name="adj" fmla="val 36254"/>
            </a:avLst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1167825"/>
            <a:ext cx="376417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www.phenix.bnl.gov/plans.html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arxiv.org/abs/1402.1209</a:t>
            </a:r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648" y="5791200"/>
            <a:ext cx="499848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https://drupal.star.bnl.gov/STAR/future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@ JLAB</a:t>
            </a:r>
            <a:endParaRPr lang="en-US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28600" y="1236662"/>
            <a:ext cx="6230937" cy="3640138"/>
            <a:chOff x="100" y="624"/>
            <a:chExt cx="5528" cy="3247"/>
          </a:xfrm>
        </p:grpSpPr>
        <p:sp>
          <p:nvSpPr>
            <p:cNvPr id="5" name="Line 44"/>
            <p:cNvSpPr>
              <a:spLocks noChangeShapeType="1"/>
            </p:cNvSpPr>
            <p:nvPr/>
          </p:nvSpPr>
          <p:spPr bwMode="auto">
            <a:xfrm>
              <a:off x="4243" y="1872"/>
              <a:ext cx="223" cy="1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45"/>
            <p:cNvSpPr>
              <a:spLocks noChangeShapeType="1"/>
            </p:cNvSpPr>
            <p:nvPr/>
          </p:nvSpPr>
          <p:spPr bwMode="auto">
            <a:xfrm flipH="1">
              <a:off x="2325" y="1938"/>
              <a:ext cx="627" cy="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6"/>
            <p:cNvSpPr>
              <a:spLocks noChangeShapeType="1"/>
            </p:cNvSpPr>
            <p:nvPr/>
          </p:nvSpPr>
          <p:spPr bwMode="auto">
            <a:xfrm>
              <a:off x="1812" y="1950"/>
              <a:ext cx="299" cy="3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303" y="1039"/>
              <a:ext cx="1453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800080"/>
                  </a:solidFill>
                  <a:latin typeface="Arial Narrow" pitchFamily="34" charset="0"/>
                </a:rPr>
                <a:t>Warm large booster</a:t>
              </a:r>
            </a:p>
            <a:p>
              <a:pPr algn="ctr" eaLnBrk="1" hangingPunct="1"/>
              <a:r>
                <a:rPr lang="en-US" altLang="en-US" sz="1400" b="1" dirty="0">
                  <a:solidFill>
                    <a:srgbClr val="800080"/>
                  </a:solidFill>
                  <a:latin typeface="Arial Narrow" pitchFamily="34" charset="0"/>
                </a:rPr>
                <a:t>(3 to 25 </a:t>
              </a:r>
              <a:r>
                <a:rPr lang="en-US" altLang="en-US" sz="1400" b="1" dirty="0" err="1">
                  <a:solidFill>
                    <a:srgbClr val="800080"/>
                  </a:solidFill>
                  <a:latin typeface="Arial Narrow" pitchFamily="34" charset="0"/>
                </a:rPr>
                <a:t>GeV</a:t>
              </a:r>
              <a:r>
                <a:rPr lang="en-US" altLang="en-US" sz="1400" b="1" dirty="0">
                  <a:solidFill>
                    <a:srgbClr val="800080"/>
                  </a:solidFill>
                  <a:latin typeface="Arial Narrow" pitchFamily="34" charset="0"/>
                </a:rPr>
                <a:t>/c)</a:t>
              </a:r>
              <a:endParaRPr lang="en-US" altLang="en-US" sz="1400" dirty="0">
                <a:latin typeface="Arial" pitchFamily="34" charset="0"/>
              </a:endParaRPr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100" y="2160"/>
              <a:ext cx="1638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Warm electron collider ring (3-12 GeV) 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0" name="Text Box 49"/>
            <p:cNvSpPr txBox="1">
              <a:spLocks noChangeArrowheads="1"/>
            </p:cNvSpPr>
            <p:nvPr/>
          </p:nvSpPr>
          <p:spPr bwMode="auto">
            <a:xfrm>
              <a:off x="1553" y="2304"/>
              <a:ext cx="1830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Arial Narrow" pitchFamily="34" charset="0"/>
                </a:rPr>
                <a:t>Medium-energy IPs with</a:t>
              </a:r>
            </a:p>
            <a:p>
              <a:pPr algn="ctr" eaLnBrk="1" hangingPunct="1"/>
              <a:r>
                <a:rPr lang="en-US" altLang="en-US" sz="1400" b="1">
                  <a:latin typeface="Arial Narrow" pitchFamily="34" charset="0"/>
                </a:rPr>
                <a:t>horizontal beam crossing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1" name="Text Box 50"/>
            <p:cNvSpPr txBox="1">
              <a:spLocks noChangeArrowheads="1"/>
            </p:cNvSpPr>
            <p:nvPr/>
          </p:nvSpPr>
          <p:spPr bwMode="auto">
            <a:xfrm>
              <a:off x="393" y="3077"/>
              <a:ext cx="6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Arial Narrow" pitchFamily="34" charset="0"/>
                </a:rPr>
                <a:t>Injector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2" name="Text Box 51"/>
            <p:cNvSpPr txBox="1">
              <a:spLocks noChangeArrowheads="1"/>
            </p:cNvSpPr>
            <p:nvPr/>
          </p:nvSpPr>
          <p:spPr bwMode="auto">
            <a:xfrm>
              <a:off x="2017" y="3373"/>
              <a:ext cx="11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Arial Narrow" pitchFamily="34" charset="0"/>
                </a:rPr>
                <a:t>12 GeV CEBAF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3" name="Text Box 52"/>
            <p:cNvSpPr txBox="1">
              <a:spLocks noChangeArrowheads="1"/>
            </p:cNvSpPr>
            <p:nvPr/>
          </p:nvSpPr>
          <p:spPr bwMode="auto">
            <a:xfrm>
              <a:off x="3930" y="1346"/>
              <a:ext cx="9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Arial Narrow" pitchFamily="34" charset="0"/>
                </a:rPr>
                <a:t>Pre-booster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4" name="Text Box 53"/>
            <p:cNvSpPr txBox="1">
              <a:spLocks noChangeArrowheads="1"/>
            </p:cNvSpPr>
            <p:nvPr/>
          </p:nvSpPr>
          <p:spPr bwMode="auto">
            <a:xfrm>
              <a:off x="4609" y="1121"/>
              <a:ext cx="7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Arial Narrow" pitchFamily="34" charset="0"/>
                </a:rPr>
                <a:t>SRF linac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>
              <a:off x="5009" y="624"/>
              <a:ext cx="619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Arial Narrow" pitchFamily="34" charset="0"/>
                </a:rPr>
                <a:t>Ion</a:t>
              </a:r>
            </a:p>
            <a:p>
              <a:pPr algn="ctr" eaLnBrk="1" hangingPunct="1"/>
              <a:r>
                <a:rPr lang="en-US" altLang="en-US" sz="1400" b="1">
                  <a:latin typeface="Arial Narrow" pitchFamily="34" charset="0"/>
                </a:rPr>
                <a:t>source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6" name="Text Box 55"/>
            <p:cNvSpPr txBox="1">
              <a:spLocks noChangeArrowheads="1"/>
            </p:cNvSpPr>
            <p:nvPr/>
          </p:nvSpPr>
          <p:spPr bwMode="auto">
            <a:xfrm>
              <a:off x="4243" y="2005"/>
              <a:ext cx="1353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0000FF"/>
                  </a:solidFill>
                  <a:latin typeface="Arial Narrow" pitchFamily="34" charset="0"/>
                </a:rPr>
                <a:t>Cold ion collider ring (25 -100 GeV)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1684" y="1152"/>
              <a:ext cx="1534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Arial Narrow" pitchFamily="34" charset="0"/>
                </a:rPr>
                <a:t>Three Figure-8 rings </a:t>
              </a:r>
            </a:p>
            <a:p>
              <a:pPr algn="ctr" eaLnBrk="1" hangingPunct="1"/>
              <a:r>
                <a:rPr lang="en-US" altLang="en-US" sz="1400" b="1">
                  <a:latin typeface="Arial Narrow" pitchFamily="34" charset="0"/>
                </a:rPr>
                <a:t>stacked vertically</a:t>
              </a: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8" name="Arc 57"/>
            <p:cNvSpPr>
              <a:spLocks/>
            </p:cNvSpPr>
            <p:nvPr/>
          </p:nvSpPr>
          <p:spPr bwMode="auto">
            <a:xfrm>
              <a:off x="3736" y="2248"/>
              <a:ext cx="440" cy="828"/>
            </a:xfrm>
            <a:custGeom>
              <a:avLst/>
              <a:gdLst>
                <a:gd name="T0" fmla="*/ 0 w 21600"/>
                <a:gd name="T1" fmla="*/ 0 h 42654"/>
                <a:gd name="T2" fmla="*/ 0 w 21600"/>
                <a:gd name="T3" fmla="*/ 0 h 42654"/>
                <a:gd name="T4" fmla="*/ 0 w 21600"/>
                <a:gd name="T5" fmla="*/ 0 h 426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654"/>
                <a:gd name="T11" fmla="*/ 21600 w 21600"/>
                <a:gd name="T12" fmla="*/ 42654 h 42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654" fill="none" extrusionOk="0">
                  <a:moveTo>
                    <a:pt x="4807" y="-1"/>
                  </a:moveTo>
                  <a:cubicBezTo>
                    <a:pt x="14631" y="2242"/>
                    <a:pt x="21600" y="10980"/>
                    <a:pt x="21600" y="21058"/>
                  </a:cubicBezTo>
                  <a:cubicBezTo>
                    <a:pt x="21600" y="32817"/>
                    <a:pt x="12193" y="42416"/>
                    <a:pt x="435" y="42653"/>
                  </a:cubicBezTo>
                </a:path>
                <a:path w="21600" h="42654" stroke="0" extrusionOk="0">
                  <a:moveTo>
                    <a:pt x="4807" y="-1"/>
                  </a:moveTo>
                  <a:cubicBezTo>
                    <a:pt x="14631" y="2242"/>
                    <a:pt x="21600" y="10980"/>
                    <a:pt x="21600" y="21058"/>
                  </a:cubicBezTo>
                  <a:cubicBezTo>
                    <a:pt x="21600" y="32817"/>
                    <a:pt x="12193" y="42416"/>
                    <a:pt x="435" y="42653"/>
                  </a:cubicBezTo>
                  <a:lnTo>
                    <a:pt x="0" y="21058"/>
                  </a:lnTo>
                  <a:lnTo>
                    <a:pt x="4807" y="-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Line 58"/>
            <p:cNvSpPr>
              <a:spLocks noChangeShapeType="1"/>
            </p:cNvSpPr>
            <p:nvPr/>
          </p:nvSpPr>
          <p:spPr bwMode="auto">
            <a:xfrm>
              <a:off x="1912" y="1590"/>
              <a:ext cx="240" cy="336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rc 59"/>
            <p:cNvSpPr>
              <a:spLocks/>
            </p:cNvSpPr>
            <p:nvPr/>
          </p:nvSpPr>
          <p:spPr bwMode="auto">
            <a:xfrm rot="10800000">
              <a:off x="3370" y="1836"/>
              <a:ext cx="853" cy="348"/>
            </a:xfrm>
            <a:custGeom>
              <a:avLst/>
              <a:gdLst>
                <a:gd name="T0" fmla="*/ 0 w 30055"/>
                <a:gd name="T1" fmla="*/ 0 h 43200"/>
                <a:gd name="T2" fmla="*/ 0 w 30055"/>
                <a:gd name="T3" fmla="*/ 0 h 43200"/>
                <a:gd name="T4" fmla="*/ 0 w 30055"/>
                <a:gd name="T5" fmla="*/ 0 h 43200"/>
                <a:gd name="T6" fmla="*/ 0 60000 65536"/>
                <a:gd name="T7" fmla="*/ 0 60000 65536"/>
                <a:gd name="T8" fmla="*/ 0 60000 65536"/>
                <a:gd name="T9" fmla="*/ 0 w 30055"/>
                <a:gd name="T10" fmla="*/ 0 h 43200"/>
                <a:gd name="T11" fmla="*/ 30055 w 3005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55" h="43200" fill="none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</a:path>
                <a:path w="30055" h="43200" stroke="0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  <a:lnTo>
                    <a:pt x="21600" y="21600"/>
                  </a:lnTo>
                  <a:lnTo>
                    <a:pt x="30055" y="41476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Arc 60"/>
            <p:cNvSpPr>
              <a:spLocks/>
            </p:cNvSpPr>
            <p:nvPr/>
          </p:nvSpPr>
          <p:spPr bwMode="auto">
            <a:xfrm>
              <a:off x="533" y="1839"/>
              <a:ext cx="853" cy="348"/>
            </a:xfrm>
            <a:custGeom>
              <a:avLst/>
              <a:gdLst>
                <a:gd name="T0" fmla="*/ 0 w 30055"/>
                <a:gd name="T1" fmla="*/ 0 h 43200"/>
                <a:gd name="T2" fmla="*/ 0 w 30055"/>
                <a:gd name="T3" fmla="*/ 0 h 43200"/>
                <a:gd name="T4" fmla="*/ 0 w 30055"/>
                <a:gd name="T5" fmla="*/ 0 h 43200"/>
                <a:gd name="T6" fmla="*/ 0 60000 65536"/>
                <a:gd name="T7" fmla="*/ 0 60000 65536"/>
                <a:gd name="T8" fmla="*/ 0 60000 65536"/>
                <a:gd name="T9" fmla="*/ 0 w 30055"/>
                <a:gd name="T10" fmla="*/ 0 h 43200"/>
                <a:gd name="T11" fmla="*/ 30055 w 3005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55" h="43200" fill="none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</a:path>
                <a:path w="30055" h="43200" stroke="0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  <a:lnTo>
                    <a:pt x="21600" y="21600"/>
                  </a:lnTo>
                  <a:lnTo>
                    <a:pt x="30055" y="41476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Line 61"/>
            <p:cNvSpPr>
              <a:spLocks noChangeShapeType="1"/>
            </p:cNvSpPr>
            <p:nvPr/>
          </p:nvSpPr>
          <p:spPr bwMode="auto">
            <a:xfrm>
              <a:off x="776" y="3075"/>
              <a:ext cx="296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rc 62"/>
            <p:cNvSpPr>
              <a:spLocks/>
            </p:cNvSpPr>
            <p:nvPr/>
          </p:nvSpPr>
          <p:spPr bwMode="auto">
            <a:xfrm>
              <a:off x="3714" y="3072"/>
              <a:ext cx="318" cy="720"/>
            </a:xfrm>
            <a:custGeom>
              <a:avLst/>
              <a:gdLst>
                <a:gd name="T0" fmla="*/ 0 w 21600"/>
                <a:gd name="T1" fmla="*/ 0 h 43196"/>
                <a:gd name="T2" fmla="*/ 0 w 21600"/>
                <a:gd name="T3" fmla="*/ 0 h 43196"/>
                <a:gd name="T4" fmla="*/ 0 w 21600"/>
                <a:gd name="T5" fmla="*/ 0 h 431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6"/>
                <a:gd name="T11" fmla="*/ 21600 w 21600"/>
                <a:gd name="T12" fmla="*/ 43196 h 43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6" fill="none" extrusionOk="0">
                  <a:moveTo>
                    <a:pt x="102" y="0"/>
                  </a:moveTo>
                  <a:cubicBezTo>
                    <a:pt x="11992" y="56"/>
                    <a:pt x="21600" y="9710"/>
                    <a:pt x="21600" y="21600"/>
                  </a:cubicBezTo>
                  <a:cubicBezTo>
                    <a:pt x="21600" y="33359"/>
                    <a:pt x="12193" y="42958"/>
                    <a:pt x="435" y="43195"/>
                  </a:cubicBezTo>
                </a:path>
                <a:path w="21600" h="43196" stroke="0" extrusionOk="0">
                  <a:moveTo>
                    <a:pt x="102" y="0"/>
                  </a:moveTo>
                  <a:cubicBezTo>
                    <a:pt x="11992" y="56"/>
                    <a:pt x="21600" y="9710"/>
                    <a:pt x="21600" y="21600"/>
                  </a:cubicBezTo>
                  <a:cubicBezTo>
                    <a:pt x="21600" y="33359"/>
                    <a:pt x="12193" y="42958"/>
                    <a:pt x="435" y="43195"/>
                  </a:cubicBezTo>
                  <a:lnTo>
                    <a:pt x="0" y="21600"/>
                  </a:lnTo>
                  <a:lnTo>
                    <a:pt x="10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Arc 63"/>
            <p:cNvSpPr>
              <a:spLocks/>
            </p:cNvSpPr>
            <p:nvPr/>
          </p:nvSpPr>
          <p:spPr bwMode="auto">
            <a:xfrm rot="10800000">
              <a:off x="960" y="3072"/>
              <a:ext cx="352" cy="720"/>
            </a:xfrm>
            <a:custGeom>
              <a:avLst/>
              <a:gdLst>
                <a:gd name="T0" fmla="*/ 0 w 21600"/>
                <a:gd name="T1" fmla="*/ 0 h 43196"/>
                <a:gd name="T2" fmla="*/ 0 w 21600"/>
                <a:gd name="T3" fmla="*/ 0 h 43196"/>
                <a:gd name="T4" fmla="*/ 0 w 21600"/>
                <a:gd name="T5" fmla="*/ 0 h 431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6"/>
                <a:gd name="T11" fmla="*/ 21600 w 21600"/>
                <a:gd name="T12" fmla="*/ 43196 h 43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6" fill="none" extrusionOk="0">
                  <a:moveTo>
                    <a:pt x="102" y="0"/>
                  </a:moveTo>
                  <a:cubicBezTo>
                    <a:pt x="11992" y="56"/>
                    <a:pt x="21600" y="9710"/>
                    <a:pt x="21600" y="21600"/>
                  </a:cubicBezTo>
                  <a:cubicBezTo>
                    <a:pt x="21600" y="33359"/>
                    <a:pt x="12193" y="42958"/>
                    <a:pt x="435" y="43195"/>
                  </a:cubicBezTo>
                </a:path>
                <a:path w="21600" h="43196" stroke="0" extrusionOk="0">
                  <a:moveTo>
                    <a:pt x="102" y="0"/>
                  </a:moveTo>
                  <a:cubicBezTo>
                    <a:pt x="11992" y="56"/>
                    <a:pt x="21600" y="9710"/>
                    <a:pt x="21600" y="21600"/>
                  </a:cubicBezTo>
                  <a:cubicBezTo>
                    <a:pt x="21600" y="33359"/>
                    <a:pt x="12193" y="42958"/>
                    <a:pt x="435" y="43195"/>
                  </a:cubicBezTo>
                  <a:lnTo>
                    <a:pt x="0" y="21600"/>
                  </a:lnTo>
                  <a:lnTo>
                    <a:pt x="10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Line 64"/>
            <p:cNvSpPr>
              <a:spLocks noChangeShapeType="1"/>
            </p:cNvSpPr>
            <p:nvPr/>
          </p:nvSpPr>
          <p:spPr bwMode="auto">
            <a:xfrm>
              <a:off x="1296" y="3792"/>
              <a:ext cx="24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5"/>
            <p:cNvSpPr>
              <a:spLocks noChangeShapeType="1"/>
            </p:cNvSpPr>
            <p:nvPr/>
          </p:nvSpPr>
          <p:spPr bwMode="auto">
            <a:xfrm>
              <a:off x="3994" y="1113"/>
              <a:ext cx="1392" cy="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rc 66"/>
            <p:cNvSpPr>
              <a:spLocks/>
            </p:cNvSpPr>
            <p:nvPr/>
          </p:nvSpPr>
          <p:spPr bwMode="auto">
            <a:xfrm rot="-5400000">
              <a:off x="4370" y="815"/>
              <a:ext cx="294" cy="295"/>
            </a:xfrm>
            <a:custGeom>
              <a:avLst/>
              <a:gdLst>
                <a:gd name="T0" fmla="*/ 0 w 43196"/>
                <a:gd name="T1" fmla="*/ 0 h 43196"/>
                <a:gd name="T2" fmla="*/ 0 w 43196"/>
                <a:gd name="T3" fmla="*/ 0 h 43196"/>
                <a:gd name="T4" fmla="*/ 0 w 43196"/>
                <a:gd name="T5" fmla="*/ 0 h 43196"/>
                <a:gd name="T6" fmla="*/ 0 60000 65536"/>
                <a:gd name="T7" fmla="*/ 0 60000 65536"/>
                <a:gd name="T8" fmla="*/ 0 60000 65536"/>
                <a:gd name="T9" fmla="*/ 0 w 43196"/>
                <a:gd name="T10" fmla="*/ 0 h 43196"/>
                <a:gd name="T11" fmla="*/ 43196 w 43196"/>
                <a:gd name="T12" fmla="*/ 43196 h 43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43196" fill="none" extrusionOk="0">
                  <a:moveTo>
                    <a:pt x="22003" y="-1"/>
                  </a:moveTo>
                  <a:cubicBezTo>
                    <a:pt x="33771" y="221"/>
                    <a:pt x="43196" y="9825"/>
                    <a:pt x="43196" y="21596"/>
                  </a:cubicBezTo>
                  <a:cubicBezTo>
                    <a:pt x="43196" y="33525"/>
                    <a:pt x="33525" y="43196"/>
                    <a:pt x="21596" y="43196"/>
                  </a:cubicBezTo>
                  <a:cubicBezTo>
                    <a:pt x="9829" y="43196"/>
                    <a:pt x="227" y="33777"/>
                    <a:pt x="0" y="22012"/>
                  </a:cubicBezTo>
                </a:path>
                <a:path w="43196" h="43196" stroke="0" extrusionOk="0">
                  <a:moveTo>
                    <a:pt x="22003" y="-1"/>
                  </a:moveTo>
                  <a:cubicBezTo>
                    <a:pt x="33771" y="221"/>
                    <a:pt x="43196" y="9825"/>
                    <a:pt x="43196" y="21596"/>
                  </a:cubicBezTo>
                  <a:cubicBezTo>
                    <a:pt x="43196" y="33525"/>
                    <a:pt x="33525" y="43196"/>
                    <a:pt x="21596" y="43196"/>
                  </a:cubicBezTo>
                  <a:cubicBezTo>
                    <a:pt x="9829" y="43196"/>
                    <a:pt x="227" y="33777"/>
                    <a:pt x="0" y="22012"/>
                  </a:cubicBezTo>
                  <a:lnTo>
                    <a:pt x="21596" y="21596"/>
                  </a:lnTo>
                  <a:lnTo>
                    <a:pt x="22003" y="-1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Arc 67"/>
            <p:cNvSpPr>
              <a:spLocks/>
            </p:cNvSpPr>
            <p:nvPr/>
          </p:nvSpPr>
          <p:spPr bwMode="auto">
            <a:xfrm rot="5400000">
              <a:off x="4073" y="1112"/>
              <a:ext cx="294" cy="295"/>
            </a:xfrm>
            <a:custGeom>
              <a:avLst/>
              <a:gdLst>
                <a:gd name="T0" fmla="*/ 0 w 43196"/>
                <a:gd name="T1" fmla="*/ 0 h 43196"/>
                <a:gd name="T2" fmla="*/ 0 w 43196"/>
                <a:gd name="T3" fmla="*/ 0 h 43196"/>
                <a:gd name="T4" fmla="*/ 0 w 43196"/>
                <a:gd name="T5" fmla="*/ 0 h 43196"/>
                <a:gd name="T6" fmla="*/ 0 60000 65536"/>
                <a:gd name="T7" fmla="*/ 0 60000 65536"/>
                <a:gd name="T8" fmla="*/ 0 60000 65536"/>
                <a:gd name="T9" fmla="*/ 0 w 43196"/>
                <a:gd name="T10" fmla="*/ 0 h 43196"/>
                <a:gd name="T11" fmla="*/ 43196 w 43196"/>
                <a:gd name="T12" fmla="*/ 43196 h 43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43196" fill="none" extrusionOk="0">
                  <a:moveTo>
                    <a:pt x="22003" y="-1"/>
                  </a:moveTo>
                  <a:cubicBezTo>
                    <a:pt x="33771" y="221"/>
                    <a:pt x="43196" y="9825"/>
                    <a:pt x="43196" y="21596"/>
                  </a:cubicBezTo>
                  <a:cubicBezTo>
                    <a:pt x="43196" y="33525"/>
                    <a:pt x="33525" y="43196"/>
                    <a:pt x="21596" y="43196"/>
                  </a:cubicBezTo>
                  <a:cubicBezTo>
                    <a:pt x="9829" y="43196"/>
                    <a:pt x="227" y="33777"/>
                    <a:pt x="0" y="22012"/>
                  </a:cubicBezTo>
                </a:path>
                <a:path w="43196" h="43196" stroke="0" extrusionOk="0">
                  <a:moveTo>
                    <a:pt x="22003" y="-1"/>
                  </a:moveTo>
                  <a:cubicBezTo>
                    <a:pt x="33771" y="221"/>
                    <a:pt x="43196" y="9825"/>
                    <a:pt x="43196" y="21596"/>
                  </a:cubicBezTo>
                  <a:cubicBezTo>
                    <a:pt x="43196" y="33525"/>
                    <a:pt x="33525" y="43196"/>
                    <a:pt x="21596" y="43196"/>
                  </a:cubicBezTo>
                  <a:cubicBezTo>
                    <a:pt x="9829" y="43196"/>
                    <a:pt x="227" y="33777"/>
                    <a:pt x="0" y="22012"/>
                  </a:cubicBezTo>
                  <a:lnTo>
                    <a:pt x="21596" y="21596"/>
                  </a:lnTo>
                  <a:lnTo>
                    <a:pt x="22003" y="-1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Line 68"/>
            <p:cNvSpPr>
              <a:spLocks noChangeShapeType="1"/>
            </p:cNvSpPr>
            <p:nvPr/>
          </p:nvSpPr>
          <p:spPr bwMode="auto">
            <a:xfrm>
              <a:off x="4368" y="955"/>
              <a:ext cx="0" cy="32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9"/>
            <p:cNvSpPr>
              <a:spLocks noChangeShapeType="1"/>
            </p:cNvSpPr>
            <p:nvPr/>
          </p:nvSpPr>
          <p:spPr bwMode="auto">
            <a:xfrm flipH="1">
              <a:off x="3265" y="1112"/>
              <a:ext cx="735" cy="413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0"/>
            <p:cNvSpPr>
              <a:spLocks noChangeShapeType="1"/>
            </p:cNvSpPr>
            <p:nvPr/>
          </p:nvSpPr>
          <p:spPr bwMode="auto">
            <a:xfrm>
              <a:off x="1373" y="1850"/>
              <a:ext cx="2487" cy="3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1"/>
            <p:cNvSpPr>
              <a:spLocks noChangeShapeType="1"/>
            </p:cNvSpPr>
            <p:nvPr/>
          </p:nvSpPr>
          <p:spPr bwMode="auto">
            <a:xfrm flipV="1">
              <a:off x="1373" y="1853"/>
              <a:ext cx="2004" cy="3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rc 72"/>
            <p:cNvSpPr>
              <a:spLocks/>
            </p:cNvSpPr>
            <p:nvPr/>
          </p:nvSpPr>
          <p:spPr bwMode="auto">
            <a:xfrm>
              <a:off x="528" y="1696"/>
              <a:ext cx="757" cy="293"/>
            </a:xfrm>
            <a:custGeom>
              <a:avLst/>
              <a:gdLst>
                <a:gd name="T0" fmla="*/ 0 w 31509"/>
                <a:gd name="T1" fmla="*/ 0 h 43200"/>
                <a:gd name="T2" fmla="*/ 0 w 31509"/>
                <a:gd name="T3" fmla="*/ 0 h 43200"/>
                <a:gd name="T4" fmla="*/ 0 w 31509"/>
                <a:gd name="T5" fmla="*/ 0 h 43200"/>
                <a:gd name="T6" fmla="*/ 0 60000 65536"/>
                <a:gd name="T7" fmla="*/ 0 60000 65536"/>
                <a:gd name="T8" fmla="*/ 0 60000 65536"/>
                <a:gd name="T9" fmla="*/ 0 w 31509"/>
                <a:gd name="T10" fmla="*/ 0 h 43200"/>
                <a:gd name="T11" fmla="*/ 31509 w 3150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09" h="43200" fill="none" extrusionOk="0">
                  <a:moveTo>
                    <a:pt x="31509" y="40793"/>
                  </a:moveTo>
                  <a:cubicBezTo>
                    <a:pt x="28445" y="42374"/>
                    <a:pt x="2504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021" y="-1"/>
                    <a:pt x="28393" y="812"/>
                    <a:pt x="31438" y="2371"/>
                  </a:cubicBezTo>
                </a:path>
                <a:path w="31509" h="43200" stroke="0" extrusionOk="0">
                  <a:moveTo>
                    <a:pt x="31509" y="40793"/>
                  </a:moveTo>
                  <a:cubicBezTo>
                    <a:pt x="28445" y="42374"/>
                    <a:pt x="2504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021" y="-1"/>
                    <a:pt x="28393" y="812"/>
                    <a:pt x="31438" y="2371"/>
                  </a:cubicBezTo>
                  <a:lnTo>
                    <a:pt x="21600" y="21600"/>
                  </a:lnTo>
                  <a:lnTo>
                    <a:pt x="31509" y="40793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Line 73"/>
            <p:cNvSpPr>
              <a:spLocks noChangeShapeType="1"/>
            </p:cNvSpPr>
            <p:nvPr/>
          </p:nvSpPr>
          <p:spPr bwMode="auto">
            <a:xfrm>
              <a:off x="1277" y="1708"/>
              <a:ext cx="140" cy="20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74"/>
            <p:cNvSpPr>
              <a:spLocks noChangeShapeType="1"/>
            </p:cNvSpPr>
            <p:nvPr/>
          </p:nvSpPr>
          <p:spPr bwMode="auto">
            <a:xfrm>
              <a:off x="1412" y="1907"/>
              <a:ext cx="146" cy="2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5"/>
            <p:cNvSpPr>
              <a:spLocks noChangeShapeType="1"/>
            </p:cNvSpPr>
            <p:nvPr/>
          </p:nvSpPr>
          <p:spPr bwMode="auto">
            <a:xfrm flipV="1">
              <a:off x="1558" y="1898"/>
              <a:ext cx="438" cy="3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6"/>
            <p:cNvSpPr>
              <a:spLocks noChangeShapeType="1"/>
            </p:cNvSpPr>
            <p:nvPr/>
          </p:nvSpPr>
          <p:spPr bwMode="auto">
            <a:xfrm>
              <a:off x="1280" y="1968"/>
              <a:ext cx="136" cy="15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7"/>
            <p:cNvSpPr>
              <a:spLocks noChangeShapeType="1"/>
            </p:cNvSpPr>
            <p:nvPr/>
          </p:nvSpPr>
          <p:spPr bwMode="auto">
            <a:xfrm>
              <a:off x="1991" y="1896"/>
              <a:ext cx="1352" cy="22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8"/>
            <p:cNvSpPr>
              <a:spLocks noChangeShapeType="1"/>
            </p:cNvSpPr>
            <p:nvPr/>
          </p:nvSpPr>
          <p:spPr bwMode="auto">
            <a:xfrm flipV="1">
              <a:off x="1408" y="1900"/>
              <a:ext cx="1351" cy="21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9"/>
            <p:cNvSpPr>
              <a:spLocks noChangeShapeType="1"/>
            </p:cNvSpPr>
            <p:nvPr/>
          </p:nvSpPr>
          <p:spPr bwMode="auto">
            <a:xfrm>
              <a:off x="2755" y="1899"/>
              <a:ext cx="434" cy="3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 flipH="1">
              <a:off x="3337" y="1969"/>
              <a:ext cx="131" cy="1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81"/>
            <p:cNvSpPr>
              <a:spLocks noChangeShapeType="1"/>
            </p:cNvSpPr>
            <p:nvPr/>
          </p:nvSpPr>
          <p:spPr bwMode="auto">
            <a:xfrm flipH="1">
              <a:off x="3337" y="1714"/>
              <a:ext cx="135" cy="1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82"/>
            <p:cNvSpPr>
              <a:spLocks noChangeShapeType="1"/>
            </p:cNvSpPr>
            <p:nvPr/>
          </p:nvSpPr>
          <p:spPr bwMode="auto">
            <a:xfrm flipH="1">
              <a:off x="3190" y="1908"/>
              <a:ext cx="148" cy="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83"/>
            <p:cNvSpPr>
              <a:spLocks noChangeShapeType="1"/>
            </p:cNvSpPr>
            <p:nvPr/>
          </p:nvSpPr>
          <p:spPr bwMode="auto">
            <a:xfrm>
              <a:off x="1375" y="1506"/>
              <a:ext cx="2005" cy="322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84"/>
            <p:cNvSpPr>
              <a:spLocks noChangeShapeType="1"/>
            </p:cNvSpPr>
            <p:nvPr/>
          </p:nvSpPr>
          <p:spPr bwMode="auto">
            <a:xfrm flipV="1">
              <a:off x="1373" y="1506"/>
              <a:ext cx="2004" cy="322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Arc 85"/>
            <p:cNvSpPr>
              <a:spLocks/>
            </p:cNvSpPr>
            <p:nvPr/>
          </p:nvSpPr>
          <p:spPr bwMode="auto">
            <a:xfrm rot="10800000">
              <a:off x="3462" y="1698"/>
              <a:ext cx="768" cy="293"/>
            </a:xfrm>
            <a:custGeom>
              <a:avLst/>
              <a:gdLst>
                <a:gd name="T0" fmla="*/ 0 w 31960"/>
                <a:gd name="T1" fmla="*/ 0 h 43200"/>
                <a:gd name="T2" fmla="*/ 0 w 31960"/>
                <a:gd name="T3" fmla="*/ 0 h 43200"/>
                <a:gd name="T4" fmla="*/ 0 w 31960"/>
                <a:gd name="T5" fmla="*/ 0 h 43200"/>
                <a:gd name="T6" fmla="*/ 0 60000 65536"/>
                <a:gd name="T7" fmla="*/ 0 60000 65536"/>
                <a:gd name="T8" fmla="*/ 0 60000 65536"/>
                <a:gd name="T9" fmla="*/ 0 w 31960"/>
                <a:gd name="T10" fmla="*/ 0 h 43200"/>
                <a:gd name="T11" fmla="*/ 31960 w 3196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60" h="43200" fill="none" extrusionOk="0">
                  <a:moveTo>
                    <a:pt x="31696" y="40694"/>
                  </a:moveTo>
                  <a:cubicBezTo>
                    <a:pt x="28585" y="42340"/>
                    <a:pt x="2511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220" y="-1"/>
                    <a:pt x="28782" y="910"/>
                    <a:pt x="31959" y="2646"/>
                  </a:cubicBezTo>
                </a:path>
                <a:path w="31960" h="43200" stroke="0" extrusionOk="0">
                  <a:moveTo>
                    <a:pt x="31696" y="40694"/>
                  </a:moveTo>
                  <a:cubicBezTo>
                    <a:pt x="28585" y="42340"/>
                    <a:pt x="2511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220" y="-1"/>
                    <a:pt x="28782" y="910"/>
                    <a:pt x="31959" y="2646"/>
                  </a:cubicBezTo>
                  <a:lnTo>
                    <a:pt x="21600" y="21600"/>
                  </a:lnTo>
                  <a:lnTo>
                    <a:pt x="31696" y="40694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Arc 86"/>
            <p:cNvSpPr>
              <a:spLocks/>
            </p:cNvSpPr>
            <p:nvPr/>
          </p:nvSpPr>
          <p:spPr bwMode="auto">
            <a:xfrm>
              <a:off x="533" y="1494"/>
              <a:ext cx="853" cy="348"/>
            </a:xfrm>
            <a:custGeom>
              <a:avLst/>
              <a:gdLst>
                <a:gd name="T0" fmla="*/ 0 w 30055"/>
                <a:gd name="T1" fmla="*/ 0 h 43200"/>
                <a:gd name="T2" fmla="*/ 0 w 30055"/>
                <a:gd name="T3" fmla="*/ 0 h 43200"/>
                <a:gd name="T4" fmla="*/ 0 w 30055"/>
                <a:gd name="T5" fmla="*/ 0 h 43200"/>
                <a:gd name="T6" fmla="*/ 0 60000 65536"/>
                <a:gd name="T7" fmla="*/ 0 60000 65536"/>
                <a:gd name="T8" fmla="*/ 0 60000 65536"/>
                <a:gd name="T9" fmla="*/ 0 w 30055"/>
                <a:gd name="T10" fmla="*/ 0 h 43200"/>
                <a:gd name="T11" fmla="*/ 30055 w 3005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55" h="43200" fill="none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</a:path>
                <a:path w="30055" h="43200" stroke="0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  <a:lnTo>
                    <a:pt x="21600" y="21600"/>
                  </a:lnTo>
                  <a:lnTo>
                    <a:pt x="30055" y="41476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Arc 87"/>
            <p:cNvSpPr>
              <a:spLocks/>
            </p:cNvSpPr>
            <p:nvPr/>
          </p:nvSpPr>
          <p:spPr bwMode="auto">
            <a:xfrm rot="10800000">
              <a:off x="3372" y="1494"/>
              <a:ext cx="853" cy="348"/>
            </a:xfrm>
            <a:custGeom>
              <a:avLst/>
              <a:gdLst>
                <a:gd name="T0" fmla="*/ 0 w 30055"/>
                <a:gd name="T1" fmla="*/ 0 h 43200"/>
                <a:gd name="T2" fmla="*/ 0 w 30055"/>
                <a:gd name="T3" fmla="*/ 0 h 43200"/>
                <a:gd name="T4" fmla="*/ 0 w 30055"/>
                <a:gd name="T5" fmla="*/ 0 h 43200"/>
                <a:gd name="T6" fmla="*/ 0 60000 65536"/>
                <a:gd name="T7" fmla="*/ 0 60000 65536"/>
                <a:gd name="T8" fmla="*/ 0 60000 65536"/>
                <a:gd name="T9" fmla="*/ 0 w 30055"/>
                <a:gd name="T10" fmla="*/ 0 h 43200"/>
                <a:gd name="T11" fmla="*/ 30055 w 3005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55" h="43200" fill="none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</a:path>
                <a:path w="30055" h="43200" stroke="0" extrusionOk="0">
                  <a:moveTo>
                    <a:pt x="30055" y="41476"/>
                  </a:moveTo>
                  <a:cubicBezTo>
                    <a:pt x="27381" y="42613"/>
                    <a:pt x="245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4490" y="-1"/>
                    <a:pt x="27351" y="580"/>
                    <a:pt x="30013" y="1705"/>
                  </a:cubicBezTo>
                  <a:lnTo>
                    <a:pt x="21600" y="21600"/>
                  </a:lnTo>
                  <a:lnTo>
                    <a:pt x="30055" y="41476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88"/>
            <p:cNvSpPr>
              <a:spLocks noChangeArrowheads="1"/>
            </p:cNvSpPr>
            <p:nvPr/>
          </p:nvSpPr>
          <p:spPr bwMode="auto">
            <a:xfrm>
              <a:off x="680" y="3009"/>
              <a:ext cx="232" cy="12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0" name="Line 89"/>
            <p:cNvSpPr>
              <a:spLocks noChangeShapeType="1"/>
            </p:cNvSpPr>
            <p:nvPr/>
          </p:nvSpPr>
          <p:spPr bwMode="auto">
            <a:xfrm rot="10800000">
              <a:off x="4176" y="2606"/>
              <a:ext cx="0" cy="5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90"/>
            <p:cNvSpPr>
              <a:spLocks noChangeShapeType="1"/>
            </p:cNvSpPr>
            <p:nvPr/>
          </p:nvSpPr>
          <p:spPr bwMode="auto">
            <a:xfrm>
              <a:off x="4032" y="3456"/>
              <a:ext cx="0" cy="5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91"/>
            <p:cNvSpPr>
              <a:spLocks noChangeArrowheads="1"/>
            </p:cNvSpPr>
            <p:nvPr/>
          </p:nvSpPr>
          <p:spPr bwMode="auto">
            <a:xfrm>
              <a:off x="1549" y="3016"/>
              <a:ext cx="2031" cy="12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3" name="Rectangle 92"/>
            <p:cNvSpPr>
              <a:spLocks noChangeArrowheads="1"/>
            </p:cNvSpPr>
            <p:nvPr/>
          </p:nvSpPr>
          <p:spPr bwMode="auto">
            <a:xfrm>
              <a:off x="1549" y="3744"/>
              <a:ext cx="2031" cy="12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4" name="Rectangle 93"/>
            <p:cNvSpPr>
              <a:spLocks noChangeArrowheads="1"/>
            </p:cNvSpPr>
            <p:nvPr/>
          </p:nvSpPr>
          <p:spPr bwMode="auto">
            <a:xfrm>
              <a:off x="4827" y="1047"/>
              <a:ext cx="359" cy="12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5" name="Rectangle 94"/>
            <p:cNvSpPr>
              <a:spLocks noChangeArrowheads="1"/>
            </p:cNvSpPr>
            <p:nvPr/>
          </p:nvSpPr>
          <p:spPr bwMode="auto">
            <a:xfrm>
              <a:off x="5337" y="1047"/>
              <a:ext cx="127" cy="12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6" name="Oval 95"/>
            <p:cNvSpPr>
              <a:spLocks noChangeArrowheads="1"/>
            </p:cNvSpPr>
            <p:nvPr/>
          </p:nvSpPr>
          <p:spPr bwMode="auto">
            <a:xfrm>
              <a:off x="2941" y="1881"/>
              <a:ext cx="69" cy="69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57" name="Oval 96"/>
            <p:cNvSpPr>
              <a:spLocks noChangeArrowheads="1"/>
            </p:cNvSpPr>
            <p:nvPr/>
          </p:nvSpPr>
          <p:spPr bwMode="auto">
            <a:xfrm>
              <a:off x="1750" y="1881"/>
              <a:ext cx="69" cy="69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2" charset="0"/>
                  <a:ea typeface="ＭＳ Ｐゴシック" pitchFamily="34" charset="-128"/>
                </a:defRPr>
              </a:lvl9pPr>
            </a:lstStyle>
            <a:p>
              <a:endParaRPr lang="en-US" alt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058837" y="4343400"/>
                <a:ext cx="2671116" cy="165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𝑐𝑟𝑜𝑠𝑠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=750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MHz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=3−12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=25−100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000" dirty="0" smtClean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34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cm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37" y="4343400"/>
                <a:ext cx="2671116" cy="16548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412322" y="685800"/>
            <a:ext cx="1579278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arxiv:1209.0757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2" name="Picture 140" descr="Screen Shot 2014-02-26 at 10.49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992312"/>
            <a:ext cx="252095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Detector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4800" y="4893439"/>
                <a:ext cx="6007799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Bunch spacing: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1.3 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/>
                      </a:rPr>
                      <m:t>ns</m:t>
                    </m:r>
                  </m:oMath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 smtClean="0"/>
                  <a:t> collisions per bunch crossing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200 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kH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z</m:t>
                      </m:r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Asynchronous trigger with L2 tracking to suppress background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93439"/>
                <a:ext cx="6007799" cy="1431161"/>
              </a:xfrm>
              <a:prstGeom prst="rect">
                <a:avLst/>
              </a:prstGeom>
              <a:blipFill rotWithShape="1">
                <a:blip r:embed="rId2"/>
                <a:stretch>
                  <a:fillRect l="-811" t="-2128" b="-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r="2102"/>
          <a:stretch/>
        </p:blipFill>
        <p:spPr bwMode="auto">
          <a:xfrm>
            <a:off x="0" y="1153028"/>
            <a:ext cx="9144000" cy="375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95555" y="5257800"/>
            <a:ext cx="38862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>
            <a:off x="-847545" y="3314700"/>
            <a:ext cx="388620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-998580" y="3114645"/>
                <a:ext cx="25496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Luminosity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998580" y="3114645"/>
                <a:ext cx="2549672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7692" t="-718" r="-26154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8646" y="5638800"/>
                <a:ext cx="1240019" cy="403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(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GeV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646" y="5638800"/>
                <a:ext cx="1240019" cy="403444"/>
              </a:xfrm>
              <a:prstGeom prst="rect">
                <a:avLst/>
              </a:prstGeom>
              <a:blipFill rotWithShape="1">
                <a:blip r:embed="rId3"/>
                <a:stretch>
                  <a:fillRect r="-147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019355" y="4495800"/>
            <a:ext cx="1524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19355" y="3390900"/>
            <a:ext cx="1524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19355" y="2286000"/>
            <a:ext cx="1524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6389" y="4267200"/>
                <a:ext cx="699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9" y="4267200"/>
                <a:ext cx="69916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6389" y="3168134"/>
                <a:ext cx="699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9" y="3168134"/>
                <a:ext cx="69916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6389" y="2069068"/>
                <a:ext cx="699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9" y="2069068"/>
                <a:ext cx="69916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rot="5400000">
            <a:off x="2057400" y="5257800"/>
            <a:ext cx="1524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124200" y="5257800"/>
            <a:ext cx="1524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191000" y="5257800"/>
            <a:ext cx="1524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05000" y="5345668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50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345668"/>
                <a:ext cx="49404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95600" y="5334000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334000"/>
                <a:ext cx="62228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86200" y="5334000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150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334000"/>
                <a:ext cx="62228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 rot="120000">
            <a:off x="1390057" y="3949197"/>
            <a:ext cx="1779168" cy="7491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tIns="91440" bIns="9144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Internal landscape</a:t>
            </a:r>
            <a:b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of the nucleus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20000">
            <a:off x="3270859" y="4072998"/>
            <a:ext cx="1593353" cy="7491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tIns="91440" bIns="9144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QCD at extreme</a:t>
            </a:r>
            <a:b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parton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densities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40000">
            <a:off x="1624835" y="3254973"/>
            <a:ext cx="3176795" cy="817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Spin and flavor structure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of the nucleon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-960000">
            <a:off x="1644117" y="2217682"/>
            <a:ext cx="2924233" cy="7296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Tomography of the nucleon</a:t>
            </a:r>
          </a:p>
        </p:txBody>
      </p:sp>
      <p:sp>
        <p:nvSpPr>
          <p:cNvPr id="34" name="TextBox 33"/>
          <p:cNvSpPr txBox="1"/>
          <p:nvPr/>
        </p:nvSpPr>
        <p:spPr>
          <a:xfrm rot="240000">
            <a:off x="3748916" y="1684302"/>
            <a:ext cx="1241226" cy="4767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tIns="91440" bIns="91440" rtlCol="0" anchor="ctr" anchorCtr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Electroweak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5400" y="1219200"/>
            <a:ext cx="39624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An electron ion collider will combine: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Kinematic reach into the gluon dominated region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Precision from electromagnetic interaction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Accuracy from high luminosity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Polarized nucleons and light/heavy 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This will provide decisive measurements to answer many open questions in QCD.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7060" y="5117068"/>
            <a:ext cx="225254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tIns="91440" bIns="9144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arxiv:1212.1701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050"/>
            <a:ext cx="9144000" cy="2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4" y="729200"/>
            <a:ext cx="8210286" cy="582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118" y="1219200"/>
            <a:ext cx="6652865" cy="21336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Imaging of Nucleons</a:t>
            </a:r>
            <a:endParaRPr lang="en-US" dirty="0"/>
          </a:p>
        </p:txBody>
      </p:sp>
      <p:pic>
        <p:nvPicPr>
          <p:cNvPr id="10242" name="Picture 2" descr="http://rhig.physics.yale.edu/~ullrich/eic-wp/view/Thumbnails/gpd-grap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055506"/>
            <a:ext cx="6143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6011" y="1295400"/>
                <a:ext cx="5351978" cy="76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⇑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11" y="1295400"/>
                <a:ext cx="5351978" cy="7635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63869" y="2751021"/>
                <a:ext cx="11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69" y="2751021"/>
                <a:ext cx="111389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2293821"/>
                <a:ext cx="1135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93821"/>
                <a:ext cx="113563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43200" y="255853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transform of </a:t>
            </a:r>
            <a:r>
              <a:rPr lang="en-US" dirty="0"/>
              <a:t> </a:t>
            </a:r>
            <a:r>
              <a:rPr lang="en-US" dirty="0" smtClean="0"/>
              <a:t>                     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8352" y="2558534"/>
                <a:ext cx="79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352" y="2558534"/>
                <a:ext cx="79803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31246" y="2751021"/>
                <a:ext cx="1020985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46" y="2751021"/>
                <a:ext cx="1020985" cy="3731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24000" y="2293821"/>
                <a:ext cx="1035476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293821"/>
                <a:ext cx="1035476" cy="373179"/>
              </a:xfrm>
              <a:prstGeom prst="rect">
                <a:avLst/>
              </a:prstGeom>
              <a:blipFill rotWithShape="1">
                <a:blip r:embed="rId8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0" y="3593068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Exclusive processes to measure </a:t>
            </a:r>
            <a:r>
              <a:rPr lang="en-US" u="sng" dirty="0" smtClean="0">
                <a:solidFill>
                  <a:srgbClr val="C00000"/>
                </a:solidFill>
              </a:rPr>
              <a:t>generalized </a:t>
            </a:r>
            <a:r>
              <a:rPr lang="en-US" u="sng" dirty="0" err="1" smtClean="0">
                <a:solidFill>
                  <a:srgbClr val="C00000"/>
                </a:solidFill>
              </a:rPr>
              <a:t>parton</a:t>
            </a:r>
            <a:r>
              <a:rPr lang="en-US" u="sng" dirty="0" smtClean="0">
                <a:solidFill>
                  <a:srgbClr val="C00000"/>
                </a:solidFill>
              </a:rPr>
              <a:t> distribution</a:t>
            </a:r>
            <a:r>
              <a:rPr lang="en-US" dirty="0" smtClean="0"/>
              <a:t> functions: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5709549"/>
            <a:ext cx="6629400" cy="374783"/>
            <a:chOff x="152400" y="5949817"/>
            <a:chExt cx="6629400" cy="374783"/>
          </a:xfrm>
        </p:grpSpPr>
        <p:sp>
          <p:nvSpPr>
            <p:cNvPr id="13" name="TextBox 12"/>
            <p:cNvSpPr txBox="1"/>
            <p:nvPr/>
          </p:nvSpPr>
          <p:spPr>
            <a:xfrm>
              <a:off x="152400" y="5955268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Resolution scale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53453" y="5955268"/>
                  <a:ext cx="5183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3453" y="5955268"/>
                  <a:ext cx="51834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677587" y="5949817"/>
                  <a:ext cx="1104213" cy="3747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7587" y="5949817"/>
                  <a:ext cx="1104213" cy="37478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43800" y="3962400"/>
                <a:ext cx="400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962400"/>
                <a:ext cx="40036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2514600" y="2286000"/>
            <a:ext cx="155448" cy="914400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5943600" y="2286000"/>
            <a:ext cx="155448" cy="914400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4876800" y="2286000"/>
            <a:ext cx="155448" cy="914400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8600" y="990600"/>
            <a:ext cx="8237715" cy="59154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1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aVsE.50.100.250GeV.DVC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6667500" cy="2104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Kinematics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4233852"/>
                <a:ext cx="1839734" cy="1176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&gt;1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GeV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&gt;1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b="0" i="0" dirty="0" smtClean="0">
                  <a:latin typeface="Cambria Math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0.01&lt;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&lt;0.85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233852"/>
                <a:ext cx="1839734" cy="11763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4194124"/>
                <a:ext cx="1237647" cy="4167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i="1" dirty="0" smtClean="0">
                          <a:latin typeface="Cambria Math"/>
                        </a:rPr>
                        <m:t> =</m:t>
                      </m:r>
                      <m:r>
                        <a:rPr lang="en-US" sz="1400" b="0" i="1" dirty="0" smtClean="0">
                          <a:latin typeface="Cambria Math"/>
                        </a:rPr>
                        <m:t>5</m:t>
                      </m:r>
                      <m:r>
                        <a:rPr lang="en-US" sz="1400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1400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94124"/>
                <a:ext cx="1237647" cy="4167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29586" y="4194124"/>
                <a:ext cx="1337033" cy="4167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i="1" dirty="0" smtClean="0">
                          <a:latin typeface="Cambria Math"/>
                        </a:rPr>
                        <m:t> =</m:t>
                      </m:r>
                      <m:r>
                        <a:rPr lang="en-US" sz="1400" b="0" i="1" dirty="0" smtClean="0">
                          <a:latin typeface="Cambria Math"/>
                        </a:rPr>
                        <m:t>10</m:t>
                      </m:r>
                      <m:r>
                        <a:rPr lang="en-US" sz="1400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1400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86" y="4194124"/>
                <a:ext cx="1337033" cy="4167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39386" y="4194124"/>
                <a:ext cx="1337033" cy="4167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i="1" dirty="0" smtClean="0">
                          <a:latin typeface="Cambria Math"/>
                        </a:rPr>
                        <m:t> =</m:t>
                      </m:r>
                      <m:r>
                        <a:rPr lang="en-US" sz="1400" b="0" i="1" dirty="0" smtClean="0">
                          <a:latin typeface="Cambria Math"/>
                        </a:rPr>
                        <m:t>25</m:t>
                      </m:r>
                      <m:r>
                        <a:rPr lang="en-US" sz="1400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sz="1400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386" y="4194124"/>
                <a:ext cx="1337033" cy="4167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5400000">
                <a:off x="8157108" y="4880508"/>
                <a:ext cx="1268874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400" i="1" dirty="0" smtClean="0">
                          <a:latin typeface="Cambria Math"/>
                        </a:rPr>
                        <m:t> = 15 </m:t>
                      </m:r>
                      <m:r>
                        <m:rPr>
                          <m:nor/>
                        </m:rPr>
                        <a:rPr lang="en-US" sz="1400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157108" y="4880508"/>
                <a:ext cx="126887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"/>
          <a:stretch/>
        </p:blipFill>
        <p:spPr bwMode="auto">
          <a:xfrm>
            <a:off x="152400" y="1043354"/>
            <a:ext cx="4173808" cy="30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723901" y="2044700"/>
            <a:ext cx="3162299" cy="127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25016" y="1676400"/>
                <a:ext cx="972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&gt;4.5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016" y="1676400"/>
                <a:ext cx="972061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20" y="1066799"/>
            <a:ext cx="4299380" cy="286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Pseudodata</a:t>
            </a:r>
            <a:r>
              <a:rPr lang="en-US" dirty="0" smtClean="0"/>
              <a:t> Single Spin Asymmetries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219200"/>
            <a:ext cx="77247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7797" y="926068"/>
            <a:ext cx="388760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arxiv.org/abs/1304.0077</a:t>
            </a:r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feld 38"/>
          <p:cNvSpPr txBox="1"/>
          <p:nvPr/>
        </p:nvSpPr>
        <p:spPr>
          <a:xfrm>
            <a:off x="3181821" y="5831088"/>
            <a:ext cx="150425" cy="231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Comic Sans MS"/>
              <a:cs typeface="Comic Sans MS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181820" y="6494398"/>
            <a:ext cx="150425" cy="231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Comic Sans MS"/>
              <a:cs typeface="Comic Sans M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28599" y="1109008"/>
            <a:ext cx="8686801" cy="4924425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How are sea quarks and gluons and their spin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distributed in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space and momentum inside the nucleon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are these quark and gluon distributions correlated with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all nucleon properties, such as spin direction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the role of the motion of sea quarks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gluons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building the nucleon spin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does the nuclear environment affect the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distribution of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quarks and gluons and their interaction in nuclei?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/>
              <a:cs typeface="Comic Sans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does the transverse spatial distribution of gluons compare to that in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nucleon?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does matter respond to fast moving color charge passing through it?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response different for light and heavy quarks?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/>
              <a:cs typeface="Comic Sans MS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does the saturation of gluon densities set in?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/>
              <a:cs typeface="Comic Sans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there a simple boundary that separates the region from the more dilute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quark gluon matter?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ow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the distributions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quarks and gluons change as one crosses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boundary?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saturation produce matter of universal properties in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nucleon and all nuclei viewed at nearly the speed of light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3" name="Textfeld 16"/>
          <p:cNvSpPr txBox="1"/>
          <p:nvPr/>
        </p:nvSpPr>
        <p:spPr>
          <a:xfrm>
            <a:off x="859467" y="4106877"/>
            <a:ext cx="150425" cy="231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Comic Sans MS"/>
              <a:cs typeface="Comic Sans M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GPDs &amp; Spatial Imaging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66800"/>
            <a:ext cx="7820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609600"/>
            <a:ext cx="203613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Arxiv:1304.0077</a:t>
            </a:r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74" y="2819400"/>
            <a:ext cx="6028053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Gluon Distributions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 descr="http://rhig.physics.yale.edu/~ullrich/eic-wp/view/Thumbnails/gpd-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1371600"/>
            <a:ext cx="7391398" cy="44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1600" y="1371600"/>
                <a:ext cx="3318024" cy="6782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15.8 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Ge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 b="0" i="0" smtClean="0">
                              <a:latin typeface="Cambria Math"/>
                            </a:rPr>
                            <m:t>V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&lt;25.1</m:t>
                      </m:r>
                      <m:r>
                        <m:rPr>
                          <m:nor/>
                        </m:rPr>
                        <a:rPr lang="en-US" sz="1600">
                          <a:latin typeface="Cambria Math"/>
                        </a:rPr>
                        <m:t>Ge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>
                              <a:latin typeface="Cambria Math"/>
                            </a:rPr>
                            <m:t>V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371600"/>
                <a:ext cx="3318024" cy="678263"/>
              </a:xfrm>
              <a:prstGeom prst="rect">
                <a:avLst/>
              </a:prstGeom>
              <a:blipFill rotWithShape="1">
                <a:blip r:embed="rId3"/>
                <a:stretch>
                  <a:fillRect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0" y="5616714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Requires high luminosities at different energies to map out the spatial distribution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6200" y="3705008"/>
            <a:ext cx="8991599" cy="1629982"/>
          </a:xfrm>
          <a:prstGeom prst="rect">
            <a:avLst/>
          </a:prstGeom>
          <a:gradFill>
            <a:gsLst>
              <a:gs pos="100000">
                <a:srgbClr val="FFCCFF"/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91440" bIns="91440" rtlCol="0" anchor="b"/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6200" y="2048212"/>
            <a:ext cx="8991599" cy="1656796"/>
          </a:xfrm>
          <a:prstGeom prst="rect">
            <a:avLst/>
          </a:prstGeom>
          <a:gradFill>
            <a:gsLst>
              <a:gs pos="100000">
                <a:srgbClr val="FFFF99"/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91440" bIns="91440" rtlCol="0" anchor="b"/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3D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Left Arrow 66"/>
          <p:cNvSpPr/>
          <p:nvPr/>
        </p:nvSpPr>
        <p:spPr>
          <a:xfrm rot="-2700000">
            <a:off x="7431910" y="4029957"/>
            <a:ext cx="782726" cy="387708"/>
          </a:xfrm>
          <a:prstGeom prst="leftArrow">
            <a:avLst/>
          </a:prstGeom>
          <a:solidFill>
            <a:srgbClr val="FF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6200" y="1447800"/>
            <a:ext cx="8991600" cy="584775"/>
          </a:xfrm>
          <a:prstGeom prst="rect">
            <a:avLst/>
          </a:prstGeom>
          <a:gradFill>
            <a:gsLst>
              <a:gs pos="100000">
                <a:srgbClr val="CCECFF"/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91440" bIns="91440" rtlCol="0" anchor="b"/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5D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Down Arrow 59"/>
          <p:cNvSpPr/>
          <p:nvPr/>
        </p:nvSpPr>
        <p:spPr>
          <a:xfrm>
            <a:off x="5642529" y="3832448"/>
            <a:ext cx="387706" cy="782726"/>
          </a:xfrm>
          <a:prstGeom prst="downArrow">
            <a:avLst/>
          </a:prstGeom>
          <a:solidFill>
            <a:srgbClr val="FF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2700000">
            <a:off x="1659776" y="4029958"/>
            <a:ext cx="782726" cy="387706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Arrow 51"/>
          <p:cNvSpPr/>
          <p:nvPr/>
        </p:nvSpPr>
        <p:spPr>
          <a:xfrm rot="-2700000">
            <a:off x="2715998" y="4029958"/>
            <a:ext cx="782726" cy="387706"/>
          </a:xfrm>
          <a:prstGeom prst="leftArrow">
            <a:avLst/>
          </a:prstGeom>
          <a:solidFill>
            <a:srgbClr val="FF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Partonic</a:t>
            </a:r>
            <a:r>
              <a:rPr lang="en-US" dirty="0" smtClean="0"/>
              <a:t> Picture of the Nucleon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40459" y="1447800"/>
                <a:ext cx="17572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Wigner distributions</a:t>
                </a:r>
                <a:endParaRPr lang="en-US" sz="1400" b="0" i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59" y="1447800"/>
                <a:ext cx="1757211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042" t="-1053" r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561756" y="3935431"/>
                <a:ext cx="549253" cy="57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756" y="3935431"/>
                <a:ext cx="549253" cy="576761"/>
              </a:xfrm>
              <a:prstGeom prst="rect">
                <a:avLst/>
              </a:prstGeom>
              <a:blipFill rotWithShape="1">
                <a:blip r:embed="rId3"/>
                <a:stretch>
                  <a:fillRect l="-104444" t="-125532" r="-103333" b="-17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43800" y="3935431"/>
                <a:ext cx="847411" cy="57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935431"/>
                <a:ext cx="847411" cy="576761"/>
              </a:xfrm>
              <a:prstGeom prst="rect">
                <a:avLst/>
              </a:prstGeom>
              <a:blipFill rotWithShape="1">
                <a:blip r:embed="rId4"/>
                <a:stretch>
                  <a:fillRect l="-66906" t="-125532" r="-38129" b="-17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2625" y="3034844"/>
                <a:ext cx="1963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B050"/>
                    </a:solidFill>
                  </a:rPr>
                  <a:t>transverse momentum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25" y="3034844"/>
                <a:ext cx="196399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932" t="-1042" r="-62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91472" y="3034844"/>
                <a:ext cx="1576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rgbClr val="0070C0"/>
                    </a:solidFill>
                  </a:rPr>
                  <a:t>impact parameter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72" y="3034844"/>
                <a:ext cx="1576072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772" t="-1042" r="-7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Arrow 46"/>
          <p:cNvSpPr/>
          <p:nvPr/>
        </p:nvSpPr>
        <p:spPr>
          <a:xfrm rot="2700000">
            <a:off x="2715998" y="2371365"/>
            <a:ext cx="782726" cy="387708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59798" y="2276839"/>
                <a:ext cx="695126" cy="5767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798" y="2276839"/>
                <a:ext cx="695126" cy="576761"/>
              </a:xfrm>
              <a:prstGeom prst="rect">
                <a:avLst/>
              </a:prstGeom>
              <a:blipFill rotWithShape="1">
                <a:blip r:embed="rId7"/>
                <a:stretch>
                  <a:fillRect l="-81579" t="-124211" r="-68421" b="-174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eft Arrow 47"/>
          <p:cNvSpPr/>
          <p:nvPr/>
        </p:nvSpPr>
        <p:spPr>
          <a:xfrm rot="-2700000">
            <a:off x="1659776" y="2371365"/>
            <a:ext cx="782726" cy="387708"/>
          </a:xfrm>
          <a:prstGeom prst="leftArrow">
            <a:avLst/>
          </a:prstGeom>
          <a:solidFill>
            <a:srgbClr val="FFFF9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04378" y="2276839"/>
                <a:ext cx="693523" cy="57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78" y="2276839"/>
                <a:ext cx="693523" cy="576761"/>
              </a:xfrm>
              <a:prstGeom prst="rect">
                <a:avLst/>
              </a:prstGeom>
              <a:blipFill rotWithShape="1">
                <a:blip r:embed="rId8"/>
                <a:stretch>
                  <a:fillRect l="-82301" t="-124211" r="-69912" b="-17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03576" y="3935431"/>
                <a:ext cx="695126" cy="57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76" y="3935431"/>
                <a:ext cx="695126" cy="576761"/>
              </a:xfrm>
              <a:prstGeom prst="rect">
                <a:avLst/>
              </a:prstGeom>
              <a:blipFill rotWithShape="1">
                <a:blip r:embed="rId9"/>
                <a:stretch>
                  <a:fillRect l="-80702" t="-125532" r="-69298" b="-17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760600" y="3935431"/>
                <a:ext cx="693523" cy="576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600" y="3935431"/>
                <a:ext cx="693523" cy="576761"/>
              </a:xfrm>
              <a:prstGeom prst="rect">
                <a:avLst/>
              </a:prstGeom>
              <a:blipFill rotWithShape="1">
                <a:blip r:embed="rId10"/>
                <a:stretch>
                  <a:fillRect l="-81579" t="-125532" r="-68421" b="-17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895148" y="4699659"/>
                <a:ext cx="14478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1400" dirty="0" err="1">
                    <a:solidFill>
                      <a:srgbClr val="00B050"/>
                    </a:solidFill>
                  </a:rPr>
                  <a:t>parton</a:t>
                </a:r>
                <a:r>
                  <a:rPr lang="en-US" sz="1400" dirty="0">
                    <a:solidFill>
                      <a:srgbClr val="00B050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densities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148" y="4699659"/>
                <a:ext cx="1447832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266" r="-84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ight Arrow 54"/>
          <p:cNvSpPr/>
          <p:nvPr/>
        </p:nvSpPr>
        <p:spPr>
          <a:xfrm>
            <a:off x="4699909" y="3241099"/>
            <a:ext cx="782726" cy="387708"/>
          </a:xfrm>
          <a:prstGeom prst="rightArrow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67544" y="3034844"/>
                <a:ext cx="124745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0" dirty="0" smtClean="0"/>
                  <a:t>Fourier trans.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⟷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  <a:ea typeface="Cambria Math"/>
                        </a:rPr>
                        <m:t>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44" y="3034844"/>
                <a:ext cx="1247456" cy="553998"/>
              </a:xfrm>
              <a:prstGeom prst="rect">
                <a:avLst/>
              </a:prstGeom>
              <a:blipFill rotWithShape="1">
                <a:blip r:embed="rId12"/>
                <a:stretch>
                  <a:fillRect l="-1463" t="-1099" r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eft Arrow 56"/>
          <p:cNvSpPr/>
          <p:nvPr/>
        </p:nvSpPr>
        <p:spPr>
          <a:xfrm>
            <a:off x="6761074" y="3241099"/>
            <a:ext cx="782726" cy="387708"/>
          </a:xfrm>
          <a:prstGeom prst="leftArrow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790703" y="3265676"/>
                <a:ext cx="7234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03" y="3265676"/>
                <a:ext cx="723468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56941" y="3034844"/>
                <a:ext cx="1124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,0,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941" y="3034844"/>
                <a:ext cx="112485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401959" y="2819400"/>
                <a:ext cx="166584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33CC33"/>
                    </a:solidFill>
                  </a:rPr>
                  <a:t>g</a:t>
                </a:r>
                <a:r>
                  <a:rPr lang="en-US" sz="1400" b="0" dirty="0" smtClean="0">
                    <a:solidFill>
                      <a:srgbClr val="33CC33"/>
                    </a:solidFill>
                  </a:rPr>
                  <a:t>eneralized </a:t>
                </a:r>
                <a:r>
                  <a:rPr lang="en-US" sz="1400" b="0" dirty="0" err="1" smtClean="0">
                    <a:solidFill>
                      <a:srgbClr val="33CC33"/>
                    </a:solidFill>
                  </a:rPr>
                  <a:t>parton</a:t>
                </a:r>
                <a:r>
                  <a:rPr lang="en-US" sz="1400" dirty="0">
                    <a:solidFill>
                      <a:srgbClr val="33CC33"/>
                    </a:solidFill>
                  </a:rPr>
                  <a:t/>
                </a:r>
                <a:br>
                  <a:rPr lang="en-US" sz="1400" dirty="0">
                    <a:solidFill>
                      <a:srgbClr val="33CC33"/>
                    </a:solidFill>
                  </a:rPr>
                </a:br>
                <a:r>
                  <a:rPr lang="en-US" sz="1400" b="0" dirty="0" smtClean="0">
                    <a:solidFill>
                      <a:srgbClr val="33CC33"/>
                    </a:solidFill>
                  </a:rPr>
                  <a:t>distributions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3CC33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959" y="2819400"/>
                <a:ext cx="1665841" cy="800219"/>
              </a:xfrm>
              <a:prstGeom prst="rect">
                <a:avLst/>
              </a:prstGeom>
              <a:blipFill rotWithShape="1">
                <a:blip r:embed="rId15"/>
                <a:stretch>
                  <a:fillRect l="-365" t="-763" r="-365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271965" y="4699659"/>
                <a:ext cx="1128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US" sz="1400" dirty="0" smtClean="0">
                    <a:solidFill>
                      <a:srgbClr val="00B050"/>
                    </a:solidFill>
                  </a:rPr>
                  <a:t>form factors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965" y="4699659"/>
                <a:ext cx="1128835" cy="584775"/>
              </a:xfrm>
              <a:prstGeom prst="rect">
                <a:avLst/>
              </a:prstGeom>
              <a:blipFill rotWithShape="1">
                <a:blip r:embed="rId16"/>
                <a:stretch>
                  <a:fillRect l="-1622" r="-1081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31656" y="4699659"/>
                <a:ext cx="2536144" cy="634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 algn="ctr"/>
                <a:r>
                  <a:rPr lang="en-US" sz="1400" dirty="0" smtClean="0">
                    <a:solidFill>
                      <a:srgbClr val="0070C0"/>
                    </a:solidFill>
                  </a:rPr>
                  <a:t>generalized form factors</a:t>
                </a:r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656" y="4699659"/>
                <a:ext cx="2536144" cy="634341"/>
              </a:xfrm>
              <a:prstGeom prst="rect">
                <a:avLst/>
              </a:prstGeom>
              <a:blipFill rotWithShape="1">
                <a:blip r:embed="rId1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1601475" y="5385137"/>
            <a:ext cx="5941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TMDs: confined </a:t>
            </a:r>
            <a:r>
              <a:rPr lang="en-US" sz="2000" dirty="0" err="1" smtClean="0">
                <a:solidFill>
                  <a:srgbClr val="C00000"/>
                </a:solidFill>
              </a:rPr>
              <a:t>partonic</a:t>
            </a:r>
            <a:r>
              <a:rPr lang="en-US" sz="2000" dirty="0" smtClean="0">
                <a:solidFill>
                  <a:srgbClr val="C00000"/>
                </a:solidFill>
              </a:rPr>
              <a:t> motion inside the nucleon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GPDs: spatial imaging of quarks and gluons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298" name="Picture 226" descr="http://rhig.physics.yale.edu/~ullrich/eic-wp/view/Thumbnails/gpd-geometry_rev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1546860" cy="146304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0311"/>
            <a:ext cx="4191000" cy="291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Inelastic Scattering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0" t="1" r="-2272" b="-3872"/>
          <a:stretch/>
        </p:blipFill>
        <p:spPr bwMode="auto">
          <a:xfrm>
            <a:off x="228604" y="1184759"/>
            <a:ext cx="3721972" cy="305028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91000" y="1217378"/>
                <a:ext cx="2594941" cy="2821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Lorentz invariants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𝑠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=4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600" i="1">
                              <a:latin typeface="Cambria Math"/>
                            </a:rPr>
                            <m:t>𝑝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600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𝑦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𝑞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600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600" i="1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217378"/>
                <a:ext cx="2594941" cy="2821222"/>
              </a:xfrm>
              <a:prstGeom prst="rect">
                <a:avLst/>
              </a:prstGeom>
              <a:blipFill rotWithShape="1"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24600" y="4307386"/>
                <a:ext cx="2499339" cy="874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In the collider frame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4∙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307386"/>
                <a:ext cx="2499339" cy="874214"/>
              </a:xfrm>
              <a:prstGeom prst="rect">
                <a:avLst/>
              </a:prstGeom>
              <a:blipFill rotWithShape="1">
                <a:blip r:embed="rId4"/>
                <a:stretch>
                  <a:fillRect l="-1467" t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53049" y="2514600"/>
                <a:ext cx="1357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049" y="2514600"/>
                <a:ext cx="1357551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7818" y="4303885"/>
                <a:ext cx="4811382" cy="9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771650" algn="l"/>
                  </a:tabLst>
                </a:pPr>
                <a:r>
                  <a:rPr lang="en-US" sz="1600" dirty="0" smtClean="0"/>
                  <a:t>Other variables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type m:val="lin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sz="160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  <a:tabLst>
                    <a:tab pos="1771650" algn="l"/>
                  </a:tabLst>
                </a:pP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𝜈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𝑞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  <m:r>
                          <a:rPr lang="en-US" sz="1600" i="1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18" y="4303885"/>
                <a:ext cx="4811382" cy="953915"/>
              </a:xfrm>
              <a:prstGeom prst="rect">
                <a:avLst/>
              </a:prstGeom>
              <a:blipFill rotWithShape="1">
                <a:blip r:embed="rId6"/>
                <a:stretch>
                  <a:fillRect l="-760" t="-27389" r="-6084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6858000" y="1447800"/>
            <a:ext cx="312103" cy="2438400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318" y="5605801"/>
            <a:ext cx="2717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Electron Ion Collider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66628" y="5605801"/>
                <a:ext cx="2608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=10−30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628" y="5605801"/>
                <a:ext cx="260821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45871" y="5605801"/>
                <a:ext cx="2793329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=50−250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871" y="5605801"/>
                <a:ext cx="2793329" cy="490199"/>
              </a:xfrm>
              <a:prstGeom prst="rect">
                <a:avLst/>
              </a:prstGeom>
              <a:blipFill rotWithShape="1"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23209" y="5410200"/>
            <a:ext cx="86975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Kinematics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80971"/>
            <a:ext cx="7195429" cy="22674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90171"/>
            <a:ext cx="7195429" cy="2267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05637" y="1078468"/>
                <a:ext cx="157992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 10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37" y="1078468"/>
                <a:ext cx="157992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75323" y="1066800"/>
                <a:ext cx="157992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 1</m:t>
                      </m:r>
                      <m:r>
                        <a:rPr lang="en-US" b="0" i="1" dirty="0" smtClean="0"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23" y="1066800"/>
                <a:ext cx="157992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85123" y="1066800"/>
                <a:ext cx="152862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20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123" y="1066800"/>
                <a:ext cx="152862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05637" y="3657600"/>
                <a:ext cx="1540037" cy="483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37" y="3657600"/>
                <a:ext cx="1540037" cy="4830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75323" y="3657600"/>
                <a:ext cx="1668277" cy="483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10</m:t>
                      </m:r>
                      <m:r>
                        <a:rPr lang="en-US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23" y="3657600"/>
                <a:ext cx="1668277" cy="4830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85123" y="3657600"/>
                <a:ext cx="1668277" cy="483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25</m:t>
                      </m:r>
                      <m:r>
                        <a:rPr lang="en-US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123" y="3657600"/>
                <a:ext cx="1668277" cy="48308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5400000">
                <a:off x="7763521" y="1964198"/>
                <a:ext cx="1668277" cy="483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25</m:t>
                      </m:r>
                      <m:r>
                        <a:rPr lang="en-US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63521" y="1964198"/>
                <a:ext cx="1668277" cy="48308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5400000">
                <a:off x="7818407" y="4506147"/>
                <a:ext cx="157992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 1</m:t>
                      </m:r>
                      <m:r>
                        <a:rPr lang="en-US" b="0" i="1" dirty="0" smtClean="0"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818407" y="4506147"/>
                <a:ext cx="1579920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399" y="2819400"/>
                <a:ext cx="1981201" cy="8925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tIns="91440" bIns="9144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𝑄</m:t>
                      </m:r>
                      <m:r>
                        <a:rPr lang="en-US" i="1" baseline="30000" dirty="0" smtClean="0"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latin typeface="Cambria Math"/>
                        </a:rPr>
                        <m:t>&gt;</m:t>
                      </m:r>
                      <m:r>
                        <a:rPr lang="en-US" b="0" i="1" dirty="0" smtClean="0">
                          <a:latin typeface="Cambria Math"/>
                        </a:rPr>
                        <m:t>0.</m:t>
                      </m:r>
                      <m:r>
                        <a:rPr lang="en-US" i="1" dirty="0" smtClean="0">
                          <a:latin typeface="Cambria Math"/>
                        </a:rPr>
                        <m:t>1 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0.01&lt;</m:t>
                      </m:r>
                      <m:r>
                        <a:rPr lang="en-US" i="1" dirty="0" smtClean="0">
                          <a:latin typeface="Cambria Math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</a:rPr>
                        <m:t>&lt;0.95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2819400"/>
                <a:ext cx="1981201" cy="8925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6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2702" y="1197173"/>
            <a:ext cx="4684098" cy="497502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zimuthal_angles_uli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1371600"/>
            <a:ext cx="4189817" cy="26809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Semi-Inclusive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4099" y="4211035"/>
                <a:ext cx="3115340" cy="1808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Additional degrees of freedom: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Fragmentation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Transverse momentum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 err="1">
                        <a:latin typeface="Cambria Math"/>
                      </a:rPr>
                      <m:t>𝑝</m:t>
                    </m:r>
                    <m:r>
                      <a:rPr lang="en-US" i="1" baseline="-25000" dirty="0" err="1">
                        <a:latin typeface="Cambria Math"/>
                      </a:rPr>
                      <m:t>𝑇</m:t>
                    </m:r>
                  </m:oMath>
                </a14:m>
                <a:endParaRPr lang="en-US" baseline="-25000" dirty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Azimuthal correlation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99" y="4211035"/>
                <a:ext cx="3115340" cy="1808765"/>
              </a:xfrm>
              <a:prstGeom prst="rect">
                <a:avLst/>
              </a:prstGeom>
              <a:blipFill rotWithShape="1">
                <a:blip r:embed="rId3"/>
                <a:stretch>
                  <a:fillRect l="-1566" t="-1684" r="-1174" b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200" y="1226845"/>
                <a:ext cx="3886200" cy="4942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Six-fold differential cross section: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𝑑𝑧𝑑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 multi-scale problem: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TMD framework/factorization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𝑄𝐶𝐷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≪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Measure:</a:t>
                </a:r>
              </a:p>
              <a:p>
                <a:pPr marL="342900" indent="-342900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spin-orbit correlations</a:t>
                </a:r>
              </a:p>
              <a:p>
                <a:pPr marL="342900" indent="-342900"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QCD color gauge invariance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 smtClean="0"/>
                  <a:t>EIC: move beyond fixed target data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226845"/>
                <a:ext cx="3886200" cy="4942379"/>
              </a:xfrm>
              <a:prstGeom prst="rect">
                <a:avLst/>
              </a:prstGeom>
              <a:blipFill rotWithShape="1">
                <a:blip r:embed="rId4"/>
                <a:stretch>
                  <a:fillRect l="-1567" t="-617" b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-q2-tm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201143" cy="585142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5012" y="163810"/>
                <a:ext cx="6924588" cy="750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𝑑𝑥𝑑𝑦𝑑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𝑑𝑧𝑑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𝑈𝑈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𝑈𝑇</m:t>
                              </m:r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bSup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012" y="163810"/>
                <a:ext cx="6924588" cy="7505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8200" y="1143000"/>
                <a:ext cx="1393523" cy="453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143000"/>
                <a:ext cx="1393523" cy="453907"/>
              </a:xfrm>
              <a:prstGeom prst="rect">
                <a:avLst/>
              </a:prstGeom>
              <a:blipFill rotWithShape="1"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SIDIS: Hadron Kinematics</a:t>
            </a:r>
            <a:endParaRPr lang="en-US" dirty="0"/>
          </a:p>
        </p:txBody>
      </p:sp>
      <p:pic>
        <p:nvPicPr>
          <p:cNvPr id="22" name="Picture 21" descr="EtaVsp.50.100.250GeV.SIDIS.P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3980971"/>
            <a:ext cx="7195429" cy="2267429"/>
          </a:xfrm>
          <a:prstGeom prst="rect">
            <a:avLst/>
          </a:prstGeom>
        </p:spPr>
      </p:pic>
      <p:pic>
        <p:nvPicPr>
          <p:cNvPr id="20" name="Picture 19" descr="EtaVsp.10.15.20GeV.SIDIS.Pio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371600"/>
            <a:ext cx="7195429" cy="2267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7961" y="1078468"/>
                <a:ext cx="157992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 10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961" y="1078468"/>
                <a:ext cx="157992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27723" y="1066800"/>
                <a:ext cx="157992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 1</m:t>
                      </m:r>
                      <m:r>
                        <a:rPr lang="en-US" b="0" i="1" dirty="0" smtClean="0"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23" y="1066800"/>
                <a:ext cx="157992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29400" y="1066800"/>
                <a:ext cx="152862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20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066800"/>
                <a:ext cx="152862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5400000">
                <a:off x="7891108" y="1964198"/>
                <a:ext cx="1668277" cy="483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25</m:t>
                      </m:r>
                      <m:r>
                        <a:rPr lang="en-US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891108" y="1964198"/>
                <a:ext cx="1668277" cy="4830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57844" y="3707919"/>
                <a:ext cx="1540037" cy="483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844" y="3707919"/>
                <a:ext cx="1540037" cy="4830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7723" y="3707919"/>
                <a:ext cx="1668277" cy="483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10</m:t>
                      </m:r>
                      <m:r>
                        <a:rPr lang="en-US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23" y="3707919"/>
                <a:ext cx="1668277" cy="48308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9400" y="3707919"/>
                <a:ext cx="1668277" cy="4830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25</m:t>
                      </m:r>
                      <m:r>
                        <a:rPr lang="en-US" i="1" dirty="0" smtClean="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707919"/>
                <a:ext cx="1668277" cy="48308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5400000">
                <a:off x="7970807" y="4506147"/>
                <a:ext cx="157992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tIns="91440" bIns="9144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= 1</m:t>
                      </m:r>
                      <m:r>
                        <a:rPr lang="en-US" b="0" i="1" dirty="0" smtClean="0"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970807" y="4506147"/>
                <a:ext cx="1579920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Transverse Spin Physics at an EIC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6B1D2-9F4A-4487-A4FC-D9A9DF316B44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399" y="2514600"/>
                <a:ext cx="1981201" cy="1384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𝑄</m:t>
                      </m:r>
                      <m:r>
                        <a:rPr lang="en-US" i="1" baseline="30000" dirty="0" smtClean="0"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latin typeface="Cambria Math"/>
                        </a:rPr>
                        <m:t>&gt;1 </m:t>
                      </m:r>
                      <m:r>
                        <m:rPr>
                          <m:nor/>
                        </m:rPr>
                        <a:rPr lang="en-US" i="0" dirty="0" err="1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0.01&lt;</m:t>
                      </m:r>
                      <m:r>
                        <a:rPr lang="en-US" i="1" dirty="0" smtClean="0">
                          <a:latin typeface="Cambria Math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</a:rPr>
                        <m:t>&lt;0.95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𝑧</m:t>
                      </m:r>
                      <m:r>
                        <a:rPr lang="en-US" i="1" dirty="0" smtClean="0">
                          <a:latin typeface="Cambria Math"/>
                        </a:rPr>
                        <m:t>&gt;0.1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2514600"/>
                <a:ext cx="1981201" cy="138499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000348" y="4191000"/>
            <a:ext cx="0" cy="7620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1690" y="4376626"/>
                <a:ext cx="4741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1690" y="4376626"/>
                <a:ext cx="474168" cy="390748"/>
              </a:xfrm>
              <a:prstGeom prst="rect">
                <a:avLst/>
              </a:prstGeom>
              <a:blipFill rotWithShape="1">
                <a:blip r:embed="rId14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6200000">
                <a:off x="497749" y="5214826"/>
                <a:ext cx="46205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7749" y="5214826"/>
                <a:ext cx="462050" cy="390748"/>
              </a:xfrm>
              <a:prstGeom prst="rect">
                <a:avLst/>
              </a:prstGeom>
              <a:blipFill rotWithShape="1">
                <a:blip r:embed="rId15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1000348" y="5029200"/>
            <a:ext cx="0" cy="7620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ear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00FF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FFFF"/>
      </a:accent5>
      <a:accent6>
        <a:srgbClr val="FFFF00"/>
      </a:accent6>
      <a:hlink>
        <a:srgbClr val="0080FF"/>
      </a:hlink>
      <a:folHlink>
        <a:srgbClr val="00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2096</Words>
  <Application>Microsoft Office PowerPoint</Application>
  <PresentationFormat>On-screen Show (4:3)</PresentationFormat>
  <Paragraphs>342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Transverse Spin Physics with an Electron Ion Collider</vt:lpstr>
      <vt:lpstr>The Path Forward</vt:lpstr>
      <vt:lpstr>Open Questions</vt:lpstr>
      <vt:lpstr>The Partonic Picture of the Nucleon</vt:lpstr>
      <vt:lpstr>Deep Inelastic Scattering</vt:lpstr>
      <vt:lpstr>Lepton Kinematics</vt:lpstr>
      <vt:lpstr>Semi-Inclusive DIS</vt:lpstr>
      <vt:lpstr>PowerPoint Presentation</vt:lpstr>
      <vt:lpstr>SIDIS: Hadron Kinematics</vt:lpstr>
      <vt:lpstr>SIDIS: Hadron Coverage</vt:lpstr>
      <vt:lpstr>Particle Distribution</vt:lpstr>
      <vt:lpstr>Pseudodata</vt:lpstr>
      <vt:lpstr>Projection for Quark Sivers TMD</vt:lpstr>
      <vt:lpstr>Gluon Sivers from Charm</vt:lpstr>
      <vt:lpstr>Transverse Momenta of Hadrons</vt:lpstr>
      <vt:lpstr>Primordial k_⊥</vt:lpstr>
      <vt:lpstr>eRHIC @ BNL</vt:lpstr>
      <vt:lpstr>A Model Detector for eRHIC</vt:lpstr>
      <vt:lpstr>Particle Rates</vt:lpstr>
      <vt:lpstr>ePHENIX / eSTAR</vt:lpstr>
      <vt:lpstr>MEIC @ JLAB</vt:lpstr>
      <vt:lpstr>MEIC Detector</vt:lpstr>
      <vt:lpstr>Summary</vt:lpstr>
      <vt:lpstr>PowerPoint Presentation</vt:lpstr>
      <vt:lpstr>PowerPoint Presentation</vt:lpstr>
      <vt:lpstr>Spatial Imaging of Nucleons</vt:lpstr>
      <vt:lpstr>PowerPoint Presentation</vt:lpstr>
      <vt:lpstr>DVCS Kinematics</vt:lpstr>
      <vt:lpstr>Pseudodata Single Spin Asymmetries</vt:lpstr>
      <vt:lpstr>GPDs &amp; Spatial Imaging</vt:lpstr>
      <vt:lpstr>Gluon Distributions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Eyser, Kjeld Oleg</dc:creator>
  <cp:lastModifiedBy>Eyser, Kjeld Oleg</cp:lastModifiedBy>
  <cp:revision>130</cp:revision>
  <dcterms:created xsi:type="dcterms:W3CDTF">2014-05-09T13:35:47Z</dcterms:created>
  <dcterms:modified xsi:type="dcterms:W3CDTF">2014-06-12T16:11:49Z</dcterms:modified>
</cp:coreProperties>
</file>