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48" r:id="rId2"/>
    <p:sldMasterId id="2147484070" r:id="rId3"/>
    <p:sldMasterId id="2147484072" r:id="rId4"/>
    <p:sldMasterId id="2147484074" r:id="rId5"/>
  </p:sldMasterIdLst>
  <p:notesMasterIdLst>
    <p:notesMasterId r:id="rId72"/>
  </p:notesMasterIdLst>
  <p:handoutMasterIdLst>
    <p:handoutMasterId r:id="rId73"/>
  </p:handoutMasterIdLst>
  <p:sldIdLst>
    <p:sldId id="293" r:id="rId6"/>
    <p:sldId id="641" r:id="rId7"/>
    <p:sldId id="643" r:id="rId8"/>
    <p:sldId id="724" r:id="rId9"/>
    <p:sldId id="727" r:id="rId10"/>
    <p:sldId id="756" r:id="rId11"/>
    <p:sldId id="723" r:id="rId12"/>
    <p:sldId id="749" r:id="rId13"/>
    <p:sldId id="726" r:id="rId14"/>
    <p:sldId id="750" r:id="rId15"/>
    <p:sldId id="802" r:id="rId16"/>
    <p:sldId id="702" r:id="rId17"/>
    <p:sldId id="767" r:id="rId18"/>
    <p:sldId id="755" r:id="rId19"/>
    <p:sldId id="768" r:id="rId20"/>
    <p:sldId id="758" r:id="rId21"/>
    <p:sldId id="762" r:id="rId22"/>
    <p:sldId id="783" r:id="rId23"/>
    <p:sldId id="763" r:id="rId24"/>
    <p:sldId id="777" r:id="rId25"/>
    <p:sldId id="769" r:id="rId26"/>
    <p:sldId id="770" r:id="rId27"/>
    <p:sldId id="771" r:id="rId28"/>
    <p:sldId id="764" r:id="rId29"/>
    <p:sldId id="746" r:id="rId30"/>
    <p:sldId id="765" r:id="rId31"/>
    <p:sldId id="772" r:id="rId32"/>
    <p:sldId id="773" r:id="rId33"/>
    <p:sldId id="774" r:id="rId34"/>
    <p:sldId id="775" r:id="rId35"/>
    <p:sldId id="778" r:id="rId36"/>
    <p:sldId id="776" r:id="rId37"/>
    <p:sldId id="744" r:id="rId38"/>
    <p:sldId id="779" r:id="rId39"/>
    <p:sldId id="644" r:id="rId40"/>
    <p:sldId id="739" r:id="rId41"/>
    <p:sldId id="780" r:id="rId42"/>
    <p:sldId id="730" r:id="rId43"/>
    <p:sldId id="782" r:id="rId44"/>
    <p:sldId id="803" r:id="rId45"/>
    <p:sldId id="791" r:id="rId46"/>
    <p:sldId id="707" r:id="rId47"/>
    <p:sldId id="709" r:id="rId48"/>
    <p:sldId id="738" r:id="rId49"/>
    <p:sldId id="798" r:id="rId50"/>
    <p:sldId id="799" r:id="rId51"/>
    <p:sldId id="800" r:id="rId52"/>
    <p:sldId id="801" r:id="rId53"/>
    <p:sldId id="786" r:id="rId54"/>
    <p:sldId id="789" r:id="rId55"/>
    <p:sldId id="787" r:id="rId56"/>
    <p:sldId id="788" r:id="rId57"/>
    <p:sldId id="805" r:id="rId58"/>
    <p:sldId id="792" r:id="rId59"/>
    <p:sldId id="794" r:id="rId60"/>
    <p:sldId id="795" r:id="rId61"/>
    <p:sldId id="606" r:id="rId62"/>
    <p:sldId id="745" r:id="rId63"/>
    <p:sldId id="751" r:id="rId64"/>
    <p:sldId id="752" r:id="rId65"/>
    <p:sldId id="711" r:id="rId66"/>
    <p:sldId id="784" r:id="rId67"/>
    <p:sldId id="785" r:id="rId68"/>
    <p:sldId id="754" r:id="rId69"/>
    <p:sldId id="804" r:id="rId70"/>
    <p:sldId id="806" r:id="rId71"/>
  </p:sldIdLst>
  <p:sldSz cx="9144000" cy="5715000" type="screen16x1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CC"/>
    <a:srgbClr val="66FF33"/>
    <a:srgbClr val="FFFF99"/>
    <a:srgbClr val="FFFF66"/>
    <a:srgbClr val="FF9933"/>
    <a:srgbClr val="CC9900"/>
    <a:srgbClr val="66FF99"/>
    <a:srgbClr val="FF33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51" autoAdjust="0"/>
    <p:restoredTop sz="97554" autoAdjust="0"/>
  </p:normalViewPr>
  <p:slideViewPr>
    <p:cSldViewPr>
      <p:cViewPr>
        <p:scale>
          <a:sx n="98" d="100"/>
          <a:sy n="98" d="100"/>
        </p:scale>
        <p:origin x="-300" y="-216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45BA36B7-06B8-4ED3-9EF0-6854AF93A44D}" type="slidenum">
              <a:rPr lang="en-US"/>
              <a:pPr eaLnBrk="0" hangingPunct="0"/>
              <a:t>59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877888"/>
            <a:ext cx="5059362" cy="3163887"/>
          </a:xfrm>
          <a:ln/>
        </p:spPr>
      </p:sp>
      <p:sp>
        <p:nvSpPr>
          <p:cNvPr id="6861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ln/>
        </p:spPr>
        <p:txBody>
          <a:bodyPr wrap="none" anchor="ctr"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62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62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39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0143" y="264207"/>
            <a:ext cx="8128000" cy="392907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9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4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6172200" cy="13335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905000"/>
            <a:ext cx="6172200" cy="8255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1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114800" y="35941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Andrea </a:t>
            </a:r>
            <a: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Bressan</a:t>
            </a:r>
            <a:b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76199" y="50673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err="1" smtClean="0">
                <a:latin typeface="High Tower Text" panose="02040502050506030303" pitchFamily="18" charset="0"/>
              </a:rPr>
              <a:t>Transversity</a:t>
            </a:r>
            <a:r>
              <a:rPr lang="en-US" sz="2000" cap="small" dirty="0" smtClean="0">
                <a:latin typeface="High Tower Text" panose="02040502050506030303" pitchFamily="18" charset="0"/>
              </a:rPr>
              <a:t> 2014; Forth International workshop on “transverse polarization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phenomena in hard processes”</a:t>
            </a:r>
            <a:endParaRPr lang="en-GB" sz="2000" cap="small" dirty="0">
              <a:latin typeface="High Tower Text" panose="0204050205050603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520777"/>
            <a:ext cx="4987877" cy="49878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2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7696200" cy="95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536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33500"/>
            <a:ext cx="7618413" cy="37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5448300"/>
            <a:ext cx="2590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</a:rPr>
              <a:t>Baia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 Chia, 9-13 June 2014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2939143" y="5448300"/>
            <a:ext cx="3352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Transversity2014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10400" y="5448300"/>
            <a:ext cx="2133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A127417E-38DD-477A-87BF-049998B17361}" type="slidenum">
              <a:rPr lang="en-US" sz="1400">
                <a:solidFill>
                  <a:schemeClr val="tx1"/>
                </a:solidFill>
                <a:latin typeface="Arial" charset="0"/>
              </a:rPr>
              <a:pPr algn="r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5410" name="Picture 2" descr="http://www.sisac.info/aree/www.sisac.info/img/regioni/Sardegna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8525" cy="90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9" r:id="rId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9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58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59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image" Target="../media/image60.png"/><Relationship Id="rId9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png"/><Relationship Id="rId5" Type="http://schemas.openxmlformats.org/officeDocument/2006/relationships/image" Target="../media/image71.wmf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Relationship Id="rId14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3.gif"/><Relationship Id="rId7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07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0.png"/><Relationship Id="rId5" Type="http://schemas.openxmlformats.org/officeDocument/2006/relationships/image" Target="../media/image790.png"/><Relationship Id="rId4" Type="http://schemas.openxmlformats.org/officeDocument/2006/relationships/image" Target="../media/image12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0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7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36.png"/><Relationship Id="rId4" Type="http://schemas.openxmlformats.org/officeDocument/2006/relationships/image" Target="../media/image13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3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image" Target="../media/image146.wmf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png"/><Relationship Id="rId9" Type="http://schemas.openxmlformats.org/officeDocument/2006/relationships/image" Target="../media/image1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2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0.png"/><Relationship Id="rId4" Type="http://schemas.openxmlformats.org/officeDocument/2006/relationships/image" Target="../media/image16.wmf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68.png"/><Relationship Id="rId4" Type="http://schemas.openxmlformats.org/officeDocument/2006/relationships/image" Target="../media/image16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60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7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wmf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825500"/>
            <a:ext cx="5072743" cy="1840178"/>
          </a:xfrm>
        </p:spPr>
        <p:txBody>
          <a:bodyPr/>
          <a:lstStyle/>
          <a:p>
            <a:r>
              <a:rPr lang="en-US" b="1" dirty="0"/>
              <a:t>TMDs and spin asymmetries in SIDIS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on FF playground</a:t>
            </a:r>
            <a:endParaRPr lang="en-GB" dirty="0"/>
          </a:p>
        </p:txBody>
      </p:sp>
      <p:pic>
        <p:nvPicPr>
          <p:cNvPr id="3" name="Picture 2" descr="polit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0" y="782638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0" y="3403718"/>
            <a:ext cx="1978072" cy="1434985"/>
            <a:chOff x="76200" y="3368790"/>
            <a:chExt cx="1978072" cy="1434985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2442287" flipH="1">
              <a:off x="800538" y="3368790"/>
              <a:ext cx="382419" cy="92372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076700"/>
              <a:ext cx="1978072" cy="7270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400800" y="1285875"/>
            <a:ext cx="1600200" cy="2233613"/>
            <a:chOff x="6400800" y="1285875"/>
            <a:chExt cx="1600200" cy="2233613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7086600" y="2324100"/>
              <a:ext cx="914400" cy="119538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285875"/>
              <a:ext cx="1352550" cy="103822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69" y="1131094"/>
            <a:ext cx="5781675" cy="3581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8" y="688865"/>
            <a:ext cx="6909670" cy="50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104900"/>
            <a:ext cx="56973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Specific experimental talks </a:t>
            </a:r>
            <a:r>
              <a:rPr lang="en-US" sz="3200" dirty="0" smtClean="0">
                <a:solidFill>
                  <a:srgbClr val="C00000"/>
                </a:solidFill>
              </a:rPr>
              <a:t>by:</a:t>
            </a:r>
          </a:p>
          <a:p>
            <a:endParaRPr lang="en-US" sz="3200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Christopher Braun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Isabella </a:t>
            </a:r>
            <a:r>
              <a:rPr lang="en-US" sz="2000" dirty="0" err="1" smtClean="0">
                <a:solidFill>
                  <a:srgbClr val="C00000"/>
                </a:solidFill>
              </a:rPr>
              <a:t>Garzia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Francesca Giordano,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Charlotte van </a:t>
            </a:r>
            <a:r>
              <a:rPr lang="en-US" sz="2000" dirty="0" err="1">
                <a:solidFill>
                  <a:srgbClr val="C00000"/>
                </a:solidFill>
              </a:rPr>
              <a:t>Hulse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Bakur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Parsamyan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Matthias </a:t>
            </a:r>
            <a:r>
              <a:rPr lang="en-US" sz="2000" dirty="0" err="1" smtClean="0">
                <a:solidFill>
                  <a:srgbClr val="C00000"/>
                </a:solidFill>
              </a:rPr>
              <a:t>Perdekamp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Andrew Puckett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Adam </a:t>
            </a:r>
            <a:r>
              <a:rPr lang="en-US" sz="2000" dirty="0" err="1" smtClean="0">
                <a:solidFill>
                  <a:srgbClr val="C00000"/>
                </a:solidFill>
              </a:rPr>
              <a:t>Szabelski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Few facts: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1" y="952500"/>
            <a:ext cx="9129409" cy="449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The measurement of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was in the COMPASS 1996 proposal</a:t>
            </a:r>
          </a:p>
          <a:p>
            <a:pPr>
              <a:lnSpc>
                <a:spcPct val="100000"/>
              </a:lnSpc>
            </a:pPr>
            <a:endParaRPr lang="en-US" sz="1100" dirty="0" smtClean="0"/>
          </a:p>
          <a:p>
            <a:r>
              <a:rPr lang="en-US" sz="2400" dirty="0" smtClean="0"/>
              <a:t>The measurement of the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PDF was added </a:t>
            </a:r>
            <a:r>
              <a:rPr lang="en-US" sz="2400" dirty="0" smtClean="0"/>
              <a:t>to </a:t>
            </a:r>
            <a:r>
              <a:rPr lang="en-US" sz="2400" dirty="0" smtClean="0"/>
              <a:t>the program soon after … the other TMD with the developments over the years</a:t>
            </a:r>
          </a:p>
          <a:p>
            <a:r>
              <a:rPr lang="en-US" sz="2400" dirty="0" smtClean="0"/>
              <a:t>Measurements started in 2002 by HERMES (p) and COMPASS (d)</a:t>
            </a:r>
            <a:endParaRPr lang="en-US" sz="2400" dirty="0"/>
          </a:p>
          <a:p>
            <a:r>
              <a:rPr lang="en-US" sz="2400" dirty="0" smtClean="0"/>
              <a:t>This field has grown considerably in the last years and comes one of high priority measurements for the JLab12 program</a:t>
            </a:r>
          </a:p>
          <a:p>
            <a:endParaRPr lang="en-GB" sz="2400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33500"/>
            <a:ext cx="6553200" cy="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4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Transversity</a:t>
            </a:r>
            <a:r>
              <a:rPr lang="en-US" dirty="0" smtClean="0"/>
              <a:t>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 Box 7"/>
              <p:cNvSpPr txBox="1">
                <a:spLocks noChangeArrowheads="1"/>
              </p:cNvSpPr>
              <p:nvPr/>
            </p:nvSpPr>
            <p:spPr bwMode="auto">
              <a:xfrm>
                <a:off x="685800" y="951526"/>
                <a:ext cx="8074025" cy="1630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eaLnBrk="0" hangingPunct="0">
                  <a:lnSpc>
                    <a:spcPct val="11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200" b="1" dirty="0" smtClean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= q</a:t>
                </a:r>
                <a:r>
                  <a:rPr lang="en-US" sz="2400" b="1" baseline="30000" dirty="0">
                    <a:solidFill>
                      <a:schemeClr val="tx1"/>
                    </a:solidFill>
                    <a:sym typeface="Symbol" pitchFamily="18" charset="2"/>
                  </a:rPr>
                  <a:t>↑↑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(x) - q</a:t>
                </a:r>
                <a:r>
                  <a:rPr lang="en-US" sz="2400" b="1" baseline="30000" dirty="0">
                    <a:solidFill>
                      <a:schemeClr val="tx1"/>
                    </a:solidFill>
                    <a:sym typeface="Symbol" pitchFamily="18" charset="2"/>
                  </a:rPr>
                  <a:t>↑↓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(x)</a:t>
                </a:r>
                <a:endParaRPr lang="en-US" sz="2200" b="1" dirty="0">
                  <a:solidFill>
                    <a:schemeClr val="tx1"/>
                  </a:solidFill>
                </a:endParaRP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</a:rPr>
                  <a:t>D</a:t>
                </a:r>
                <a:r>
                  <a:rPr lang="en-US" sz="220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q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(x</a:t>
                </a:r>
                <a:r>
                  <a:rPr lang="en-US" sz="2200" dirty="0">
                    <a:solidFill>
                      <a:schemeClr val="tx1"/>
                    </a:solidFill>
                  </a:rPr>
                  <a:t>), 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  <a:cs typeface="Arial" pitchFamily="34" charset="0"/>
                  </a:rPr>
                  <a:t>d</a:t>
                </a:r>
                <a:r>
                  <a:rPr lang="en-US" sz="2200" dirty="0" err="1">
                    <a:solidFill>
                      <a:schemeClr val="tx1"/>
                    </a:solidFill>
                    <a:cs typeface="Arial" pitchFamily="34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cs typeface="Arial" pitchFamily="34" charset="0"/>
                  </a:rPr>
                  <a:t>(x), 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  <a:cs typeface="Arial" pitchFamily="34" charset="0"/>
                  </a:rPr>
                  <a:t>d</a:t>
                </a:r>
                <a:r>
                  <a:rPr lang="en-US" sz="2200" baseline="-25000" dirty="0" err="1">
                    <a:solidFill>
                      <a:schemeClr val="tx1"/>
                    </a:solidFill>
                    <a:cs typeface="Arial" pitchFamily="34" charset="0"/>
                  </a:rPr>
                  <a:t>T</a:t>
                </a:r>
                <a:r>
                  <a:rPr lang="en-US" sz="2200" dirty="0" err="1">
                    <a:solidFill>
                      <a:schemeClr val="tx1"/>
                    </a:solidFill>
                    <a:cs typeface="Arial" pitchFamily="34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cs typeface="Arial" pitchFamily="34" charset="0"/>
                  </a:rPr>
                  <a:t>(x)</a:t>
                </a:r>
                <a:r>
                  <a:rPr lang="en-US" sz="2200" dirty="0">
                    <a:solidFill>
                      <a:schemeClr val="tx1"/>
                    </a:solidFill>
                  </a:rPr>
                  <a:t>      </a:t>
                </a:r>
              </a:p>
            </p:txBody>
          </p:sp>
        </mc:Choice>
        <mc:Fallback xmlns="">
          <p:sp>
            <p:nvSpPr>
              <p:cNvPr id="615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951524"/>
                <a:ext cx="8074025" cy="1654685"/>
              </a:xfrm>
              <a:prstGeom prst="rect">
                <a:avLst/>
              </a:prstGeom>
              <a:blipFill rotWithShape="1">
                <a:blip r:embed="rId3"/>
                <a:stretch>
                  <a:fillRect l="-982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4343400" y="951527"/>
            <a:ext cx="4343400" cy="14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en-US" sz="2200" b="1" dirty="0">
                <a:solidFill>
                  <a:schemeClr val="tx1"/>
                </a:solidFill>
              </a:rPr>
              <a:t>q=</a:t>
            </a:r>
            <a:r>
              <a:rPr lang="en-US" sz="2200" b="1" dirty="0" err="1">
                <a:solidFill>
                  <a:schemeClr val="tx1"/>
                </a:solidFill>
              </a:rPr>
              <a:t>u</a:t>
            </a:r>
            <a:r>
              <a:rPr lang="en-US" sz="2200" b="1" baseline="-25000" dirty="0" err="1">
                <a:solidFill>
                  <a:schemeClr val="tx1"/>
                </a:solidFill>
              </a:rPr>
              <a:t>v</a:t>
            </a:r>
            <a:r>
              <a:rPr lang="en-US" sz="2200" b="1" dirty="0">
                <a:solidFill>
                  <a:schemeClr val="tx1"/>
                </a:solidFill>
              </a:rPr>
              <a:t>, d</a:t>
            </a:r>
            <a:r>
              <a:rPr lang="en-US" sz="2200" b="1" baseline="-25000" dirty="0">
                <a:solidFill>
                  <a:schemeClr val="tx1"/>
                </a:solidFill>
              </a:rPr>
              <a:t>v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q</a:t>
            </a:r>
            <a:r>
              <a:rPr lang="en-US" sz="2200" b="1" baseline="-25000" dirty="0" err="1">
                <a:solidFill>
                  <a:schemeClr val="tx1"/>
                </a:solidFill>
              </a:rPr>
              <a:t>sea</a:t>
            </a:r>
            <a:endParaRPr lang="en-US" sz="2200" b="1" baseline="-250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2200" b="1" dirty="0">
                <a:solidFill>
                  <a:schemeClr val="tx1"/>
                </a:solidFill>
              </a:rPr>
              <a:t>quark</a:t>
            </a:r>
            <a:r>
              <a:rPr lang="en-US" sz="2200" dirty="0">
                <a:solidFill>
                  <a:schemeClr val="tx1"/>
                </a:solidFill>
              </a:rPr>
              <a:t> with </a:t>
            </a:r>
            <a:r>
              <a:rPr lang="en-US" sz="2200" b="1" dirty="0">
                <a:solidFill>
                  <a:schemeClr val="tx1"/>
                </a:solidFill>
              </a:rPr>
              <a:t>spin</a:t>
            </a:r>
            <a:r>
              <a:rPr lang="en-US" sz="2200" dirty="0">
                <a:solidFill>
                  <a:schemeClr val="tx1"/>
                </a:solidFill>
              </a:rPr>
              <a:t> parallel to the nucleon spin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 a transversely </a:t>
            </a:r>
            <a:r>
              <a:rPr lang="en-US" sz="2200" dirty="0" err="1">
                <a:solidFill>
                  <a:schemeClr val="tx1"/>
                </a:solidFill>
              </a:rPr>
              <a:t>polarised</a:t>
            </a:r>
            <a:r>
              <a:rPr lang="en-US" sz="2200" dirty="0">
                <a:solidFill>
                  <a:schemeClr val="tx1"/>
                </a:solidFill>
              </a:rPr>
              <a:t> nucleon</a:t>
            </a:r>
          </a:p>
        </p:txBody>
      </p:sp>
      <p:sp>
        <p:nvSpPr>
          <p:cNvPr id="6152" name="Text Box 4"/>
          <p:cNvSpPr txBox="1">
            <a:spLocks noChangeArrowheads="1"/>
          </p:cNvSpPr>
          <p:nvPr/>
        </p:nvSpPr>
        <p:spPr bwMode="auto">
          <a:xfrm>
            <a:off x="74612" y="2628900"/>
            <a:ext cx="9296400" cy="28931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probes </a:t>
            </a:r>
            <a:r>
              <a:rPr lang="en-US" sz="2000" dirty="0">
                <a:solidFill>
                  <a:schemeClr val="tx1"/>
                </a:solidFill>
              </a:rPr>
              <a:t>the relativistic nature of quark dynamics 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 contribution from the gluons  </a:t>
            </a:r>
            <a:r>
              <a:rPr lang="en-US" sz="2000" dirty="0">
                <a:solidFill>
                  <a:schemeClr val="tx1"/>
                </a:solidFill>
                <a:sym typeface="Wingdings 3" pitchFamily="18" charset="2"/>
              </a:rPr>
              <a:t> </a:t>
            </a:r>
            <a:r>
              <a:rPr lang="en-US" sz="2000" dirty="0">
                <a:solidFill>
                  <a:schemeClr val="tx1"/>
                </a:solidFill>
              </a:rPr>
              <a:t>simple Q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evolution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Positivity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dirty="0" err="1">
                <a:solidFill>
                  <a:schemeClr val="tx1"/>
                </a:solidFill>
              </a:rPr>
              <a:t>Soffer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bound</a:t>
            </a:r>
            <a:r>
              <a:rPr lang="it-IT" sz="2000" dirty="0">
                <a:solidFill>
                  <a:schemeClr val="tx1"/>
                </a:solidFill>
              </a:rPr>
              <a:t>……………..		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first </a:t>
            </a:r>
            <a:r>
              <a:rPr lang="it-IT" sz="2000" dirty="0" err="1">
                <a:solidFill>
                  <a:schemeClr val="tx1"/>
                </a:solidFill>
              </a:rPr>
              <a:t>moments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dirty="0" err="1">
                <a:solidFill>
                  <a:schemeClr val="tx1"/>
                </a:solidFill>
              </a:rPr>
              <a:t>tensor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charge</a:t>
            </a:r>
            <a:r>
              <a:rPr lang="it-IT" sz="2000" dirty="0">
                <a:solidFill>
                  <a:schemeClr val="tx1"/>
                </a:solidFill>
              </a:rPr>
              <a:t>……….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sum </a:t>
            </a:r>
            <a:r>
              <a:rPr lang="it-IT" sz="2000" dirty="0" err="1">
                <a:solidFill>
                  <a:schemeClr val="tx1"/>
                </a:solidFill>
              </a:rPr>
              <a:t>rule</a:t>
            </a:r>
            <a:r>
              <a:rPr lang="it-IT" sz="2000" dirty="0">
                <a:solidFill>
                  <a:schemeClr val="tx1"/>
                </a:solidFill>
              </a:rPr>
              <a:t> for </a:t>
            </a:r>
            <a:r>
              <a:rPr lang="it-IT" sz="2000" dirty="0" err="1">
                <a:solidFill>
                  <a:schemeClr val="tx1"/>
                </a:solidFill>
              </a:rPr>
              <a:t>transverse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smtClean="0">
                <a:solidFill>
                  <a:schemeClr val="tx1"/>
                </a:solidFill>
              </a:rPr>
              <a:t>spin in PM…</a:t>
            </a:r>
            <a:endParaRPr lang="it-IT" sz="2000" dirty="0">
              <a:solidFill>
                <a:schemeClr val="tx1"/>
              </a:solidFill>
            </a:endParaRP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it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is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related</a:t>
            </a:r>
            <a:r>
              <a:rPr lang="it-IT" sz="2000" dirty="0">
                <a:solidFill>
                  <a:schemeClr val="tx1"/>
                </a:solidFill>
              </a:rPr>
              <a:t> to </a:t>
            </a:r>
            <a:r>
              <a:rPr lang="it-IT" sz="2000" dirty="0" err="1">
                <a:solidFill>
                  <a:schemeClr val="tx1"/>
                </a:solidFill>
              </a:rPr>
              <a:t>GPD’s</a:t>
            </a:r>
            <a:endParaRPr lang="it-IT" sz="2000" dirty="0">
              <a:solidFill>
                <a:schemeClr val="tx1"/>
              </a:solidFill>
            </a:endParaRP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is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chiral-odd</a:t>
            </a:r>
            <a:r>
              <a:rPr lang="it-IT" sz="2000" dirty="0">
                <a:solidFill>
                  <a:schemeClr val="tx1"/>
                </a:solidFill>
              </a:rPr>
              <a:t>:  </a:t>
            </a:r>
            <a:r>
              <a:rPr lang="it-IT" sz="2000" dirty="0" err="1">
                <a:solidFill>
                  <a:schemeClr val="tx1"/>
                </a:solidFill>
              </a:rPr>
              <a:t>decouples</a:t>
            </a:r>
            <a:r>
              <a:rPr lang="it-IT" sz="2000" dirty="0">
                <a:solidFill>
                  <a:schemeClr val="tx1"/>
                </a:solidFill>
              </a:rPr>
              <a:t> from inclusive DIS </a:t>
            </a:r>
          </a:p>
        </p:txBody>
      </p:sp>
      <p:pic>
        <p:nvPicPr>
          <p:cNvPr id="6153" name="Picture 9" descr="g_trans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85900"/>
            <a:ext cx="1524000" cy="7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32"/>
          <p:cNvSpPr>
            <a:spLocks noChangeArrowheads="1"/>
          </p:cNvSpPr>
          <p:nvPr/>
        </p:nvSpPr>
        <p:spPr bwMode="auto">
          <a:xfrm>
            <a:off x="6155618" y="4587941"/>
            <a:ext cx="2988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>
                <a:solidFill>
                  <a:schemeClr val="tx1"/>
                </a:solidFill>
                <a:latin typeface="Times New Roman" pitchFamily="18" charset="0"/>
              </a:rPr>
              <a:t>Bakker, Leader, Trueman, PRD 70 (04)</a:t>
            </a:r>
          </a:p>
        </p:txBody>
      </p:sp>
      <p:sp>
        <p:nvSpPr>
          <p:cNvPr id="6155" name="Rectangle 33"/>
          <p:cNvSpPr>
            <a:spLocks noChangeArrowheads="1"/>
          </p:cNvSpPr>
          <p:nvPr/>
        </p:nvSpPr>
        <p:spPr bwMode="auto">
          <a:xfrm>
            <a:off x="6259159" y="3476152"/>
            <a:ext cx="1745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Soffer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PRL 74 (1995)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791466"/>
              </p:ext>
            </p:extLst>
          </p:nvPr>
        </p:nvGraphicFramePr>
        <p:xfrm>
          <a:off x="4639774" y="3509292"/>
          <a:ext cx="1612900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98" name="Equation" r:id="rId5" imgW="1612800" imgH="330120" progId="Equation.DSMT4">
                  <p:embed/>
                </p:oleObj>
              </mc:Choice>
              <mc:Fallback>
                <p:oleObj name="Equation" r:id="rId5" imgW="1612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3509292"/>
                        <a:ext cx="1612900" cy="27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376723"/>
              </p:ext>
            </p:extLst>
          </p:nvPr>
        </p:nvGraphicFramePr>
        <p:xfrm>
          <a:off x="4639774" y="4233863"/>
          <a:ext cx="2214562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99" name="Equation" r:id="rId7" imgW="2222280" imgH="609480" progId="Equation.DSMT4">
                  <p:embed/>
                </p:oleObj>
              </mc:Choice>
              <mc:Fallback>
                <p:oleObj name="Equation" r:id="rId7" imgW="22222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4233863"/>
                        <a:ext cx="2214562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462622"/>
              </p:ext>
            </p:extLst>
          </p:nvPr>
        </p:nvGraphicFramePr>
        <p:xfrm>
          <a:off x="4639774" y="3864313"/>
          <a:ext cx="26543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00" name="Equation" r:id="rId9" imgW="2654280" imgH="507960" progId="Equation.DSMT4">
                  <p:embed/>
                </p:oleObj>
              </mc:Choice>
              <mc:Fallback>
                <p:oleObj name="Equation" r:id="rId9" imgW="26542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3864313"/>
                        <a:ext cx="26543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14" descr="logoSPIN2004-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2"/>
            <a:ext cx="1981200" cy="48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7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rgbClr val="000099"/>
                    </a:solidFill>
                  </a:rPr>
                  <a:t>is </a:t>
                </a:r>
                <a:r>
                  <a:rPr lang="en-US" sz="2000" b="1" kern="0" dirty="0" smtClean="0"/>
                  <a:t>chiral-odd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: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chemeClr val="tx1"/>
                    </a:solidFill>
                  </a:rPr>
                  <a:t>                 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observable effects are given only by the </a:t>
                </a:r>
                <a:br>
                  <a:rPr lang="en-US" sz="2000" b="1" kern="0" dirty="0" smtClean="0">
                    <a:solidFill>
                      <a:srgbClr val="000099"/>
                    </a:solidFill>
                  </a:rPr>
                </a:br>
                <a:r>
                  <a:rPr lang="en-US" sz="2000" b="1" kern="0" dirty="0" smtClean="0">
                    <a:solidFill>
                      <a:srgbClr val="000099"/>
                    </a:solidFill>
                  </a:rPr>
                  <a:t>     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and  an other chiral-odd function</a:t>
                </a:r>
                <a:endParaRPr lang="en-US" sz="1000" b="1" kern="0" dirty="0" smtClean="0">
                  <a:solidFill>
                    <a:srgbClr val="000099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blipFill rotWithShape="1">
                <a:blip r:embed="rId3"/>
                <a:stretch>
                  <a:fillRect l="-823" t="-3500" b="-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302454"/>
              </p:ext>
            </p:extLst>
          </p:nvPr>
        </p:nvGraphicFramePr>
        <p:xfrm>
          <a:off x="3581400" y="2857500"/>
          <a:ext cx="5257800" cy="3161348"/>
        </p:xfrm>
        <a:graphic>
          <a:graphicData uri="http://schemas.openxmlformats.org/drawingml/2006/table">
            <a:tbl>
              <a:tblPr/>
              <a:tblGrid>
                <a:gridCol w="5257800"/>
              </a:tblGrid>
              <a:tr h="922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“Collins”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“Collins”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2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“two-hadron”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“Interference”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2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Λ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Fragmentation Function of q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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990600" y="2018029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can be measured in SIDIS on a transversely polarised target </a:t>
            </a:r>
          </a:p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via </a:t>
            </a:r>
            <a:r>
              <a:rPr lang="en-US" sz="2000" b="1">
                <a:solidFill>
                  <a:srgbClr val="008080"/>
                </a:solidFill>
              </a:rPr>
              <a:t>“quark polarimetry”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144028"/>
              </p:ext>
            </p:extLst>
          </p:nvPr>
        </p:nvGraphicFramePr>
        <p:xfrm>
          <a:off x="1500188" y="3086100"/>
          <a:ext cx="17256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77" name="Equation" r:id="rId4" imgW="888840" imgH="241200" progId="Equation.DSMT4">
                  <p:embed/>
                </p:oleObj>
              </mc:Choice>
              <mc:Fallback>
                <p:oleObj name="Equation" r:id="rId4" imgW="888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3086100"/>
                        <a:ext cx="17256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74490"/>
              </p:ext>
            </p:extLst>
          </p:nvPr>
        </p:nvGraphicFramePr>
        <p:xfrm>
          <a:off x="1470025" y="3759200"/>
          <a:ext cx="199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78"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3759200"/>
                        <a:ext cx="19954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63683"/>
              </p:ext>
            </p:extLst>
          </p:nvPr>
        </p:nvGraphicFramePr>
        <p:xfrm>
          <a:off x="1487491" y="4473575"/>
          <a:ext cx="1798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79" name="Equation" r:id="rId8" imgW="927000" imgH="241200" progId="Equation.DSMT4">
                  <p:embed/>
                </p:oleObj>
              </mc:Choice>
              <mc:Fallback>
                <p:oleObj name="Equation" r:id="rId8" imgW="927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91" y="4473575"/>
                        <a:ext cx="179863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7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from Collins SSA and Collins FF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790700"/>
                <a:ext cx="3724032" cy="819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90700"/>
                <a:ext cx="3724032" cy="8195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67636" y="3160631"/>
                <a:ext cx="5327419" cy="897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  <m:sup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636" y="3160631"/>
                <a:ext cx="5327420" cy="8976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10368" y="3009900"/>
            <a:ext cx="3340033" cy="1593872"/>
            <a:chOff x="4273437" y="4160837"/>
            <a:chExt cx="5491275" cy="2520156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6076902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0" name="Equation" r:id="rId6" imgW="114120" imgH="177480" progId="Equation.3">
                    <p:embed/>
                  </p:oleObj>
                </mc:Choice>
                <mc:Fallback>
                  <p:oleObj name="Equation" r:id="rId6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760964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1" name="Equation" r:id="rId8" imgW="139680" imgH="177480" progId="Equation.3">
                    <p:embed/>
                  </p:oleObj>
                </mc:Choice>
                <mc:Fallback>
                  <p:oleObj name="Equation" r:id="rId8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6" y="876300"/>
            <a:ext cx="417013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14316"/>
            <a:ext cx="2797020" cy="170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5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599840" y="127000"/>
            <a:ext cx="7464961" cy="506933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/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deuteron</a:t>
            </a:r>
            <a:endParaRPr lang="it-IT" sz="2500" b="1" dirty="0">
              <a:solidFill>
                <a:srgbClr val="000099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55" y="784044"/>
            <a:ext cx="6993939" cy="47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44000" y="1129327"/>
            <a:ext cx="1523438" cy="438987"/>
            <a:chOff x="3589427" y="1591581"/>
            <a:chExt cx="1679485" cy="580677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700235" y="1591581"/>
              <a:ext cx="819150" cy="56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l-GR" sz="2200" b="1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2200" b="1" dirty="0">
                  <a:solidFill>
                    <a:srgbClr val="5F5F5F"/>
                  </a:solidFill>
                </a:rPr>
                <a:t>-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3589427" y="1776834"/>
              <a:ext cx="91440" cy="914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solidFill>
                  <a:srgbClr val="5F5F5F"/>
                </a:solidFill>
                <a:latin typeface="Arial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4449762" y="1602295"/>
              <a:ext cx="819150" cy="56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l-GR" sz="2200" b="1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2200" b="1" dirty="0">
                  <a:solidFill>
                    <a:srgbClr val="5F5F5F"/>
                  </a:solidFill>
                </a:rPr>
                <a:t>+</a:t>
              </a: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4320765" y="1765979"/>
              <a:ext cx="118872" cy="118872"/>
            </a:xfrm>
            <a:prstGeom prst="ellipse">
              <a:avLst/>
            </a:prstGeom>
            <a:noFill/>
            <a:ln w="2857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solidFill>
                  <a:srgbClr val="5F5F5F"/>
                </a:solidFill>
                <a:latin typeface="Arial" charset="0"/>
              </a:endParaRP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13632" y="2573713"/>
            <a:ext cx="743040" cy="42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it-IT" sz="2200" b="1" dirty="0">
                <a:solidFill>
                  <a:srgbClr val="5F5F5F"/>
                </a:solidFill>
              </a:rPr>
              <a:t>-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913120" y="2713762"/>
            <a:ext cx="82944" cy="69128"/>
          </a:xfrm>
          <a:prstGeom prst="rect">
            <a:avLst/>
          </a:prstGeom>
          <a:solidFill>
            <a:srgbClr val="5F5F5F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693518" y="2569469"/>
            <a:ext cx="743040" cy="42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it-IT" sz="2200" b="1" dirty="0">
                <a:solidFill>
                  <a:srgbClr val="5F5F5F"/>
                </a:solidFill>
              </a:rPr>
              <a:t>+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3576514" y="2705556"/>
            <a:ext cx="107827" cy="89866"/>
          </a:xfrm>
          <a:prstGeom prst="ellipse">
            <a:avLst/>
          </a:prstGeom>
          <a:noFill/>
          <a:ln w="2857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67520" y="1114920"/>
            <a:ext cx="392024" cy="2650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21096" y="2478947"/>
            <a:ext cx="392024" cy="3492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567520" y="3881157"/>
            <a:ext cx="392024" cy="291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68640" y="3886547"/>
            <a:ext cx="74304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it-IT" sz="2200" b="1" baseline="30000" dirty="0">
                <a:solidFill>
                  <a:srgbClr val="5F5F5F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858811" y="1277448"/>
            <a:ext cx="82944" cy="69128"/>
          </a:xfrm>
          <a:prstGeom prst="rect">
            <a:avLst/>
          </a:prstGeom>
          <a:solidFill>
            <a:srgbClr val="5F5F5F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982240" y="3998099"/>
            <a:ext cx="82944" cy="69128"/>
          </a:xfrm>
          <a:prstGeom prst="rect">
            <a:avLst/>
          </a:prstGeom>
          <a:solidFill>
            <a:srgbClr val="5F5F5F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solidFill>
                <a:srgbClr val="5F5F5F"/>
              </a:solidFill>
              <a:latin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7" y="2606559"/>
            <a:ext cx="545334" cy="5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398155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329648" y="292834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x &gt; 0.032 region</a:t>
            </a:r>
            <a:endParaRPr lang="el-GR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460535" y="726078"/>
            <a:ext cx="5088959" cy="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</a:rPr>
              <a:t>pions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221920" y="1121790"/>
            <a:ext cx="6082560" cy="3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COMPASS and </a:t>
            </a:r>
            <a:r>
              <a:rPr lang="en-US" b="1" dirty="0">
                <a:solidFill>
                  <a:srgbClr val="000099"/>
                </a:solidFill>
              </a:rPr>
              <a:t>HERMES results</a:t>
            </a:r>
            <a:endParaRPr lang="el-GR" b="1" i="1" baseline="-25000" dirty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4499"/>
          <a:stretch/>
        </p:blipFill>
        <p:spPr bwMode="auto">
          <a:xfrm>
            <a:off x="1424888" y="1517497"/>
            <a:ext cx="7488565" cy="410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7" y="1943103"/>
            <a:ext cx="1158153" cy="10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7" y="3570044"/>
            <a:ext cx="1038165" cy="10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8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" b="3720"/>
          <a:stretch/>
        </p:blipFill>
        <p:spPr bwMode="auto">
          <a:xfrm>
            <a:off x="1004457" y="1121788"/>
            <a:ext cx="7698126" cy="423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563040" y="610864"/>
            <a:ext cx="858096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32" y="1121788"/>
            <a:ext cx="413018" cy="4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19" y="1490688"/>
            <a:ext cx="564844" cy="4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87" y="4523344"/>
            <a:ext cx="564844" cy="46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01" y="4229100"/>
            <a:ext cx="413018" cy="41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323366" y="1297916"/>
            <a:ext cx="747575" cy="38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020" tIns="38510" rIns="77020" bIns="3851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it-IT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54446" y="3361234"/>
            <a:ext cx="524950" cy="38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020" tIns="38510" rIns="77020" bIns="38510">
            <a:spAutoFit/>
          </a:bodyPr>
          <a:lstStyle/>
          <a:p>
            <a:r>
              <a:rPr lang="en-US" sz="2000" b="1" dirty="0">
                <a:cs typeface="Arial" pitchFamily="34" charset="0"/>
              </a:rPr>
              <a:t>K</a:t>
            </a:r>
            <a:r>
              <a:rPr lang="it-IT" sz="2000" b="1" dirty="0"/>
              <a:t>-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43606" y="274379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862" tIns="42433" rIns="84862" bIns="42433"/>
          <a:lstStyle/>
          <a:p>
            <a:pPr marL="148424" indent="-148424" defTabSz="768862">
              <a:spcBef>
                <a:spcPct val="20000"/>
              </a:spcBef>
              <a:buClr>
                <a:srgbClr val="003399"/>
              </a:buClr>
            </a:pPr>
            <a:r>
              <a:rPr lang="en-US" sz="1700" b="1" dirty="0">
                <a:solidFill>
                  <a:srgbClr val="FF0000"/>
                </a:solidFill>
              </a:rPr>
              <a:t>x &gt; 0.032 region</a:t>
            </a:r>
            <a:endParaRPr lang="el-GR" sz="1700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itle 26"/>
          <p:cNvSpPr>
            <a:spLocks/>
          </p:cNvSpPr>
          <p:nvPr/>
        </p:nvSpPr>
        <p:spPr bwMode="auto">
          <a:xfrm>
            <a:off x="124248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235284" y="726078"/>
            <a:ext cx="5088959" cy="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</a:rPr>
              <a:t>kaons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61440" y="748643"/>
            <a:ext cx="6082560" cy="3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COMPASS and </a:t>
            </a:r>
            <a:r>
              <a:rPr lang="en-US" b="1" dirty="0">
                <a:solidFill>
                  <a:srgbClr val="000099"/>
                </a:solidFill>
              </a:rPr>
              <a:t>HERMES results</a:t>
            </a:r>
            <a:endParaRPr lang="el-GR" b="1" i="1" baseline="-25000" dirty="0">
              <a:solidFill>
                <a:srgbClr val="0000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24248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324245" y="292834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x &gt; 0.032 region</a:t>
            </a:r>
            <a:endParaRPr lang="el-GR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2358242" y="647039"/>
            <a:ext cx="5114881" cy="4874913"/>
            <a:chOff x="4430713" y="1265238"/>
            <a:chExt cx="5486400" cy="6248400"/>
          </a:xfrm>
        </p:grpSpPr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4430713" y="1265238"/>
              <a:ext cx="5486400" cy="62484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4964113" y="1341438"/>
              <a:ext cx="4267200" cy="76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50" tIns="50377" rIns="100750" bIns="5037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000099"/>
                  </a:solidFill>
                </a:rPr>
                <a:t>same strength: </a:t>
              </a:r>
              <a:br>
                <a:rPr lang="en-US" sz="1600" b="1">
                  <a:solidFill>
                    <a:srgbClr val="000099"/>
                  </a:solidFill>
                </a:rPr>
              </a:br>
              <a:r>
                <a:rPr lang="en-US" sz="1600" b="1">
                  <a:solidFill>
                    <a:srgbClr val="000099"/>
                  </a:solidFill>
                </a:rPr>
                <a:t>a very important, not obvious result!</a:t>
              </a:r>
            </a:p>
          </p:txBody>
        </p:sp>
        <p:grpSp>
          <p:nvGrpSpPr>
            <p:cNvPr id="24" name="Group 34"/>
            <p:cNvGrpSpPr>
              <a:grpSpLocks/>
            </p:cNvGrpSpPr>
            <p:nvPr/>
          </p:nvGrpSpPr>
          <p:grpSpPr bwMode="auto">
            <a:xfrm>
              <a:off x="5573713" y="2179638"/>
              <a:ext cx="3749675" cy="4368800"/>
              <a:chOff x="3511" y="1181"/>
              <a:chExt cx="2362" cy="2752"/>
            </a:xfrm>
          </p:grpSpPr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3650" y="1181"/>
                <a:ext cx="1794" cy="1462"/>
                <a:chOff x="3722" y="1661"/>
                <a:chExt cx="1794" cy="1606"/>
              </a:xfrm>
            </p:grpSpPr>
            <p:grpSp>
              <p:nvGrpSpPr>
                <p:cNvPr id="33" name="Group 18"/>
                <p:cNvGrpSpPr>
                  <a:grpSpLocks/>
                </p:cNvGrpSpPr>
                <p:nvPr/>
              </p:nvGrpSpPr>
              <p:grpSpPr bwMode="auto">
                <a:xfrm>
                  <a:off x="3722" y="1661"/>
                  <a:ext cx="1794" cy="1606"/>
                  <a:chOff x="3722" y="1661"/>
                  <a:chExt cx="1794" cy="1606"/>
                </a:xfrm>
              </p:grpSpPr>
              <p:pic>
                <p:nvPicPr>
                  <p:cNvPr id="35" name="Picture 19" descr="q2vsx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8002"/>
                  <a:stretch>
                    <a:fillRect/>
                  </a:stretch>
                </p:blipFill>
                <p:spPr bwMode="auto">
                  <a:xfrm>
                    <a:off x="3722" y="1661"/>
                    <a:ext cx="1794" cy="1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Freeform 20"/>
                  <p:cNvSpPr>
                    <a:spLocks/>
                  </p:cNvSpPr>
                  <p:nvPr/>
                </p:nvSpPr>
                <p:spPr bwMode="auto">
                  <a:xfrm>
                    <a:off x="4248" y="2331"/>
                    <a:ext cx="870" cy="342"/>
                  </a:xfrm>
                  <a:custGeom>
                    <a:avLst/>
                    <a:gdLst>
                      <a:gd name="T0" fmla="*/ 0 w 870"/>
                      <a:gd name="T1" fmla="*/ 0 h 342"/>
                      <a:gd name="T2" fmla="*/ 870 w 870"/>
                      <a:gd name="T3" fmla="*/ 72 h 342"/>
                      <a:gd name="T4" fmla="*/ 837 w 870"/>
                      <a:gd name="T5" fmla="*/ 189 h 342"/>
                      <a:gd name="T6" fmla="*/ 735 w 870"/>
                      <a:gd name="T7" fmla="*/ 324 h 342"/>
                      <a:gd name="T8" fmla="*/ 0 w 870"/>
                      <a:gd name="T9" fmla="*/ 342 h 342"/>
                      <a:gd name="T10" fmla="*/ 0 w 870"/>
                      <a:gd name="T11" fmla="*/ 0 h 34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870" h="342">
                        <a:moveTo>
                          <a:pt x="0" y="0"/>
                        </a:moveTo>
                        <a:lnTo>
                          <a:pt x="870" y="72"/>
                        </a:lnTo>
                        <a:lnTo>
                          <a:pt x="837" y="189"/>
                        </a:lnTo>
                        <a:lnTo>
                          <a:pt x="735" y="324"/>
                        </a:lnTo>
                        <a:lnTo>
                          <a:pt x="0" y="3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21"/>
                  <p:cNvSpPr>
                    <a:spLocks/>
                  </p:cNvSpPr>
                  <p:nvPr/>
                </p:nvSpPr>
                <p:spPr bwMode="auto">
                  <a:xfrm>
                    <a:off x="5163" y="2382"/>
                    <a:ext cx="139" cy="275"/>
                  </a:xfrm>
                  <a:custGeom>
                    <a:avLst/>
                    <a:gdLst>
                      <a:gd name="T0" fmla="*/ 12 w 139"/>
                      <a:gd name="T1" fmla="*/ 0 h 275"/>
                      <a:gd name="T2" fmla="*/ 126 w 139"/>
                      <a:gd name="T3" fmla="*/ 15 h 275"/>
                      <a:gd name="T4" fmla="*/ 139 w 139"/>
                      <a:gd name="T5" fmla="*/ 275 h 275"/>
                      <a:gd name="T6" fmla="*/ 0 w 139"/>
                      <a:gd name="T7" fmla="*/ 264 h 275"/>
                      <a:gd name="T8" fmla="*/ 12 w 139"/>
                      <a:gd name="T9" fmla="*/ 0 h 2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9" h="275">
                        <a:moveTo>
                          <a:pt x="12" y="0"/>
                        </a:moveTo>
                        <a:lnTo>
                          <a:pt x="126" y="15"/>
                        </a:lnTo>
                        <a:lnTo>
                          <a:pt x="139" y="275"/>
                        </a:lnTo>
                        <a:lnTo>
                          <a:pt x="0" y="264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22"/>
                  <p:cNvSpPr>
                    <a:spLocks/>
                  </p:cNvSpPr>
                  <p:nvPr/>
                </p:nvSpPr>
                <p:spPr bwMode="auto">
                  <a:xfrm>
                    <a:off x="5052" y="2589"/>
                    <a:ext cx="72" cy="90"/>
                  </a:xfrm>
                  <a:custGeom>
                    <a:avLst/>
                    <a:gdLst>
                      <a:gd name="T0" fmla="*/ 21 w 72"/>
                      <a:gd name="T1" fmla="*/ 30 h 90"/>
                      <a:gd name="T2" fmla="*/ 24 w 72"/>
                      <a:gd name="T3" fmla="*/ 27 h 90"/>
                      <a:gd name="T4" fmla="*/ 72 w 72"/>
                      <a:gd name="T5" fmla="*/ 0 h 90"/>
                      <a:gd name="T6" fmla="*/ 60 w 72"/>
                      <a:gd name="T7" fmla="*/ 75 h 90"/>
                      <a:gd name="T8" fmla="*/ 0 w 72"/>
                      <a:gd name="T9" fmla="*/ 90 h 90"/>
                      <a:gd name="T10" fmla="*/ 21 w 72"/>
                      <a:gd name="T11" fmla="*/ 30 h 9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72" h="90">
                        <a:moveTo>
                          <a:pt x="21" y="30"/>
                        </a:moveTo>
                        <a:lnTo>
                          <a:pt x="24" y="27"/>
                        </a:lnTo>
                        <a:lnTo>
                          <a:pt x="72" y="0"/>
                        </a:lnTo>
                        <a:lnTo>
                          <a:pt x="60" y="75"/>
                        </a:lnTo>
                        <a:lnTo>
                          <a:pt x="0" y="90"/>
                        </a:lnTo>
                        <a:lnTo>
                          <a:pt x="21" y="3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Rectangle 23"/>
                <p:cNvSpPr>
                  <a:spLocks noChangeArrowheads="1"/>
                </p:cNvSpPr>
                <p:nvPr/>
              </p:nvSpPr>
              <p:spPr bwMode="auto">
                <a:xfrm>
                  <a:off x="4279" y="1676"/>
                  <a:ext cx="768" cy="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7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1" y="2891"/>
                <a:ext cx="1968" cy="10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5" descr="hermeslogocolou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3" y="2717"/>
                <a:ext cx="62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9" name="Object 3"/>
              <p:cNvGraphicFramePr>
                <a:graphicFrameLocks noChangeAspect="1"/>
              </p:cNvGraphicFramePr>
              <p:nvPr/>
            </p:nvGraphicFramePr>
            <p:xfrm>
              <a:off x="4356" y="1565"/>
              <a:ext cx="379" cy="3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9554" name="Clip" r:id="rId7" imgW="2438095" imgH="2438095" progId="">
                      <p:embed/>
                    </p:oleObj>
                  </mc:Choice>
                  <mc:Fallback>
                    <p:oleObj name="Clip" r:id="rId7" imgW="2438095" imgH="24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6" y="1565"/>
                            <a:ext cx="379" cy="38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5F99A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7961" dir="2700000" algn="ctr" rotWithShape="0">
                                    <a:srgbClr val="000099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5063" y="1469"/>
                <a:ext cx="8" cy="22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Text Box 29"/>
              <p:cNvSpPr txBox="1">
                <a:spLocks noChangeArrowheads="1"/>
              </p:cNvSpPr>
              <p:nvPr/>
            </p:nvSpPr>
            <p:spPr bwMode="auto">
              <a:xfrm>
                <a:off x="5503" y="1661"/>
                <a:ext cx="360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>
                    <a:solidFill>
                      <a:srgbClr val="000099"/>
                    </a:solidFill>
                  </a:rPr>
                  <a:t>~12</a:t>
                </a:r>
              </a:p>
            </p:txBody>
          </p:sp>
          <p:sp>
            <p:nvSpPr>
              <p:cNvPr id="32" name="Text Box 30"/>
              <p:cNvSpPr txBox="1">
                <a:spLocks noChangeArrowheads="1"/>
              </p:cNvSpPr>
              <p:nvPr/>
            </p:nvSpPr>
            <p:spPr bwMode="auto">
              <a:xfrm>
                <a:off x="5551" y="3053"/>
                <a:ext cx="322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>
                    <a:solidFill>
                      <a:srgbClr val="000099"/>
                    </a:solidFill>
                  </a:rPr>
                  <a:t>~ 4</a:t>
                </a:r>
              </a:p>
            </p:txBody>
          </p:sp>
        </p:grp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4964113" y="6599238"/>
              <a:ext cx="4876800" cy="58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50" tIns="50377" rIns="100750" bIns="5037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700" b="1" i="1" dirty="0">
                  <a:solidFill>
                    <a:srgbClr val="FF0000"/>
                  </a:solidFill>
                </a:rPr>
                <a:t/>
              </a:r>
              <a:br>
                <a:rPr lang="en-US" sz="700" b="1" i="1" dirty="0">
                  <a:solidFill>
                    <a:srgbClr val="FF0000"/>
                  </a:solidFill>
                </a:rPr>
              </a:br>
              <a:r>
                <a:rPr lang="en-US" sz="1600" b="1" i="1" dirty="0">
                  <a:solidFill>
                    <a:srgbClr val="FF0000"/>
                  </a:solidFill>
                </a:rPr>
                <a:t>no strong Q</a:t>
              </a:r>
              <a:r>
                <a:rPr lang="en-US" sz="1600" b="1" i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600" b="1" i="1" dirty="0">
                  <a:solidFill>
                    <a:srgbClr val="FF0000"/>
                  </a:solidFill>
                </a:rPr>
                <a:t> dependence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SIDIS 1h x-section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461142"/>
              </p:ext>
            </p:extLst>
          </p:nvPr>
        </p:nvGraphicFramePr>
        <p:xfrm>
          <a:off x="152400" y="1143000"/>
          <a:ext cx="7085942" cy="420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9" name="Equation" r:id="rId4" imgW="5219640" imgH="4025880" progId="Equation.DSMT4">
                  <p:embed/>
                </p:oleObj>
              </mc:Choice>
              <mc:Fallback>
                <p:oleObj name="Equation" r:id="rId4" imgW="5219640" imgH="4025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7085942" cy="4208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64069"/>
              </p:ext>
            </p:extLst>
          </p:nvPr>
        </p:nvGraphicFramePr>
        <p:xfrm>
          <a:off x="6396491" y="1016001"/>
          <a:ext cx="2725738" cy="510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0" name="Equation" r:id="rId6" imgW="2311200" imgH="507960" progId="Equation.DSMT4">
                  <p:embed/>
                </p:oleObj>
              </mc:Choice>
              <mc:Fallback>
                <p:oleObj name="Equation" r:id="rId6" imgW="2311200" imgH="5079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491" y="1016001"/>
                        <a:ext cx="2725738" cy="510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4411"/>
              </p:ext>
            </p:extLst>
          </p:nvPr>
        </p:nvGraphicFramePr>
        <p:xfrm>
          <a:off x="7019269" y="266703"/>
          <a:ext cx="1873250" cy="61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1" name="Equation" r:id="rId8" imgW="1587240" imgH="609480" progId="Equation.DSMT4">
                  <p:embed/>
                </p:oleObj>
              </mc:Choice>
              <mc:Fallback>
                <p:oleObj name="Equation" r:id="rId8" imgW="1587240" imgH="609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269" y="266703"/>
                        <a:ext cx="1873250" cy="61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755185"/>
              </p:ext>
            </p:extLst>
          </p:nvPr>
        </p:nvGraphicFramePr>
        <p:xfrm>
          <a:off x="5130800" y="3217335"/>
          <a:ext cx="914400" cy="16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2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30800" y="3217335"/>
                        <a:ext cx="914400" cy="16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876808" y="2850443"/>
            <a:ext cx="4219345" cy="1766703"/>
            <a:chOff x="4273437" y="4160837"/>
            <a:chExt cx="5491275" cy="2520156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8404274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693" name="Equation" r:id="rId13" imgW="114120" imgH="177480" progId="Equation.3">
                    <p:embed/>
                  </p:oleObj>
                </mc:Choice>
                <mc:Fallback>
                  <p:oleObj name="Equation" r:id="rId13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7932433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694" name="Equation" r:id="rId15" imgW="139680" imgH="177480" progId="Equation.3">
                    <p:embed/>
                  </p:oleObj>
                </mc:Choice>
                <mc:Fallback>
                  <p:oleObj name="Equation" r:id="rId15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56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371600" y="167850"/>
            <a:ext cx="792480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" y="1028700"/>
            <a:ext cx="7086600" cy="447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20" y="-48481"/>
            <a:ext cx="277468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14"/>
            <a:r>
              <a:rPr lang="en-US" b="1" dirty="0"/>
              <a:t>Collins asymmetry </a:t>
            </a:r>
            <a:r>
              <a:rPr lang="en-US" b="1" dirty="0">
                <a:solidFill>
                  <a:srgbClr val="000099"/>
                </a:solidFill>
              </a:rPr>
              <a:t>on </a:t>
            </a:r>
            <a:r>
              <a:rPr lang="en-US" b="1" dirty="0" smtClean="0"/>
              <a:t>neutron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5" y="952500"/>
            <a:ext cx="524039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98757"/>
            <a:ext cx="304564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07645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Hall A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3255" y="2857500"/>
            <a:ext cx="5414545" cy="1828800"/>
          </a:xfrm>
          <a:prstGeom prst="rect">
            <a:avLst/>
          </a:prstGeom>
          <a:solidFill>
            <a:srgbClr val="FFC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Collins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456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1" y="930613"/>
            <a:ext cx="388130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C:\Users\bressan\Desktop\Conferences\2014transversity\bab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17" y="4381500"/>
            <a:ext cx="1229666" cy="4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9" y="3951974"/>
            <a:ext cx="256698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23900"/>
            <a:ext cx="3471862" cy="21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2" y="2971752"/>
            <a:ext cx="3538537" cy="9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13" y="3352309"/>
            <a:ext cx="240361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Collins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456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650" name="Picture 2" descr="C:\Users\bressan\Desktop\Conferences\2014transversity\bel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55" y="110940"/>
            <a:ext cx="775545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2103"/>
            <a:ext cx="4372756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072" y="876302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𝜋𝜋 =&gt; non-zero asymmetries</a:t>
            </a:r>
            <a:r>
              <a:rPr lang="en-GB" sz="1600" dirty="0" smtClean="0">
                <a:solidFill>
                  <a:schemeClr val="accent2"/>
                </a:solidFill>
              </a:rPr>
              <a:t>, increase </a:t>
            </a:r>
            <a:r>
              <a:rPr lang="en-GB" sz="1600" dirty="0">
                <a:solidFill>
                  <a:schemeClr val="accent2"/>
                </a:solidFill>
              </a:rPr>
              <a:t>with z</a:t>
            </a:r>
            <a:r>
              <a:rPr lang="en-GB" sz="1600" baseline="-25000" dirty="0">
                <a:solidFill>
                  <a:schemeClr val="accent2"/>
                </a:solidFill>
              </a:rPr>
              <a:t>1</a:t>
            </a:r>
            <a:r>
              <a:rPr lang="en-GB" sz="1600" dirty="0">
                <a:solidFill>
                  <a:schemeClr val="accent2"/>
                </a:solidFill>
              </a:rPr>
              <a:t>, z</a:t>
            </a:r>
            <a:r>
              <a:rPr lang="en-GB" sz="1600" baseline="-25000" dirty="0">
                <a:solidFill>
                  <a:schemeClr val="accent2"/>
                </a:solidFill>
              </a:rPr>
              <a:t>2</a:t>
            </a:r>
          </a:p>
          <a:p>
            <a:r>
              <a:rPr lang="en-GB" sz="1600" dirty="0">
                <a:solidFill>
                  <a:srgbClr val="008000"/>
                </a:solidFill>
              </a:rPr>
              <a:t>𝜋K =&gt; asymmetries </a:t>
            </a:r>
            <a:r>
              <a:rPr lang="en-GB" sz="1600" dirty="0" smtClean="0">
                <a:solidFill>
                  <a:srgbClr val="008000"/>
                </a:solidFill>
              </a:rPr>
              <a:t>compatible, with </a:t>
            </a:r>
            <a:r>
              <a:rPr lang="en-GB" sz="1600" dirty="0">
                <a:solidFill>
                  <a:srgbClr val="008000"/>
                </a:solidFill>
              </a:rPr>
              <a:t>zero</a:t>
            </a:r>
          </a:p>
          <a:p>
            <a:r>
              <a:rPr lang="en-GB" sz="1600" dirty="0">
                <a:solidFill>
                  <a:srgbClr val="FF0000"/>
                </a:solidFill>
              </a:rPr>
              <a:t>KK =&gt; non-zero asymmetries</a:t>
            </a:r>
            <a:r>
              <a:rPr lang="en-GB" sz="1600" dirty="0" smtClean="0">
                <a:solidFill>
                  <a:srgbClr val="FF0000"/>
                </a:solidFill>
              </a:rPr>
              <a:t>, increase </a:t>
            </a:r>
            <a:r>
              <a:rPr lang="en-GB" sz="1600" dirty="0">
                <a:solidFill>
                  <a:srgbClr val="FF0000"/>
                </a:solidFill>
              </a:rPr>
              <a:t>with </a:t>
            </a:r>
            <a:r>
              <a:rPr lang="en-GB" sz="1600" dirty="0" smtClean="0">
                <a:solidFill>
                  <a:srgbClr val="FF0000"/>
                </a:solidFill>
              </a:rPr>
              <a:t>z</a:t>
            </a:r>
            <a:r>
              <a:rPr lang="en-GB" sz="1600" baseline="-25000" dirty="0" smtClean="0">
                <a:solidFill>
                  <a:srgbClr val="FF0000"/>
                </a:solidFill>
              </a:rPr>
              <a:t>1</a:t>
            </a:r>
            <a:r>
              <a:rPr lang="en-GB" sz="1600" dirty="0" smtClean="0">
                <a:solidFill>
                  <a:srgbClr val="FF0000"/>
                </a:solidFill>
              </a:rPr>
              <a:t>,z</a:t>
            </a:r>
            <a:r>
              <a:rPr lang="en-GB" sz="1600" baseline="-25000" dirty="0" smtClean="0">
                <a:solidFill>
                  <a:srgbClr val="FF0000"/>
                </a:solidFill>
              </a:rPr>
              <a:t>2</a:t>
            </a:r>
            <a:endParaRPr lang="en-GB" sz="1600" baseline="-25000" dirty="0">
              <a:solidFill>
                <a:srgbClr val="FF0000"/>
              </a:solidFill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2680"/>
            <a:ext cx="356772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30" y="116056"/>
            <a:ext cx="286169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6" y="1978197"/>
            <a:ext cx="2853589" cy="18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6" y="3861866"/>
            <a:ext cx="2853589" cy="18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29540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 smtClean="0">
                <a:solidFill>
                  <a:srgbClr val="000099"/>
                </a:solidFill>
              </a:rPr>
              <a:t>fits</a:t>
            </a:r>
            <a:endParaRPr lang="en-US" sz="25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"/>
              <p:cNvSpPr txBox="1">
                <a:spLocks noChangeArrowheads="1"/>
              </p:cNvSpPr>
              <p:nvPr/>
            </p:nvSpPr>
            <p:spPr bwMode="auto">
              <a:xfrm>
                <a:off x="1844280" y="956503"/>
                <a:ext cx="5255634" cy="329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99"/>
                    </a:solidFill>
                  </a:rPr>
                  <a:t>fit to HERMES p, COMPASS p and d, Belle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1" i="1">
                            <a:solidFill>
                              <a:srgbClr val="0000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b="1" dirty="0" smtClean="0">
                    <a:solidFill>
                      <a:srgbClr val="000099"/>
                    </a:solidFill>
                  </a:rPr>
                  <a:t> data</a:t>
                </a:r>
                <a:endParaRPr lang="en-US" sz="1600" b="1" dirty="0">
                  <a:solidFill>
                    <a:srgbClr val="000099"/>
                  </a:solidFill>
                </a:endParaRPr>
              </a:p>
            </p:txBody>
          </p:sp>
        </mc:Choice>
        <mc:Fallback>
          <p:sp>
            <p:nvSpPr>
              <p:cNvPr id="17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4280" y="956503"/>
                <a:ext cx="5255634" cy="329977"/>
              </a:xfrm>
              <a:prstGeom prst="rect">
                <a:avLst/>
              </a:prstGeom>
              <a:blipFill rotWithShape="1">
                <a:blip r:embed="rId3"/>
                <a:stretch>
                  <a:fillRect l="-812" t="-7407" b="-240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844280" y="726080"/>
            <a:ext cx="3676869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1600" b="1" dirty="0">
                <a:solidFill>
                  <a:srgbClr val="006666"/>
                </a:solidFill>
              </a:rPr>
              <a:t>M. </a:t>
            </a:r>
            <a:r>
              <a:rPr lang="en-US" sz="1600" b="1" dirty="0" err="1">
                <a:solidFill>
                  <a:srgbClr val="006666"/>
                </a:solidFill>
              </a:rPr>
              <a:t>Anselmino</a:t>
            </a:r>
            <a:r>
              <a:rPr lang="en-US" sz="1600" b="1" dirty="0">
                <a:solidFill>
                  <a:srgbClr val="006666"/>
                </a:solidFill>
              </a:rPr>
              <a:t> et al., arXiv:1303.3822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0400" y="1382135"/>
            <a:ext cx="5616000" cy="3009916"/>
            <a:chOff x="1944688" y="3194680"/>
            <a:chExt cx="6191250" cy="398145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8" y="3194680"/>
              <a:ext cx="6191250" cy="3981450"/>
            </a:xfrm>
            <a:prstGeom prst="rect">
              <a:avLst/>
            </a:prstGeom>
            <a:noFill/>
            <a:ln w="9525">
              <a:solidFill>
                <a:srgbClr val="00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906395" y="6294436"/>
              <a:ext cx="1359330" cy="4274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b="1" dirty="0">
                  <a:solidFill>
                    <a:srgbClr val="000099"/>
                  </a:solidFill>
                </a:rPr>
                <a:t>2010 p data</a:t>
              </a:r>
            </a:p>
          </p:txBody>
        </p:sp>
        <p:pic>
          <p:nvPicPr>
            <p:cNvPr id="20" name="Picture 6" descr="D:\talks\icons\compass_logo_125x125.pn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68" y="5828984"/>
              <a:ext cx="465453" cy="46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848320" y="2206145"/>
            <a:ext cx="5659200" cy="3038719"/>
            <a:chOff x="3140074" y="2918239"/>
            <a:chExt cx="6238875" cy="4019550"/>
          </a:xfrm>
        </p:grpSpPr>
        <p:pic>
          <p:nvPicPr>
            <p:cNvPr id="131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4" y="2918239"/>
              <a:ext cx="6238875" cy="4019550"/>
            </a:xfrm>
            <a:prstGeom prst="rect">
              <a:avLst/>
            </a:prstGeom>
            <a:noFill/>
            <a:ln w="9525">
              <a:solidFill>
                <a:srgbClr val="00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259512" y="6042432"/>
              <a:ext cx="827403" cy="4274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b="1" dirty="0">
                  <a:solidFill>
                    <a:srgbClr val="000099"/>
                  </a:solidFill>
                </a:rPr>
                <a:t>d data</a:t>
              </a:r>
            </a:p>
          </p:txBody>
        </p:sp>
        <p:pic>
          <p:nvPicPr>
            <p:cNvPr id="13" name="Picture 6" descr="D:\talks\icons\compass_logo_125x125.pn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84" y="5576980"/>
              <a:ext cx="465453" cy="46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38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7800" y="266702"/>
            <a:ext cx="6934200" cy="392907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Transversity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from</a:t>
            </a:r>
            <a:r>
              <a:rPr lang="fr-FR" dirty="0" smtClean="0">
                <a:solidFill>
                  <a:srgbClr val="FF0000"/>
                </a:solidFill>
              </a:rPr>
              <a:t> Collins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9791" y="1093824"/>
            <a:ext cx="829660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Combined analyses of </a:t>
            </a:r>
            <a:r>
              <a:rPr lang="fr-FR" sz="1800" b="1" dirty="0" smtClean="0">
                <a:solidFill>
                  <a:srgbClr val="FF6600"/>
                </a:solidFill>
              </a:rPr>
              <a:t>HERMES, COMPASS </a:t>
            </a:r>
            <a:r>
              <a:rPr lang="fr-FR" sz="1800" dirty="0" smtClean="0">
                <a:solidFill>
                  <a:schemeClr val="tx1"/>
                </a:solidFill>
              </a:rPr>
              <a:t>and </a:t>
            </a:r>
            <a:r>
              <a:rPr lang="fr-FR" sz="1800" b="1" dirty="0" smtClean="0">
                <a:solidFill>
                  <a:srgbClr val="FF6600"/>
                </a:solidFill>
              </a:rPr>
              <a:t>BELLE fragm.fct. </a:t>
            </a:r>
            <a:r>
              <a:rPr lang="fr-FR" sz="1800" dirty="0" smtClean="0">
                <a:solidFill>
                  <a:schemeClr val="tx1"/>
                </a:solidFill>
              </a:rPr>
              <a:t>data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31979" y="4924871"/>
            <a:ext cx="351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 smtClean="0">
                <a:solidFill>
                  <a:srgbClr val="008000"/>
                </a:solidFill>
              </a:rPr>
              <a:t>Anselmino</a:t>
            </a:r>
            <a:r>
              <a:rPr lang="fr-FR" sz="1600" b="1" i="1" dirty="0" smtClean="0">
                <a:solidFill>
                  <a:srgbClr val="008000"/>
                </a:solidFill>
              </a:rPr>
              <a:t> et al. </a:t>
            </a:r>
            <a:r>
              <a:rPr lang="fr-FR" sz="1600" b="1" i="1" dirty="0" err="1" smtClean="0">
                <a:solidFill>
                  <a:srgbClr val="008000"/>
                </a:solidFill>
              </a:rPr>
              <a:t>arXiv</a:t>
            </a:r>
            <a:r>
              <a:rPr lang="fr-FR" sz="1600" b="1" i="1" dirty="0" smtClean="0">
                <a:solidFill>
                  <a:srgbClr val="008000"/>
                </a:solidFill>
              </a:rPr>
              <a:t>: 1303.3822</a:t>
            </a:r>
            <a:endParaRPr lang="fr-FR" sz="1600" b="1" i="1" dirty="0">
              <a:solidFill>
                <a:srgbClr val="008000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1478558"/>
            <a:ext cx="4092901" cy="3327092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74" y="1503975"/>
            <a:ext cx="3276600" cy="3301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6"/>
          <p:cNvSpPr>
            <a:spLocks/>
          </p:cNvSpPr>
          <p:nvPr/>
        </p:nvSpPr>
        <p:spPr bwMode="auto">
          <a:xfrm>
            <a:off x="1295400" y="167850"/>
            <a:ext cx="6302880" cy="47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000099"/>
                </a:solidFill>
              </a:rPr>
              <a:t>statistical </a:t>
            </a:r>
            <a:r>
              <a:rPr lang="en-US" sz="2500" b="1" dirty="0" smtClean="0">
                <a:solidFill>
                  <a:srgbClr val="000099"/>
                </a:solidFill>
              </a:rPr>
              <a:t>correlations</a:t>
            </a:r>
            <a:endParaRPr lang="en-US" sz="2200" b="1" dirty="0">
              <a:solidFill>
                <a:srgbClr val="000099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31400" y="668474"/>
            <a:ext cx="7603200" cy="8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0099"/>
                </a:solidFill>
              </a:rPr>
              <a:t>Collins (</a:t>
            </a:r>
            <a:r>
              <a:rPr lang="en-US" b="1" dirty="0" err="1">
                <a:solidFill>
                  <a:srgbClr val="000099"/>
                </a:solidFill>
              </a:rPr>
              <a:t>Sivers</a:t>
            </a:r>
            <a:r>
              <a:rPr lang="en-US" b="1" dirty="0">
                <a:solidFill>
                  <a:srgbClr val="000099"/>
                </a:solidFill>
              </a:rPr>
              <a:t>, …) asymmetries measured </a:t>
            </a:r>
            <a:r>
              <a:rPr lang="en-US" b="1" dirty="0" err="1">
                <a:solidFill>
                  <a:srgbClr val="000099"/>
                </a:solidFill>
              </a:rPr>
              <a:t>vs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>
                <a:solidFill>
                  <a:srgbClr val="000099"/>
                </a:solidFill>
                <a:cs typeface="Arial" pitchFamily="34" charset="0"/>
              </a:rPr>
              <a:t>x, z, </a:t>
            </a:r>
            <a:r>
              <a:rPr lang="en-US" b="1" dirty="0" err="1">
                <a:solidFill>
                  <a:srgbClr val="000099"/>
                </a:solidFill>
                <a:cs typeface="Arial" pitchFamily="34" charset="0"/>
              </a:rPr>
              <a:t>p</a:t>
            </a:r>
            <a:r>
              <a:rPr lang="en-US" b="1" baseline="-25000" dirty="0" err="1">
                <a:solidFill>
                  <a:srgbClr val="000099"/>
                </a:solidFill>
                <a:cs typeface="Arial" pitchFamily="34" charset="0"/>
              </a:rPr>
              <a:t>T</a:t>
            </a:r>
            <a:r>
              <a:rPr lang="en-US" b="1" baseline="30000" dirty="0" err="1">
                <a:solidFill>
                  <a:srgbClr val="000099"/>
                </a:solidFill>
                <a:cs typeface="Arial" pitchFamily="34" charset="0"/>
              </a:rPr>
              <a:t>h</a:t>
            </a:r>
            <a:endParaRPr lang="el-GR" b="1" i="1" baseline="30000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3" y="1067706"/>
            <a:ext cx="3934641" cy="2223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0" y="1067706"/>
            <a:ext cx="3934641" cy="2223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3" y="3350781"/>
            <a:ext cx="3934641" cy="222383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777685" y="3224301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296214" y="3096022"/>
            <a:ext cx="258882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023134" y="3199126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6428367" y="3096262"/>
            <a:ext cx="42238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074022" y="5507378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438239" y="5379824"/>
            <a:ext cx="42238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94010" y="3541591"/>
            <a:ext cx="3901510" cy="2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0099"/>
                </a:solidFill>
              </a:rPr>
              <a:t>charged </a:t>
            </a:r>
            <a:r>
              <a:rPr lang="en-US" b="1" dirty="0" err="1">
                <a:solidFill>
                  <a:srgbClr val="000099"/>
                </a:solidFill>
              </a:rPr>
              <a:t>pions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13045" y="3836802"/>
            <a:ext cx="3901510" cy="142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0" tIns="50377" rIns="100750" bIns="5037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also available for</a:t>
            </a:r>
            <a:br>
              <a:rPr lang="en-US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charged hadrons </a:t>
            </a:r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  <a:cs typeface="Times New Roman" pitchFamily="18" charset="0"/>
              </a:rPr>
              <a:t>kaons</a:t>
            </a: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have </a:t>
            </a:r>
            <a:r>
              <a:rPr lang="en-US" b="1" dirty="0">
                <a:solidFill>
                  <a:srgbClr val="0033CC"/>
                </a:solidFill>
                <a:cs typeface="Times New Roman" pitchFamily="18" charset="0"/>
              </a:rPr>
              <a:t>to be taken into account</a:t>
            </a:r>
            <a:endParaRPr lang="el-GR" sz="22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007" y="1071716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532278" y="1269323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394010" y="2068980"/>
            <a:ext cx="32139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0251" y="1076286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1613" y="3348720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848480" y="3541594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0212" y="4415312"/>
            <a:ext cx="316590" cy="314588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z 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848480" y="1250044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710212" y="2049696"/>
            <a:ext cx="316590" cy="314588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x </a:t>
            </a:r>
          </a:p>
        </p:txBody>
      </p:sp>
    </p:spTree>
    <p:extLst>
      <p:ext uri="{BB962C8B-B14F-4D97-AF65-F5344CB8AC3E}">
        <p14:creationId xmlns:p14="http://schemas.microsoft.com/office/powerpoint/2010/main" val="26070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" y="0"/>
            <a:ext cx="9141145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57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C000"/>
                </a:solidFill>
              </a:rPr>
              <a:t>other </a:t>
            </a:r>
            <a:r>
              <a:rPr lang="en-US" sz="2800" dirty="0" smtClean="0"/>
              <a:t>way </a:t>
            </a:r>
            <a:r>
              <a:rPr lang="en-US" sz="2800" dirty="0" smtClean="0">
                <a:solidFill>
                  <a:srgbClr val="FFC000"/>
                </a:solidFill>
              </a:rPr>
              <a:t>to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0"/>
            <a:ext cx="45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YTISREVSNART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 asymmetries </a:t>
            </a:r>
            <a:r>
              <a:rPr lang="en-US" dirty="0" smtClean="0">
                <a:solidFill>
                  <a:schemeClr val="accent2"/>
                </a:solidFill>
              </a:rPr>
              <a:t>on</a:t>
            </a:r>
            <a:r>
              <a:rPr lang="en-US" dirty="0" smtClean="0"/>
              <a:t> 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9" y="752274"/>
            <a:ext cx="7315200" cy="31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23903"/>
            <a:ext cx="4943475" cy="47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6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 asymmetries </a:t>
            </a:r>
            <a:r>
              <a:rPr lang="en-US" dirty="0" smtClean="0">
                <a:solidFill>
                  <a:schemeClr val="accent2"/>
                </a:solidFill>
              </a:rPr>
              <a:t>on</a:t>
            </a:r>
            <a:r>
              <a:rPr lang="en-US" dirty="0" smtClean="0"/>
              <a:t> 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33" y="1104899"/>
            <a:ext cx="716328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85" y="1257303"/>
            <a:ext cx="590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2" y="1141477"/>
            <a:ext cx="7106222" cy="30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15" y="1009683"/>
            <a:ext cx="5295900" cy="4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73" y="647700"/>
            <a:ext cx="5103762" cy="496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1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TMD Distribution Functions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0500"/>
            <a:ext cx="9144001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 asymmetry</a:t>
            </a:r>
            <a:endParaRPr lang="en-GB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6" y="1383349"/>
            <a:ext cx="4374833" cy="17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" y="3314700"/>
            <a:ext cx="356616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2475" y="895520"/>
            <a:ext cx="62808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Lund/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Artru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string fragmentation model predicts sign change in the Collins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function between single hadron and the corresponding transversely polarized</a:t>
            </a:r>
          </a:p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vector meson.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06" y="1660874"/>
                <a:ext cx="4343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Functions entirely identified by the polarization states of the quarks,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en-US" sz="1200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𝜒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endParaRPr lang="en-US" sz="1200" i="1" dirty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Any </a:t>
                </a:r>
                <a:r>
                  <a:rPr lang="en-US" sz="1200" dirty="0">
                    <a:solidFill>
                      <a:schemeClr val="tx1"/>
                    </a:solidFill>
                  </a:rPr>
                  <a:t>final-state polarization, i.e.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contained </a:t>
                </a:r>
                <a:r>
                  <a:rPr lang="en-US" sz="1200" dirty="0">
                    <a:solidFill>
                      <a:schemeClr val="tx1"/>
                    </a:solidFill>
                  </a:rPr>
                  <a:t>within partial 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wave </a:t>
                </a:r>
                <a:r>
                  <a:rPr lang="en-GB" sz="1200" dirty="0" smtClean="0">
                    <a:solidFill>
                      <a:schemeClr val="tx1"/>
                    </a:solidFill>
                  </a:rPr>
                  <a:t>expansion </a:t>
                </a:r>
                <a:r>
                  <a:rPr lang="en-GB" sz="1200" dirty="0">
                    <a:solidFill>
                      <a:schemeClr val="tx1"/>
                    </a:solidFill>
                  </a:rPr>
                  <a:t>of </a:t>
                </a:r>
                <a:r>
                  <a:rPr lang="en-GB" sz="1200" dirty="0" smtClean="0">
                    <a:solidFill>
                      <a:schemeClr val="tx1"/>
                    </a:solidFill>
                  </a:rPr>
                  <a:t>FF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P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artial </a:t>
                </a:r>
                <a:r>
                  <a:rPr lang="en-US" sz="1200" dirty="0">
                    <a:solidFill>
                      <a:schemeClr val="tx1"/>
                    </a:solidFill>
                  </a:rPr>
                  <a:t>waves analysis 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using direct sum basis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ℓ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</m:d>
                  </m:oMath>
                </a14:m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" y="1660874"/>
                <a:ext cx="4343400" cy="1015663"/>
              </a:xfrm>
              <a:prstGeom prst="rect">
                <a:avLst/>
              </a:prstGeom>
              <a:blipFill rotWithShape="1">
                <a:blip r:embed="rId4"/>
                <a:stretch>
                  <a:fillRect t="-599" b="-42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33"/>
            <a:ext cx="156526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881" y="2552700"/>
                <a:ext cx="4419992" cy="70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=−ℓ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ℓ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𝑖𝑚</m:t>
                                  </m:r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sSubSup>
                                <m:sSubSupPr>
                                  <m:ctrlP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</m:e>
                                  </m:d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GB" sz="1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1" y="2552700"/>
                <a:ext cx="4419992" cy="7065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38600" y="3259240"/>
                <a:ext cx="4984433" cy="2178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usual IFF, related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,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(not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pure </a:t>
                </a:r>
                <a:r>
                  <a:rPr lang="en-US" sz="1600" i="1" dirty="0" err="1">
                    <a:solidFill>
                      <a:schemeClr val="accent2">
                        <a:lumMod val="75000"/>
                      </a:schemeClr>
                    </a:solidFill>
                  </a:rPr>
                  <a:t>sp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, but also includes </a:t>
                </a:r>
                <a:r>
                  <a:rPr lang="en-US" sz="1600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pp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interference).</a:t>
                </a:r>
              </a:p>
              <a:p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Models predict </a:t>
                </a:r>
                <a:r>
                  <a:rPr lang="en-GB" sz="1600" dirty="0" err="1">
                    <a:solidFill>
                      <a:schemeClr val="accent2">
                        <a:lumMod val="75000"/>
                      </a:schemeClr>
                    </a:solidFill>
                  </a:rPr>
                  <a:t>dihadron</a:t>
                </a:r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,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±</m:t>
                            </m:r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has opposite sign as pseudo-scalar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</m:oMath>
                </a14:m>
                <a:endParaRPr lang="en-GB" sz="160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2,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suggests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negative moments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very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moments</a:t>
                </a:r>
                <a:endParaRPr lang="en-GB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259240"/>
                <a:ext cx="4984433" cy="2178866"/>
              </a:xfrm>
              <a:prstGeom prst="rect">
                <a:avLst/>
              </a:prstGeom>
              <a:blipFill rotWithShape="1">
                <a:blip r:embed="rId7"/>
                <a:stretch>
                  <a:fillRect l="-5630" t="-11765" r="-122" b="-14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8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Interplay between Collins and IFF asymmetries</a:t>
            </a:r>
            <a:endParaRPr lang="en-GB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62300"/>
            <a:ext cx="2288760" cy="22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60" y="3273812"/>
            <a:ext cx="2762250" cy="212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09" y="3303872"/>
            <a:ext cx="2277142" cy="20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5219700" cy="17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29170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common hadron sample for Collins and 2h analysis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289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IFF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475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650" name="Picture 2" descr="C:\Users\bressan\Desktop\Conferences\2014transversity\bel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55" y="110940"/>
            <a:ext cx="775545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" y="1081514"/>
            <a:ext cx="7696200" cy="42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elle_iffang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81514"/>
            <a:ext cx="2755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7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Transversity</a:t>
            </a:r>
            <a:r>
              <a:rPr lang="en-US" sz="3200" dirty="0" smtClean="0">
                <a:solidFill>
                  <a:srgbClr val="C00000"/>
                </a:solidFill>
              </a:rPr>
              <a:t> from 2h p and d results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1" y="1160686"/>
            <a:ext cx="6743700" cy="23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3445209"/>
            <a:ext cx="5800725" cy="212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253375"/>
            <a:ext cx="1905000" cy="23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7719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use </a:t>
            </a:r>
            <a:r>
              <a:rPr lang="en-US" sz="1600" b="1" dirty="0">
                <a:solidFill>
                  <a:srgbClr val="C00000"/>
                </a:solidFill>
              </a:rPr>
              <a:t>the same coefficients evaluated by A. </a:t>
            </a:r>
            <a:r>
              <a:rPr lang="en-US" sz="1600" b="1" dirty="0" err="1">
                <a:solidFill>
                  <a:srgbClr val="C00000"/>
                </a:solidFill>
              </a:rPr>
              <a:t>Bacchetta</a:t>
            </a:r>
            <a:r>
              <a:rPr lang="en-US" sz="1600" b="1" dirty="0">
                <a:solidFill>
                  <a:srgbClr val="C00000"/>
                </a:solidFill>
              </a:rPr>
              <a:t> et al. from Belle data </a:t>
            </a:r>
            <a:r>
              <a:rPr lang="en-US" sz="1600" dirty="0">
                <a:solidFill>
                  <a:srgbClr val="C00000"/>
                </a:solidFill>
              </a:rPr>
              <a:t>[JHEP1303 (2013)119]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2536"/>
            <a:ext cx="3700462" cy="27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9922"/>
            <a:ext cx="7696200" cy="951178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Transversity</a:t>
            </a:r>
            <a:r>
              <a:rPr lang="en-US" sz="3200" dirty="0" smtClean="0">
                <a:solidFill>
                  <a:srgbClr val="C00000"/>
                </a:solidFill>
              </a:rPr>
              <a:t> from Collins and 2h p and d </a:t>
            </a:r>
            <a:r>
              <a:rPr lang="en-US" sz="3200" dirty="0" smtClean="0">
                <a:solidFill>
                  <a:srgbClr val="C00000"/>
                </a:solidFill>
              </a:rPr>
              <a:t>results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17" y="2476500"/>
            <a:ext cx="828675" cy="6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140" y="4914903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Bradamante</a:t>
            </a:r>
            <a:r>
              <a:rPr lang="en-US" sz="1600" dirty="0" smtClean="0">
                <a:solidFill>
                  <a:srgbClr val="FFC000"/>
                </a:solidFill>
              </a:rPr>
              <a:t>, Martin, </a:t>
            </a:r>
            <a:r>
              <a:rPr lang="en-US" sz="1600" dirty="0" err="1" smtClean="0">
                <a:solidFill>
                  <a:srgbClr val="FFC000"/>
                </a:solidFill>
              </a:rPr>
              <a:t>Barone</a:t>
            </a:r>
            <a:endParaRPr lang="en-US" sz="1600" dirty="0" smtClean="0">
              <a:solidFill>
                <a:srgbClr val="FFC000"/>
              </a:solidFill>
            </a:endParaRPr>
          </a:p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Evolution, Santa Fe</a:t>
            </a:r>
            <a:endParaRPr lang="en-GB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00523" y="1301885"/>
                <a:ext cx="883671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For 2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directly </a:t>
                </a:r>
                <a:r>
                  <a:rPr lang="en-US" b="1" dirty="0">
                    <a:solidFill>
                      <a:srgbClr val="C00000"/>
                    </a:solidFill>
                  </a:rPr>
                  <a:t>use the Belle data </a:t>
                </a:r>
                <a:r>
                  <a:rPr lang="en-US" dirty="0">
                    <a:solidFill>
                      <a:srgbClr val="C00000"/>
                    </a:solidFill>
                  </a:rPr>
                  <a:t>following </a:t>
                </a:r>
                <a:r>
                  <a:rPr lang="en-US" dirty="0" err="1">
                    <a:solidFill>
                      <a:srgbClr val="C00000"/>
                    </a:solidFill>
                  </a:rPr>
                  <a:t>Bacchetta</a:t>
                </a:r>
                <a:r>
                  <a:rPr lang="en-US" dirty="0">
                    <a:solidFill>
                      <a:srgbClr val="C00000"/>
                    </a:solidFill>
                  </a:rPr>
                  <a:t> et al.,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PRL107(2011)012001</a:t>
                </a:r>
              </a:p>
              <a:p>
                <a:endParaRPr lang="en-US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For Collins, </a:t>
                </a:r>
                <a:r>
                  <a:rPr lang="en-US" b="1" dirty="0" err="1" smtClean="0">
                    <a:solidFill>
                      <a:srgbClr val="C00000"/>
                    </a:solidFill>
                  </a:rPr>
                  <a:t>analysing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power </a:t>
                </a:r>
                <a:r>
                  <a:rPr lang="en-US" b="1" dirty="0">
                    <a:solidFill>
                      <a:srgbClr val="C00000"/>
                    </a:solidFill>
                  </a:rPr>
                  <a:t>from Belle data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3" y="1301885"/>
                <a:ext cx="8836714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552" t="-3311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02140" y="2225215"/>
                <a:ext cx="1130246" cy="822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ea typeface="Cambria Math"/>
                  </a:rPr>
                  <a:t>A=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⊥,</m:t>
                                </m:r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𝒇𝒂𝒗</m:t>
                                </m:r>
                              </m:sup>
                            </m:sSubSup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𝒇𝒂𝒗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0" y="2225215"/>
                <a:ext cx="1130246" cy="822341"/>
              </a:xfrm>
              <a:prstGeom prst="rect">
                <a:avLst/>
              </a:prstGeom>
              <a:blipFill rotWithShape="1">
                <a:blip r:embed="rId5"/>
                <a:stretch>
                  <a:fillRect l="-4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2" y="266702"/>
            <a:ext cx="8363857" cy="392907"/>
          </a:xfrm>
        </p:spPr>
        <p:txBody>
          <a:bodyPr/>
          <a:lstStyle/>
          <a:p>
            <a:r>
              <a:rPr lang="fr-FR" sz="4400" dirty="0" err="1" smtClean="0">
                <a:solidFill>
                  <a:srgbClr val="FF0000"/>
                </a:solidFill>
              </a:rPr>
              <a:t>Sivers</a:t>
            </a:r>
            <a:r>
              <a:rPr lang="fr-FR" sz="4400" dirty="0" smtClean="0">
                <a:solidFill>
                  <a:srgbClr val="FF0000"/>
                </a:solidFill>
              </a:rPr>
              <a:t> </a:t>
            </a:r>
            <a:r>
              <a:rPr lang="fr-FR" sz="4400" dirty="0" err="1" smtClean="0">
                <a:solidFill>
                  <a:srgbClr val="FF0000"/>
                </a:solidFill>
              </a:rPr>
              <a:t>Asymmetry</a:t>
            </a:r>
            <a:endParaRPr lang="fr-FR" sz="4400" dirty="0">
              <a:solidFill>
                <a:srgbClr val="FF0000"/>
              </a:solidFill>
            </a:endParaRPr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10986"/>
              </p:ext>
            </p:extLst>
          </p:nvPr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7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The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0" dirty="0" err="1" smtClean="0"/>
                            <a:t>Sivers</a:t>
                          </a:r>
                          <a:r>
                            <a:rPr lang="en-US" sz="1600" baseline="0" dirty="0" smtClean="0"/>
                            <a:t>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Sivers</a:t>
                          </a:r>
                          <a:r>
                            <a:rPr lang="en-US" sz="1600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</a:t>
                          </a:r>
                          <a:r>
                            <a:rPr lang="en-US" sz="1600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for T</a:t>
                          </a:r>
                          <a:r>
                            <a:rPr lang="en-GB" sz="1600" baseline="0" dirty="0" smtClean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S. Brodsky, Hwang and Schmidt </a:t>
                          </a:r>
                          <a:r>
                            <a:rPr lang="en-US" sz="1600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may</a:t>
                          </a:r>
                          <a:r>
                            <a:rPr lang="en-GB" sz="1600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due</a:t>
                          </a:r>
                          <a:r>
                            <a:rPr lang="en-GB" sz="1600" baseline="0" dirty="0" smtClean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 Collins shows</a:t>
                          </a:r>
                          <a:r>
                            <a:rPr lang="en-US" sz="1600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HERMES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COMPASS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46825"/>
            <a:ext cx="7464960" cy="460849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 err="1">
                <a:solidFill>
                  <a:srgbClr val="FF0000"/>
                </a:solidFill>
              </a:rPr>
              <a:t>Sivers</a:t>
            </a:r>
            <a:r>
              <a:rPr lang="en-US" sz="2500" b="1" dirty="0">
                <a:solidFill>
                  <a:srgbClr val="FF0000"/>
                </a:solidFill>
              </a:rPr>
              <a:t> asymmetry on deuteron</a:t>
            </a:r>
            <a:endParaRPr lang="it-IT" sz="2500" b="1" dirty="0">
              <a:solidFill>
                <a:srgbClr val="FF0000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88162" y="763110"/>
            <a:ext cx="3693189" cy="3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it-IT" i="1" dirty="0" smtClean="0">
                <a:solidFill>
                  <a:srgbClr val="003399"/>
                </a:solidFill>
              </a:rPr>
              <a:t>PLB 673 (2009) 127</a:t>
            </a:r>
            <a:endParaRPr lang="en-US" sz="1600" b="1" i="1" dirty="0">
              <a:solidFill>
                <a:srgbClr val="003399"/>
              </a:solidFill>
            </a:endParaRP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5173200" y="1460504"/>
            <a:ext cx="3532268" cy="5760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xtLst/>
        </p:spPr>
        <p:txBody>
          <a:bodyPr lIns="91420" tIns="45711" rIns="91420" bIns="45711"/>
          <a:lstStyle/>
          <a:p>
            <a:pPr marL="175683" indent="-175683"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understood  as  </a:t>
            </a:r>
          </a:p>
          <a:p>
            <a:pPr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                  u – d cancellation</a:t>
            </a: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6" y="1968504"/>
            <a:ext cx="8156160" cy="282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1" y="4953000"/>
                <a:ext cx="1618968" cy="400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  <m:sup>
                          <m: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43600"/>
                <a:ext cx="1618969" cy="400944"/>
              </a:xfrm>
              <a:prstGeom prst="rect">
                <a:avLst/>
              </a:prstGeom>
              <a:blipFill rotWithShape="1"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09073"/>
            <a:ext cx="559428" cy="5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46825"/>
            <a:ext cx="7464960" cy="460849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 err="1">
                <a:solidFill>
                  <a:srgbClr val="FF0000"/>
                </a:solidFill>
              </a:rPr>
              <a:t>Sivers</a:t>
            </a:r>
            <a:r>
              <a:rPr lang="en-US" sz="2500" b="1" dirty="0">
                <a:solidFill>
                  <a:srgbClr val="FF0000"/>
                </a:solidFill>
              </a:rPr>
              <a:t> asymmetry on </a:t>
            </a:r>
            <a:r>
              <a:rPr lang="en-US" sz="2500" b="1" dirty="0" smtClean="0">
                <a:solidFill>
                  <a:srgbClr val="FF0000"/>
                </a:solidFill>
              </a:rPr>
              <a:t>deuteron for Gluons</a:t>
            </a:r>
            <a:endParaRPr lang="it-IT" sz="2500" b="1" dirty="0">
              <a:solidFill>
                <a:srgbClr val="FF0000"/>
              </a:solidFill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0231"/>
            <a:ext cx="4705350" cy="39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476500"/>
            <a:ext cx="722383" cy="7223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752601" y="723900"/>
                <a:ext cx="7315200" cy="68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Based on deuteron COMPASS data, Brodsky and Gardner foresaw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gluon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Sivers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723900"/>
                <a:ext cx="7315200" cy="681982"/>
              </a:xfrm>
              <a:prstGeom prst="rect">
                <a:avLst/>
              </a:prstGeom>
              <a:blipFill rotWithShape="1">
                <a:blip r:embed="rId5"/>
                <a:stretch>
                  <a:fillRect l="-750" t="-4464"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2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4053"/>
            <a:ext cx="9220200" cy="951178"/>
          </a:xfrm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</a:rPr>
              <a:t>Sivers</a:t>
            </a:r>
            <a:r>
              <a:rPr lang="en-US" sz="4400" b="1" dirty="0">
                <a:solidFill>
                  <a:srgbClr val="FF0000"/>
                </a:solidFill>
              </a:rPr>
              <a:t> asymmetry on </a:t>
            </a:r>
            <a:r>
              <a:rPr lang="en-US" sz="4400" b="1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437846"/>
            <a:ext cx="6981120" cy="3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54428" y="1083390"/>
            <a:ext cx="6379028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(and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00B050"/>
                </a:solidFill>
              </a:rPr>
              <a:t>HERMES and COMPASS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1500" i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1866903"/>
            <a:ext cx="1215210" cy="10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7" y="3377605"/>
            <a:ext cx="1089311" cy="12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400" y="2801408"/>
            <a:ext cx="6160304" cy="5761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smaller </a:t>
            </a:r>
            <a:r>
              <a:rPr lang="en-US" sz="1600" dirty="0">
                <a:solidFill>
                  <a:srgbClr val="FF0000"/>
                </a:solidFill>
              </a:rPr>
              <a:t>values measured by </a:t>
            </a:r>
            <a:r>
              <a:rPr lang="en-US" sz="1600" dirty="0" smtClean="0">
                <a:solidFill>
                  <a:srgbClr val="FF0000"/>
                </a:solidFill>
              </a:rPr>
              <a:t>COMPASS with respect to HERMES;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same indication for K+</a:t>
            </a:r>
          </a:p>
        </p:txBody>
      </p:sp>
    </p:spTree>
    <p:extLst>
      <p:ext uri="{BB962C8B-B14F-4D97-AF65-F5344CB8AC3E}">
        <p14:creationId xmlns:p14="http://schemas.microsoft.com/office/powerpoint/2010/main" val="39305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57" y="3476663"/>
            <a:ext cx="5359300" cy="22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26"/>
          <p:cNvSpPr>
            <a:spLocks/>
          </p:cNvSpPr>
          <p:nvPr/>
        </p:nvSpPr>
        <p:spPr bwMode="auto">
          <a:xfrm>
            <a:off x="1446344" y="201965"/>
            <a:ext cx="7011857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89953" tIns="46776" rIns="89953" bIns="46776" anchor="ctr">
            <a:spAutoFit/>
          </a:bodyPr>
          <a:lstStyle/>
          <a:p>
            <a:pPr defTabSz="914414"/>
            <a:r>
              <a:rPr lang="en-US" sz="2500" b="1" dirty="0" err="1">
                <a:solidFill>
                  <a:srgbClr val="006600"/>
                </a:solidFill>
              </a:rPr>
              <a:t>Sivers</a:t>
            </a:r>
            <a:r>
              <a:rPr lang="en-US" sz="2500" b="1" dirty="0">
                <a:solidFill>
                  <a:srgbClr val="006600"/>
                </a:solidFill>
              </a:rPr>
              <a:t> asymmetry 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95785" y="726079"/>
            <a:ext cx="5849280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hadrons, 2010 data   </a:t>
            </a:r>
            <a:r>
              <a:rPr lang="en-US" b="1" dirty="0">
                <a:solidFill>
                  <a:srgbClr val="006600"/>
                </a:solidFill>
              </a:rPr>
              <a:t>-  Q</a:t>
            </a:r>
            <a:r>
              <a:rPr lang="en-US" b="1" baseline="30000" dirty="0">
                <a:solidFill>
                  <a:srgbClr val="006600"/>
                </a:solidFill>
              </a:rPr>
              <a:t>2</a:t>
            </a:r>
            <a:r>
              <a:rPr lang="en-US" b="1" dirty="0">
                <a:solidFill>
                  <a:srgbClr val="006600"/>
                </a:solidFill>
              </a:rPr>
              <a:t> evolution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446343" y="985307"/>
            <a:ext cx="7810562" cy="8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6600"/>
                </a:solidFill>
              </a:rPr>
              <a:t>comparison with </a:t>
            </a: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6666"/>
                </a:solidFill>
              </a:rPr>
              <a:t>S. M. </a:t>
            </a:r>
            <a:r>
              <a:rPr lang="en-US" sz="1600" b="1" dirty="0" err="1">
                <a:solidFill>
                  <a:srgbClr val="006666"/>
                </a:solidFill>
              </a:rPr>
              <a:t>Aybat</a:t>
            </a:r>
            <a:r>
              <a:rPr lang="en-US" sz="1600" b="1" dirty="0">
                <a:solidFill>
                  <a:srgbClr val="006666"/>
                </a:solidFill>
              </a:rPr>
              <a:t>, A. </a:t>
            </a:r>
            <a:r>
              <a:rPr lang="en-US" sz="1600" b="1" dirty="0" err="1">
                <a:solidFill>
                  <a:srgbClr val="006666"/>
                </a:solidFill>
              </a:rPr>
              <a:t>Prokudin</a:t>
            </a:r>
            <a:r>
              <a:rPr lang="en-US" sz="1600" b="1" dirty="0">
                <a:solidFill>
                  <a:srgbClr val="006666"/>
                </a:solidFill>
              </a:rPr>
              <a:t> and T. C. Rogers calculations</a:t>
            </a:r>
            <a:r>
              <a:rPr lang="en-US" sz="1600" b="1" dirty="0">
                <a:solidFill>
                  <a:srgbClr val="000099"/>
                </a:solidFill>
              </a:rPr>
              <a:t>  </a:t>
            </a:r>
            <a:r>
              <a:rPr lang="en-US" sz="1500" dirty="0">
                <a:solidFill>
                  <a:srgbClr val="006666"/>
                </a:solidFill>
              </a:rPr>
              <a:t>PRL 108 (2012) 242003</a:t>
            </a:r>
            <a:endParaRPr lang="el-GR" sz="1600" b="1" i="1" baseline="-25000" dirty="0">
              <a:solidFill>
                <a:srgbClr val="006666"/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57435" y="1563188"/>
            <a:ext cx="3939702" cy="2283822"/>
            <a:chOff x="3821112" y="2174802"/>
            <a:chExt cx="5767387" cy="423770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12" y="2174802"/>
              <a:ext cx="5767387" cy="42377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5266021" y="2673777"/>
              <a:ext cx="2090950" cy="77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x &gt; 0.032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&lt;Q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600" b="1" dirty="0">
                  <a:solidFill>
                    <a:srgbClr val="FF0000"/>
                  </a:solidFill>
                </a:rPr>
                <a:t>&gt; = 8.7 </a:t>
              </a:r>
              <a:r>
                <a:rPr lang="en-US" sz="1600" b="1" dirty="0" err="1">
                  <a:solidFill>
                    <a:srgbClr val="FF0000"/>
                  </a:solidFill>
                </a:rPr>
                <a:t>GeV</a:t>
              </a:r>
              <a:r>
                <a:rPr lang="en-US" sz="1600" b="1" dirty="0">
                  <a:solidFill>
                    <a:srgbClr val="FF0000"/>
                  </a:solidFill>
                </a:rPr>
                <a:t>/c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7380241" y="4951789"/>
              <a:ext cx="2090950" cy="77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99"/>
                  </a:solidFill>
                </a:rPr>
                <a:t>all x</a:t>
              </a:r>
            </a:p>
            <a:p>
              <a:r>
                <a:rPr lang="en-US" sz="1600" b="1" dirty="0">
                  <a:solidFill>
                    <a:srgbClr val="000099"/>
                  </a:solidFill>
                </a:rPr>
                <a:t>&lt;Q</a:t>
              </a:r>
              <a:r>
                <a:rPr lang="en-US" sz="1600" b="1" baseline="30000" dirty="0">
                  <a:solidFill>
                    <a:srgbClr val="000099"/>
                  </a:solidFill>
                </a:rPr>
                <a:t>2</a:t>
              </a:r>
              <a:r>
                <a:rPr lang="en-US" sz="1600" b="1" dirty="0">
                  <a:solidFill>
                    <a:srgbClr val="000099"/>
                  </a:solidFill>
                </a:rPr>
                <a:t>&gt; = 3.8 </a:t>
              </a:r>
              <a:r>
                <a:rPr lang="en-US" sz="1600" b="1" dirty="0" err="1">
                  <a:solidFill>
                    <a:srgbClr val="000099"/>
                  </a:solidFill>
                </a:rPr>
                <a:t>GeV</a:t>
              </a:r>
              <a:r>
                <a:rPr lang="en-US" sz="1600" b="1" dirty="0">
                  <a:solidFill>
                    <a:srgbClr val="000099"/>
                  </a:solidFill>
                </a:rPr>
                <a:t>/c</a:t>
              </a:r>
              <a:r>
                <a:rPr lang="en-US" sz="1600" b="1" baseline="30000" dirty="0">
                  <a:solidFill>
                    <a:srgbClr val="000099"/>
                  </a:solidFill>
                </a:rPr>
                <a:t>2</a:t>
              </a:r>
            </a:p>
          </p:txBody>
        </p:sp>
        <p:pic>
          <p:nvPicPr>
            <p:cNvPr id="7" name="Picture 6" descr="D:\talks\icons\compass_logo_125x125.png"/>
            <p:cNvPicPr>
              <a:picLocks noChangeAspect="1" noChangeArrowheads="1"/>
            </p:cNvPicPr>
            <p:nvPr/>
          </p:nvPicPr>
          <p:blipFill>
            <a:blip r:embed="rId5">
              <a:lum bright="30000" contrast="-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5716" y="2621199"/>
              <a:ext cx="878680" cy="878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604060" y="270509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TMD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evolution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096" y="2736620"/>
            <a:ext cx="115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with TMD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evolution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19" y="36612"/>
            <a:ext cx="7151781" cy="76067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Top→Bottom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36361" y="698500"/>
            <a:ext cx="1143000" cy="5715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698745"/>
              </p:ext>
            </p:extLst>
          </p:nvPr>
        </p:nvGraphicFramePr>
        <p:xfrm>
          <a:off x="4335364" y="974532"/>
          <a:ext cx="812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10" name="Equation" r:id="rId3" imgW="812520" imgH="304560" progId="Equation.DSMT4">
                  <p:embed/>
                </p:oleObj>
              </mc:Choice>
              <mc:Fallback>
                <p:oleObj name="Equation" r:id="rId3" imgW="812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5364" y="974532"/>
                        <a:ext cx="8128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1824324" y="1333500"/>
            <a:ext cx="1143000" cy="5715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911986"/>
              </p:ext>
            </p:extLst>
          </p:nvPr>
        </p:nvGraphicFramePr>
        <p:xfrm>
          <a:off x="2133600" y="1612900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11" name="Equation" r:id="rId5" imgW="444240" imgH="304560" progId="Equation.DSMT4">
                  <p:embed/>
                </p:oleObj>
              </mc:Choice>
              <mc:Fallback>
                <p:oleObj name="Equation" r:id="rId5" imgW="444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3600" y="1612900"/>
                        <a:ext cx="4445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6248400" y="1333500"/>
            <a:ext cx="1143000" cy="5715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GPDs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69583"/>
              </p:ext>
            </p:extLst>
          </p:nvPr>
        </p:nvGraphicFramePr>
        <p:xfrm>
          <a:off x="6553200" y="1612900"/>
          <a:ext cx="609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12" name="Equation" r:id="rId7" imgW="609480" imgH="304560" progId="Equation.DSMT4">
                  <p:embed/>
                </p:oleObj>
              </mc:Choice>
              <mc:Fallback>
                <p:oleObj name="Equation" r:id="rId7" imgW="6094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3200" y="1612900"/>
                        <a:ext cx="6096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9600000">
            <a:off x="3040387" y="1201646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80593"/>
              </p:ext>
            </p:extLst>
          </p:nvPr>
        </p:nvGraphicFramePr>
        <p:xfrm>
          <a:off x="3060523" y="1025980"/>
          <a:ext cx="441325" cy="215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13" name="Equation" r:id="rId9" imgW="368280" imgH="215640" progId="Equation.DSMT4">
                  <p:embed/>
                </p:oleObj>
              </mc:Choice>
              <mc:Fallback>
                <p:oleObj name="Equation" r:id="rId9" imgW="368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523" y="1025980"/>
                        <a:ext cx="441325" cy="215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395521"/>
              </p:ext>
            </p:extLst>
          </p:nvPr>
        </p:nvGraphicFramePr>
        <p:xfrm>
          <a:off x="5895898" y="1022035"/>
          <a:ext cx="427038" cy="279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14" name="Equation" r:id="rId11" imgW="355320" imgH="279360" progId="Equation.DSMT4">
                  <p:embed/>
                </p:oleObj>
              </mc:Choice>
              <mc:Fallback>
                <p:oleObj name="Equation" r:id="rId11" imgW="355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898" y="1022035"/>
                        <a:ext cx="427038" cy="279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56310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56310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100862" t="-101205" r="-201724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199145" t="-101205" r="-100000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100862" t="-198810" r="-201724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199145" t="-198810" r="-100000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301724" t="-198810" r="-862" b="-9881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199145" t="-302410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3"/>
                          <a:stretch>
                            <a:fillRect l="-301724" t="-302410" r="-86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1763618" y="19431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7467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361432"/>
                  </p:ext>
                </p:extLst>
              </p:nvPr>
            </p:nvGraphicFramePr>
            <p:xfrm>
              <a:off x="5236028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361432"/>
                  </p:ext>
                </p:extLst>
              </p:nvPr>
            </p:nvGraphicFramePr>
            <p:xfrm>
              <a:off x="5236028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101724" t="-101205" r="-200862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200000" t="-101205" r="-99145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101724" t="-198810" r="-200862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200000" t="-198810" r="-99145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302586" t="-198810" b="-9881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200000" t="-302410" r="-991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blipFill rotWithShape="1">
                          <a:blip r:embed="rId14"/>
                          <a:stretch>
                            <a:fillRect l="-302586" t="-3024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780447" y="19431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909366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34185" y="4445292"/>
            <a:ext cx="91444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distributions </a:t>
            </a:r>
            <a:r>
              <a:rPr lang="en-US" sz="1600" dirty="0" smtClean="0">
                <a:solidFill>
                  <a:srgbClr val="C00000"/>
                </a:solidFill>
              </a:rPr>
              <a:t>in red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vanish if there is no quark orbital 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quark </a:t>
            </a:r>
            <a:r>
              <a:rPr lang="en-US" sz="1600" dirty="0">
                <a:solidFill>
                  <a:schemeClr val="tx1"/>
                </a:solidFill>
              </a:rPr>
              <a:t>GPDs (at ξ=0) and TMDs given by the same overlap of LCWFs but in different kinematics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600" dirty="0" err="1" smtClean="0">
                <a:solidFill>
                  <a:schemeClr val="tx1"/>
                </a:solidFill>
              </a:rPr>
              <a:t>each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distribution </a:t>
            </a:r>
            <a:r>
              <a:rPr lang="fr-FR" sz="1600" dirty="0" err="1">
                <a:solidFill>
                  <a:schemeClr val="tx1"/>
                </a:solidFill>
              </a:rPr>
              <a:t>contains</a:t>
            </a:r>
            <a:r>
              <a:rPr lang="fr-FR" sz="1600" dirty="0">
                <a:solidFill>
                  <a:schemeClr val="tx1"/>
                </a:solidFill>
              </a:rPr>
              <a:t> unique information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no </a:t>
            </a:r>
            <a:r>
              <a:rPr lang="en-US" sz="1600" dirty="0">
                <a:solidFill>
                  <a:schemeClr val="tx1"/>
                </a:solidFill>
              </a:rPr>
              <a:t>model-independent relations between GPDs and TMDs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200000">
            <a:off x="5252424" y="1201646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14"/>
            <a:r>
              <a:rPr lang="en-US" b="1" dirty="0" err="1" smtClean="0"/>
              <a:t>Sivers</a:t>
            </a:r>
            <a:r>
              <a:rPr lang="en-US" b="1" dirty="0" smtClean="0"/>
              <a:t> </a:t>
            </a:r>
            <a:r>
              <a:rPr lang="en-US" b="1" dirty="0"/>
              <a:t>asymmetry </a:t>
            </a:r>
            <a:r>
              <a:rPr lang="en-US" b="1" dirty="0">
                <a:solidFill>
                  <a:srgbClr val="000099"/>
                </a:solidFill>
              </a:rPr>
              <a:t>on </a:t>
            </a:r>
            <a:r>
              <a:rPr lang="en-US" b="1" dirty="0" smtClean="0"/>
              <a:t>neutron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5" y="952500"/>
            <a:ext cx="524039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98757"/>
            <a:ext cx="304564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07645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Hall A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66225" y="1018162"/>
            <a:ext cx="5414545" cy="1828800"/>
          </a:xfrm>
          <a:prstGeom prst="rect">
            <a:avLst/>
          </a:prstGeom>
          <a:solidFill>
            <a:srgbClr val="FFC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inclusive SSAs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90800" y="723900"/>
                <a:ext cx="7543800" cy="188117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000" dirty="0" smtClean="0"/>
                  <a:t>Relevant kinematic: </a:t>
                </a:r>
                <a:endParaRPr lang="en-GB" sz="2000" dirty="0"/>
              </a:p>
              <a:p>
                <a:pPr lvl="1"/>
                <a:r>
                  <a:rPr lang="en-GB" sz="2000" dirty="0"/>
                  <a:t>Feynman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long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h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long</m:t>
                            </m:r>
                            <m:r>
                              <a:rPr lang="en-US" sz="2000" b="0" i="0" smtClean="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max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h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1200" dirty="0"/>
                  <a:t> </a:t>
                </a:r>
                <a:r>
                  <a:rPr lang="en-GB" sz="2000" dirty="0"/>
                  <a:t>(in </a:t>
                </a:r>
                <a:r>
                  <a:rPr lang="en-GB" sz="2000" dirty="0" err="1"/>
                  <a:t>ep</a:t>
                </a:r>
                <a:r>
                  <a:rPr lang="en-GB" sz="2000" dirty="0"/>
                  <a:t> CMS) </a:t>
                </a:r>
              </a:p>
              <a:p>
                <a:pPr lvl="1"/>
                <a:r>
                  <a:rPr lang="en-GB" sz="2000" dirty="0"/>
                  <a:t>Transverse hadron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GB" sz="12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GB" sz="2000" dirty="0"/>
                  <a:t>(w.r.t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r>
                  <a:rPr lang="en-GB" sz="2000" dirty="0" smtClean="0"/>
                  <a:t> </a:t>
                </a:r>
                <a:r>
                  <a:rPr lang="en-GB" sz="2000" dirty="0"/>
                  <a:t>direction) </a:t>
                </a:r>
                <a:r>
                  <a:rPr lang="en-GB" sz="2000" dirty="0" smtClean="0"/>
                  <a:t> </a:t>
                </a:r>
                <a:endParaRPr lang="en-GB" sz="2000" dirty="0"/>
              </a:p>
              <a:p>
                <a:pPr lvl="1"/>
                <a:r>
                  <a:rPr lang="en-GB" sz="2000" dirty="0"/>
                  <a:t>Azimuthal hadron </a:t>
                </a:r>
                <a:r>
                  <a:rPr lang="en-GB" sz="2000" dirty="0" smtClean="0"/>
                  <a:t>angle (vs target spin)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0800" y="723900"/>
                <a:ext cx="7543800" cy="1881174"/>
              </a:xfrm>
              <a:blipFill rotWithShape="1">
                <a:blip r:embed="rId2"/>
                <a:stretch>
                  <a:fillRect l="-889" t="-13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6314"/>
            <a:ext cx="2446617" cy="172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532160" y="1104900"/>
            <a:ext cx="457200" cy="457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 flipV="1">
            <a:off x="1546156" y="1104900"/>
            <a:ext cx="457200" cy="457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86000" y="2400300"/>
                <a:ext cx="1274131" cy="383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ℓ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↑</m:t>
                          </m:r>
                        </m:sup>
                      </m:sSup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h𝑋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400300"/>
                <a:ext cx="1274131" cy="383759"/>
              </a:xfrm>
              <a:prstGeom prst="rect">
                <a:avLst/>
              </a:prstGeom>
              <a:blipFill rotWithShape="1"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81300"/>
            <a:ext cx="3827402" cy="21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38600" y="2400300"/>
                <a:ext cx="4643322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nearly linear rise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(up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to ~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10%) 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 similar trend,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smaller magnitude </a:t>
                </a:r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(up to ~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4%) </a:t>
                </a:r>
                <a:endParaRPr lang="en-GB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about constant at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(~ 7%) 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160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16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Different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behaviour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of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kaons</a:t>
                </a:r>
                <a:endParaRPr lang="en-US" sz="1600" dirty="0" smtClean="0">
                  <a:solidFill>
                    <a:srgbClr val="FF0000"/>
                  </a:solidFill>
                </a:endParaRP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Asymmetries also separated</a:t>
                </a: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 for different regions</a:t>
                </a:r>
                <a:r>
                  <a:rPr lang="en-US" sz="1600" dirty="0" smtClean="0">
                    <a:solidFill>
                      <a:srgbClr val="FF0000"/>
                    </a:solidFill>
                    <a:sym typeface="Symbol"/>
                  </a:rPr>
                  <a:t>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400300"/>
                <a:ext cx="4643322" cy="1815882"/>
              </a:xfrm>
              <a:prstGeom prst="rect">
                <a:avLst/>
              </a:prstGeom>
              <a:blipFill rotWithShape="1">
                <a:blip r:embed="rId6"/>
                <a:stretch>
                  <a:fillRect l="-788" t="-1007" b="-33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57917"/>
            <a:ext cx="4038600" cy="482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9512" y="2402637"/>
            <a:ext cx="4392488" cy="1182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80968" y="4"/>
            <a:ext cx="7173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of universality</a:t>
            </a:r>
            <a:endParaRPr lang="en-GB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0607" y="903894"/>
            <a:ext cx="649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T-odd character of the Boer-Mulders and </a:t>
            </a:r>
            <a:r>
              <a:rPr lang="en-GB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Sivers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functions </a:t>
            </a: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40395"/>
              </p:ext>
            </p:extLst>
          </p:nvPr>
        </p:nvGraphicFramePr>
        <p:xfrm>
          <a:off x="1825308" y="4876996"/>
          <a:ext cx="3106737" cy="44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69" name="Equation" r:id="rId3" imgW="1104840" imgH="190440" progId="Equation.3">
                  <p:embed/>
                </p:oleObj>
              </mc:Choice>
              <mc:Fallback>
                <p:oleObj name="Equation" r:id="rId3" imgW="1104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308" y="4876996"/>
                        <a:ext cx="3106737" cy="445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903218"/>
              </p:ext>
            </p:extLst>
          </p:nvPr>
        </p:nvGraphicFramePr>
        <p:xfrm>
          <a:off x="1887220" y="4220830"/>
          <a:ext cx="2963863" cy="44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70" name="Equation" r:id="rId5" imgW="1054080" imgH="190440" progId="Equation.3">
                  <p:embed/>
                </p:oleObj>
              </mc:Choice>
              <mc:Fallback>
                <p:oleObj name="Equation" r:id="rId5" imgW="1054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220" y="4220830"/>
                        <a:ext cx="2963863" cy="4471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819398" y="4117642"/>
            <a:ext cx="3096345" cy="59531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819396" y="4832022"/>
            <a:ext cx="3096344" cy="595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38114" y="4645166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Boer-Mulders</a:t>
            </a:r>
            <a:endParaRPr lang="en-GB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8586" y="4983084"/>
            <a:ext cx="7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Sivers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11560" y="1291035"/>
            <a:ext cx="748883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order not vanish by time-reversal invariance T-odd SSA require an interaction phase generated by a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rescattering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of the struck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parton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the field of the hadron remnant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89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" y="2605562"/>
            <a:ext cx="4191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3" y="2954656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SIDIS</a:t>
            </a:r>
            <a:endParaRPr lang="en-GB" b="1" dirty="0"/>
          </a:p>
        </p:txBody>
      </p:sp>
      <p:pic>
        <p:nvPicPr>
          <p:cNvPr id="206892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02637"/>
            <a:ext cx="4305300" cy="118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0392" y="2454902"/>
            <a:ext cx="864096" cy="66781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2402637"/>
            <a:ext cx="4392488" cy="11826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884657" y="2137420"/>
            <a:ext cx="158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50"/>
                </a:solidFill>
              </a:rPr>
              <a:t>Time reversal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1" y="3697598"/>
            <a:ext cx="8580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these functions are process dependent, they change sign to provide  the gauge invariance</a:t>
            </a:r>
          </a:p>
          <a:p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16" y="18142"/>
            <a:ext cx="1837884" cy="1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524000" y="151673"/>
            <a:ext cx="5881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</a:t>
            </a:r>
            <a:r>
              <a:rPr lang="fr-F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vs x phase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space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at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COMPASS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268" y="4878741"/>
            <a:ext cx="723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The phase </a:t>
            </a:r>
            <a:r>
              <a:rPr lang="fr-FR" sz="2000" dirty="0" err="1" smtClean="0"/>
              <a:t>spaces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two</a:t>
            </a:r>
            <a:r>
              <a:rPr lang="fr-FR" sz="2000" dirty="0" smtClean="0"/>
              <a:t> </a:t>
            </a:r>
            <a:r>
              <a:rPr lang="fr-FR" sz="2000" dirty="0" err="1" smtClean="0"/>
              <a:t>processes</a:t>
            </a:r>
            <a:r>
              <a:rPr lang="fr-FR" sz="2000" dirty="0" smtClean="0"/>
              <a:t> </a:t>
            </a:r>
            <a:r>
              <a:rPr lang="fr-FR" sz="2000" dirty="0" err="1" smtClean="0"/>
              <a:t>overlap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COMPASS</a:t>
            </a:r>
          </a:p>
          <a:p>
            <a:r>
              <a:rPr lang="fr-FR" sz="2000" dirty="0" smtClean="0"/>
              <a:t>  </a:t>
            </a:r>
            <a:r>
              <a:rPr lang="fr-FR" sz="2000" dirty="0" smtClean="0">
                <a:sym typeface="Wingdings"/>
              </a:rPr>
              <a:t></a:t>
            </a:r>
            <a:r>
              <a:rPr lang="fr-FR" sz="2000" dirty="0" smtClean="0"/>
              <a:t> Consistent extraction of TMD </a:t>
            </a:r>
            <a:r>
              <a:rPr lang="fr-FR" sz="2000" dirty="0" err="1" smtClean="0"/>
              <a:t>DPFs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region</a:t>
            </a:r>
            <a:endParaRPr lang="fr-FR" sz="2000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0" y="913188"/>
            <a:ext cx="6789397" cy="396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in DY range</a:t>
            </a:r>
            <a:endParaRPr lang="en-GB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6914"/>
            <a:ext cx="8584175" cy="458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5"/>
          <p:cNvSpPr>
            <a:spLocks noChangeArrowheads="1"/>
          </p:cNvSpPr>
          <p:nvPr/>
        </p:nvSpPr>
        <p:spPr bwMode="auto">
          <a:xfrm>
            <a:off x="609600" y="1131668"/>
            <a:ext cx="8458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Deuteron data </a:t>
            </a:r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4191000" y="1155481"/>
            <a:ext cx="4800600" cy="64633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it-IT" dirty="0">
                <a:solidFill>
                  <a:srgbClr val="000066"/>
                </a:solidFill>
              </a:rPr>
              <a:t>     </a:t>
            </a:r>
            <a:r>
              <a:rPr lang="it-IT" dirty="0" err="1">
                <a:solidFill>
                  <a:srgbClr val="000066"/>
                </a:solidFill>
              </a:rPr>
              <a:t>two</a:t>
            </a:r>
            <a:r>
              <a:rPr lang="it-IT" dirty="0">
                <a:solidFill>
                  <a:srgbClr val="000066"/>
                </a:solidFill>
              </a:rPr>
              <a:t> twist-2 </a:t>
            </a:r>
            <a:r>
              <a:rPr lang="it-IT" dirty="0" err="1">
                <a:solidFill>
                  <a:srgbClr val="000066"/>
                </a:solidFill>
              </a:rPr>
              <a:t>asymmetries</a:t>
            </a:r>
            <a:r>
              <a:rPr lang="it-IT" dirty="0">
                <a:solidFill>
                  <a:srgbClr val="000066"/>
                </a:solidFill>
              </a:rPr>
              <a:t> can be </a:t>
            </a:r>
            <a:r>
              <a:rPr lang="it-IT" dirty="0" err="1">
                <a:solidFill>
                  <a:srgbClr val="000066"/>
                </a:solidFill>
              </a:rPr>
              <a:t>interpreted</a:t>
            </a:r>
            <a:r>
              <a:rPr lang="it-IT" dirty="0">
                <a:solidFill>
                  <a:srgbClr val="000066"/>
                </a:solidFill>
              </a:rPr>
              <a:t> in QCD </a:t>
            </a:r>
            <a:r>
              <a:rPr lang="it-IT" dirty="0" err="1" smtClean="0">
                <a:solidFill>
                  <a:srgbClr val="000066"/>
                </a:solidFill>
              </a:rPr>
              <a:t>parton</a:t>
            </a:r>
            <a:endParaRPr lang="it-IT" dirty="0">
              <a:solidFill>
                <a:srgbClr val="000066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1271567"/>
            <a:ext cx="3087565" cy="701477"/>
            <a:chOff x="240" y="637"/>
            <a:chExt cx="2352" cy="707"/>
          </a:xfrm>
        </p:grpSpPr>
        <p:pic>
          <p:nvPicPr>
            <p:cNvPr id="2357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637"/>
              <a:ext cx="223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1046"/>
              <a:ext cx="225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4" name="Rectangle 8"/>
            <p:cNvSpPr>
              <a:spLocks noChangeArrowheads="1"/>
            </p:cNvSpPr>
            <p:nvPr/>
          </p:nvSpPr>
          <p:spPr bwMode="auto">
            <a:xfrm>
              <a:off x="240" y="822"/>
              <a:ext cx="141" cy="372"/>
            </a:xfrm>
            <a:prstGeom prst="rect">
              <a:avLst/>
            </a:prstGeom>
            <a:noFill/>
            <a:ln w="28575" cmpd="thinThick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762000" y="4878169"/>
            <a:ext cx="8077200" cy="64633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dirty="0">
                <a:solidFill>
                  <a:srgbClr val="000066"/>
                </a:solidFill>
              </a:rPr>
              <a:t> on deuteron asymmetries compatible with </a:t>
            </a:r>
            <a:r>
              <a:rPr lang="it-IT" dirty="0" smtClean="0">
                <a:solidFill>
                  <a:srgbClr val="000066"/>
                </a:solidFill>
              </a:rPr>
              <a:t>zero: again </a:t>
            </a:r>
            <a:r>
              <a:rPr lang="it-IT" dirty="0">
                <a:solidFill>
                  <a:srgbClr val="000066"/>
                </a:solidFill>
              </a:rPr>
              <a:t>cancellation </a:t>
            </a:r>
            <a:r>
              <a:rPr lang="it-IT" dirty="0" smtClean="0">
                <a:solidFill>
                  <a:srgbClr val="000066"/>
                </a:solidFill>
              </a:rPr>
              <a:t>between proton </a:t>
            </a:r>
            <a:r>
              <a:rPr lang="it-IT" dirty="0">
                <a:solidFill>
                  <a:srgbClr val="000066"/>
                </a:solidFill>
              </a:rPr>
              <a:t>and neutron?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90600" y="1639668"/>
            <a:ext cx="4362451" cy="1001448"/>
            <a:chOff x="432" y="864"/>
            <a:chExt cx="2748" cy="757"/>
          </a:xfrm>
        </p:grpSpPr>
        <p:sp>
          <p:nvSpPr>
            <p:cNvPr id="23569" name="Oval 12"/>
            <p:cNvSpPr>
              <a:spLocks noChangeArrowheads="1"/>
            </p:cNvSpPr>
            <p:nvPr/>
          </p:nvSpPr>
          <p:spPr bwMode="auto">
            <a:xfrm>
              <a:off x="1392" y="864"/>
              <a:ext cx="912" cy="336"/>
            </a:xfrm>
            <a:prstGeom prst="ellipse">
              <a:avLst/>
            </a:prstGeom>
            <a:noFill/>
            <a:ln w="1587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70" name="Text Box 13"/>
            <p:cNvSpPr txBox="1">
              <a:spLocks noChangeArrowheads="1"/>
            </p:cNvSpPr>
            <p:nvPr/>
          </p:nvSpPr>
          <p:spPr bwMode="auto">
            <a:xfrm>
              <a:off x="1344" y="1342"/>
              <a:ext cx="183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>
                  <a:solidFill>
                    <a:srgbClr val="800080"/>
                  </a:solidFill>
                </a:rPr>
                <a:t>“pretzelosity” </a:t>
              </a:r>
              <a:r>
                <a:rPr lang="it-IT">
                  <a:solidFill>
                    <a:srgbClr val="800080"/>
                  </a:solidFill>
                  <a:sym typeface="Symbol" pitchFamily="18" charset="2"/>
                </a:rPr>
                <a:t></a:t>
              </a:r>
              <a:r>
                <a:rPr lang="it-IT">
                  <a:solidFill>
                    <a:srgbClr val="800080"/>
                  </a:solidFill>
                </a:rPr>
                <a:t> Collins FF </a:t>
              </a:r>
            </a:p>
          </p:txBody>
        </p:sp>
        <p:pic>
          <p:nvPicPr>
            <p:cNvPr id="23571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1200"/>
              <a:ext cx="86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9600" y="2719168"/>
            <a:ext cx="8458200" cy="2222500"/>
            <a:chOff x="192" y="1680"/>
            <a:chExt cx="5184" cy="1536"/>
          </a:xfrm>
        </p:grpSpPr>
        <p:sp>
          <p:nvSpPr>
            <p:cNvPr id="23566" name="Rectangle 17"/>
            <p:cNvSpPr>
              <a:spLocks noChangeArrowheads="1"/>
            </p:cNvSpPr>
            <p:nvPr/>
          </p:nvSpPr>
          <p:spPr bwMode="auto">
            <a:xfrm>
              <a:off x="192" y="1680"/>
              <a:ext cx="5184" cy="1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3567" name="Picture 2" descr="A2_ah_02_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4" y="1712"/>
              <a:ext cx="4536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8" name="Rectangle 15"/>
            <p:cNvSpPr>
              <a:spLocks noChangeArrowheads="1"/>
            </p:cNvSpPr>
            <p:nvPr/>
          </p:nvSpPr>
          <p:spPr bwMode="auto">
            <a:xfrm>
              <a:off x="240" y="1776"/>
              <a:ext cx="672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23555" name="Object 16"/>
            <p:cNvGraphicFramePr>
              <a:graphicFrameLocks noChangeAspect="1"/>
            </p:cNvGraphicFramePr>
            <p:nvPr/>
          </p:nvGraphicFramePr>
          <p:xfrm>
            <a:off x="288" y="1872"/>
            <a:ext cx="55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66" name="Equation" r:id="rId7" imgW="736560" imgH="253800" progId="Equation.3">
                    <p:embed/>
                  </p:oleObj>
                </mc:Choice>
                <mc:Fallback>
                  <p:oleObj name="Equation" r:id="rId7" imgW="7365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872"/>
                          <a:ext cx="551" cy="2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51685" y="2163772"/>
                <a:ext cx="3259482" cy="372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In some models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685" y="2163772"/>
                <a:ext cx="3259482" cy="372603"/>
              </a:xfrm>
              <a:prstGeom prst="rect">
                <a:avLst/>
              </a:prstGeom>
              <a:blipFill rotWithShape="1">
                <a:blip r:embed="rId9"/>
                <a:stretch>
                  <a:fillRect l="-1495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8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" y="2095500"/>
            <a:ext cx="8362950" cy="23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1500"/>
            <a:ext cx="36576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2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neutron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095500"/>
            <a:ext cx="53244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d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07283" y="2207161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4" y="2660339"/>
            <a:ext cx="7292885" cy="20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TMD PDFs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52500"/>
            <a:ext cx="8686800" cy="4254500"/>
          </a:xfrm>
        </p:spPr>
        <p:txBody>
          <a:bodyPr/>
          <a:lstStyle/>
          <a:p>
            <a:r>
              <a:rPr lang="en-US" dirty="0" smtClean="0"/>
              <a:t>SIDIS off polarized p, d, n targets</a:t>
            </a:r>
          </a:p>
          <a:p>
            <a:endParaRPr lang="en-US" dirty="0"/>
          </a:p>
          <a:p>
            <a:endParaRPr lang="en-GB" sz="2000" dirty="0" smtClean="0"/>
          </a:p>
          <a:p>
            <a:r>
              <a:rPr lang="en-GB" dirty="0" smtClean="0"/>
              <a:t>hard </a:t>
            </a:r>
            <a:r>
              <a:rPr lang="en-GB" dirty="0"/>
              <a:t>polarised pp scattering </a:t>
            </a:r>
            <a:endParaRPr lang="en-GB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sz="2000" dirty="0"/>
          </a:p>
          <a:p>
            <a:r>
              <a:rPr lang="en-GB" dirty="0" smtClean="0"/>
              <a:t>polarised </a:t>
            </a:r>
            <a:r>
              <a:rPr lang="en-GB" dirty="0"/>
              <a:t>Drell-Yan 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3529"/>
            <a:ext cx="1295400" cy="9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291029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HERMES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err="1">
                <a:solidFill>
                  <a:srgbClr val="C00000"/>
                </a:solidFill>
              </a:rPr>
              <a:t>JLab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endParaRPr lang="en-GB" b="1" dirty="0" smtClean="0">
              <a:solidFill>
                <a:srgbClr val="C00000"/>
              </a:solidFill>
            </a:endParaRPr>
          </a:p>
          <a:p>
            <a:r>
              <a:rPr lang="en-GB" i="1" dirty="0" smtClean="0">
                <a:solidFill>
                  <a:srgbClr val="C00000"/>
                </a:solidFill>
              </a:rPr>
              <a:t>future</a:t>
            </a:r>
            <a:r>
              <a:rPr lang="en-GB" i="1" dirty="0">
                <a:solidFill>
                  <a:srgbClr val="C00000"/>
                </a:solidFill>
              </a:rPr>
              <a:t>: </a:t>
            </a:r>
            <a:r>
              <a:rPr lang="en-GB" b="1" i="1" dirty="0" err="1" smtClean="0">
                <a:solidFill>
                  <a:srgbClr val="C00000"/>
                </a:solidFill>
              </a:rPr>
              <a:t>eN</a:t>
            </a:r>
            <a:r>
              <a:rPr lang="en-GB" b="1" i="1" dirty="0" smtClean="0">
                <a:solidFill>
                  <a:srgbClr val="C00000"/>
                </a:solidFill>
              </a:rPr>
              <a:t> colliders?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8" y="2973478"/>
            <a:ext cx="1295400" cy="90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6" y="305452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3" y="4332391"/>
            <a:ext cx="2009775" cy="8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9806" y="4308933"/>
            <a:ext cx="2877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FNAL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future: </a:t>
            </a:r>
            <a:r>
              <a:rPr lang="en-GB" b="1" i="1" dirty="0" smtClean="0">
                <a:solidFill>
                  <a:srgbClr val="C00000"/>
                </a:solidFill>
              </a:rPr>
              <a:t>FAIR, </a:t>
            </a:r>
            <a:r>
              <a:rPr lang="en-GB" b="1" i="1" dirty="0" err="1" smtClean="0">
                <a:solidFill>
                  <a:srgbClr val="C00000"/>
                </a:solidFill>
              </a:rPr>
              <a:t>JPark</a:t>
            </a:r>
            <a:r>
              <a:rPr lang="en-GB" b="1" i="1" dirty="0" smtClean="0">
                <a:solidFill>
                  <a:srgbClr val="C00000"/>
                </a:solidFill>
              </a:rPr>
              <a:t>, NICA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308676"/>
              </p:ext>
            </p:extLst>
          </p:nvPr>
        </p:nvGraphicFramePr>
        <p:xfrm>
          <a:off x="4531825" y="1729134"/>
          <a:ext cx="4033838" cy="32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68" name="Equation" r:id="rId6" imgW="4025880" imgH="380880" progId="Equation.DSMT4">
                  <p:embed/>
                </p:oleObj>
              </mc:Choice>
              <mc:Fallback>
                <p:oleObj name="Equation" r:id="rId6" imgW="4025880" imgH="380880" progId="Equation.DSMT4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825" y="1729134"/>
                        <a:ext cx="4033838" cy="32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844169"/>
              </p:ext>
            </p:extLst>
          </p:nvPr>
        </p:nvGraphicFramePr>
        <p:xfrm>
          <a:off x="4191000" y="4456075"/>
          <a:ext cx="4541838" cy="32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69" name="Equation" r:id="rId8" imgW="4533840" imgH="380880" progId="Equation.DSMT4">
                  <p:embed/>
                </p:oleObj>
              </mc:Choice>
              <mc:Fallback>
                <p:oleObj name="Equation" r:id="rId8" imgW="4533840" imgH="380880" progId="Equation.DSMT4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456075"/>
                        <a:ext cx="4541838" cy="32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p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07283" y="2207161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4" y="2984619"/>
            <a:ext cx="7263526" cy="173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5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p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62000" y="1451539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7" y="1204713"/>
            <a:ext cx="52863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n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62000" y="1451539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38300"/>
            <a:ext cx="5048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(?)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of data on the shelf being used;</a:t>
            </a:r>
          </a:p>
          <a:p>
            <a:r>
              <a:rPr lang="en-US" dirty="0" smtClean="0"/>
              <a:t>SIDIS results will continue to come in the future both from COMPASS and from JLAB12;</a:t>
            </a:r>
          </a:p>
          <a:p>
            <a:r>
              <a:rPr lang="en-US" dirty="0" smtClean="0"/>
              <a:t>In the near future COMPASS will provide first polarized DY (see talk of </a:t>
            </a:r>
            <a:r>
              <a:rPr lang="en-US" dirty="0" err="1" smtClean="0"/>
              <a:t>Chiosso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err="1" smtClean="0"/>
              <a:t>Whats</a:t>
            </a:r>
            <a:r>
              <a:rPr lang="en-US" dirty="0" smtClean="0"/>
              <a:t> NEXT?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5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21776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Nucleon Structure Outlook</a:t>
            </a:r>
            <a:endParaRPr lang="en-US" sz="36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228600" y="4221893"/>
            <a:ext cx="89154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83160" rIns="90000" bIns="46800"/>
          <a:lstStyle/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752" name="Text Box 3"/>
          <p:cNvSpPr txBox="1">
            <a:spLocks noChangeArrowheads="1"/>
          </p:cNvSpPr>
          <p:nvPr/>
        </p:nvSpPr>
        <p:spPr bwMode="auto">
          <a:xfrm>
            <a:off x="82377" y="686702"/>
            <a:ext cx="9012195" cy="46764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83160" rIns="90000" bIns="46800"/>
          <a:lstStyle/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This is a defining period for the future, which can be bright</a:t>
            </a: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Next decade gets important input from HL-LHC, COMPASS, JLab-12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GeV</a:t>
            </a:r>
            <a:endParaRPr lang="en-US" sz="20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LHeC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(and FCC-he) utilizes an envisioned 60-GeV ERL off the LHC (or its upgrade). They will be 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ultimate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tools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to study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high-energy DIS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, and allow unprecedented measurements of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parton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distributions of gluons in nucleons and nuclei, down to the region of the highest-density matter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precision Higgs characterization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esolving proton (and LQ) structure down to a few times 10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-5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fm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EIC science requires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polarization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&amp;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luminosity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&amp;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detection capability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. EIC allows a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unique opportunity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to make a (textbook) breakthrough in nucleon structure and QCD dynamics</a:t>
            </a:r>
          </a:p>
          <a:p>
            <a:pPr marL="800100" lvl="1" indent="-34290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explore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and image the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3D (spin) structure of the nucleon</a:t>
            </a:r>
            <a:endParaRPr lang="en-US" dirty="0">
              <a:solidFill>
                <a:srgbClr val="000000"/>
              </a:solidFill>
              <a:ea typeface="ＭＳ Ｐゴシック" pitchFamily="1" charset="-128"/>
              <a:cs typeface="Arial" panose="020B0604020202020204" pitchFamily="34" charset="0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discover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the role of gluons in structure and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dynamics</a:t>
            </a:r>
            <a:endParaRPr lang="en-US" dirty="0">
              <a:solidFill>
                <a:srgbClr val="000000"/>
              </a:solidFill>
              <a:ea typeface="ＭＳ Ｐゴシック" pitchFamily="1" charset="-128"/>
              <a:cs typeface="Arial" panose="020B0604020202020204" pitchFamily="34" charset="0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understand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the emergence of hadrons from color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charge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282" y="4667148"/>
            <a:ext cx="8847439" cy="707886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Lepton scattering has proven its science value over the last 5 decades!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These projects deserve the strongest support – they </a:t>
            </a:r>
            <a:r>
              <a:rPr lang="en-US" sz="2000" u="sng" dirty="0" smtClean="0">
                <a:solidFill>
                  <a:srgbClr val="FFFFFF"/>
                </a:solidFill>
                <a:cs typeface="Arial" panose="020B0604020202020204" pitchFamily="34" charset="0"/>
              </a:rPr>
              <a:t>can be</a:t>
            </a: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 on your horizon!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00000">
            <a:off x="1752600" y="2200989"/>
            <a:ext cx="551359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Rolf </a:t>
            </a: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Ent: </a:t>
            </a: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Workshop </a:t>
            </a: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on the Long Term Strategy of INFN CSN1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Elba, May 22 – May 24,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/>
          </p:cNvSpPr>
          <p:nvPr/>
        </p:nvSpPr>
        <p:spPr bwMode="auto">
          <a:xfrm>
            <a:off x="-6697" y="-930"/>
            <a:ext cx="2712827" cy="2857500"/>
          </a:xfrm>
          <a:prstGeom prst="rect">
            <a:avLst/>
          </a:prstGeom>
          <a:gradFill rotWithShape="0">
            <a:gsLst>
              <a:gs pos="0">
                <a:srgbClr val="FF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2706130" y="-11553"/>
            <a:ext cx="6562886" cy="2857500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3499659" y="2856570"/>
            <a:ext cx="5778287" cy="2872383"/>
          </a:xfrm>
          <a:prstGeom prst="rect">
            <a:avLst/>
          </a:prstGeom>
          <a:gradFill rotWithShape="0">
            <a:gsLst>
              <a:gs pos="0">
                <a:srgbClr val="FFFFFF">
                  <a:alpha val="25000"/>
                </a:srgbClr>
              </a:gs>
              <a:gs pos="100000">
                <a:srgbClr val="008000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4911328" y="667125"/>
            <a:ext cx="2224968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4080"/>
                </a:solidFill>
                <a:cs typeface="Arial" pitchFamily="34" charset="0"/>
                <a:sym typeface="Helvetica" charset="0"/>
              </a:rPr>
              <a:t>Possible Future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1062640" y="667125"/>
            <a:ext cx="641201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804000"/>
                </a:solidFill>
                <a:cs typeface="Arial" pitchFamily="34" charset="0"/>
                <a:sym typeface="Helvetica" charset="0"/>
              </a:rPr>
              <a:t>Past</a:t>
            </a:r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412143" y="4454801"/>
            <a:ext cx="297196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804000"/>
                </a:solidFill>
                <a:cs typeface="Arial" pitchFamily="34" charset="0"/>
                <a:sym typeface="Helvetica" charset="0"/>
              </a:rPr>
              <a:t>High-Energy Physics</a:t>
            </a:r>
          </a:p>
        </p:txBody>
      </p:sp>
      <p:sp>
        <p:nvSpPr>
          <p:cNvPr id="11273" name="Rectangle 9"/>
          <p:cNvSpPr>
            <a:spLocks/>
          </p:cNvSpPr>
          <p:nvPr/>
        </p:nvSpPr>
        <p:spPr bwMode="auto">
          <a:xfrm>
            <a:off x="5312894" y="4454801"/>
            <a:ext cx="2242602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008040"/>
                </a:solidFill>
                <a:cs typeface="Arial" pitchFamily="34" charset="0"/>
                <a:sym typeface="Helvetica" charset="0"/>
              </a:rPr>
              <a:t>Hadron Physics</a:t>
            </a:r>
            <a:endParaRPr lang="en-US" sz="2500" dirty="0">
              <a:solidFill>
                <a:srgbClr val="008040"/>
              </a:solidFill>
              <a:cs typeface="Arial" pitchFamily="34" charset="0"/>
              <a:sym typeface="Helvetic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4323"/>
            <a:ext cx="9144000" cy="952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000000"/>
                </a:solidFill>
                <a:ea typeface="+mj-ea"/>
                <a:cs typeface="Arial" pitchFamily="34" charset="0"/>
              </a:rPr>
              <a:t>Electron Ion Colliders</a:t>
            </a:r>
            <a:endParaRPr lang="en-US" sz="3200" b="1" kern="0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-6696" y="2857500"/>
            <a:ext cx="3506355" cy="2872383"/>
          </a:xfrm>
          <a:prstGeom prst="rect">
            <a:avLst/>
          </a:prstGeom>
          <a:gradFill rotWithShape="0">
            <a:gsLst>
              <a:gs pos="0">
                <a:srgbClr val="FFFFFF">
                  <a:alpha val="25000"/>
                </a:srgbClr>
              </a:gs>
              <a:gs pos="100000">
                <a:srgbClr val="804000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09336"/>
              </p:ext>
            </p:extLst>
          </p:nvPr>
        </p:nvGraphicFramePr>
        <p:xfrm>
          <a:off x="222420" y="1807633"/>
          <a:ext cx="87732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328"/>
                <a:gridCol w="1253328"/>
                <a:gridCol w="1253328"/>
                <a:gridCol w="1253328"/>
                <a:gridCol w="1253328"/>
                <a:gridCol w="1253328"/>
                <a:gridCol w="1253328"/>
              </a:tblGrid>
              <a:tr h="228600"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HERA@DESY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LHeC@CERN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eRHIC@BNL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MEIC@JLab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HIAF@CAS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ENC@GSI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000" baseline="-25000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00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800-1300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70-150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12-70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65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proton </a:t>
                      </a:r>
                      <a:r>
                        <a:rPr lang="en-US" sz="1000" dirty="0" err="1" smtClean="0"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lang="en-US" sz="1000" baseline="-25000" dirty="0" err="1" smtClean="0"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lang="en-US" sz="10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-7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x10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-3 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3x10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-4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ion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U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 to U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~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Ca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polarization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 (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Li)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p,d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L [cm</a:t>
                      </a:r>
                      <a:r>
                        <a:rPr lang="en-US" sz="1000" baseline="30000" dirty="0" smtClean="0"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sz="10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33-34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34-35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32-33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35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IP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2+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2+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1992-2007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Post-12 </a:t>
                      </a:r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2030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upgrade to FAIR</a:t>
                      </a:r>
                      <a:endParaRPr lang="en-US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74408" y="3712029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Figure-8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0231" y="3719284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Figure-8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3199" y="371466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Dormant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2959" y="3719288"/>
            <a:ext cx="108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Followed by FCC-he?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1778000"/>
            <a:ext cx="2514600" cy="1841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93626" y="1780305"/>
            <a:ext cx="1258029" cy="18415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89044" y="1782613"/>
            <a:ext cx="1258029" cy="2436099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1033" y="146222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EIC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1033" y="146565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00"/>
                </a:solidFill>
                <a:cs typeface="Arial" panose="020B0604020202020204" pitchFamily="34" charset="0"/>
              </a:rPr>
              <a:t>CEIC</a:t>
            </a:r>
            <a:endParaRPr lang="en-US" b="1" dirty="0">
              <a:solidFill>
                <a:srgbClr val="3366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6697" y="5146964"/>
            <a:ext cx="2180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Note: </a:t>
            </a:r>
            <a:r>
              <a:rPr lang="en-US" sz="1200" dirty="0" err="1" smtClean="0">
                <a:solidFill>
                  <a:srgbClr val="000000"/>
                </a:solidFill>
                <a:cs typeface="Arial" pitchFamily="34" charset="0"/>
              </a:rPr>
              <a:t>x</a:t>
            </a:r>
            <a:r>
              <a:rPr lang="en-US" sz="1200" baseline="-25000" dirty="0" err="1" smtClean="0">
                <a:solidFill>
                  <a:srgbClr val="000000"/>
                </a:solidFill>
                <a:cs typeface="Arial" pitchFamily="34" charset="0"/>
              </a:rPr>
              <a:t>min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 ~ x @ Q</a:t>
            </a:r>
            <a:r>
              <a:rPr lang="en-US" sz="12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 = 1 GeV</a:t>
            </a:r>
            <a:r>
              <a:rPr lang="en-US" sz="12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n-US" sz="1200" baseline="30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2959" y="10890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33CC"/>
                </a:solidFill>
                <a:cs typeface="Arial" pitchFamily="34" charset="0"/>
              </a:rPr>
              <a:t>Europe</a:t>
            </a:r>
            <a:endParaRPr lang="en-US" dirty="0">
              <a:solidFill>
                <a:srgbClr val="0033CC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83403" y="10913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33CC"/>
                </a:solidFill>
                <a:cs typeface="Arial" pitchFamily="34" charset="0"/>
              </a:rPr>
              <a:t>Europe</a:t>
            </a:r>
            <a:endParaRPr lang="en-US" dirty="0">
              <a:solidFill>
                <a:srgbClr val="0033CC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1270" y="109136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336600"/>
                </a:solidFill>
                <a:cs typeface="Arial" pitchFamily="34" charset="0"/>
              </a:rPr>
              <a:t>China</a:t>
            </a:r>
            <a:endParaRPr lang="en-US" dirty="0">
              <a:solidFill>
                <a:srgbClr val="336600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8792" y="10913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US</a:t>
            </a:r>
            <a:endParaRPr lang="en-US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266351"/>
            <a:ext cx="8242300" cy="78316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cap="none" dirty="0" smtClean="0"/>
              <a:t>EIC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the </a:t>
            </a:r>
            <a:r>
              <a:rPr lang="en-US" sz="2400" dirty="0" smtClean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MACHINE </a:t>
            </a: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to </a:t>
            </a:r>
            <a:r>
              <a:rPr lang="en-US" sz="2400" dirty="0" smtClean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image </a:t>
            </a: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quarks and gluons</a:t>
            </a:r>
            <a:endParaRPr lang="en-US" sz="2400" dirty="0">
              <a:ln w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1091875"/>
            <a:ext cx="4274820" cy="46101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76200" y="0"/>
            <a:ext cx="6172200" cy="825500"/>
          </a:xfrm>
        </p:spPr>
        <p:txBody>
          <a:bodyPr/>
          <a:lstStyle/>
          <a:p>
            <a:pPr algn="l"/>
            <a:r>
              <a:rPr lang="en-US" dirty="0" smtClean="0"/>
              <a:t>All of us dreams of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23900" y="190500"/>
            <a:ext cx="7696200" cy="951178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3968751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2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219200" y="127002"/>
            <a:ext cx="8128000" cy="39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Collins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Asymmetry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p</a:t>
            </a:r>
            <a:r>
              <a:rPr kumimoji="0" lang="fr-FR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p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K id.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66655" y="2204377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081255" y="1137401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39" name="TextBox 3"/>
          <p:cNvSpPr txBox="1"/>
          <p:nvPr/>
        </p:nvSpPr>
        <p:spPr>
          <a:xfrm>
            <a:off x="6287303" y="2367134"/>
            <a:ext cx="1403426" cy="39153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000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5478799" y="1162614"/>
            <a:ext cx="3034893" cy="25042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dirty="0">
                <a:solidFill>
                  <a:srgbClr val="FF6600"/>
                </a:solidFill>
              </a:rPr>
              <a:t>combined 2007 – 2010 </a:t>
            </a:r>
            <a:r>
              <a:rPr lang="en-US" sz="1600" dirty="0" smtClean="0">
                <a:solidFill>
                  <a:srgbClr val="FF6600"/>
                </a:solidFill>
              </a:rPr>
              <a:t>results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43" y="4959007"/>
            <a:ext cx="7645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    Agreement HERMES/COMPASS  </a:t>
            </a:r>
            <a:r>
              <a:rPr lang="en-US" sz="1600" b="1" kern="0" dirty="0" smtClean="0">
                <a:solidFill>
                  <a:srgbClr val="FF6600"/>
                </a:solidFill>
                <a:sym typeface="Wingdings" pitchFamily="2" charset="2"/>
              </a:rPr>
              <a:t> </a:t>
            </a:r>
            <a:r>
              <a:rPr lang="en-US" sz="1600" b="1" kern="0" dirty="0" smtClean="0">
                <a:solidFill>
                  <a:srgbClr val="FF6600"/>
                </a:solidFill>
              </a:rPr>
              <a:t>no Q</a:t>
            </a:r>
            <a:r>
              <a:rPr lang="en-US" sz="1600" b="1" kern="0" baseline="30000" dirty="0" smtClean="0">
                <a:solidFill>
                  <a:srgbClr val="FF6600"/>
                </a:solidFill>
              </a:rPr>
              <a:t>2 </a:t>
            </a:r>
            <a:r>
              <a:rPr lang="en-US" sz="1600" b="1" kern="0" dirty="0" smtClean="0">
                <a:solidFill>
                  <a:srgbClr val="FF6600"/>
                </a:solidFill>
              </a:rPr>
              <a:t>dependence seen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dirty="0">
                <a:solidFill>
                  <a:srgbClr val="FF6600"/>
                </a:solidFill>
              </a:rPr>
              <a:t> </a:t>
            </a:r>
            <a:r>
              <a:rPr lang="en-US" sz="1600" b="1" kern="0" dirty="0" smtClean="0">
                <a:solidFill>
                  <a:srgbClr val="FF6600"/>
                </a:solidFill>
              </a:rPr>
              <a:t>                                                                                    </a:t>
            </a:r>
            <a:r>
              <a:rPr lang="en-US" sz="1600" kern="0" dirty="0" smtClean="0">
                <a:solidFill>
                  <a:schemeClr val="bg2"/>
                </a:solidFill>
              </a:rPr>
              <a:t>(factor of ~3 inQ</a:t>
            </a:r>
            <a:r>
              <a:rPr lang="en-US" sz="1600" kern="0" baseline="30000" dirty="0" smtClean="0">
                <a:solidFill>
                  <a:schemeClr val="bg2"/>
                </a:solidFill>
              </a:rPr>
              <a:t>2</a:t>
            </a:r>
            <a:r>
              <a:rPr lang="en-US" sz="1600" kern="0" dirty="0" smtClean="0">
                <a:solidFill>
                  <a:schemeClr val="bg2"/>
                </a:solidFill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Now also produced in bins of z and y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687" y="625732"/>
            <a:ext cx="749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between outgoing hadron &amp; </a:t>
            </a:r>
            <a:r>
              <a:rPr lang="en-US" sz="1800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quark transverse spin </a:t>
            </a:r>
            <a:endParaRPr lang="fr-FR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56581" y="637528"/>
                <a:ext cx="1232453" cy="359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kern="0" dirty="0" smtClean="0">
                    <a:solidFill>
                      <a:srgbClr val="3333FF"/>
                    </a:solidFill>
                    <a:cs typeface="Arial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𝒖</m:t>
                        </m:r>
                      </m:sup>
                    </m:sSubSup>
                    <m:r>
                      <a:rPr lang="en-US" sz="1600" b="1" i="1" kern="0" dirty="0" smtClean="0">
                        <a:solidFill>
                          <a:srgbClr val="3333FF"/>
                        </a:solidFill>
                        <a:latin typeface="Cambria Math"/>
                      </a:rPr>
                      <m:t>  &amp;  </m:t>
                    </m:r>
                    <m:sSubSup>
                      <m:sSubSupPr>
                        <m:ctrlP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𝒅</m:t>
                        </m:r>
                      </m:sup>
                    </m:sSubSup>
                  </m:oMath>
                </a14:m>
                <a:endParaRPr lang="fr-FR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573" y="765034"/>
                <a:ext cx="1232453" cy="359394"/>
              </a:xfrm>
              <a:prstGeom prst="rect">
                <a:avLst/>
              </a:prstGeom>
              <a:blipFill rotWithShape="1">
                <a:blip r:embed="rId4"/>
                <a:stretch>
                  <a:fillRect l="-2970" b="-20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4499"/>
          <a:stretch/>
        </p:blipFill>
        <p:spPr bwMode="auto">
          <a:xfrm>
            <a:off x="1219201" y="932641"/>
            <a:ext cx="7391400" cy="405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" y="1470503"/>
            <a:ext cx="1158153" cy="88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2" y="3046895"/>
            <a:ext cx="1038165" cy="95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6"/>
          <p:cNvSpPr>
            <a:spLocks noGrp="1"/>
          </p:cNvSpPr>
          <p:nvPr>
            <p:ph type="title"/>
          </p:nvPr>
        </p:nvSpPr>
        <p:spPr>
          <a:xfrm>
            <a:off x="1447800" y="-127000"/>
            <a:ext cx="7696200" cy="95117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COMPASS</a:t>
            </a:r>
          </a:p>
        </p:txBody>
      </p: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169863" y="1016000"/>
            <a:ext cx="3581400" cy="952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high energy beam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large angular acceptance</a:t>
            </a:r>
          </a:p>
          <a:p>
            <a:pPr marL="234950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broad kinematical range </a:t>
            </a:r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0" y="2095500"/>
            <a:ext cx="9150110" cy="33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842574" y="4672353"/>
            <a:ext cx="3124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FF0000"/>
                </a:solidFill>
              </a:rPr>
              <a:t>variety of tracking detectors </a:t>
            </a:r>
            <a:r>
              <a:rPr lang="en-US" sz="1600" dirty="0">
                <a:solidFill>
                  <a:srgbClr val="FF0000"/>
                </a:solidFill>
              </a:rPr>
              <a:t>to cope with different particle flux from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= 0 to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≈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Times New Roman"/>
              </a:rPr>
              <a:t>200 </a:t>
            </a:r>
            <a:r>
              <a:rPr lang="en-US" sz="1600" dirty="0" err="1">
                <a:solidFill>
                  <a:srgbClr val="FF0000"/>
                </a:solidFill>
                <a:latin typeface="+mn-lt"/>
                <a:cs typeface="Times New Roman"/>
              </a:rPr>
              <a:t>mrad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1514" name="Group 32"/>
          <p:cNvGrpSpPr>
            <a:grpSpLocks/>
          </p:cNvGrpSpPr>
          <p:nvPr/>
        </p:nvGrpSpPr>
        <p:grpSpPr bwMode="auto">
          <a:xfrm>
            <a:off x="3962400" y="3402542"/>
            <a:ext cx="5181600" cy="1508125"/>
            <a:chOff x="2496" y="2284"/>
            <a:chExt cx="3264" cy="1140"/>
          </a:xfrm>
        </p:grpSpPr>
        <p:sp>
          <p:nvSpPr>
            <p:cNvPr id="21520" name="Text Box 8"/>
            <p:cNvSpPr txBox="1">
              <a:spLocks noChangeArrowheads="1"/>
            </p:cNvSpPr>
            <p:nvPr/>
          </p:nvSpPr>
          <p:spPr bwMode="auto">
            <a:xfrm>
              <a:off x="2879" y="2928"/>
              <a:ext cx="722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1" name="Text Box 9"/>
            <p:cNvSpPr txBox="1">
              <a:spLocks noChangeArrowheads="1"/>
            </p:cNvSpPr>
            <p:nvPr/>
          </p:nvSpPr>
          <p:spPr bwMode="auto">
            <a:xfrm>
              <a:off x="5038" y="2284"/>
              <a:ext cx="722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2" name="Text Box 10"/>
            <p:cNvSpPr txBox="1">
              <a:spLocks noChangeArrowheads="1"/>
            </p:cNvSpPr>
            <p:nvPr/>
          </p:nvSpPr>
          <p:spPr bwMode="auto">
            <a:xfrm>
              <a:off x="2496" y="3168"/>
              <a:ext cx="596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  <p:sp>
          <p:nvSpPr>
            <p:cNvPr id="21523" name="Text Box 11"/>
            <p:cNvSpPr txBox="1">
              <a:spLocks noChangeArrowheads="1"/>
            </p:cNvSpPr>
            <p:nvPr/>
          </p:nvSpPr>
          <p:spPr bwMode="auto">
            <a:xfrm>
              <a:off x="4608" y="2448"/>
              <a:ext cx="596" cy="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33CC"/>
                  </a:solidFill>
                </a:rPr>
                <a:t>E/HCAL</a:t>
              </a:r>
              <a:endParaRPr lang="en-US" sz="1600" b="1">
                <a:solidFill>
                  <a:srgbClr val="33CCCC"/>
                </a:solidFill>
              </a:endParaRPr>
            </a:p>
          </p:txBody>
        </p:sp>
      </p:grpSp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2895607" y="3873500"/>
            <a:ext cx="684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RICH</a:t>
            </a:r>
          </a:p>
        </p:txBody>
      </p:sp>
      <p:sp>
        <p:nvSpPr>
          <p:cNvPr id="21519" name="Text Box 8"/>
          <p:cNvSpPr txBox="1">
            <a:spLocks noChangeArrowheads="1"/>
          </p:cNvSpPr>
          <p:nvPr/>
        </p:nvSpPr>
        <p:spPr bwMode="auto">
          <a:xfrm>
            <a:off x="1164804" y="4381500"/>
            <a:ext cx="79618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990000"/>
                </a:solidFill>
              </a:rPr>
              <a:t>Target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075255" y="1010708"/>
            <a:ext cx="7379819" cy="3302000"/>
            <a:chOff x="2003" y="802"/>
            <a:chExt cx="3869" cy="2496"/>
          </a:xfrm>
        </p:grpSpPr>
        <p:sp>
          <p:nvSpPr>
            <p:cNvPr id="21524" name="Text Box 4"/>
            <p:cNvSpPr txBox="1">
              <a:spLocks noChangeArrowheads="1"/>
            </p:cNvSpPr>
            <p:nvPr/>
          </p:nvSpPr>
          <p:spPr bwMode="auto">
            <a:xfrm>
              <a:off x="2003" y="3042"/>
              <a:ext cx="31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0000"/>
                  </a:solidFill>
                </a:rPr>
                <a:t>SM1</a:t>
              </a:r>
            </a:p>
          </p:txBody>
        </p:sp>
        <p:sp>
          <p:nvSpPr>
            <p:cNvPr id="21525" name="Text Box 5"/>
            <p:cNvSpPr txBox="1">
              <a:spLocks noChangeArrowheads="1"/>
            </p:cNvSpPr>
            <p:nvPr/>
          </p:nvSpPr>
          <p:spPr bwMode="auto">
            <a:xfrm>
              <a:off x="3398" y="2693"/>
              <a:ext cx="42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FF0000"/>
                  </a:solidFill>
                </a:rPr>
                <a:t>SM2</a:t>
              </a:r>
            </a:p>
          </p:txBody>
        </p:sp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2992" y="802"/>
              <a:ext cx="288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4950" indent="-234950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two stages spectrometer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Large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(SM1) </a:t>
              </a:r>
            </a:p>
            <a:p>
              <a:pPr marL="627063" lvl="1" indent="-169863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b="1" dirty="0">
                  <a:solidFill>
                    <a:srgbClr val="FF0000"/>
                  </a:solidFill>
                </a:rPr>
                <a:t>Small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(SM2)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725" y="2397126"/>
            <a:ext cx="40386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536452" y="1016000"/>
            <a:ext cx="15055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0099"/>
                </a:solidFill>
              </a:rPr>
              <a:t>radiator C</a:t>
            </a:r>
            <a:r>
              <a:rPr lang="en-US" sz="1600" b="1" baseline="-25000" dirty="0">
                <a:solidFill>
                  <a:srgbClr val="000099"/>
                </a:solidFill>
              </a:rPr>
              <a:t>4</a:t>
            </a:r>
            <a:r>
              <a:rPr lang="en-US" sz="1600" b="1" dirty="0">
                <a:solidFill>
                  <a:srgbClr val="000099"/>
                </a:solidFill>
              </a:rPr>
              <a:t>F</a:t>
            </a:r>
            <a:r>
              <a:rPr lang="en-US" sz="1600" b="1" baseline="-25000" dirty="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528809" y="1332180"/>
            <a:ext cx="25298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99"/>
                </a:solidFill>
              </a:rPr>
              <a:t>threshold: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 p</a:t>
            </a:r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~2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  <a:p>
            <a:pPr eaLnBrk="0" hangingPunct="0"/>
            <a:r>
              <a:rPr lang="en-US" sz="1600" b="1" dirty="0">
                <a:solidFill>
                  <a:srgbClr val="000099"/>
                </a:solidFill>
                <a:latin typeface="Tahoma" pitchFamily="34" charset="0"/>
              </a:rPr>
              <a:t>                  K </a:t>
            </a:r>
            <a:r>
              <a:rPr lang="en-US" sz="1600" b="1" dirty="0">
                <a:solidFill>
                  <a:srgbClr val="000099"/>
                </a:solidFill>
              </a:rPr>
              <a:t>~ 10 </a:t>
            </a:r>
            <a:r>
              <a:rPr lang="en-US" sz="1600" b="1" dirty="0" err="1">
                <a:solidFill>
                  <a:srgbClr val="000099"/>
                </a:solidFill>
              </a:rPr>
              <a:t>GeV</a:t>
            </a:r>
            <a:r>
              <a:rPr lang="en-US" sz="1600" b="1" dirty="0">
                <a:solidFill>
                  <a:srgbClr val="000099"/>
                </a:solidFill>
              </a:rPr>
              <a:t>/c</a:t>
            </a:r>
          </a:p>
        </p:txBody>
      </p:sp>
      <p:sp>
        <p:nvSpPr>
          <p:cNvPr id="3" name="Down Arrow 2"/>
          <p:cNvSpPr/>
          <p:nvPr/>
        </p:nvSpPr>
        <p:spPr bwMode="auto">
          <a:xfrm rot="4800000">
            <a:off x="3435294" y="3207549"/>
            <a:ext cx="1402292" cy="1387475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85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19" y="36612"/>
            <a:ext cx="7151781" cy="760678"/>
          </a:xfrm>
        </p:spPr>
        <p:txBody>
          <a:bodyPr/>
          <a:lstStyle/>
          <a:p>
            <a:r>
              <a:rPr lang="en-US" dirty="0" smtClean="0"/>
              <a:t>SIDIS access to TMDs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 bwMode="auto">
          <a:xfrm>
            <a:off x="2286000" y="1371600"/>
            <a:ext cx="1143000" cy="5715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charset="0"/>
              </a:rPr>
              <a:t>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862569"/>
              </p:ext>
            </p:extLst>
          </p:nvPr>
        </p:nvGraphicFramePr>
        <p:xfrm>
          <a:off x="2595276" y="1651000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2" name="Equation" r:id="rId3" imgW="444240" imgH="304560" progId="Equation.DSMT4">
                  <p:embed/>
                </p:oleObj>
              </mc:Choice>
              <mc:Fallback>
                <p:oleObj name="Equation" r:id="rId3" imgW="444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5276" y="1651000"/>
                        <a:ext cx="4445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6248400" y="1333500"/>
            <a:ext cx="1143000" cy="5715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FFs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918006"/>
              </p:ext>
            </p:extLst>
          </p:nvPr>
        </p:nvGraphicFramePr>
        <p:xfrm>
          <a:off x="6623050" y="1633538"/>
          <a:ext cx="469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3" name="Equation" r:id="rId5" imgW="469800" imgH="253800" progId="Equation.DSMT4">
                  <p:embed/>
                </p:oleObj>
              </mc:Choice>
              <mc:Fallback>
                <p:oleObj name="Equation" r:id="rId5" imgW="469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3050" y="1633538"/>
                        <a:ext cx="469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9600000">
            <a:off x="3119203" y="1104330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7510525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7510525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0862" t="-101205" r="-201724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99145" t="-101205" r="-100000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00862" t="-198810" r="-201724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99145" t="-198810" r="-100000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301724" t="-198810" r="-862" b="-9881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199145" t="-302410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9"/>
                          <a:stretch>
                            <a:fillRect l="-301724" t="-302410" r="-86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1763618" y="19431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7467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832024"/>
                  </p:ext>
                </p:extLst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887186"/>
                    <a:gridCol w="762000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832024"/>
                  </p:ext>
                </p:extLst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887186"/>
                    <a:gridCol w="762000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724" t="-101205" r="-233621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101205" r="-85616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724" t="-198810" r="-233621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198810" r="-85616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04000" t="-198810" b="-9881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302410" r="-856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04000" t="-3024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780447" y="19431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adron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909366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200000">
            <a:off x="5521141" y="1104326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482662"/>
              </p:ext>
            </p:extLst>
          </p:nvPr>
        </p:nvGraphicFramePr>
        <p:xfrm>
          <a:off x="1952595" y="744654"/>
          <a:ext cx="40338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4" name="Equation" r:id="rId11" imgW="4025880" imgH="380880" progId="Equation.DSMT4">
                  <p:embed/>
                </p:oleObj>
              </mc:Choice>
              <mc:Fallback>
                <p:oleObj name="Equation" r:id="rId11" imgW="4025880" imgH="380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595" y="744654"/>
                        <a:ext cx="403383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219205" y="4533900"/>
            <a:ext cx="838201" cy="3048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T odd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09800" y="4533900"/>
            <a:ext cx="12192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chiral odd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3500" y="4838700"/>
            <a:ext cx="367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Factorisation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GB" sz="1400" dirty="0"/>
              <a:t>Collins &amp; </a:t>
            </a:r>
            <a:r>
              <a:rPr lang="en-GB" sz="1400" dirty="0" err="1" smtClean="0"/>
              <a:t>Soper</a:t>
            </a:r>
            <a:r>
              <a:rPr lang="en-GB" sz="1400" dirty="0" smtClean="0"/>
              <a:t>, </a:t>
            </a:r>
            <a:r>
              <a:rPr lang="en-GB" sz="1400" dirty="0" err="1" smtClean="0"/>
              <a:t>Ji</a:t>
            </a:r>
            <a:r>
              <a:rPr lang="en-GB" sz="1400" dirty="0"/>
              <a:t>, Ma, Yuan,</a:t>
            </a:r>
          </a:p>
          <a:p>
            <a:r>
              <a:rPr lang="en-GB" sz="1400" dirty="0" err="1"/>
              <a:t>Qiu</a:t>
            </a:r>
            <a:r>
              <a:rPr lang="en-GB" sz="1400" dirty="0"/>
              <a:t> &amp; </a:t>
            </a:r>
            <a:r>
              <a:rPr lang="en-GB" sz="1400" dirty="0" err="1" smtClean="0"/>
              <a:t>Vogelsang</a:t>
            </a:r>
            <a:r>
              <a:rPr lang="en-GB" sz="1400" dirty="0" smtClean="0"/>
              <a:t>, Collins </a:t>
            </a:r>
            <a:r>
              <a:rPr lang="en-GB" sz="1400" dirty="0"/>
              <a:t>&amp; Metz...)</a:t>
            </a:r>
          </a:p>
        </p:txBody>
      </p:sp>
    </p:spTree>
    <p:extLst>
      <p:ext uri="{BB962C8B-B14F-4D97-AF65-F5344CB8AC3E}">
        <p14:creationId xmlns:p14="http://schemas.microsoft.com/office/powerpoint/2010/main" val="42457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839520" y="1379120"/>
            <a:ext cx="5460480" cy="33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5914" name="Group 26"/>
          <p:cNvGrpSpPr>
            <a:grpSpLocks/>
          </p:cNvGrpSpPr>
          <p:nvPr/>
        </p:nvGrpSpPr>
        <p:grpSpPr bwMode="auto">
          <a:xfrm>
            <a:off x="2636640" y="2826218"/>
            <a:ext cx="6082560" cy="921697"/>
            <a:chOff x="1783" y="2045"/>
            <a:chExt cx="4224" cy="768"/>
          </a:xfrm>
        </p:grpSpPr>
        <p:sp>
          <p:nvSpPr>
            <p:cNvPr id="22548" name="Rectangle 27"/>
            <p:cNvSpPr>
              <a:spLocks noChangeArrowheads="1"/>
            </p:cNvSpPr>
            <p:nvPr/>
          </p:nvSpPr>
          <p:spPr bwMode="auto">
            <a:xfrm>
              <a:off x="178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8"/>
            <p:cNvSpPr>
              <a:spLocks noChangeArrowheads="1"/>
            </p:cNvSpPr>
            <p:nvPr/>
          </p:nvSpPr>
          <p:spPr bwMode="auto">
            <a:xfrm>
              <a:off x="2119" y="2717"/>
              <a:ext cx="576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9"/>
            <p:cNvSpPr>
              <a:spLocks noChangeArrowheads="1"/>
            </p:cNvSpPr>
            <p:nvPr/>
          </p:nvSpPr>
          <p:spPr bwMode="auto">
            <a:xfrm>
              <a:off x="2743" y="2717"/>
              <a:ext cx="288" cy="96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Text Box 4"/>
            <p:cNvSpPr txBox="1">
              <a:spLocks noChangeArrowheads="1"/>
            </p:cNvSpPr>
            <p:nvPr/>
          </p:nvSpPr>
          <p:spPr bwMode="auto">
            <a:xfrm>
              <a:off x="3847" y="2045"/>
              <a:ext cx="2160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3 target cells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     30, 60, and 30 cm long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1455120" y="225625"/>
            <a:ext cx="6302880" cy="402688"/>
          </a:xfrm>
        </p:spPr>
        <p:txBody>
          <a:bodyPr lIns="91430" tIns="45715" rIns="91430" bIns="45715"/>
          <a:lstStyle/>
          <a:p>
            <a:pPr eaLnBrk="1" hangingPunct="1"/>
            <a:r>
              <a:rPr lang="en-US" sz="2500" dirty="0">
                <a:solidFill>
                  <a:srgbClr val="CC0000"/>
                </a:solidFill>
              </a:rPr>
              <a:t>the polarized target system  </a:t>
            </a:r>
            <a:r>
              <a:rPr lang="en-US" sz="1600" dirty="0">
                <a:solidFill>
                  <a:srgbClr val="CC0000"/>
                </a:solidFill>
              </a:rPr>
              <a:t>(&gt;2005)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327840" y="1298540"/>
            <a:ext cx="255744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chemeClr val="bg2"/>
                </a:solidFill>
              </a:rPr>
              <a:t>solenoid             2.5T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>
                <a:solidFill>
                  <a:schemeClr val="bg2"/>
                </a:solidFill>
              </a:rPr>
              <a:t>dipole magnet   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392480" y="898896"/>
            <a:ext cx="414720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>
                <a:solidFill>
                  <a:schemeClr val="bg2"/>
                </a:solidFill>
              </a:rPr>
              <a:t>3</a:t>
            </a:r>
            <a:r>
              <a:rPr lang="en-US" sz="1600" b="1">
                <a:solidFill>
                  <a:schemeClr val="bg2"/>
                </a:solidFill>
              </a:rPr>
              <a:t>He – </a:t>
            </a:r>
            <a:r>
              <a:rPr lang="en-US" sz="1600" b="1" baseline="30000">
                <a:solidFill>
                  <a:schemeClr val="bg2"/>
                </a:solidFill>
              </a:rPr>
              <a:t>4</a:t>
            </a:r>
            <a:r>
              <a:rPr lang="en-US" sz="1600" b="1">
                <a:solidFill>
                  <a:schemeClr val="bg2"/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81379" y="3351271"/>
            <a:ext cx="340137" cy="4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>
                <a:latin typeface="Calibri" pitchFamily="34" charset="0"/>
                <a:cs typeface="Times New Roman" pitchFamily="18" charset="0"/>
              </a:rPr>
              <a:t>μ</a:t>
            </a:r>
            <a:endParaRPr lang="en-US" sz="2200">
              <a:latin typeface="Calibri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549760" y="4170442"/>
            <a:ext cx="3594240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baseline="30000" dirty="0">
                <a:solidFill>
                  <a:srgbClr val="003366"/>
                </a:solidFill>
              </a:rPr>
              <a:t>                                          </a:t>
            </a:r>
            <a:r>
              <a:rPr lang="en-US" sz="1600" b="1" dirty="0">
                <a:solidFill>
                  <a:srgbClr val="CC0099"/>
                </a:solidFill>
              </a:rPr>
              <a:t>d (</a:t>
            </a:r>
            <a:r>
              <a:rPr lang="en-US" sz="1600" b="1" baseline="30000" dirty="0">
                <a:solidFill>
                  <a:srgbClr val="CC0099"/>
                </a:solidFill>
              </a:rPr>
              <a:t>6</a:t>
            </a:r>
            <a:r>
              <a:rPr lang="en-US" sz="1600" b="1" dirty="0">
                <a:solidFill>
                  <a:srgbClr val="CC0099"/>
                </a:solidFill>
              </a:rPr>
              <a:t>LiD)    </a:t>
            </a:r>
            <a:r>
              <a:rPr lang="en-US" sz="1600" b="1" dirty="0">
                <a:solidFill>
                  <a:srgbClr val="006600"/>
                </a:solidFill>
              </a:rPr>
              <a:t>p (NH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)</a:t>
            </a:r>
            <a:endParaRPr lang="en-US" sz="1600" b="1" baseline="-25000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polarization        </a:t>
            </a:r>
            <a:r>
              <a:rPr lang="en-US" sz="1600" b="1" dirty="0">
                <a:solidFill>
                  <a:srgbClr val="CC0099"/>
                </a:solidFill>
                <a:cs typeface="Times New Roman" pitchFamily="18" charset="0"/>
              </a:rPr>
              <a:t>50%</a:t>
            </a:r>
            <a:r>
              <a:rPr lang="en-US" sz="1600" b="1" dirty="0">
                <a:cs typeface="Times New Roman" pitchFamily="18" charset="0"/>
              </a:rPr>
              <a:t>          </a:t>
            </a:r>
            <a:r>
              <a:rPr lang="en-US" sz="1600" b="1" dirty="0">
                <a:solidFill>
                  <a:srgbClr val="006600"/>
                </a:solidFill>
                <a:cs typeface="Times New Roman" pitchFamily="18" charset="0"/>
              </a:rPr>
              <a:t>90%</a:t>
            </a:r>
            <a:endParaRPr lang="en-US" sz="1600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dirty="0"/>
              <a:t>dilution factor   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CC0099"/>
                </a:solidFill>
              </a:rPr>
              <a:t>40</a:t>
            </a:r>
            <a:r>
              <a:rPr lang="en-US" sz="1600" b="1" dirty="0">
                <a:solidFill>
                  <a:srgbClr val="CC0099"/>
                </a:solidFill>
              </a:rPr>
              <a:t>%</a:t>
            </a:r>
            <a:r>
              <a:rPr lang="en-US" sz="1600" b="1" dirty="0"/>
              <a:t>          </a:t>
            </a:r>
            <a:r>
              <a:rPr lang="en-US" sz="1600" b="1" dirty="0">
                <a:solidFill>
                  <a:srgbClr val="006600"/>
                </a:solidFill>
              </a:rPr>
              <a:t>16%</a:t>
            </a: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217440" y="3696902"/>
            <a:ext cx="6220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5470560" y="2047416"/>
            <a:ext cx="324864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/>
              <a:t>acceptance   &gt;   ± 180 mrad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713866" y="3571500"/>
            <a:ext cx="243626" cy="2304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4106466" y="3573060"/>
            <a:ext cx="244826" cy="226080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473585" y="3575461"/>
            <a:ext cx="252027" cy="240480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 defTabSz="914414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6216480" y="225628"/>
            <a:ext cx="23163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5816168" y="3602783"/>
            <a:ext cx="224339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opposite </a:t>
            </a:r>
            <a:r>
              <a:rPr lang="it-IT" sz="1600" b="1" dirty="0" err="1">
                <a:solidFill>
                  <a:srgbClr val="FF0000"/>
                </a:solidFill>
              </a:rPr>
              <a:t>polarisation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608800" y="4988928"/>
            <a:ext cx="3248640" cy="5847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no evidence for relevant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1" i="1"/>
              <a:t>nuclear effects </a:t>
            </a:r>
            <a:r>
              <a:rPr lang="en-US" sz="1600" i="1"/>
              <a:t>(160 GeV)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17442" y="5236751"/>
            <a:ext cx="1727999" cy="4782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29201" y="825500"/>
            <a:ext cx="4097865" cy="264910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3" name="Picture 15" descr="zpri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1183328"/>
            <a:ext cx="3676650" cy="208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>
            <a:spLocks noChangeArrowheads="1"/>
          </p:cNvSpPr>
          <p:nvPr/>
        </p:nvSpPr>
        <p:spPr bwMode="auto">
          <a:xfrm rot="5400000">
            <a:off x="6379771" y="2021132"/>
            <a:ext cx="527843" cy="733425"/>
          </a:xfrm>
          <a:prstGeom prst="rightArrow">
            <a:avLst>
              <a:gd name="adj1" fmla="val 50000"/>
              <a:gd name="adj2" fmla="val 49907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 rot="-5400000">
            <a:off x="7036073" y="2019147"/>
            <a:ext cx="526521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 rot="5400000">
            <a:off x="8133035" y="2019147"/>
            <a:ext cx="526521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 rot="-5400000">
            <a:off x="7569465" y="2019147"/>
            <a:ext cx="526521" cy="733425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  <p:bldP spid="38923" grpId="0" animBg="1"/>
      <p:bldP spid="21" grpId="0" animBg="1"/>
      <p:bldP spid="805924" grpId="0"/>
      <p:bldP spid="24" grpId="0" animBg="1"/>
      <p:bldP spid="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1524000" y="127000"/>
            <a:ext cx="7010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Importance of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unpolarized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SIDIS for TMDs </a:t>
            </a:r>
            <a:endParaRPr lang="fr-FR" sz="32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199" y="952504"/>
                <a:ext cx="8305801" cy="4797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results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generated in the quark fragmentation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5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azimuthal modulations in the </a:t>
                </a:r>
                <a:r>
                  <a:rPr lang="en-US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unpolarized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cross-sections comes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Boer-Mulders PDF </a:t>
                </a:r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5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These are difficult measurements requiring to take into account apparatus acceptance</a:t>
                </a:r>
              </a:p>
              <a:p>
                <a:endParaRPr lang="en-US" sz="120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COMPASS and HERMES have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results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No measurements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since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nuclear effects may be important</a:t>
                </a:r>
              </a:p>
              <a:p>
                <a:pPr marL="1600200" lvl="1"/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2000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 in parallel with DVCS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952501"/>
                <a:ext cx="8305801" cy="4797019"/>
              </a:xfrm>
              <a:prstGeom prst="rect">
                <a:avLst/>
              </a:prstGeom>
              <a:blipFill rotWithShape="1">
                <a:blip r:embed="rId2"/>
                <a:stretch>
                  <a:fillRect l="-587" t="-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0" y="1291694"/>
            <a:ext cx="6566400" cy="255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Title 26"/>
          <p:cNvSpPr>
            <a:spLocks/>
          </p:cNvSpPr>
          <p:nvPr/>
        </p:nvSpPr>
        <p:spPr bwMode="auto">
          <a:xfrm>
            <a:off x="1371600" y="167850"/>
            <a:ext cx="792480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617066" y="2811018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990600" y="952503"/>
            <a:ext cx="691200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9863" y="2811022"/>
            <a:ext cx="1283200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6480" y="3295080"/>
            <a:ext cx="7923599" cy="2327510"/>
            <a:chOff x="648494" y="4130059"/>
            <a:chExt cx="8735218" cy="3078778"/>
          </a:xfrm>
        </p:grpSpPr>
        <p:grpSp>
          <p:nvGrpSpPr>
            <p:cNvPr id="2" name="Group 1"/>
            <p:cNvGrpSpPr/>
            <p:nvPr/>
          </p:nvGrpSpPr>
          <p:grpSpPr>
            <a:xfrm>
              <a:off x="2144712" y="4130059"/>
              <a:ext cx="7239000" cy="3078778"/>
              <a:chOff x="2144712" y="4130059"/>
              <a:chExt cx="7239000" cy="3078778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14" b="1109"/>
              <a:stretch/>
            </p:blipFill>
            <p:spPr bwMode="auto">
              <a:xfrm>
                <a:off x="2144712" y="4130059"/>
                <a:ext cx="7239000" cy="3078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3887724" y="4618037"/>
                <a:ext cx="1152588" cy="529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K-</a:t>
                </a:r>
              </a:p>
            </p:txBody>
          </p:sp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3829862" y="5913437"/>
                <a:ext cx="1096151" cy="529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rgbClr val="FF0000"/>
                    </a:solidFill>
                  </a:rPr>
                  <a:t>K+</a:t>
                </a:r>
              </a:p>
            </p:txBody>
          </p:sp>
        </p:grp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648494" y="5226575"/>
              <a:ext cx="2410618" cy="75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5F5F5F"/>
                  </a:solidFill>
                </a:rPr>
                <a:t>compatible </a:t>
              </a:r>
            </a:p>
            <a:p>
              <a:r>
                <a:rPr lang="en-US" sz="1500" dirty="0">
                  <a:solidFill>
                    <a:srgbClr val="5F5F5F"/>
                  </a:solidFill>
                </a:rPr>
                <a:t>with </a:t>
              </a:r>
              <a:r>
                <a:rPr lang="el-GR" sz="1600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dirty="0">
                  <a:solidFill>
                    <a:srgbClr val="5F5F5F"/>
                  </a:solidFill>
                </a:rPr>
                <a:t>+</a:t>
              </a:r>
              <a:r>
                <a:rPr lang="en-US" sz="1600" dirty="0">
                  <a:solidFill>
                    <a:srgbClr val="5F5F5F"/>
                  </a:solidFill>
                </a:rPr>
                <a:t> / </a:t>
              </a:r>
              <a:r>
                <a:rPr lang="el-GR" sz="1600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dirty="0">
                  <a:solidFill>
                    <a:srgbClr val="5F5F5F"/>
                  </a:solidFill>
                </a:rPr>
                <a:t>-</a:t>
              </a:r>
              <a:endParaRPr lang="en-US" sz="1600" dirty="0">
                <a:solidFill>
                  <a:srgbClr val="5F5F5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54221" y="5979631"/>
              <a:ext cx="1433552" cy="48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C0C0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</p:txBody>
        </p:sp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26479" y="2568115"/>
            <a:ext cx="1910159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sz="1500" dirty="0">
                <a:solidFill>
                  <a:srgbClr val="5F5F5F"/>
                </a:solidFill>
              </a:rPr>
              <a:t>~ h+ / h-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942956" y="1258787"/>
            <a:ext cx="4274078" cy="388989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FF0000"/>
                </a:solidFill>
              </a:rPr>
              <a:t>combined 2007 – 2010 results</a:t>
            </a:r>
          </a:p>
        </p:txBody>
      </p:sp>
    </p:spTree>
    <p:extLst>
      <p:ext uri="{BB962C8B-B14F-4D97-AF65-F5344CB8AC3E}">
        <p14:creationId xmlns:p14="http://schemas.microsoft.com/office/powerpoint/2010/main" val="42765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30796"/>
            <a:ext cx="7696200" cy="951178"/>
          </a:xfrm>
        </p:spPr>
        <p:txBody>
          <a:bodyPr/>
          <a:lstStyle/>
          <a:p>
            <a:r>
              <a:rPr lang="en-US" dirty="0" smtClean="0"/>
              <a:t>SIDIS 1h x-section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68720"/>
              </p:ext>
            </p:extLst>
          </p:nvPr>
        </p:nvGraphicFramePr>
        <p:xfrm>
          <a:off x="158750" y="723903"/>
          <a:ext cx="890905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6" name="Equation" r:id="rId3" imgW="6883200" imgH="4330440" progId="Equation.DSMT4">
                  <p:embed/>
                </p:oleObj>
              </mc:Choice>
              <mc:Fallback>
                <p:oleObj name="Equation" r:id="rId3" imgW="6883200" imgH="433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723903"/>
                        <a:ext cx="8909050" cy="517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52400"/>
            <a:ext cx="1738598" cy="15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"/>
            <a:ext cx="7696200" cy="8255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202118"/>
              </p:ext>
            </p:extLst>
          </p:nvPr>
        </p:nvGraphicFramePr>
        <p:xfrm>
          <a:off x="5130800" y="3217335"/>
          <a:ext cx="914400" cy="16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800" y="3217335"/>
                        <a:ext cx="914400" cy="16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4915052"/>
                  </p:ext>
                </p:extLst>
              </p:nvPr>
            </p:nvGraphicFramePr>
            <p:xfrm>
              <a:off x="533400" y="698502"/>
              <a:ext cx="8153400" cy="511803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26845"/>
                    <a:gridCol w="3481027"/>
                    <a:gridCol w="3245528"/>
                  </a:tblGrid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Year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/>
                    </a:tc>
                  </a:tr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2005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First </a:t>
                          </a:r>
                          <a:r>
                            <a:rPr lang="en-US" sz="1600" baseline="30000" dirty="0" smtClean="0"/>
                            <a:t>6</a:t>
                          </a:r>
                          <a:r>
                            <a:rPr lang="en-US" sz="1600" baseline="0" dirty="0" smtClean="0"/>
                            <a:t>LiD data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2006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7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Full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30000" dirty="0" smtClean="0"/>
                            <a:t>6</a:t>
                          </a:r>
                          <a:r>
                            <a:rPr lang="en-US" sz="1600" baseline="0" dirty="0" smtClean="0"/>
                            <a:t>LiD statistics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4565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2009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7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7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7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7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7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Full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30000" dirty="0" smtClean="0"/>
                            <a:t>6</a:t>
                          </a:r>
                          <a:r>
                            <a:rPr lang="en-US" sz="1600" baseline="0" dirty="0" smtClean="0"/>
                            <a:t>LiD statistics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2010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2007</a:t>
                          </a:r>
                          <a:r>
                            <a:rPr lang="en-US" sz="1600" baseline="0" dirty="0" smtClean="0"/>
                            <a:t> NH</a:t>
                          </a:r>
                          <a:r>
                            <a:rPr lang="en-US" sz="1600" baseline="-25000" dirty="0" smtClean="0"/>
                            <a:t>3</a:t>
                          </a:r>
                          <a:r>
                            <a:rPr lang="en-US" sz="1600" baseline="0" dirty="0" smtClean="0"/>
                            <a:t> data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2012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3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3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3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GB" sz="13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6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30000" dirty="0" smtClean="0"/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0" dirty="0" smtClean="0"/>
                                  <m:t>LiD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baseline="0" dirty="0" smtClean="0"/>
                                  <m:t>and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baseline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394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2012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6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sz="1600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563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2012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Exclusive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6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production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− </m:t>
                              </m:r>
                              <m:r>
                                <m:rPr>
                                  <m:nor/>
                                </m:rPr>
                                <a:rPr lang="en-US" sz="1600" dirty="0" smtClean="0"/>
                                <m:t>Full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aseline="30000" dirty="0" smtClean="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sz="1600" baseline="0" dirty="0" smtClean="0"/>
                                <m:t>LiD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sz="1600" baseline="-25000" dirty="0" smtClean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1600" baseline="0" dirty="0" smtClean="0"/>
                                <m:t>statistics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</a:tr>
                  <a:tr h="558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2013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60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60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60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b="0" i="1" smtClean="0"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Unpolarized</a:t>
                          </a:r>
                          <a:r>
                            <a:rPr lang="en-US" sz="1600" baseline="0" dirty="0" smtClean="0"/>
                            <a:t> multiplicities on d</a:t>
                          </a:r>
                        </a:p>
                      </a:txBody>
                      <a:tcPr marT="38100" marB="38100" anchor="ctr"/>
                    </a:tc>
                  </a:tr>
                  <a:tr h="1173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2014</a:t>
                          </a:r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sz="16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𝑈𝑈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endParaRPr lang="en-GB" sz="16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𝐿𝑇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sz="1600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…</a:t>
                          </a:r>
                          <a:endParaRPr lang="en-GB" sz="160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 smtClean="0"/>
                            <a:t>Unpol. azimuthal </a:t>
                          </a:r>
                          <a:r>
                            <a:rPr lang="en-US" sz="1600" baseline="0" dirty="0" err="1" smtClean="0"/>
                            <a:t>asymm.s</a:t>
                          </a:r>
                          <a:endParaRPr lang="en-US" sz="16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 smtClean="0"/>
                            <a:t>Excl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baseline="0" dirty="0" smtClean="0">
                                  <a:latin typeface="Cambria Math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1600" i="1" baseline="0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6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baseline="0" dirty="0" smtClean="0"/>
                                <m:t>production</m:t>
                              </m:r>
                            </m:oMath>
                          </a14:m>
                          <a:r>
                            <a:rPr lang="en-US" sz="1600" baseline="0" dirty="0" smtClean="0"/>
                            <a:t> on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600" baseline="0" dirty="0" smtClean="0"/>
                                <m:t>NH</m:t>
                              </m:r>
                              <m:r>
                                <m:rPr>
                                  <m:nor/>
                                </m:rPr>
                                <a:rPr lang="en-US" sz="1600" baseline="-25000" dirty="0" smtClean="0"/>
                                <m:t>3</m:t>
                              </m:r>
                            </m:oMath>
                          </a14:m>
                          <a:endParaRPr lang="en-US" sz="16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aseline="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 smtClean="0">
                              <a:solidFill>
                                <a:srgbClr val="C00000"/>
                              </a:solidFill>
                            </a:rPr>
                            <a:t>preliminary</a:t>
                          </a:r>
                        </a:p>
                      </a:txBody>
                      <a:tcPr marT="38100" marB="381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647818"/>
                  </p:ext>
                </p:extLst>
              </p:nvPr>
            </p:nvGraphicFramePr>
            <p:xfrm>
              <a:off x="533400" y="838200"/>
              <a:ext cx="8153400" cy="583158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26845"/>
                    <a:gridCol w="3481027"/>
                    <a:gridCol w="3245528"/>
                  </a:tblGrid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Year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2005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102597" r="-93170" b="-1061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First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2006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200000" r="-93170" b="-947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5388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2009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265909" r="-93170" b="-7397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Full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30000" dirty="0" smtClean="0"/>
                            <a:t>6</a:t>
                          </a:r>
                          <a:r>
                            <a:rPr lang="en-US" baseline="0" dirty="0" smtClean="0"/>
                            <a:t>LiD statistics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2010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412821" r="-93170" b="-7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2007</a:t>
                          </a:r>
                          <a:r>
                            <a:rPr lang="en-US" baseline="0" dirty="0" smtClean="0"/>
                            <a:t> NH</a:t>
                          </a:r>
                          <a:r>
                            <a:rPr lang="en-US" baseline="-25000" dirty="0" smtClean="0"/>
                            <a:t>3</a:t>
                          </a:r>
                          <a:r>
                            <a:rPr lang="en-US" baseline="0" dirty="0" smtClean="0"/>
                            <a:t> data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519481" r="-93170" b="-644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519481" b="-644156"/>
                          </a:stretch>
                        </a:blipFill>
                      </a:tcPr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611538" r="-93170" b="-5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611538" b="-535897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2012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528571" r="-93170" b="-29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528571" b="-298095"/>
                          </a:stretch>
                        </a:blipFill>
                      </a:tcPr>
                    </a:tc>
                  </a:tr>
                  <a:tr h="47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2013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857143" r="-93170" b="-306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 smtClean="0"/>
                            <a:t>Unpolarized</a:t>
                          </a:r>
                          <a:r>
                            <a:rPr lang="en-US" baseline="0" dirty="0" smtClean="0"/>
                            <a:t> multiplicities on d</a:t>
                          </a:r>
                        </a:p>
                      </a:txBody>
                      <a:tcPr anchor="ctr"/>
                    </a:tc>
                  </a:tr>
                  <a:tr h="1341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2014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1156" t="-335000" r="-93170" b="-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51504" t="-335000" b="-727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39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81" y="2857500"/>
            <a:ext cx="3700462" cy="27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9922"/>
            <a:ext cx="7696200" cy="951178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Transversity</a:t>
            </a:r>
            <a:r>
              <a:rPr lang="en-US" sz="3200" dirty="0" smtClean="0">
                <a:solidFill>
                  <a:srgbClr val="C00000"/>
                </a:solidFill>
              </a:rPr>
              <a:t> from Collins and 2h p and d results – 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76058"/>
            <a:ext cx="828675" cy="6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>
                <a:spLocks noChangeAspect="1"/>
              </p:cNvSpPr>
              <p:nvPr/>
            </p:nvSpPr>
            <p:spPr>
              <a:xfrm>
                <a:off x="102142" y="3853850"/>
                <a:ext cx="2350387" cy="924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unfav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fav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1;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A</m:t>
                                    </m:r>
                                    <m: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unfav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fav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;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120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en-US" sz="120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A</m:t>
                                </m:r>
                                <m:r>
                                  <a:rPr lang="en-US" sz="12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2" y="3853850"/>
                <a:ext cx="2350387" cy="9247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243" y="1409700"/>
                <a:ext cx="7723140" cy="1108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𝑈𝑇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d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fav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fav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unfav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fav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unfav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fav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" y="1409700"/>
                <a:ext cx="7723140" cy="110812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8911" y="3484518"/>
                <a:ext cx="391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+ equivalent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for deuteron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1" y="3484518"/>
                <a:ext cx="391716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244" t="-8333" r="-4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2140" y="4914903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Bradamante</a:t>
            </a:r>
            <a:r>
              <a:rPr lang="en-US" sz="1600" dirty="0" smtClean="0">
                <a:solidFill>
                  <a:srgbClr val="FFC000"/>
                </a:solidFill>
              </a:rPr>
              <a:t>, Martin, </a:t>
            </a:r>
            <a:r>
              <a:rPr lang="en-US" sz="1600" dirty="0" err="1" smtClean="0">
                <a:solidFill>
                  <a:srgbClr val="FFC000"/>
                </a:solidFill>
              </a:rPr>
              <a:t>Barone</a:t>
            </a:r>
            <a:endParaRPr lang="en-US" sz="1600" dirty="0" smtClean="0">
              <a:solidFill>
                <a:srgbClr val="FFC000"/>
              </a:solidFill>
            </a:endParaRPr>
          </a:p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Evolution, Santa Fe</a:t>
            </a:r>
            <a:endParaRPr lang="en-GB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-1621" y="2325206"/>
                <a:ext cx="7723140" cy="1108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𝑈𝑇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d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fav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fav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unfav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fav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unfav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fav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/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21" y="2325206"/>
                <a:ext cx="7723140" cy="11081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2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Interplay between Collins and IFF asymmetries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400" y="1104900"/>
                <a:ext cx="8991600" cy="1400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common hadron sample for Collins and 2h analysis, i.e.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events </a:t>
                </a:r>
                <a:r>
                  <a:rPr lang="en-US" sz="1600" dirty="0">
                    <a:solidFill>
                      <a:schemeClr val="tx1"/>
                    </a:solidFill>
                  </a:rPr>
                  <a:t>which contain at least one positive hadron and at least one negative hadron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for </a:t>
                </a:r>
                <a:r>
                  <a:rPr lang="en-US" sz="1600" dirty="0">
                    <a:solidFill>
                      <a:schemeClr val="tx1"/>
                    </a:solidFill>
                  </a:rPr>
                  <a:t>each event the number of hadrons is the number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pairs, as defined in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h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analysis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1,2</m:t>
                            </m:r>
                          </m:sub>
                        </m:sSub>
                      </m:sup>
                    </m:sSub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&gt;0.1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GeV</a:t>
                </a:r>
                <a:r>
                  <a:rPr lang="en-US" sz="1600" dirty="0">
                    <a:solidFill>
                      <a:schemeClr val="tx1"/>
                    </a:solidFill>
                  </a:rPr>
                  <a:t>/c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&gt;0.07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GeV/c; </a:t>
                </a:r>
                <a:r>
                  <a:rPr lang="en-US" sz="1600" dirty="0">
                    <a:solidFill>
                      <a:schemeClr val="tx1"/>
                    </a:solidFill>
                  </a:rPr>
                  <a:t>two sets of data,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1,2</m:t>
                            </m:r>
                          </m:sub>
                        </m:sSub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&gt;0.1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1,2</m:t>
                            </m:r>
                          </m:sub>
                        </m:sSub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</a:rPr>
                      <m:t>&gt;0.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04900"/>
                <a:ext cx="8991600" cy="1400192"/>
              </a:xfrm>
              <a:prstGeom prst="rect">
                <a:avLst/>
              </a:prstGeom>
              <a:blipFill rotWithShape="1">
                <a:blip r:embed="rId2"/>
                <a:stretch>
                  <a:fillRect l="-339" t="-1304" b="-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5100"/>
            <a:ext cx="2288760" cy="22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60" y="2816612"/>
            <a:ext cx="2762250" cy="212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09" y="2846672"/>
            <a:ext cx="2277142" cy="20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LO content</a:t>
            </a:r>
            <a:endParaRPr lang="en-GB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542909"/>
              </p:ext>
            </p:extLst>
          </p:nvPr>
        </p:nvGraphicFramePr>
        <p:xfrm>
          <a:off x="76200" y="1206500"/>
          <a:ext cx="89916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40" name="Equation" r:id="rId4" imgW="6756120" imgH="2057400" progId="Equation.DSMT4">
                  <p:embed/>
                </p:oleObj>
              </mc:Choice>
              <mc:Fallback>
                <p:oleObj name="Equation" r:id="rId4" imgW="675612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06500"/>
                        <a:ext cx="8991600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61538" y="762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SIDIS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61538" y="4064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399046"/>
              </p:ext>
            </p:extLst>
          </p:nvPr>
        </p:nvGraphicFramePr>
        <p:xfrm>
          <a:off x="579613" y="4398126"/>
          <a:ext cx="7887186" cy="958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41" name="Equation" r:id="rId6" imgW="4457520" imgH="558720" progId="Equation.DSMT4">
                  <p:embed/>
                </p:oleObj>
              </mc:Choice>
              <mc:Fallback>
                <p:oleObj name="Equation" r:id="rId6" imgW="4457520" imgH="55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" y="4398126"/>
                        <a:ext cx="7887186" cy="958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on SIDIS playground</a:t>
            </a:r>
            <a:endParaRPr lang="en-GB" dirty="0"/>
          </a:p>
        </p:txBody>
      </p:sp>
      <p:pic>
        <p:nvPicPr>
          <p:cNvPr id="3" name="Picture 2" descr="polit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885" y="778815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rmeslogo-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2" y="715963"/>
            <a:ext cx="9175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mpass-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244" y="958850"/>
            <a:ext cx="795337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j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90" y="4654550"/>
            <a:ext cx="1698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686300" y="1381125"/>
            <a:ext cx="255588" cy="15001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20098539" flipH="1">
            <a:off x="4270375" y="1687513"/>
            <a:ext cx="255588" cy="1500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12442287" flipH="1">
            <a:off x="1843094" y="3275013"/>
            <a:ext cx="255587" cy="1500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988404" y="1909424"/>
            <a:ext cx="5906968" cy="2873289"/>
            <a:chOff x="-6026031" y="2929663"/>
            <a:chExt cx="5906968" cy="2873289"/>
          </a:xfrm>
        </p:grpSpPr>
        <p:pic>
          <p:nvPicPr>
            <p:cNvPr id="4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6026031" y="2929663"/>
              <a:ext cx="5906968" cy="2190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-4318001" y="4879622"/>
              <a:ext cx="3857146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Beam: 160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GeV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; 75% polarization</a:t>
              </a:r>
            </a:p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Target: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	</a:t>
              </a:r>
              <a:r>
                <a:rPr lang="en-US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LiD;	50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%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polarization</a:t>
              </a:r>
            </a:p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	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NH</a:t>
              </a:r>
              <a:r>
                <a:rPr lang="en-US" baseline="-25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3;	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90%</a:t>
              </a:r>
              <a:endParaRPr lang="en-GB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596956" y="7143"/>
            <a:ext cx="3427412" cy="3130550"/>
            <a:chOff x="3601" y="61"/>
            <a:chExt cx="2159" cy="1972"/>
          </a:xfrm>
        </p:grpSpPr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601" y="61"/>
              <a:ext cx="2159" cy="1952"/>
              <a:chOff x="1107" y="440"/>
              <a:chExt cx="2477" cy="2152"/>
            </a:xfrm>
          </p:grpSpPr>
          <p:pic>
            <p:nvPicPr>
              <p:cNvPr id="29" name="Picture 26" descr="clas6_colo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07" y="440"/>
                <a:ext cx="2477" cy="215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1107" y="1388"/>
                <a:ext cx="134" cy="256"/>
              </a:xfrm>
              <a:prstGeom prst="rect">
                <a:avLst/>
              </a:prstGeom>
              <a:noFill/>
              <a:ln w="285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3630" y="1665"/>
              <a:ext cx="1888" cy="3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Large acceptance spect. electron/photon beams</a:t>
              </a: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3659" y="444"/>
              <a:ext cx="549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B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19075" y="2878932"/>
            <a:ext cx="3911600" cy="2820988"/>
            <a:chOff x="1808" y="2191"/>
            <a:chExt cx="2464" cy="1777"/>
          </a:xfrm>
        </p:grpSpPr>
        <p:pic>
          <p:nvPicPr>
            <p:cNvPr id="32" name="Picture 31" descr="hallc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08" y="2191"/>
              <a:ext cx="2464" cy="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1865" y="3445"/>
              <a:ext cx="2098" cy="5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7 GeV spectrometer, 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1.8 GeV spectrometer, 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large installation experiments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3579" y="2319"/>
              <a:ext cx="558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C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6200" y="1205716"/>
            <a:ext cx="5388920" cy="708026"/>
            <a:chOff x="306" y="2490"/>
            <a:chExt cx="4443" cy="446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40" y="2502"/>
              <a:ext cx="4409" cy="425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06" y="2490"/>
              <a:ext cx="387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Beam: ≤6 </a:t>
              </a:r>
              <a:r>
                <a:rPr lang="en-US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GeV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e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-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; 85% polarization</a:t>
              </a:r>
            </a:p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Target: polarized targets 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He, 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LiD, NH</a:t>
              </a:r>
              <a:r>
                <a:rPr lang="en-US" sz="2000" baseline="-25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</a:t>
              </a:r>
              <a:endParaRPr lang="en-GB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787330" y="2794000"/>
            <a:ext cx="4237038" cy="2959100"/>
            <a:chOff x="0" y="0"/>
            <a:chExt cx="3010" cy="2203"/>
          </a:xfrm>
        </p:grpSpPr>
        <p:pic>
          <p:nvPicPr>
            <p:cNvPr id="22" name="Picture 21" descr="hallacomb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3010" cy="2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37" y="1626"/>
              <a:ext cx="1680" cy="48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Two high-resolution </a:t>
              </a:r>
            </a:p>
            <a:p>
              <a:pPr algn="ctr">
                <a:defRPr/>
              </a:pPr>
              <a:r>
                <a:rPr lang="en-US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4 GeV spectrometers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63" y="446"/>
              <a:ext cx="609" cy="2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A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70744" y="1353344"/>
            <a:ext cx="7054850" cy="3584575"/>
            <a:chOff x="270" y="417"/>
            <a:chExt cx="4444" cy="2258"/>
          </a:xfrm>
        </p:grpSpPr>
        <p:pic>
          <p:nvPicPr>
            <p:cNvPr id="12" name="Picture 11" descr="spectrom0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34" y="417"/>
              <a:ext cx="3763" cy="1809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70" y="2225"/>
              <a:ext cx="4444" cy="450"/>
              <a:chOff x="306" y="2477"/>
              <a:chExt cx="4444" cy="45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40" y="2502"/>
                <a:ext cx="4410" cy="425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6" y="2477"/>
                    <a:ext cx="3686" cy="44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Beam: 27.5 </a:t>
                    </a:r>
                    <a:r>
                      <a:rPr lang="en-US" sz="2000" dirty="0" err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GeV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 e</a:t>
                    </a:r>
                    <a:r>
                      <a:rPr lang="en-US" sz="2000" baseline="30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±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; &lt;50&gt;% polarization</a:t>
                    </a:r>
                  </a:p>
                  <a:p>
                    <a:pPr>
                      <a:defRPr/>
                    </a:pP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Target: </a:t>
                    </a:r>
                    <a:r>
                      <a:rPr lang="en-US" sz="2000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polarized p gas 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targets; </a:t>
                    </a:r>
                    <a14:m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i="1" dirty="0" smtClean="0"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</a:rPr>
                              <m:t>85%</m:t>
                            </m:r>
                          </m:e>
                        </m:d>
                      </m:oMath>
                    </a14:m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 polarization</a:t>
                    </a:r>
                    <a:endParaRPr lang="en-GB" sz="2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06" y="2477"/>
                    <a:ext cx="3686" cy="446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1146" t="-4310" r="-833" b="-18966"/>
                    </a:stretch>
                  </a:blip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668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143000"/>
            <a:ext cx="52578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Phase space of different SIDIS -experiments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06500"/>
            <a:ext cx="502207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3873500"/>
            <a:ext cx="3826409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6930" y="2667004"/>
            <a:ext cx="3688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0.004 </a:t>
            </a:r>
            <a:r>
              <a:rPr lang="en-GB" b="1" dirty="0">
                <a:solidFill>
                  <a:srgbClr val="0070C0"/>
                </a:solidFill>
              </a:rPr>
              <a:t>&lt; x &lt; 0.3, 25&lt;W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&lt;200GeV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8000"/>
                </a:solidFill>
              </a:rPr>
              <a:t>0.023 </a:t>
            </a:r>
            <a:r>
              <a:rPr lang="en-GB" b="1" dirty="0">
                <a:solidFill>
                  <a:srgbClr val="008000"/>
                </a:solidFill>
              </a:rPr>
              <a:t>&lt; x &lt; </a:t>
            </a:r>
            <a:r>
              <a:rPr lang="en-GB" b="1" dirty="0" smtClean="0">
                <a:solidFill>
                  <a:srgbClr val="008000"/>
                </a:solidFill>
              </a:rPr>
              <a:t>0.4, 10&lt;W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8000"/>
                </a:solidFill>
              </a:rPr>
              <a:t>&lt;  50GeV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FF33CC"/>
                </a:solidFill>
              </a:rPr>
              <a:t>0.14   &lt; </a:t>
            </a:r>
            <a:r>
              <a:rPr lang="en-GB" b="1" dirty="0">
                <a:solidFill>
                  <a:srgbClr val="FF33CC"/>
                </a:solidFill>
              </a:rPr>
              <a:t>x &lt; </a:t>
            </a:r>
            <a:r>
              <a:rPr lang="en-GB" b="1" dirty="0" smtClean="0">
                <a:solidFill>
                  <a:srgbClr val="FF33CC"/>
                </a:solidFill>
              </a:rPr>
              <a:t>0.5,   4&lt;W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&lt;  10GeV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 </a:t>
            </a:r>
            <a:endParaRPr lang="en-GB" dirty="0">
              <a:solidFill>
                <a:srgbClr val="FF33CC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167299</TotalTime>
  <Words>3878</Words>
  <Application>Microsoft Office PowerPoint</Application>
  <PresentationFormat>On-screen Show (16:10)</PresentationFormat>
  <Paragraphs>567</Paragraphs>
  <Slides>66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Default Design</vt:lpstr>
      <vt:lpstr>1_Default Design</vt:lpstr>
      <vt:lpstr>4_JLab_PowerPoint1</vt:lpstr>
      <vt:lpstr>5_JLab_PowerPoint1</vt:lpstr>
      <vt:lpstr>6_JLab_PowerPoint1</vt:lpstr>
      <vt:lpstr>Equation</vt:lpstr>
      <vt:lpstr>Clip</vt:lpstr>
      <vt:lpstr>TMDs and spin asymmetries in SIDIS</vt:lpstr>
      <vt:lpstr>SIDIS 1h x-section</vt:lpstr>
      <vt:lpstr>TMD Distribution Functions</vt:lpstr>
      <vt:lpstr>Top→Bottom</vt:lpstr>
      <vt:lpstr>Accessing TMD PDFs</vt:lpstr>
      <vt:lpstr>SIDIS access to TMDs</vt:lpstr>
      <vt:lpstr>LO content</vt:lpstr>
      <vt:lpstr>Players on SIDIS playground</vt:lpstr>
      <vt:lpstr>Phase space of different SIDIS -experiments</vt:lpstr>
      <vt:lpstr>Players on FF playground</vt:lpstr>
      <vt:lpstr>PowerPoint Presentation</vt:lpstr>
      <vt:lpstr>Few facts:</vt:lpstr>
      <vt:lpstr>Transversity PDF</vt:lpstr>
      <vt:lpstr>Transversity</vt:lpstr>
      <vt:lpstr>Transversity from Collins SSA and Collins 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Collins asymmetry on neutron</vt:lpstr>
      <vt:lpstr>Collins asymmetry on e^+ e^-</vt:lpstr>
      <vt:lpstr>Collins asymmetry on e^+ e^-</vt:lpstr>
      <vt:lpstr>PowerPoint Presentation</vt:lpstr>
      <vt:lpstr>Transversity  from Collins</vt:lpstr>
      <vt:lpstr>PowerPoint Presentation</vt:lpstr>
      <vt:lpstr>PowerPoint Presentation</vt:lpstr>
      <vt:lpstr>2h asymmetries on d</vt:lpstr>
      <vt:lpstr>2h asymmetries on p</vt:lpstr>
      <vt:lpstr>2h asymmetry</vt:lpstr>
      <vt:lpstr>Interplay between Collins and IFF asymmetries</vt:lpstr>
      <vt:lpstr> IFF asymmetry on e^+ e^-</vt:lpstr>
      <vt:lpstr>Transversity from 2h p and d results</vt:lpstr>
      <vt:lpstr>Transversity from Collins and 2h p and d results</vt:lpstr>
      <vt:lpstr>Sivers Asymmetry</vt:lpstr>
      <vt:lpstr>PowerPoint Presentation</vt:lpstr>
      <vt:lpstr>PowerPoint Presentation</vt:lpstr>
      <vt:lpstr>Sivers asymmetry on p</vt:lpstr>
      <vt:lpstr>PowerPoint Presentation</vt:lpstr>
      <vt:lpstr>Sivers asymmetry on neutron</vt:lpstr>
      <vt:lpstr>HERMES inclusive SSAs</vt:lpstr>
      <vt:lpstr>PowerPoint Presentation</vt:lpstr>
      <vt:lpstr>PowerPoint Presentation</vt:lpstr>
      <vt:lpstr>Sivers in DY range</vt:lpstr>
      <vt:lpstr>Other SSAs  -   Deuteron data </vt:lpstr>
      <vt:lpstr>Other SSAs  -   proton data </vt:lpstr>
      <vt:lpstr>Other SSAs  -   proton data </vt:lpstr>
      <vt:lpstr>Other SSAs  -   neutron data </vt:lpstr>
      <vt:lpstr>Other Transverse Target spin asymmetries on d</vt:lpstr>
      <vt:lpstr>Other Transverse Target spin asymmetries on p</vt:lpstr>
      <vt:lpstr>Other Transverse Target spin asymmetries on p</vt:lpstr>
      <vt:lpstr>Other Transverse Target spin asymmetries on n</vt:lpstr>
      <vt:lpstr>Conclusions (?)</vt:lpstr>
      <vt:lpstr>PowerPoint Presentation</vt:lpstr>
      <vt:lpstr>PowerPoint Presentation</vt:lpstr>
      <vt:lpstr>EIC: the MACHINE to image quarks and gluons</vt:lpstr>
      <vt:lpstr>Thank You</vt:lpstr>
      <vt:lpstr>PowerPoint Presentation</vt:lpstr>
      <vt:lpstr>COMPASS</vt:lpstr>
      <vt:lpstr>the polarized target system  (&gt;2005)</vt:lpstr>
      <vt:lpstr>PowerPoint Presentation</vt:lpstr>
      <vt:lpstr>PowerPoint Presentation</vt:lpstr>
      <vt:lpstr>SIDIS 1h x-section</vt:lpstr>
      <vt:lpstr>Results:</vt:lpstr>
      <vt:lpstr>Transversity from Collins and 2h p and d results – </vt:lpstr>
      <vt:lpstr>Interplay between Collins and IFF asymmetries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studies of a new Trigger</dc:title>
  <dc:creator>bressan</dc:creator>
  <cp:lastModifiedBy>bressan</cp:lastModifiedBy>
  <cp:revision>768</cp:revision>
  <dcterms:modified xsi:type="dcterms:W3CDTF">2014-06-09T13:49:44Z</dcterms:modified>
</cp:coreProperties>
</file>