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5"/>
  </p:notesMasterIdLst>
  <p:sldIdLst>
    <p:sldId id="262" r:id="rId2"/>
    <p:sldId id="265" r:id="rId3"/>
    <p:sldId id="270" r:id="rId4"/>
    <p:sldId id="324" r:id="rId5"/>
    <p:sldId id="306" r:id="rId6"/>
    <p:sldId id="307" r:id="rId7"/>
    <p:sldId id="322" r:id="rId8"/>
    <p:sldId id="310" r:id="rId9"/>
    <p:sldId id="311" r:id="rId10"/>
    <p:sldId id="312" r:id="rId11"/>
    <p:sldId id="340" r:id="rId12"/>
    <p:sldId id="342" r:id="rId13"/>
    <p:sldId id="315" r:id="rId14"/>
    <p:sldId id="314" r:id="rId15"/>
    <p:sldId id="298" r:id="rId16"/>
    <p:sldId id="345" r:id="rId17"/>
    <p:sldId id="328" r:id="rId18"/>
    <p:sldId id="273" r:id="rId19"/>
    <p:sldId id="295" r:id="rId20"/>
    <p:sldId id="305" r:id="rId21"/>
    <p:sldId id="335" r:id="rId22"/>
    <p:sldId id="344" r:id="rId23"/>
    <p:sldId id="299" r:id="rId24"/>
    <p:sldId id="284" r:id="rId25"/>
    <p:sldId id="261" r:id="rId26"/>
    <p:sldId id="338" r:id="rId27"/>
    <p:sldId id="302" r:id="rId28"/>
    <p:sldId id="303" r:id="rId29"/>
    <p:sldId id="320" r:id="rId30"/>
    <p:sldId id="330" r:id="rId31"/>
    <p:sldId id="333" r:id="rId32"/>
    <p:sldId id="334" r:id="rId33"/>
    <p:sldId id="339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9E220-83BA-4DE9-BD05-170AD75A4E4E}" type="datetimeFigureOut">
              <a:rPr lang="zh-CN" altLang="en-US" smtClean="0"/>
              <a:t>2014/6/13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C414D-40DB-41A9-96D5-7049C64B7F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00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Fragmentation Function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s (FFs) describe the probability for a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parton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to fragment into a hadron carrying a certain fraction z of the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parton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momentum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C414D-40DB-41A9-96D5-7049C64B7F8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63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79D3-35F6-4819-81CB-54A95CD93D4C}" type="datetime1">
              <a:rPr lang="zh-CN" altLang="en-US" smtClean="0"/>
              <a:t>2014/6/13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 baseline="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870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1FE1-F866-4A0D-9D10-708A0194631C}" type="datetime1">
              <a:rPr lang="zh-CN" altLang="en-US" smtClean="0"/>
              <a:t>2014/6/13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44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3D03-A210-4E32-AF92-DF164D1A823F}" type="datetime1">
              <a:rPr lang="zh-CN" altLang="en-US" smtClean="0"/>
              <a:t>2014/6/13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38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FF37-FD2B-4339-A431-0A4AC3D6A860}" type="datetime1">
              <a:rPr lang="zh-CN" altLang="en-US" smtClean="0"/>
              <a:t>2014/6/13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21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D905-1246-4495-A10A-C0B2457514AD}" type="datetime1">
              <a:rPr lang="zh-CN" altLang="en-US" smtClean="0"/>
              <a:t>2014/6/13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90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DD2-D3D7-4C65-A449-4BC11DC24FC4}" type="datetime1">
              <a:rPr lang="zh-CN" altLang="en-US" smtClean="0"/>
              <a:t>2014/6/13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5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D6C9-BBF0-4E79-A32E-6522C444B22A}" type="datetime1">
              <a:rPr lang="zh-CN" altLang="en-US" smtClean="0"/>
              <a:t>2014/6/13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01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715E-D79A-4B6A-B6BC-10345157146F}" type="datetime1">
              <a:rPr lang="zh-CN" altLang="en-US" smtClean="0"/>
              <a:t>2014/6/13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32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16A9-3917-4F09-9E1C-64985017C09E}" type="datetime1">
              <a:rPr lang="zh-CN" altLang="en-US" smtClean="0"/>
              <a:t>2014/6/13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06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35C1-525A-4E40-B1B1-3F238803E8EE}" type="datetime1">
              <a:rPr lang="zh-CN" altLang="en-US" smtClean="0"/>
              <a:t>2014/6/13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03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8154-C029-4C35-8495-933A368F3F52}" type="datetime1">
              <a:rPr lang="zh-CN" altLang="en-US" smtClean="0"/>
              <a:t>2014/6/13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25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02503-98C5-45F1-80FF-E59631084534}" type="datetime1">
              <a:rPr lang="zh-CN" altLang="en-US" smtClean="0"/>
              <a:t>2014/6/13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83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0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7761" y="1628800"/>
            <a:ext cx="8640960" cy="1470025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Perspectives on </a:t>
            </a:r>
            <a:r>
              <a:rPr lang="en-US" altLang="zh-CN" b="1" dirty="0"/>
              <a:t>F</a:t>
            </a:r>
            <a:r>
              <a:rPr lang="en-US" altLang="zh-CN" b="1" dirty="0" smtClean="0"/>
              <a:t>ragmentation Functions </a:t>
            </a:r>
            <a:r>
              <a:rPr lang="en-US" altLang="zh-CN" b="1" dirty="0"/>
              <a:t>from BESIII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8136904" cy="1944216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altLang="zh-CN" sz="2400" b="1" dirty="0">
                <a:solidFill>
                  <a:schemeClr val="tx1"/>
                </a:solidFill>
              </a:rPr>
              <a:t>Yinghui Guan </a:t>
            </a:r>
            <a:r>
              <a:rPr lang="en-US" altLang="zh-CN" sz="2400" b="1" baseline="30000" dirty="0" smtClean="0">
                <a:solidFill>
                  <a:schemeClr val="tx1"/>
                </a:solidFill>
              </a:rPr>
              <a:t>a*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, Isabella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Garzia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baseline="30000" dirty="0" smtClean="0">
                <a:solidFill>
                  <a:schemeClr val="tx1"/>
                </a:solidFill>
              </a:rPr>
              <a:t>b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Haibo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Li </a:t>
            </a:r>
            <a:r>
              <a:rPr lang="en-US" altLang="zh-CN" sz="2400" b="1" baseline="30000" dirty="0" smtClean="0">
                <a:solidFill>
                  <a:schemeClr val="tx1"/>
                </a:solidFill>
              </a:rPr>
              <a:t>a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en-US" altLang="zh-CN" sz="2400" b="1" dirty="0" smtClean="0">
                <a:solidFill>
                  <a:schemeClr val="tx1"/>
                </a:solidFill>
              </a:rPr>
              <a:t> Xiao-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Rui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Lyu</a:t>
            </a:r>
            <a:r>
              <a:rPr lang="en-US" altLang="zh-CN" sz="2400" b="1" baseline="30000" dirty="0" smtClean="0">
                <a:solidFill>
                  <a:schemeClr val="tx1"/>
                </a:solidFill>
              </a:rPr>
              <a:t> c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,</a:t>
            </a:r>
            <a:r>
              <a:rPr lang="en-US" altLang="zh-CN" sz="2400" dirty="0" smtClean="0"/>
              <a:t> 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Wenbiao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Yan </a:t>
            </a:r>
            <a:r>
              <a:rPr lang="en-US" altLang="zh-CN" sz="2400" b="1" baseline="30000" dirty="0" smtClean="0">
                <a:solidFill>
                  <a:schemeClr val="tx1"/>
                </a:solidFill>
              </a:rPr>
              <a:t>d</a:t>
            </a:r>
          </a:p>
          <a:p>
            <a:pPr lvl="1"/>
            <a:endParaRPr lang="en-US" altLang="zh-CN" sz="2400" b="1" dirty="0">
              <a:solidFill>
                <a:schemeClr val="tx1"/>
              </a:solidFill>
            </a:endParaRPr>
          </a:p>
          <a:p>
            <a:pPr lvl="1" algn="l"/>
            <a:r>
              <a:rPr lang="en-US" altLang="zh-CN" sz="2400" b="1" baseline="30000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a. Institute of High Energy Physics</a:t>
            </a:r>
          </a:p>
          <a:p>
            <a:pPr lvl="1" algn="l"/>
            <a:r>
              <a:rPr lang="en-US" altLang="zh-CN" sz="1800" b="1" dirty="0" smtClean="0">
                <a:solidFill>
                  <a:schemeClr val="tx1"/>
                </a:solidFill>
              </a:rPr>
              <a:t>                                             b. </a:t>
            </a:r>
            <a:r>
              <a:rPr lang="en-US" altLang="zh-CN" sz="1900" b="1" dirty="0" smtClean="0">
                <a:solidFill>
                  <a:schemeClr val="tx1"/>
                </a:solidFill>
              </a:rPr>
              <a:t>Ferrara University, INFN</a:t>
            </a:r>
          </a:p>
          <a:p>
            <a:pPr lvl="1" algn="l"/>
            <a:r>
              <a:rPr lang="en-US" altLang="zh-CN" sz="1800" b="1" dirty="0" smtClean="0">
                <a:solidFill>
                  <a:schemeClr val="tx1"/>
                </a:solidFill>
              </a:rPr>
              <a:t>                                             c</a:t>
            </a:r>
            <a:r>
              <a:rPr lang="en-US" altLang="zh-CN" sz="1800" b="1" dirty="0">
                <a:solidFill>
                  <a:schemeClr val="tx1"/>
                </a:solidFill>
              </a:rPr>
              <a:t>. University of Chinese Academy of Sciences(UCAS)</a:t>
            </a:r>
          </a:p>
          <a:p>
            <a:pPr lvl="1" algn="l"/>
            <a:r>
              <a:rPr lang="en-US" altLang="zh-CN" sz="1800" b="1" dirty="0">
                <a:solidFill>
                  <a:schemeClr val="tx1"/>
                </a:solidFill>
              </a:rPr>
              <a:t>               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                             d</a:t>
            </a:r>
            <a:r>
              <a:rPr lang="en-US" altLang="zh-CN" sz="1800" b="1" dirty="0">
                <a:solidFill>
                  <a:schemeClr val="tx1"/>
                </a:solidFill>
              </a:rPr>
              <a:t>.  University of Science and Technology of China(USTC)</a:t>
            </a:r>
          </a:p>
          <a:p>
            <a:pPr lvl="1" algn="l"/>
            <a:r>
              <a:rPr lang="en-US" altLang="zh-CN" sz="1800" b="1" dirty="0" smtClean="0">
                <a:solidFill>
                  <a:schemeClr val="tx1"/>
                </a:solidFill>
              </a:rPr>
              <a:t>                 </a:t>
            </a:r>
            <a:endParaRPr lang="zh-CN" altLang="en-US" dirty="0"/>
          </a:p>
        </p:txBody>
      </p:sp>
      <p:sp>
        <p:nvSpPr>
          <p:cNvPr id="7" name="副标题 2"/>
          <p:cNvSpPr txBox="1">
            <a:spLocks/>
          </p:cNvSpPr>
          <p:nvPr/>
        </p:nvSpPr>
        <p:spPr>
          <a:xfrm>
            <a:off x="539552" y="5589240"/>
            <a:ext cx="8077378" cy="1064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chemeClr val="tx1"/>
                </a:solidFill>
              </a:rPr>
              <a:t>The Fourth International Workshop on Transverse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Polarization </a:t>
            </a:r>
            <a:r>
              <a:rPr lang="en-US" altLang="zh-CN" sz="1800" b="1" dirty="0">
                <a:solidFill>
                  <a:schemeClr val="tx1"/>
                </a:solidFill>
              </a:rPr>
              <a:t>Phenomena in Hard Processes  (</a:t>
            </a:r>
            <a:r>
              <a:rPr lang="en-US" altLang="zh-CN" sz="1800" b="1" dirty="0" err="1">
                <a:solidFill>
                  <a:schemeClr val="tx1"/>
                </a:solidFill>
              </a:rPr>
              <a:t>Transversity</a:t>
            </a:r>
            <a:r>
              <a:rPr lang="en-US" altLang="zh-CN" sz="1800" b="1" dirty="0">
                <a:solidFill>
                  <a:schemeClr val="tx1"/>
                </a:solidFill>
              </a:rPr>
              <a:t> 2014)</a:t>
            </a:r>
          </a:p>
          <a:p>
            <a:r>
              <a:rPr lang="en-US" altLang="zh-CN" sz="1800" b="1" dirty="0">
                <a:solidFill>
                  <a:schemeClr val="tx1"/>
                </a:solidFill>
              </a:rPr>
              <a:t>Chia (CA), Italy, 9−13th June  2014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83768" y="4971928"/>
            <a:ext cx="2742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guanyh@ihep.ac.cn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354067" y="5733256"/>
            <a:ext cx="8795321" cy="936104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b="1" dirty="0"/>
              <a:t>PID is not needed (crucial issue for charged </a:t>
            </a:r>
            <a:r>
              <a:rPr lang="en-US" altLang="zh-CN" b="1" dirty="0">
                <a:latin typeface="Symbol" pitchFamily="18" charset="2"/>
              </a:rPr>
              <a:t>p</a:t>
            </a:r>
            <a:r>
              <a:rPr lang="en-US" altLang="zh-CN" b="1" dirty="0"/>
              <a:t>/K, especially at high z</a:t>
            </a:r>
            <a:r>
              <a:rPr lang="en-US" altLang="zh-CN" b="1" dirty="0" smtClean="0"/>
              <a:t>)</a:t>
            </a:r>
            <a:endParaRPr lang="en-US" altLang="zh-CN" b="1" dirty="0" smtClean="0"/>
          </a:p>
          <a:p>
            <a:r>
              <a:rPr lang="en-US" altLang="zh-CN" b="1" dirty="0" smtClean="0"/>
              <a:t>At </a:t>
            </a:r>
            <a:r>
              <a:rPr lang="en-US" altLang="zh-CN" b="1" dirty="0" smtClean="0"/>
              <a:t>BESIII, good performance of EMC on measuring neutral </a:t>
            </a:r>
            <a:r>
              <a:rPr lang="en-US" altLang="zh-CN" b="1" dirty="0" smtClean="0"/>
              <a:t>showers</a:t>
            </a:r>
            <a:endParaRPr lang="en-US" altLang="zh-CN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4" t="12647"/>
          <a:stretch/>
        </p:blipFill>
        <p:spPr bwMode="auto">
          <a:xfrm>
            <a:off x="4860032" y="1052736"/>
            <a:ext cx="4010951" cy="437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7" y="1196751"/>
            <a:ext cx="3888432" cy="423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32" y="281530"/>
            <a:ext cx="3672408" cy="77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02" y="5265237"/>
            <a:ext cx="2419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6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70386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                                        (in progress)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5301208"/>
            <a:ext cx="8229600" cy="1080120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Ks + X: clean process, low </a:t>
            </a:r>
            <a:r>
              <a:rPr lang="en-US" altLang="zh-CN" sz="2800" b="1" dirty="0" smtClean="0"/>
              <a:t>backgrounds level</a:t>
            </a:r>
            <a:endParaRPr lang="en-US" altLang="zh-CN" sz="2800" b="1" dirty="0"/>
          </a:p>
          <a:p>
            <a:r>
              <a:rPr lang="en-US" altLang="zh-CN" sz="2800" b="1" dirty="0"/>
              <a:t>Second vertex to suppress backgrounds</a:t>
            </a:r>
            <a:endParaRPr lang="zh-CN" altLang="en-US" sz="28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2" r="19790" b="9773"/>
          <a:stretch/>
        </p:blipFill>
        <p:spPr bwMode="auto">
          <a:xfrm>
            <a:off x="323528" y="1412776"/>
            <a:ext cx="7272808" cy="362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r="13175" b="82715"/>
          <a:stretch/>
        </p:blipFill>
        <p:spPr bwMode="auto">
          <a:xfrm>
            <a:off x="539552" y="427405"/>
            <a:ext cx="5390865" cy="81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116" y="3823348"/>
            <a:ext cx="15240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1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6202" y="5373216"/>
            <a:ext cx="8774915" cy="1072795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2800" b="1" dirty="0" smtClean="0"/>
              <a:t>Binning to get the cross section depending on the momentum of </a:t>
            </a:r>
            <a:r>
              <a:rPr lang="en-US" altLang="zh-CN" sz="2800" b="1" dirty="0" smtClean="0"/>
              <a:t>Ks</a:t>
            </a:r>
          </a:p>
          <a:p>
            <a:r>
              <a:rPr lang="en-US" altLang="zh-CN" sz="2800" b="1" dirty="0" smtClean="0"/>
              <a:t>The resolution of Ks momentum is good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Preliminary data results are not shown</a:t>
            </a:r>
          </a:p>
          <a:p>
            <a:endParaRPr lang="en-US" altLang="zh-CN" sz="2800" b="1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3568" y="2703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FF0000"/>
                </a:solidFill>
              </a:rPr>
              <a:t>                                        (in progress)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r="13175" b="82715"/>
          <a:stretch/>
        </p:blipFill>
        <p:spPr bwMode="auto">
          <a:xfrm>
            <a:off x="539552" y="308153"/>
            <a:ext cx="5390865" cy="81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683568" y="1364356"/>
            <a:ext cx="3539097" cy="3600450"/>
            <a:chOff x="5691768" y="1364356"/>
            <a:chExt cx="3539097" cy="3600450"/>
          </a:xfrm>
        </p:grpSpPr>
        <p:grpSp>
          <p:nvGrpSpPr>
            <p:cNvPr id="2" name="组合 1"/>
            <p:cNvGrpSpPr/>
            <p:nvPr/>
          </p:nvGrpSpPr>
          <p:grpSpPr>
            <a:xfrm>
              <a:off x="5691768" y="1364356"/>
              <a:ext cx="3539097" cy="3600450"/>
              <a:chOff x="877888" y="1571345"/>
              <a:chExt cx="3539097" cy="3600450"/>
            </a:xfrm>
          </p:grpSpPr>
          <p:pic>
            <p:nvPicPr>
              <p:cNvPr id="1331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327"/>
              <a:stretch/>
            </p:blipFill>
            <p:spPr bwMode="auto">
              <a:xfrm>
                <a:off x="877888" y="1571345"/>
                <a:ext cx="1373993" cy="3600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903"/>
              <a:stretch/>
            </p:blipFill>
            <p:spPr bwMode="auto">
              <a:xfrm>
                <a:off x="2263831" y="1571345"/>
                <a:ext cx="2153154" cy="3600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圆角矩形 6"/>
            <p:cNvSpPr/>
            <p:nvPr/>
          </p:nvSpPr>
          <p:spPr>
            <a:xfrm>
              <a:off x="7740351" y="2348880"/>
              <a:ext cx="792089" cy="259228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68044"/>
            <a:ext cx="4413952" cy="310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21955" y="474111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Truth Ks mom.(</a:t>
            </a:r>
            <a:r>
              <a:rPr lang="en-US" altLang="zh-CN" sz="2000" b="1" dirty="0" err="1" smtClean="0"/>
              <a:t>GeV</a:t>
            </a:r>
            <a:r>
              <a:rPr lang="en-US" altLang="zh-CN" sz="2000" b="1" dirty="0" smtClean="0"/>
              <a:t>)</a:t>
            </a:r>
            <a:endParaRPr lang="zh-CN" altLang="en-US" sz="20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221457" y="2710403"/>
            <a:ext cx="26642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Rec. Ks mom.(</a:t>
            </a:r>
            <a:r>
              <a:rPr lang="en-US" altLang="zh-CN" sz="2000" b="1" dirty="0" err="1" smtClean="0"/>
              <a:t>GeV</a:t>
            </a:r>
            <a:r>
              <a:rPr lang="en-US" altLang="zh-CN" sz="2000" b="1" dirty="0" smtClean="0"/>
              <a:t>)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780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"/>
          </p:nvPr>
        </p:nvSpPr>
        <p:spPr>
          <a:xfrm>
            <a:off x="-108520" y="2708920"/>
            <a:ext cx="9073008" cy="1296144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altLang="zh-CN" sz="4000" b="1" dirty="0" smtClean="0"/>
              <a:t>Collins Effect Measurement</a:t>
            </a:r>
            <a:endParaRPr lang="zh-CN" altLang="en-US" sz="3600" b="1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593390" y="6165304"/>
            <a:ext cx="8255796" cy="372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We only focus on the di-pion currently</a:t>
            </a:r>
            <a:endParaRPr lang="en-US" altLang="zh-C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20650" y="188347"/>
            <a:ext cx="8229600" cy="868958"/>
          </a:xfrm>
        </p:spPr>
        <p:txBody>
          <a:bodyPr>
            <a:normAutofit/>
          </a:bodyPr>
          <a:lstStyle/>
          <a:p>
            <a:r>
              <a:rPr lang="en-US" altLang="zh-CN" b="1" dirty="0"/>
              <a:t>Double Collins Asymmetries(</a:t>
            </a:r>
            <a:r>
              <a:rPr lang="en-US" altLang="zh-CN" b="1" dirty="0">
                <a:solidFill>
                  <a:srgbClr val="FF0000"/>
                </a:solidFill>
              </a:rPr>
              <a:t>DCA</a:t>
            </a:r>
            <a:r>
              <a:rPr lang="en-US" altLang="zh-CN" b="1" dirty="0"/>
              <a:t>)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788024" y="1028264"/>
            <a:ext cx="3834260" cy="2649843"/>
            <a:chOff x="4788024" y="1383247"/>
            <a:chExt cx="3834260" cy="26498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72"/>
            <a:stretch/>
          </p:blipFill>
          <p:spPr bwMode="auto">
            <a:xfrm>
              <a:off x="4788024" y="1833314"/>
              <a:ext cx="3744416" cy="2199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076056" y="1383247"/>
              <a:ext cx="3546228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The second hadron frame</a:t>
              </a:r>
              <a:endParaRPr lang="zh-CN" altLang="en-US" sz="24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9748" y="1028264"/>
            <a:ext cx="4104822" cy="2621817"/>
            <a:chOff x="469748" y="1383247"/>
            <a:chExt cx="4104822" cy="262181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79"/>
            <a:stretch/>
          </p:blipFill>
          <p:spPr bwMode="auto">
            <a:xfrm>
              <a:off x="469748" y="1782566"/>
              <a:ext cx="4104822" cy="2201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60390" y="1383247"/>
              <a:ext cx="2623578" cy="461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The Thrust frame</a:t>
              </a:r>
              <a:endParaRPr lang="zh-CN" altLang="en-US" sz="2400" dirty="0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2828929" y="3645024"/>
              <a:ext cx="1455039" cy="36004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95831" y="3798464"/>
            <a:ext cx="8712817" cy="1597407"/>
            <a:chOff x="441927" y="4166245"/>
            <a:chExt cx="8499896" cy="126134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27" y="4166245"/>
              <a:ext cx="8233048" cy="710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圆角矩形 1"/>
            <p:cNvSpPr/>
            <p:nvPr/>
          </p:nvSpPr>
          <p:spPr>
            <a:xfrm>
              <a:off x="5953146" y="4401108"/>
              <a:ext cx="1008112" cy="36004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41927" y="4876835"/>
              <a:ext cx="8499896" cy="550751"/>
              <a:chOff x="35496" y="4818590"/>
              <a:chExt cx="8991896" cy="587468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4991"/>
              <a:stretch/>
            </p:blipFill>
            <p:spPr bwMode="auto">
              <a:xfrm>
                <a:off x="35496" y="4818590"/>
                <a:ext cx="4543425" cy="529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800" t="32628" b="34745"/>
              <a:stretch/>
            </p:blipFill>
            <p:spPr bwMode="auto">
              <a:xfrm>
                <a:off x="4566291" y="4865997"/>
                <a:ext cx="2598860" cy="493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653" t="62762" r="14505"/>
              <a:stretch/>
            </p:blipFill>
            <p:spPr bwMode="auto">
              <a:xfrm>
                <a:off x="7126324" y="4842951"/>
                <a:ext cx="1901068" cy="563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" name="圆角矩形 17"/>
            <p:cNvSpPr/>
            <p:nvPr/>
          </p:nvSpPr>
          <p:spPr>
            <a:xfrm>
              <a:off x="4945033" y="4983610"/>
              <a:ext cx="779095" cy="36004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197590" y="3681"/>
            <a:ext cx="205075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PRD 78, 032011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1" name="内容占位符 2"/>
          <p:cNvSpPr>
            <a:spLocks noGrp="1"/>
          </p:cNvSpPr>
          <p:nvPr>
            <p:ph idx="1"/>
          </p:nvPr>
        </p:nvSpPr>
        <p:spPr>
          <a:xfrm>
            <a:off x="518864" y="5395870"/>
            <a:ext cx="8625136" cy="1273489"/>
          </a:xfrm>
        </p:spPr>
        <p:txBody>
          <a:bodyPr>
            <a:noAutofit/>
          </a:bodyPr>
          <a:lstStyle/>
          <a:p>
            <a:pPr lvl="0"/>
            <a:r>
              <a:rPr lang="en-US" altLang="zh-CN" sz="2400" b="1" dirty="0">
                <a:cs typeface="Times New Roman" pitchFamily="18" charset="0"/>
              </a:rPr>
              <a:t>The correlation of quark and anti-quark Collins Functions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sz="2400" b="1" dirty="0" smtClean="0">
                <a:solidFill>
                  <a:prstClr val="black"/>
                </a:solidFill>
              </a:rPr>
              <a:t>By looking the two hadrons in opposite jets</a:t>
            </a:r>
          </a:p>
          <a:p>
            <a:pPr lvl="0"/>
            <a:r>
              <a:rPr lang="en-US" altLang="zh-CN" sz="2400" b="1" dirty="0">
                <a:solidFill>
                  <a:prstClr val="black"/>
                </a:solidFill>
              </a:rPr>
              <a:t>O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nly the second method </a:t>
            </a:r>
            <a:r>
              <a:rPr lang="en-US" altLang="zh-CN" sz="2400" b="1" dirty="0">
                <a:solidFill>
                  <a:prstClr val="black"/>
                </a:solidFill>
              </a:rPr>
              <a:t>could be performed at 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BESIII</a:t>
            </a:r>
            <a:endParaRPr lang="en-US" altLang="zh-CN" sz="2400" b="1" dirty="0" smtClean="0"/>
          </a:p>
          <a:p>
            <a:endParaRPr lang="en-US" altLang="zh-CN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028384" y="2059154"/>
            <a:ext cx="1475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√</a:t>
            </a:r>
            <a:endParaRPr lang="zh-CN" altLang="en-US" sz="96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297605"/>
              </p:ext>
            </p:extLst>
          </p:nvPr>
        </p:nvGraphicFramePr>
        <p:xfrm>
          <a:off x="4508500" y="3321050"/>
          <a:ext cx="127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公式" r:id="rId7" imgW="126720" imgH="215640" progId="Equation.3">
                  <p:embed/>
                </p:oleObj>
              </mc:Choice>
              <mc:Fallback>
                <p:oleObj name="公式" r:id="rId7" imgW="1267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3321050"/>
                        <a:ext cx="1270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4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88" y="0"/>
            <a:ext cx="7534855" cy="886806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Event Shape</a:t>
            </a:r>
            <a:endParaRPr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90847" y="3038814"/>
                <a:ext cx="8892479" cy="3672408"/>
              </a:xfrm>
              <a:noFill/>
            </p:spPr>
            <p:txBody>
              <a:bodyPr>
                <a:no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At Belle/BABAR, with tow-jets events</a:t>
                </a:r>
              </a:p>
              <a:p>
                <a:pPr marL="685800" lvl="1">
                  <a:buFont typeface="Wingdings" pitchFamily="2" charset="2"/>
                  <a:buChar char="ü"/>
                </a:pPr>
                <a:r>
                  <a:rPr lang="en-US" altLang="zh-CN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High Thrust value is useful to suppress backgrounds.</a:t>
                </a:r>
              </a:p>
              <a:p>
                <a:pPr marL="685800" lvl="1">
                  <a:buFont typeface="Wingdings" pitchFamily="2" charset="2"/>
                  <a:buChar char="ü"/>
                </a:pPr>
                <a:r>
                  <a:rPr lang="en-US" altLang="zh-CN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Thr</a:t>
                </a: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ust axis is used to separate the hadrons from opposite jets (h1 and h2)</a:t>
                </a:r>
                <a:endPara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At BESIII,  different situation</a:t>
                </a:r>
              </a:p>
              <a:p>
                <a:pPr marL="742950" lvl="2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energy, low multiplicity</a:t>
                </a:r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̅</m:t>
                    </m:r>
                  </m:oMath>
                </a14:m>
                <a:r>
                  <a:rPr lang="en-US" altLang="zh-CN" sz="2000" b="1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shape 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almost isotropic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not jetty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  <a:p>
                <a:pPr lvl="1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mis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-combination problem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𝒉</m:t>
                    </m:r>
                    <m:r>
                      <a:rPr lang="en-US" altLang="zh-CN" sz="2000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𝒉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altLang="zh-CN" sz="2000" b="1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𝒉</m:t>
                    </m:r>
                    <m:r>
                      <a:rPr lang="en-US" altLang="zh-CN" sz="2000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𝒉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zh-CN" altLang="en-US" sz="2000" b="1" dirty="0" smtClean="0"/>
                  <a:t>  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combination from same quark which are not of interest.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Dilute the measured asymmetries.</a:t>
                </a:r>
              </a:p>
              <a:p>
                <a:pPr lvl="1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equire large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pen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ngle(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OA</a:t>
                </a: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) of  </a:t>
                </a:r>
                <a:r>
                  <a:rPr lang="en-US" altLang="zh-CN" sz="2000" b="1" dirty="0" smtClean="0">
                    <a:latin typeface="Symbol" pitchFamily="18" charset="2"/>
                    <a:cs typeface="Times New Roman" pitchFamily="18" charset="0"/>
                  </a:rPr>
                  <a:t>p</a:t>
                </a: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-pair to suppress </a:t>
                </a:r>
                <a:r>
                  <a:rPr lang="en-US" altLang="zh-CN" sz="2000" b="1" dirty="0" err="1" smtClean="0">
                    <a:latin typeface="Times New Roman" pitchFamily="18" charset="0"/>
                    <a:cs typeface="Times New Roman" pitchFamily="18" charset="0"/>
                  </a:rPr>
                  <a:t>mis</a:t>
                </a: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-combination</a:t>
                </a:r>
              </a:p>
              <a:p>
                <a:pPr lvl="1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choosing the leading hadrons</a:t>
                </a:r>
              </a:p>
              <a:p>
                <a:pPr lvl="1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Mis.com. could 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be suppressed, but still be a problem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47" y="3038814"/>
                <a:ext cx="8892479" cy="3672408"/>
              </a:xfrm>
              <a:blipFill rotWithShape="1">
                <a:blip r:embed="rId2"/>
                <a:stretch>
                  <a:fillRect l="-960" t="-1327" r="-1576" b="-53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1263000"/>
            <a:ext cx="2232248" cy="138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8"/>
          <p:cNvSpPr txBox="1"/>
          <p:nvPr/>
        </p:nvSpPr>
        <p:spPr>
          <a:xfrm>
            <a:off x="1244695" y="2638704"/>
            <a:ext cx="178863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BEPCII energy</a:t>
            </a:r>
            <a:endParaRPr lang="zh-CN" altLang="en-US" sz="2000" b="1" dirty="0"/>
          </a:p>
        </p:txBody>
      </p:sp>
      <p:sp>
        <p:nvSpPr>
          <p:cNvPr id="8" name="TextBox 9"/>
          <p:cNvSpPr txBox="1"/>
          <p:nvPr/>
        </p:nvSpPr>
        <p:spPr>
          <a:xfrm>
            <a:off x="3729072" y="2638704"/>
            <a:ext cx="228037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High energy scale</a:t>
            </a:r>
            <a:endParaRPr lang="zh-CN" altLang="en-US" sz="2000" b="1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25EF-85DB-4B92-A9DA-AB1BB0D71B64}" type="slidenum">
              <a:rPr lang="zh-CN" altLang="en-US" smtClean="0"/>
              <a:t>15</a:t>
            </a:fld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592072" y="1159012"/>
            <a:ext cx="925660" cy="1209912"/>
            <a:chOff x="1537955" y="2231403"/>
            <a:chExt cx="1234213" cy="1209912"/>
          </a:xfrm>
        </p:grpSpPr>
        <p:cxnSp>
          <p:nvCxnSpPr>
            <p:cNvPr id="12" name="直接箭头连接符 11"/>
            <p:cNvCxnSpPr/>
            <p:nvPr/>
          </p:nvCxnSpPr>
          <p:spPr>
            <a:xfrm flipV="1">
              <a:off x="2108498" y="2231403"/>
              <a:ext cx="663670" cy="53886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 flipV="1">
              <a:off x="1834986" y="2304468"/>
              <a:ext cx="288742" cy="47646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2108498" y="2780643"/>
              <a:ext cx="287385" cy="5337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 flipV="1">
              <a:off x="1537955" y="2734030"/>
              <a:ext cx="570543" cy="46613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>
              <a:off x="1559729" y="2780643"/>
              <a:ext cx="548769" cy="660672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2112420" y="2780928"/>
              <a:ext cx="434358" cy="410948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4046116" y="1052736"/>
            <a:ext cx="1287419" cy="1496094"/>
            <a:chOff x="5155578" y="1538394"/>
            <a:chExt cx="1716559" cy="1748320"/>
          </a:xfrm>
        </p:grpSpPr>
        <p:grpSp>
          <p:nvGrpSpPr>
            <p:cNvPr id="52" name="组合 51"/>
            <p:cNvGrpSpPr/>
            <p:nvPr/>
          </p:nvGrpSpPr>
          <p:grpSpPr>
            <a:xfrm>
              <a:off x="5155578" y="1538394"/>
              <a:ext cx="1716559" cy="1748320"/>
              <a:chOff x="4880662" y="1328513"/>
              <a:chExt cx="1716559" cy="1748320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000528" y="1328513"/>
                <a:ext cx="1596693" cy="1748320"/>
                <a:chOff x="5580112" y="2044095"/>
                <a:chExt cx="1596693" cy="1748320"/>
              </a:xfrm>
            </p:grpSpPr>
            <p:cxnSp>
              <p:nvCxnSpPr>
                <p:cNvPr id="22" name="直接箭头连接符 21"/>
                <p:cNvCxnSpPr/>
                <p:nvPr/>
              </p:nvCxnSpPr>
              <p:spPr>
                <a:xfrm flipV="1">
                  <a:off x="6228184" y="2044095"/>
                  <a:ext cx="948621" cy="889233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箭头连接符 22"/>
                <p:cNvCxnSpPr/>
                <p:nvPr/>
              </p:nvCxnSpPr>
              <p:spPr>
                <a:xfrm flipV="1">
                  <a:off x="6228184" y="2484031"/>
                  <a:ext cx="890423" cy="44929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箭头连接符 23"/>
                <p:cNvCxnSpPr/>
                <p:nvPr/>
              </p:nvCxnSpPr>
              <p:spPr>
                <a:xfrm flipV="1">
                  <a:off x="6277998" y="2074241"/>
                  <a:ext cx="559541" cy="85908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箭头连接符 24"/>
                <p:cNvCxnSpPr/>
                <p:nvPr/>
              </p:nvCxnSpPr>
              <p:spPr>
                <a:xfrm flipV="1">
                  <a:off x="6300193" y="2327375"/>
                  <a:ext cx="111433" cy="605953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箭头连接符 25"/>
                <p:cNvCxnSpPr/>
                <p:nvPr/>
              </p:nvCxnSpPr>
              <p:spPr>
                <a:xfrm flipV="1">
                  <a:off x="6300192" y="2727675"/>
                  <a:ext cx="620394" cy="205653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箭头连接符 26"/>
                <p:cNvCxnSpPr/>
                <p:nvPr/>
              </p:nvCxnSpPr>
              <p:spPr>
                <a:xfrm flipH="1">
                  <a:off x="5832139" y="2903182"/>
                  <a:ext cx="445859" cy="54837"/>
                </a:xfrm>
                <a:prstGeom prst="straightConnector1">
                  <a:avLst/>
                </a:prstGeom>
                <a:ln w="19050">
                  <a:solidFill>
                    <a:srgbClr val="0066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箭头连接符 27"/>
                <p:cNvCxnSpPr/>
                <p:nvPr/>
              </p:nvCxnSpPr>
              <p:spPr>
                <a:xfrm flipH="1">
                  <a:off x="5580112" y="2933328"/>
                  <a:ext cx="648072" cy="489012"/>
                </a:xfrm>
                <a:prstGeom prst="straightConnector1">
                  <a:avLst/>
                </a:prstGeom>
                <a:ln w="19050">
                  <a:solidFill>
                    <a:srgbClr val="0066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箭头连接符 28"/>
                <p:cNvCxnSpPr/>
                <p:nvPr/>
              </p:nvCxnSpPr>
              <p:spPr>
                <a:xfrm flipH="1">
                  <a:off x="5738059" y="2933328"/>
                  <a:ext cx="539940" cy="859087"/>
                </a:xfrm>
                <a:prstGeom prst="straightConnector1">
                  <a:avLst/>
                </a:prstGeom>
                <a:ln w="19050">
                  <a:solidFill>
                    <a:srgbClr val="0066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箭头连接符 29"/>
                <p:cNvCxnSpPr/>
                <p:nvPr/>
              </p:nvCxnSpPr>
              <p:spPr>
                <a:xfrm flipH="1">
                  <a:off x="6217146" y="2933328"/>
                  <a:ext cx="60852" cy="534592"/>
                </a:xfrm>
                <a:prstGeom prst="straightConnector1">
                  <a:avLst/>
                </a:prstGeom>
                <a:ln w="19050">
                  <a:solidFill>
                    <a:srgbClr val="0066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直接箭头连接符 38"/>
              <p:cNvCxnSpPr/>
              <p:nvPr/>
            </p:nvCxnSpPr>
            <p:spPr>
              <a:xfrm flipH="1">
                <a:off x="4880662" y="2197971"/>
                <a:ext cx="817752" cy="822467"/>
              </a:xfrm>
              <a:prstGeom prst="straightConnector1">
                <a:avLst/>
              </a:prstGeom>
              <a:ln w="19050">
                <a:solidFill>
                  <a:srgbClr val="0066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直接箭头连接符 53"/>
            <p:cNvCxnSpPr/>
            <p:nvPr/>
          </p:nvCxnSpPr>
          <p:spPr>
            <a:xfrm flipV="1">
              <a:off x="5995524" y="1978330"/>
              <a:ext cx="620394" cy="4191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 flipH="1">
              <a:off x="5647082" y="2424899"/>
              <a:ext cx="326248" cy="654511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接箭头连接符 31"/>
          <p:cNvCxnSpPr/>
          <p:nvPr/>
        </p:nvCxnSpPr>
        <p:spPr>
          <a:xfrm flipV="1">
            <a:off x="3995936" y="764704"/>
            <a:ext cx="1512168" cy="187220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3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8239" y="197768"/>
            <a:ext cx="8229600" cy="926976"/>
          </a:xfrm>
        </p:spPr>
        <p:txBody>
          <a:bodyPr/>
          <a:lstStyle/>
          <a:p>
            <a:r>
              <a:rPr lang="en-US" altLang="zh-CN" b="1" dirty="0" smtClean="0"/>
              <a:t>Event Selection</a:t>
            </a:r>
            <a:endParaRPr lang="zh-CN" altLang="en-US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611560" y="1443837"/>
            <a:ext cx="3816424" cy="1323439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  <a:buClr>
                <a:srgbClr val="0000FF"/>
              </a:buClr>
              <a:buSzPct val="75000"/>
              <a:buFont typeface="Wingdings" pitchFamily="2" charset="2"/>
              <a:buChar char="u"/>
            </a:pPr>
            <a:r>
              <a:rPr lang="zh-CN" altLang="en-US" sz="2000" dirty="0">
                <a:ea typeface="宋体" charset="-122"/>
                <a:cs typeface="Times New Roman" pitchFamily="18" charset="0"/>
              </a:rPr>
              <a:t>Charged track</a:t>
            </a:r>
            <a:r>
              <a:rPr lang="en-US" altLang="zh-CN" sz="2000" dirty="0">
                <a:ea typeface="宋体" charset="-122"/>
                <a:cs typeface="Times New Roman" pitchFamily="18" charset="0"/>
              </a:rPr>
              <a:t>s</a:t>
            </a:r>
            <a:r>
              <a:rPr lang="zh-CN" altLang="en-US" sz="2000" dirty="0"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000" dirty="0">
                <a:ea typeface="宋体" charset="-122"/>
                <a:cs typeface="Times New Roman" pitchFamily="18" charset="0"/>
              </a:rPr>
              <a:t>:</a:t>
            </a:r>
            <a:endParaRPr lang="zh-CN" altLang="en-US" sz="2000" dirty="0">
              <a:ea typeface="宋体" charset="-122"/>
              <a:cs typeface="Times New Roman" pitchFamily="18" charset="0"/>
            </a:endParaRPr>
          </a:p>
          <a:p>
            <a:pPr lvl="1" algn="l" eaLnBrk="1" hangingPunct="1">
              <a:buClr>
                <a:schemeClr val="accent1"/>
              </a:buClr>
              <a:buFont typeface="Wingdings" pitchFamily="2" charset="2"/>
              <a:buChar char="Ø"/>
            </a:pPr>
            <a:r>
              <a:rPr lang="zh-CN" altLang="en-US" sz="2000" dirty="0">
                <a:ea typeface="宋体" charset="-122"/>
                <a:cs typeface="Times New Roman" pitchFamily="18" charset="0"/>
              </a:rPr>
              <a:t>|V</a:t>
            </a:r>
            <a:r>
              <a:rPr lang="zh-CN" altLang="en-US" sz="2000" baseline="-25000" dirty="0">
                <a:ea typeface="宋体" charset="-122"/>
                <a:cs typeface="Times New Roman" pitchFamily="18" charset="0"/>
              </a:rPr>
              <a:t>r</a:t>
            </a:r>
            <a:r>
              <a:rPr lang="zh-CN" altLang="en-US" sz="2000" dirty="0">
                <a:ea typeface="宋体" charset="-122"/>
                <a:cs typeface="Times New Roman" pitchFamily="18" charset="0"/>
              </a:rPr>
              <a:t>|&lt;1.0cm, |V</a:t>
            </a:r>
            <a:r>
              <a:rPr lang="zh-CN" altLang="en-US" sz="2000" baseline="-25000" dirty="0">
                <a:ea typeface="宋体" charset="-122"/>
                <a:cs typeface="Times New Roman" pitchFamily="18" charset="0"/>
              </a:rPr>
              <a:t>z</a:t>
            </a:r>
            <a:r>
              <a:rPr lang="zh-CN" altLang="en-US" sz="2000" dirty="0">
                <a:ea typeface="宋体" charset="-122"/>
                <a:cs typeface="Times New Roman" pitchFamily="18" charset="0"/>
              </a:rPr>
              <a:t>|&lt;10.0cm </a:t>
            </a:r>
            <a:endParaRPr lang="en-US" altLang="zh-CN" sz="2000" dirty="0">
              <a:ea typeface="宋体" charset="-122"/>
              <a:cs typeface="Times New Roman" pitchFamily="18" charset="0"/>
            </a:endParaRPr>
          </a:p>
          <a:p>
            <a:pPr lvl="1" algn="l" eaLnBrk="1" hangingPunct="1">
              <a:buClr>
                <a:schemeClr val="accent1"/>
              </a:buClr>
              <a:buFont typeface="Wingdings" pitchFamily="2" charset="2"/>
              <a:buChar char="Ø"/>
            </a:pPr>
            <a:r>
              <a:rPr lang="zh-CN" altLang="en-US" sz="2000" dirty="0">
                <a:ea typeface="宋体" charset="-122"/>
                <a:cs typeface="Times New Roman" pitchFamily="18" charset="0"/>
              </a:rPr>
              <a:t>|cosθ|&lt;0.93 </a:t>
            </a:r>
          </a:p>
          <a:p>
            <a:pPr lvl="1" algn="l" eaLnBrk="1" hangingPunct="1">
              <a:buClr>
                <a:schemeClr val="accent1"/>
              </a:buClr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Good&gt;</a:t>
            </a:r>
            <a:r>
              <a:rPr lang="zh-CN" altLang="en-US" sz="2000" dirty="0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=</a:t>
            </a: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3</a:t>
            </a:r>
            <a:endParaRPr lang="en-US" altLang="zh-CN" sz="2000" dirty="0">
              <a:solidFill>
                <a:srgbClr val="FF0000"/>
              </a:solidFill>
              <a:ea typeface="宋体" charset="-122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10" name="内容占位符 4"/>
              <p:cNvSpPr txBox="1">
                <a:spLocks/>
              </p:cNvSpPr>
              <p:nvPr/>
            </p:nvSpPr>
            <p:spPr bwMode="auto">
              <a:xfrm>
                <a:off x="593390" y="3802828"/>
                <a:ext cx="4393312" cy="2016224"/>
              </a:xfrm>
              <a:prstGeom prst="rect">
                <a:avLst/>
              </a:prstGeom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0000FF"/>
                  </a:buClr>
                  <a:buSzPct val="75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6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ü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¡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¨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0000FF"/>
                  </a:buClr>
                  <a:buSzPct val="75000"/>
                  <a:buFont typeface="Wingdings" pitchFamily="2" charset="2"/>
                  <a:buChar char="u"/>
                  <a:tabLst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charset="-122"/>
                    <a:cs typeface="Times New Roman" pitchFamily="18" charset="0"/>
                  </a:rPr>
                  <a:t>PID </a:t>
                </a: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charset="-122"/>
                    <a:cs typeface="Times New Roman" pitchFamily="18" charset="0"/>
                  </a:rPr>
                  <a:t>of</a:t>
                </a: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charset="-122"/>
                    <a:cs typeface="Times New Roman" pitchFamily="18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宋体" charset="-122"/>
                    <a:cs typeface="Times New Roman" pitchFamily="18" charset="0"/>
                  </a:rPr>
                  <a:t>p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3333CC"/>
                  </a:buClr>
                  <a:buSzPct val="75000"/>
                  <a:buFont typeface="Wingdings" pitchFamily="2" charset="2"/>
                  <a:buChar char="Ø"/>
                  <a:tabLst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charset="-122"/>
                    <a:cs typeface="Times New Roman" pitchFamily="18" charset="0"/>
                  </a:rPr>
                  <a:t>de/dx</a:t>
                </a: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charset="-122"/>
                    <a:cs typeface="Times New Roman" pitchFamily="18" charset="0"/>
                  </a:rPr>
                  <a:t>, </a:t>
                </a: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charset="-122"/>
                    <a:cs typeface="Times New Roman" pitchFamily="18" charset="0"/>
                  </a:rPr>
                  <a:t>TOF1</a:t>
                </a: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charset="-122"/>
                    <a:cs typeface="Times New Roman" pitchFamily="18" charset="0"/>
                  </a:rPr>
                  <a:t>, </a:t>
                </a: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charset="-122"/>
                    <a:cs typeface="Times New Roman" pitchFamily="18" charset="0"/>
                  </a:rPr>
                  <a:t>TOF</a:t>
                </a: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宋体" charset="-122"/>
                    <a:cs typeface="Times New Roman" pitchFamily="18" charset="0"/>
                  </a:rPr>
                  <a:t>2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3333CC"/>
                  </a:buClr>
                  <a:buSzPct val="75000"/>
                  <a:buFont typeface="Wingdings" pitchFamily="2" charset="2"/>
                  <a:buChar char="Ø"/>
                  <a:tabLst/>
                  <a:defRPr/>
                </a:pPr>
                <a:r>
                  <a:rPr lang="en-US" altLang="zh-CN" sz="1800" kern="0" dirty="0" err="1" smtClean="0">
                    <a:solidFill>
                      <a:srgbClr val="000000"/>
                    </a:solidFill>
                    <a:latin typeface="Arial"/>
                    <a:ea typeface="宋体" charset="-122"/>
                    <a:cs typeface="Times New Roman" pitchFamily="18" charset="0"/>
                  </a:rPr>
                  <a:t>Prob</a:t>
                </a:r>
                <a:r>
                  <a:rPr lang="en-US" altLang="zh-CN" sz="1800" kern="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Times New Roman" pitchFamily="18" charset="0"/>
                  </a:rPr>
                  <a:t>(</a:t>
                </a:r>
                <a:r>
                  <a:rPr lang="en-US" altLang="zh-CN" sz="1800" kern="0" dirty="0" smtClean="0">
                    <a:solidFill>
                      <a:srgbClr val="000000"/>
                    </a:solidFill>
                    <a:latin typeface="Symbol" pitchFamily="18" charset="2"/>
                    <a:ea typeface="宋体" charset="-122"/>
                    <a:cs typeface="Times New Roman" pitchFamily="18" charset="0"/>
                  </a:rPr>
                  <a:t>p</a:t>
                </a:r>
                <a:r>
                  <a:rPr lang="en-US" altLang="zh-CN" sz="1800" kern="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Times New Roman" pitchFamily="18" charset="0"/>
                  </a:rPr>
                  <a:t>)&gt;0&amp;&amp;</a:t>
                </a:r>
                <a:r>
                  <a:rPr lang="en-US" altLang="zh-CN" sz="1800" kern="0" dirty="0" err="1" smtClean="0">
                    <a:solidFill>
                      <a:srgbClr val="000000"/>
                    </a:solidFill>
                    <a:latin typeface="Arial"/>
                    <a:ea typeface="宋体" charset="-122"/>
                    <a:cs typeface="Times New Roman" pitchFamily="18" charset="0"/>
                  </a:rPr>
                  <a:t>Prob</a:t>
                </a:r>
                <a:r>
                  <a:rPr lang="en-US" altLang="zh-CN" sz="1800" kern="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Times New Roman" pitchFamily="18" charset="0"/>
                  </a:rPr>
                  <a:t>(</a:t>
                </a:r>
                <a:r>
                  <a:rPr lang="en-US" altLang="zh-CN" sz="1800" kern="0" dirty="0" smtClean="0">
                    <a:solidFill>
                      <a:srgbClr val="000000"/>
                    </a:solidFill>
                    <a:latin typeface="Symbol" pitchFamily="18" charset="2"/>
                    <a:ea typeface="宋体" charset="-122"/>
                    <a:cs typeface="Times New Roman" pitchFamily="18" charset="0"/>
                  </a:rPr>
                  <a:t>p</a:t>
                </a:r>
                <a:r>
                  <a:rPr lang="en-US" altLang="zh-CN" sz="1800" kern="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Times New Roman" pitchFamily="18" charset="0"/>
                  </a:rPr>
                  <a:t>)&gt;</a:t>
                </a:r>
                <a:r>
                  <a:rPr lang="en-US" altLang="zh-CN" sz="1800" kern="0" dirty="0" err="1" smtClean="0">
                    <a:solidFill>
                      <a:srgbClr val="000000"/>
                    </a:solidFill>
                    <a:latin typeface="Arial"/>
                    <a:ea typeface="宋体" charset="-122"/>
                    <a:cs typeface="Times New Roman" pitchFamily="18" charset="0"/>
                  </a:rPr>
                  <a:t>Prob</a:t>
                </a:r>
                <a:r>
                  <a:rPr lang="en-US" altLang="zh-CN" sz="1800" kern="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Times New Roman" pitchFamily="18" charset="0"/>
                  </a:rPr>
                  <a:t>(K)</a:t>
                </a:r>
                <a:endPara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charset="-122"/>
                  <a:cs typeface="Times New Roman" pitchFamily="18" charset="0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0000FF"/>
                  </a:buClr>
                  <a:buSzPct val="75000"/>
                  <a:buFont typeface="Wingdings" pitchFamily="2" charset="2"/>
                  <a:buChar char="u"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宋体" charset="-122"/>
                    <a:cs typeface="Times New Roman" pitchFamily="18" charset="0"/>
                  </a:rPr>
                  <a:t>N</a:t>
                </a:r>
                <a:r>
                  <a:rPr kumimoji="0" lang="en-US" altLang="zh-CN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itchFamily="18" charset="2"/>
                    <a:ea typeface="宋体" charset="-122"/>
                    <a:cs typeface="Times New Roman" pitchFamily="18" charset="0"/>
                  </a:rPr>
                  <a:t>p</a:t>
                </a: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itchFamily="18" charset="2"/>
                    <a:ea typeface="宋体" charset="-122"/>
                    <a:cs typeface="Times New Roman" pitchFamily="18" charset="0"/>
                  </a:rPr>
                  <a:t> </a:t>
                </a: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宋体" charset="-122"/>
                    <a:cs typeface="Times New Roman" pitchFamily="18" charset="0"/>
                  </a:rPr>
                  <a:t>&gt;= 2</a:t>
                </a:r>
              </a:p>
              <a:p>
                <a:pPr eaLnBrk="1" hangingPunct="1"/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/>
                    <a:ea typeface="宋体" charset="-122"/>
                    <a:cs typeface="Times New Roman" pitchFamily="18" charset="0"/>
                  </a:rPr>
                  <a:t>open angle of the </a:t>
                </a:r>
                <a:r>
                  <a:rPr lang="en-US" altLang="zh-CN" sz="1800" kern="0" dirty="0" smtClean="0">
                    <a:solidFill>
                      <a:srgbClr val="FF0000"/>
                    </a:solidFill>
                    <a:latin typeface="Symbol" pitchFamily="18" charset="2"/>
                    <a:ea typeface="宋体" charset="-122"/>
                    <a:cs typeface="Times New Roman" pitchFamily="18" charset="0"/>
                  </a:rPr>
                  <a:t>p</a:t>
                </a:r>
                <a:r>
                  <a:rPr lang="en-US" altLang="zh-CN" sz="1800" kern="0" dirty="0" smtClean="0">
                    <a:solidFill>
                      <a:srgbClr val="FF0000"/>
                    </a:solidFill>
                    <a:latin typeface="Arial"/>
                    <a:ea typeface="宋体" charset="-122"/>
                    <a:cs typeface="Times New Roman" pitchFamily="18" charset="0"/>
                  </a:rPr>
                  <a:t>-pair: </a:t>
                </a:r>
                <a:r>
                  <a:rPr lang="en-US" altLang="zh-CN" sz="1800" kern="0" dirty="0">
                    <a:solidFill>
                      <a:srgbClr val="FF0000"/>
                    </a:solidFill>
                    <a:latin typeface="Arial"/>
                    <a:ea typeface="宋体" charset="-122"/>
                    <a:cs typeface="Times New Roman" pitchFamily="18" charset="0"/>
                  </a:rPr>
                  <a:t>OA&gt;120</a:t>
                </a:r>
                <a14:m>
                  <m:oMath xmlns:m="http://schemas.openxmlformats.org/officeDocument/2006/math">
                    <m:r>
                      <a:rPr lang="en-US" altLang="zh-CN" sz="1800" kern="0" baseline="30000" dirty="0">
                        <a:solidFill>
                          <a:srgbClr val="FF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𝒐</m:t>
                    </m:r>
                  </m:oMath>
                </a14:m>
                <a:endParaRPr lang="en-US" altLang="zh-CN" sz="1800" kern="0" baseline="30000" dirty="0">
                  <a:solidFill>
                    <a:srgbClr val="FF0000"/>
                  </a:solidFill>
                  <a:latin typeface="Arial"/>
                  <a:ea typeface="宋体" charset="-122"/>
                  <a:cs typeface="Times New Roman" pitchFamily="18" charset="0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0000FF"/>
                  </a:buClr>
                  <a:buSzPct val="75000"/>
                  <a:buFont typeface="Wingdings" pitchFamily="2" charset="2"/>
                  <a:buChar char="u"/>
                  <a:tabLst/>
                  <a:defRPr/>
                </a:pPr>
                <a:endPara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 charset="-122"/>
                  <a:cs typeface="Times New Roman" pitchFamily="18" charset="0"/>
                </a:endParaRPr>
              </a:p>
            </p:txBody>
          </p:sp>
        </mc:Choice>
        <mc:Fallback xmlns="">
          <p:sp useBgFill="1">
            <p:nvSpPr>
              <p:cNvPr id="10" name="内容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390" y="3802828"/>
                <a:ext cx="4393312" cy="2016224"/>
              </a:xfrm>
              <a:prstGeom prst="rect">
                <a:avLst/>
              </a:prstGeom>
              <a:blipFill rotWithShape="1">
                <a:blip r:embed="rId2"/>
                <a:stretch>
                  <a:fillRect t="-1198" b="-4192"/>
                </a:stretch>
              </a:blip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4932040" y="1457489"/>
            <a:ext cx="4104456" cy="1323439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  <a:buClr>
                <a:srgbClr val="0000FF"/>
              </a:buClr>
              <a:buSzPct val="75000"/>
              <a:buFont typeface="Wingdings" pitchFamily="2" charset="2"/>
              <a:buChar char="u"/>
            </a:pPr>
            <a:r>
              <a:rPr lang="en-US" altLang="zh-CN" sz="2000" dirty="0" smtClean="0">
                <a:ea typeface="宋体" charset="-122"/>
                <a:cs typeface="Times New Roman" pitchFamily="18" charset="0"/>
              </a:rPr>
              <a:t>Further requirements:</a:t>
            </a:r>
            <a:endParaRPr lang="zh-CN" altLang="en-US" sz="2000" dirty="0">
              <a:ea typeface="宋体" charset="-122"/>
              <a:cs typeface="Times New Roman" pitchFamily="18" charset="0"/>
            </a:endParaRPr>
          </a:p>
          <a:p>
            <a:pPr lvl="1" algn="l" eaLnBrk="1" hangingPunct="1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N</a:t>
            </a:r>
            <a:r>
              <a:rPr lang="en-US" altLang="zh-CN" sz="2000" baseline="-25000" dirty="0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electron</a:t>
            </a: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 ==0 to suppress </a:t>
            </a:r>
            <a:r>
              <a:rPr lang="en-US" altLang="zh-CN" sz="2000" dirty="0" err="1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Bhabha</a:t>
            </a:r>
            <a:endParaRPr lang="en-US" altLang="zh-CN" sz="2000" dirty="0">
              <a:solidFill>
                <a:srgbClr val="FF0000"/>
              </a:solidFill>
              <a:ea typeface="宋体" charset="-122"/>
              <a:cs typeface="Times New Roman" pitchFamily="18" charset="0"/>
            </a:endParaRPr>
          </a:p>
          <a:p>
            <a:pPr lvl="1" algn="l" eaLnBrk="1" hangingPunct="1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ea typeface="宋体" charset="-122"/>
                <a:cs typeface="Times New Roman" pitchFamily="18" charset="0"/>
              </a:rPr>
              <a:t>The total visible energy </a:t>
            </a: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E</a:t>
            </a:r>
            <a:r>
              <a:rPr lang="en-US" altLang="zh-CN" sz="2000" baseline="-25000" dirty="0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vis</a:t>
            </a: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&gt;1.5GeV</a:t>
            </a:r>
            <a:r>
              <a:rPr lang="en-US" altLang="zh-CN" sz="2000" dirty="0" smtClean="0">
                <a:ea typeface="宋体" charset="-122"/>
                <a:cs typeface="Times New Roman" pitchFamily="18" charset="0"/>
              </a:rPr>
              <a:t> to suppress </a:t>
            </a:r>
            <a:r>
              <a:rPr lang="en-US" altLang="zh-CN" sz="2000" dirty="0" err="1" smtClean="0">
                <a:latin typeface="Symbol" pitchFamily="18" charset="2"/>
                <a:ea typeface="宋体" charset="-122"/>
                <a:cs typeface="Times New Roman" pitchFamily="18" charset="0"/>
              </a:rPr>
              <a:t>tt</a:t>
            </a:r>
            <a:endParaRPr lang="zh-CN" altLang="en-US" sz="2000" dirty="0">
              <a:ea typeface="宋体" charset="-122"/>
              <a:cs typeface="Times New Roman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76884" y="6021288"/>
            <a:ext cx="8229600" cy="307111"/>
          </a:xfrm>
        </p:spPr>
        <p:txBody>
          <a:bodyPr>
            <a:normAutofit fontScale="47500" lnSpcReduction="20000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32405"/>
            <a:ext cx="8229600" cy="1084982"/>
          </a:xfrm>
        </p:spPr>
        <p:txBody>
          <a:bodyPr/>
          <a:lstStyle/>
          <a:p>
            <a:r>
              <a:rPr lang="en-US" altLang="zh-CN" b="1" dirty="0" smtClean="0"/>
              <a:t>Possible Backgrounds</a:t>
            </a:r>
            <a:endParaRPr lang="zh-CN" altLang="en-US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1724996"/>
            <a:ext cx="4560432" cy="410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292080" y="1318506"/>
            <a:ext cx="252617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BESIII@4.2GeV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6373" y="1322133"/>
            <a:ext cx="216024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BESIII@3.65GeV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623521" y="5798675"/>
            <a:ext cx="8168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 sz="2400" b="1" dirty="0"/>
              <a:t>Thrust value is </a:t>
            </a:r>
            <a:r>
              <a:rPr lang="en-US" altLang="zh-CN" sz="2400" b="1" dirty="0" smtClean="0"/>
              <a:t>not a good cut </a:t>
            </a:r>
            <a:r>
              <a:rPr lang="en-US" altLang="zh-CN" sz="2400" b="1" dirty="0"/>
              <a:t>to suppress </a:t>
            </a:r>
            <a:r>
              <a:rPr lang="en-US" altLang="zh-CN" sz="2400" b="1" dirty="0" smtClean="0"/>
              <a:t>backgrounds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sz="2400" b="1" dirty="0" smtClean="0"/>
              <a:t>Only data @3.65GeV is used currently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0" y="2137179"/>
            <a:ext cx="4107314" cy="311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0177" y="5176423"/>
            <a:ext cx="85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z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538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27827"/>
          </a:xfrm>
        </p:spPr>
        <p:txBody>
          <a:bodyPr>
            <a:normAutofit/>
          </a:bodyPr>
          <a:lstStyle/>
          <a:p>
            <a:r>
              <a:rPr lang="en-US" altLang="zh-CN" sz="4200" b="1" dirty="0" smtClean="0"/>
              <a:t>Double Ratio</a:t>
            </a:r>
            <a:endParaRPr lang="zh-CN" altLang="en-US" sz="4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7418" y="5013176"/>
            <a:ext cx="4876796" cy="1656184"/>
          </a:xfrm>
        </p:spPr>
        <p:txBody>
          <a:bodyPr>
            <a:normAutofit fontScale="92500"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altLang="zh-CN" sz="2200" b="1" dirty="0" smtClean="0"/>
              <a:t>Normalized Ratio R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altLang="zh-CN" sz="2200" b="1" dirty="0" smtClean="0"/>
              <a:t>Double </a:t>
            </a:r>
            <a:r>
              <a:rPr lang="en-US" altLang="zh-CN" sz="2200" b="1" dirty="0"/>
              <a:t>Ratio(</a:t>
            </a:r>
            <a:r>
              <a:rPr lang="en-US" altLang="zh-CN" sz="2200" b="1" dirty="0">
                <a:solidFill>
                  <a:srgbClr val="FF0000"/>
                </a:solidFill>
              </a:rPr>
              <a:t>DR</a:t>
            </a:r>
            <a:r>
              <a:rPr lang="en-US" altLang="zh-CN" sz="2200" b="1" dirty="0"/>
              <a:t>) ( </a:t>
            </a:r>
            <a:r>
              <a:rPr lang="en-US" altLang="zh-CN" sz="2200" b="1" i="1" dirty="0"/>
              <a:t>R</a:t>
            </a:r>
            <a:r>
              <a:rPr lang="en-US" altLang="zh-CN" sz="1500" b="1" baseline="30000" dirty="0">
                <a:solidFill>
                  <a:srgbClr val="0000FF"/>
                </a:solidFill>
                <a:latin typeface="Arno Pro Bold" pitchFamily="1" charset="0"/>
                <a:ea typeface="ＭＳ Ｐゴシック" pitchFamily="1" charset="-128"/>
              </a:rPr>
              <a:t>U</a:t>
            </a:r>
            <a:r>
              <a:rPr lang="en-US" altLang="zh-CN" sz="2200" b="1" dirty="0"/>
              <a:t>/</a:t>
            </a:r>
            <a:r>
              <a:rPr lang="en-US" altLang="zh-CN" sz="2200" b="1" i="1" dirty="0"/>
              <a:t>R</a:t>
            </a:r>
            <a:r>
              <a:rPr lang="en-US" altLang="zh-CN" sz="1500" b="1" baseline="30000" dirty="0">
                <a:solidFill>
                  <a:srgbClr val="0000FF"/>
                </a:solidFill>
                <a:latin typeface="Arno Pro Bold" pitchFamily="1" charset="0"/>
                <a:ea typeface="ＭＳ Ｐゴシック" pitchFamily="1" charset="-128"/>
              </a:rPr>
              <a:t>L</a:t>
            </a:r>
            <a:r>
              <a:rPr lang="en-US" altLang="zh-CN" sz="1500" b="1" dirty="0">
                <a:solidFill>
                  <a:srgbClr val="0000FF"/>
                </a:solidFill>
                <a:latin typeface="Arno Pro Bold" pitchFamily="1" charset="0"/>
                <a:ea typeface="ＭＳ Ｐゴシック" pitchFamily="1" charset="-128"/>
              </a:rPr>
              <a:t> </a:t>
            </a:r>
            <a:r>
              <a:rPr lang="en-US" altLang="zh-CN" sz="2200" b="1" dirty="0"/>
              <a:t>)to cancel </a:t>
            </a:r>
            <a:r>
              <a:rPr lang="en-US" altLang="zh-CN" sz="2200" b="1" dirty="0">
                <a:solidFill>
                  <a:srgbClr val="FF0000"/>
                </a:solidFill>
              </a:rPr>
              <a:t>detector effects </a:t>
            </a:r>
            <a:r>
              <a:rPr lang="en-US" altLang="zh-CN" sz="2200" b="1" dirty="0"/>
              <a:t>and </a:t>
            </a:r>
            <a:r>
              <a:rPr lang="en-US" altLang="zh-CN" sz="2200" b="1" dirty="0">
                <a:solidFill>
                  <a:srgbClr val="FF0000"/>
                </a:solidFill>
              </a:rPr>
              <a:t>QCD </a:t>
            </a:r>
            <a:r>
              <a:rPr lang="en-US" altLang="zh-CN" sz="2200" b="1" dirty="0" err="1" smtClean="0">
                <a:solidFill>
                  <a:srgbClr val="FF0000"/>
                </a:solidFill>
              </a:rPr>
              <a:t>radiative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 effects </a:t>
            </a:r>
            <a:r>
              <a:rPr lang="en-US" altLang="zh-CN" sz="2200" b="1" dirty="0" smtClean="0"/>
              <a:t>which </a:t>
            </a:r>
            <a:r>
              <a:rPr lang="en-US" altLang="zh-CN" sz="2200" b="1" dirty="0"/>
              <a:t>are charged </a:t>
            </a:r>
            <a:r>
              <a:rPr lang="en-US" altLang="zh-CN" sz="2200" b="1" dirty="0" smtClean="0"/>
              <a:t>independently</a:t>
            </a:r>
            <a:endParaRPr lang="en-US" altLang="zh-CN" sz="2200" b="1" dirty="0"/>
          </a:p>
          <a:p>
            <a:endParaRPr lang="en-US" altLang="zh-CN" b="1" dirty="0" smtClean="0"/>
          </a:p>
          <a:p>
            <a:endParaRPr lang="en-US" altLang="zh-CN" b="1" dirty="0"/>
          </a:p>
          <a:p>
            <a:endParaRPr lang="zh-CN" altLang="en-US" b="1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25EF-85DB-4B92-A9DA-AB1BB0D71B64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14177" y="2334513"/>
            <a:ext cx="8852617" cy="936104"/>
            <a:chOff x="48323" y="2884606"/>
            <a:chExt cx="9836304" cy="1247840"/>
          </a:xfrm>
        </p:grpSpPr>
        <p:sp>
          <p:nvSpPr>
            <p:cNvPr id="54" name="Text Box 1034"/>
            <p:cNvSpPr txBox="1">
              <a:spLocks noChangeArrowheads="1"/>
            </p:cNvSpPr>
            <p:nvPr/>
          </p:nvSpPr>
          <p:spPr bwMode="auto">
            <a:xfrm>
              <a:off x="48323" y="3191720"/>
              <a:ext cx="3401887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E068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0904" tIns="50452" rIns="100904" bIns="50452">
              <a:spAutoFit/>
            </a:bodyPr>
            <a:lstStyle>
              <a:lvl1pPr defTabSz="10096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37931725" indent="-37474525" defTabSz="10096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800" dirty="0">
                  <a:latin typeface="Times New Roman" pitchFamily="1" charset="0"/>
                </a:rPr>
                <a:t>Unlike-sign pion pair =</a:t>
              </a:r>
              <a:r>
                <a:rPr lang="en-US" sz="1600" dirty="0">
                  <a:latin typeface="Times New Roman" pitchFamily="1" charset="0"/>
                </a:rPr>
                <a:t> </a:t>
              </a:r>
              <a:r>
                <a:rPr lang="it-IT" altLang="zh-CN" sz="1800" b="1" dirty="0">
                  <a:solidFill>
                    <a:srgbClr val="0000FF"/>
                  </a:solidFill>
                  <a:latin typeface="Arno Pro Bold" pitchFamily="1" charset="0"/>
                </a:rPr>
                <a:t>U:</a:t>
              </a:r>
              <a:endParaRPr lang="it-IT" altLang="zh-CN" sz="1800" dirty="0">
                <a:solidFill>
                  <a:srgbClr val="0000FF"/>
                </a:solidFill>
                <a:latin typeface="Arno Pro Bold" pitchFamily="1" charset="0"/>
                <a:sym typeface="Symbol" pitchFamily="1" charset="2"/>
              </a:endParaRPr>
            </a:p>
            <a:p>
              <a:r>
                <a:rPr lang="it-IT" altLang="zh-CN" sz="2000" dirty="0">
                  <a:solidFill>
                    <a:srgbClr val="0000FF"/>
                  </a:solidFill>
                  <a:latin typeface="Arno Pro Bold" pitchFamily="1" charset="0"/>
                  <a:sym typeface="Symbol" pitchFamily="1" charset="2"/>
                </a:rPr>
                <a:t></a:t>
              </a:r>
              <a:r>
                <a:rPr lang="it-IT" altLang="zh-CN" sz="2000" baseline="30000" dirty="0">
                  <a:solidFill>
                    <a:srgbClr val="0000FF"/>
                  </a:solidFill>
                  <a:latin typeface="Lucida Grande" pitchFamily="1" charset="0"/>
                </a:rPr>
                <a:t>∓</a:t>
              </a:r>
              <a:r>
                <a:rPr lang="it-IT" altLang="zh-CN" sz="2000" dirty="0">
                  <a:solidFill>
                    <a:srgbClr val="0000FF"/>
                  </a:solidFill>
                  <a:latin typeface="Arno Pro Bold" pitchFamily="1" charset="0"/>
                  <a:sym typeface="Symbol" pitchFamily="1" charset="2"/>
                </a:rPr>
                <a:t></a:t>
              </a:r>
              <a:r>
                <a:rPr lang="it-IT" altLang="zh-CN" sz="2000" baseline="30000" dirty="0">
                  <a:solidFill>
                    <a:srgbClr val="0000FF"/>
                  </a:solidFill>
                  <a:latin typeface="Arno Pro Bold" pitchFamily="1" charset="0"/>
                </a:rPr>
                <a:t>±</a:t>
              </a:r>
              <a:r>
                <a:rPr lang="it-IT" altLang="zh-CN" sz="2000" b="1" dirty="0">
                  <a:solidFill>
                    <a:srgbClr val="0000FF"/>
                  </a:solidFill>
                  <a:latin typeface="Arno Pro Bold" pitchFamily="1" charset="0"/>
                </a:rPr>
                <a:t>: </a:t>
              </a:r>
              <a:r>
                <a:rPr lang="it-IT" altLang="zh-CN" sz="2000" b="1" dirty="0">
                  <a:latin typeface="Arno Pro Bold" pitchFamily="1" charset="0"/>
                </a:rPr>
                <a:t>(</a:t>
              </a:r>
              <a:r>
                <a:rPr lang="it-IT" altLang="zh-CN" sz="2000" b="1" dirty="0">
                  <a:solidFill>
                    <a:srgbClr val="BF5F00"/>
                  </a:solidFill>
                  <a:latin typeface="Arno Pro Bold" pitchFamily="1" charset="0"/>
                </a:rPr>
                <a:t>fav</a:t>
              </a:r>
              <a:r>
                <a:rPr lang="it-IT" altLang="zh-CN" sz="2000" b="1" dirty="0">
                  <a:latin typeface="Arno Pro Bold" pitchFamily="1" charset="0"/>
                </a:rPr>
                <a:t> x </a:t>
              </a:r>
              <a:r>
                <a:rPr lang="it-IT" altLang="zh-CN" sz="2000" b="1" dirty="0">
                  <a:solidFill>
                    <a:srgbClr val="800080"/>
                  </a:solidFill>
                  <a:latin typeface="Arno Pro Bold" pitchFamily="1" charset="0"/>
                </a:rPr>
                <a:t>fav</a:t>
              </a:r>
              <a:r>
                <a:rPr lang="it-IT" altLang="zh-CN" sz="2000" b="1" dirty="0">
                  <a:latin typeface="Arno Pro Bold" pitchFamily="1" charset="0"/>
                </a:rPr>
                <a:t>)+(</a:t>
              </a:r>
              <a:r>
                <a:rPr lang="it-IT" altLang="zh-CN" sz="2000" b="1" dirty="0">
                  <a:solidFill>
                    <a:srgbClr val="BF5F00"/>
                  </a:solidFill>
                  <a:latin typeface="Arno Pro Bold" pitchFamily="1" charset="0"/>
                </a:rPr>
                <a:t>dis</a:t>
              </a:r>
              <a:r>
                <a:rPr lang="it-IT" altLang="zh-CN" sz="2000" b="1" dirty="0">
                  <a:latin typeface="Arno Pro Bold" pitchFamily="1" charset="0"/>
                </a:rPr>
                <a:t> x </a:t>
              </a:r>
              <a:r>
                <a:rPr lang="it-IT" altLang="zh-CN" sz="2000" b="1" dirty="0">
                  <a:solidFill>
                    <a:srgbClr val="800080"/>
                  </a:solidFill>
                  <a:latin typeface="Arno Pro Bold" pitchFamily="1" charset="0"/>
                </a:rPr>
                <a:t>dis</a:t>
              </a:r>
              <a:r>
                <a:rPr lang="it-IT" altLang="zh-CN" sz="2000" b="1" dirty="0">
                  <a:latin typeface="Arno Pro Bold" pitchFamily="1" charset="0"/>
                </a:rPr>
                <a:t>)</a:t>
              </a:r>
              <a:r>
                <a:rPr lang="it-IT" altLang="zh-CN" sz="2000" b="1" dirty="0">
                  <a:solidFill>
                    <a:srgbClr val="0000FF"/>
                  </a:solidFill>
                  <a:latin typeface="Arno Pro Bold" pitchFamily="1" charset="0"/>
                </a:rPr>
                <a:t> 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923" y="2884606"/>
              <a:ext cx="6027704" cy="1247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AutoShape 170"/>
            <p:cNvSpPr>
              <a:spLocks noChangeArrowheads="1"/>
            </p:cNvSpPr>
            <p:nvPr/>
          </p:nvSpPr>
          <p:spPr bwMode="auto">
            <a:xfrm>
              <a:off x="3429000" y="3443059"/>
              <a:ext cx="457200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9391" y="3645024"/>
            <a:ext cx="8864609" cy="864096"/>
            <a:chOff x="110332" y="4125391"/>
            <a:chExt cx="9095581" cy="1110561"/>
          </a:xfrm>
        </p:grpSpPr>
        <p:sp>
          <p:nvSpPr>
            <p:cNvPr id="55" name="Text Box 1034"/>
            <p:cNvSpPr txBox="1">
              <a:spLocks noChangeArrowheads="1"/>
            </p:cNvSpPr>
            <p:nvPr/>
          </p:nvSpPr>
          <p:spPr bwMode="auto">
            <a:xfrm>
              <a:off x="110332" y="4217935"/>
              <a:ext cx="3401888" cy="68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E068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0904" tIns="50452" rIns="100904" bIns="50452">
              <a:spAutoFit/>
            </a:bodyPr>
            <a:lstStyle>
              <a:lvl1pPr defTabSz="10096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37931725" indent="-37474525" defTabSz="10096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800" dirty="0">
                  <a:latin typeface="Times New Roman" pitchFamily="1" charset="0"/>
                </a:rPr>
                <a:t>Like-sign pion pair =</a:t>
              </a:r>
              <a:r>
                <a:rPr lang="en-US" sz="1600" dirty="0">
                  <a:latin typeface="Times New Roman" pitchFamily="1" charset="0"/>
                </a:rPr>
                <a:t> </a:t>
              </a:r>
              <a:r>
                <a:rPr lang="it-IT" altLang="zh-CN" sz="1800" b="1" dirty="0">
                  <a:solidFill>
                    <a:srgbClr val="0000FF"/>
                  </a:solidFill>
                  <a:latin typeface="Arno Pro Bold" pitchFamily="1" charset="0"/>
                </a:rPr>
                <a:t>L:</a:t>
              </a:r>
              <a:endParaRPr lang="it-IT" altLang="zh-CN" sz="1800" dirty="0">
                <a:solidFill>
                  <a:srgbClr val="0000FF"/>
                </a:solidFill>
                <a:latin typeface="Arno Pro Bold" pitchFamily="1" charset="0"/>
                <a:sym typeface="Symbol" pitchFamily="1" charset="2"/>
              </a:endParaRPr>
            </a:p>
            <a:p>
              <a:r>
                <a:rPr lang="it-IT" altLang="zh-CN" sz="2000" dirty="0">
                  <a:solidFill>
                    <a:srgbClr val="0000FF"/>
                  </a:solidFill>
                  <a:latin typeface="Arno Pro Bold" pitchFamily="1" charset="0"/>
                  <a:sym typeface="Symbol" pitchFamily="1" charset="2"/>
                </a:rPr>
                <a:t></a:t>
              </a:r>
              <a:r>
                <a:rPr lang="it-IT" altLang="zh-CN" sz="2000" baseline="30000" dirty="0">
                  <a:solidFill>
                    <a:srgbClr val="0000FF"/>
                  </a:solidFill>
                  <a:latin typeface="Symbol" pitchFamily="1" charset="2"/>
                  <a:sym typeface="Symbol" pitchFamily="1" charset="2"/>
                </a:rPr>
                <a:t></a:t>
              </a:r>
              <a:r>
                <a:rPr lang="it-IT" altLang="zh-CN" sz="2000" dirty="0">
                  <a:solidFill>
                    <a:srgbClr val="0000FF"/>
                  </a:solidFill>
                  <a:latin typeface="Arno Pro Bold" pitchFamily="1" charset="0"/>
                  <a:sym typeface="Symbol" pitchFamily="1" charset="2"/>
                </a:rPr>
                <a:t></a:t>
              </a:r>
              <a:r>
                <a:rPr lang="it-IT" altLang="zh-CN" sz="2000" baseline="30000" dirty="0">
                  <a:solidFill>
                    <a:srgbClr val="0000FF"/>
                  </a:solidFill>
                  <a:latin typeface="Symbol" pitchFamily="1" charset="2"/>
                  <a:sym typeface="Symbol" pitchFamily="1" charset="2"/>
                </a:rPr>
                <a:t></a:t>
              </a:r>
              <a:r>
                <a:rPr lang="it-IT" altLang="zh-CN" sz="2000" b="1" dirty="0">
                  <a:solidFill>
                    <a:srgbClr val="0000FF"/>
                  </a:solidFill>
                  <a:latin typeface="Arno Pro Bold" pitchFamily="1" charset="0"/>
                </a:rPr>
                <a:t>: </a:t>
              </a:r>
              <a:r>
                <a:rPr lang="it-IT" altLang="zh-CN" sz="2000" b="1" dirty="0">
                  <a:latin typeface="Arno Pro Bold" pitchFamily="1" charset="0"/>
                </a:rPr>
                <a:t>(</a:t>
              </a:r>
              <a:r>
                <a:rPr lang="it-IT" altLang="zh-CN" sz="2000" b="1" dirty="0">
                  <a:solidFill>
                    <a:srgbClr val="BF5F00"/>
                  </a:solidFill>
                  <a:latin typeface="Arno Pro Bold" pitchFamily="1" charset="0"/>
                </a:rPr>
                <a:t>fav</a:t>
              </a:r>
              <a:r>
                <a:rPr lang="it-IT" altLang="zh-CN" sz="2000" b="1" dirty="0">
                  <a:latin typeface="Arno Pro Bold" pitchFamily="1" charset="0"/>
                </a:rPr>
                <a:t> x </a:t>
              </a:r>
              <a:r>
                <a:rPr lang="it-IT" altLang="zh-CN" sz="2000" b="1" dirty="0">
                  <a:solidFill>
                    <a:srgbClr val="800080"/>
                  </a:solidFill>
                  <a:latin typeface="Arno Pro Bold" pitchFamily="1" charset="0"/>
                </a:rPr>
                <a:t>dis</a:t>
              </a:r>
              <a:r>
                <a:rPr lang="it-IT" altLang="zh-CN" sz="2000" b="1" dirty="0">
                  <a:latin typeface="Arno Pro Bold" pitchFamily="1" charset="0"/>
                </a:rPr>
                <a:t>)+(</a:t>
              </a:r>
              <a:r>
                <a:rPr lang="it-IT" altLang="zh-CN" sz="2000" b="1" dirty="0">
                  <a:solidFill>
                    <a:srgbClr val="BF5F00"/>
                  </a:solidFill>
                  <a:latin typeface="Arno Pro Bold" pitchFamily="1" charset="0"/>
                </a:rPr>
                <a:t>dis</a:t>
              </a:r>
              <a:r>
                <a:rPr lang="it-IT" altLang="zh-CN" sz="2000" b="1" dirty="0">
                  <a:latin typeface="Arno Pro Bold" pitchFamily="1" charset="0"/>
                </a:rPr>
                <a:t> x </a:t>
              </a:r>
              <a:r>
                <a:rPr lang="it-IT" altLang="zh-CN" sz="2000" b="1" dirty="0">
                  <a:solidFill>
                    <a:srgbClr val="800080"/>
                  </a:solidFill>
                  <a:latin typeface="Arno Pro Bold" pitchFamily="1" charset="0"/>
                </a:rPr>
                <a:t>fav</a:t>
              </a:r>
              <a:r>
                <a:rPr lang="it-IT" altLang="zh-CN" sz="2000" b="1" dirty="0">
                  <a:latin typeface="Arno Pro Bold" pitchFamily="1" charset="0"/>
                </a:rPr>
                <a:t>)</a:t>
              </a:r>
              <a:r>
                <a:rPr lang="it-IT" altLang="zh-CN" sz="2000" b="1" dirty="0">
                  <a:solidFill>
                    <a:srgbClr val="0000FF"/>
                  </a:solidFill>
                  <a:latin typeface="Arno Pro Bold" pitchFamily="1" charset="0"/>
                </a:rPr>
                <a:t> 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275" y="4125391"/>
              <a:ext cx="5466638" cy="1110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" name="Rectangle 38"/>
          <p:cNvSpPr>
            <a:spLocks noChangeArrowheads="1"/>
          </p:cNvSpPr>
          <p:nvPr/>
        </p:nvSpPr>
        <p:spPr bwMode="auto">
          <a:xfrm>
            <a:off x="181840" y="1052736"/>
            <a:ext cx="88546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indent="-285750">
              <a:buFontTx/>
              <a:buChar char="•"/>
            </a:pPr>
            <a:r>
              <a:rPr lang="it-IT" altLang="zh-CN" sz="2000" b="1" dirty="0" smtClean="0">
                <a:solidFill>
                  <a:srgbClr val="FF0000"/>
                </a:solidFill>
                <a:ea typeface="宋体" charset="-122"/>
              </a:rPr>
              <a:t>Favored</a:t>
            </a:r>
            <a:r>
              <a:rPr lang="it-IT" altLang="zh-CN" sz="2000" dirty="0" smtClean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it-IT" altLang="zh-CN" sz="2000" dirty="0">
                <a:ea typeface="宋体" charset="-122"/>
              </a:rPr>
              <a:t>fragmentation process describes the fragmentation of a quark of flavor q into a hadron  with a valence quark of the same flavor: i.e.: u</a:t>
            </a:r>
            <a:r>
              <a:rPr lang="it-IT" altLang="zh-CN" sz="2000" dirty="0">
                <a:ea typeface="宋体" charset="-122"/>
                <a:sym typeface="Symbol" pitchFamily="1" charset="2"/>
              </a:rPr>
              <a:t></a:t>
            </a:r>
            <a:r>
              <a:rPr lang="it-IT" altLang="zh-CN" sz="2000" dirty="0">
                <a:ea typeface="宋体" charset="-122"/>
              </a:rPr>
              <a:t>+, d</a:t>
            </a:r>
            <a:r>
              <a:rPr lang="it-IT" altLang="zh-CN" sz="2000" dirty="0">
                <a:ea typeface="宋体" charset="-122"/>
                <a:sym typeface="Symbol" pitchFamily="1" charset="2"/>
              </a:rPr>
              <a:t></a:t>
            </a:r>
            <a:r>
              <a:rPr lang="it-IT" altLang="zh-CN" sz="2000" dirty="0" smtClean="0">
                <a:ea typeface="宋体" charset="-122"/>
              </a:rPr>
              <a:t>-</a:t>
            </a:r>
          </a:p>
          <a:p>
            <a:pPr lvl="1" indent="-285750">
              <a:buFontTx/>
              <a:buChar char="•"/>
            </a:pPr>
            <a:r>
              <a:rPr lang="it-IT" altLang="zh-CN" sz="2000" b="1" dirty="0" smtClean="0">
                <a:solidFill>
                  <a:srgbClr val="FF0000"/>
                </a:solidFill>
                <a:ea typeface="宋体" charset="-122"/>
              </a:rPr>
              <a:t>Disfavored</a:t>
            </a:r>
            <a:r>
              <a:rPr lang="it-IT" altLang="zh-CN" sz="2000" b="1" dirty="0" smtClean="0">
                <a:ea typeface="宋体" charset="-122"/>
              </a:rPr>
              <a:t> </a:t>
            </a:r>
            <a:r>
              <a:rPr lang="it-IT" altLang="zh-CN" sz="2000" dirty="0">
                <a:ea typeface="宋体" charset="-122"/>
              </a:rPr>
              <a:t>for </a:t>
            </a:r>
            <a:r>
              <a:rPr lang="it-IT" altLang="zh-CN" sz="2000" dirty="0">
                <a:latin typeface="Arial Unicode MS" pitchFamily="1" charset="0"/>
                <a:ea typeface="宋体" charset="-122"/>
              </a:rPr>
              <a:t>d</a:t>
            </a:r>
            <a:r>
              <a:rPr lang="it-IT" altLang="zh-CN" sz="2000" dirty="0">
                <a:latin typeface="ＭＳ Ｐゴシック" pitchFamily="1" charset="-128"/>
                <a:ea typeface="宋体" charset="-122"/>
                <a:sym typeface="Symbol" pitchFamily="1" charset="2"/>
              </a:rPr>
              <a:t></a:t>
            </a:r>
            <a:r>
              <a:rPr lang="it-IT" altLang="zh-CN" sz="2000" baseline="30000" dirty="0">
                <a:latin typeface="Arial Unicode MS" pitchFamily="1" charset="0"/>
                <a:ea typeface="宋体" charset="-122"/>
              </a:rPr>
              <a:t>+</a:t>
            </a:r>
            <a:r>
              <a:rPr lang="it-IT" altLang="zh-CN" sz="2000" dirty="0">
                <a:latin typeface="Arial Unicode MS" pitchFamily="1" charset="0"/>
                <a:ea typeface="宋体" charset="-122"/>
              </a:rPr>
              <a:t>, u</a:t>
            </a:r>
            <a:r>
              <a:rPr lang="it-IT" altLang="zh-CN" sz="2000" dirty="0">
                <a:latin typeface="ＭＳ Ｐゴシック" pitchFamily="1" charset="-128"/>
                <a:ea typeface="宋体" charset="-122"/>
                <a:sym typeface="Symbol" pitchFamily="1" charset="2"/>
              </a:rPr>
              <a:t></a:t>
            </a:r>
            <a:r>
              <a:rPr lang="it-IT" altLang="zh-CN" sz="2000" baseline="30000" dirty="0" smtClean="0">
                <a:latin typeface="Arial Unicode MS" pitchFamily="1" charset="0"/>
                <a:ea typeface="宋体" charset="-122"/>
              </a:rPr>
              <a:t>-</a:t>
            </a:r>
            <a:endParaRPr lang="en-US" sz="2000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04375"/>
            <a:ext cx="1750218" cy="44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5537351" y="5013176"/>
            <a:ext cx="3311822" cy="1333072"/>
            <a:chOff x="1937286" y="4567329"/>
            <a:chExt cx="5703932" cy="203520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286" y="4567329"/>
              <a:ext cx="5703932" cy="2035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3881399" y="4612594"/>
              <a:ext cx="1170454" cy="4748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AutoShape 170"/>
          <p:cNvSpPr>
            <a:spLocks noChangeArrowheads="1"/>
          </p:cNvSpPr>
          <p:nvPr/>
        </p:nvSpPr>
        <p:spPr bwMode="auto">
          <a:xfrm>
            <a:off x="3355898" y="3896232"/>
            <a:ext cx="411477" cy="1714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AutoShape 170"/>
          <p:cNvSpPr>
            <a:spLocks noChangeArrowheads="1"/>
          </p:cNvSpPr>
          <p:nvPr/>
        </p:nvSpPr>
        <p:spPr bwMode="auto">
          <a:xfrm>
            <a:off x="4810050" y="5447745"/>
            <a:ext cx="914078" cy="1714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8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5048" y="116632"/>
            <a:ext cx="6683765" cy="886806"/>
          </a:xfrm>
        </p:spPr>
        <p:txBody>
          <a:bodyPr>
            <a:normAutofit/>
          </a:bodyPr>
          <a:lstStyle/>
          <a:p>
            <a:r>
              <a:rPr lang="en-US" altLang="zh-CN" sz="4200" b="1" dirty="0" smtClean="0"/>
              <a:t>2</a:t>
            </a:r>
            <a:r>
              <a:rPr lang="en-US" altLang="zh-CN" sz="4200" b="1" dirty="0" smtClean="0">
                <a:latin typeface="Symbol" pitchFamily="18" charset="2"/>
              </a:rPr>
              <a:t>f</a:t>
            </a:r>
            <a:r>
              <a:rPr lang="en-US" altLang="zh-CN" sz="4200" b="1" baseline="-25000" dirty="0" smtClean="0"/>
              <a:t>0</a:t>
            </a:r>
            <a:r>
              <a:rPr lang="en-US" altLang="zh-CN" sz="4200" b="1" dirty="0" smtClean="0"/>
              <a:t> Distributions (MC)</a:t>
            </a:r>
            <a:endParaRPr lang="zh-CN" altLang="en-US" sz="42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5980" y="980728"/>
            <a:ext cx="8229600" cy="5307613"/>
          </a:xfrm>
        </p:spPr>
        <p:txBody>
          <a:bodyPr/>
          <a:lstStyle/>
          <a:p>
            <a:r>
              <a:rPr lang="en-US" altLang="zh-CN" b="1" dirty="0" smtClean="0"/>
              <a:t>Normalized Raw </a:t>
            </a:r>
            <a:r>
              <a:rPr lang="en-US" altLang="zh-CN" b="1" dirty="0" smtClean="0"/>
              <a:t>distribution: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b="1" dirty="0" smtClean="0"/>
              <a:t>Double Ratio:</a:t>
            </a:r>
            <a:endParaRPr lang="zh-CN" altLang="en-US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2122948" y="1628800"/>
            <a:ext cx="3817204" cy="2302936"/>
            <a:chOff x="1316087" y="1538166"/>
            <a:chExt cx="2569213" cy="230293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087" y="1538166"/>
              <a:ext cx="2569213" cy="230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91680" y="2689634"/>
              <a:ext cx="1048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 smtClean="0"/>
                <a:t>uds</a:t>
              </a:r>
              <a:r>
                <a:rPr lang="en-US" altLang="zh-CN" sz="2800" b="1" dirty="0" smtClean="0"/>
                <a:t> MC</a:t>
              </a:r>
              <a:endParaRPr lang="zh-CN" altLang="en-US" sz="2800" b="1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691680" y="4437112"/>
            <a:ext cx="4385074" cy="2289316"/>
            <a:chOff x="1763688" y="4437112"/>
            <a:chExt cx="4385074" cy="2289316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437112"/>
              <a:ext cx="4385074" cy="2289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直接连接符 6"/>
            <p:cNvCxnSpPr/>
            <p:nvPr/>
          </p:nvCxnSpPr>
          <p:spPr>
            <a:xfrm>
              <a:off x="2680985" y="5373216"/>
              <a:ext cx="32591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46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O</a:t>
            </a:r>
            <a:r>
              <a:rPr lang="en-US" altLang="zh-CN" sz="4800" dirty="0" smtClean="0"/>
              <a:t>utline</a:t>
            </a:r>
            <a:endParaRPr lang="zh-CN" altLang="en-US" sz="48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39552" y="1124744"/>
            <a:ext cx="7695681" cy="5196664"/>
          </a:xfrm>
        </p:spPr>
        <p:txBody>
          <a:bodyPr>
            <a:normAutofit fontScale="92500"/>
          </a:bodyPr>
          <a:lstStyle/>
          <a:p>
            <a:r>
              <a:rPr lang="en-US" altLang="zh-CN" sz="3600" b="1" dirty="0"/>
              <a:t>Motivation</a:t>
            </a:r>
          </a:p>
          <a:p>
            <a:endParaRPr lang="en-US" altLang="zh-CN" sz="3600" b="1" dirty="0"/>
          </a:p>
          <a:p>
            <a:r>
              <a:rPr lang="en-US" altLang="zh-CN" sz="3600" b="1" dirty="0"/>
              <a:t>BEPCII and BESIII</a:t>
            </a:r>
          </a:p>
          <a:p>
            <a:endParaRPr lang="en-US" altLang="zh-CN" sz="3600" b="1" dirty="0"/>
          </a:p>
          <a:p>
            <a:pPr lvl="0"/>
            <a:r>
              <a:rPr lang="en-US" altLang="zh-CN" sz="2800" b="1" dirty="0"/>
              <a:t>Physics topics about FF at BESIII:</a:t>
            </a:r>
          </a:p>
          <a:p>
            <a:pPr lvl="1"/>
            <a:r>
              <a:rPr lang="en-US" altLang="zh-CN" b="1" dirty="0" smtClean="0"/>
              <a:t>Inclusive hadron(</a:t>
            </a:r>
            <a:r>
              <a:rPr lang="en-US" altLang="zh-CN" b="1" dirty="0" smtClean="0">
                <a:latin typeface="Symbol" pitchFamily="18" charset="2"/>
              </a:rPr>
              <a:t>p</a:t>
            </a:r>
            <a:r>
              <a:rPr lang="en-US" altLang="zh-CN" b="1" dirty="0" smtClean="0"/>
              <a:t>/</a:t>
            </a:r>
            <a:r>
              <a:rPr lang="en-US" altLang="zh-CN" b="1" dirty="0" smtClean="0">
                <a:latin typeface="Symbol" pitchFamily="18" charset="2"/>
              </a:rPr>
              <a:t>p</a:t>
            </a:r>
            <a:r>
              <a:rPr lang="en-US" altLang="zh-CN" b="1" baseline="30000" dirty="0" smtClean="0"/>
              <a:t>0</a:t>
            </a:r>
            <a:r>
              <a:rPr lang="en-US" altLang="zh-CN" b="1" dirty="0"/>
              <a:t>/K/</a:t>
            </a:r>
            <a:r>
              <a:rPr lang="en-US" altLang="zh-CN" b="1" dirty="0">
                <a:solidFill>
                  <a:srgbClr val="FF0000"/>
                </a:solidFill>
              </a:rPr>
              <a:t>K</a:t>
            </a:r>
            <a:r>
              <a:rPr lang="en-US" altLang="zh-CN" b="1" baseline="-25000" dirty="0" smtClean="0">
                <a:solidFill>
                  <a:srgbClr val="FF0000"/>
                </a:solidFill>
              </a:rPr>
              <a:t>S</a:t>
            </a:r>
            <a:r>
              <a:rPr lang="en-US" altLang="zh-CN" b="1" dirty="0"/>
              <a:t>…</a:t>
            </a:r>
            <a:r>
              <a:rPr lang="en-US" altLang="zh-CN" b="1" dirty="0">
                <a:latin typeface="Symbol" pitchFamily="18" charset="2"/>
              </a:rPr>
              <a:t>)</a:t>
            </a:r>
            <a:r>
              <a:rPr lang="en-US" altLang="zh-CN" b="1" dirty="0"/>
              <a:t> production</a:t>
            </a:r>
          </a:p>
          <a:p>
            <a:pPr lvl="1"/>
            <a:r>
              <a:rPr lang="en-US" altLang="zh-CN" b="1" dirty="0" smtClean="0"/>
              <a:t>Double Collins Asymmetries(</a:t>
            </a:r>
            <a:r>
              <a:rPr lang="en-US" altLang="zh-CN" b="1" dirty="0" smtClean="0">
                <a:solidFill>
                  <a:srgbClr val="FF0000"/>
                </a:solidFill>
              </a:rPr>
              <a:t>DCA</a:t>
            </a:r>
            <a:r>
              <a:rPr lang="en-US" altLang="zh-CN" b="1" dirty="0" smtClean="0"/>
              <a:t>) measurement 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sz="3600" b="1" dirty="0"/>
              <a:t> </a:t>
            </a:r>
          </a:p>
          <a:p>
            <a:r>
              <a:rPr lang="en-US" altLang="zh-CN" sz="3600" b="1" dirty="0"/>
              <a:t>Summary and Outlook</a:t>
            </a:r>
          </a:p>
          <a:p>
            <a:endParaRPr lang="en-US" altLang="zh-CN" b="0" dirty="0" smtClean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25EF-85DB-4B92-A9DA-AB1BB0D71B64}" type="slidenum">
              <a:rPr lang="zh-CN" altLang="en-US" sz="1600" b="1" smtClean="0">
                <a:solidFill>
                  <a:schemeClr val="tx1"/>
                </a:solidFill>
              </a:rPr>
              <a:t>2</a:t>
            </a:fld>
            <a:endParaRPr lang="zh-CN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1" y="4259083"/>
            <a:ext cx="2493381" cy="220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8732" cy="886806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Detector Effects(1)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5976664" cy="5485185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n-US" altLang="zh-CN" sz="2800" b="1" dirty="0" smtClean="0"/>
                  <a:t>From MC, we confirmed two kinds of detector effects which can not be cancelled out in Double Ratio:</a:t>
                </a:r>
              </a:p>
              <a:p>
                <a:pPr lvl="1"/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Case 1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.</a:t>
                </a:r>
                <a:r>
                  <a:rPr lang="en-US" altLang="zh-CN" sz="2400" b="1" dirty="0"/>
                  <a:t> when </a:t>
                </a:r>
                <a:r>
                  <a:rPr lang="en-US" altLang="zh-CN" sz="2400" b="1" dirty="0" smtClean="0"/>
                  <a:t>the azimuthal angle in the detector (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j</a:t>
                </a:r>
                <a:r>
                  <a:rPr lang="en-US" altLang="zh-CN" sz="2400" b="1" dirty="0" smtClean="0">
                    <a:latin typeface="Symbol" pitchFamily="18" charset="2"/>
                  </a:rPr>
                  <a:t>)</a:t>
                </a:r>
                <a:r>
                  <a:rPr lang="en-US" altLang="zh-CN" sz="2400" b="1" dirty="0" smtClean="0"/>
                  <a:t> of </a:t>
                </a:r>
                <a:r>
                  <a:rPr lang="en-US" altLang="zh-CN" sz="2400" b="1" dirty="0"/>
                  <a:t>two </a:t>
                </a:r>
                <a:r>
                  <a:rPr lang="zh-CN" altLang="en-US" sz="2400" b="1" dirty="0"/>
                  <a:t>𝝅 </a:t>
                </a:r>
                <a:r>
                  <a:rPr lang="en-US" altLang="zh-CN" sz="2400" b="1" dirty="0"/>
                  <a:t>are very close, </a:t>
                </a:r>
                <a:r>
                  <a:rPr lang="en-US" altLang="zh-CN" sz="2400" b="1" dirty="0" smtClean="0"/>
                  <a:t>opposite-charged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b="1" dirty="0" smtClean="0"/>
                  <a:t> </a:t>
                </a:r>
                <a:r>
                  <a:rPr lang="en-US" altLang="zh-CN" sz="2400" b="1" dirty="0"/>
                  <a:t>have higher efficiencies </a:t>
                </a:r>
                <a:r>
                  <a:rPr lang="en-US" altLang="zh-CN" sz="2400" b="1" dirty="0" smtClean="0"/>
                  <a:t>than same-charged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 smtClean="0"/>
                  <a:t>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b="1" dirty="0" smtClean="0"/>
                  <a:t>)</a:t>
                </a:r>
              </a:p>
              <a:p>
                <a:pPr lvl="1"/>
                <a:endParaRPr lang="en-US" altLang="zh-CN" sz="2000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5976664" cy="5485185"/>
              </a:xfrm>
              <a:blipFill rotWithShape="1">
                <a:blip r:embed="rId3"/>
                <a:stretch>
                  <a:fillRect l="-1733" t="-1000" r="-2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25EF-85DB-4B92-A9DA-AB1BB0D71B64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/>
          <a:stretch/>
        </p:blipFill>
        <p:spPr bwMode="auto">
          <a:xfrm>
            <a:off x="3347864" y="4297490"/>
            <a:ext cx="2403627" cy="212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627784" y="4831653"/>
                <a:ext cx="764725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6000" b="0" i="1" smtClean="0">
                          <a:solidFill>
                            <a:srgbClr val="3737F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zh-CN" altLang="en-US" sz="6000" dirty="0">
                  <a:solidFill>
                    <a:srgbClr val="3737F7"/>
                  </a:solidFill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831653"/>
                <a:ext cx="764725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97657" y="575498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①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2013" y="577837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②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66" y="2780928"/>
            <a:ext cx="2257414" cy="114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84" y="4397296"/>
            <a:ext cx="2833779" cy="201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673" y="5224584"/>
            <a:ext cx="1240880" cy="29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右箭头 7"/>
          <p:cNvSpPr/>
          <p:nvPr/>
        </p:nvSpPr>
        <p:spPr>
          <a:xfrm>
            <a:off x="5796136" y="5085184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489109" y="4259083"/>
            <a:ext cx="692007" cy="9596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内容占位符 6"/>
          <p:cNvSpPr txBox="1">
            <a:spLocks/>
          </p:cNvSpPr>
          <p:nvPr/>
        </p:nvSpPr>
        <p:spPr>
          <a:xfrm>
            <a:off x="348572" y="6409470"/>
            <a:ext cx="733054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b="1" dirty="0" smtClean="0"/>
              <a:t>Note that , </a:t>
            </a:r>
            <a:r>
              <a:rPr lang="en-US" altLang="zh-CN" sz="1800" b="1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altLang="zh-CN" sz="1800" b="1" baseline="-25000" dirty="0" smtClean="0">
                <a:solidFill>
                  <a:srgbClr val="FF0000"/>
                </a:solidFill>
                <a:latin typeface="Symbol" pitchFamily="18" charset="2"/>
              </a:rPr>
              <a:t>0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is calculated in C.M.S frame. </a:t>
            </a:r>
            <a:r>
              <a:rPr lang="en-US" altLang="zh-CN" sz="1800" b="1" dirty="0" smtClean="0">
                <a:solidFill>
                  <a:srgbClr val="FF0000"/>
                </a:solidFill>
                <a:latin typeface="Symbol" pitchFamily="18" charset="2"/>
              </a:rPr>
              <a:t>j 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is defined in lab.  frame.  </a:t>
            </a:r>
            <a:r>
              <a:rPr lang="en-US" altLang="zh-CN" sz="1800" b="1" dirty="0" smtClean="0"/>
              <a:t> </a:t>
            </a:r>
            <a:endParaRPr lang="zh-CN" alt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66" y="975371"/>
            <a:ext cx="2433194" cy="154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410929" y="5370252"/>
            <a:ext cx="697677" cy="416248"/>
            <a:chOff x="410929" y="5370252"/>
            <a:chExt cx="697677" cy="416248"/>
          </a:xfrm>
        </p:grpSpPr>
        <p:sp>
          <p:nvSpPr>
            <p:cNvPr id="14" name="TextBox 13"/>
            <p:cNvSpPr txBox="1"/>
            <p:nvPr/>
          </p:nvSpPr>
          <p:spPr>
            <a:xfrm>
              <a:off x="410929" y="5417168"/>
              <a:ext cx="697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wire</a:t>
              </a:r>
              <a:endParaRPr lang="zh-CN" altLang="en-US" dirty="0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11560" y="5370252"/>
              <a:ext cx="144016" cy="1454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611560" y="5370252"/>
              <a:ext cx="148208" cy="14566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88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2405"/>
            <a:ext cx="8229600" cy="1143000"/>
          </a:xfrm>
        </p:spPr>
        <p:txBody>
          <a:bodyPr/>
          <a:lstStyle/>
          <a:p>
            <a:r>
              <a:rPr lang="en-US" altLang="zh-CN" b="1" dirty="0" smtClean="0"/>
              <a:t>Detector Effects(2)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40767"/>
                <a:ext cx="5472608" cy="5517233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altLang="zh-CN" sz="2600" b="1" dirty="0" smtClean="0">
                    <a:solidFill>
                      <a:srgbClr val="FF0000"/>
                    </a:solidFill>
                  </a:rPr>
                  <a:t>Case 2</a:t>
                </a:r>
                <a:r>
                  <a:rPr lang="en-US" altLang="zh-CN" sz="2600" b="1" dirty="0">
                    <a:solidFill>
                      <a:srgbClr val="FF0000"/>
                    </a:solidFill>
                  </a:rPr>
                  <a:t>. </a:t>
                </a:r>
                <a:r>
                  <a:rPr lang="en-US" altLang="zh-CN" sz="2600" b="1" dirty="0"/>
                  <a:t>Ghost tracks produce extra same-charged </a:t>
                </a:r>
                <a14:m>
                  <m:oMath xmlns:m="http://schemas.openxmlformats.org/officeDocument/2006/math">
                    <m:r>
                      <a:rPr lang="en-US" altLang="zh-CN" sz="2600" b="1" i="1">
                        <a:latin typeface="Cambria Math"/>
                      </a:rPr>
                      <m:t>𝝅</m:t>
                    </m:r>
                    <m:r>
                      <a:rPr lang="en-US" altLang="zh-CN" sz="26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600" b="1" dirty="0"/>
                  <a:t>pairs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600" b="1" i="1" dirty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zh-CN" sz="2600" b="1" i="1" dirty="0"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6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600" b="1" i="1" dirty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zh-CN" sz="2600" b="1" i="1" dirty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sz="26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600" b="1" dirty="0"/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600" b="1" i="1" dirty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zh-CN" sz="2600" b="1" i="1" dirty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6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600" b="1" i="1" dirty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zh-CN" sz="2600" b="1" i="1" dirty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600" b="1" dirty="0"/>
                  <a:t>)</a:t>
                </a:r>
              </a:p>
              <a:p>
                <a:r>
                  <a:rPr lang="en-US" altLang="zh-CN" sz="2600" b="1" dirty="0"/>
                  <a:t>These two </a:t>
                </a:r>
                <a:r>
                  <a:rPr lang="en-US" altLang="zh-CN" sz="2600" b="1" dirty="0" smtClean="0"/>
                  <a:t>detectors </a:t>
                </a:r>
                <a:r>
                  <a:rPr lang="en-US" altLang="zh-CN" sz="2600" b="1" dirty="0"/>
                  <a:t>effects: </a:t>
                </a:r>
              </a:p>
              <a:p>
                <a:pPr lvl="1"/>
                <a:r>
                  <a:rPr lang="en-US" altLang="zh-CN" sz="2600" b="1" dirty="0"/>
                  <a:t>contaminate the </a:t>
                </a:r>
                <a14:m>
                  <m:oMath xmlns:m="http://schemas.openxmlformats.org/officeDocument/2006/math">
                    <m:r>
                      <a:rPr lang="en-US" altLang="zh-CN" sz="2600" b="1" i="1">
                        <a:latin typeface="Cambria Math"/>
                      </a:rPr>
                      <m:t>𝟐</m:t>
                    </m:r>
                    <m:r>
                      <a:rPr lang="en-US" altLang="zh-CN" sz="2600" b="1" i="1">
                        <a:latin typeface="Cambria Math"/>
                      </a:rPr>
                      <m:t>𝝓</m:t>
                    </m:r>
                    <m:r>
                      <a:rPr lang="en-US" altLang="zh-CN" sz="2600" b="1" i="1" baseline="-25000">
                        <a:latin typeface="Cambria Math"/>
                      </a:rPr>
                      <m:t>𝟎</m:t>
                    </m:r>
                  </m:oMath>
                </a14:m>
                <a:r>
                  <a:rPr lang="en-US" altLang="zh-CN" sz="2600" b="1" dirty="0"/>
                  <a:t> </a:t>
                </a:r>
                <a:r>
                  <a:rPr lang="en-US" altLang="zh-CN" sz="2600" b="1" dirty="0" smtClean="0"/>
                  <a:t>distribution, especially </a:t>
                </a:r>
                <a:r>
                  <a:rPr lang="en-US" altLang="zh-CN" sz="2600" b="1" dirty="0"/>
                  <a:t>in </a:t>
                </a:r>
                <a:r>
                  <a:rPr lang="en-US" altLang="zh-CN" sz="2600" b="1" dirty="0">
                    <a:solidFill>
                      <a:srgbClr val="FF0000"/>
                    </a:solidFill>
                  </a:rPr>
                  <a:t>small open angle </a:t>
                </a:r>
                <a:endParaRPr lang="en-US" altLang="zh-CN" sz="2600" b="1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sz="2600" b="1" dirty="0" smtClean="0"/>
                  <a:t>require </a:t>
                </a:r>
                <a:r>
                  <a:rPr lang="en-US" altLang="zh-CN" sz="2600" b="1" dirty="0">
                    <a:solidFill>
                      <a:srgbClr val="FF0000"/>
                    </a:solidFill>
                  </a:rPr>
                  <a:t>large open angle </a:t>
                </a:r>
                <a:r>
                  <a:rPr lang="en-US" altLang="zh-CN" sz="2600" b="1" dirty="0"/>
                  <a:t>of the two </a:t>
                </a:r>
                <a:r>
                  <a:rPr lang="en-US" altLang="zh-CN" sz="2600" b="1" dirty="0" smtClean="0">
                    <a:latin typeface="Symbol" pitchFamily="18" charset="2"/>
                  </a:rPr>
                  <a:t>p</a:t>
                </a:r>
              </a:p>
              <a:p>
                <a:pPr lvl="1"/>
                <a:r>
                  <a:rPr lang="en-US" altLang="zh-CN" sz="2600" b="1" dirty="0" smtClean="0">
                    <a:latin typeface="Times New Roman" pitchFamily="18" charset="0"/>
                    <a:cs typeface="Times New Roman" pitchFamily="18" charset="0"/>
                  </a:rPr>
                  <a:t>these effects can be </a:t>
                </a:r>
                <a:r>
                  <a:rPr lang="en-US" altLang="zh-CN" sz="2600" b="1" dirty="0" smtClean="0">
                    <a:latin typeface="Times New Roman" pitchFamily="18" charset="0"/>
                    <a:cs typeface="Times New Roman" pitchFamily="18" charset="0"/>
                  </a:rPr>
                  <a:t>suppressed, </a:t>
                </a:r>
                <a:r>
                  <a:rPr lang="en-US" altLang="zh-CN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but still </a:t>
                </a:r>
                <a:r>
                  <a:rPr lang="en-US" altLang="zh-CN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there, </a:t>
                </a:r>
                <a:r>
                  <a:rPr lang="en-US" altLang="zh-CN" sz="2600" b="1" dirty="0" smtClean="0">
                    <a:latin typeface="Times New Roman" pitchFamily="18" charset="0"/>
                    <a:cs typeface="Times New Roman" pitchFamily="18" charset="0"/>
                  </a:rPr>
                  <a:t>assumed as systematic errors </a:t>
                </a:r>
                <a:endParaRPr lang="zh-CN" alt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40767"/>
                <a:ext cx="5472608" cy="5517233"/>
              </a:xfrm>
              <a:blipFill rotWithShape="1">
                <a:blip r:embed="rId2"/>
                <a:stretch>
                  <a:fillRect l="-1670" t="-884" r="-10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63" y="1340767"/>
            <a:ext cx="2093768" cy="187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040198" y="3214500"/>
            <a:ext cx="1559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Ghost tracks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47" y="4030425"/>
            <a:ext cx="3174726" cy="240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48" y="5311228"/>
            <a:ext cx="1691213" cy="40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箭头 6"/>
          <p:cNvSpPr/>
          <p:nvPr/>
        </p:nvSpPr>
        <p:spPr>
          <a:xfrm>
            <a:off x="7359680" y="3756153"/>
            <a:ext cx="428860" cy="467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297252" y="4215868"/>
            <a:ext cx="692007" cy="9596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5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0"/>
          <a:stretch/>
        </p:blipFill>
        <p:spPr bwMode="auto">
          <a:xfrm>
            <a:off x="1112693" y="1626918"/>
            <a:ext cx="6483643" cy="315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216" y="21907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b="1" dirty="0"/>
              <a:t>MC Validation</a:t>
            </a:r>
            <a:endParaRPr lang="zh-CN" altLang="en-US" b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2755900" y="4450506"/>
            <a:ext cx="4240882" cy="274638"/>
            <a:chOff x="2755900" y="4450506"/>
            <a:chExt cx="4240882" cy="274638"/>
          </a:xfrm>
        </p:grpSpPr>
        <p:sp>
          <p:nvSpPr>
            <p:cNvPr id="10" name="Rectangle 184"/>
            <p:cNvSpPr>
              <a:spLocks noChangeArrowheads="1"/>
            </p:cNvSpPr>
            <p:nvPr/>
          </p:nvSpPr>
          <p:spPr bwMode="auto">
            <a:xfrm>
              <a:off x="2755900" y="4450506"/>
              <a:ext cx="260350" cy="27463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1</a:t>
              </a:r>
            </a:p>
          </p:txBody>
        </p:sp>
        <p:sp>
          <p:nvSpPr>
            <p:cNvPr id="11" name="Rectangle 185"/>
            <p:cNvSpPr>
              <a:spLocks noChangeArrowheads="1"/>
            </p:cNvSpPr>
            <p:nvPr/>
          </p:nvSpPr>
          <p:spPr bwMode="auto">
            <a:xfrm>
              <a:off x="3159522" y="4450506"/>
              <a:ext cx="260350" cy="27463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2</a:t>
              </a:r>
            </a:p>
          </p:txBody>
        </p:sp>
        <p:sp>
          <p:nvSpPr>
            <p:cNvPr id="12" name="Rectangle 186"/>
            <p:cNvSpPr>
              <a:spLocks noChangeArrowheads="1"/>
            </p:cNvSpPr>
            <p:nvPr/>
          </p:nvSpPr>
          <p:spPr bwMode="auto">
            <a:xfrm>
              <a:off x="3563888" y="4450506"/>
              <a:ext cx="260350" cy="27463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3</a:t>
              </a:r>
            </a:p>
          </p:txBody>
        </p:sp>
        <p:sp>
          <p:nvSpPr>
            <p:cNvPr id="13" name="Rectangle 187"/>
            <p:cNvSpPr>
              <a:spLocks noChangeArrowheads="1"/>
            </p:cNvSpPr>
            <p:nvPr/>
          </p:nvSpPr>
          <p:spPr bwMode="auto">
            <a:xfrm>
              <a:off x="3995936" y="4450506"/>
              <a:ext cx="260350" cy="27463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4</a:t>
              </a:r>
            </a:p>
          </p:txBody>
        </p:sp>
        <p:sp>
          <p:nvSpPr>
            <p:cNvPr id="14" name="Rectangle 188"/>
            <p:cNvSpPr>
              <a:spLocks noChangeArrowheads="1"/>
            </p:cNvSpPr>
            <p:nvPr/>
          </p:nvSpPr>
          <p:spPr bwMode="auto">
            <a:xfrm>
              <a:off x="4455666" y="4450506"/>
              <a:ext cx="260350" cy="27463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5</a:t>
              </a:r>
            </a:p>
          </p:txBody>
        </p:sp>
        <p:sp>
          <p:nvSpPr>
            <p:cNvPr id="15" name="Rectangle 189"/>
            <p:cNvSpPr>
              <a:spLocks noChangeArrowheads="1"/>
            </p:cNvSpPr>
            <p:nvPr/>
          </p:nvSpPr>
          <p:spPr bwMode="auto">
            <a:xfrm>
              <a:off x="4932040" y="4450506"/>
              <a:ext cx="260350" cy="27463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6</a:t>
              </a:r>
            </a:p>
          </p:txBody>
        </p:sp>
        <p:sp>
          <p:nvSpPr>
            <p:cNvPr id="16" name="Rectangle 190"/>
            <p:cNvSpPr>
              <a:spLocks noChangeArrowheads="1"/>
            </p:cNvSpPr>
            <p:nvPr/>
          </p:nvSpPr>
          <p:spPr bwMode="auto">
            <a:xfrm>
              <a:off x="5364088" y="4450506"/>
              <a:ext cx="260350" cy="27463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7</a:t>
              </a:r>
            </a:p>
          </p:txBody>
        </p:sp>
        <p:sp>
          <p:nvSpPr>
            <p:cNvPr id="17" name="Rectangle 191"/>
            <p:cNvSpPr>
              <a:spLocks noChangeArrowheads="1"/>
            </p:cNvSpPr>
            <p:nvPr/>
          </p:nvSpPr>
          <p:spPr bwMode="auto">
            <a:xfrm>
              <a:off x="5751810" y="4450506"/>
              <a:ext cx="260350" cy="27463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8</a:t>
              </a:r>
            </a:p>
          </p:txBody>
        </p:sp>
        <p:sp>
          <p:nvSpPr>
            <p:cNvPr id="18" name="Rectangle 192"/>
            <p:cNvSpPr>
              <a:spLocks noChangeArrowheads="1"/>
            </p:cNvSpPr>
            <p:nvPr/>
          </p:nvSpPr>
          <p:spPr bwMode="auto">
            <a:xfrm>
              <a:off x="6183858" y="4450506"/>
              <a:ext cx="260350" cy="27463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9</a:t>
              </a:r>
            </a:p>
          </p:txBody>
        </p:sp>
        <p:sp>
          <p:nvSpPr>
            <p:cNvPr id="19" name="Rectangle 193"/>
            <p:cNvSpPr>
              <a:spLocks noChangeArrowheads="1"/>
            </p:cNvSpPr>
            <p:nvPr/>
          </p:nvSpPr>
          <p:spPr bwMode="auto">
            <a:xfrm>
              <a:off x="6660232" y="4450506"/>
              <a:ext cx="336550" cy="27463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10</a:t>
              </a:r>
            </a:p>
          </p:txBody>
        </p:sp>
      </p:grpSp>
      <p:sp>
        <p:nvSpPr>
          <p:cNvPr id="22" name="Rectangle 162"/>
          <p:cNvSpPr>
            <a:spLocks noChangeArrowheads="1"/>
          </p:cNvSpPr>
          <p:nvPr/>
        </p:nvSpPr>
        <p:spPr bwMode="auto">
          <a:xfrm>
            <a:off x="8543453" y="5349031"/>
            <a:ext cx="36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 dirty="0"/>
              <a:t>z</a:t>
            </a:r>
            <a:r>
              <a:rPr lang="en-US" b="1" baseline="-25000" dirty="0"/>
              <a:t>2</a:t>
            </a:r>
            <a:endParaRPr lang="en-US" b="1" dirty="0"/>
          </a:p>
        </p:txBody>
      </p:sp>
      <p:sp>
        <p:nvSpPr>
          <p:cNvPr id="26" name="Rectangle 166"/>
          <p:cNvSpPr>
            <a:spLocks noChangeArrowheads="1"/>
          </p:cNvSpPr>
          <p:nvPr/>
        </p:nvSpPr>
        <p:spPr bwMode="auto">
          <a:xfrm>
            <a:off x="2451973" y="5214392"/>
            <a:ext cx="6078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b="1" dirty="0"/>
              <a:t>0.15-0.2</a:t>
            </a:r>
          </a:p>
        </p:txBody>
      </p:sp>
      <p:sp>
        <p:nvSpPr>
          <p:cNvPr id="27" name="Rectangle 167"/>
          <p:cNvSpPr>
            <a:spLocks noChangeArrowheads="1"/>
          </p:cNvSpPr>
          <p:nvPr/>
        </p:nvSpPr>
        <p:spPr bwMode="auto">
          <a:xfrm>
            <a:off x="3020149" y="5215902"/>
            <a:ext cx="5437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b="1" dirty="0"/>
              <a:t>0.2-0.3</a:t>
            </a:r>
          </a:p>
        </p:txBody>
      </p:sp>
      <p:sp>
        <p:nvSpPr>
          <p:cNvPr id="28" name="Rectangle 168"/>
          <p:cNvSpPr>
            <a:spLocks noChangeArrowheads="1"/>
          </p:cNvSpPr>
          <p:nvPr/>
        </p:nvSpPr>
        <p:spPr bwMode="auto">
          <a:xfrm>
            <a:off x="3449257" y="5215902"/>
            <a:ext cx="5437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b="1" dirty="0"/>
              <a:t>0.3-0.5</a:t>
            </a:r>
          </a:p>
        </p:txBody>
      </p:sp>
      <p:sp>
        <p:nvSpPr>
          <p:cNvPr id="29" name="Rectangle 169"/>
          <p:cNvSpPr>
            <a:spLocks noChangeArrowheads="1"/>
          </p:cNvSpPr>
          <p:nvPr/>
        </p:nvSpPr>
        <p:spPr bwMode="auto">
          <a:xfrm>
            <a:off x="3851920" y="5214392"/>
            <a:ext cx="5437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b="1" dirty="0" smtClean="0"/>
              <a:t>0.5-0.9</a:t>
            </a:r>
            <a:endParaRPr lang="en-US" sz="900" b="1" dirty="0"/>
          </a:p>
        </p:txBody>
      </p:sp>
      <p:sp>
        <p:nvSpPr>
          <p:cNvPr id="39" name="Line 197"/>
          <p:cNvSpPr>
            <a:spLocks noChangeShapeType="1"/>
          </p:cNvSpPr>
          <p:nvPr/>
        </p:nvSpPr>
        <p:spPr bwMode="auto">
          <a:xfrm>
            <a:off x="2482056" y="5128227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Line 197"/>
          <p:cNvSpPr>
            <a:spLocks noChangeShapeType="1"/>
          </p:cNvSpPr>
          <p:nvPr/>
        </p:nvSpPr>
        <p:spPr bwMode="auto">
          <a:xfrm>
            <a:off x="2482056" y="5525102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Rectangle 162"/>
          <p:cNvSpPr>
            <a:spLocks noChangeArrowheads="1"/>
          </p:cNvSpPr>
          <p:nvPr/>
        </p:nvSpPr>
        <p:spPr bwMode="auto">
          <a:xfrm>
            <a:off x="8544463" y="4884678"/>
            <a:ext cx="3850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 dirty="0" smtClean="0"/>
              <a:t>z</a:t>
            </a:r>
            <a:r>
              <a:rPr lang="en-US" b="1" i="1" baseline="-25000" dirty="0" smtClean="0"/>
              <a:t>1</a:t>
            </a:r>
            <a:endParaRPr lang="en-US" b="1" baseline="-25000" dirty="0"/>
          </a:p>
        </p:txBody>
      </p:sp>
      <p:sp>
        <p:nvSpPr>
          <p:cNvPr id="42" name="Line 160"/>
          <p:cNvSpPr>
            <a:spLocks noChangeShapeType="1"/>
          </p:cNvSpPr>
          <p:nvPr/>
        </p:nvSpPr>
        <p:spPr bwMode="auto">
          <a:xfrm>
            <a:off x="4355976" y="4429170"/>
            <a:ext cx="0" cy="11271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Line 160"/>
          <p:cNvSpPr>
            <a:spLocks noChangeShapeType="1"/>
          </p:cNvSpPr>
          <p:nvPr/>
        </p:nvSpPr>
        <p:spPr bwMode="auto">
          <a:xfrm>
            <a:off x="5652120" y="4429596"/>
            <a:ext cx="0" cy="11271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Line 160"/>
          <p:cNvSpPr>
            <a:spLocks noChangeShapeType="1"/>
          </p:cNvSpPr>
          <p:nvPr/>
        </p:nvSpPr>
        <p:spPr bwMode="auto">
          <a:xfrm>
            <a:off x="6516216" y="4406056"/>
            <a:ext cx="0" cy="11271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Line 171"/>
          <p:cNvSpPr>
            <a:spLocks noChangeShapeType="1"/>
          </p:cNvSpPr>
          <p:nvPr/>
        </p:nvSpPr>
        <p:spPr bwMode="auto">
          <a:xfrm>
            <a:off x="3059832" y="4450432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Line 171"/>
          <p:cNvSpPr>
            <a:spLocks noChangeShapeType="1"/>
          </p:cNvSpPr>
          <p:nvPr/>
        </p:nvSpPr>
        <p:spPr bwMode="auto">
          <a:xfrm>
            <a:off x="3472188" y="443621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Line 171"/>
          <p:cNvSpPr>
            <a:spLocks noChangeShapeType="1"/>
          </p:cNvSpPr>
          <p:nvPr/>
        </p:nvSpPr>
        <p:spPr bwMode="auto">
          <a:xfrm>
            <a:off x="3923928" y="445975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165"/>
          <p:cNvSpPr>
            <a:spLocks noChangeArrowheads="1"/>
          </p:cNvSpPr>
          <p:nvPr/>
        </p:nvSpPr>
        <p:spPr bwMode="auto">
          <a:xfrm>
            <a:off x="3016250" y="4797152"/>
            <a:ext cx="104973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0.15-0.2</a:t>
            </a:r>
          </a:p>
        </p:txBody>
      </p:sp>
      <p:sp>
        <p:nvSpPr>
          <p:cNvPr id="49" name="Line 171"/>
          <p:cNvSpPr>
            <a:spLocks noChangeShapeType="1"/>
          </p:cNvSpPr>
          <p:nvPr/>
        </p:nvSpPr>
        <p:spPr bwMode="auto">
          <a:xfrm>
            <a:off x="4788024" y="4480669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Line 171"/>
          <p:cNvSpPr>
            <a:spLocks noChangeShapeType="1"/>
          </p:cNvSpPr>
          <p:nvPr/>
        </p:nvSpPr>
        <p:spPr bwMode="auto">
          <a:xfrm>
            <a:off x="5220072" y="4459332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Line 171"/>
          <p:cNvSpPr>
            <a:spLocks noChangeShapeType="1"/>
          </p:cNvSpPr>
          <p:nvPr/>
        </p:nvSpPr>
        <p:spPr bwMode="auto">
          <a:xfrm>
            <a:off x="6084168" y="4513796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Rectangle 196"/>
          <p:cNvSpPr>
            <a:spLocks noChangeArrowheads="1"/>
          </p:cNvSpPr>
          <p:nvPr/>
        </p:nvSpPr>
        <p:spPr bwMode="auto">
          <a:xfrm>
            <a:off x="4455666" y="4780384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0.2-0.3</a:t>
            </a:r>
          </a:p>
        </p:txBody>
      </p:sp>
      <p:sp>
        <p:nvSpPr>
          <p:cNvPr id="31" name="Rectangle 177"/>
          <p:cNvSpPr>
            <a:spLocks noChangeArrowheads="1"/>
          </p:cNvSpPr>
          <p:nvPr/>
        </p:nvSpPr>
        <p:spPr bwMode="auto">
          <a:xfrm>
            <a:off x="5724128" y="4797152"/>
            <a:ext cx="79208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/>
              <a:t>0.3-0.5</a:t>
            </a:r>
          </a:p>
        </p:txBody>
      </p:sp>
      <p:sp>
        <p:nvSpPr>
          <p:cNvPr id="32" name="Rectangle 178"/>
          <p:cNvSpPr>
            <a:spLocks noChangeArrowheads="1"/>
          </p:cNvSpPr>
          <p:nvPr/>
        </p:nvSpPr>
        <p:spPr bwMode="auto">
          <a:xfrm>
            <a:off x="6596856" y="4797152"/>
            <a:ext cx="74090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/>
              <a:t>0.5-0.9</a:t>
            </a:r>
            <a:endParaRPr lang="en-US" sz="1400" b="1" dirty="0"/>
          </a:p>
        </p:txBody>
      </p:sp>
      <p:sp>
        <p:nvSpPr>
          <p:cNvPr id="54" name="Rectangle 167"/>
          <p:cNvSpPr>
            <a:spLocks noChangeArrowheads="1"/>
          </p:cNvSpPr>
          <p:nvPr/>
        </p:nvSpPr>
        <p:spPr bwMode="auto">
          <a:xfrm>
            <a:off x="4283968" y="5216676"/>
            <a:ext cx="5437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b="1" dirty="0"/>
              <a:t>0.2-0.3</a:t>
            </a:r>
          </a:p>
        </p:txBody>
      </p:sp>
      <p:sp>
        <p:nvSpPr>
          <p:cNvPr id="55" name="Rectangle 168"/>
          <p:cNvSpPr>
            <a:spLocks noChangeArrowheads="1"/>
          </p:cNvSpPr>
          <p:nvPr/>
        </p:nvSpPr>
        <p:spPr bwMode="auto">
          <a:xfrm>
            <a:off x="4716016" y="5214392"/>
            <a:ext cx="5437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b="1" dirty="0"/>
              <a:t>0.3-0.5</a:t>
            </a:r>
          </a:p>
        </p:txBody>
      </p:sp>
      <p:sp>
        <p:nvSpPr>
          <p:cNvPr id="56" name="Rectangle 169"/>
          <p:cNvSpPr>
            <a:spLocks noChangeArrowheads="1"/>
          </p:cNvSpPr>
          <p:nvPr/>
        </p:nvSpPr>
        <p:spPr bwMode="auto">
          <a:xfrm>
            <a:off x="5180389" y="5219174"/>
            <a:ext cx="5437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b="1" dirty="0" smtClean="0"/>
              <a:t>0.5-0.9</a:t>
            </a:r>
            <a:endParaRPr lang="en-US" sz="900" b="1" dirty="0"/>
          </a:p>
        </p:txBody>
      </p:sp>
      <p:sp>
        <p:nvSpPr>
          <p:cNvPr id="57" name="Rectangle 169"/>
          <p:cNvSpPr>
            <a:spLocks noChangeArrowheads="1"/>
          </p:cNvSpPr>
          <p:nvPr/>
        </p:nvSpPr>
        <p:spPr bwMode="auto">
          <a:xfrm>
            <a:off x="6053117" y="5229200"/>
            <a:ext cx="5437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b="1" dirty="0" smtClean="0"/>
              <a:t>0.5-0.9</a:t>
            </a:r>
            <a:endParaRPr lang="en-US" sz="900" b="1" dirty="0"/>
          </a:p>
        </p:txBody>
      </p:sp>
      <p:sp>
        <p:nvSpPr>
          <p:cNvPr id="58" name="Rectangle 169"/>
          <p:cNvSpPr>
            <a:spLocks noChangeArrowheads="1"/>
          </p:cNvSpPr>
          <p:nvPr/>
        </p:nvSpPr>
        <p:spPr bwMode="auto">
          <a:xfrm>
            <a:off x="6692557" y="5229200"/>
            <a:ext cx="5437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b="1" dirty="0" smtClean="0"/>
              <a:t>0.5-0.9</a:t>
            </a:r>
            <a:endParaRPr lang="en-US" sz="900" b="1" dirty="0"/>
          </a:p>
        </p:txBody>
      </p:sp>
      <p:sp>
        <p:nvSpPr>
          <p:cNvPr id="59" name="Rectangle 168"/>
          <p:cNvSpPr>
            <a:spLocks noChangeArrowheads="1"/>
          </p:cNvSpPr>
          <p:nvPr/>
        </p:nvSpPr>
        <p:spPr bwMode="auto">
          <a:xfrm>
            <a:off x="5612437" y="5229200"/>
            <a:ext cx="5437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 b="1" dirty="0"/>
              <a:t>0.3-0.5</a:t>
            </a:r>
          </a:p>
        </p:txBody>
      </p:sp>
      <p:sp>
        <p:nvSpPr>
          <p:cNvPr id="52" name="内容占位符 2"/>
          <p:cNvSpPr>
            <a:spLocks noGrp="1"/>
          </p:cNvSpPr>
          <p:nvPr>
            <p:ph idx="1"/>
          </p:nvPr>
        </p:nvSpPr>
        <p:spPr>
          <a:xfrm>
            <a:off x="745942" y="5745906"/>
            <a:ext cx="7419447" cy="886684"/>
          </a:xfrm>
        </p:spPr>
        <p:txBody>
          <a:bodyPr>
            <a:noAutofit/>
          </a:bodyPr>
          <a:lstStyle/>
          <a:p>
            <a:pPr lvl="0"/>
            <a:r>
              <a:rPr lang="en-US" altLang="zh-CN" sz="2400" b="1" dirty="0" smtClean="0">
                <a:solidFill>
                  <a:prstClr val="black"/>
                </a:solidFill>
              </a:rPr>
              <a:t>In most of bins, consistent with zero as expected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37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979544" y="1472710"/>
            <a:ext cx="2656538" cy="1872208"/>
            <a:chOff x="6163933" y="1473697"/>
            <a:chExt cx="2463590" cy="1667271"/>
          </a:xfrm>
        </p:grpSpPr>
        <p:grpSp>
          <p:nvGrpSpPr>
            <p:cNvPr id="14" name="组合 13"/>
            <p:cNvGrpSpPr/>
            <p:nvPr/>
          </p:nvGrpSpPr>
          <p:grpSpPr>
            <a:xfrm>
              <a:off x="6163933" y="1473697"/>
              <a:ext cx="2463590" cy="1667271"/>
              <a:chOff x="6163933" y="1473697"/>
              <a:chExt cx="2463590" cy="1667271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9052" y="1499905"/>
                <a:ext cx="1748471" cy="1592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100392" y="2833191"/>
                <a:ext cx="1620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/>
                  <a:t>2</a:t>
                </a:r>
                <a:endParaRPr lang="zh-CN" altLang="en-US" sz="1400" b="1" dirty="0"/>
              </a:p>
            </p:txBody>
          </p:sp>
          <p:sp>
            <p:nvSpPr>
              <p:cNvPr id="12" name="文本框 12"/>
              <p:cNvSpPr txBox="1"/>
              <p:nvPr/>
            </p:nvSpPr>
            <p:spPr>
              <a:xfrm>
                <a:off x="6163933" y="1473697"/>
                <a:ext cx="783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err="1" smtClean="0"/>
                  <a:t>N</a:t>
                </a:r>
                <a:r>
                  <a:rPr lang="en-US" altLang="zh-CN" b="1" baseline="-25000" dirty="0" err="1" smtClean="0"/>
                  <a:t>event</a:t>
                </a:r>
                <a:endParaRPr lang="zh-CN" altLang="en-US" b="1" baseline="-25000" dirty="0"/>
              </a:p>
            </p:txBody>
          </p:sp>
          <p:sp>
            <p:nvSpPr>
              <p:cNvPr id="19" name="左大括号 18"/>
              <p:cNvSpPr/>
              <p:nvPr/>
            </p:nvSpPr>
            <p:spPr>
              <a:xfrm>
                <a:off x="6799016" y="2251860"/>
                <a:ext cx="148082" cy="643357"/>
              </a:xfrm>
              <a:prstGeom prst="lef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左大括号 21"/>
              <p:cNvSpPr/>
              <p:nvPr/>
            </p:nvSpPr>
            <p:spPr>
              <a:xfrm>
                <a:off x="6811009" y="1933329"/>
                <a:ext cx="136089" cy="256504"/>
              </a:xfrm>
              <a:prstGeom prst="lef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6947099" y="1933330"/>
              <a:ext cx="15144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47337"/>
            <a:ext cx="8802674" cy="886806"/>
          </a:xfrm>
        </p:spPr>
        <p:txBody>
          <a:bodyPr>
            <a:normAutofit/>
          </a:bodyPr>
          <a:lstStyle/>
          <a:p>
            <a:r>
              <a:rPr lang="en-US" altLang="zh-CN" sz="4200" b="1" dirty="0" smtClean="0"/>
              <a:t>Estimation of Mis-combination </a:t>
            </a:r>
            <a:r>
              <a:rPr lang="en-US" altLang="zh-CN" sz="4200" b="1" dirty="0"/>
              <a:t>R</a:t>
            </a:r>
            <a:r>
              <a:rPr lang="en-US" altLang="zh-CN" sz="4200" b="1" dirty="0" smtClean="0"/>
              <a:t>ate</a:t>
            </a:r>
            <a:endParaRPr lang="zh-CN" altLang="en-US" sz="42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467544" y="2934420"/>
            <a:ext cx="8012029" cy="1660736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altLang="zh-CN" sz="2600" b="1" dirty="0" smtClean="0"/>
              <a:t>This estimation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relies on MC</a:t>
            </a:r>
          </a:p>
          <a:p>
            <a:pPr lvl="1"/>
            <a:r>
              <a:rPr lang="en-US" altLang="zh-CN" sz="2400" b="1" dirty="0"/>
              <a:t>W</a:t>
            </a:r>
            <a:r>
              <a:rPr lang="en-US" altLang="zh-CN" sz="2400" b="1" dirty="0" smtClean="0"/>
              <a:t>e trace the final hadrons back to the initial </a:t>
            </a:r>
            <a:r>
              <a:rPr lang="en-US" altLang="zh-CN" sz="2400" b="1" dirty="0" err="1" smtClean="0"/>
              <a:t>parton</a:t>
            </a:r>
            <a:r>
              <a:rPr lang="en-US" altLang="zh-CN" sz="2400" b="1" dirty="0" smtClean="0"/>
              <a:t> in </a:t>
            </a:r>
            <a:r>
              <a:rPr lang="en-US" altLang="zh-CN" sz="2400" b="1" dirty="0" err="1" smtClean="0"/>
              <a:t>Pythia</a:t>
            </a:r>
            <a:r>
              <a:rPr lang="en-US" altLang="zh-CN" sz="2400" b="1" dirty="0" smtClean="0"/>
              <a:t> to find </a:t>
            </a:r>
            <a:r>
              <a:rPr lang="en-US" altLang="zh-CN" sz="2400" b="1" dirty="0" smtClean="0">
                <a:latin typeface="Symbol" pitchFamily="18" charset="2"/>
              </a:rPr>
              <a:t>p</a:t>
            </a:r>
            <a:r>
              <a:rPr lang="en-US" altLang="zh-CN" sz="2400" b="1" dirty="0" smtClean="0"/>
              <a:t>-pair that come from the same quark .</a:t>
            </a:r>
          </a:p>
          <a:p>
            <a:pPr lvl="1"/>
            <a:r>
              <a:rPr lang="en-US" altLang="zh-CN" sz="2400" b="1" dirty="0" smtClean="0"/>
              <a:t>Need more check and will be used to correct asymmetries  measured in data</a:t>
            </a:r>
          </a:p>
        </p:txBody>
      </p:sp>
      <p:sp>
        <p:nvSpPr>
          <p:cNvPr id="6" name="内容占位符 3"/>
          <p:cNvSpPr txBox="1">
            <a:spLocks/>
          </p:cNvSpPr>
          <p:nvPr/>
        </p:nvSpPr>
        <p:spPr>
          <a:xfrm>
            <a:off x="467544" y="1037659"/>
            <a:ext cx="7695681" cy="9678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tx1"/>
                </a:solidFill>
              </a:rPr>
              <a:t>The rate of the </a:t>
            </a:r>
            <a:r>
              <a:rPr lang="en-US" altLang="zh-CN" b="1" dirty="0" err="1" smtClean="0">
                <a:solidFill>
                  <a:schemeClr val="tx1"/>
                </a:solidFill>
              </a:rPr>
              <a:t>mis</a:t>
            </a:r>
            <a:r>
              <a:rPr lang="en-US" altLang="zh-CN" b="1" dirty="0" smtClean="0">
                <a:solidFill>
                  <a:schemeClr val="tx1"/>
                </a:solidFill>
              </a:rPr>
              <a:t>-combination(</a:t>
            </a:r>
            <a:r>
              <a:rPr lang="en-US" altLang="zh-CN" b="1" i="1" dirty="0" smtClean="0">
                <a:solidFill>
                  <a:schemeClr val="tx1"/>
                </a:solidFill>
              </a:rPr>
              <a:t>R</a:t>
            </a:r>
            <a:r>
              <a:rPr lang="en-US" altLang="zh-CN" b="1" baseline="-25000" dirty="0" smtClean="0">
                <a:solidFill>
                  <a:schemeClr val="tx1"/>
                </a:solidFill>
              </a:rPr>
              <a:t>mis.</a:t>
            </a:r>
            <a:r>
              <a:rPr lang="en-US" altLang="zh-CN" b="1" dirty="0" smtClean="0">
                <a:solidFill>
                  <a:schemeClr val="tx1"/>
                </a:solidFill>
              </a:rPr>
              <a:t>) </a:t>
            </a:r>
            <a:r>
              <a:rPr lang="en-US" altLang="zh-CN" b="1" dirty="0">
                <a:solidFill>
                  <a:schemeClr val="tx1"/>
                </a:solidFill>
              </a:rPr>
              <a:t>need </a:t>
            </a:r>
            <a:r>
              <a:rPr lang="en-US" altLang="zh-CN" b="1" dirty="0" smtClean="0">
                <a:solidFill>
                  <a:schemeClr val="tx1"/>
                </a:solidFill>
              </a:rPr>
              <a:t>to be known</a:t>
            </a:r>
            <a:endParaRPr lang="en-US" altLang="zh-CN" b="1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825423"/>
              </p:ext>
            </p:extLst>
          </p:nvPr>
        </p:nvGraphicFramePr>
        <p:xfrm>
          <a:off x="1403648" y="1831568"/>
          <a:ext cx="3750947" cy="602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公式" r:id="rId4" imgW="1485720" imgH="228600" progId="Equation.3">
                  <p:embed/>
                </p:oleObj>
              </mc:Choice>
              <mc:Fallback>
                <p:oleObj name="公式" r:id="rId4" imgW="14857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1831568"/>
                        <a:ext cx="3750947" cy="602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90" y="4562824"/>
            <a:ext cx="3699816" cy="223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71" y="4563302"/>
            <a:ext cx="3161821" cy="229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2627784" y="4690010"/>
            <a:ext cx="1440160" cy="646331"/>
            <a:chOff x="2627784" y="4562824"/>
            <a:chExt cx="144016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2950152" y="4562824"/>
              <a:ext cx="1117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all</a:t>
              </a:r>
            </a:p>
            <a:p>
              <a:r>
                <a:rPr lang="en-US" altLang="zh-CN" b="1" dirty="0" smtClean="0"/>
                <a:t>mis-com.</a:t>
              </a:r>
              <a:endParaRPr lang="zh-CN" altLang="en-US" b="1" dirty="0"/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2627784" y="4757128"/>
              <a:ext cx="3223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2627784" y="5013176"/>
              <a:ext cx="30862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9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68958"/>
          </a:xfrm>
        </p:spPr>
        <p:txBody>
          <a:bodyPr/>
          <a:lstStyle/>
          <a:p>
            <a:r>
              <a:rPr lang="en-US" altLang="zh-CN" b="1" dirty="0" smtClean="0"/>
              <a:t>Summary and </a:t>
            </a:r>
            <a:r>
              <a:rPr lang="en-US" altLang="zh-CN" b="1" dirty="0"/>
              <a:t>O</a:t>
            </a:r>
            <a:r>
              <a:rPr lang="en-US" altLang="zh-CN" b="1" dirty="0" smtClean="0"/>
              <a:t>utlook 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545855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BESIII data@[2.0-4.6]</a:t>
            </a:r>
            <a:r>
              <a:rPr lang="en-US" altLang="zh-CN" sz="2800" b="1" dirty="0" err="1"/>
              <a:t>GeV</a:t>
            </a:r>
            <a:r>
              <a:rPr lang="en-US" altLang="zh-CN" sz="2800" b="1" dirty="0"/>
              <a:t> </a:t>
            </a:r>
            <a:r>
              <a:rPr lang="en-US" altLang="zh-CN" sz="2800" b="1" dirty="0" smtClean="0"/>
              <a:t>can </a:t>
            </a:r>
            <a:r>
              <a:rPr lang="en-US" altLang="zh-CN" sz="2800" b="1" dirty="0"/>
              <a:t>provide:</a:t>
            </a:r>
          </a:p>
          <a:p>
            <a:pPr lvl="1"/>
            <a:r>
              <a:rPr lang="en-US" altLang="zh-CN" sz="2400" b="1" dirty="0"/>
              <a:t>Data at low energy </a:t>
            </a:r>
            <a:r>
              <a:rPr lang="en-US" altLang="zh-CN" sz="2400" b="1" dirty="0" smtClean="0"/>
              <a:t>scale</a:t>
            </a:r>
          </a:p>
          <a:p>
            <a:pPr lvl="1"/>
            <a:r>
              <a:rPr lang="en-US" altLang="zh-CN" sz="2400" b="1" dirty="0" smtClean="0"/>
              <a:t>Test </a:t>
            </a:r>
            <a:r>
              <a:rPr lang="en-US" altLang="zh-CN" sz="2400" b="1" dirty="0"/>
              <a:t>energy evolution </a:t>
            </a:r>
            <a:r>
              <a:rPr lang="en-US" altLang="zh-CN" sz="2400" b="1" dirty="0" smtClean="0"/>
              <a:t>effect</a:t>
            </a:r>
            <a:endParaRPr lang="en-US" altLang="zh-CN" sz="2400" b="1" dirty="0"/>
          </a:p>
          <a:p>
            <a:r>
              <a:rPr lang="en-US" altLang="zh-CN" sz="2800" b="1" dirty="0" smtClean="0"/>
              <a:t>What we are working on currently:</a:t>
            </a:r>
          </a:p>
          <a:p>
            <a:pPr lvl="1"/>
            <a:r>
              <a:rPr lang="en-US" altLang="zh-CN" sz="2400" b="1" dirty="0" smtClean="0"/>
              <a:t>Ks + X cross section</a:t>
            </a:r>
          </a:p>
          <a:p>
            <a:pPr lvl="1"/>
            <a:r>
              <a:rPr lang="en-US" altLang="zh-CN" sz="2400" b="1" dirty="0" smtClean="0"/>
              <a:t>Double Collins asymmetries in inclusive charged </a:t>
            </a:r>
            <a:r>
              <a:rPr lang="en-US" altLang="zh-CN" sz="2400" b="1" dirty="0" smtClean="0">
                <a:latin typeface="Symbol" pitchFamily="18" charset="2"/>
              </a:rPr>
              <a:t>p</a:t>
            </a:r>
            <a:r>
              <a:rPr lang="en-US" altLang="zh-CN" sz="2400" b="1" dirty="0" smtClean="0"/>
              <a:t> production</a:t>
            </a:r>
          </a:p>
          <a:p>
            <a:r>
              <a:rPr lang="en-US" altLang="zh-CN" sz="2800" b="1" dirty="0" smtClean="0"/>
              <a:t>Outlook</a:t>
            </a:r>
          </a:p>
          <a:p>
            <a:pPr lvl="1"/>
            <a:r>
              <a:rPr lang="en-US" altLang="zh-CN" sz="2400" b="1" dirty="0" smtClean="0"/>
              <a:t>Spin 2014 Conference</a:t>
            </a:r>
          </a:p>
          <a:p>
            <a:pPr lvl="1"/>
            <a:r>
              <a:rPr lang="en-US" altLang="zh-CN" sz="2400" b="1" dirty="0"/>
              <a:t>the feasibility of extending this analysis to our large data sample @ 4.* </a:t>
            </a:r>
            <a:r>
              <a:rPr lang="en-US" altLang="zh-CN" sz="2400" b="1" dirty="0" err="1"/>
              <a:t>GeV</a:t>
            </a:r>
            <a:endParaRPr lang="en-US" altLang="zh-CN" sz="2400" b="1" dirty="0" smtClean="0"/>
          </a:p>
          <a:p>
            <a:pPr lvl="1"/>
            <a:r>
              <a:rPr lang="en-US" altLang="zh-CN" sz="2400" b="1" dirty="0" smtClean="0"/>
              <a:t>~ </a:t>
            </a:r>
            <a:r>
              <a:rPr lang="en-US" altLang="zh-CN" sz="2400" b="1" dirty="0" smtClean="0"/>
              <a:t>0.36fb</a:t>
            </a:r>
            <a:r>
              <a:rPr lang="en-US" altLang="zh-CN" sz="2400" b="1" baseline="30000" dirty="0" smtClean="0"/>
              <a:t>-1</a:t>
            </a:r>
            <a:r>
              <a:rPr lang="en-US" altLang="zh-CN" sz="2400" b="1" dirty="0" smtClean="0"/>
              <a:t> </a:t>
            </a:r>
            <a:r>
              <a:rPr lang="en-US" altLang="zh-CN" sz="2400" b="1" dirty="0" smtClean="0"/>
              <a:t>off-resonance data, 2015/2016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25EF-85DB-4B92-A9DA-AB1BB0D71B64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49280" y="5445224"/>
            <a:ext cx="29124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Thanks!</a:t>
            </a:r>
            <a:endParaRPr lang="zh-CN" alt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3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229600" cy="3625374"/>
          </a:xfrm>
        </p:spPr>
      </p:pic>
      <p:cxnSp>
        <p:nvCxnSpPr>
          <p:cNvPr id="6" name="直接箭头连接符 5"/>
          <p:cNvCxnSpPr/>
          <p:nvPr/>
        </p:nvCxnSpPr>
        <p:spPr>
          <a:xfrm flipV="1">
            <a:off x="1259632" y="2780928"/>
            <a:ext cx="2016224" cy="194421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5361776" y="2962656"/>
            <a:ext cx="2016224" cy="194421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20272" y="26116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Truth q-</a:t>
            </a:r>
            <a:r>
              <a:rPr lang="en-US" altLang="zh-CN" dirty="0" err="1" smtClean="0"/>
              <a:t>qbar</a:t>
            </a:r>
            <a:r>
              <a:rPr lang="en-US" altLang="zh-CN" dirty="0" smtClean="0"/>
              <a:t> axis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6" y="25933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Truth q-</a:t>
            </a:r>
            <a:r>
              <a:rPr lang="en-US" altLang="zh-CN" dirty="0" err="1" smtClean="0"/>
              <a:t>qbar</a:t>
            </a:r>
            <a:r>
              <a:rPr lang="en-US" altLang="zh-CN" dirty="0" smtClean="0"/>
              <a:t> axis</a:t>
            </a:r>
            <a:endParaRPr lang="zh-CN" altLang="en-US" dirty="0"/>
          </a:p>
        </p:txBody>
      </p:sp>
      <p:sp>
        <p:nvSpPr>
          <p:cNvPr id="2" name="椭圆 1"/>
          <p:cNvSpPr/>
          <p:nvPr/>
        </p:nvSpPr>
        <p:spPr>
          <a:xfrm>
            <a:off x="5076056" y="1916832"/>
            <a:ext cx="2808312" cy="4392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0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35280" cy="990600"/>
          </a:xfrm>
        </p:spPr>
        <p:txBody>
          <a:bodyPr>
            <a:normAutofit/>
          </a:bodyPr>
          <a:lstStyle/>
          <a:p>
            <a:r>
              <a:rPr kumimoji="1" lang="en-US" altLang="ja-JP" sz="4200" b="1" dirty="0" smtClean="0"/>
              <a:t>Collins Fragmentation Function</a:t>
            </a:r>
            <a:endParaRPr lang="zh-CN" altLang="en-US" sz="4200" b="1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76688" y="2768972"/>
            <a:ext cx="8892480" cy="1296144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b="1" dirty="0"/>
              <a:t>Spin of quark correlates with hadron transverse momentum </a:t>
            </a:r>
          </a:p>
          <a:p>
            <a:pPr lvl="1"/>
            <a:r>
              <a:rPr kumimoji="1" lang="en-US" altLang="ja-JP" b="1" dirty="0"/>
              <a:t>translates into azimuthal anisotropy of final state hadrons</a:t>
            </a:r>
            <a:endParaRPr kumimoji="1" lang="ja-JP" altLang="en-US" b="1" dirty="0"/>
          </a:p>
          <a:p>
            <a:r>
              <a:rPr kumimoji="1" lang="en-US" altLang="zh-CN" sz="3100" b="1" dirty="0"/>
              <a:t>The possibilities for finding a hadron produced from a </a:t>
            </a:r>
            <a:r>
              <a:rPr kumimoji="1" lang="en-US" altLang="zh-CN" sz="3100" b="1" dirty="0" smtClean="0"/>
              <a:t>transversely </a:t>
            </a:r>
            <a:r>
              <a:rPr kumimoji="1" lang="en-US" altLang="zh-CN" sz="3100" b="1" dirty="0"/>
              <a:t>polarized quark:</a:t>
            </a:r>
            <a:endParaRPr kumimoji="1" lang="zh-CN" altLang="en-US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32" y="1278632"/>
            <a:ext cx="3888432" cy="149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92"/>
          <p:cNvSpPr txBox="1">
            <a:spLocks noChangeArrowheads="1"/>
          </p:cNvSpPr>
          <p:nvPr/>
        </p:nvSpPr>
        <p:spPr bwMode="auto">
          <a:xfrm>
            <a:off x="1331640" y="1124744"/>
            <a:ext cx="58326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50" charset="-128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50" charset="-128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50" charset="-128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50" charset="-128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50" charset="-128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50" charset="-128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50" charset="-128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50" charset="-128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50" charset="-128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dirty="0">
                <a:solidFill>
                  <a:schemeClr val="tx2"/>
                </a:solidFill>
              </a:rPr>
              <a:t>J. Collins, </a:t>
            </a:r>
            <a:r>
              <a:rPr lang="en-US" altLang="zh-CN" sz="1400" dirty="0" err="1">
                <a:solidFill>
                  <a:schemeClr val="tx2"/>
                </a:solidFill>
              </a:rPr>
              <a:t>Nucl</a:t>
            </a:r>
            <a:r>
              <a:rPr lang="en-US" altLang="zh-CN" sz="1400" dirty="0">
                <a:solidFill>
                  <a:schemeClr val="tx2"/>
                </a:solidFill>
              </a:rPr>
              <a:t>. Phys. B396, (1993) 161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433300" y="4005064"/>
            <a:ext cx="4578860" cy="1104024"/>
            <a:chOff x="870933" y="1268742"/>
            <a:chExt cx="6213262" cy="1296144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33" y="1268742"/>
              <a:ext cx="6213262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圆角矩形 13"/>
            <p:cNvSpPr/>
            <p:nvPr/>
          </p:nvSpPr>
          <p:spPr>
            <a:xfrm>
              <a:off x="3347864" y="1844824"/>
              <a:ext cx="1584176" cy="72006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5" name="内容占位符 2"/>
          <p:cNvSpPr txBox="1">
            <a:spLocks/>
          </p:cNvSpPr>
          <p:nvPr/>
        </p:nvSpPr>
        <p:spPr>
          <a:xfrm>
            <a:off x="467544" y="5183391"/>
            <a:ext cx="7947646" cy="1557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unpolarized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Fragmention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Function</a:t>
            </a:r>
          </a:p>
          <a:p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: Collins Fragmentation Function</a:t>
            </a:r>
          </a:p>
          <a:p>
            <a:r>
              <a:rPr lang="en-US" altLang="zh-CN" sz="24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:  fractional energy of hadron</a:t>
            </a:r>
          </a:p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     :transverse momentum of the hadron</a:t>
            </a:r>
          </a:p>
          <a:p>
            <a:endParaRPr lang="zh-CN" alt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2"/>
          <a:stretch/>
        </p:blipFill>
        <p:spPr bwMode="auto">
          <a:xfrm>
            <a:off x="4568586" y="5962379"/>
            <a:ext cx="1620644" cy="31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/>
          <a:srcRect r="9866"/>
          <a:stretch/>
        </p:blipFill>
        <p:spPr>
          <a:xfrm>
            <a:off x="806523" y="6300630"/>
            <a:ext cx="488030" cy="332469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b="1" smtClean="0">
                <a:solidFill>
                  <a:schemeClr val="tx1"/>
                </a:solidFill>
              </a:rPr>
              <a:t>27</a:t>
            </a:fld>
            <a:endParaRPr lang="zh-CN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84512" y="70896"/>
            <a:ext cx="9193032" cy="1143000"/>
          </a:xfrm>
        </p:spPr>
        <p:txBody>
          <a:bodyPr>
            <a:noAutofit/>
          </a:bodyPr>
          <a:lstStyle/>
          <a:p>
            <a:r>
              <a:rPr lang="en-US" altLang="zh-CN" sz="4200" b="1" dirty="0" smtClean="0"/>
              <a:t>Collins Effect in </a:t>
            </a:r>
            <a:r>
              <a:rPr lang="en-US" altLang="zh-CN" sz="4200" b="1" dirty="0" err="1">
                <a:cs typeface="Times New Roman" pitchFamily="18" charset="0"/>
              </a:rPr>
              <a:t>e</a:t>
            </a:r>
            <a:r>
              <a:rPr lang="en-US" altLang="zh-CN" sz="4200" b="1" baseline="30000" dirty="0" err="1">
                <a:cs typeface="Times New Roman" pitchFamily="18" charset="0"/>
              </a:rPr>
              <a:t>+</a:t>
            </a:r>
            <a:r>
              <a:rPr lang="en-US" altLang="zh-CN" sz="4200" b="1" dirty="0" err="1">
                <a:cs typeface="Times New Roman" pitchFamily="18" charset="0"/>
              </a:rPr>
              <a:t>e</a:t>
            </a:r>
            <a:r>
              <a:rPr lang="en-US" altLang="zh-CN" sz="4200" b="1" baseline="30000" dirty="0">
                <a:cs typeface="Times New Roman" pitchFamily="18" charset="0"/>
              </a:rPr>
              <a:t>-</a:t>
            </a:r>
            <a:r>
              <a:rPr lang="en-US" altLang="zh-CN" sz="4200" b="1" dirty="0">
                <a:cs typeface="Times New Roman" pitchFamily="18" charset="0"/>
              </a:rPr>
              <a:t> </a:t>
            </a:r>
            <a:r>
              <a:rPr lang="en-US" altLang="zh-CN" sz="4200" b="1" dirty="0" smtClean="0">
                <a:cs typeface="Times New Roman" pitchFamily="18" charset="0"/>
              </a:rPr>
              <a:t>Annihilation</a:t>
            </a:r>
            <a:r>
              <a:rPr lang="en-US" altLang="zh-CN" sz="4200" b="1" dirty="0" smtClean="0"/>
              <a:t> </a:t>
            </a:r>
            <a:endParaRPr lang="zh-CN" altLang="en-US" sz="4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2840" y="3789040"/>
            <a:ext cx="8229600" cy="1540768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cs typeface="Times New Roman" pitchFamily="18" charset="0"/>
              </a:rPr>
              <a:t>The </a:t>
            </a:r>
            <a:r>
              <a:rPr lang="en-US" altLang="zh-CN" sz="2400" b="1" dirty="0">
                <a:cs typeface="Times New Roman" pitchFamily="18" charset="0"/>
              </a:rPr>
              <a:t>correlation of quark and anti-quark Collins </a:t>
            </a:r>
            <a:r>
              <a:rPr lang="en-US" altLang="zh-CN" sz="2400" b="1" dirty="0" smtClean="0">
                <a:cs typeface="Times New Roman" pitchFamily="18" charset="0"/>
              </a:rPr>
              <a:t>Functions </a:t>
            </a:r>
            <a:r>
              <a:rPr lang="en-US" altLang="zh-CN" sz="2400" b="1" dirty="0">
                <a:cs typeface="Times New Roman" pitchFamily="18" charset="0"/>
              </a:rPr>
              <a:t>give a product of  </a:t>
            </a:r>
            <a:r>
              <a:rPr lang="en-US" altLang="zh-CN" sz="2400" b="1" dirty="0" err="1">
                <a:cs typeface="Times New Roman" pitchFamily="18" charset="0"/>
              </a:rPr>
              <a:t>cos</a:t>
            </a:r>
            <a:r>
              <a:rPr lang="en-US" altLang="zh-CN" sz="2400" b="1" dirty="0">
                <a:cs typeface="Times New Roman" pitchFamily="18" charset="0"/>
              </a:rPr>
              <a:t>(2</a:t>
            </a:r>
            <a:r>
              <a:rPr lang="en-US" altLang="zh-CN" sz="2400" b="1" dirty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zh-CN" sz="2400" b="1" baseline="-25000" dirty="0">
                <a:cs typeface="Times New Roman" pitchFamily="18" charset="0"/>
              </a:rPr>
              <a:t>0</a:t>
            </a:r>
            <a:r>
              <a:rPr lang="en-US" altLang="zh-CN" sz="2400" b="1" dirty="0">
                <a:cs typeface="Times New Roman" pitchFamily="18" charset="0"/>
              </a:rPr>
              <a:t>) modulation</a:t>
            </a:r>
          </a:p>
          <a:p>
            <a:endParaRPr lang="zh-CN" altLang="en-US" dirty="0"/>
          </a:p>
        </p:txBody>
      </p:sp>
      <p:sp>
        <p:nvSpPr>
          <p:cNvPr id="5" name="内容占位符 4"/>
          <p:cNvSpPr txBox="1">
            <a:spLocks/>
          </p:cNvSpPr>
          <p:nvPr/>
        </p:nvSpPr>
        <p:spPr>
          <a:xfrm>
            <a:off x="323528" y="4005064"/>
            <a:ext cx="6103272" cy="2327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b="1" dirty="0" smtClean="0"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333018"/>
            <a:ext cx="2838088" cy="232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96" y="5815691"/>
            <a:ext cx="51085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75" y="1172677"/>
            <a:ext cx="2545377" cy="246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内容占位符 4"/>
          <p:cNvSpPr txBox="1">
            <a:spLocks/>
          </p:cNvSpPr>
          <p:nvPr/>
        </p:nvSpPr>
        <p:spPr>
          <a:xfrm>
            <a:off x="368120" y="1268760"/>
            <a:ext cx="5904655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altLang="zh-CN" sz="3300" b="1" dirty="0">
                <a:cs typeface="Times New Roman" pitchFamily="18" charset="0"/>
              </a:rPr>
              <a:t>In </a:t>
            </a:r>
            <a:r>
              <a:rPr lang="en-US" altLang="zh-CN" sz="3300" b="1" dirty="0" err="1">
                <a:cs typeface="Times New Roman" pitchFamily="18" charset="0"/>
              </a:rPr>
              <a:t>e</a:t>
            </a:r>
            <a:r>
              <a:rPr lang="en-US" altLang="zh-CN" sz="3300" b="1" baseline="30000" dirty="0" err="1">
                <a:cs typeface="Times New Roman" pitchFamily="18" charset="0"/>
              </a:rPr>
              <a:t>+</a:t>
            </a:r>
            <a:r>
              <a:rPr lang="en-US" altLang="zh-CN" sz="3300" b="1" dirty="0" err="1">
                <a:cs typeface="Times New Roman" pitchFamily="18" charset="0"/>
              </a:rPr>
              <a:t>e</a:t>
            </a:r>
            <a:r>
              <a:rPr lang="en-US" altLang="zh-CN" sz="3300" b="1" baseline="30000" dirty="0">
                <a:cs typeface="Times New Roman" pitchFamily="18" charset="0"/>
              </a:rPr>
              <a:t>-</a:t>
            </a:r>
            <a:r>
              <a:rPr lang="en-US" altLang="zh-CN" sz="3300" b="1" dirty="0">
                <a:cs typeface="Times New Roman" pitchFamily="18" charset="0"/>
              </a:rPr>
              <a:t> annihilation, </a:t>
            </a:r>
            <a:r>
              <a:rPr lang="en-US" altLang="zh-CN" sz="3300" b="1" dirty="0" smtClean="0">
                <a:sym typeface="Symbol" pitchFamily="1" charset="2"/>
              </a:rPr>
              <a:t></a:t>
            </a:r>
            <a:r>
              <a:rPr lang="en-US" altLang="zh-CN" sz="3300" b="1" baseline="30000" dirty="0">
                <a:sym typeface="Symbol" pitchFamily="1" charset="2"/>
              </a:rPr>
              <a:t>*</a:t>
            </a:r>
            <a:r>
              <a:rPr lang="en-US" altLang="zh-CN" sz="3300" b="1" dirty="0">
                <a:sym typeface="Symbol" pitchFamily="1" charset="2"/>
              </a:rPr>
              <a:t> (spin-1)  spin-1/2 </a:t>
            </a:r>
            <a:r>
              <a:rPr lang="en-US" altLang="zh-CN" sz="3300" b="1" dirty="0">
                <a:latin typeface="Lucida Grande" pitchFamily="1" charset="0"/>
              </a:rPr>
              <a:t>q</a:t>
            </a:r>
            <a:r>
              <a:rPr lang="en-US" altLang="zh-CN" sz="3300" b="1" dirty="0">
                <a:sym typeface="Symbol" pitchFamily="1" charset="2"/>
              </a:rPr>
              <a:t> and </a:t>
            </a:r>
            <a:r>
              <a:rPr lang="en-US" altLang="zh-CN" sz="3300" b="1" dirty="0">
                <a:latin typeface="Lucida Grande" pitchFamily="1" charset="0"/>
              </a:rPr>
              <a:t>q̅</a:t>
            </a:r>
            <a:r>
              <a:rPr lang="en-US" altLang="zh-CN" sz="3300" b="1" dirty="0">
                <a:sym typeface="Symbol" pitchFamily="1" charset="2"/>
              </a:rPr>
              <a:t> </a:t>
            </a:r>
          </a:p>
          <a:p>
            <a:pPr lvl="1">
              <a:buFontTx/>
              <a:buChar char="-"/>
            </a:pPr>
            <a:r>
              <a:rPr lang="en-US" altLang="zh-CN" sz="2600" b="1" dirty="0" smtClean="0"/>
              <a:t>In </a:t>
            </a:r>
            <a:r>
              <a:rPr lang="en-US" altLang="zh-CN" sz="2600" b="1" dirty="0"/>
              <a:t>a given event, the spin directions are unknown, but they must be parallel</a:t>
            </a:r>
          </a:p>
          <a:p>
            <a:pPr lvl="1">
              <a:buFontTx/>
              <a:buChar char="-"/>
            </a:pPr>
            <a:r>
              <a:rPr lang="en-US" altLang="zh-CN" sz="2600" b="1" dirty="0"/>
              <a:t>E</a:t>
            </a:r>
            <a:r>
              <a:rPr lang="en-US" altLang="zh-CN" sz="2600" b="1" dirty="0" smtClean="0"/>
              <a:t>xploit </a:t>
            </a:r>
            <a:r>
              <a:rPr lang="en-US" altLang="zh-CN" sz="2600" b="1" dirty="0"/>
              <a:t>this correlation by using hadrons </a:t>
            </a:r>
            <a:r>
              <a:rPr lang="en-US" altLang="zh-CN" sz="2600" b="1" dirty="0" smtClean="0"/>
              <a:t>in opposite jets  </a:t>
            </a:r>
            <a:endParaRPr lang="en-US" altLang="zh-CN" sz="2600" b="1" dirty="0"/>
          </a:p>
          <a:p>
            <a:endParaRPr lang="zh-CN" altLang="en-US" dirty="0"/>
          </a:p>
        </p:txBody>
      </p:sp>
      <p:sp>
        <p:nvSpPr>
          <p:cNvPr id="11" name="Rectangle 272"/>
          <p:cNvSpPr>
            <a:spLocks noChangeArrowheads="1"/>
          </p:cNvSpPr>
          <p:nvPr/>
        </p:nvSpPr>
        <p:spPr bwMode="auto">
          <a:xfrm>
            <a:off x="4608" y="4815081"/>
            <a:ext cx="5966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zh-CN" sz="2000" b="1" dirty="0">
                <a:solidFill>
                  <a:srgbClr val="0000B0"/>
                </a:solidFill>
                <a:cs typeface="Arial" charset="0"/>
              </a:rPr>
              <a:t>e</a:t>
            </a:r>
            <a:r>
              <a:rPr lang="it-IT" altLang="zh-CN" sz="2000" b="1" baseline="30000" dirty="0">
                <a:solidFill>
                  <a:srgbClr val="0000B0"/>
                </a:solidFill>
                <a:cs typeface="Arial" charset="0"/>
              </a:rPr>
              <a:t>+</a:t>
            </a:r>
            <a:r>
              <a:rPr lang="it-IT" altLang="zh-CN" sz="2000" b="1" dirty="0">
                <a:solidFill>
                  <a:srgbClr val="0000B0"/>
                </a:solidFill>
                <a:cs typeface="Arial" charset="0"/>
              </a:rPr>
              <a:t>e</a:t>
            </a:r>
            <a:r>
              <a:rPr lang="it-IT" altLang="zh-CN" sz="2000" b="1" baseline="30000" dirty="0">
                <a:solidFill>
                  <a:srgbClr val="0000B0"/>
                </a:solidFill>
                <a:cs typeface="Arial" charset="0"/>
              </a:rPr>
              <a:t>-</a:t>
            </a:r>
            <a:r>
              <a:rPr lang="it-IT" altLang="zh-CN" sz="2000" b="1" dirty="0">
                <a:solidFill>
                  <a:srgbClr val="0000B0"/>
                </a:solidFill>
                <a:cs typeface="Arial" charset="0"/>
                <a:sym typeface="Symbol" pitchFamily="1" charset="2"/>
              </a:rPr>
              <a:t></a:t>
            </a:r>
            <a:r>
              <a:rPr lang="it-IT" altLang="zh-CN" sz="2000" b="1" dirty="0">
                <a:solidFill>
                  <a:srgbClr val="0000B0"/>
                </a:solidFill>
                <a:latin typeface="Arial" charset="0"/>
                <a:cs typeface="Arial" charset="0"/>
              </a:rPr>
              <a:t>qq</a:t>
            </a:r>
            <a:r>
              <a:rPr lang="it-IT" altLang="zh-CN" sz="2000" b="1" dirty="0" smtClean="0">
                <a:solidFill>
                  <a:srgbClr val="0000B0"/>
                </a:solidFill>
                <a:latin typeface="Lucida Grande" pitchFamily="1" charset="0"/>
                <a:cs typeface="Arial" charset="0"/>
              </a:rPr>
              <a:t>̅</a:t>
            </a:r>
            <a:r>
              <a:rPr lang="it-IT" altLang="zh-CN" sz="2000" b="1" dirty="0" smtClean="0">
                <a:solidFill>
                  <a:srgbClr val="0000B0"/>
                </a:solidFill>
                <a:cs typeface="Arial" charset="0"/>
                <a:sym typeface="Symbol" pitchFamily="1" charset="2"/>
              </a:rPr>
              <a:t>h</a:t>
            </a:r>
            <a:r>
              <a:rPr lang="it-IT" altLang="zh-CN" sz="2000" b="1" i="1" baseline="-25000" dirty="0" smtClean="0">
                <a:solidFill>
                  <a:srgbClr val="0000B0"/>
                </a:solidFill>
                <a:cs typeface="Arial" charset="0"/>
              </a:rPr>
              <a:t>1</a:t>
            </a:r>
            <a:r>
              <a:rPr lang="it-IT" altLang="zh-CN" sz="2000" b="1" i="1" dirty="0" smtClean="0">
                <a:solidFill>
                  <a:srgbClr val="0000B0"/>
                </a:solidFill>
                <a:cs typeface="Arial" charset="0"/>
              </a:rPr>
              <a:t>h</a:t>
            </a:r>
            <a:r>
              <a:rPr lang="it-IT" altLang="zh-CN" sz="2000" b="1" i="1" baseline="-25000" dirty="0" smtClean="0">
                <a:solidFill>
                  <a:srgbClr val="0000B0"/>
                </a:solidFill>
                <a:cs typeface="Arial" charset="0"/>
              </a:rPr>
              <a:t>2</a:t>
            </a:r>
            <a:r>
              <a:rPr lang="it-IT" altLang="zh-CN" sz="2000" b="1" dirty="0" smtClean="0">
                <a:solidFill>
                  <a:srgbClr val="0000B0"/>
                </a:solidFill>
                <a:cs typeface="Arial" charset="0"/>
              </a:rPr>
              <a:t>X  </a:t>
            </a:r>
            <a:r>
              <a:rPr lang="it-IT" altLang="zh-CN" sz="2000" b="1" dirty="0">
                <a:solidFill>
                  <a:srgbClr val="0000B0"/>
                </a:solidFill>
                <a:cs typeface="Arial" charset="0"/>
              </a:rPr>
              <a:t>(q=u, d, s) ==&gt; </a:t>
            </a:r>
          </a:p>
          <a:p>
            <a:pPr algn="ctr" eaLnBrk="1" hangingPunct="1"/>
            <a:r>
              <a:rPr lang="en-US" sz="2000" b="1" dirty="0">
                <a:sym typeface="Symbol" pitchFamily="1" charset="2"/>
              </a:rPr>
              <a:t></a:t>
            </a:r>
            <a:r>
              <a:rPr lang="en-US" sz="2000" b="1" dirty="0" err="1" smtClean="0">
                <a:sym typeface="Symbol" pitchFamily="1" charset="2"/>
              </a:rPr>
              <a:t>cos</a:t>
            </a:r>
            <a:r>
              <a:rPr lang="en-US" sz="2000" b="1" dirty="0" smtClean="0">
                <a:sym typeface="Symbol" pitchFamily="1" charset="2"/>
              </a:rPr>
              <a:t>(2</a:t>
            </a:r>
            <a:r>
              <a:rPr lang="en-US" sz="2000" b="1" baseline="-25000" dirty="0" smtClean="0">
                <a:sym typeface="Symbol" pitchFamily="1" charset="2"/>
              </a:rPr>
              <a:t>0</a:t>
            </a:r>
            <a:r>
              <a:rPr lang="en-US" sz="2000" b="1" dirty="0" smtClean="0">
                <a:sym typeface="Symbol" pitchFamily="1" charset="2"/>
              </a:rPr>
              <a:t>)</a:t>
            </a:r>
            <a:r>
              <a:rPr lang="en-US" sz="2000" b="1" dirty="0" smtClean="0">
                <a:solidFill>
                  <a:srgbClr val="0000B2"/>
                </a:solidFill>
                <a:sym typeface="Symbol" pitchFamily="1" charset="2"/>
              </a:rPr>
              <a:t>H</a:t>
            </a:r>
            <a:r>
              <a:rPr lang="en-US" sz="2000" b="1" baseline="-25000" dirty="0" smtClean="0">
                <a:solidFill>
                  <a:srgbClr val="0000B2"/>
                </a:solidFill>
                <a:sym typeface="Symbol" pitchFamily="1" charset="2"/>
              </a:rPr>
              <a:t>1</a:t>
            </a:r>
            <a:r>
              <a:rPr lang="en-US" sz="2000" b="1" baseline="30000" dirty="0">
                <a:solidFill>
                  <a:srgbClr val="0000B2"/>
                </a:solidFill>
                <a:sym typeface="Symbol" pitchFamily="1" charset="2"/>
              </a:rPr>
              <a:t></a:t>
            </a:r>
            <a:r>
              <a:rPr lang="en-US" sz="2000" b="1" dirty="0">
                <a:solidFill>
                  <a:srgbClr val="0000B2"/>
                </a:solidFill>
                <a:sym typeface="Symbol" pitchFamily="1" charset="2"/>
              </a:rPr>
              <a:t>(z</a:t>
            </a:r>
            <a:r>
              <a:rPr lang="en-US" sz="2000" b="1" baseline="-25000" dirty="0">
                <a:solidFill>
                  <a:srgbClr val="0000B2"/>
                </a:solidFill>
                <a:sym typeface="Symbol" pitchFamily="1" charset="2"/>
              </a:rPr>
              <a:t>1</a:t>
            </a:r>
            <a:r>
              <a:rPr lang="en-US" sz="2000" b="1" dirty="0">
                <a:solidFill>
                  <a:srgbClr val="0000B2"/>
                </a:solidFill>
                <a:sym typeface="Symbol" pitchFamily="1" charset="2"/>
              </a:rPr>
              <a:t>)</a:t>
            </a:r>
            <a:r>
              <a:rPr lang="en-US" sz="2000" b="1" baseline="30000" dirty="0">
                <a:sym typeface="Symbol" pitchFamily="1" charset="2"/>
              </a:rPr>
              <a:t> </a:t>
            </a:r>
            <a:r>
              <a:rPr lang="en-US" sz="2000" b="1" dirty="0">
                <a:sym typeface="Symbol" pitchFamily="1" charset="2"/>
              </a:rPr>
              <a:t> </a:t>
            </a:r>
            <a:r>
              <a:rPr lang="en-US" sz="2000" b="1" dirty="0" smtClean="0">
                <a:solidFill>
                  <a:srgbClr val="0000B2"/>
                </a:solidFill>
                <a:sym typeface="Symbol" pitchFamily="1" charset="2"/>
              </a:rPr>
              <a:t>H</a:t>
            </a:r>
            <a:r>
              <a:rPr lang="en-US" sz="2000" b="1" baseline="-25000" dirty="0" smtClean="0">
                <a:solidFill>
                  <a:srgbClr val="0000B2"/>
                </a:solidFill>
                <a:sym typeface="Symbol" pitchFamily="1" charset="2"/>
              </a:rPr>
              <a:t>2</a:t>
            </a:r>
            <a:r>
              <a:rPr lang="en-US" sz="2000" b="1" baseline="30000" dirty="0" smtClean="0">
                <a:solidFill>
                  <a:srgbClr val="0000B2"/>
                </a:solidFill>
                <a:sym typeface="Symbol" pitchFamily="1" charset="2"/>
              </a:rPr>
              <a:t></a:t>
            </a:r>
            <a:r>
              <a:rPr lang="en-US" sz="2000" b="1" dirty="0">
                <a:solidFill>
                  <a:srgbClr val="0000B2"/>
                </a:solidFill>
                <a:sym typeface="Symbol" pitchFamily="1" charset="2"/>
              </a:rPr>
              <a:t>(z</a:t>
            </a:r>
            <a:r>
              <a:rPr lang="en-US" sz="2000" b="1" baseline="-25000" dirty="0">
                <a:solidFill>
                  <a:srgbClr val="0000B2"/>
                </a:solidFill>
                <a:sym typeface="Symbol" pitchFamily="1" charset="2"/>
              </a:rPr>
              <a:t>2</a:t>
            </a:r>
            <a:r>
              <a:rPr lang="en-US" sz="2000" b="1" dirty="0">
                <a:solidFill>
                  <a:srgbClr val="0000B2"/>
                </a:solidFill>
                <a:sym typeface="Symbol" pitchFamily="1" charset="2"/>
              </a:rPr>
              <a:t>)</a:t>
            </a:r>
            <a:r>
              <a:rPr lang="en-US" sz="2000" dirty="0">
                <a:sym typeface="Symbol" pitchFamily="1" charset="2"/>
              </a:rPr>
              <a:t>,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b="1" smtClean="0">
                <a:solidFill>
                  <a:schemeClr val="tx1"/>
                </a:solidFill>
              </a:rPr>
              <a:t>28</a:t>
            </a:fld>
            <a:endParaRPr lang="zh-CN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4199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40351"/>
            <a:ext cx="8008194" cy="158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1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68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200" b="1" dirty="0" smtClean="0"/>
              <a:t>Motivation</a:t>
            </a:r>
            <a:endParaRPr lang="zh-CN" altLang="en-US" sz="4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122" y="3277846"/>
            <a:ext cx="8255796" cy="3391513"/>
          </a:xfrm>
        </p:spPr>
        <p:txBody>
          <a:bodyPr>
            <a:no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SIDIS experiments: HERMES,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low 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to extract PDFs, need FFs from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e+e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annihilations.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Existing 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information of 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FFs: BARBAR, Belle etc.,  high Q</a:t>
            </a:r>
            <a:r>
              <a:rPr lang="en-US" altLang="zh-CN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need energy evolution for SIDIS.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BEPCII: similar 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 coverage with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SIDIS.  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Input for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extracting 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parton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distribution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without energy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Proposed 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altLang="zh-CN" sz="2000" b="1" dirty="0">
                <a:solidFill>
                  <a:srgbClr val="FF0000"/>
                </a:solidFill>
              </a:rPr>
              <a:t>PRD 88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. 034016 (2013) 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en-US" altLang="zh-CN" sz="2000" b="1" dirty="0" smtClean="0"/>
              <a:t>It will be interesting if BEPCII can do something</a:t>
            </a:r>
            <a:endParaRPr lang="en-US" altLang="zh-CN" sz="2000" b="1" dirty="0" smtClean="0"/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Experiences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and technique from Belle and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BABAR</a:t>
            </a:r>
            <a:endParaRPr lang="zh-CN" altLang="en-US" sz="2000" b="1" dirty="0"/>
          </a:p>
          <a:p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25EF-85DB-4B92-A9DA-AB1BB0D71B64}" type="slidenum">
              <a:rPr lang="zh-CN" altLang="en-US" smtClean="0"/>
              <a:t>3</a:t>
            </a:fld>
            <a:endParaRPr lang="zh-CN" alt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2123728" y="1052737"/>
            <a:ext cx="5256584" cy="2200512"/>
            <a:chOff x="2123728" y="1268760"/>
            <a:chExt cx="4320480" cy="195275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268760"/>
              <a:ext cx="4320480" cy="1952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直接连接符 6"/>
            <p:cNvCxnSpPr/>
            <p:nvPr/>
          </p:nvCxnSpPr>
          <p:spPr>
            <a:xfrm flipV="1">
              <a:off x="2771800" y="2420888"/>
              <a:ext cx="648072" cy="225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987824" y="2192037"/>
              <a:ext cx="494438" cy="84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271047" y="1912904"/>
              <a:ext cx="301225" cy="244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476558" y="2245136"/>
              <a:ext cx="711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SIDIS</a:t>
              </a:r>
              <a:endParaRPr lang="zh-CN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20344" y="1835532"/>
              <a:ext cx="711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/>
                <a:t>e+e</a:t>
              </a:r>
              <a:r>
                <a:rPr lang="en-US" altLang="zh-CN" dirty="0" smtClean="0"/>
                <a:t>-</a:t>
              </a:r>
              <a:endParaRPr lang="zh-CN" altLang="en-US" dirty="0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779912" y="1700808"/>
              <a:ext cx="504056" cy="253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788024" y="1937462"/>
              <a:ext cx="657076" cy="4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4716016" y="2138938"/>
              <a:ext cx="648074" cy="106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66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Possible Backgrounds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80" y="1822011"/>
            <a:ext cx="4560432" cy="410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05818" y="1338007"/>
            <a:ext cx="252617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BESIII@4.2GeV</a:t>
            </a: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34" y="1728465"/>
            <a:ext cx="4032449" cy="429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48064" y="1312093"/>
            <a:ext cx="216024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BABAR@10.6GeV</a:t>
            </a:r>
            <a:endParaRPr lang="zh-CN" alt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2918" y="1738117"/>
            <a:ext cx="19797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arXiv:1309.5278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3521" y="5798675"/>
            <a:ext cx="8168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 sz="2400" dirty="0"/>
              <a:t>Thrust value is used to suppress backgrounds at </a:t>
            </a:r>
            <a:r>
              <a:rPr lang="en-US" altLang="zh-CN" sz="2400" dirty="0" smtClean="0"/>
              <a:t>Belle/</a:t>
            </a:r>
            <a:r>
              <a:rPr lang="en-US" altLang="zh-CN" sz="2400" dirty="0" err="1" smtClean="0"/>
              <a:t>BaBar</a:t>
            </a:r>
            <a:r>
              <a:rPr lang="en-US" altLang="zh-CN" sz="2400" dirty="0"/>
              <a:t>.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9956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MC </a:t>
            </a:r>
            <a:r>
              <a:rPr lang="en-US" altLang="zh-CN" dirty="0"/>
              <a:t>Validation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788024" y="1196752"/>
            <a:ext cx="4293405" cy="515378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MC Sample:</a:t>
            </a:r>
          </a:p>
          <a:p>
            <a:pPr lvl="1"/>
            <a:r>
              <a:rPr lang="en-US" altLang="zh-CN" dirty="0" smtClean="0"/>
              <a:t>MC@3.65GeV</a:t>
            </a:r>
            <a:endParaRPr lang="en-US" altLang="zh-CN" dirty="0"/>
          </a:p>
          <a:p>
            <a:pPr lvl="1"/>
            <a:r>
              <a:rPr lang="en-US" altLang="zh-CN" dirty="0" smtClean="0"/>
              <a:t>event generator: </a:t>
            </a:r>
            <a:r>
              <a:rPr lang="en-US" altLang="zh-CN" dirty="0" err="1" smtClean="0"/>
              <a:t>Pythia</a:t>
            </a:r>
            <a:endParaRPr lang="en-US" altLang="zh-CN" dirty="0"/>
          </a:p>
          <a:p>
            <a:r>
              <a:rPr lang="en-US" altLang="zh-CN" dirty="0" smtClean="0"/>
              <a:t>Event Selection</a:t>
            </a:r>
          </a:p>
          <a:p>
            <a:pPr lvl="1"/>
            <a:r>
              <a:rPr lang="en-US" altLang="zh-CN" dirty="0" smtClean="0"/>
              <a:t>Good charged tracks: N</a:t>
            </a:r>
            <a:r>
              <a:rPr lang="en-US" altLang="zh-CN" baseline="-25000" dirty="0" smtClean="0"/>
              <a:t>charged</a:t>
            </a:r>
            <a:r>
              <a:rPr lang="en-US" altLang="zh-CN" dirty="0" smtClean="0"/>
              <a:t>&gt;=3</a:t>
            </a:r>
          </a:p>
          <a:p>
            <a:pPr lvl="1"/>
            <a:r>
              <a:rPr lang="en-US" altLang="zh-CN" dirty="0" smtClean="0"/>
              <a:t>At least two </a:t>
            </a:r>
            <a:r>
              <a:rPr lang="en-US" altLang="zh-CN" dirty="0" smtClean="0">
                <a:latin typeface="Symbol" pitchFamily="18" charset="2"/>
              </a:rPr>
              <a:t>p</a:t>
            </a: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</a:rPr>
              <a:t>weighted </a:t>
            </a:r>
            <a:r>
              <a:rPr lang="en-US" altLang="zh-CN" sz="2400" b="1" dirty="0">
                <a:solidFill>
                  <a:srgbClr val="FF0000"/>
                </a:solidFill>
              </a:rPr>
              <a:t>MC samples </a:t>
            </a:r>
            <a:r>
              <a:rPr lang="en-US" altLang="zh-CN" sz="2400" dirty="0">
                <a:solidFill>
                  <a:schemeClr val="tx1"/>
                </a:solidFill>
              </a:rPr>
              <a:t>mimic azimuthal asymmetries of di-hadron</a:t>
            </a:r>
          </a:p>
          <a:p>
            <a:pPr lvl="1"/>
            <a:r>
              <a:rPr lang="en-US" altLang="zh-CN" sz="2400" dirty="0">
                <a:solidFill>
                  <a:schemeClr val="tx1"/>
                </a:solidFill>
              </a:rPr>
              <a:t>Input azimuthal asymmetries could be reproduced after reconstruction </a:t>
            </a:r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6" y="2086454"/>
            <a:ext cx="4290840" cy="331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7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1770"/>
            <a:ext cx="8229600" cy="1012974"/>
          </a:xfrm>
        </p:spPr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smtClean="0"/>
              <a:t>             collaboration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12968" cy="531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19" y="356270"/>
            <a:ext cx="1343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8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BESIII data samples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539552" y="6398296"/>
            <a:ext cx="1981200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33</a:t>
            </a:fld>
            <a:endParaRPr lang="zh-CN" altLang="en-US"/>
          </a:p>
        </p:txBody>
      </p:sp>
      <p:grpSp>
        <p:nvGrpSpPr>
          <p:cNvPr id="1031" name="组合 1030"/>
          <p:cNvGrpSpPr/>
          <p:nvPr/>
        </p:nvGrpSpPr>
        <p:grpSpPr>
          <a:xfrm>
            <a:off x="37800" y="930199"/>
            <a:ext cx="8906511" cy="5523137"/>
            <a:chOff x="37800" y="930199"/>
            <a:chExt cx="8906511" cy="55231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56"/>
            <a:stretch/>
          </p:blipFill>
          <p:spPr bwMode="auto">
            <a:xfrm>
              <a:off x="37800" y="2155729"/>
              <a:ext cx="8182399" cy="4133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圆角矩形 4"/>
            <p:cNvSpPr/>
            <p:nvPr/>
          </p:nvSpPr>
          <p:spPr>
            <a:xfrm>
              <a:off x="2339752" y="1426282"/>
              <a:ext cx="1994062" cy="7200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~65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pb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-1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@3.65</a:t>
              </a:r>
              <a:endParaRPr lang="zh-CN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>
              <a:off x="3889720" y="1986191"/>
              <a:ext cx="1786191" cy="2018873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圆角矩形 8"/>
            <p:cNvSpPr/>
            <p:nvPr/>
          </p:nvSpPr>
          <p:spPr>
            <a:xfrm>
              <a:off x="37800" y="1456362"/>
              <a:ext cx="1994062" cy="7200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0.3fp</a:t>
              </a:r>
              <a:r>
                <a:rPr lang="en-US" altLang="zh-CN" sz="2000" b="1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-1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@J/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Symbol" pitchFamily="18" charset="2"/>
                  <a:cs typeface="Times New Roman" pitchFamily="18" charset="0"/>
                </a:rPr>
                <a:t>y</a:t>
              </a:r>
              <a:endParaRPr lang="zh-CN" altLang="en-US" sz="1600" dirty="0">
                <a:latin typeface="Symbol" pitchFamily="18" charset="2"/>
                <a:cs typeface="Times New Roman" pitchFamily="18" charset="0"/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1034831" y="1986191"/>
              <a:ext cx="3969217" cy="1586825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圆角矩形 14"/>
            <p:cNvSpPr/>
            <p:nvPr/>
          </p:nvSpPr>
          <p:spPr>
            <a:xfrm>
              <a:off x="4592864" y="930199"/>
              <a:ext cx="1994062" cy="7200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0.7fb</a:t>
              </a:r>
              <a:r>
                <a:rPr lang="en-US" altLang="zh-CN" sz="2000" b="1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-1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Symbol" pitchFamily="18" charset="2"/>
                  <a:cs typeface="Times New Roman" pitchFamily="18" charset="0"/>
                </a:rPr>
                <a:t>y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5517887" y="1650279"/>
              <a:ext cx="316049" cy="983984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圆角矩形 19"/>
            <p:cNvSpPr/>
            <p:nvPr/>
          </p:nvSpPr>
          <p:spPr>
            <a:xfrm>
              <a:off x="6876256" y="1046182"/>
              <a:ext cx="1994062" cy="7200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2.9fb</a:t>
              </a:r>
              <a:r>
                <a:rPr lang="en-US" altLang="zh-CN" sz="2000" b="1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-1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Symbol" pitchFamily="18" charset="2"/>
                  <a:cs typeface="Times New Roman" pitchFamily="18" charset="0"/>
                </a:rPr>
                <a:t>y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’’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>
              <a:off x="6084168" y="1650279"/>
              <a:ext cx="1008112" cy="1274665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圆角矩形 23"/>
            <p:cNvSpPr/>
            <p:nvPr/>
          </p:nvSpPr>
          <p:spPr>
            <a:xfrm>
              <a:off x="6950249" y="2142271"/>
              <a:ext cx="1994062" cy="7200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~5fb</a:t>
              </a:r>
              <a:r>
                <a:rPr lang="en-US" altLang="zh-CN" sz="2000" b="1" baseline="30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-1</a:t>
              </a:r>
              <a:r>
                <a:rPr lang="en-US" altLang="zh-CN" sz="20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@4.*</a:t>
              </a:r>
              <a:r>
                <a:rPr lang="en-US" altLang="zh-CN" sz="20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GeV</a:t>
              </a:r>
              <a:endParaRPr lang="zh-CN" altLang="en-US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flipH="1">
              <a:off x="6804248" y="2924944"/>
              <a:ext cx="1656184" cy="504056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圆角矩形 29"/>
            <p:cNvSpPr/>
            <p:nvPr/>
          </p:nvSpPr>
          <p:spPr>
            <a:xfrm>
              <a:off x="744495" y="5733256"/>
              <a:ext cx="2592288" cy="7200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25pb</a:t>
              </a:r>
              <a:r>
                <a:rPr lang="en-US" altLang="zh-CN" sz="20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-1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@2.2-3.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CN" altLang="en-US" sz="1600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cxnSp>
          <p:nvCxnSpPr>
            <p:cNvPr id="31" name="直接箭头连接符 30"/>
            <p:cNvCxnSpPr/>
            <p:nvPr/>
          </p:nvCxnSpPr>
          <p:spPr>
            <a:xfrm flipV="1">
              <a:off x="2267744" y="4509121"/>
              <a:ext cx="1512168" cy="1440159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23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9532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Motivation </a:t>
            </a:r>
            <a:r>
              <a:rPr lang="en-US" altLang="zh-CN" b="1" dirty="0" smtClean="0"/>
              <a:t>--Test </a:t>
            </a:r>
            <a:r>
              <a:rPr lang="en-US" altLang="zh-CN" b="1" dirty="0"/>
              <a:t>the evolution at </a:t>
            </a:r>
            <a:r>
              <a:rPr lang="en-US" altLang="zh-CN" b="1" dirty="0" smtClean="0"/>
              <a:t>BEPCII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4758898"/>
            <a:ext cx="8892480" cy="198247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3300" b="1" dirty="0">
                <a:latin typeface="Times New Roman" pitchFamily="18" charset="0"/>
                <a:cs typeface="Times New Roman" pitchFamily="18" charset="0"/>
              </a:rPr>
              <a:t>The Collins asymmetries in </a:t>
            </a:r>
            <a:r>
              <a:rPr lang="en-US" altLang="zh-CN" sz="3300" b="1" dirty="0" smtClean="0">
                <a:latin typeface="Times New Roman" pitchFamily="18" charset="0"/>
                <a:cs typeface="Times New Roman" pitchFamily="18" charset="0"/>
              </a:rPr>
              <a:t>di-pion </a:t>
            </a:r>
            <a:r>
              <a:rPr lang="en-US" altLang="zh-CN" sz="3300" b="1" dirty="0">
                <a:latin typeface="Times New Roman" pitchFamily="18" charset="0"/>
                <a:cs typeface="Times New Roman" pitchFamily="18" charset="0"/>
              </a:rPr>
              <a:t>azimuthal angular distributions in </a:t>
            </a:r>
            <a:r>
              <a:rPr lang="en-US" altLang="zh-CN" sz="3300" b="1" dirty="0" err="1">
                <a:latin typeface="Times New Roman" pitchFamily="18" charset="0"/>
                <a:cs typeface="Times New Roman" pitchFamily="18" charset="0"/>
              </a:rPr>
              <a:t>e+e</a:t>
            </a:r>
            <a:r>
              <a:rPr lang="en-US" altLang="zh-CN" sz="3300" b="1" dirty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en-US" altLang="zh-CN" sz="3300" b="1" dirty="0" smtClean="0">
                <a:latin typeface="Times New Roman" pitchFamily="18" charset="0"/>
                <a:cs typeface="Times New Roman" pitchFamily="18" charset="0"/>
              </a:rPr>
              <a:t>annihilation processes</a:t>
            </a:r>
            <a:r>
              <a:rPr lang="it-IT" altLang="zh-CN" sz="3300" b="1" dirty="0" smtClean="0">
                <a:latin typeface="Times New Roman" pitchFamily="18" charset="0"/>
                <a:cs typeface="Times New Roman" pitchFamily="18" charset="0"/>
              </a:rPr>
              <a:t>, Ec.m</a:t>
            </a:r>
            <a:r>
              <a:rPr lang="it-IT" altLang="zh-CN" sz="3300" b="1" dirty="0">
                <a:latin typeface="Times New Roman" pitchFamily="18" charset="0"/>
                <a:cs typeface="Times New Roman" pitchFamily="18" charset="0"/>
              </a:rPr>
              <a:t>. =4.6GeV, </a:t>
            </a:r>
            <a:endParaRPr lang="it-IT" altLang="zh-CN" sz="3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300" b="1" dirty="0" smtClean="0"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altLang="zh-CN" sz="3300" b="1" dirty="0">
                <a:latin typeface="Times New Roman" pitchFamily="18" charset="0"/>
                <a:cs typeface="Times New Roman" pitchFamily="18" charset="0"/>
              </a:rPr>
              <a:t>of energy evolution </a:t>
            </a:r>
            <a:r>
              <a:rPr lang="en-US" altLang="zh-CN" sz="3300" b="1" dirty="0" smtClean="0">
                <a:latin typeface="Times New Roman" pitchFamily="18" charset="0"/>
                <a:cs typeface="Times New Roman" pitchFamily="18" charset="0"/>
              </a:rPr>
              <a:t>effect, it </a:t>
            </a:r>
            <a:r>
              <a:rPr lang="en-US" altLang="zh-CN" sz="3300" b="1" dirty="0">
                <a:latin typeface="Times New Roman" pitchFamily="18" charset="0"/>
                <a:cs typeface="Times New Roman" pitchFamily="18" charset="0"/>
              </a:rPr>
              <a:t>will be larger than that at </a:t>
            </a:r>
            <a:r>
              <a:rPr lang="en-US" altLang="zh-CN" sz="3300" b="1" dirty="0" smtClean="0">
                <a:latin typeface="Times New Roman" pitchFamily="18" charset="0"/>
                <a:cs typeface="Times New Roman" pitchFamily="18" charset="0"/>
              </a:rPr>
              <a:t>Belle </a:t>
            </a:r>
            <a:r>
              <a:rPr lang="en-US" altLang="zh-CN" sz="3300" b="1" dirty="0">
                <a:latin typeface="Times New Roman" pitchFamily="18" charset="0"/>
                <a:cs typeface="Times New Roman" pitchFamily="18" charset="0"/>
              </a:rPr>
              <a:t>by a factor </a:t>
            </a:r>
            <a:r>
              <a:rPr lang="en-US" altLang="zh-CN" sz="3300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altLang="zh-CN" sz="3300" b="1" dirty="0">
                <a:latin typeface="Times New Roman" pitchFamily="18" charset="0"/>
                <a:cs typeface="Times New Roman" pitchFamily="18" charset="0"/>
              </a:rPr>
              <a:t>The experimental </a:t>
            </a:r>
            <a:r>
              <a:rPr lang="en-US" altLang="zh-CN" sz="3300" b="1" dirty="0" smtClean="0">
                <a:latin typeface="Times New Roman" pitchFamily="18" charset="0"/>
                <a:cs typeface="Times New Roman" pitchFamily="18" charset="0"/>
              </a:rPr>
              <a:t>results from </a:t>
            </a:r>
            <a:r>
              <a:rPr lang="en-US" altLang="zh-CN" sz="3300" b="1" dirty="0">
                <a:latin typeface="Times New Roman" pitchFamily="18" charset="0"/>
                <a:cs typeface="Times New Roman" pitchFamily="18" charset="0"/>
              </a:rPr>
              <a:t>BEPCII will </a:t>
            </a:r>
            <a:r>
              <a:rPr lang="en-US" altLang="zh-CN" sz="3300" b="1" dirty="0" smtClean="0">
                <a:latin typeface="Times New Roman" pitchFamily="18" charset="0"/>
                <a:cs typeface="Times New Roman" pitchFamily="18" charset="0"/>
              </a:rPr>
              <a:t>provide</a:t>
            </a:r>
            <a:r>
              <a:rPr lang="en-US" altLang="zh-CN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zh-CN" sz="3300" b="1" dirty="0">
                <a:latin typeface="Times New Roman" pitchFamily="18" charset="0"/>
                <a:cs typeface="Times New Roman" pitchFamily="18" charset="0"/>
              </a:rPr>
              <a:t>important test for TMD factorization</a:t>
            </a:r>
            <a:r>
              <a:rPr lang="en-US" altLang="zh-CN" sz="3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3300" b="1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7544" y="1319622"/>
            <a:ext cx="4752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</a:rPr>
              <a:t>PRD 88. 034016 (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2013) P. Sun, F</a:t>
            </a:r>
            <a:r>
              <a:rPr lang="en-US" altLang="zh-CN" sz="2200" b="1" dirty="0">
                <a:solidFill>
                  <a:srgbClr val="FF0000"/>
                </a:solidFill>
              </a:rPr>
              <a:t>.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 Yuan 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46" y="1745471"/>
            <a:ext cx="6745744" cy="301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08520" y="53752"/>
            <a:ext cx="9538979" cy="1143000"/>
          </a:xfrm>
        </p:spPr>
        <p:txBody>
          <a:bodyPr>
            <a:normAutofit/>
          </a:bodyPr>
          <a:lstStyle/>
          <a:p>
            <a:r>
              <a:rPr lang="en-US" altLang="zh-CN" sz="3800" b="1" dirty="0"/>
              <a:t>Beijing Electron Positron Collider‐II (BEPCII)</a:t>
            </a:r>
            <a:endParaRPr lang="zh-CN" altLang="en-US" sz="3800" b="1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39552" y="5373216"/>
            <a:ext cx="8229600" cy="1048544"/>
          </a:xfrm>
          <a:ln w="2540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altLang="zh-CN" b="1" dirty="0" smtClean="0"/>
              <a:t>e+e</a:t>
            </a:r>
            <a:r>
              <a:rPr lang="en-US" altLang="zh-CN" b="1" dirty="0"/>
              <a:t>- </a:t>
            </a:r>
            <a:r>
              <a:rPr lang="en-US" altLang="zh-CN" b="1" dirty="0" smtClean="0"/>
              <a:t>annihilation ,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unpolarized</a:t>
            </a:r>
            <a:r>
              <a:rPr lang="en-US" altLang="zh-CN" b="1" dirty="0" smtClean="0"/>
              <a:t> beams,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symmetric </a:t>
            </a:r>
            <a:r>
              <a:rPr lang="en-US" altLang="zh-CN" b="1" dirty="0"/>
              <a:t>collider, </a:t>
            </a:r>
            <a:endParaRPr lang="en-US" altLang="zh-CN" b="1" dirty="0" smtClean="0"/>
          </a:p>
          <a:p>
            <a:r>
              <a:rPr lang="en-US" altLang="zh-CN" b="1" dirty="0" smtClean="0"/>
              <a:t>beam energy: 1.0-2.3GeV</a:t>
            </a:r>
            <a:r>
              <a:rPr lang="en-US" altLang="zh-CN" b="1" dirty="0" smtClean="0">
                <a:solidFill>
                  <a:srgbClr val="FF0000"/>
                </a:solidFill>
              </a:rPr>
              <a:t>  (Q: ~2.0-4.6GeV)</a:t>
            </a:r>
          </a:p>
          <a:p>
            <a:r>
              <a:rPr lang="en-US" altLang="zh-CN" b="1" dirty="0"/>
              <a:t>Achieved luminosity: 0.7×10</a:t>
            </a:r>
            <a:r>
              <a:rPr lang="en-US" altLang="zh-CN" b="1" baseline="30000" dirty="0"/>
              <a:t>33</a:t>
            </a:r>
            <a:r>
              <a:rPr lang="en-US" altLang="zh-CN" b="1" dirty="0"/>
              <a:t> </a:t>
            </a:r>
            <a:r>
              <a:rPr lang="en-US" altLang="zh-CN" b="1" dirty="0" smtClean="0"/>
              <a:t>cm</a:t>
            </a:r>
            <a:r>
              <a:rPr lang="en-US" altLang="zh-CN" b="1" baseline="30000" dirty="0" smtClean="0"/>
              <a:t>‐2</a:t>
            </a:r>
            <a:r>
              <a:rPr lang="en-US" altLang="zh-CN" b="1" dirty="0" smtClean="0"/>
              <a:t>s</a:t>
            </a:r>
            <a:r>
              <a:rPr lang="en-US" altLang="zh-CN" b="1" baseline="30000" dirty="0" smtClean="0"/>
              <a:t>‐1</a:t>
            </a:r>
            <a:r>
              <a:rPr lang="en-US" altLang="zh-CN" b="1" dirty="0" smtClean="0"/>
              <a:t>@3.770GeV</a:t>
            </a:r>
            <a:endParaRPr lang="zh-CN" altLang="en-US" b="1" dirty="0"/>
          </a:p>
        </p:txBody>
      </p:sp>
      <p:sp>
        <p:nvSpPr>
          <p:cNvPr id="6147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6600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rgbClr val="006600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rgbClr val="006600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rgbClr val="006600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rgbClr val="006600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A22728D6-864D-4CC2-BAB5-608B42D7A228}" type="slidenum">
              <a:rPr lang="en-US" altLang="ja-JP" sz="140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pPr eaLnBrk="1" hangingPunct="1"/>
              <a:t>5</a:t>
            </a:fld>
            <a:endParaRPr lang="en-US" altLang="ja-JP" sz="1400" dirty="0" smtClean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3" y="1196752"/>
            <a:ext cx="4766818" cy="337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71150"/>
            <a:ext cx="2736304" cy="433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6" y="971150"/>
            <a:ext cx="4642560" cy="420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 bwMode="auto">
          <a:xfrm>
            <a:off x="37710" y="1293824"/>
            <a:ext cx="8998786" cy="522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77323"/>
            <a:ext cx="8229600" cy="1143000"/>
          </a:xfrm>
        </p:spPr>
        <p:txBody>
          <a:bodyPr/>
          <a:lstStyle/>
          <a:p>
            <a:r>
              <a:rPr lang="en-US" altLang="zh-CN" b="1" dirty="0" smtClean="0"/>
              <a:t>The BESIII Detector</a:t>
            </a:r>
            <a:endParaRPr lang="zh-CN" altLang="en-US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34514" y="75982"/>
            <a:ext cx="227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NIM A614, 345 (2010)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1094295"/>
            <a:ext cx="367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Large acceptance: 93% *4</a:t>
            </a:r>
            <a:r>
              <a:rPr lang="en-US" altLang="zh-CN" sz="24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endParaRPr lang="zh-CN" altLang="en-US" sz="24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92494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/>
              <a:t>Tracking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/>
              <a:t>PID</a:t>
            </a:r>
            <a:endParaRPr lang="zh-CN" alt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111" y="5285239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/>
              <a:t>PID</a:t>
            </a:r>
            <a:endParaRPr lang="zh-CN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94861" y="6314949"/>
            <a:ext cx="424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/>
              <a:t>Neutral showers reconstruction</a:t>
            </a:r>
            <a:endParaRPr lang="zh-CN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39744" y="551842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err="1" smtClean="0"/>
              <a:t>muon</a:t>
            </a:r>
            <a:r>
              <a:rPr lang="en-US" altLang="zh-CN" sz="2000" b="1" dirty="0" smtClean="0"/>
              <a:t> PID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789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95805"/>
          </a:xfrm>
        </p:spPr>
        <p:txBody>
          <a:bodyPr/>
          <a:lstStyle/>
          <a:p>
            <a:r>
              <a:rPr lang="en-US" altLang="zh-CN" dirty="0" smtClean="0"/>
              <a:t>Energies of BEPCII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9" y="1067624"/>
            <a:ext cx="8784976" cy="508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78064" y="94251"/>
            <a:ext cx="8229600" cy="9519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Data samples we (will) have</a:t>
            </a:r>
            <a:endParaRPr lang="zh-CN" altLang="en-US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37800" y="930199"/>
            <a:ext cx="8832518" cy="2795217"/>
            <a:chOff x="37800" y="930199"/>
            <a:chExt cx="8832518" cy="2795217"/>
          </a:xfrm>
        </p:grpSpPr>
        <p:sp>
          <p:nvSpPr>
            <p:cNvPr id="8" name="圆角矩形 7"/>
            <p:cNvSpPr/>
            <p:nvPr/>
          </p:nvSpPr>
          <p:spPr>
            <a:xfrm>
              <a:off x="37800" y="1456362"/>
              <a:ext cx="1994062" cy="7200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0.3fp</a:t>
              </a:r>
              <a:r>
                <a:rPr lang="en-US" altLang="zh-CN" sz="2000" b="1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-1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@J/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Symbol" pitchFamily="18" charset="2"/>
                  <a:cs typeface="Times New Roman" pitchFamily="18" charset="0"/>
                </a:rPr>
                <a:t>y</a:t>
              </a:r>
              <a:endParaRPr lang="zh-CN" altLang="en-US" sz="1600" dirty="0"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592864" y="930199"/>
              <a:ext cx="1994062" cy="7200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0.7fb</a:t>
              </a:r>
              <a:r>
                <a:rPr lang="en-US" altLang="zh-CN" sz="2000" b="1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-1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Symbol" pitchFamily="18" charset="2"/>
                  <a:cs typeface="Times New Roman" pitchFamily="18" charset="0"/>
                </a:rPr>
                <a:t>y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5517887" y="1650279"/>
              <a:ext cx="316049" cy="983984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圆角矩形 10"/>
            <p:cNvSpPr/>
            <p:nvPr/>
          </p:nvSpPr>
          <p:spPr>
            <a:xfrm>
              <a:off x="6876256" y="1046182"/>
              <a:ext cx="1994062" cy="7200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2.9fb</a:t>
              </a:r>
              <a:r>
                <a:rPr lang="en-US" altLang="zh-CN" sz="2000" b="1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-1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Symbol" pitchFamily="18" charset="2"/>
                  <a:cs typeface="Times New Roman" pitchFamily="18" charset="0"/>
                </a:rPr>
                <a:t>y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’’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 flipH="1">
              <a:off x="6156176" y="1650279"/>
              <a:ext cx="936104" cy="1346673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>
              <a:off x="1187231" y="2138591"/>
              <a:ext cx="3595584" cy="1586825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2339752" y="1426282"/>
            <a:ext cx="3178136" cy="2395903"/>
            <a:chOff x="2339752" y="1426282"/>
            <a:chExt cx="3178136" cy="2395903"/>
          </a:xfrm>
        </p:grpSpPr>
        <p:sp>
          <p:nvSpPr>
            <p:cNvPr id="15" name="圆角矩形 14"/>
            <p:cNvSpPr/>
            <p:nvPr/>
          </p:nvSpPr>
          <p:spPr>
            <a:xfrm>
              <a:off x="2339752" y="1426282"/>
              <a:ext cx="1994062" cy="7200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~65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pb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-1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@3.65</a:t>
              </a:r>
              <a:endParaRPr lang="zh-CN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3889720" y="1986191"/>
              <a:ext cx="1628168" cy="1835994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圆角矩形 18"/>
          <p:cNvSpPr/>
          <p:nvPr/>
        </p:nvSpPr>
        <p:spPr>
          <a:xfrm>
            <a:off x="6804248" y="2142271"/>
            <a:ext cx="2232247" cy="720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~5fb</a:t>
            </a:r>
            <a:r>
              <a:rPr lang="en-US" altLang="zh-CN" sz="20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zh-CN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@4.*</a:t>
            </a:r>
            <a:r>
              <a:rPr lang="en-US" altLang="zh-CN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zh-CN" altLang="en-US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7092280" y="2924944"/>
            <a:ext cx="1368152" cy="50405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5084541" y="4509122"/>
            <a:ext cx="3785777" cy="2140635"/>
            <a:chOff x="5084541" y="4509122"/>
            <a:chExt cx="3785777" cy="2140635"/>
          </a:xfrm>
        </p:grpSpPr>
        <p:grpSp>
          <p:nvGrpSpPr>
            <p:cNvPr id="23" name="组合 22"/>
            <p:cNvGrpSpPr/>
            <p:nvPr/>
          </p:nvGrpSpPr>
          <p:grpSpPr>
            <a:xfrm>
              <a:off x="5517888" y="4509122"/>
              <a:ext cx="3352430" cy="2140635"/>
              <a:chOff x="5517888" y="4509122"/>
              <a:chExt cx="3352430" cy="2140635"/>
            </a:xfrm>
          </p:grpSpPr>
          <p:cxnSp>
            <p:nvCxnSpPr>
              <p:cNvPr id="25" name="直接箭头连接符 24"/>
              <p:cNvCxnSpPr/>
              <p:nvPr/>
            </p:nvCxnSpPr>
            <p:spPr>
              <a:xfrm flipH="1" flipV="1">
                <a:off x="5517888" y="4509122"/>
                <a:ext cx="1574392" cy="1420555"/>
              </a:xfrm>
              <a:prstGeom prst="straightConnector1">
                <a:avLst/>
              </a:prstGeom>
              <a:ln w="476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圆角矩形 25"/>
              <p:cNvSpPr/>
              <p:nvPr/>
            </p:nvSpPr>
            <p:spPr>
              <a:xfrm>
                <a:off x="6466370" y="5929677"/>
                <a:ext cx="2403948" cy="72008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0.36fp</a:t>
                </a:r>
                <a:r>
                  <a:rPr lang="en-US" altLang="zh-CN" sz="2000" b="1" baseline="30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altLang="zh-CN" sz="2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@3.5GeV</a:t>
                </a:r>
                <a:endParaRPr lang="zh-CN" altLang="en-US" sz="1600" dirty="0">
                  <a:solidFill>
                    <a:srgbClr val="0000CC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084541" y="5883943"/>
              <a:ext cx="15023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2015/2016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92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"/>
          </p:nvPr>
        </p:nvSpPr>
        <p:spPr>
          <a:xfrm>
            <a:off x="395536" y="2708920"/>
            <a:ext cx="8229600" cy="1296144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altLang="zh-CN" sz="4000" b="1" dirty="0" smtClean="0">
                <a:solidFill>
                  <a:schemeClr val="tx1"/>
                </a:solidFill>
              </a:rPr>
              <a:t>Inclusive </a:t>
            </a:r>
            <a:r>
              <a:rPr lang="en-US" altLang="zh-CN" sz="4000" b="1" dirty="0">
                <a:solidFill>
                  <a:schemeClr val="tx1"/>
                </a:solidFill>
              </a:rPr>
              <a:t>H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adron </a:t>
            </a:r>
            <a:r>
              <a:rPr lang="en-US" altLang="zh-CN" sz="4000" b="1" dirty="0">
                <a:solidFill>
                  <a:schemeClr val="tx1"/>
                </a:solidFill>
              </a:rPr>
              <a:t>P</a:t>
            </a:r>
            <a:r>
              <a:rPr lang="en-US" altLang="zh-CN" sz="4000" b="1" dirty="0" smtClean="0">
                <a:solidFill>
                  <a:schemeClr val="tx1"/>
                </a:solidFill>
              </a:rPr>
              <a:t>roduction</a:t>
            </a:r>
            <a:endParaRPr lang="en-US" altLang="zh-CN" sz="4000" b="1" dirty="0">
              <a:solidFill>
                <a:schemeClr val="tx1"/>
              </a:solidFill>
            </a:endParaRPr>
          </a:p>
          <a:p>
            <a:pPr algn="ctr"/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684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e+e</a:t>
            </a:r>
            <a:r>
              <a:rPr lang="en-US" altLang="zh-CN" dirty="0" smtClean="0"/>
              <a:t>- </a:t>
            </a:r>
            <a:r>
              <a:rPr lang="en-US" altLang="zh-CN" dirty="0" smtClean="0">
                <a:sym typeface="Wingdings" pitchFamily="2" charset="2"/>
              </a:rPr>
              <a:t> </a:t>
            </a:r>
            <a:r>
              <a:rPr lang="en-US" altLang="zh-CN" dirty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zh-CN" dirty="0">
                <a:sym typeface="Wingdings" pitchFamily="2" charset="2"/>
              </a:rPr>
              <a:t>/K </a:t>
            </a:r>
            <a:r>
              <a:rPr lang="en-US" altLang="zh-CN" dirty="0" smtClean="0">
                <a:sym typeface="Wingdings" pitchFamily="2" charset="2"/>
              </a:rPr>
              <a:t>+ X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569050" y="5085184"/>
            <a:ext cx="8229600" cy="1512168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b="1" dirty="0" smtClean="0"/>
              <a:t>Lack </a:t>
            </a:r>
            <a:r>
              <a:rPr lang="en-US" altLang="zh-CN" b="1" dirty="0" smtClean="0"/>
              <a:t>of </a:t>
            </a:r>
            <a:r>
              <a:rPr lang="en-US" altLang="zh-CN" b="1" dirty="0" smtClean="0"/>
              <a:t>low energy scale, high z</a:t>
            </a:r>
          </a:p>
          <a:p>
            <a:pPr lvl="1"/>
            <a:r>
              <a:rPr lang="en-US" altLang="zh-CN" b="1" dirty="0" smtClean="0"/>
              <a:t>BESIII can contribute</a:t>
            </a:r>
          </a:p>
          <a:p>
            <a:r>
              <a:rPr lang="en-US" altLang="zh-CN" b="1" dirty="0" smtClean="0"/>
              <a:t>PID problem at high </a:t>
            </a:r>
            <a:r>
              <a:rPr lang="en-US" altLang="zh-CN" b="1" dirty="0" smtClean="0"/>
              <a:t>z</a:t>
            </a:r>
          </a:p>
          <a:p>
            <a:pPr lvl="1"/>
            <a:r>
              <a:rPr lang="en-US" altLang="zh-CN" b="1" dirty="0" smtClean="0"/>
              <a:t>High error rate of PID for the charged tracks with high momentum.</a:t>
            </a:r>
            <a:endParaRPr lang="zh-CN" altLang="en-US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" t="71280" r="44068" b="-525"/>
          <a:stretch/>
        </p:blipFill>
        <p:spPr bwMode="auto">
          <a:xfrm>
            <a:off x="2123728" y="1628800"/>
            <a:ext cx="5480869" cy="163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8" y="1628800"/>
            <a:ext cx="419009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3436410" y="4005064"/>
            <a:ext cx="991574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2" r="40385" b="22774"/>
          <a:stretch/>
        </p:blipFill>
        <p:spPr bwMode="auto">
          <a:xfrm>
            <a:off x="4668513" y="1506513"/>
            <a:ext cx="4060256" cy="312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5724128" y="3753036"/>
            <a:ext cx="2664296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8864" y="115257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zh-CN" sz="4000" b="1" dirty="0" smtClean="0">
                <a:solidFill>
                  <a:srgbClr val="FF0000"/>
                </a:solidFill>
                <a:sym typeface="Wingdings" pitchFamily="2" charset="2"/>
              </a:rPr>
              <a:t> + X 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04597" y="1152570"/>
            <a:ext cx="1348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sym typeface="Wingdings" pitchFamily="2" charset="2"/>
              </a:rPr>
              <a:t>K + X 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/>
          <a:stretch/>
        </p:blipFill>
        <p:spPr bwMode="auto">
          <a:xfrm>
            <a:off x="4948933" y="5042986"/>
            <a:ext cx="1567283" cy="42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27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1570</TotalTime>
  <Words>1487</Words>
  <Application>Microsoft Office PowerPoint</Application>
  <PresentationFormat>全屏显示(4:3)</PresentationFormat>
  <Paragraphs>274</Paragraphs>
  <Slides>33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Office 主题​​</vt:lpstr>
      <vt:lpstr>公式</vt:lpstr>
      <vt:lpstr>Perspectives on Fragmentation Functions from BESIII</vt:lpstr>
      <vt:lpstr>Outline</vt:lpstr>
      <vt:lpstr>Motivation</vt:lpstr>
      <vt:lpstr>Motivation --Test the evolution at BEPCII</vt:lpstr>
      <vt:lpstr>Beijing Electron Positron Collider‐II (BEPCII)</vt:lpstr>
      <vt:lpstr>The BESIII Detector</vt:lpstr>
      <vt:lpstr>Energies of BEPCII</vt:lpstr>
      <vt:lpstr>PowerPoint 演示文稿</vt:lpstr>
      <vt:lpstr>e+e-  p/K + X</vt:lpstr>
      <vt:lpstr>PowerPoint 演示文稿</vt:lpstr>
      <vt:lpstr>                                        (in progress)</vt:lpstr>
      <vt:lpstr>PowerPoint 演示文稿</vt:lpstr>
      <vt:lpstr>PowerPoint 演示文稿</vt:lpstr>
      <vt:lpstr>Double Collins Asymmetries(DCA) </vt:lpstr>
      <vt:lpstr>Event Shape</vt:lpstr>
      <vt:lpstr>Event Selection</vt:lpstr>
      <vt:lpstr>Possible Backgrounds</vt:lpstr>
      <vt:lpstr>Double Ratio</vt:lpstr>
      <vt:lpstr>2f0 Distributions (MC)</vt:lpstr>
      <vt:lpstr>Detector Effects(1)</vt:lpstr>
      <vt:lpstr>Detector Effects(2)</vt:lpstr>
      <vt:lpstr>MC Validation</vt:lpstr>
      <vt:lpstr>Estimation of Mis-combination Rate</vt:lpstr>
      <vt:lpstr>Summary and Outlook </vt:lpstr>
      <vt:lpstr>Backup</vt:lpstr>
      <vt:lpstr>PowerPoint 演示文稿</vt:lpstr>
      <vt:lpstr>Collins Fragmentation Function</vt:lpstr>
      <vt:lpstr>Collins Effect in e+e- Annihilation </vt:lpstr>
      <vt:lpstr>Motivation</vt:lpstr>
      <vt:lpstr>Possible Backgrounds</vt:lpstr>
      <vt:lpstr>MC Validation</vt:lpstr>
      <vt:lpstr>The              collaboration</vt:lpstr>
      <vt:lpstr>BESIII data samples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189</cp:revision>
  <dcterms:created xsi:type="dcterms:W3CDTF">2014-06-03T06:34:10Z</dcterms:created>
  <dcterms:modified xsi:type="dcterms:W3CDTF">2014-06-13T07:48:48Z</dcterms:modified>
</cp:coreProperties>
</file>