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6" r:id="rId3"/>
    <p:sldId id="297" r:id="rId4"/>
    <p:sldId id="302" r:id="rId5"/>
    <p:sldId id="279" r:id="rId6"/>
    <p:sldId id="301" r:id="rId7"/>
    <p:sldId id="273" r:id="rId8"/>
    <p:sldId id="286" r:id="rId9"/>
    <p:sldId id="281" r:id="rId10"/>
    <p:sldId id="285" r:id="rId11"/>
    <p:sldId id="284" r:id="rId12"/>
    <p:sldId id="288" r:id="rId13"/>
    <p:sldId id="289" r:id="rId14"/>
    <p:sldId id="275" r:id="rId15"/>
    <p:sldId id="287" r:id="rId16"/>
    <p:sldId id="283" r:id="rId17"/>
    <p:sldId id="299" r:id="rId18"/>
    <p:sldId id="277" r:id="rId19"/>
    <p:sldId id="278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7030A0"/>
    <a:srgbClr val="0046FF"/>
    <a:srgbClr val="FFFF00"/>
    <a:srgbClr val="A9A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72" autoAdjust="0"/>
    <p:restoredTop sz="93666" autoAdjust="0"/>
  </p:normalViewPr>
  <p:slideViewPr>
    <p:cSldViewPr snapToGrid="0" snapToObjects="1">
      <p:cViewPr varScale="1">
        <p:scale>
          <a:sx n="61" d="100"/>
          <a:sy n="61" d="100"/>
        </p:scale>
        <p:origin x="-516" y="-84"/>
      </p:cViewPr>
      <p:guideLst>
        <p:guide orient="horz" pos="2205"/>
        <p:guide pos="2903"/>
      </p:guideLst>
    </p:cSldViewPr>
  </p:slideViewPr>
  <p:outlineViewPr>
    <p:cViewPr>
      <p:scale>
        <a:sx n="33" d="100"/>
        <a:sy n="33" d="100"/>
      </p:scale>
      <p:origin x="0" y="-2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urio\Dropbox\ArticoliMiei\2014-GalacticLimit\IceCube-NEW-Aef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urio\Dropbox\ArticoliMiei\2014-GalacticLimit\IceCube-NEW-Aef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7195975503062"/>
          <c:y val="5.1400554097404488E-2"/>
          <c:w val="0.73606649168853888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v>nu_e (down)</c:v>
          </c:tx>
          <c:marker>
            <c:symbol val="none"/>
          </c:marker>
          <c:xVal>
            <c:numRef>
              <c:f>'nu_-down'!$C$18:$C$55</c:f>
              <c:numCache>
                <c:formatCode>0.00E+00</c:formatCode>
                <c:ptCount val="38"/>
                <c:pt idx="0">
                  <c:v>10042.445177495445</c:v>
                </c:pt>
                <c:pt idx="1">
                  <c:v>12073.674673497899</c:v>
                </c:pt>
                <c:pt idx="2">
                  <c:v>14515.749655087551</c:v>
                </c:pt>
                <c:pt idx="3">
                  <c:v>17451.76955212175</c:v>
                </c:pt>
                <c:pt idx="4">
                  <c:v>20981.641853655048</c:v>
                </c:pt>
                <c:pt idx="5">
                  <c:v>25225.481780529648</c:v>
                </c:pt>
                <c:pt idx="6">
                  <c:v>30327.699590820303</c:v>
                </c:pt>
                <c:pt idx="7">
                  <c:v>36461.914601804303</c:v>
                </c:pt>
                <c:pt idx="8">
                  <c:v>43836.863143806702</c:v>
                </c:pt>
                <c:pt idx="9">
                  <c:v>52703.501482989697</c:v>
                </c:pt>
                <c:pt idx="10">
                  <c:v>63363.545412804597</c:v>
                </c:pt>
                <c:pt idx="11">
                  <c:v>76179.737101080304</c:v>
                </c:pt>
                <c:pt idx="12">
                  <c:v>91588.1885551335</c:v>
                </c:pt>
                <c:pt idx="13">
                  <c:v>110113.2217308705</c:v>
                </c:pt>
                <c:pt idx="14">
                  <c:v>132385.2102681665</c:v>
                </c:pt>
                <c:pt idx="15">
                  <c:v>159162.0299747645</c:v>
                </c:pt>
                <c:pt idx="16">
                  <c:v>191354.84798017051</c:v>
                </c:pt>
                <c:pt idx="17">
                  <c:v>230059.12811818102</c:v>
                </c:pt>
                <c:pt idx="18">
                  <c:v>276591.90759557951</c:v>
                </c:pt>
                <c:pt idx="19">
                  <c:v>332536.613405151</c:v>
                </c:pt>
                <c:pt idx="20">
                  <c:v>399796.9435051335</c:v>
                </c:pt>
                <c:pt idx="21">
                  <c:v>480661.64624496951</c:v>
                </c:pt>
                <c:pt idx="22">
                  <c:v>577882.40236498346</c:v>
                </c:pt>
                <c:pt idx="23">
                  <c:v>694767.45975468843</c:v>
                </c:pt>
                <c:pt idx="24">
                  <c:v>835294.20719254599</c:v>
                </c:pt>
                <c:pt idx="25">
                  <c:v>1004244.5177495445</c:v>
                </c:pt>
                <c:pt idx="26">
                  <c:v>1207367.46734979</c:v>
                </c:pt>
                <c:pt idx="27">
                  <c:v>1451574.9655087548</c:v>
                </c:pt>
                <c:pt idx="28">
                  <c:v>1745176.9552121749</c:v>
                </c:pt>
                <c:pt idx="29">
                  <c:v>2098164.1853654999</c:v>
                </c:pt>
                <c:pt idx="30">
                  <c:v>2522548.17805296</c:v>
                </c:pt>
                <c:pt idx="31">
                  <c:v>3032769.9590820298</c:v>
                </c:pt>
                <c:pt idx="32">
                  <c:v>3646191.4601804297</c:v>
                </c:pt>
                <c:pt idx="33">
                  <c:v>4383686.31438067</c:v>
                </c:pt>
                <c:pt idx="34">
                  <c:v>5270350.1482989695</c:v>
                </c:pt>
                <c:pt idx="35">
                  <c:v>6336354.5412804596</c:v>
                </c:pt>
                <c:pt idx="36">
                  <c:v>7617973.7101080306</c:v>
                </c:pt>
                <c:pt idx="37">
                  <c:v>9158818.8555133492</c:v>
                </c:pt>
              </c:numCache>
            </c:numRef>
          </c:xVal>
          <c:yVal>
            <c:numRef>
              <c:f>'nu_-down'!$D$18:$D$55</c:f>
              <c:numCache>
                <c:formatCode>0.00E+00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7.1611655698996005E-4</c:v>
                </c:pt>
                <c:pt idx="4">
                  <c:v>6.2249994306311299E-3</c:v>
                </c:pt>
                <c:pt idx="5">
                  <c:v>2.7888043367418701E-2</c:v>
                </c:pt>
                <c:pt idx="6">
                  <c:v>8.5648373604390093E-2</c:v>
                </c:pt>
                <c:pt idx="7">
                  <c:v>0.171278476729889</c:v>
                </c:pt>
                <c:pt idx="8">
                  <c:v>0.31874559511186601</c:v>
                </c:pt>
                <c:pt idx="9">
                  <c:v>0.54487486893202997</c:v>
                </c:pt>
                <c:pt idx="10">
                  <c:v>0.95895997842345504</c:v>
                </c:pt>
                <c:pt idx="11">
                  <c:v>1.5305440892673701</c:v>
                </c:pt>
                <c:pt idx="12">
                  <c:v>2.2895342527020901</c:v>
                </c:pt>
                <c:pt idx="13">
                  <c:v>3.1806741003739898</c:v>
                </c:pt>
                <c:pt idx="14">
                  <c:v>4.15467416381638</c:v>
                </c:pt>
                <c:pt idx="15">
                  <c:v>5.2255929571402904</c:v>
                </c:pt>
                <c:pt idx="16">
                  <c:v>6.2886633512483696</c:v>
                </c:pt>
                <c:pt idx="17">
                  <c:v>7.2693614674031997</c:v>
                </c:pt>
                <c:pt idx="18">
                  <c:v>8.20916642182058</c:v>
                </c:pt>
                <c:pt idx="19">
                  <c:v>9.3649962517810295</c:v>
                </c:pt>
                <c:pt idx="20">
                  <c:v>10.4873292260393</c:v>
                </c:pt>
                <c:pt idx="21">
                  <c:v>12.096459812573499</c:v>
                </c:pt>
                <c:pt idx="22">
                  <c:v>13.344457345653399</c:v>
                </c:pt>
                <c:pt idx="23">
                  <c:v>14.875056402579901</c:v>
                </c:pt>
                <c:pt idx="24">
                  <c:v>16.610620172843799</c:v>
                </c:pt>
                <c:pt idx="25">
                  <c:v>18.525780063829799</c:v>
                </c:pt>
                <c:pt idx="26">
                  <c:v>20.640665295873202</c:v>
                </c:pt>
                <c:pt idx="27">
                  <c:v>22.752786893676099</c:v>
                </c:pt>
                <c:pt idx="28">
                  <c:v>25.1492822405508</c:v>
                </c:pt>
                <c:pt idx="29">
                  <c:v>28.0733399190947</c:v>
                </c:pt>
                <c:pt idx="30">
                  <c:v>31.764825678278999</c:v>
                </c:pt>
                <c:pt idx="31">
                  <c:v>35.9542958782529</c:v>
                </c:pt>
                <c:pt idx="32">
                  <c:v>43.038116912933198</c:v>
                </c:pt>
                <c:pt idx="33">
                  <c:v>55.924067903253899</c:v>
                </c:pt>
                <c:pt idx="34">
                  <c:v>121.786358866407</c:v>
                </c:pt>
                <c:pt idx="35">
                  <c:v>1131.87430328495</c:v>
                </c:pt>
                <c:pt idx="36">
                  <c:v>134.755225167482</c:v>
                </c:pt>
                <c:pt idx="37">
                  <c:v>72.405580843236706</c:v>
                </c:pt>
              </c:numCache>
            </c:numRef>
          </c:yVal>
          <c:smooth val="1"/>
        </c:ser>
        <c:ser>
          <c:idx val="1"/>
          <c:order val="1"/>
          <c:tx>
            <c:v>nu_mu (down)</c:v>
          </c:tx>
          <c:marker>
            <c:symbol val="none"/>
          </c:marker>
          <c:xVal>
            <c:numRef>
              <c:f>'nu_-down'!$C$6:$C$55</c:f>
              <c:numCache>
                <c:formatCode>0.00E+00</c:formatCode>
                <c:ptCount val="50"/>
                <c:pt idx="0">
                  <c:v>1101.1322173087051</c:v>
                </c:pt>
                <c:pt idx="1">
                  <c:v>1323.852102681665</c:v>
                </c:pt>
                <c:pt idx="2">
                  <c:v>1591.620299747645</c:v>
                </c:pt>
                <c:pt idx="3">
                  <c:v>1913.5484798017001</c:v>
                </c:pt>
                <c:pt idx="4">
                  <c:v>2300.5912811817998</c:v>
                </c:pt>
                <c:pt idx="5">
                  <c:v>2765.9190759557896</c:v>
                </c:pt>
                <c:pt idx="6">
                  <c:v>3325.36613405151</c:v>
                </c:pt>
                <c:pt idx="7">
                  <c:v>3997.9694350513355</c:v>
                </c:pt>
                <c:pt idx="8">
                  <c:v>4806.6164624496905</c:v>
                </c:pt>
                <c:pt idx="9">
                  <c:v>5778.824023649825</c:v>
                </c:pt>
                <c:pt idx="10">
                  <c:v>6947.6745975468802</c:v>
                </c:pt>
                <c:pt idx="11">
                  <c:v>8352.9420719254595</c:v>
                </c:pt>
                <c:pt idx="12">
                  <c:v>10042.445177495445</c:v>
                </c:pt>
                <c:pt idx="13">
                  <c:v>12073.674673497899</c:v>
                </c:pt>
                <c:pt idx="14">
                  <c:v>14515.749655087551</c:v>
                </c:pt>
                <c:pt idx="15">
                  <c:v>17451.76955212175</c:v>
                </c:pt>
                <c:pt idx="16">
                  <c:v>20981.641853655048</c:v>
                </c:pt>
                <c:pt idx="17">
                  <c:v>25225.481780529648</c:v>
                </c:pt>
                <c:pt idx="18">
                  <c:v>30327.699590820303</c:v>
                </c:pt>
                <c:pt idx="19">
                  <c:v>36461.914601804303</c:v>
                </c:pt>
                <c:pt idx="20">
                  <c:v>43836.863143806702</c:v>
                </c:pt>
                <c:pt idx="21">
                  <c:v>52703.501482989697</c:v>
                </c:pt>
                <c:pt idx="22">
                  <c:v>63363.545412804597</c:v>
                </c:pt>
                <c:pt idx="23">
                  <c:v>76179.737101080304</c:v>
                </c:pt>
                <c:pt idx="24">
                  <c:v>91588.1885551335</c:v>
                </c:pt>
                <c:pt idx="25">
                  <c:v>110113.2217308705</c:v>
                </c:pt>
                <c:pt idx="26">
                  <c:v>132385.2102681665</c:v>
                </c:pt>
                <c:pt idx="27">
                  <c:v>159162.0299747645</c:v>
                </c:pt>
                <c:pt idx="28">
                  <c:v>191354.84798017051</c:v>
                </c:pt>
                <c:pt idx="29">
                  <c:v>230059.12811818102</c:v>
                </c:pt>
                <c:pt idx="30">
                  <c:v>276591.90759557951</c:v>
                </c:pt>
                <c:pt idx="31">
                  <c:v>332536.613405151</c:v>
                </c:pt>
                <c:pt idx="32">
                  <c:v>399796.9435051335</c:v>
                </c:pt>
                <c:pt idx="33">
                  <c:v>480661.64624496951</c:v>
                </c:pt>
                <c:pt idx="34">
                  <c:v>577882.40236498346</c:v>
                </c:pt>
                <c:pt idx="35">
                  <c:v>694767.45975468843</c:v>
                </c:pt>
                <c:pt idx="36">
                  <c:v>835294.20719254599</c:v>
                </c:pt>
                <c:pt idx="37">
                  <c:v>1004244.5177495445</c:v>
                </c:pt>
                <c:pt idx="38">
                  <c:v>1207367.46734979</c:v>
                </c:pt>
                <c:pt idx="39">
                  <c:v>1451574.9655087548</c:v>
                </c:pt>
                <c:pt idx="40">
                  <c:v>1745176.9552121749</c:v>
                </c:pt>
                <c:pt idx="41">
                  <c:v>2098164.1853654999</c:v>
                </c:pt>
                <c:pt idx="42">
                  <c:v>2522548.17805296</c:v>
                </c:pt>
                <c:pt idx="43">
                  <c:v>3032769.9590820298</c:v>
                </c:pt>
                <c:pt idx="44">
                  <c:v>3646191.4601804297</c:v>
                </c:pt>
                <c:pt idx="45">
                  <c:v>4383686.31438067</c:v>
                </c:pt>
                <c:pt idx="46">
                  <c:v>5270350.1482989695</c:v>
                </c:pt>
                <c:pt idx="47">
                  <c:v>6336354.5412804596</c:v>
                </c:pt>
                <c:pt idx="48">
                  <c:v>7617973.7101080306</c:v>
                </c:pt>
                <c:pt idx="49">
                  <c:v>9158818.8555133492</c:v>
                </c:pt>
              </c:numCache>
            </c:numRef>
          </c:xVal>
          <c:yVal>
            <c:numRef>
              <c:f>'nu_-down'!$E$6:$E$55</c:f>
              <c:numCache>
                <c:formatCode>0.00E+00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9.12980418288265E-5</c:v>
                </c:pt>
                <c:pt idx="16">
                  <c:v>7.4413434464653904E-5</c:v>
                </c:pt>
                <c:pt idx="17">
                  <c:v>1.2067967463388399E-3</c:v>
                </c:pt>
                <c:pt idx="18">
                  <c:v>6.3131869868084996E-3</c:v>
                </c:pt>
                <c:pt idx="19">
                  <c:v>1.7377523414586E-2</c:v>
                </c:pt>
                <c:pt idx="20">
                  <c:v>4.65768927076744E-2</c:v>
                </c:pt>
                <c:pt idx="21">
                  <c:v>9.3670710359812601E-2</c:v>
                </c:pt>
                <c:pt idx="22">
                  <c:v>0.18358568777577899</c:v>
                </c:pt>
                <c:pt idx="23">
                  <c:v>0.34250419505873603</c:v>
                </c:pt>
                <c:pt idx="24">
                  <c:v>0.559791514347037</c:v>
                </c:pt>
                <c:pt idx="25">
                  <c:v>0.86128607369782895</c:v>
                </c:pt>
                <c:pt idx="26">
                  <c:v>1.3404590599834301</c:v>
                </c:pt>
                <c:pt idx="27">
                  <c:v>2.0064823915881802</c:v>
                </c:pt>
                <c:pt idx="28">
                  <c:v>2.8103282162583301</c:v>
                </c:pt>
                <c:pt idx="29">
                  <c:v>3.7734004840625102</c:v>
                </c:pt>
                <c:pt idx="30">
                  <c:v>4.8344690778677499</c:v>
                </c:pt>
                <c:pt idx="31">
                  <c:v>6.1543506799722598</c:v>
                </c:pt>
                <c:pt idx="32">
                  <c:v>7.29169337450519</c:v>
                </c:pt>
                <c:pt idx="33">
                  <c:v>8.8763210489359707</c:v>
                </c:pt>
                <c:pt idx="34">
                  <c:v>10.391528754095599</c:v>
                </c:pt>
                <c:pt idx="35">
                  <c:v>12.180786384655701</c:v>
                </c:pt>
                <c:pt idx="36">
                  <c:v>13.865947351721699</c:v>
                </c:pt>
                <c:pt idx="37">
                  <c:v>16.041471952490799</c:v>
                </c:pt>
                <c:pt idx="38">
                  <c:v>18.347849305138698</c:v>
                </c:pt>
                <c:pt idx="39">
                  <c:v>20.443356740348101</c:v>
                </c:pt>
                <c:pt idx="40">
                  <c:v>22.7763175039467</c:v>
                </c:pt>
                <c:pt idx="41">
                  <c:v>25.150889708642499</c:v>
                </c:pt>
                <c:pt idx="42">
                  <c:v>28.075113756031001</c:v>
                </c:pt>
                <c:pt idx="43">
                  <c:v>31.416924242858101</c:v>
                </c:pt>
                <c:pt idx="44">
                  <c:v>33.946776063083099</c:v>
                </c:pt>
                <c:pt idx="45">
                  <c:v>38.1775238444975</c:v>
                </c:pt>
                <c:pt idx="46">
                  <c:v>40.8305056978907</c:v>
                </c:pt>
                <c:pt idx="47">
                  <c:v>45.519610065294998</c:v>
                </c:pt>
                <c:pt idx="48">
                  <c:v>48.854475138540799</c:v>
                </c:pt>
                <c:pt idx="49">
                  <c:v>52.904771580886901</c:v>
                </c:pt>
              </c:numCache>
            </c:numRef>
          </c:yVal>
          <c:smooth val="1"/>
        </c:ser>
        <c:ser>
          <c:idx val="2"/>
          <c:order val="2"/>
          <c:tx>
            <c:v>nu_tau (down)</c:v>
          </c:tx>
          <c:marker>
            <c:symbol val="none"/>
          </c:marker>
          <c:xVal>
            <c:numRef>
              <c:f>'nu_-down'!$C$6:$C$55</c:f>
              <c:numCache>
                <c:formatCode>0.00E+00</c:formatCode>
                <c:ptCount val="50"/>
                <c:pt idx="0">
                  <c:v>1101.1322173087051</c:v>
                </c:pt>
                <c:pt idx="1">
                  <c:v>1323.852102681665</c:v>
                </c:pt>
                <c:pt idx="2">
                  <c:v>1591.620299747645</c:v>
                </c:pt>
                <c:pt idx="3">
                  <c:v>1913.5484798017001</c:v>
                </c:pt>
                <c:pt idx="4">
                  <c:v>2300.5912811817998</c:v>
                </c:pt>
                <c:pt idx="5">
                  <c:v>2765.9190759557896</c:v>
                </c:pt>
                <c:pt idx="6">
                  <c:v>3325.36613405151</c:v>
                </c:pt>
                <c:pt idx="7">
                  <c:v>3997.9694350513355</c:v>
                </c:pt>
                <c:pt idx="8">
                  <c:v>4806.6164624496905</c:v>
                </c:pt>
                <c:pt idx="9">
                  <c:v>5778.824023649825</c:v>
                </c:pt>
                <c:pt idx="10">
                  <c:v>6947.6745975468802</c:v>
                </c:pt>
                <c:pt idx="11">
                  <c:v>8352.9420719254595</c:v>
                </c:pt>
                <c:pt idx="12">
                  <c:v>10042.445177495445</c:v>
                </c:pt>
                <c:pt idx="13">
                  <c:v>12073.674673497899</c:v>
                </c:pt>
                <c:pt idx="14">
                  <c:v>14515.749655087551</c:v>
                </c:pt>
                <c:pt idx="15">
                  <c:v>17451.76955212175</c:v>
                </c:pt>
                <c:pt idx="16">
                  <c:v>20981.641853655048</c:v>
                </c:pt>
                <c:pt idx="17">
                  <c:v>25225.481780529648</c:v>
                </c:pt>
                <c:pt idx="18">
                  <c:v>30327.699590820303</c:v>
                </c:pt>
                <c:pt idx="19">
                  <c:v>36461.914601804303</c:v>
                </c:pt>
                <c:pt idx="20">
                  <c:v>43836.863143806702</c:v>
                </c:pt>
                <c:pt idx="21">
                  <c:v>52703.501482989697</c:v>
                </c:pt>
                <c:pt idx="22">
                  <c:v>63363.545412804597</c:v>
                </c:pt>
                <c:pt idx="23">
                  <c:v>76179.737101080304</c:v>
                </c:pt>
                <c:pt idx="24">
                  <c:v>91588.1885551335</c:v>
                </c:pt>
                <c:pt idx="25">
                  <c:v>110113.2217308705</c:v>
                </c:pt>
                <c:pt idx="26">
                  <c:v>132385.2102681665</c:v>
                </c:pt>
                <c:pt idx="27">
                  <c:v>159162.0299747645</c:v>
                </c:pt>
                <c:pt idx="28">
                  <c:v>191354.84798017051</c:v>
                </c:pt>
                <c:pt idx="29">
                  <c:v>230059.12811818102</c:v>
                </c:pt>
                <c:pt idx="30">
                  <c:v>276591.90759557951</c:v>
                </c:pt>
                <c:pt idx="31">
                  <c:v>332536.613405151</c:v>
                </c:pt>
                <c:pt idx="32">
                  <c:v>399796.9435051335</c:v>
                </c:pt>
                <c:pt idx="33">
                  <c:v>480661.64624496951</c:v>
                </c:pt>
                <c:pt idx="34">
                  <c:v>577882.40236498346</c:v>
                </c:pt>
                <c:pt idx="35">
                  <c:v>694767.45975468843</c:v>
                </c:pt>
                <c:pt idx="36">
                  <c:v>835294.20719254599</c:v>
                </c:pt>
                <c:pt idx="37">
                  <c:v>1004244.5177495445</c:v>
                </c:pt>
                <c:pt idx="38">
                  <c:v>1207367.46734979</c:v>
                </c:pt>
                <c:pt idx="39">
                  <c:v>1451574.9655087548</c:v>
                </c:pt>
                <c:pt idx="40">
                  <c:v>1745176.9552121749</c:v>
                </c:pt>
                <c:pt idx="41">
                  <c:v>2098164.1853654999</c:v>
                </c:pt>
                <c:pt idx="42">
                  <c:v>2522548.17805296</c:v>
                </c:pt>
                <c:pt idx="43">
                  <c:v>3032769.9590820298</c:v>
                </c:pt>
                <c:pt idx="44">
                  <c:v>3646191.4601804297</c:v>
                </c:pt>
                <c:pt idx="45">
                  <c:v>4383686.31438067</c:v>
                </c:pt>
                <c:pt idx="46">
                  <c:v>5270350.1482989695</c:v>
                </c:pt>
                <c:pt idx="47">
                  <c:v>6336354.5412804596</c:v>
                </c:pt>
                <c:pt idx="48">
                  <c:v>7617973.7101080306</c:v>
                </c:pt>
                <c:pt idx="49">
                  <c:v>9158818.8555133492</c:v>
                </c:pt>
              </c:numCache>
            </c:numRef>
          </c:xVal>
          <c:yVal>
            <c:numRef>
              <c:f>'nu_-down'!$F$6:$F$55</c:f>
              <c:numCache>
                <c:formatCode>0.00E+00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5.0517004354507901E-3</c:v>
                </c:pt>
                <c:pt idx="18">
                  <c:v>1.9141110560332901E-2</c:v>
                </c:pt>
                <c:pt idx="19">
                  <c:v>4.6915159768808799E-2</c:v>
                </c:pt>
                <c:pt idx="20">
                  <c:v>0.10745278370447101</c:v>
                </c:pt>
                <c:pt idx="21">
                  <c:v>0.238380955172245</c:v>
                </c:pt>
                <c:pt idx="22">
                  <c:v>0.38361610702778198</c:v>
                </c:pt>
                <c:pt idx="23">
                  <c:v>0.70186570655551095</c:v>
                </c:pt>
                <c:pt idx="24">
                  <c:v>1.0966383263349699</c:v>
                </c:pt>
                <c:pt idx="25">
                  <c:v>1.68925207031056</c:v>
                </c:pt>
                <c:pt idx="26">
                  <c:v>2.45089157134684</c:v>
                </c:pt>
                <c:pt idx="27">
                  <c:v>3.3429257110131001</c:v>
                </c:pt>
                <c:pt idx="28">
                  <c:v>4.4149642344650903</c:v>
                </c:pt>
                <c:pt idx="29">
                  <c:v>5.47133226858569</c:v>
                </c:pt>
                <c:pt idx="30">
                  <c:v>6.5679302226062797</c:v>
                </c:pt>
                <c:pt idx="31">
                  <c:v>7.9886338144089599</c:v>
                </c:pt>
                <c:pt idx="32">
                  <c:v>8.9181003383417199</c:v>
                </c:pt>
                <c:pt idx="33">
                  <c:v>10.255716478195</c:v>
                </c:pt>
                <c:pt idx="34">
                  <c:v>11.8084376725156</c:v>
                </c:pt>
                <c:pt idx="35">
                  <c:v>13.2095699255408</c:v>
                </c:pt>
                <c:pt idx="36">
                  <c:v>14.8020918157191</c:v>
                </c:pt>
                <c:pt idx="37">
                  <c:v>16.879181215678901</c:v>
                </c:pt>
                <c:pt idx="38">
                  <c:v>18.658165186097499</c:v>
                </c:pt>
                <c:pt idx="39">
                  <c:v>20.431072838771801</c:v>
                </c:pt>
                <c:pt idx="40">
                  <c:v>22.533772332549201</c:v>
                </c:pt>
                <c:pt idx="41">
                  <c:v>25.0375061371481</c:v>
                </c:pt>
                <c:pt idx="42">
                  <c:v>27.858892237075601</c:v>
                </c:pt>
                <c:pt idx="43">
                  <c:v>30.6213292832063</c:v>
                </c:pt>
                <c:pt idx="44">
                  <c:v>33.047740717196298</c:v>
                </c:pt>
                <c:pt idx="45">
                  <c:v>37.336471393862801</c:v>
                </c:pt>
                <c:pt idx="46">
                  <c:v>41.0158952568923</c:v>
                </c:pt>
                <c:pt idx="47">
                  <c:v>43.787247414782399</c:v>
                </c:pt>
                <c:pt idx="48">
                  <c:v>47.892490192429797</c:v>
                </c:pt>
                <c:pt idx="49">
                  <c:v>51.590424813222199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163648"/>
        <c:axId val="118530048"/>
      </c:scatterChart>
      <c:valAx>
        <c:axId val="111163648"/>
        <c:scaling>
          <c:logBase val="10"/>
          <c:orientation val="minMax"/>
          <c:min val="10000"/>
        </c:scaling>
        <c:delete val="0"/>
        <c:axPos val="b"/>
        <c:majorGridlines/>
        <c:numFmt formatCode="0.00E+00" sourceLinked="1"/>
        <c:majorTickMark val="out"/>
        <c:minorTickMark val="none"/>
        <c:tickLblPos val="nextTo"/>
        <c:crossAx val="118530048"/>
        <c:crossesAt val="1.0000000000000002E-3"/>
        <c:crossBetween val="midCat"/>
      </c:valAx>
      <c:valAx>
        <c:axId val="118530048"/>
        <c:scaling>
          <c:logBase val="10"/>
          <c:orientation val="minMax"/>
          <c:max val="1000"/>
          <c:min val="1.0000000000000002E-3"/>
        </c:scaling>
        <c:delete val="0"/>
        <c:axPos val="l"/>
        <c:majorGridlines/>
        <c:numFmt formatCode="0.E+00" sourceLinked="0"/>
        <c:majorTickMark val="out"/>
        <c:minorTickMark val="none"/>
        <c:tickLblPos val="nextTo"/>
        <c:crossAx val="1111636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7312445319335077"/>
          <c:y val="6.9060586176727903E-2"/>
          <c:w val="0.25229221347331582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57195975503062"/>
          <c:y val="5.1400554097404488E-2"/>
          <c:w val="0.73606649168853888"/>
          <c:h val="0.8326195683872849"/>
        </c:manualLayout>
      </c:layout>
      <c:scatterChart>
        <c:scatterStyle val="smoothMarker"/>
        <c:varyColors val="0"/>
        <c:ser>
          <c:idx val="0"/>
          <c:order val="0"/>
          <c:tx>
            <c:v>nu_e (up)</c:v>
          </c:tx>
          <c:marker>
            <c:symbol val="none"/>
          </c:marker>
          <c:xVal>
            <c:numRef>
              <c:f>'nu_-up'!$C$18:$C$55</c:f>
              <c:numCache>
                <c:formatCode>0.00E+00</c:formatCode>
                <c:ptCount val="38"/>
                <c:pt idx="0">
                  <c:v>10042.445177495445</c:v>
                </c:pt>
                <c:pt idx="1">
                  <c:v>12073.674673497899</c:v>
                </c:pt>
                <c:pt idx="2">
                  <c:v>14515.749655087551</c:v>
                </c:pt>
                <c:pt idx="3">
                  <c:v>17451.76955212175</c:v>
                </c:pt>
                <c:pt idx="4">
                  <c:v>20981.641853655048</c:v>
                </c:pt>
                <c:pt idx="5">
                  <c:v>25225.481780529648</c:v>
                </c:pt>
                <c:pt idx="6">
                  <c:v>30327.699590820303</c:v>
                </c:pt>
                <c:pt idx="7">
                  <c:v>36461.914601804303</c:v>
                </c:pt>
                <c:pt idx="8">
                  <c:v>43836.863143806702</c:v>
                </c:pt>
                <c:pt idx="9">
                  <c:v>52703.501482989697</c:v>
                </c:pt>
                <c:pt idx="10">
                  <c:v>63363.545412804597</c:v>
                </c:pt>
                <c:pt idx="11">
                  <c:v>76179.737101080304</c:v>
                </c:pt>
                <c:pt idx="12">
                  <c:v>91588.1885551335</c:v>
                </c:pt>
                <c:pt idx="13">
                  <c:v>110113.2217308705</c:v>
                </c:pt>
                <c:pt idx="14">
                  <c:v>132385.2102681665</c:v>
                </c:pt>
                <c:pt idx="15">
                  <c:v>159162.0299747645</c:v>
                </c:pt>
                <c:pt idx="16">
                  <c:v>191354.84798017051</c:v>
                </c:pt>
                <c:pt idx="17">
                  <c:v>230059.12811818102</c:v>
                </c:pt>
                <c:pt idx="18">
                  <c:v>276591.90759557951</c:v>
                </c:pt>
                <c:pt idx="19">
                  <c:v>332536.613405151</c:v>
                </c:pt>
                <c:pt idx="20">
                  <c:v>399796.9435051335</c:v>
                </c:pt>
                <c:pt idx="21">
                  <c:v>480661.64624496951</c:v>
                </c:pt>
                <c:pt idx="22">
                  <c:v>577882.40236498346</c:v>
                </c:pt>
                <c:pt idx="23">
                  <c:v>694767.45975468843</c:v>
                </c:pt>
                <c:pt idx="24">
                  <c:v>835294.20719254599</c:v>
                </c:pt>
                <c:pt idx="25">
                  <c:v>1004244.5177495445</c:v>
                </c:pt>
                <c:pt idx="26">
                  <c:v>1207367.46734979</c:v>
                </c:pt>
                <c:pt idx="27">
                  <c:v>1451574.9655087548</c:v>
                </c:pt>
                <c:pt idx="28">
                  <c:v>1745176.9552121749</c:v>
                </c:pt>
                <c:pt idx="29">
                  <c:v>2098164.1853654999</c:v>
                </c:pt>
                <c:pt idx="30">
                  <c:v>2522548.17805296</c:v>
                </c:pt>
                <c:pt idx="31">
                  <c:v>3032769.9590820298</c:v>
                </c:pt>
                <c:pt idx="32">
                  <c:v>3646191.4601804297</c:v>
                </c:pt>
                <c:pt idx="33">
                  <c:v>4383686.31438067</c:v>
                </c:pt>
                <c:pt idx="34">
                  <c:v>5270350.1482989695</c:v>
                </c:pt>
                <c:pt idx="35">
                  <c:v>6336354.5412804596</c:v>
                </c:pt>
                <c:pt idx="36">
                  <c:v>7617973.7101080306</c:v>
                </c:pt>
                <c:pt idx="37">
                  <c:v>9158818.8555133492</c:v>
                </c:pt>
              </c:numCache>
            </c:numRef>
          </c:xVal>
          <c:yVal>
            <c:numRef>
              <c:f>'nu_-up'!$D$18:$D$55</c:f>
              <c:numCache>
                <c:formatCode>0.00E+00</c:formatCode>
                <c:ptCount val="38"/>
                <c:pt idx="0">
                  <c:v>7.3633727451377407E-5</c:v>
                </c:pt>
                <c:pt idx="1">
                  <c:v>1.7313465227716701E-4</c:v>
                </c:pt>
                <c:pt idx="2">
                  <c:v>5.3024388102450304E-4</c:v>
                </c:pt>
                <c:pt idx="3">
                  <c:v>5.8403271511764604E-3</c:v>
                </c:pt>
                <c:pt idx="4">
                  <c:v>2.5090501575187499E-2</c:v>
                </c:pt>
                <c:pt idx="5">
                  <c:v>6.12609206252804E-2</c:v>
                </c:pt>
                <c:pt idx="6">
                  <c:v>0.121133109284546</c:v>
                </c:pt>
                <c:pt idx="7">
                  <c:v>0.216157337116723</c:v>
                </c:pt>
                <c:pt idx="8">
                  <c:v>0.34051913077902302</c:v>
                </c:pt>
                <c:pt idx="9">
                  <c:v>0.55074091159746097</c:v>
                </c:pt>
                <c:pt idx="10">
                  <c:v>0.82192628220604302</c:v>
                </c:pt>
                <c:pt idx="11">
                  <c:v>1.2228690602789301</c:v>
                </c:pt>
                <c:pt idx="12">
                  <c:v>1.7160780786579699</c:v>
                </c:pt>
                <c:pt idx="13">
                  <c:v>2.24778892674694</c:v>
                </c:pt>
                <c:pt idx="14">
                  <c:v>2.8516095903868002</c:v>
                </c:pt>
                <c:pt idx="15">
                  <c:v>3.3729247564042999</c:v>
                </c:pt>
                <c:pt idx="16">
                  <c:v>3.9469647806596799</c:v>
                </c:pt>
                <c:pt idx="17">
                  <c:v>4.5022605756159599</c:v>
                </c:pt>
                <c:pt idx="18">
                  <c:v>4.81652123630285</c:v>
                </c:pt>
                <c:pt idx="19">
                  <c:v>5.2993823863338898</c:v>
                </c:pt>
                <c:pt idx="20">
                  <c:v>5.7313532425562901</c:v>
                </c:pt>
                <c:pt idx="21">
                  <c:v>6.2183803987951203</c:v>
                </c:pt>
                <c:pt idx="22">
                  <c:v>6.6045164415697801</c:v>
                </c:pt>
                <c:pt idx="23">
                  <c:v>7.1581189161957202</c:v>
                </c:pt>
                <c:pt idx="24">
                  <c:v>7.5123685337103803</c:v>
                </c:pt>
                <c:pt idx="25">
                  <c:v>7.9504291160366396</c:v>
                </c:pt>
                <c:pt idx="26">
                  <c:v>8.5188757659743306</c:v>
                </c:pt>
                <c:pt idx="27">
                  <c:v>8.8893742477672504</c:v>
                </c:pt>
                <c:pt idx="28">
                  <c:v>9.3658590784356104</c:v>
                </c:pt>
                <c:pt idx="29">
                  <c:v>9.8118459242545395</c:v>
                </c:pt>
                <c:pt idx="30">
                  <c:v>10.0657240371533</c:v>
                </c:pt>
                <c:pt idx="31">
                  <c:v>10.4319627062997</c:v>
                </c:pt>
                <c:pt idx="32">
                  <c:v>11.207651852942501</c:v>
                </c:pt>
                <c:pt idx="33">
                  <c:v>11.708908192222101</c:v>
                </c:pt>
                <c:pt idx="34">
                  <c:v>13.1355382724633</c:v>
                </c:pt>
                <c:pt idx="35">
                  <c:v>13.269980802658001</c:v>
                </c:pt>
                <c:pt idx="36">
                  <c:v>13.6161881102046</c:v>
                </c:pt>
                <c:pt idx="37">
                  <c:v>13.156401203256999</c:v>
                </c:pt>
              </c:numCache>
            </c:numRef>
          </c:yVal>
          <c:smooth val="1"/>
        </c:ser>
        <c:ser>
          <c:idx val="1"/>
          <c:order val="1"/>
          <c:tx>
            <c:v>nu_mu (up)</c:v>
          </c:tx>
          <c:marker>
            <c:symbol val="none"/>
          </c:marker>
          <c:xVal>
            <c:numRef>
              <c:f>'nu_-up'!$C$6:$C$55</c:f>
              <c:numCache>
                <c:formatCode>0.00E+00</c:formatCode>
                <c:ptCount val="50"/>
                <c:pt idx="0">
                  <c:v>1101.1322173087051</c:v>
                </c:pt>
                <c:pt idx="1">
                  <c:v>1323.852102681665</c:v>
                </c:pt>
                <c:pt idx="2">
                  <c:v>1591.620299747645</c:v>
                </c:pt>
                <c:pt idx="3">
                  <c:v>1913.5484798017001</c:v>
                </c:pt>
                <c:pt idx="4">
                  <c:v>2300.5912811817998</c:v>
                </c:pt>
                <c:pt idx="5">
                  <c:v>2765.9190759557896</c:v>
                </c:pt>
                <c:pt idx="6">
                  <c:v>3325.36613405151</c:v>
                </c:pt>
                <c:pt idx="7">
                  <c:v>3997.9694350513355</c:v>
                </c:pt>
                <c:pt idx="8">
                  <c:v>4806.6164624496905</c:v>
                </c:pt>
                <c:pt idx="9">
                  <c:v>5778.824023649825</c:v>
                </c:pt>
                <c:pt idx="10">
                  <c:v>6947.6745975468802</c:v>
                </c:pt>
                <c:pt idx="11">
                  <c:v>8352.9420719254595</c:v>
                </c:pt>
                <c:pt idx="12">
                  <c:v>10042.445177495445</c:v>
                </c:pt>
                <c:pt idx="13">
                  <c:v>12073.674673497899</c:v>
                </c:pt>
                <c:pt idx="14">
                  <c:v>14515.749655087551</c:v>
                </c:pt>
                <c:pt idx="15">
                  <c:v>17451.76955212175</c:v>
                </c:pt>
                <c:pt idx="16">
                  <c:v>20981.641853655048</c:v>
                </c:pt>
                <c:pt idx="17">
                  <c:v>25225.481780529648</c:v>
                </c:pt>
                <c:pt idx="18">
                  <c:v>30327.699590820303</c:v>
                </c:pt>
                <c:pt idx="19">
                  <c:v>36461.914601804303</c:v>
                </c:pt>
                <c:pt idx="20">
                  <c:v>43836.863143806702</c:v>
                </c:pt>
                <c:pt idx="21">
                  <c:v>52703.501482989697</c:v>
                </c:pt>
                <c:pt idx="22">
                  <c:v>63363.545412804597</c:v>
                </c:pt>
                <c:pt idx="23">
                  <c:v>76179.737101080304</c:v>
                </c:pt>
                <c:pt idx="24">
                  <c:v>91588.1885551335</c:v>
                </c:pt>
                <c:pt idx="25">
                  <c:v>110113.2217308705</c:v>
                </c:pt>
                <c:pt idx="26">
                  <c:v>132385.2102681665</c:v>
                </c:pt>
                <c:pt idx="27">
                  <c:v>159162.0299747645</c:v>
                </c:pt>
                <c:pt idx="28">
                  <c:v>191354.84798017051</c:v>
                </c:pt>
                <c:pt idx="29">
                  <c:v>230059.12811818102</c:v>
                </c:pt>
                <c:pt idx="30">
                  <c:v>276591.90759557951</c:v>
                </c:pt>
                <c:pt idx="31">
                  <c:v>332536.613405151</c:v>
                </c:pt>
                <c:pt idx="32">
                  <c:v>399796.9435051335</c:v>
                </c:pt>
                <c:pt idx="33">
                  <c:v>480661.64624496951</c:v>
                </c:pt>
                <c:pt idx="34">
                  <c:v>577882.40236498346</c:v>
                </c:pt>
                <c:pt idx="35">
                  <c:v>694767.45975468843</c:v>
                </c:pt>
                <c:pt idx="36">
                  <c:v>835294.20719254599</c:v>
                </c:pt>
                <c:pt idx="37">
                  <c:v>1004244.5177495445</c:v>
                </c:pt>
                <c:pt idx="38">
                  <c:v>1207367.46734979</c:v>
                </c:pt>
                <c:pt idx="39">
                  <c:v>1451574.9655087548</c:v>
                </c:pt>
                <c:pt idx="40">
                  <c:v>1745176.9552121749</c:v>
                </c:pt>
                <c:pt idx="41">
                  <c:v>2098164.1853654999</c:v>
                </c:pt>
                <c:pt idx="42">
                  <c:v>2522548.17805296</c:v>
                </c:pt>
                <c:pt idx="43">
                  <c:v>3032769.9590820298</c:v>
                </c:pt>
                <c:pt idx="44">
                  <c:v>3646191.4601804297</c:v>
                </c:pt>
                <c:pt idx="45">
                  <c:v>4383686.31438067</c:v>
                </c:pt>
                <c:pt idx="46">
                  <c:v>5270350.1482989695</c:v>
                </c:pt>
                <c:pt idx="47">
                  <c:v>6336354.5412804596</c:v>
                </c:pt>
                <c:pt idx="48">
                  <c:v>7617973.7101080306</c:v>
                </c:pt>
                <c:pt idx="49">
                  <c:v>9158818.8555133492</c:v>
                </c:pt>
              </c:numCache>
            </c:numRef>
          </c:xVal>
          <c:yVal>
            <c:numRef>
              <c:f>'nu_-up'!$E$6:$E$55</c:f>
              <c:numCache>
                <c:formatCode>0.00E+00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1.9763966755124499E-4</c:v>
                </c:pt>
                <c:pt idx="16">
                  <c:v>1.75534279892899E-3</c:v>
                </c:pt>
                <c:pt idx="17">
                  <c:v>6.6336460448388904E-3</c:v>
                </c:pt>
                <c:pt idx="18">
                  <c:v>1.51377397647441E-2</c:v>
                </c:pt>
                <c:pt idx="19">
                  <c:v>3.1978858487222303E-2</c:v>
                </c:pt>
                <c:pt idx="20">
                  <c:v>6.4856002082205003E-2</c:v>
                </c:pt>
                <c:pt idx="21">
                  <c:v>0.122253849539222</c:v>
                </c:pt>
                <c:pt idx="22">
                  <c:v>0.213923267965063</c:v>
                </c:pt>
                <c:pt idx="23">
                  <c:v>0.34418687662304598</c:v>
                </c:pt>
                <c:pt idx="24">
                  <c:v>0.52330211336738897</c:v>
                </c:pt>
                <c:pt idx="25">
                  <c:v>0.76327574751274396</c:v>
                </c:pt>
                <c:pt idx="26">
                  <c:v>1.08399560623665</c:v>
                </c:pt>
                <c:pt idx="27">
                  <c:v>1.42266908082448</c:v>
                </c:pt>
                <c:pt idx="28">
                  <c:v>1.8979620227921199</c:v>
                </c:pt>
                <c:pt idx="29">
                  <c:v>2.4190069394105702</c:v>
                </c:pt>
                <c:pt idx="30">
                  <c:v>2.97872666046058</c:v>
                </c:pt>
                <c:pt idx="31">
                  <c:v>3.5698812427257902</c:v>
                </c:pt>
                <c:pt idx="32">
                  <c:v>4.2118213572363601</c:v>
                </c:pt>
                <c:pt idx="33">
                  <c:v>4.8774437705151703</c:v>
                </c:pt>
                <c:pt idx="34">
                  <c:v>5.2966997939544704</c:v>
                </c:pt>
                <c:pt idx="35">
                  <c:v>6.0206783665980099</c:v>
                </c:pt>
                <c:pt idx="36">
                  <c:v>6.68742255529751</c:v>
                </c:pt>
                <c:pt idx="37">
                  <c:v>7.2367725469995801</c:v>
                </c:pt>
                <c:pt idx="38">
                  <c:v>7.7869292533644998</c:v>
                </c:pt>
                <c:pt idx="39">
                  <c:v>8.2022254944132396</c:v>
                </c:pt>
                <c:pt idx="40">
                  <c:v>8.8490238086697008</c:v>
                </c:pt>
                <c:pt idx="41">
                  <c:v>9.2280064978135705</c:v>
                </c:pt>
                <c:pt idx="42">
                  <c:v>9.4905443075096105</c:v>
                </c:pt>
                <c:pt idx="43">
                  <c:v>9.9984092240802909</c:v>
                </c:pt>
                <c:pt idx="44">
                  <c:v>10.2690813391114</c:v>
                </c:pt>
                <c:pt idx="45">
                  <c:v>10.9699015631797</c:v>
                </c:pt>
                <c:pt idx="46">
                  <c:v>11.396169127338201</c:v>
                </c:pt>
                <c:pt idx="47">
                  <c:v>11.663651137766299</c:v>
                </c:pt>
                <c:pt idx="48">
                  <c:v>11.999596158338999</c:v>
                </c:pt>
                <c:pt idx="49">
                  <c:v>12.1012655020322</c:v>
                </c:pt>
              </c:numCache>
            </c:numRef>
          </c:yVal>
          <c:smooth val="1"/>
        </c:ser>
        <c:ser>
          <c:idx val="2"/>
          <c:order val="2"/>
          <c:tx>
            <c:v>nu_tau (up)</c:v>
          </c:tx>
          <c:marker>
            <c:symbol val="none"/>
          </c:marker>
          <c:xVal>
            <c:numRef>
              <c:f>'nu_-up'!$C$6:$C$55</c:f>
              <c:numCache>
                <c:formatCode>0.00E+00</c:formatCode>
                <c:ptCount val="50"/>
                <c:pt idx="0">
                  <c:v>1101.1322173087051</c:v>
                </c:pt>
                <c:pt idx="1">
                  <c:v>1323.852102681665</c:v>
                </c:pt>
                <c:pt idx="2">
                  <c:v>1591.620299747645</c:v>
                </c:pt>
                <c:pt idx="3">
                  <c:v>1913.5484798017001</c:v>
                </c:pt>
                <c:pt idx="4">
                  <c:v>2300.5912811817998</c:v>
                </c:pt>
                <c:pt idx="5">
                  <c:v>2765.9190759557896</c:v>
                </c:pt>
                <c:pt idx="6">
                  <c:v>3325.36613405151</c:v>
                </c:pt>
                <c:pt idx="7">
                  <c:v>3997.9694350513355</c:v>
                </c:pt>
                <c:pt idx="8">
                  <c:v>4806.6164624496905</c:v>
                </c:pt>
                <c:pt idx="9">
                  <c:v>5778.824023649825</c:v>
                </c:pt>
                <c:pt idx="10">
                  <c:v>6947.6745975468802</c:v>
                </c:pt>
                <c:pt idx="11">
                  <c:v>8352.9420719254595</c:v>
                </c:pt>
                <c:pt idx="12">
                  <c:v>10042.445177495445</c:v>
                </c:pt>
                <c:pt idx="13">
                  <c:v>12073.674673497899</c:v>
                </c:pt>
                <c:pt idx="14">
                  <c:v>14515.749655087551</c:v>
                </c:pt>
                <c:pt idx="15">
                  <c:v>17451.76955212175</c:v>
                </c:pt>
                <c:pt idx="16">
                  <c:v>20981.641853655048</c:v>
                </c:pt>
                <c:pt idx="17">
                  <c:v>25225.481780529648</c:v>
                </c:pt>
                <c:pt idx="18">
                  <c:v>30327.699590820303</c:v>
                </c:pt>
                <c:pt idx="19">
                  <c:v>36461.914601804303</c:v>
                </c:pt>
                <c:pt idx="20">
                  <c:v>43836.863143806702</c:v>
                </c:pt>
                <c:pt idx="21">
                  <c:v>52703.501482989697</c:v>
                </c:pt>
                <c:pt idx="22">
                  <c:v>63363.545412804597</c:v>
                </c:pt>
                <c:pt idx="23">
                  <c:v>76179.737101080304</c:v>
                </c:pt>
                <c:pt idx="24">
                  <c:v>91588.1885551335</c:v>
                </c:pt>
                <c:pt idx="25">
                  <c:v>110113.2217308705</c:v>
                </c:pt>
                <c:pt idx="26">
                  <c:v>132385.2102681665</c:v>
                </c:pt>
                <c:pt idx="27">
                  <c:v>159162.0299747645</c:v>
                </c:pt>
                <c:pt idx="28">
                  <c:v>191354.84798017051</c:v>
                </c:pt>
                <c:pt idx="29">
                  <c:v>230059.12811818102</c:v>
                </c:pt>
                <c:pt idx="30">
                  <c:v>276591.90759557951</c:v>
                </c:pt>
                <c:pt idx="31">
                  <c:v>332536.613405151</c:v>
                </c:pt>
                <c:pt idx="32">
                  <c:v>399796.9435051335</c:v>
                </c:pt>
                <c:pt idx="33">
                  <c:v>480661.64624496951</c:v>
                </c:pt>
                <c:pt idx="34">
                  <c:v>577882.40236498346</c:v>
                </c:pt>
                <c:pt idx="35">
                  <c:v>694767.45975468843</c:v>
                </c:pt>
                <c:pt idx="36">
                  <c:v>835294.20719254599</c:v>
                </c:pt>
                <c:pt idx="37">
                  <c:v>1004244.5177495445</c:v>
                </c:pt>
                <c:pt idx="38">
                  <c:v>1207367.46734979</c:v>
                </c:pt>
                <c:pt idx="39">
                  <c:v>1451574.9655087548</c:v>
                </c:pt>
                <c:pt idx="40">
                  <c:v>1745176.9552121749</c:v>
                </c:pt>
                <c:pt idx="41">
                  <c:v>2098164.1853654999</c:v>
                </c:pt>
                <c:pt idx="42">
                  <c:v>2522548.17805296</c:v>
                </c:pt>
                <c:pt idx="43">
                  <c:v>3032769.9590820298</c:v>
                </c:pt>
                <c:pt idx="44">
                  <c:v>3646191.4601804297</c:v>
                </c:pt>
                <c:pt idx="45">
                  <c:v>4383686.31438067</c:v>
                </c:pt>
                <c:pt idx="46">
                  <c:v>5270350.1482989695</c:v>
                </c:pt>
                <c:pt idx="47">
                  <c:v>6336354.5412804596</c:v>
                </c:pt>
                <c:pt idx="48">
                  <c:v>7617973.7101080306</c:v>
                </c:pt>
                <c:pt idx="49">
                  <c:v>9158818.8555133492</c:v>
                </c:pt>
              </c:numCache>
            </c:numRef>
          </c:xVal>
          <c:yVal>
            <c:numRef>
              <c:f>'nu_-up'!$F$6:$F$55</c:f>
              <c:numCache>
                <c:formatCode>0.00E+00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2.3519990139375899E-4</c:v>
                </c:pt>
                <c:pt idx="16">
                  <c:v>3.26104535653828E-3</c:v>
                </c:pt>
                <c:pt idx="17">
                  <c:v>1.4532710515308E-2</c:v>
                </c:pt>
                <c:pt idx="18">
                  <c:v>3.5748326263789897E-2</c:v>
                </c:pt>
                <c:pt idx="19">
                  <c:v>8.7865293588530596E-2</c:v>
                </c:pt>
                <c:pt idx="20">
                  <c:v>0.14896824435526701</c:v>
                </c:pt>
                <c:pt idx="21">
                  <c:v>0.23907902880970699</c:v>
                </c:pt>
                <c:pt idx="22">
                  <c:v>0.36977835194141401</c:v>
                </c:pt>
                <c:pt idx="23">
                  <c:v>0.68736419632937495</c:v>
                </c:pt>
                <c:pt idx="24">
                  <c:v>0.92257424779189501</c:v>
                </c:pt>
                <c:pt idx="25">
                  <c:v>1.29543407776467</c:v>
                </c:pt>
                <c:pt idx="26">
                  <c:v>1.79410137941369</c:v>
                </c:pt>
                <c:pt idx="27">
                  <c:v>2.39369192418902</c:v>
                </c:pt>
                <c:pt idx="28">
                  <c:v>2.9331243450476401</c:v>
                </c:pt>
                <c:pt idx="29">
                  <c:v>3.4891262178967999</c:v>
                </c:pt>
                <c:pt idx="30">
                  <c:v>4.1671471122319099</c:v>
                </c:pt>
                <c:pt idx="31">
                  <c:v>4.8589069700699801</c:v>
                </c:pt>
                <c:pt idx="32">
                  <c:v>5.5600264090019103</c:v>
                </c:pt>
                <c:pt idx="33">
                  <c:v>6.16851105320477</c:v>
                </c:pt>
                <c:pt idx="34">
                  <c:v>6.7918134380190498</c:v>
                </c:pt>
                <c:pt idx="35">
                  <c:v>7.5747974238745197</c:v>
                </c:pt>
                <c:pt idx="36">
                  <c:v>8.2345639507631496</c:v>
                </c:pt>
                <c:pt idx="37">
                  <c:v>9.0476591867766807</c:v>
                </c:pt>
                <c:pt idx="38">
                  <c:v>10.085010210411401</c:v>
                </c:pt>
                <c:pt idx="39">
                  <c:v>10.896027674375</c:v>
                </c:pt>
                <c:pt idx="40">
                  <c:v>11.547598008347199</c:v>
                </c:pt>
                <c:pt idx="41">
                  <c:v>12.8196730250349</c:v>
                </c:pt>
                <c:pt idx="42">
                  <c:v>13.530945732649201</c:v>
                </c:pt>
                <c:pt idx="43">
                  <c:v>14.602164935004</c:v>
                </c:pt>
                <c:pt idx="44">
                  <c:v>15.7495717623961</c:v>
                </c:pt>
                <c:pt idx="45">
                  <c:v>16.4160084160211</c:v>
                </c:pt>
                <c:pt idx="46">
                  <c:v>17.427331976490901</c:v>
                </c:pt>
                <c:pt idx="47">
                  <c:v>19.142711886231201</c:v>
                </c:pt>
                <c:pt idx="48">
                  <c:v>19.7361503669276</c:v>
                </c:pt>
                <c:pt idx="49">
                  <c:v>20.398208650305701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367360"/>
        <c:axId val="118368896"/>
      </c:scatterChart>
      <c:valAx>
        <c:axId val="118367360"/>
        <c:scaling>
          <c:logBase val="10"/>
          <c:orientation val="minMax"/>
          <c:min val="10000"/>
        </c:scaling>
        <c:delete val="0"/>
        <c:axPos val="b"/>
        <c:majorGridlines/>
        <c:numFmt formatCode="0.00E+00" sourceLinked="1"/>
        <c:majorTickMark val="out"/>
        <c:minorTickMark val="none"/>
        <c:tickLblPos val="nextTo"/>
        <c:crossAx val="118368896"/>
        <c:crossesAt val="1.0000000000000002E-3"/>
        <c:crossBetween val="midCat"/>
      </c:valAx>
      <c:valAx>
        <c:axId val="118368896"/>
        <c:scaling>
          <c:logBase val="10"/>
          <c:orientation val="minMax"/>
          <c:max val="1000"/>
          <c:min val="1.0000000000000002E-3"/>
        </c:scaling>
        <c:delete val="0"/>
        <c:axPos val="l"/>
        <c:majorGridlines/>
        <c:numFmt formatCode="0.E+00" sourceLinked="0"/>
        <c:majorTickMark val="out"/>
        <c:minorTickMark val="none"/>
        <c:tickLblPos val="nextTo"/>
        <c:crossAx val="118367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7312445319335077"/>
          <c:y val="6.9060586176727903E-2"/>
          <c:w val="0.22173665791776026"/>
          <c:h val="0.251151574803149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4DF27-73DE-5D42-80CC-96C3C6643675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1F89C-8A77-8446-8999-C71F17E5794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741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CFBEA-BF75-3A4D-9AAE-DFA5DBB73A69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7765-E806-E64B-AE9D-481CC204867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0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7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18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7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2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1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37765-E806-E64B-AE9D-481CC20486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7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RICAP. Noto 01/10/2014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876" y="283322"/>
            <a:ext cx="7437749" cy="3217116"/>
          </a:xfrm>
        </p:spPr>
        <p:txBody>
          <a:bodyPr>
            <a:noAutofit/>
          </a:bodyPr>
          <a:lstStyle/>
          <a:p>
            <a:r>
              <a:rPr lang="en-US" sz="5400" dirty="0" smtClean="0"/>
              <a:t>ANTARES constraints </a:t>
            </a:r>
            <a:r>
              <a:rPr lang="en-US" sz="5400" dirty="0"/>
              <a:t>to a </a:t>
            </a:r>
            <a:r>
              <a:rPr lang="en-US" sz="5400" dirty="0" smtClean="0"/>
              <a:t>Galactic </a:t>
            </a:r>
            <a:r>
              <a:rPr lang="en-US" sz="5400" dirty="0"/>
              <a:t>component of the </a:t>
            </a:r>
            <a:r>
              <a:rPr lang="en-US" sz="5400" dirty="0" smtClean="0"/>
              <a:t>IceCube cosmic signal</a:t>
            </a:r>
            <a:br>
              <a:rPr lang="en-US" sz="5400" dirty="0" smtClean="0"/>
            </a:b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ANTARES constraints to a Galactic IceCube signal - M. Spurio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</a:t>
            </a:fld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970508" y="3247598"/>
            <a:ext cx="280397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-100" dirty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Maurizio </a:t>
            </a:r>
            <a:r>
              <a:rPr lang="en-US" sz="3200" spc="-100" dirty="0" smtClean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Spurio</a:t>
            </a:r>
          </a:p>
          <a:p>
            <a:pPr algn="r"/>
            <a:r>
              <a:rPr lang="it-IT" sz="2000" spc="-100" dirty="0" smtClean="0">
                <a:solidFill>
                  <a:srgbClr val="675E47"/>
                </a:solidFill>
                <a:latin typeface="Cambria"/>
                <a:ea typeface="+mj-ea"/>
                <a:cs typeface="+mj-cs"/>
              </a:rPr>
              <a:t>Noto, SR, 1/10/2014</a:t>
            </a:r>
            <a:endParaRPr lang="en-US" sz="1100" dirty="0"/>
          </a:p>
        </p:txBody>
      </p:sp>
      <p:pic>
        <p:nvPicPr>
          <p:cNvPr id="1026" name="Picture 2" descr="https://agenda.infn.it/conferenceDisplay.py/getPic?picId=27&amp;confId=762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/>
          <a:stretch/>
        </p:blipFill>
        <p:spPr bwMode="auto">
          <a:xfrm>
            <a:off x="2790334" y="4927390"/>
            <a:ext cx="3651883" cy="166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isultati immagini per unib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lh6.googleusercontent.com/-vpOgu9EmeSg/UxXfGlDJadI/AAAAAAAAAB4/UpvqE_1WvUw/s250-no/logo250x250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38" y="3216595"/>
            <a:ext cx="1072356" cy="107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it/archive/5/58/20140103114318!INFN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95" y="3113186"/>
            <a:ext cx="1199761" cy="117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29507"/>
          <a:stretch/>
        </p:blipFill>
        <p:spPr>
          <a:xfrm>
            <a:off x="4761047" y="2120867"/>
            <a:ext cx="2586083" cy="236949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966"/>
            <a:ext cx="7620000" cy="1143000"/>
          </a:xfrm>
        </p:spPr>
        <p:txBody>
          <a:bodyPr/>
          <a:lstStyle/>
          <a:p>
            <a:r>
              <a:rPr lang="it-IT" dirty="0" smtClean="0"/>
              <a:t>ANTARES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upper</a:t>
            </a:r>
            <a:r>
              <a:rPr lang="it-IT" dirty="0" smtClean="0"/>
              <a:t> </a:t>
            </a:r>
            <a:r>
              <a:rPr lang="it-IT" dirty="0" err="1" smtClean="0"/>
              <a:t>bounds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10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68" y="1247217"/>
            <a:ext cx="3782739" cy="3454401"/>
          </a:xfrm>
          <a:prstGeom prst="rect">
            <a:avLst/>
          </a:prstGeom>
        </p:spPr>
      </p:pic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065542" y="1413156"/>
            <a:ext cx="4011658" cy="735123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 smtClean="0"/>
              <a:t>For different energy spectra E</a:t>
            </a:r>
            <a:r>
              <a:rPr lang="en-US" baseline="30000" dirty="0" smtClean="0">
                <a:latin typeface="Symbol" panose="05050102010706020507" pitchFamily="18" charset="2"/>
              </a:rPr>
              <a:t>-G</a:t>
            </a:r>
            <a:r>
              <a:rPr lang="en-US" dirty="0" smtClean="0"/>
              <a:t>: (similar method using the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" name="Segnaposto contenuto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95" y="1031256"/>
            <a:ext cx="3782739" cy="256707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>
            <a:off x="1913648" y="1541570"/>
            <a:ext cx="0" cy="3283980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04660"/>
            <a:ext cx="5883320" cy="1471554"/>
          </a:xfrm>
          <a:prstGeom prst="rect">
            <a:avLst/>
          </a:prstGeom>
        </p:spPr>
      </p:pic>
      <p:sp>
        <p:nvSpPr>
          <p:cNvPr id="18" name="Callout 2 17"/>
          <p:cNvSpPr/>
          <p:nvPr/>
        </p:nvSpPr>
        <p:spPr>
          <a:xfrm>
            <a:off x="2168165" y="5004661"/>
            <a:ext cx="3715155" cy="340338"/>
          </a:xfrm>
          <a:prstGeom prst="borderCallout2">
            <a:avLst>
              <a:gd name="adj1" fmla="val -7925"/>
              <a:gd name="adj2" fmla="val 61953"/>
              <a:gd name="adj3" fmla="val -284288"/>
              <a:gd name="adj4" fmla="val 48291"/>
              <a:gd name="adj5" fmla="val -650285"/>
              <a:gd name="adj6" fmla="val 62188"/>
            </a:avLst>
          </a:prstGeom>
          <a:noFill/>
          <a:ln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576012" y="2621974"/>
            <a:ext cx="2739189" cy="35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Indietro o precedente 7">
            <a:hlinkClick r:id="rId6" action="ppaction://hlinksldjump" highlightClick="1"/>
          </p:cNvPr>
          <p:cNvSpPr/>
          <p:nvPr/>
        </p:nvSpPr>
        <p:spPr>
          <a:xfrm>
            <a:off x="7820754" y="6490356"/>
            <a:ext cx="631596" cy="34879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/>
          <p:cNvSpPr/>
          <p:nvPr/>
        </p:nvSpPr>
        <p:spPr>
          <a:xfrm>
            <a:off x="6115318" y="5174830"/>
            <a:ext cx="36000" cy="36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071371" y="5464786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6054089" y="5777445"/>
            <a:ext cx="162000" cy="162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6008525" y="6090104"/>
            <a:ext cx="252000" cy="252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3599166" y="2924983"/>
            <a:ext cx="108000" cy="108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3580938" y="2658418"/>
            <a:ext cx="162000" cy="162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3543811" y="2024458"/>
            <a:ext cx="252000" cy="252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3647069" y="3243909"/>
            <a:ext cx="36000" cy="36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2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8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3718" y="1597456"/>
            <a:ext cx="1457243" cy="2898140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11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37" y="1591106"/>
            <a:ext cx="6077768" cy="294259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564091" y="2045621"/>
            <a:ext cx="2347274" cy="3864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57200" y="4621491"/>
            <a:ext cx="7620000" cy="2236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/>
              <a:t>The ANTARES 90% C.L. upper limit excludes that a single point-like source produces </a:t>
            </a:r>
            <a:r>
              <a:rPr lang="en-US" i="1" dirty="0" smtClean="0"/>
              <a:t>n</a:t>
            </a:r>
            <a:r>
              <a:rPr lang="en-US" i="1" baseline="-25000" dirty="0" smtClean="0"/>
              <a:t>p</a:t>
            </a:r>
            <a:r>
              <a:rPr lang="en-US" dirty="0" smtClean="0"/>
              <a:t>&gt;5 HESE, assuming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=2.0.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 single point-like source yielding </a:t>
            </a:r>
            <a:r>
              <a:rPr lang="en-US" i="1" dirty="0" smtClean="0"/>
              <a:t>n</a:t>
            </a:r>
            <a:r>
              <a:rPr lang="en-US" i="1" baseline="-25000" dirty="0" smtClean="0"/>
              <a:t>p</a:t>
            </a:r>
            <a:r>
              <a:rPr lang="en-US" dirty="0" smtClean="0"/>
              <a:t>&gt;2 is excluded for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=2.3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 clusters made of </a:t>
            </a:r>
            <a:r>
              <a:rPr lang="en-US" i="1" dirty="0" smtClean="0"/>
              <a:t>n</a:t>
            </a:r>
            <a:r>
              <a:rPr lang="en-US" i="1" baseline="-25000" dirty="0" smtClean="0"/>
              <a:t>p</a:t>
            </a:r>
            <a:r>
              <a:rPr lang="en-US" dirty="0" smtClean="0"/>
              <a:t>≥ 2 </a:t>
            </a:r>
            <a:r>
              <a:rPr lang="en-US" dirty="0"/>
              <a:t>is </a:t>
            </a:r>
            <a:r>
              <a:rPr lang="en-US" dirty="0" smtClean="0"/>
              <a:t>excluded </a:t>
            </a:r>
            <a:r>
              <a:rPr lang="it-IT" dirty="0" smtClean="0"/>
              <a:t>for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&gt;</a:t>
            </a:r>
            <a:r>
              <a:rPr lang="it-IT" dirty="0" smtClean="0"/>
              <a:t> 2.3.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881" y="523397"/>
            <a:ext cx="2784974" cy="80375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09" y="149119"/>
            <a:ext cx="2470477" cy="122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e 13"/>
          <p:cNvSpPr/>
          <p:nvPr/>
        </p:nvSpPr>
        <p:spPr>
          <a:xfrm>
            <a:off x="6980392" y="785723"/>
            <a:ext cx="60911" cy="5639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3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47282"/>
            <a:ext cx="8077200" cy="1143000"/>
          </a:xfrm>
        </p:spPr>
        <p:txBody>
          <a:bodyPr/>
          <a:lstStyle/>
          <a:p>
            <a:r>
              <a:rPr lang="en-US" dirty="0" smtClean="0"/>
              <a:t>II) </a:t>
            </a:r>
            <a:r>
              <a:rPr lang="en-US" u="sng" dirty="0" smtClean="0"/>
              <a:t>Enhanced</a:t>
            </a:r>
            <a:r>
              <a:rPr lang="en-US" dirty="0" smtClean="0"/>
              <a:t> diffuse Galactic flux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13" y="1626845"/>
            <a:ext cx="4380318" cy="21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7"/>
          <p:cNvSpPr/>
          <p:nvPr/>
        </p:nvSpPr>
        <p:spPr>
          <a:xfrm>
            <a:off x="5923901" y="2698548"/>
            <a:ext cx="420338" cy="36933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/>
              <p:cNvSpPr txBox="1">
                <a:spLocks/>
              </p:cNvSpPr>
              <p:nvPr/>
            </p:nvSpPr>
            <p:spPr>
              <a:xfrm>
                <a:off x="-1" y="1737063"/>
                <a:ext cx="4608513" cy="28047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Signal generated in an </a:t>
                </a:r>
                <a:r>
                  <a:rPr lang="en-US" b="1" dirty="0" smtClean="0"/>
                  <a:t>extended region</a:t>
                </a:r>
                <a:r>
                  <a:rPr lang="en-US" dirty="0" smtClean="0"/>
                  <a:t>, comparable with the IC-HESE angular resolution (~15</a:t>
                </a:r>
                <a:r>
                  <a:rPr lang="en-US" baseline="30000" dirty="0" smtClean="0"/>
                  <a:t>o</a:t>
                </a:r>
                <a:r>
                  <a:rPr lang="en-US" dirty="0" smtClean="0"/>
                  <a:t>);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 Size </a:t>
                </a:r>
                <a:r>
                  <a:rPr lang="en-US" dirty="0" smtClean="0">
                    <a:latin typeface="Symbol" panose="05050102010706020507" pitchFamily="18" charset="2"/>
                  </a:rPr>
                  <a:t>DW</a:t>
                </a:r>
                <a:r>
                  <a:rPr lang="en-US" dirty="0" smtClean="0"/>
                  <a:t> much larger than the ANTARES angular resolution;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 smtClean="0">
                    <a:latin typeface="Symbol" panose="05050102010706020507" pitchFamily="18" charset="2"/>
                    <a:cs typeface="Times New Roman" panose="02020603050405020304" pitchFamily="18" charset="0"/>
                  </a:rPr>
                  <a:t>DW</a:t>
                </a:r>
                <a:r>
                  <a:rPr lang="en-US" dirty="0" smtClean="0"/>
                  <a:t> events out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IC</a:t>
                </a:r>
                <a:r>
                  <a:rPr lang="en-US" dirty="0" smtClean="0"/>
                  <a:t> are due to this source, with energy spectrum:</a:t>
                </a:r>
              </a:p>
              <a:p>
                <a:pPr marL="114300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it-I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it-I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endParaRPr lang="en-US" dirty="0"/>
              </a:p>
            </p:txBody>
          </p:sp>
        </mc:Choice>
        <mc:Fallback xmlns="">
          <p:sp>
            <p:nvSpPr>
              <p:cNvPr id="1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737063"/>
                <a:ext cx="4608513" cy="2804793"/>
              </a:xfrm>
              <a:prstGeom prst="rect">
                <a:avLst/>
              </a:prstGeom>
              <a:blipFill rotWithShape="0">
                <a:blip r:embed="rId3"/>
                <a:stretch>
                  <a:fillRect t="-1522" b="-13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sellaDiTesto 2"/>
          <p:cNvSpPr txBox="1"/>
          <p:nvPr/>
        </p:nvSpPr>
        <p:spPr>
          <a:xfrm>
            <a:off x="5901466" y="2683864"/>
            <a:ext cx="71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00"/>
                </a:solidFill>
                <a:latin typeface="Symbol" panose="05050102010706020507" pitchFamily="18" charset="2"/>
              </a:rPr>
              <a:t>DW</a:t>
            </a:r>
            <a:endParaRPr lang="it-IT" dirty="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960" y="5118202"/>
            <a:ext cx="4426506" cy="106151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/>
          <a:srcRect l="23999" t="-6549"/>
          <a:stretch/>
        </p:blipFill>
        <p:spPr>
          <a:xfrm>
            <a:off x="4067213" y="4592246"/>
            <a:ext cx="2431119" cy="324760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>
            <a:off x="3750114" y="4893871"/>
            <a:ext cx="286316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6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3234"/>
            <a:ext cx="7620000" cy="1143000"/>
          </a:xfrm>
        </p:spPr>
        <p:txBody>
          <a:bodyPr/>
          <a:lstStyle/>
          <a:p>
            <a:r>
              <a:rPr lang="it-IT" dirty="0" smtClean="0"/>
              <a:t>The ANTARES </a:t>
            </a:r>
            <a:r>
              <a:rPr lang="it-IT" dirty="0" err="1" smtClean="0"/>
              <a:t>sensitivity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1296" y="1254680"/>
            <a:ext cx="5245128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Problem</a:t>
            </a:r>
            <a:r>
              <a:rPr lang="en-US" dirty="0" smtClean="0"/>
              <a:t>: for an extended source, large background of atmospheric neutrinos 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bck</a:t>
            </a:r>
            <a:r>
              <a:rPr lang="en-US" dirty="0" smtClean="0"/>
              <a:t> for ANTARES</a:t>
            </a:r>
            <a:r>
              <a:rPr lang="en-US" dirty="0" smtClean="0">
                <a:sym typeface="Symbol" panose="05050102010706020507" pitchFamily="18" charset="2"/>
              </a:rPr>
              <a:t>200</a:t>
            </a:r>
            <a:r>
              <a:rPr lang="en-US" dirty="0" smtClean="0"/>
              <a:t> events/(y· </a:t>
            </a:r>
            <a:r>
              <a:rPr lang="en-US" dirty="0" err="1" smtClean="0"/>
              <a:t>sr</a:t>
            </a:r>
            <a:r>
              <a:rPr lang="en-US" dirty="0" smtClean="0"/>
              <a:t>); </a:t>
            </a:r>
          </a:p>
          <a:p>
            <a:r>
              <a:rPr lang="en-US" b="1" dirty="0" smtClean="0"/>
              <a:t>Strategy</a:t>
            </a:r>
            <a:r>
              <a:rPr lang="en-US" dirty="0" smtClean="0"/>
              <a:t>: suppress the atmospheric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baseline="-25000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 using the muon estimated energy </a:t>
            </a:r>
          </a:p>
          <a:p>
            <a:r>
              <a:rPr lang="en-US" dirty="0" smtClean="0"/>
              <a:t>Compare background in ON/OFF regions</a:t>
            </a:r>
          </a:p>
          <a:p>
            <a:r>
              <a:rPr lang="en-US" dirty="0" smtClean="0"/>
              <a:t>Method already used by ANTARES in the search for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 from the  Fermi Bubbles 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bck</a:t>
            </a:r>
            <a:r>
              <a:rPr lang="en-US" dirty="0" smtClean="0">
                <a:sym typeface="Wingdings" panose="05000000000000000000" pitchFamily="2" charset="2"/>
              </a:rPr>
              <a:t> reduced to </a:t>
            </a:r>
            <a:r>
              <a:rPr lang="en-US" dirty="0" smtClean="0">
                <a:sym typeface="Symbol" panose="05050102010706020507" pitchFamily="18" charset="2"/>
              </a:rPr>
              <a:t>5 </a:t>
            </a:r>
            <a:r>
              <a:rPr lang="en-US" dirty="0" smtClean="0"/>
              <a:t>events</a:t>
            </a:r>
            <a:r>
              <a:rPr lang="en-US" dirty="0"/>
              <a:t>/(y· </a:t>
            </a:r>
            <a:r>
              <a:rPr lang="en-US" dirty="0" err="1"/>
              <a:t>sr</a:t>
            </a:r>
            <a:r>
              <a:rPr lang="en-US" dirty="0"/>
              <a:t>); </a:t>
            </a:r>
            <a:endParaRPr lang="en-US" dirty="0" smtClean="0"/>
          </a:p>
          <a:p>
            <a:r>
              <a:rPr lang="en-US" dirty="0" smtClean="0"/>
              <a:t>Sensitivity for E</a:t>
            </a:r>
            <a:r>
              <a:rPr lang="en-US" baseline="30000" dirty="0" smtClean="0"/>
              <a:t>-2</a:t>
            </a:r>
            <a:r>
              <a:rPr lang="en-US" dirty="0"/>
              <a:t> </a:t>
            </a:r>
            <a:r>
              <a:rPr lang="en-US" dirty="0" smtClean="0"/>
              <a:t>(using 3 y data)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Analysis from IC hot spot in progress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13</a:t>
            </a:fld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00" y="4105399"/>
            <a:ext cx="3876708" cy="274147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b="13467"/>
          <a:stretch/>
        </p:blipFill>
        <p:spPr>
          <a:xfrm>
            <a:off x="5340366" y="3749040"/>
            <a:ext cx="2640300" cy="41760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4746422"/>
            <a:ext cx="3489767" cy="3411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3832" y="1061458"/>
            <a:ext cx="3088603" cy="23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799490"/>
            <a:ext cx="7620000" cy="26013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 rot="16200000">
            <a:off x="7637976" y="1645920"/>
            <a:ext cx="2438399" cy="365760"/>
          </a:xfrm>
        </p:spPr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673535" y="4048760"/>
            <a:ext cx="2367281" cy="365760"/>
          </a:xfrm>
        </p:spPr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24143" y="5648960"/>
            <a:ext cx="548640" cy="396240"/>
          </a:xfrm>
        </p:spPr>
        <p:txBody>
          <a:bodyPr/>
          <a:lstStyle/>
          <a:p>
            <a:fld id="{7F5CE407-6216-4202-80E4-A30DC2F709B2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5" y="827174"/>
            <a:ext cx="8953431" cy="444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8719084" y="867099"/>
            <a:ext cx="0" cy="598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igura a mano libera 9"/>
          <p:cNvSpPr/>
          <p:nvPr/>
        </p:nvSpPr>
        <p:spPr>
          <a:xfrm>
            <a:off x="4088394" y="1719878"/>
            <a:ext cx="1142589" cy="2559653"/>
          </a:xfrm>
          <a:custGeom>
            <a:avLst/>
            <a:gdLst>
              <a:gd name="connsiteX0" fmla="*/ 308974 w 1142589"/>
              <a:gd name="connsiteY0" fmla="*/ 1284579 h 2559653"/>
              <a:gd name="connsiteX1" fmla="*/ 35841 w 1142589"/>
              <a:gd name="connsiteY1" fmla="*/ 963945 h 2559653"/>
              <a:gd name="connsiteX2" fmla="*/ 12091 w 1142589"/>
              <a:gd name="connsiteY2" fmla="*/ 690813 h 2559653"/>
              <a:gd name="connsiteX3" fmla="*/ 118969 w 1142589"/>
              <a:gd name="connsiteY3" fmla="*/ 334553 h 2559653"/>
              <a:gd name="connsiteX4" fmla="*/ 368350 w 1142589"/>
              <a:gd name="connsiteY4" fmla="*/ 49545 h 2559653"/>
              <a:gd name="connsiteX5" fmla="*/ 451478 w 1142589"/>
              <a:gd name="connsiteY5" fmla="*/ 2044 h 2559653"/>
              <a:gd name="connsiteX6" fmla="*/ 677109 w 1142589"/>
              <a:gd name="connsiteY6" fmla="*/ 73296 h 2559653"/>
              <a:gd name="connsiteX7" fmla="*/ 938366 w 1142589"/>
              <a:gd name="connsiteY7" fmla="*/ 287052 h 2559653"/>
              <a:gd name="connsiteX8" fmla="*/ 997743 w 1142589"/>
              <a:gd name="connsiteY8" fmla="*/ 488932 h 2559653"/>
              <a:gd name="connsiteX9" fmla="*/ 997743 w 1142589"/>
              <a:gd name="connsiteY9" fmla="*/ 643312 h 2559653"/>
              <a:gd name="connsiteX10" fmla="*/ 926491 w 1142589"/>
              <a:gd name="connsiteY10" fmla="*/ 690813 h 2559653"/>
              <a:gd name="connsiteX11" fmla="*/ 878989 w 1142589"/>
              <a:gd name="connsiteY11" fmla="*/ 833317 h 2559653"/>
              <a:gd name="connsiteX12" fmla="*/ 867114 w 1142589"/>
              <a:gd name="connsiteY12" fmla="*/ 975821 h 2559653"/>
              <a:gd name="connsiteX13" fmla="*/ 724610 w 1142589"/>
              <a:gd name="connsiteY13" fmla="*/ 1142075 h 2559653"/>
              <a:gd name="connsiteX14" fmla="*/ 451478 w 1142589"/>
              <a:gd name="connsiteY14" fmla="*/ 1260828 h 2559653"/>
              <a:gd name="connsiteX15" fmla="*/ 261473 w 1142589"/>
              <a:gd name="connsiteY15" fmla="*/ 1438958 h 2559653"/>
              <a:gd name="connsiteX16" fmla="*/ 118969 w 1142589"/>
              <a:gd name="connsiteY16" fmla="*/ 1735841 h 2559653"/>
              <a:gd name="connsiteX17" fmla="*/ 107093 w 1142589"/>
              <a:gd name="connsiteY17" fmla="*/ 1949597 h 2559653"/>
              <a:gd name="connsiteX18" fmla="*/ 154595 w 1142589"/>
              <a:gd name="connsiteY18" fmla="*/ 2282106 h 2559653"/>
              <a:gd name="connsiteX19" fmla="*/ 285223 w 1142589"/>
              <a:gd name="connsiteY19" fmla="*/ 2519613 h 2559653"/>
              <a:gd name="connsiteX20" fmla="*/ 498979 w 1142589"/>
              <a:gd name="connsiteY20" fmla="*/ 2555239 h 2559653"/>
              <a:gd name="connsiteX21" fmla="*/ 783987 w 1142589"/>
              <a:gd name="connsiteY21" fmla="*/ 2472112 h 2559653"/>
              <a:gd name="connsiteX22" fmla="*/ 1021493 w 1142589"/>
              <a:gd name="connsiteY22" fmla="*/ 2258356 h 2559653"/>
              <a:gd name="connsiteX23" fmla="*/ 1140247 w 1142589"/>
              <a:gd name="connsiteY23" fmla="*/ 2008974 h 2559653"/>
              <a:gd name="connsiteX24" fmla="*/ 1080870 w 1142589"/>
              <a:gd name="connsiteY24" fmla="*/ 1735841 h 2559653"/>
              <a:gd name="connsiteX25" fmla="*/ 855239 w 1142589"/>
              <a:gd name="connsiteY25" fmla="*/ 1498335 h 2559653"/>
              <a:gd name="connsiteX26" fmla="*/ 392101 w 1142589"/>
              <a:gd name="connsiteY26" fmla="*/ 1320205 h 2559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42589" h="2559653">
                <a:moveTo>
                  <a:pt x="308974" y="1284579"/>
                </a:moveTo>
                <a:cubicBezTo>
                  <a:pt x="197147" y="1173742"/>
                  <a:pt x="85321" y="1062906"/>
                  <a:pt x="35841" y="963945"/>
                </a:cubicBezTo>
                <a:cubicBezTo>
                  <a:pt x="-13640" y="864984"/>
                  <a:pt x="-1764" y="795712"/>
                  <a:pt x="12091" y="690813"/>
                </a:cubicBezTo>
                <a:cubicBezTo>
                  <a:pt x="25946" y="585914"/>
                  <a:pt x="59592" y="441431"/>
                  <a:pt x="118969" y="334553"/>
                </a:cubicBezTo>
                <a:cubicBezTo>
                  <a:pt x="178345" y="227675"/>
                  <a:pt x="312932" y="104963"/>
                  <a:pt x="368350" y="49545"/>
                </a:cubicBezTo>
                <a:cubicBezTo>
                  <a:pt x="423768" y="-5873"/>
                  <a:pt x="400018" y="-1915"/>
                  <a:pt x="451478" y="2044"/>
                </a:cubicBezTo>
                <a:cubicBezTo>
                  <a:pt x="502938" y="6003"/>
                  <a:pt x="595961" y="25795"/>
                  <a:pt x="677109" y="73296"/>
                </a:cubicBezTo>
                <a:cubicBezTo>
                  <a:pt x="758257" y="120797"/>
                  <a:pt x="884927" y="217779"/>
                  <a:pt x="938366" y="287052"/>
                </a:cubicBezTo>
                <a:cubicBezTo>
                  <a:pt x="991805" y="356325"/>
                  <a:pt x="987847" y="429555"/>
                  <a:pt x="997743" y="488932"/>
                </a:cubicBezTo>
                <a:cubicBezTo>
                  <a:pt x="1007639" y="548309"/>
                  <a:pt x="1009618" y="609665"/>
                  <a:pt x="997743" y="643312"/>
                </a:cubicBezTo>
                <a:cubicBezTo>
                  <a:pt x="985868" y="676959"/>
                  <a:pt x="946283" y="659146"/>
                  <a:pt x="926491" y="690813"/>
                </a:cubicBezTo>
                <a:cubicBezTo>
                  <a:pt x="906699" y="722480"/>
                  <a:pt x="888885" y="785816"/>
                  <a:pt x="878989" y="833317"/>
                </a:cubicBezTo>
                <a:cubicBezTo>
                  <a:pt x="869093" y="880818"/>
                  <a:pt x="892844" y="924362"/>
                  <a:pt x="867114" y="975821"/>
                </a:cubicBezTo>
                <a:cubicBezTo>
                  <a:pt x="841384" y="1027280"/>
                  <a:pt x="793883" y="1094574"/>
                  <a:pt x="724610" y="1142075"/>
                </a:cubicBezTo>
                <a:cubicBezTo>
                  <a:pt x="655337" y="1189576"/>
                  <a:pt x="528667" y="1211348"/>
                  <a:pt x="451478" y="1260828"/>
                </a:cubicBezTo>
                <a:cubicBezTo>
                  <a:pt x="374289" y="1310308"/>
                  <a:pt x="316891" y="1359789"/>
                  <a:pt x="261473" y="1438958"/>
                </a:cubicBezTo>
                <a:cubicBezTo>
                  <a:pt x="206055" y="1518127"/>
                  <a:pt x="144699" y="1650734"/>
                  <a:pt x="118969" y="1735841"/>
                </a:cubicBezTo>
                <a:cubicBezTo>
                  <a:pt x="93239" y="1820948"/>
                  <a:pt x="101155" y="1858553"/>
                  <a:pt x="107093" y="1949597"/>
                </a:cubicBezTo>
                <a:cubicBezTo>
                  <a:pt x="113031" y="2040641"/>
                  <a:pt x="124907" y="2187103"/>
                  <a:pt x="154595" y="2282106"/>
                </a:cubicBezTo>
                <a:cubicBezTo>
                  <a:pt x="184283" y="2377109"/>
                  <a:pt x="227826" y="2474091"/>
                  <a:pt x="285223" y="2519613"/>
                </a:cubicBezTo>
                <a:cubicBezTo>
                  <a:pt x="342620" y="2565135"/>
                  <a:pt x="415852" y="2563156"/>
                  <a:pt x="498979" y="2555239"/>
                </a:cubicBezTo>
                <a:cubicBezTo>
                  <a:pt x="582106" y="2547322"/>
                  <a:pt x="696901" y="2521593"/>
                  <a:pt x="783987" y="2472112"/>
                </a:cubicBezTo>
                <a:cubicBezTo>
                  <a:pt x="871073" y="2422631"/>
                  <a:pt x="962116" y="2335546"/>
                  <a:pt x="1021493" y="2258356"/>
                </a:cubicBezTo>
                <a:cubicBezTo>
                  <a:pt x="1080870" y="2181166"/>
                  <a:pt x="1130351" y="2096060"/>
                  <a:pt x="1140247" y="2008974"/>
                </a:cubicBezTo>
                <a:cubicBezTo>
                  <a:pt x="1150143" y="1921888"/>
                  <a:pt x="1128371" y="1820947"/>
                  <a:pt x="1080870" y="1735841"/>
                </a:cubicBezTo>
                <a:cubicBezTo>
                  <a:pt x="1033369" y="1650735"/>
                  <a:pt x="970034" y="1567608"/>
                  <a:pt x="855239" y="1498335"/>
                </a:cubicBezTo>
                <a:cubicBezTo>
                  <a:pt x="740444" y="1429062"/>
                  <a:pt x="566272" y="1374633"/>
                  <a:pt x="392101" y="1320205"/>
                </a:cubicBezTo>
              </a:path>
            </a:pathLst>
          </a:custGeom>
          <a:solidFill>
            <a:srgbClr val="7030A0">
              <a:alpha val="36863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46FF"/>
                </a:solidFill>
              </a:rPr>
              <a:t>Fermi </a:t>
            </a:r>
            <a:r>
              <a:rPr lang="it-IT" b="1" dirty="0" err="1" smtClean="0">
                <a:solidFill>
                  <a:srgbClr val="0046FF"/>
                </a:solidFill>
              </a:rPr>
              <a:t>Bubbles</a:t>
            </a:r>
            <a:endParaRPr lang="it-IT" b="1" dirty="0" smtClean="0">
              <a:solidFill>
                <a:srgbClr val="0046FF"/>
              </a:solidFill>
            </a:endParaRPr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en-US" dirty="0"/>
          </a:p>
        </p:txBody>
      </p:sp>
      <p:sp>
        <p:nvSpPr>
          <p:cNvPr id="2" name="Ovale 1"/>
          <p:cNvSpPr/>
          <p:nvPr/>
        </p:nvSpPr>
        <p:spPr>
          <a:xfrm>
            <a:off x="3865755" y="3075120"/>
            <a:ext cx="504000" cy="504000"/>
          </a:xfrm>
          <a:prstGeom prst="ellipse">
            <a:avLst/>
          </a:prstGeom>
          <a:solidFill>
            <a:srgbClr val="A9A57C">
              <a:alpha val="61176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6300"/>
            <a:ext cx="7620000" cy="1143000"/>
          </a:xfrm>
        </p:spPr>
        <p:txBody>
          <a:bodyPr/>
          <a:lstStyle/>
          <a:p>
            <a:r>
              <a:rPr lang="en-US" dirty="0" smtClean="0"/>
              <a:t>Predictions for an enhanced flux vs. (</a:t>
            </a:r>
            <a:r>
              <a:rPr lang="en-US" dirty="0" err="1" smtClean="0"/>
              <a:t>n</a:t>
            </a:r>
            <a:r>
              <a:rPr lang="en-US" baseline="-25000" dirty="0" err="1" smtClean="0">
                <a:latin typeface="Symbol" panose="05050102010706020507" pitchFamily="18" charset="2"/>
              </a:rPr>
              <a:t>DW</a:t>
            </a:r>
            <a:r>
              <a:rPr lang="en-US" dirty="0" smtClean="0">
                <a:latin typeface="Symbol" panose="05050102010706020507" pitchFamily="18" charset="2"/>
              </a:rPr>
              <a:t>, DW</a:t>
            </a:r>
            <a:r>
              <a:rPr lang="en-US" dirty="0" smtClean="0"/>
              <a:t>) and 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15</a:t>
            </a:fld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68" y="2335808"/>
            <a:ext cx="4671301" cy="30276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286" y="1607939"/>
            <a:ext cx="3041828" cy="28448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5"/>
          <a:srcRect l="74147" t="9993" r="4501" b="18823"/>
          <a:stretch/>
        </p:blipFill>
        <p:spPr>
          <a:xfrm>
            <a:off x="6071639" y="2331795"/>
            <a:ext cx="1387737" cy="3001383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16" name="Ovale 15"/>
          <p:cNvSpPr/>
          <p:nvPr/>
        </p:nvSpPr>
        <p:spPr>
          <a:xfrm>
            <a:off x="767926" y="3210593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solidFill>
                  <a:srgbClr val="FFFF00"/>
                </a:solidFill>
                <a:latin typeface="Symbol" panose="05050102010706020507" pitchFamily="18" charset="2"/>
              </a:rPr>
              <a:t>DW</a:t>
            </a:r>
            <a:endParaRPr lang="it-IT" sz="900" dirty="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17" name="Ovale 16"/>
          <p:cNvSpPr/>
          <p:nvPr/>
        </p:nvSpPr>
        <p:spPr>
          <a:xfrm>
            <a:off x="643189" y="4402082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latin typeface="Symbol" panose="05050102010706020507" pitchFamily="18" charset="2"/>
              </a:rPr>
              <a:t>DW</a:t>
            </a:r>
            <a:endParaRPr lang="it-IT" b="1" dirty="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5550944"/>
            <a:ext cx="7890734" cy="1151069"/>
          </a:xfrm>
        </p:spPr>
        <p:txBody>
          <a:bodyPr>
            <a:normAutofit/>
          </a:bodyPr>
          <a:lstStyle/>
          <a:p>
            <a:r>
              <a:rPr lang="en-US" dirty="0"/>
              <a:t>Model yielding </a:t>
            </a:r>
            <a:r>
              <a:rPr lang="en-US" dirty="0" err="1" smtClean="0"/>
              <a:t>n</a:t>
            </a:r>
            <a:r>
              <a:rPr lang="en-US" baseline="-25000" dirty="0" err="1">
                <a:latin typeface="Symbol" panose="05050102010706020507" pitchFamily="18" charset="2"/>
              </a:rPr>
              <a:t>DW</a:t>
            </a:r>
            <a:r>
              <a:rPr lang="en-US" dirty="0" smtClean="0"/>
              <a:t>&gt;2 </a:t>
            </a:r>
            <a:r>
              <a:rPr lang="en-US" dirty="0"/>
              <a:t>events within </a:t>
            </a:r>
            <a:r>
              <a:rPr lang="en-US" dirty="0">
                <a:latin typeface="Symbol" panose="05050102010706020507" pitchFamily="18" charset="2"/>
              </a:rPr>
              <a:t>DW</a:t>
            </a:r>
            <a:r>
              <a:rPr lang="en-US" dirty="0"/>
              <a:t> = 0.06 </a:t>
            </a:r>
            <a:r>
              <a:rPr lang="en-US" dirty="0" err="1"/>
              <a:t>sr</a:t>
            </a:r>
            <a:r>
              <a:rPr lang="en-US" dirty="0"/>
              <a:t> </a:t>
            </a:r>
            <a:r>
              <a:rPr lang="en-US" dirty="0" smtClean="0"/>
              <a:t>(= 8</a:t>
            </a:r>
            <a:r>
              <a:rPr lang="en-US" baseline="30000" dirty="0" smtClean="0"/>
              <a:t>o</a:t>
            </a:r>
            <a:r>
              <a:rPr lang="en-US" dirty="0" smtClean="0"/>
              <a:t>) can </a:t>
            </a:r>
            <a:r>
              <a:rPr lang="en-US" dirty="0"/>
              <a:t>be confirmed or excluded by ANTARES </a:t>
            </a:r>
            <a:r>
              <a:rPr lang="en-US" dirty="0" smtClean="0"/>
              <a:t>for any E</a:t>
            </a:r>
            <a:r>
              <a:rPr lang="en-US" baseline="30000" dirty="0" smtClean="0"/>
              <a:t>-</a:t>
            </a:r>
            <a:r>
              <a:rPr lang="en-US" baseline="30000" dirty="0" smtClean="0">
                <a:latin typeface="Symbol" panose="05050102010706020507" pitchFamily="18" charset="2"/>
              </a:rPr>
              <a:t>G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spectrum with </a:t>
            </a:r>
            <a:r>
              <a:rPr lang="en-US" dirty="0"/>
              <a:t>an analysis similar to that already done on </a:t>
            </a:r>
            <a:r>
              <a:rPr lang="en-US" dirty="0" smtClean="0"/>
              <a:t>Fermi Bubbles </a:t>
            </a:r>
            <a:endParaRPr lang="en-US" dirty="0"/>
          </a:p>
          <a:p>
            <a:endParaRPr lang="en-US" dirty="0"/>
          </a:p>
        </p:txBody>
      </p:sp>
      <p:cxnSp>
        <p:nvCxnSpPr>
          <p:cNvPr id="18" name="Connettore 1 17"/>
          <p:cNvCxnSpPr/>
          <p:nvPr/>
        </p:nvCxnSpPr>
        <p:spPr>
          <a:xfrm>
            <a:off x="2482388" y="3205829"/>
            <a:ext cx="74295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2484177" y="3519595"/>
            <a:ext cx="74295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485969" y="3833361"/>
            <a:ext cx="74295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2485968" y="4134579"/>
            <a:ext cx="742950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1475507" y="3247381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8°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494204" y="446855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20°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286" y="1910401"/>
            <a:ext cx="3041828" cy="72945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9204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109" y="1255843"/>
            <a:ext cx="8154185" cy="5531456"/>
          </a:xfrm>
        </p:spPr>
        <p:txBody>
          <a:bodyPr>
            <a:normAutofit/>
          </a:bodyPr>
          <a:lstStyle/>
          <a:p>
            <a:r>
              <a:rPr lang="en-US" dirty="0" smtClean="0"/>
              <a:t>HESE counting rate different from South/North hemispheres;</a:t>
            </a:r>
          </a:p>
          <a:p>
            <a:r>
              <a:rPr lang="en-US" dirty="0" smtClean="0"/>
              <a:t>The excess from the South sky can be interpreted as an over-fluctuation or due to the presence of a </a:t>
            </a:r>
            <a:r>
              <a:rPr lang="en-US" b="1" dirty="0" smtClean="0"/>
              <a:t>galactic</a:t>
            </a:r>
            <a:r>
              <a:rPr lang="en-US" dirty="0" smtClean="0"/>
              <a:t> component;</a:t>
            </a:r>
          </a:p>
          <a:p>
            <a:r>
              <a:rPr lang="en-US" dirty="0" smtClean="0"/>
              <a:t>This </a:t>
            </a:r>
            <a:r>
              <a:rPr lang="en-US" b="1" dirty="0" smtClean="0"/>
              <a:t>galactic</a:t>
            </a:r>
            <a:r>
              <a:rPr lang="en-US" dirty="0" smtClean="0"/>
              <a:t> component </a:t>
            </a:r>
            <a:r>
              <a:rPr lang="en-US" dirty="0"/>
              <a:t>(&gt; 60 </a:t>
            </a:r>
            <a:r>
              <a:rPr lang="en-US" dirty="0" err="1"/>
              <a:t>TeV</a:t>
            </a:r>
            <a:r>
              <a:rPr lang="en-US" dirty="0" smtClean="0"/>
              <a:t>) estimated in ~ 2.5 HESE/</a:t>
            </a:r>
            <a:r>
              <a:rPr lang="en-US" dirty="0" err="1" smtClean="0"/>
              <a:t>yr</a:t>
            </a:r>
            <a:r>
              <a:rPr lang="en-US" dirty="0" smtClean="0"/>
              <a:t>; </a:t>
            </a:r>
          </a:p>
          <a:p>
            <a:r>
              <a:rPr lang="it-IT" dirty="0" smtClean="0"/>
              <a:t>ANTARES </a:t>
            </a:r>
            <a:r>
              <a:rPr lang="it-IT" dirty="0" err="1" smtClean="0"/>
              <a:t>has</a:t>
            </a:r>
            <a:r>
              <a:rPr lang="it-IT" dirty="0" smtClean="0"/>
              <a:t> an </a:t>
            </a:r>
            <a:r>
              <a:rPr lang="it-IT" dirty="0" err="1" smtClean="0"/>
              <a:t>effective</a:t>
            </a:r>
            <a:r>
              <a:rPr lang="it-IT" dirty="0" smtClean="0"/>
              <a:t> area for </a:t>
            </a:r>
            <a:r>
              <a:rPr lang="it-IT" dirty="0" smtClean="0">
                <a:latin typeface="Symbol" panose="05050102010706020507" pitchFamily="18" charset="2"/>
              </a:rPr>
              <a:t>n</a:t>
            </a:r>
            <a:r>
              <a:rPr lang="it-IT" baseline="-25000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 </a:t>
            </a:r>
            <a:r>
              <a:rPr lang="it-IT" dirty="0" err="1" smtClean="0"/>
              <a:t>comparable</a:t>
            </a:r>
            <a:r>
              <a:rPr lang="it-IT" dirty="0" smtClean="0"/>
              <a:t> with IC-HESE and </a:t>
            </a:r>
            <a:r>
              <a:rPr lang="it-IT" dirty="0" err="1" smtClean="0"/>
              <a:t>angular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of </a:t>
            </a:r>
            <a:r>
              <a:rPr lang="it-IT" dirty="0" err="1" smtClean="0"/>
              <a:t>about</a:t>
            </a:r>
            <a:r>
              <a:rPr lang="it-IT" dirty="0" smtClean="0"/>
              <a:t> 0.4°;</a:t>
            </a:r>
            <a:endParaRPr lang="en-US" dirty="0" smtClean="0"/>
          </a:p>
          <a:p>
            <a:r>
              <a:rPr lang="en-US" dirty="0" smtClean="0"/>
              <a:t>Astrophysical models predict different energy spectra E</a:t>
            </a:r>
            <a:r>
              <a:rPr lang="en-US" baseline="30000" dirty="0" smtClean="0">
                <a:latin typeface="Symbol" panose="05050102010706020507" pitchFamily="18" charset="2"/>
              </a:rPr>
              <a:t>-G</a:t>
            </a:r>
            <a:r>
              <a:rPr lang="en-US" dirty="0" smtClean="0"/>
              <a:t>;</a:t>
            </a:r>
          </a:p>
          <a:p>
            <a:r>
              <a:rPr lang="en-US" dirty="0" smtClean="0"/>
              <a:t>The present</a:t>
            </a:r>
            <a:r>
              <a:rPr lang="en-US" b="1" dirty="0" smtClean="0"/>
              <a:t> </a:t>
            </a:r>
            <a:r>
              <a:rPr lang="en-US" dirty="0" smtClean="0"/>
              <a:t>ANTARES bounds refer to:</a:t>
            </a:r>
          </a:p>
          <a:p>
            <a:pPr marL="925830" lvl="1" indent="-514350">
              <a:buClr>
                <a:srgbClr val="FF0000"/>
              </a:buClr>
              <a:buFont typeface="+mj-lt"/>
              <a:buAutoNum type="romanUcPeriod"/>
            </a:pPr>
            <a:r>
              <a:rPr lang="en-US" b="1" dirty="0" smtClean="0"/>
              <a:t>A point-like source</a:t>
            </a:r>
            <a:r>
              <a:rPr lang="en-US" dirty="0"/>
              <a:t>.</a:t>
            </a:r>
            <a:r>
              <a:rPr lang="en-US" dirty="0" smtClean="0"/>
              <a:t> Published ANTARES upper limits constrain the hypothesis of a single galactic source, in particular for energy spectra E</a:t>
            </a:r>
            <a:r>
              <a:rPr lang="en-US" baseline="30000" dirty="0" smtClean="0">
                <a:latin typeface="Symbol" panose="05050102010706020507" pitchFamily="18" charset="2"/>
              </a:rPr>
              <a:t>-G</a:t>
            </a:r>
            <a:r>
              <a:rPr lang="en-US" dirty="0" smtClean="0"/>
              <a:t> with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&gt;2.2</a:t>
            </a:r>
          </a:p>
          <a:p>
            <a:pPr marL="925830" lvl="1" indent="-514350">
              <a:buClr>
                <a:srgbClr val="FF0000"/>
              </a:buClr>
              <a:buFont typeface="+mj-lt"/>
              <a:buAutoNum type="romanUcPeriod"/>
            </a:pPr>
            <a:r>
              <a:rPr lang="en-US" b="1" dirty="0" smtClean="0"/>
              <a:t>Extended source </a:t>
            </a:r>
            <a:r>
              <a:rPr lang="en-US" dirty="0" smtClean="0"/>
              <a:t>(based on extrapolated sensitivities) Models yielding &gt;2 events within a radius of 10</a:t>
            </a:r>
            <a:r>
              <a:rPr lang="en-US" baseline="30000" dirty="0" smtClean="0"/>
              <a:t>o</a:t>
            </a:r>
            <a:r>
              <a:rPr lang="en-US" dirty="0" smtClean="0"/>
              <a:t> can be confirmed or excluded by ANTARES for any value of the spectral index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;</a:t>
            </a:r>
          </a:p>
          <a:p>
            <a:r>
              <a:rPr lang="en-US" dirty="0" smtClean="0"/>
              <a:t>A key-role can be played also by KM3NeT- Phase 1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Spares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118" y="175967"/>
            <a:ext cx="3757367" cy="4385822"/>
          </a:xfrm>
        </p:spPr>
        <p:txBody>
          <a:bodyPr/>
          <a:lstStyle/>
          <a:p>
            <a:r>
              <a:rPr lang="it-IT" dirty="0" smtClean="0"/>
              <a:t>HESE </a:t>
            </a:r>
            <a:r>
              <a:rPr lang="it-IT" dirty="0" err="1" smtClean="0"/>
              <a:t>effective</a:t>
            </a:r>
            <a:r>
              <a:rPr lang="it-IT" dirty="0" smtClean="0"/>
              <a:t> area for: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dirty="0" smtClean="0"/>
              <a:t>Downgoing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err="1" smtClean="0"/>
              <a:t>Upgoing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83769"/>
              </p:ext>
            </p:extLst>
          </p:nvPr>
        </p:nvGraphicFramePr>
        <p:xfrm>
          <a:off x="3892485" y="681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887981"/>
              </p:ext>
            </p:extLst>
          </p:nvPr>
        </p:nvGraphicFramePr>
        <p:xfrm>
          <a:off x="3892485" y="36885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847347" y="6419669"/>
            <a:ext cx="141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Energy (GeV)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2897501" y="1790277"/>
            <a:ext cx="198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Effective</a:t>
            </a:r>
            <a:r>
              <a:rPr lang="it-IT" dirty="0" smtClean="0"/>
              <a:t> area(cm</a:t>
            </a:r>
            <a:r>
              <a:rPr lang="it-IT" baseline="30000" dirty="0" smtClean="0"/>
              <a:t>2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2893486" y="4734012"/>
            <a:ext cx="198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Effective</a:t>
            </a:r>
            <a:r>
              <a:rPr lang="it-IT" dirty="0" smtClean="0"/>
              <a:t> area(cm</a:t>
            </a:r>
            <a:r>
              <a:rPr lang="it-IT" baseline="30000" dirty="0" smtClean="0"/>
              <a:t>2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855363" y="3443850"/>
            <a:ext cx="141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Energy (GeV)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96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smtClean="0"/>
              <a:t>HESE </a:t>
            </a:r>
            <a:r>
              <a:rPr lang="it-IT" dirty="0" err="1" smtClean="0"/>
              <a:t>signal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19</a:t>
            </a:fld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06" y="1486980"/>
            <a:ext cx="6194551" cy="10541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199" y="3654145"/>
            <a:ext cx="6093001" cy="1168400"/>
          </a:xfrm>
          <a:prstGeom prst="rect">
            <a:avLst/>
          </a:prstGeom>
          <a:ln>
            <a:solidFill>
              <a:srgbClr val="0046FF"/>
            </a:solidFill>
          </a:ln>
        </p:spPr>
      </p:pic>
      <p:sp>
        <p:nvSpPr>
          <p:cNvPr id="12" name="Ovale 11"/>
          <p:cNvSpPr/>
          <p:nvPr/>
        </p:nvSpPr>
        <p:spPr>
          <a:xfrm>
            <a:off x="3603831" y="1497337"/>
            <a:ext cx="878889" cy="6419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188536" y="5136911"/>
            <a:ext cx="8185371" cy="1720545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It is possible, using the effective area, to obtain the </a:t>
            </a:r>
            <a:r>
              <a:rPr lang="en-US" b="1" dirty="0" smtClean="0"/>
              <a:t>normalization factor  </a:t>
            </a:r>
            <a:r>
              <a:rPr lang="en-US" b="1" dirty="0" smtClean="0">
                <a:latin typeface="Symbol" panose="05050102010706020507" pitchFamily="18" charset="2"/>
              </a:rPr>
              <a:t>F</a:t>
            </a:r>
            <a:r>
              <a:rPr lang="en-US" b="1" baseline="30000" dirty="0" smtClean="0"/>
              <a:t>D,</a:t>
            </a:r>
            <a:r>
              <a:rPr lang="en-US" b="1" baseline="30000" dirty="0" smtClean="0">
                <a:latin typeface="Symbol" panose="05050102010706020507" pitchFamily="18" charset="2"/>
              </a:rPr>
              <a:t>G</a:t>
            </a:r>
            <a:r>
              <a:rPr lang="en-US" b="1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for any spectral index </a:t>
            </a:r>
            <a:r>
              <a:rPr lang="en-US" dirty="0" smtClean="0">
                <a:latin typeface="Symbol" panose="05050102010706020507" pitchFamily="18" charset="2"/>
              </a:rPr>
              <a:t>G;</a:t>
            </a:r>
            <a:r>
              <a:rPr lang="en-US" dirty="0" smtClean="0"/>
              <a:t>  </a:t>
            </a:r>
          </a:p>
          <a:p>
            <a:pPr marL="285750" indent="-285750"/>
            <a:r>
              <a:rPr lang="en-US" dirty="0" smtClean="0"/>
              <a:t>This extend the possible range of astrophysical models for the signal</a:t>
            </a:r>
          </a:p>
          <a:p>
            <a:pPr marL="285750" indent="-285750"/>
            <a:r>
              <a:rPr lang="en-US" dirty="0" smtClean="0"/>
              <a:t>In particular, we are interested on a possible Galactic component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7306" y="2699559"/>
            <a:ext cx="5585251" cy="50800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 rot="19081717">
            <a:off x="-129757" y="2762198"/>
            <a:ext cx="2409634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From IceCube</a:t>
            </a:r>
          </a:p>
          <a:p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PRL113(2014)101101</a:t>
            </a:r>
            <a:endParaRPr lang="it-IT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931" y="3145083"/>
            <a:ext cx="1421700" cy="3048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7" name="Ovale 16"/>
          <p:cNvSpPr/>
          <p:nvPr/>
        </p:nvSpPr>
        <p:spPr>
          <a:xfrm>
            <a:off x="4283598" y="3733805"/>
            <a:ext cx="878889" cy="641970"/>
          </a:xfrm>
          <a:prstGeom prst="ellipse">
            <a:avLst/>
          </a:prstGeom>
          <a:noFill/>
          <a:ln>
            <a:solidFill>
              <a:srgbClr val="004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7306" y="4501330"/>
            <a:ext cx="1269375" cy="279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051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33885" b="7366"/>
          <a:stretch/>
        </p:blipFill>
        <p:spPr bwMode="auto">
          <a:xfrm rot="5400000">
            <a:off x="2746693" y="1089448"/>
            <a:ext cx="5102158" cy="57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459700" y="11224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Details</a:t>
            </a:r>
            <a:r>
              <a:rPr lang="it-IT" dirty="0" smtClean="0"/>
              <a:t>: 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arXiv</a:t>
            </a:r>
            <a:r>
              <a:rPr lang="it-IT" dirty="0" smtClean="0"/>
              <a:t> 1409.4552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35" y="1718633"/>
            <a:ext cx="36195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60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HESE </a:t>
            </a:r>
            <a:r>
              <a:rPr lang="it-IT" dirty="0" err="1" smtClean="0"/>
              <a:t>normalization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r>
              <a:rPr lang="it-IT" dirty="0" smtClean="0"/>
              <a:t>  for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>
                <a:latin typeface="Symbol" panose="05050102010706020507" pitchFamily="18" charset="2"/>
              </a:rPr>
              <a:t>G</a:t>
            </a:r>
            <a:r>
              <a:rPr lang="it-IT" dirty="0" err="1" smtClean="0"/>
              <a:t>’s</a:t>
            </a:r>
            <a:r>
              <a:rPr lang="it-IT" dirty="0" smtClean="0"/>
              <a:t> (2)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By </a:t>
            </a:r>
            <a:r>
              <a:rPr lang="it-IT" dirty="0" err="1" smtClean="0"/>
              <a:t>imposing</a:t>
            </a:r>
            <a:r>
              <a:rPr lang="it-IT" dirty="0" smtClean="0"/>
              <a:t> the </a:t>
            </a:r>
            <a:r>
              <a:rPr lang="it-IT" dirty="0" err="1" smtClean="0"/>
              <a:t>same</a:t>
            </a:r>
            <a:r>
              <a:rPr lang="it-IT" dirty="0" smtClean="0"/>
              <a:t> N</a:t>
            </a:r>
            <a:r>
              <a:rPr lang="it-IT" baseline="-25000" dirty="0" smtClean="0"/>
              <a:t>IC</a:t>
            </a:r>
            <a:r>
              <a:rPr lang="it-IT" dirty="0"/>
              <a:t> </a:t>
            </a:r>
            <a:r>
              <a:rPr lang="it-IT" dirty="0" smtClean="0"/>
              <a:t>from the </a:t>
            </a:r>
            <a:r>
              <a:rPr lang="it-IT" dirty="0" err="1" smtClean="0"/>
              <a:t>previous</a:t>
            </a:r>
            <a:r>
              <a:rPr lang="it-IT" dirty="0" smtClean="0"/>
              <a:t> formula: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20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3" y="2589629"/>
            <a:ext cx="7060944" cy="296705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376313" y="2667785"/>
            <a:ext cx="2630079" cy="26677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8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888"/>
            <a:ext cx="7620000" cy="1143000"/>
          </a:xfrm>
        </p:spPr>
        <p:txBody>
          <a:bodyPr/>
          <a:lstStyle/>
          <a:p>
            <a:r>
              <a:rPr lang="it-IT" dirty="0" smtClean="0"/>
              <a:t>I) A </a:t>
            </a:r>
            <a:r>
              <a:rPr lang="it-IT" dirty="0" err="1" smtClean="0"/>
              <a:t>point-like</a:t>
            </a:r>
            <a:r>
              <a:rPr lang="it-IT" dirty="0" smtClean="0"/>
              <a:t> </a:t>
            </a:r>
            <a:r>
              <a:rPr lang="it-IT" dirty="0" err="1" smtClean="0"/>
              <a:t>Galactic</a:t>
            </a:r>
            <a:r>
              <a:rPr lang="it-IT" dirty="0" smtClean="0"/>
              <a:t> source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21</a:t>
            </a:fld>
            <a:endParaRPr lang="en-US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717" y="1574800"/>
            <a:ext cx="5564941" cy="296672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17" y="4886961"/>
            <a:ext cx="2477821" cy="105664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787485" y="4648766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Thus: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9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ANTARES sensitivities on </a:t>
            </a:r>
            <a:r>
              <a:rPr lang="en-US" dirty="0" smtClean="0"/>
              <a:t>an enhanced cosmic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 flux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523" y="1600200"/>
            <a:ext cx="8142577" cy="1212069"/>
          </a:xfrm>
        </p:spPr>
        <p:txBody>
          <a:bodyPr/>
          <a:lstStyle/>
          <a:p>
            <a:r>
              <a:rPr lang="en-US" dirty="0" smtClean="0"/>
              <a:t>I assume an ANTARES analysis similar to that on FB; </a:t>
            </a:r>
          </a:p>
          <a:p>
            <a:r>
              <a:rPr lang="en-US" dirty="0" smtClean="0"/>
              <a:t>Sensitivity extrapolated to a region with </a:t>
            </a:r>
            <a:r>
              <a:rPr lang="en-US" b="1" dirty="0" smtClean="0"/>
              <a:t>different size </a:t>
            </a:r>
            <a:r>
              <a:rPr lang="en-US" dirty="0" smtClean="0"/>
              <a:t>and assuming a </a:t>
            </a:r>
            <a:r>
              <a:rPr lang="en-US" b="1" dirty="0" smtClean="0"/>
              <a:t>generic spectral index</a:t>
            </a:r>
            <a:r>
              <a:rPr lang="en-US" dirty="0" smtClean="0"/>
              <a:t>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;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ANTARES constraints to a Galactic IceCube signal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22</a:t>
            </a:fld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602" y="2351737"/>
            <a:ext cx="3332968" cy="2152722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-86036" y="4424434"/>
            <a:ext cx="8360587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28600">
              <a:spcBef>
                <a:spcPct val="20000"/>
              </a:spcBef>
              <a:buClr>
                <a:srgbClr val="9CBEBD"/>
              </a:buClr>
              <a:buFont typeface="Arial" pitchFamily="34" charset="0"/>
              <a:buChar char="•"/>
            </a:pPr>
            <a:r>
              <a:rPr lang="it-IT" sz="2200" dirty="0" err="1">
                <a:solidFill>
                  <a:srgbClr val="2F2B20"/>
                </a:solidFill>
              </a:rPr>
              <a:t>Optimization</a:t>
            </a:r>
            <a:r>
              <a:rPr lang="it-IT" sz="2200" dirty="0">
                <a:solidFill>
                  <a:srgbClr val="2F2B20"/>
                </a:solidFill>
              </a:rPr>
              <a:t> on the </a:t>
            </a:r>
            <a:r>
              <a:rPr lang="it-IT" sz="2200" dirty="0" err="1">
                <a:solidFill>
                  <a:srgbClr val="2F2B20"/>
                </a:solidFill>
              </a:rPr>
              <a:t>cut</a:t>
            </a:r>
            <a:r>
              <a:rPr lang="it-IT" sz="2200" dirty="0">
                <a:solidFill>
                  <a:srgbClr val="2F2B20"/>
                </a:solidFill>
              </a:rPr>
              <a:t> on </a:t>
            </a:r>
            <a:r>
              <a:rPr lang="it-IT" sz="2200" dirty="0" err="1">
                <a:solidFill>
                  <a:srgbClr val="2F2B20"/>
                </a:solidFill>
              </a:rPr>
              <a:t>E</a:t>
            </a:r>
            <a:r>
              <a:rPr lang="it-IT" sz="2200" baseline="-25000" dirty="0" err="1">
                <a:solidFill>
                  <a:srgbClr val="2F2B20"/>
                </a:solidFill>
              </a:rPr>
              <a:t>obs</a:t>
            </a:r>
            <a:r>
              <a:rPr lang="it-IT" sz="2200" dirty="0">
                <a:solidFill>
                  <a:srgbClr val="2F2B20"/>
                </a:solidFill>
              </a:rPr>
              <a:t> </a:t>
            </a:r>
            <a:r>
              <a:rPr lang="it-IT" sz="2200" dirty="0" err="1">
                <a:solidFill>
                  <a:srgbClr val="2F2B20"/>
                </a:solidFill>
              </a:rPr>
              <a:t>has</a:t>
            </a:r>
            <a:r>
              <a:rPr lang="it-IT" sz="2200" dirty="0">
                <a:solidFill>
                  <a:srgbClr val="2F2B20"/>
                </a:solidFill>
              </a:rPr>
              <a:t> an </a:t>
            </a:r>
            <a:r>
              <a:rPr lang="it-IT" sz="2200" dirty="0" err="1">
                <a:solidFill>
                  <a:srgbClr val="2F2B20"/>
                </a:solidFill>
              </a:rPr>
              <a:t>effect</a:t>
            </a:r>
            <a:r>
              <a:rPr lang="it-IT" sz="2200" dirty="0">
                <a:solidFill>
                  <a:srgbClr val="2F2B20"/>
                </a:solidFill>
              </a:rPr>
              <a:t> on the </a:t>
            </a:r>
            <a:r>
              <a:rPr lang="it-IT" sz="2200" dirty="0" err="1">
                <a:solidFill>
                  <a:srgbClr val="2F2B20"/>
                </a:solidFill>
              </a:rPr>
              <a:t>number</a:t>
            </a:r>
            <a:r>
              <a:rPr lang="it-IT" sz="2200" dirty="0">
                <a:solidFill>
                  <a:srgbClr val="2F2B20"/>
                </a:solidFill>
              </a:rPr>
              <a:t> of </a:t>
            </a:r>
            <a:r>
              <a:rPr lang="it-IT" sz="2200" dirty="0" err="1">
                <a:solidFill>
                  <a:srgbClr val="2F2B20"/>
                </a:solidFill>
              </a:rPr>
              <a:t>accepted</a:t>
            </a:r>
            <a:r>
              <a:rPr lang="it-IT" sz="2200" dirty="0">
                <a:solidFill>
                  <a:srgbClr val="2F2B20"/>
                </a:solidFill>
              </a:rPr>
              <a:t> background </a:t>
            </a:r>
            <a:r>
              <a:rPr lang="it-IT" sz="2200" dirty="0" err="1">
                <a:solidFill>
                  <a:srgbClr val="2F2B20"/>
                </a:solidFill>
              </a:rPr>
              <a:t>events</a:t>
            </a:r>
            <a:r>
              <a:rPr lang="it-IT" sz="2200" dirty="0">
                <a:solidFill>
                  <a:srgbClr val="2F2B20"/>
                </a:solidFill>
              </a:rPr>
              <a:t> (</a:t>
            </a:r>
            <a:r>
              <a:rPr lang="it-IT" sz="2200" dirty="0" err="1">
                <a:solidFill>
                  <a:srgbClr val="2F2B20"/>
                </a:solidFill>
              </a:rPr>
              <a:t>reduces</a:t>
            </a:r>
            <a:r>
              <a:rPr lang="it-IT" sz="2200" dirty="0">
                <a:solidFill>
                  <a:srgbClr val="2F2B20"/>
                </a:solidFill>
              </a:rPr>
              <a:t> the </a:t>
            </a:r>
            <a:r>
              <a:rPr lang="it-IT" sz="2200" dirty="0" err="1">
                <a:solidFill>
                  <a:srgbClr val="2F2B20"/>
                </a:solidFill>
              </a:rPr>
              <a:t>effective</a:t>
            </a:r>
            <a:r>
              <a:rPr lang="it-IT" sz="2200" dirty="0">
                <a:solidFill>
                  <a:srgbClr val="2F2B20"/>
                </a:solidFill>
              </a:rPr>
              <a:t> area);</a:t>
            </a:r>
          </a:p>
          <a:p>
            <a:pPr marL="640080" lvl="1" indent="-228600">
              <a:spcBef>
                <a:spcPct val="20000"/>
              </a:spcBef>
              <a:buClr>
                <a:srgbClr val="9CBEBD"/>
              </a:buClr>
              <a:buFont typeface="Arial" pitchFamily="34" charset="0"/>
              <a:buChar char="•"/>
            </a:pPr>
            <a:r>
              <a:rPr lang="it-IT" sz="2200" dirty="0" err="1">
                <a:solidFill>
                  <a:srgbClr val="2F2B20"/>
                </a:solidFill>
              </a:rPr>
              <a:t>This</a:t>
            </a:r>
            <a:r>
              <a:rPr lang="it-IT" sz="2200" dirty="0">
                <a:solidFill>
                  <a:srgbClr val="2F2B20"/>
                </a:solidFill>
              </a:rPr>
              <a:t> </a:t>
            </a:r>
            <a:r>
              <a:rPr lang="it-IT" sz="2200" dirty="0" err="1">
                <a:solidFill>
                  <a:srgbClr val="2F2B20"/>
                </a:solidFill>
              </a:rPr>
              <a:t>effect</a:t>
            </a:r>
            <a:r>
              <a:rPr lang="it-IT" sz="2200" dirty="0">
                <a:solidFill>
                  <a:srgbClr val="2F2B20"/>
                </a:solidFill>
              </a:rPr>
              <a:t> </a:t>
            </a:r>
            <a:r>
              <a:rPr lang="it-IT" sz="2200" dirty="0" err="1">
                <a:solidFill>
                  <a:srgbClr val="2F2B20"/>
                </a:solidFill>
              </a:rPr>
              <a:t>increases</a:t>
            </a:r>
            <a:r>
              <a:rPr lang="it-IT" sz="2200" dirty="0">
                <a:solidFill>
                  <a:srgbClr val="2F2B20"/>
                </a:solidFill>
              </a:rPr>
              <a:t> the </a:t>
            </a:r>
            <a:r>
              <a:rPr lang="it-IT" sz="2200" dirty="0" smtClean="0">
                <a:solidFill>
                  <a:srgbClr val="2F2B20"/>
                </a:solidFill>
              </a:rPr>
              <a:t> </a:t>
            </a:r>
            <a:r>
              <a:rPr lang="it-IT" sz="2200" dirty="0" err="1" smtClean="0">
                <a:solidFill>
                  <a:srgbClr val="2F2B20"/>
                </a:solidFill>
              </a:rPr>
              <a:t>ratios</a:t>
            </a:r>
            <a:r>
              <a:rPr lang="it-IT" sz="2200" dirty="0" smtClean="0">
                <a:solidFill>
                  <a:srgbClr val="2F2B20"/>
                </a:solidFill>
              </a:rPr>
              <a:t>    for </a:t>
            </a:r>
            <a:r>
              <a:rPr lang="it-IT" sz="2200" dirty="0" err="1">
                <a:solidFill>
                  <a:srgbClr val="2F2B20"/>
                </a:solidFill>
              </a:rPr>
              <a:t>softer</a:t>
            </a:r>
            <a:r>
              <a:rPr lang="it-IT" sz="2200" dirty="0">
                <a:solidFill>
                  <a:srgbClr val="2F2B20"/>
                </a:solidFill>
              </a:rPr>
              <a:t> </a:t>
            </a:r>
            <a:r>
              <a:rPr lang="it-IT" sz="2200" dirty="0">
                <a:solidFill>
                  <a:srgbClr val="2F2B20"/>
                </a:solidFill>
                <a:latin typeface="Symbol" panose="05050102010706020507" pitchFamily="18" charset="2"/>
              </a:rPr>
              <a:t>G</a:t>
            </a:r>
            <a:r>
              <a:rPr lang="it-IT" sz="2200" dirty="0">
                <a:solidFill>
                  <a:srgbClr val="2F2B20"/>
                </a:solidFill>
              </a:rPr>
              <a:t> w.r.t. </a:t>
            </a:r>
            <a:r>
              <a:rPr lang="it-IT" sz="2200" dirty="0" smtClean="0">
                <a:solidFill>
                  <a:srgbClr val="2F2B20"/>
                </a:solidFill>
              </a:rPr>
              <a:t>E</a:t>
            </a:r>
            <a:r>
              <a:rPr lang="it-IT" sz="2200" baseline="30000" dirty="0" smtClean="0">
                <a:solidFill>
                  <a:srgbClr val="2F2B20"/>
                </a:solidFill>
              </a:rPr>
              <a:t>-2  </a:t>
            </a:r>
            <a:r>
              <a:rPr lang="it-IT" sz="2200" dirty="0" smtClean="0">
                <a:solidFill>
                  <a:srgbClr val="2F2B20"/>
                </a:solidFill>
              </a:rPr>
              <a:t>by a </a:t>
            </a:r>
            <a:r>
              <a:rPr lang="it-IT" sz="2200" dirty="0" err="1" smtClean="0">
                <a:solidFill>
                  <a:srgbClr val="2F2B20"/>
                </a:solidFill>
              </a:rPr>
              <a:t>multiplicative</a:t>
            </a:r>
            <a:r>
              <a:rPr lang="it-IT" sz="2200" dirty="0" smtClean="0">
                <a:solidFill>
                  <a:srgbClr val="2F2B20"/>
                </a:solidFill>
              </a:rPr>
              <a:t> </a:t>
            </a:r>
            <a:r>
              <a:rPr lang="it-IT" sz="2200" dirty="0" err="1" smtClean="0">
                <a:solidFill>
                  <a:srgbClr val="2F2B20"/>
                </a:solidFill>
              </a:rPr>
              <a:t>factor</a:t>
            </a:r>
            <a:endParaRPr lang="it-IT" sz="2200" dirty="0" smtClean="0">
              <a:solidFill>
                <a:srgbClr val="2F2B20"/>
              </a:solidFill>
            </a:endParaRPr>
          </a:p>
          <a:p>
            <a:pPr marL="640080" lvl="1" indent="-228600">
              <a:spcBef>
                <a:spcPct val="20000"/>
              </a:spcBef>
              <a:buClr>
                <a:srgbClr val="9CBEBD"/>
              </a:buClr>
              <a:buFont typeface="Arial" pitchFamily="34" charset="0"/>
              <a:buChar char="•"/>
            </a:pPr>
            <a:r>
              <a:rPr lang="it-IT" sz="2200" dirty="0" smtClean="0">
                <a:solidFill>
                  <a:srgbClr val="2F2B20"/>
                </a:solidFill>
              </a:rPr>
              <a:t>No (first-</a:t>
            </a:r>
            <a:r>
              <a:rPr lang="it-IT" sz="2200" dirty="0" err="1" smtClean="0">
                <a:solidFill>
                  <a:srgbClr val="2F2B20"/>
                </a:solidFill>
              </a:rPr>
              <a:t>order</a:t>
            </a:r>
            <a:r>
              <a:rPr lang="it-IT" sz="2200" dirty="0" smtClean="0">
                <a:solidFill>
                  <a:srgbClr val="2F2B20"/>
                </a:solidFill>
              </a:rPr>
              <a:t>) </a:t>
            </a:r>
            <a:r>
              <a:rPr lang="it-IT" sz="2200" dirty="0" err="1" smtClean="0">
                <a:solidFill>
                  <a:srgbClr val="2F2B20"/>
                </a:solidFill>
              </a:rPr>
              <a:t>effects</a:t>
            </a:r>
            <a:r>
              <a:rPr lang="it-IT" sz="2200" dirty="0" smtClean="0">
                <a:solidFill>
                  <a:srgbClr val="2F2B20"/>
                </a:solidFill>
              </a:rPr>
              <a:t> for </a:t>
            </a:r>
            <a:r>
              <a:rPr lang="it-IT" sz="2200" dirty="0" err="1" smtClean="0">
                <a:solidFill>
                  <a:srgbClr val="2F2B20"/>
                </a:solidFill>
              </a:rPr>
              <a:t>changing</a:t>
            </a:r>
            <a:r>
              <a:rPr lang="it-IT" sz="2200" dirty="0" smtClean="0">
                <a:solidFill>
                  <a:srgbClr val="2F2B20"/>
                </a:solidFill>
              </a:rPr>
              <a:t> the </a:t>
            </a:r>
            <a:r>
              <a:rPr lang="it-IT" sz="2200" dirty="0" err="1" smtClean="0">
                <a:solidFill>
                  <a:srgbClr val="2F2B20"/>
                </a:solidFill>
              </a:rPr>
              <a:t>size</a:t>
            </a:r>
            <a:r>
              <a:rPr lang="it-IT" sz="2200" dirty="0" smtClean="0">
                <a:solidFill>
                  <a:srgbClr val="2F2B20"/>
                </a:solidFill>
              </a:rPr>
              <a:t> </a:t>
            </a:r>
            <a:r>
              <a:rPr lang="it-IT" sz="2200" dirty="0" err="1" smtClean="0">
                <a:solidFill>
                  <a:srgbClr val="2F2B20"/>
                </a:solidFill>
                <a:latin typeface="Symbol" panose="05050102010706020507" pitchFamily="18" charset="2"/>
              </a:rPr>
              <a:t>Dw</a:t>
            </a:r>
            <a:r>
              <a:rPr lang="it-IT" sz="2200" dirty="0">
                <a:solidFill>
                  <a:srgbClr val="2F2B20"/>
                </a:solidFill>
              </a:rPr>
              <a:t>;</a:t>
            </a:r>
            <a:r>
              <a:rPr lang="it-IT" sz="2200" dirty="0" smtClean="0">
                <a:solidFill>
                  <a:srgbClr val="2F2B20"/>
                </a:solidFill>
              </a:rPr>
              <a:t> </a:t>
            </a:r>
          </a:p>
          <a:p>
            <a:pPr marL="1097280" lvl="2" indent="-228600">
              <a:spcBef>
                <a:spcPct val="20000"/>
              </a:spcBef>
              <a:buClr>
                <a:srgbClr val="9CBEBD"/>
              </a:buClr>
              <a:buFont typeface="Arial" pitchFamily="34" charset="0"/>
              <a:buChar char="•"/>
            </a:pPr>
            <a:r>
              <a:rPr lang="it-IT" sz="2200" dirty="0" err="1" smtClean="0">
                <a:solidFill>
                  <a:srgbClr val="2F2B20"/>
                </a:solidFill>
              </a:rPr>
              <a:t>Signal</a:t>
            </a:r>
            <a:r>
              <a:rPr lang="it-IT" sz="2200" dirty="0" smtClean="0">
                <a:solidFill>
                  <a:srgbClr val="2F2B20"/>
                </a:solidFill>
              </a:rPr>
              <a:t>: </a:t>
            </a:r>
            <a:r>
              <a:rPr lang="it-IT" sz="2200" dirty="0" err="1" smtClean="0">
                <a:solidFill>
                  <a:srgbClr val="2F2B20"/>
                </a:solidFill>
              </a:rPr>
              <a:t>events</a:t>
            </a:r>
            <a:r>
              <a:rPr lang="it-IT" sz="2200" dirty="0" smtClean="0">
                <a:solidFill>
                  <a:srgbClr val="2F2B20"/>
                </a:solidFill>
              </a:rPr>
              <a:t>/</a:t>
            </a:r>
            <a:r>
              <a:rPr lang="it-IT" sz="2200" dirty="0" err="1" smtClean="0">
                <a:solidFill>
                  <a:srgbClr val="2F2B20"/>
                </a:solidFill>
                <a:latin typeface="Symbol" panose="05050102010706020507" pitchFamily="18" charset="2"/>
              </a:rPr>
              <a:t>Dw</a:t>
            </a:r>
            <a:r>
              <a:rPr lang="it-IT" sz="2200" dirty="0" smtClean="0">
                <a:solidFill>
                  <a:srgbClr val="2F2B20"/>
                </a:solidFill>
                <a:latin typeface="Symbol" panose="05050102010706020507" pitchFamily="18" charset="2"/>
              </a:rPr>
              <a:t> </a:t>
            </a:r>
            <a:r>
              <a:rPr lang="it-IT" sz="2200" dirty="0" smtClean="0">
                <a:solidFill>
                  <a:srgbClr val="2F2B20"/>
                </a:solidFill>
              </a:rPr>
              <a:t>;  </a:t>
            </a:r>
            <a:r>
              <a:rPr lang="it-IT" sz="2200" dirty="0" err="1" smtClean="0">
                <a:solidFill>
                  <a:srgbClr val="2F2B20"/>
                </a:solidFill>
              </a:rPr>
              <a:t>events</a:t>
            </a:r>
            <a:r>
              <a:rPr lang="it-IT" sz="2200" dirty="0" smtClean="0">
                <a:solidFill>
                  <a:srgbClr val="2F2B20"/>
                </a:solidFill>
              </a:rPr>
              <a:t>/</a:t>
            </a:r>
            <a:r>
              <a:rPr lang="it-IT" sz="2200" dirty="0" err="1" smtClean="0">
                <a:solidFill>
                  <a:srgbClr val="2F2B20"/>
                </a:solidFill>
                <a:latin typeface="Symbol" panose="05050102010706020507" pitchFamily="18" charset="2"/>
              </a:rPr>
              <a:t>Dw</a:t>
            </a:r>
            <a:endParaRPr lang="it-IT" sz="2200" dirty="0" smtClean="0">
              <a:solidFill>
                <a:srgbClr val="2F2B2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54523" y="280417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it-IT" sz="2200" dirty="0" err="1" smtClean="0">
                <a:solidFill>
                  <a:srgbClr val="2F2B20"/>
                </a:solidFill>
              </a:rPr>
              <a:t>Effective</a:t>
            </a:r>
            <a:r>
              <a:rPr lang="it-IT" sz="2200" dirty="0" smtClean="0">
                <a:solidFill>
                  <a:srgbClr val="2F2B20"/>
                </a:solidFill>
              </a:rPr>
              <a:t> area, </a:t>
            </a:r>
            <a:r>
              <a:rPr lang="it-IT" sz="2200" dirty="0" err="1" smtClean="0">
                <a:solidFill>
                  <a:srgbClr val="2F2B20"/>
                </a:solidFill>
              </a:rPr>
              <a:t>before</a:t>
            </a:r>
            <a:r>
              <a:rPr lang="it-IT" sz="2200" dirty="0" smtClean="0">
                <a:solidFill>
                  <a:srgbClr val="2F2B20"/>
                </a:solidFill>
              </a:rPr>
              <a:t> </a:t>
            </a:r>
            <a:r>
              <a:rPr lang="it-IT" sz="2200" dirty="0">
                <a:solidFill>
                  <a:srgbClr val="2F2B20"/>
                </a:solidFill>
              </a:rPr>
              <a:t>the </a:t>
            </a:r>
            <a:r>
              <a:rPr lang="it-IT" sz="2200" dirty="0" err="1">
                <a:solidFill>
                  <a:srgbClr val="2F2B20"/>
                </a:solidFill>
              </a:rPr>
              <a:t>cut</a:t>
            </a:r>
            <a:r>
              <a:rPr lang="it-IT" sz="2200" dirty="0">
                <a:solidFill>
                  <a:srgbClr val="2F2B20"/>
                </a:solidFill>
              </a:rPr>
              <a:t> on the </a:t>
            </a:r>
            <a:r>
              <a:rPr lang="it-IT" sz="2200" dirty="0" err="1">
                <a:solidFill>
                  <a:srgbClr val="2F2B20"/>
                </a:solidFill>
              </a:rPr>
              <a:t>energy</a:t>
            </a:r>
            <a:r>
              <a:rPr lang="it-IT" sz="2200" dirty="0">
                <a:solidFill>
                  <a:srgbClr val="2F2B20"/>
                </a:solidFill>
              </a:rPr>
              <a:t> estimator </a:t>
            </a:r>
            <a:r>
              <a:rPr lang="it-IT" sz="2200" dirty="0" err="1" smtClean="0">
                <a:solidFill>
                  <a:srgbClr val="2F2B20"/>
                </a:solidFill>
              </a:rPr>
              <a:t>E</a:t>
            </a:r>
            <a:r>
              <a:rPr lang="it-IT" sz="2200" baseline="-25000" dirty="0" err="1" smtClean="0">
                <a:solidFill>
                  <a:srgbClr val="2F2B20"/>
                </a:solidFill>
              </a:rPr>
              <a:t>obs</a:t>
            </a:r>
            <a:r>
              <a:rPr lang="it-IT" sz="2200" dirty="0" smtClean="0">
                <a:solidFill>
                  <a:srgbClr val="2F2B20"/>
                </a:solidFill>
              </a:rPr>
              <a:t>, </a:t>
            </a:r>
            <a:r>
              <a:rPr lang="it-IT" sz="2200" dirty="0" err="1">
                <a:solidFill>
                  <a:srgbClr val="2F2B20"/>
                </a:solidFill>
              </a:rPr>
              <a:t>equal</a:t>
            </a:r>
            <a:r>
              <a:rPr lang="it-IT" sz="2200" dirty="0">
                <a:solidFill>
                  <a:srgbClr val="2F2B20"/>
                </a:solidFill>
              </a:rPr>
              <a:t> to </a:t>
            </a:r>
            <a:r>
              <a:rPr lang="it-IT" sz="2200" dirty="0" err="1">
                <a:solidFill>
                  <a:srgbClr val="2F2B20"/>
                </a:solidFill>
              </a:rPr>
              <a:t>A</a:t>
            </a:r>
            <a:r>
              <a:rPr lang="it-IT" sz="2200" baseline="-25000" dirty="0" err="1">
                <a:solidFill>
                  <a:srgbClr val="2F2B20"/>
                </a:solidFill>
              </a:rPr>
              <a:t>eff</a:t>
            </a:r>
            <a:r>
              <a:rPr lang="it-IT" sz="2200" dirty="0">
                <a:solidFill>
                  <a:srgbClr val="2F2B20"/>
                </a:solidFill>
              </a:rPr>
              <a:t> </a:t>
            </a:r>
            <a:r>
              <a:rPr lang="it-IT" sz="2200" dirty="0" err="1">
                <a:solidFill>
                  <a:srgbClr val="2F2B20"/>
                </a:solidFill>
              </a:rPr>
              <a:t>used</a:t>
            </a:r>
            <a:r>
              <a:rPr lang="it-IT" sz="2200" dirty="0">
                <a:solidFill>
                  <a:srgbClr val="2F2B20"/>
                </a:solidFill>
              </a:rPr>
              <a:t> for the </a:t>
            </a:r>
            <a:r>
              <a:rPr lang="it-IT" sz="2200" dirty="0" err="1">
                <a:solidFill>
                  <a:srgbClr val="2F2B20"/>
                </a:solidFill>
              </a:rPr>
              <a:t>point-like</a:t>
            </a:r>
            <a:r>
              <a:rPr lang="it-IT" sz="2200" dirty="0">
                <a:solidFill>
                  <a:srgbClr val="2F2B20"/>
                </a:solidFill>
              </a:rPr>
              <a:t> source; </a:t>
            </a:r>
          </a:p>
        </p:txBody>
      </p:sp>
      <p:sp>
        <p:nvSpPr>
          <p:cNvPr id="15" name="Avanti o successivo 14">
            <a:hlinkClick r:id="rId3" action="ppaction://hlinksldjump" highlightClick="1"/>
          </p:cNvPr>
          <p:cNvSpPr/>
          <p:nvPr/>
        </p:nvSpPr>
        <p:spPr>
          <a:xfrm>
            <a:off x="7361169" y="2078157"/>
            <a:ext cx="754144" cy="32993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7183224" y="2516957"/>
            <a:ext cx="953492" cy="19875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3381746" y="5213024"/>
            <a:ext cx="953492" cy="329938"/>
          </a:xfrm>
          <a:prstGeom prst="rect">
            <a:avLst/>
          </a:prstGeom>
          <a:solidFill>
            <a:srgbClr val="FFFF00">
              <a:alpha val="32157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268" y="5609461"/>
            <a:ext cx="2521095" cy="254116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7366699" y="2787841"/>
            <a:ext cx="543739" cy="163378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</a:p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11.6</a:t>
            </a:r>
          </a:p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36.3</a:t>
            </a:r>
          </a:p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</a:p>
          <a:p>
            <a:pPr algn="ctr">
              <a:spcAft>
                <a:spcPts val="100"/>
              </a:spcAft>
            </a:pPr>
            <a:r>
              <a:rPr lang="it-IT" sz="1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343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9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5112" y="38100"/>
            <a:ext cx="7620000" cy="1143000"/>
          </a:xfrm>
          <a:ln>
            <a:noFill/>
          </a:ln>
        </p:spPr>
        <p:txBody>
          <a:bodyPr/>
          <a:lstStyle/>
          <a:p>
            <a:r>
              <a:rPr lang="it-IT" dirty="0" smtClean="0"/>
              <a:t>The </a:t>
            </a:r>
            <a:r>
              <a:rPr lang="it-IT" dirty="0" smtClean="0">
                <a:solidFill>
                  <a:srgbClr val="C00000"/>
                </a:solidFill>
              </a:rPr>
              <a:t>H</a:t>
            </a:r>
            <a:r>
              <a:rPr lang="it-IT" dirty="0" smtClean="0"/>
              <a:t>igh </a:t>
            </a:r>
            <a:r>
              <a:rPr lang="it-IT" dirty="0" smtClean="0">
                <a:solidFill>
                  <a:srgbClr val="C00000"/>
                </a:solidFill>
              </a:rPr>
              <a:t>E</a:t>
            </a:r>
            <a:r>
              <a:rPr lang="it-IT" dirty="0" smtClean="0"/>
              <a:t>nergy </a:t>
            </a:r>
            <a:r>
              <a:rPr lang="it-IT" dirty="0" err="1" smtClean="0">
                <a:solidFill>
                  <a:srgbClr val="C00000"/>
                </a:solidFill>
              </a:rPr>
              <a:t>S</a:t>
            </a:r>
            <a:r>
              <a:rPr lang="it-IT" dirty="0" err="1" smtClean="0"/>
              <a:t>tarting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C00000"/>
                </a:solidFill>
              </a:rPr>
              <a:t>E</a:t>
            </a:r>
            <a:r>
              <a:rPr lang="it-IT" dirty="0" err="1" smtClean="0"/>
              <a:t>vents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C00000"/>
                </a:solidFill>
              </a:rPr>
              <a:t>(HESE) </a:t>
            </a:r>
            <a:r>
              <a:rPr lang="it-IT" dirty="0" smtClean="0">
                <a:latin typeface="Symbol" panose="05050102010706020507" pitchFamily="18" charset="2"/>
              </a:rPr>
              <a:t>n </a:t>
            </a:r>
            <a:r>
              <a:rPr lang="it-IT" dirty="0" err="1" smtClean="0"/>
              <a:t>sky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 rot="16200000">
            <a:off x="7584759" y="4048760"/>
            <a:ext cx="2367281" cy="365760"/>
          </a:xfrm>
        </p:spPr>
        <p:txBody>
          <a:bodyPr/>
          <a:lstStyle/>
          <a:p>
            <a:r>
              <a:rPr lang="en-US" dirty="0" smtClean="0"/>
              <a:t>ANTARES constraints to a Galactic IceCube signal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" y="1412493"/>
            <a:ext cx="8269308" cy="456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" y="1606130"/>
            <a:ext cx="8408510" cy="418186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CasellaDiTesto 8"/>
          <p:cNvSpPr txBox="1"/>
          <p:nvPr/>
        </p:nvSpPr>
        <p:spPr>
          <a:xfrm rot="20096934">
            <a:off x="278151" y="1389467"/>
            <a:ext cx="2409634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From IceCube</a:t>
            </a:r>
          </a:p>
          <a:p>
            <a:r>
              <a:rPr lang="it-IT" sz="2000" b="1" dirty="0" smtClean="0">
                <a:solidFill>
                  <a:schemeClr val="bg2">
                    <a:lumMod val="50000"/>
                  </a:schemeClr>
                </a:solidFill>
              </a:rPr>
              <a:t>PRL113(2014)101101</a:t>
            </a:r>
            <a:endParaRPr lang="it-IT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Figura a mano libera 6"/>
          <p:cNvSpPr/>
          <p:nvPr/>
        </p:nvSpPr>
        <p:spPr>
          <a:xfrm>
            <a:off x="1133259" y="2110360"/>
            <a:ext cx="6463185" cy="3566721"/>
          </a:xfrm>
          <a:custGeom>
            <a:avLst/>
            <a:gdLst>
              <a:gd name="connsiteX0" fmla="*/ 7384 w 6463185"/>
              <a:gd name="connsiteY0" fmla="*/ 2829277 h 3566721"/>
              <a:gd name="connsiteX1" fmla="*/ 582419 w 6463185"/>
              <a:gd name="connsiteY1" fmla="*/ 3036666 h 3566721"/>
              <a:gd name="connsiteX2" fmla="*/ 1270576 w 6463185"/>
              <a:gd name="connsiteY2" fmla="*/ 3159215 h 3566721"/>
              <a:gd name="connsiteX3" fmla="*/ 1619368 w 6463185"/>
              <a:gd name="connsiteY3" fmla="*/ 3149788 h 3566721"/>
              <a:gd name="connsiteX4" fmla="*/ 1939879 w 6463185"/>
              <a:gd name="connsiteY4" fmla="*/ 2876411 h 3566721"/>
              <a:gd name="connsiteX5" fmla="*/ 2156696 w 6463185"/>
              <a:gd name="connsiteY5" fmla="*/ 2084559 h 3566721"/>
              <a:gd name="connsiteX6" fmla="*/ 2533768 w 6463185"/>
              <a:gd name="connsiteY6" fmla="*/ 1255000 h 3566721"/>
              <a:gd name="connsiteX7" fmla="*/ 2901413 w 6463185"/>
              <a:gd name="connsiteY7" fmla="*/ 613978 h 3566721"/>
              <a:gd name="connsiteX8" fmla="*/ 3335046 w 6463185"/>
              <a:gd name="connsiteY8" fmla="*/ 123784 h 3566721"/>
              <a:gd name="connsiteX9" fmla="*/ 3881801 w 6463185"/>
              <a:gd name="connsiteY9" fmla="*/ 1236 h 3566721"/>
              <a:gd name="connsiteX10" fmla="*/ 4673652 w 6463185"/>
              <a:gd name="connsiteY10" fmla="*/ 170918 h 3566721"/>
              <a:gd name="connsiteX11" fmla="*/ 5578626 w 6463185"/>
              <a:gd name="connsiteY11" fmla="*/ 670539 h 3566721"/>
              <a:gd name="connsiteX12" fmla="*/ 6163087 w 6463185"/>
              <a:gd name="connsiteY12" fmla="*/ 1273854 h 3566721"/>
              <a:gd name="connsiteX13" fmla="*/ 6445892 w 6463185"/>
              <a:gd name="connsiteY13" fmla="*/ 1839462 h 3566721"/>
              <a:gd name="connsiteX14" fmla="*/ 6408184 w 6463185"/>
              <a:gd name="connsiteY14" fmla="*/ 2480485 h 3566721"/>
              <a:gd name="connsiteX15" fmla="*/ 6210221 w 6463185"/>
              <a:gd name="connsiteY15" fmla="*/ 2800996 h 3566721"/>
              <a:gd name="connsiteX16" fmla="*/ 5550345 w 6463185"/>
              <a:gd name="connsiteY16" fmla="*/ 3140361 h 3566721"/>
              <a:gd name="connsiteX17" fmla="*/ 4579384 w 6463185"/>
              <a:gd name="connsiteY17" fmla="*/ 3451446 h 3566721"/>
              <a:gd name="connsiteX18" fmla="*/ 3457595 w 6463185"/>
              <a:gd name="connsiteY18" fmla="*/ 3564567 h 3566721"/>
              <a:gd name="connsiteX19" fmla="*/ 2081281 w 6463185"/>
              <a:gd name="connsiteY19" fmla="*/ 3508007 h 3566721"/>
              <a:gd name="connsiteX20" fmla="*/ 997199 w 6463185"/>
              <a:gd name="connsiteY20" fmla="*/ 3300617 h 3566721"/>
              <a:gd name="connsiteX21" fmla="*/ 7384 w 6463185"/>
              <a:gd name="connsiteY21" fmla="*/ 2829277 h 356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463185" h="3566721">
                <a:moveTo>
                  <a:pt x="7384" y="2829277"/>
                </a:moveTo>
                <a:cubicBezTo>
                  <a:pt x="-61746" y="2785285"/>
                  <a:pt x="371887" y="2981676"/>
                  <a:pt x="582419" y="3036666"/>
                </a:cubicBezTo>
                <a:cubicBezTo>
                  <a:pt x="792951" y="3091656"/>
                  <a:pt x="1097751" y="3140361"/>
                  <a:pt x="1270576" y="3159215"/>
                </a:cubicBezTo>
                <a:cubicBezTo>
                  <a:pt x="1443401" y="3178069"/>
                  <a:pt x="1507818" y="3196922"/>
                  <a:pt x="1619368" y="3149788"/>
                </a:cubicBezTo>
                <a:cubicBezTo>
                  <a:pt x="1730918" y="3102654"/>
                  <a:pt x="1850324" y="3053949"/>
                  <a:pt x="1939879" y="2876411"/>
                </a:cubicBezTo>
                <a:cubicBezTo>
                  <a:pt x="2029434" y="2698873"/>
                  <a:pt x="2057715" y="2354794"/>
                  <a:pt x="2156696" y="2084559"/>
                </a:cubicBezTo>
                <a:cubicBezTo>
                  <a:pt x="2255677" y="1814324"/>
                  <a:pt x="2409649" y="1500097"/>
                  <a:pt x="2533768" y="1255000"/>
                </a:cubicBezTo>
                <a:cubicBezTo>
                  <a:pt x="2657887" y="1009903"/>
                  <a:pt x="2767867" y="802514"/>
                  <a:pt x="2901413" y="613978"/>
                </a:cubicBezTo>
                <a:cubicBezTo>
                  <a:pt x="3034959" y="425442"/>
                  <a:pt x="3171648" y="225908"/>
                  <a:pt x="3335046" y="123784"/>
                </a:cubicBezTo>
                <a:cubicBezTo>
                  <a:pt x="3498444" y="21660"/>
                  <a:pt x="3658700" y="-6620"/>
                  <a:pt x="3881801" y="1236"/>
                </a:cubicBezTo>
                <a:cubicBezTo>
                  <a:pt x="4104902" y="9092"/>
                  <a:pt x="4390848" y="59367"/>
                  <a:pt x="4673652" y="170918"/>
                </a:cubicBezTo>
                <a:cubicBezTo>
                  <a:pt x="4956456" y="282468"/>
                  <a:pt x="5330387" y="486716"/>
                  <a:pt x="5578626" y="670539"/>
                </a:cubicBezTo>
                <a:cubicBezTo>
                  <a:pt x="5826865" y="854362"/>
                  <a:pt x="6018543" y="1079033"/>
                  <a:pt x="6163087" y="1273854"/>
                </a:cubicBezTo>
                <a:cubicBezTo>
                  <a:pt x="6307631" y="1468674"/>
                  <a:pt x="6405043" y="1638357"/>
                  <a:pt x="6445892" y="1839462"/>
                </a:cubicBezTo>
                <a:cubicBezTo>
                  <a:pt x="6486741" y="2040567"/>
                  <a:pt x="6447462" y="2320229"/>
                  <a:pt x="6408184" y="2480485"/>
                </a:cubicBezTo>
                <a:cubicBezTo>
                  <a:pt x="6368906" y="2640741"/>
                  <a:pt x="6353194" y="2691017"/>
                  <a:pt x="6210221" y="2800996"/>
                </a:cubicBezTo>
                <a:cubicBezTo>
                  <a:pt x="6067248" y="2910975"/>
                  <a:pt x="5822151" y="3031953"/>
                  <a:pt x="5550345" y="3140361"/>
                </a:cubicBezTo>
                <a:cubicBezTo>
                  <a:pt x="5278539" y="3248769"/>
                  <a:pt x="4928176" y="3380745"/>
                  <a:pt x="4579384" y="3451446"/>
                </a:cubicBezTo>
                <a:cubicBezTo>
                  <a:pt x="4230592" y="3522147"/>
                  <a:pt x="3873945" y="3555140"/>
                  <a:pt x="3457595" y="3564567"/>
                </a:cubicBezTo>
                <a:cubicBezTo>
                  <a:pt x="3041245" y="3573994"/>
                  <a:pt x="2491347" y="3551999"/>
                  <a:pt x="2081281" y="3508007"/>
                </a:cubicBezTo>
                <a:cubicBezTo>
                  <a:pt x="1671215" y="3464015"/>
                  <a:pt x="1338135" y="3407454"/>
                  <a:pt x="997199" y="3300617"/>
                </a:cubicBezTo>
                <a:cubicBezTo>
                  <a:pt x="656263" y="3193780"/>
                  <a:pt x="76514" y="2873269"/>
                  <a:pt x="7384" y="2829277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                                      </a:t>
            </a:r>
            <a:r>
              <a:rPr lang="it-IT" sz="2800" dirty="0" smtClean="0"/>
              <a:t>Southern </a:t>
            </a:r>
            <a:r>
              <a:rPr lang="it-IT" sz="2800" dirty="0" err="1" smtClean="0"/>
              <a:t>Hemisphere</a:t>
            </a:r>
            <a:endParaRPr lang="en-US" sz="28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t="7290" b="8646"/>
          <a:stretch/>
        </p:blipFill>
        <p:spPr>
          <a:xfrm>
            <a:off x="2759343" y="5872899"/>
            <a:ext cx="5602233" cy="80139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ttangolo 9"/>
          <p:cNvSpPr/>
          <p:nvPr/>
        </p:nvSpPr>
        <p:spPr>
          <a:xfrm>
            <a:off x="379937" y="2977218"/>
            <a:ext cx="3436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Northern </a:t>
            </a:r>
            <a:r>
              <a:rPr lang="en-US" sz="2800" b="1" dirty="0"/>
              <a:t>Hemisphere</a:t>
            </a:r>
          </a:p>
        </p:txBody>
      </p:sp>
    </p:spTree>
    <p:extLst>
      <p:ext uri="{BB962C8B-B14F-4D97-AF65-F5344CB8AC3E}">
        <p14:creationId xmlns:p14="http://schemas.microsoft.com/office/powerpoint/2010/main" val="267285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7" grpId="1" animBg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Hypotheses on the HESE origin</a:t>
            </a:r>
            <a:br>
              <a:rPr lang="en-US" dirty="0" smtClean="0"/>
            </a:br>
            <a:r>
              <a:rPr lang="en-US" dirty="0" smtClean="0"/>
              <a:t>(non-exhaustive list)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3324"/>
            <a:ext cx="7620000" cy="4800600"/>
          </a:xfrm>
        </p:spPr>
        <p:txBody>
          <a:bodyPr/>
          <a:lstStyle/>
          <a:p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Extragalactic</a:t>
            </a: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b="1" dirty="0"/>
          </a:p>
          <a:p>
            <a:endParaRPr lang="it-IT" b="1" dirty="0" smtClean="0"/>
          </a:p>
          <a:p>
            <a:r>
              <a:rPr lang="it-IT" b="1" dirty="0" smtClean="0">
                <a:solidFill>
                  <a:srgbClr val="7030A0"/>
                </a:solidFill>
              </a:rPr>
              <a:t>Dark </a:t>
            </a:r>
            <a:r>
              <a:rPr lang="it-IT" b="1" dirty="0" err="1" smtClean="0">
                <a:solidFill>
                  <a:srgbClr val="7030A0"/>
                </a:solidFill>
              </a:rPr>
              <a:t>Matter</a:t>
            </a:r>
            <a:endParaRPr lang="it-IT" b="1" dirty="0" smtClean="0">
              <a:solidFill>
                <a:srgbClr val="7030A0"/>
              </a:solidFill>
            </a:endParaRPr>
          </a:p>
          <a:p>
            <a:endParaRPr lang="it-IT" sz="2800" b="1" dirty="0" smtClean="0"/>
          </a:p>
          <a:p>
            <a:r>
              <a:rPr lang="it-IT" b="1" dirty="0" err="1" smtClean="0">
                <a:solidFill>
                  <a:srgbClr val="00642D"/>
                </a:solidFill>
              </a:rPr>
              <a:t>Unidentified</a:t>
            </a:r>
            <a:endParaRPr lang="it-IT" b="1" dirty="0" smtClean="0">
              <a:solidFill>
                <a:srgbClr val="00642D"/>
              </a:solidFill>
            </a:endParaRPr>
          </a:p>
          <a:p>
            <a:endParaRPr lang="it-IT" b="1" dirty="0"/>
          </a:p>
          <a:p>
            <a:endParaRPr lang="it-IT" b="1" dirty="0" smtClean="0"/>
          </a:p>
          <a:p>
            <a:r>
              <a:rPr lang="it-IT" b="1" dirty="0" err="1" smtClean="0"/>
              <a:t>Galactic</a:t>
            </a:r>
            <a:endParaRPr lang="en-US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4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2663072" y="1530762"/>
            <a:ext cx="56136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E. Waxman. The Beginning of Extra-Galactic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Neutrino  Astronomy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Physics 7 (2014)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F.W. Stecker. Phys. 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Rev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. D 88 (2013) 047301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Padovani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and E.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Resconi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arXiv:1406.0376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…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72496" y="3757894"/>
            <a:ext cx="5387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642D"/>
                </a:solidFill>
              </a:rPr>
              <a:t>D. B. Fox, K. Kashiyama, P. </a:t>
            </a:r>
            <a:r>
              <a:rPr lang="en-US" dirty="0" err="1" smtClean="0">
                <a:solidFill>
                  <a:srgbClr val="00642D"/>
                </a:solidFill>
              </a:rPr>
              <a:t>Meszaros</a:t>
            </a:r>
            <a:r>
              <a:rPr lang="en-US" dirty="0" smtClean="0">
                <a:solidFill>
                  <a:srgbClr val="00642D"/>
                </a:solidFill>
              </a:rPr>
              <a:t>. </a:t>
            </a:r>
            <a:r>
              <a:rPr lang="en-US" dirty="0" err="1" smtClean="0">
                <a:solidFill>
                  <a:srgbClr val="00642D"/>
                </a:solidFill>
              </a:rPr>
              <a:t>ApJ</a:t>
            </a:r>
            <a:r>
              <a:rPr lang="en-US" dirty="0" smtClean="0">
                <a:solidFill>
                  <a:srgbClr val="00642D"/>
                </a:solidFill>
              </a:rPr>
              <a:t>, 774, 74;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00642D"/>
                </a:solidFill>
              </a:rPr>
              <a:t>….</a:t>
            </a:r>
            <a:endParaRPr lang="en-US" dirty="0">
              <a:solidFill>
                <a:srgbClr val="00642D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663072" y="2892862"/>
            <a:ext cx="541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A. </a:t>
            </a:r>
            <a:r>
              <a:rPr lang="en-US" dirty="0" err="1">
                <a:solidFill>
                  <a:srgbClr val="7030A0"/>
                </a:solidFill>
              </a:rPr>
              <a:t>Esmaili</a:t>
            </a:r>
            <a:r>
              <a:rPr lang="en-US" dirty="0">
                <a:solidFill>
                  <a:srgbClr val="7030A0"/>
                </a:solidFill>
              </a:rPr>
              <a:t> and P. D. </a:t>
            </a:r>
            <a:r>
              <a:rPr lang="en-US" dirty="0" err="1">
                <a:solidFill>
                  <a:srgbClr val="7030A0"/>
                </a:solidFill>
              </a:rPr>
              <a:t>Serpico</a:t>
            </a:r>
            <a:r>
              <a:rPr lang="en-US" dirty="0">
                <a:solidFill>
                  <a:srgbClr val="7030A0"/>
                </a:solidFill>
              </a:rPr>
              <a:t>, JCAP 1311, 054 (</a:t>
            </a:r>
            <a:r>
              <a:rPr lang="en-US" dirty="0" smtClean="0">
                <a:solidFill>
                  <a:srgbClr val="7030A0"/>
                </a:solidFill>
              </a:rPr>
              <a:t>2013)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J</a:t>
            </a:r>
            <a:r>
              <a:rPr lang="en-US" dirty="0">
                <a:solidFill>
                  <a:srgbClr val="7030A0"/>
                </a:solidFill>
              </a:rPr>
              <a:t>. Zavala. </a:t>
            </a:r>
            <a:r>
              <a:rPr lang="en-US" dirty="0" smtClean="0">
                <a:solidFill>
                  <a:srgbClr val="7030A0"/>
                </a:solidFill>
              </a:rPr>
              <a:t>arXiv:1404.2932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7030A0"/>
                </a:solidFill>
              </a:rPr>
              <a:t>…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681923" y="4346527"/>
            <a:ext cx="58498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J. Joshi, W. Winter, N. Gupta. MNRAS 439 (2014) </a:t>
            </a:r>
            <a:r>
              <a:rPr lang="en-US" dirty="0" smtClean="0"/>
              <a:t>3414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Y. Bai, R. Lu, and J. Salvado, (2013); </a:t>
            </a:r>
            <a:r>
              <a:rPr lang="pt-BR" dirty="0" smtClean="0"/>
              <a:t>arXiv:1311.5864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L. A. </a:t>
            </a:r>
            <a:r>
              <a:rPr lang="fr-FR" dirty="0" err="1"/>
              <a:t>Anchordoqui</a:t>
            </a:r>
            <a:r>
              <a:rPr lang="fr-FR" dirty="0"/>
              <a:t> et al., </a:t>
            </a:r>
            <a:r>
              <a:rPr lang="fr-FR" dirty="0" err="1"/>
              <a:t>Phys.Rev</a:t>
            </a:r>
            <a:r>
              <a:rPr lang="fr-FR" dirty="0"/>
              <a:t>. D89 (2014) </a:t>
            </a:r>
            <a:r>
              <a:rPr lang="fr-FR" dirty="0" smtClean="0"/>
              <a:t>083003;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Kachelriess</a:t>
            </a:r>
            <a:r>
              <a:rPr lang="en-US" dirty="0"/>
              <a:t>, S. </a:t>
            </a:r>
            <a:r>
              <a:rPr lang="en-US" dirty="0" err="1" smtClean="0"/>
              <a:t>Ostapchenko</a:t>
            </a:r>
            <a:r>
              <a:rPr lang="en-US" dirty="0" smtClean="0"/>
              <a:t>. arXiv:1405.3797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Ahlers</a:t>
            </a:r>
            <a:r>
              <a:rPr lang="en-US" dirty="0"/>
              <a:t>, K. </a:t>
            </a:r>
            <a:r>
              <a:rPr lang="en-US" dirty="0" err="1"/>
              <a:t>Murase</a:t>
            </a:r>
            <a:r>
              <a:rPr lang="en-US" dirty="0" smtClean="0"/>
              <a:t>. </a:t>
            </a:r>
            <a:r>
              <a:rPr lang="en-US" dirty="0"/>
              <a:t>Phys. Rev. D 90</a:t>
            </a:r>
            <a:r>
              <a:rPr lang="en-US" dirty="0" smtClean="0"/>
              <a:t>, (</a:t>
            </a:r>
            <a:r>
              <a:rPr lang="en-US" dirty="0"/>
              <a:t>2014) 023010;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S. </a:t>
            </a:r>
            <a:r>
              <a:rPr lang="fr-FR" dirty="0" err="1"/>
              <a:t>Razzaque</a:t>
            </a:r>
            <a:r>
              <a:rPr lang="fr-FR" dirty="0"/>
              <a:t>. Phys. </a:t>
            </a:r>
            <a:r>
              <a:rPr lang="fr-FR" dirty="0" err="1"/>
              <a:t>Rev</a:t>
            </a:r>
            <a:r>
              <a:rPr lang="fr-FR" dirty="0"/>
              <a:t>. D 88 (2013) 081302</a:t>
            </a:r>
            <a:r>
              <a:rPr lang="fr-FR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A. D. </a:t>
            </a:r>
            <a:r>
              <a:rPr lang="en-US" dirty="0" err="1"/>
              <a:t>Supanitsky</a:t>
            </a:r>
            <a:r>
              <a:rPr lang="en-US" dirty="0"/>
              <a:t>. Phys. Rev. D 89 (2014) </a:t>
            </a:r>
            <a:r>
              <a:rPr lang="en-US" dirty="0" smtClean="0"/>
              <a:t>023501;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A.Neronov</a:t>
            </a:r>
            <a:r>
              <a:rPr lang="en-US" dirty="0"/>
              <a:t>, </a:t>
            </a:r>
            <a:r>
              <a:rPr lang="en-US" dirty="0" err="1"/>
              <a:t>D.V.Semikoz</a:t>
            </a:r>
            <a:r>
              <a:rPr lang="en-US" dirty="0"/>
              <a:t>, </a:t>
            </a:r>
            <a:r>
              <a:rPr lang="en-US" dirty="0" err="1"/>
              <a:t>C.Tchernin</a:t>
            </a:r>
            <a:r>
              <a:rPr lang="en-US" dirty="0"/>
              <a:t>. </a:t>
            </a:r>
            <a:r>
              <a:rPr lang="en-US" dirty="0" smtClean="0"/>
              <a:t>PRD89(2014</a:t>
            </a:r>
            <a:r>
              <a:rPr lang="en-US" dirty="0"/>
              <a:t>) 103002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0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6499" y="1330692"/>
            <a:ext cx="7690701" cy="5527308"/>
          </a:xfrm>
        </p:spPr>
        <p:txBody>
          <a:bodyPr>
            <a:normAutofit/>
          </a:bodyPr>
          <a:lstStyle/>
          <a:p>
            <a:r>
              <a:rPr lang="en-US" dirty="0" smtClean="0"/>
              <a:t>A correlation with the Galactic plane/center is quoted statistically non-significant in the IceCube paper;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dirty="0" smtClean="0"/>
              <a:t>The measured signal from the Northern hemisphere =3.6 </a:t>
            </a:r>
            <a:r>
              <a:rPr lang="en-US" dirty="0" err="1" smtClean="0"/>
              <a:t>evts</a:t>
            </a:r>
            <a:r>
              <a:rPr lang="en-US" dirty="0" smtClean="0"/>
              <a:t> (~purely extragalactic) is ~ 50% expected;  </a:t>
            </a:r>
          </a:p>
          <a:p>
            <a:r>
              <a:rPr lang="en-US" dirty="0" smtClean="0"/>
              <a:t>Assuming:  3.6  from North + symmetric extragalactic flux       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expected 6.2 HESE events of </a:t>
            </a:r>
            <a:r>
              <a:rPr lang="en-US" dirty="0"/>
              <a:t>extragalactic origin </a:t>
            </a:r>
            <a:r>
              <a:rPr lang="en-US" dirty="0" smtClean="0"/>
              <a:t>from South</a:t>
            </a:r>
          </a:p>
          <a:p>
            <a:r>
              <a:rPr lang="en-US" b="1" dirty="0" smtClean="0"/>
              <a:t>Galactic contribution</a:t>
            </a:r>
            <a:r>
              <a:rPr lang="en-US" dirty="0" smtClean="0"/>
              <a:t>= 13.7  - 6.2 </a:t>
            </a:r>
            <a:r>
              <a:rPr lang="en-US" dirty="0" smtClean="0">
                <a:sym typeface="Symbol" panose="05050102010706020507" pitchFamily="18" charset="2"/>
              </a:rPr>
              <a:t> </a:t>
            </a:r>
            <a:r>
              <a:rPr lang="en-US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7.5 events</a:t>
            </a:r>
            <a:endParaRPr lang="en-US" dirty="0" smtClean="0"/>
          </a:p>
          <a:p>
            <a:r>
              <a:rPr lang="en-US" dirty="0" smtClean="0"/>
              <a:t>This holds for any source energy spectrum E</a:t>
            </a:r>
            <a:r>
              <a:rPr lang="en-US" baseline="30000" dirty="0" smtClean="0">
                <a:latin typeface="Symbol" panose="05050102010706020507" pitchFamily="18" charset="2"/>
              </a:rPr>
              <a:t>-G</a:t>
            </a:r>
            <a:r>
              <a:rPr lang="en-US" dirty="0" smtClean="0"/>
              <a:t>.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422" y="2290245"/>
            <a:ext cx="5143770" cy="195559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r>
              <a:rPr lang="en-US" dirty="0"/>
              <a:t>A galactic </a:t>
            </a:r>
            <a:r>
              <a:rPr lang="en-US" dirty="0" smtClean="0"/>
              <a:t>component in HESE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ANTARES constraints to a Galactic IceCube signal - M. Spurio</a:t>
            </a:r>
            <a:endParaRPr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529076" y="5663709"/>
            <a:ext cx="548640" cy="396240"/>
          </a:xfrm>
        </p:spPr>
        <p:txBody>
          <a:bodyPr/>
          <a:lstStyle/>
          <a:p>
            <a:fld id="{7F5CE407-6216-4202-80E4-A30DC2F709B2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Ovale 12"/>
          <p:cNvSpPr/>
          <p:nvPr/>
        </p:nvSpPr>
        <p:spPr>
          <a:xfrm>
            <a:off x="2058220" y="5139786"/>
            <a:ext cx="452388" cy="375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417358" y="5881684"/>
            <a:ext cx="568421" cy="37538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4334577" y="3471991"/>
            <a:ext cx="565427" cy="3753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4335321" y="3747105"/>
            <a:ext cx="565427" cy="4272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6754335" y="4415488"/>
            <a:ext cx="589146" cy="37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715677" y="2559592"/>
            <a:ext cx="1486241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&gt;60 </a:t>
            </a:r>
            <a:r>
              <a:rPr lang="it-IT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TeV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IceCube			    ANTARES</a:t>
            </a:r>
            <a:endParaRPr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http://viaggiare.miolink.com/mappe/imm/mondo7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812" y="0"/>
            <a:ext cx="2643170" cy="169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/>
          <p:cNvCxnSpPr>
            <a:endCxn id="1026" idx="2"/>
          </p:cNvCxnSpPr>
          <p:nvPr/>
        </p:nvCxnSpPr>
        <p:spPr>
          <a:xfrm>
            <a:off x="2375555" y="1065229"/>
            <a:ext cx="1646842" cy="63395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H="1" flipV="1">
            <a:off x="4022397" y="425974"/>
            <a:ext cx="1646842" cy="39365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426" y="2219423"/>
            <a:ext cx="4035423" cy="298417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6" y="1944785"/>
            <a:ext cx="4209899" cy="3392977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306216" y="540383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333333"/>
                </a:solidFill>
                <a:latin typeface="Verdana" panose="020B0604030504040204" pitchFamily="34" charset="0"/>
              </a:rPr>
              <a:t>ANTARES and Baikal: recent results from underwater neutrino telescopes</a:t>
            </a:r>
            <a:r>
              <a:rPr lang="en-US" sz="12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endParaRPr lang="en-US" sz="12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US" sz="1400" dirty="0" smtClean="0"/>
              <a:t>Speaker:</a:t>
            </a:r>
            <a:r>
              <a:rPr lang="en-US" sz="1400" dirty="0"/>
              <a:t> Fabian </a:t>
            </a:r>
            <a:r>
              <a:rPr lang="en-US" sz="1400" dirty="0" err="1" smtClean="0"/>
              <a:t>Schüssler</a:t>
            </a:r>
            <a:r>
              <a:rPr lang="en-US" sz="1400" dirty="0" smtClean="0"/>
              <a:t>, this morning</a:t>
            </a:r>
            <a:endParaRPr lang="it-IT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sz="1400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en-US" sz="1400" dirty="0"/>
          </a:p>
        </p:txBody>
      </p:sp>
      <p:sp>
        <p:nvSpPr>
          <p:cNvPr id="17" name="Rettangolo 16"/>
          <p:cNvSpPr/>
          <p:nvPr/>
        </p:nvSpPr>
        <p:spPr>
          <a:xfrm>
            <a:off x="183825" y="5396427"/>
            <a:ext cx="362460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33333"/>
                </a:solidFill>
                <a:latin typeface="Verdana" panose="020B0604030504040204" pitchFamily="34" charset="0"/>
              </a:rPr>
              <a:t>Recent Results from the IceCube Neutrino </a:t>
            </a:r>
            <a:r>
              <a:rPr lang="en-US" sz="1200" b="1" dirty="0" smtClean="0">
                <a:solidFill>
                  <a:srgbClr val="333333"/>
                </a:solidFill>
                <a:latin typeface="Verdana" panose="020B0604030504040204" pitchFamily="34" charset="0"/>
              </a:rPr>
              <a:t>Observatory</a:t>
            </a:r>
          </a:p>
          <a:p>
            <a:r>
              <a:rPr lang="en-US" sz="1400" dirty="0"/>
              <a:t>Speaker: </a:t>
            </a:r>
          </a:p>
        </p:txBody>
      </p:sp>
    </p:spTree>
    <p:extLst>
      <p:ext uri="{BB962C8B-B14F-4D97-AF65-F5344CB8AC3E}">
        <p14:creationId xmlns:p14="http://schemas.microsoft.com/office/powerpoint/2010/main" val="34930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85" y="1495201"/>
            <a:ext cx="5489781" cy="363877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9365" y="226510"/>
            <a:ext cx="8000593" cy="1143000"/>
          </a:xfrm>
        </p:spPr>
        <p:txBody>
          <a:bodyPr/>
          <a:lstStyle/>
          <a:p>
            <a:r>
              <a:rPr lang="it-IT" dirty="0" err="1" smtClean="0"/>
              <a:t>Comparison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IC-HESE and ANTARES </a:t>
            </a:r>
            <a:r>
              <a:rPr lang="it-IT" dirty="0" err="1" smtClean="0"/>
              <a:t>effective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r>
              <a:rPr lang="it-IT" dirty="0" smtClean="0"/>
              <a:t> </a:t>
            </a:r>
            <a:r>
              <a:rPr lang="it-IT" dirty="0" err="1" smtClean="0"/>
              <a:t>A</a:t>
            </a:r>
            <a:r>
              <a:rPr lang="it-IT" baseline="-25000" dirty="0" err="1" smtClean="0"/>
              <a:t>eff</a:t>
            </a:r>
            <a:endParaRPr lang="en-US" baseline="-25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2"/>
              <p:cNvSpPr txBox="1">
                <a:spLocks/>
              </p:cNvSpPr>
              <p:nvPr/>
            </p:nvSpPr>
            <p:spPr>
              <a:xfrm>
                <a:off x="457199" y="5218622"/>
                <a:ext cx="7882759" cy="16393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dirty="0" smtClean="0"/>
                  <a:t>IceCube </a:t>
                </a:r>
                <a:r>
                  <a:rPr lang="it-IT" dirty="0" smtClean="0">
                    <a:sym typeface="Wingdings" panose="05000000000000000000" pitchFamily="2" charset="2"/>
                  </a:rPr>
                  <a:t></a:t>
                </a:r>
                <a:r>
                  <a:rPr lang="it-IT" dirty="0" smtClean="0"/>
                  <a:t> 4</a:t>
                </a:r>
                <a:r>
                  <a:rPr lang="it-IT" dirty="0" smtClean="0">
                    <a:latin typeface="Symbol" panose="05050102010706020507" pitchFamily="18" charset="2"/>
                  </a:rPr>
                  <a:t>p</a:t>
                </a:r>
                <a:r>
                  <a:rPr lang="it-IT" dirty="0" smtClean="0"/>
                  <a:t>, high </a:t>
                </a:r>
                <a:r>
                  <a:rPr lang="it-IT" dirty="0" err="1" smtClean="0"/>
                  <a:t>energy</a:t>
                </a:r>
                <a:r>
                  <a:rPr lang="it-IT" dirty="0" smtClean="0"/>
                  <a:t> sample (E</a:t>
                </a:r>
                <a:r>
                  <a:rPr lang="it-IT" baseline="-25000" dirty="0" smtClean="0">
                    <a:latin typeface="Symbol" panose="05050102010706020507" pitchFamily="18" charset="2"/>
                  </a:rPr>
                  <a:t>n</a:t>
                </a:r>
                <a:r>
                  <a:rPr lang="it-IT" dirty="0" smtClean="0"/>
                  <a:t>&gt;30 </a:t>
                </a:r>
                <a:r>
                  <a:rPr lang="it-IT" dirty="0" err="1" smtClean="0"/>
                  <a:t>TeV</a:t>
                </a:r>
                <a:r>
                  <a:rPr lang="it-IT" dirty="0" smtClean="0"/>
                  <a:t>), </a:t>
                </a:r>
                <a:r>
                  <a:rPr lang="it-IT" dirty="0" err="1" smtClean="0"/>
                  <a:t>almost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bck</a:t>
                </a:r>
                <a:r>
                  <a:rPr lang="it-IT" dirty="0" smtClean="0"/>
                  <a:t> free</a:t>
                </a:r>
              </a:p>
              <a:p>
                <a:r>
                  <a:rPr lang="it-IT" dirty="0" smtClean="0"/>
                  <a:t>ANTARES</a:t>
                </a:r>
                <a:r>
                  <a:rPr lang="it-IT" dirty="0" smtClean="0">
                    <a:sym typeface="Wingdings" panose="05000000000000000000" pitchFamily="2" charset="2"/>
                  </a:rPr>
                  <a:t></a:t>
                </a:r>
                <a:r>
                  <a:rPr lang="it-IT" dirty="0" smtClean="0"/>
                  <a:t> </a:t>
                </a:r>
                <a:r>
                  <a:rPr lang="it-IT" dirty="0">
                    <a:latin typeface="Symbol" panose="05050102010706020507" pitchFamily="18" charset="2"/>
                  </a:rPr>
                  <a:t>n</a:t>
                </a:r>
                <a:r>
                  <a:rPr lang="it-IT" baseline="-25000" dirty="0">
                    <a:latin typeface="Symbol" panose="05050102010706020507" pitchFamily="18" charset="2"/>
                  </a:rPr>
                  <a:t>m</a:t>
                </a:r>
                <a:r>
                  <a:rPr lang="it-IT" dirty="0"/>
                  <a:t> </a:t>
                </a:r>
                <a:r>
                  <a:rPr lang="it-IT" dirty="0" err="1"/>
                  <a:t>only</a:t>
                </a:r>
                <a:r>
                  <a:rPr lang="it-IT" dirty="0"/>
                  <a:t>, </a:t>
                </a:r>
                <a:r>
                  <a:rPr lang="it-IT" b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it-IT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outhern </a:t>
                </a:r>
                <a:r>
                  <a:rPr lang="it-IT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sky</a:t>
                </a:r>
                <a:r>
                  <a:rPr lang="it-IT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it-IT" b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only</a:t>
                </a:r>
                <a:endParaRPr lang="it-IT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  <m:sup>
                        <m:r>
                          <m:rPr>
                            <m:nor/>
                          </m:rPr>
                          <a:rPr lang="it-IT" dirty="0"/>
                          <m:t>ANTARES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 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it-IT" i="1">
                            <a:latin typeface="Cambria Math"/>
                          </a:rPr>
                        </m:ctrlPr>
                      </m:sSubSup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  <m:sup>
                        <m:r>
                          <m:rPr>
                            <m:nor/>
                          </m:rPr>
                          <a:rPr lang="it-IT" i="0" smtClean="0">
                            <a:latin typeface="Cambria Math" panose="02040503050406030204" pitchFamily="18" charset="0"/>
                          </a:rPr>
                          <m:t>HESE</m:t>
                        </m:r>
                        <m:r>
                          <m:rPr>
                            <m:nor/>
                          </m:rPr>
                          <a:rPr lang="it-IT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rPr>
                          <m:t> </m:t>
                        </m:r>
                      </m:sup>
                    </m:sSubSup>
                  </m:oMath>
                </a14:m>
                <a:r>
                  <a:rPr lang="it-IT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it-IT" dirty="0" err="1" smtClean="0"/>
                  <a:t>at</a:t>
                </a:r>
                <a:r>
                  <a:rPr lang="it-IT" dirty="0" smtClean="0"/>
                  <a:t> E</a:t>
                </a:r>
                <a:r>
                  <a:rPr lang="it-IT" baseline="-25000" dirty="0" smtClean="0">
                    <a:latin typeface="Symbol" panose="05050102010706020507" pitchFamily="18" charset="2"/>
                  </a:rPr>
                  <a:t>n</a:t>
                </a:r>
                <a:r>
                  <a:rPr lang="it-IT" dirty="0" smtClean="0"/>
                  <a:t> &lt; 60 </a:t>
                </a:r>
                <a:r>
                  <a:rPr lang="it-IT" dirty="0" err="1" smtClean="0"/>
                  <a:t>TeV</a:t>
                </a:r>
                <a:r>
                  <a:rPr lang="it-IT" dirty="0"/>
                  <a:t> </a:t>
                </a:r>
                <a:r>
                  <a:rPr lang="it-IT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               </a:t>
                </a:r>
              </a:p>
            </p:txBody>
          </p:sp>
        </mc:Choice>
        <mc:Fallback xmlns="">
          <p:sp>
            <p:nvSpPr>
              <p:cNvPr id="9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5218622"/>
                <a:ext cx="7882759" cy="1639377"/>
              </a:xfrm>
              <a:prstGeom prst="rect">
                <a:avLst/>
              </a:prstGeom>
              <a:blipFill rotWithShape="0">
                <a:blip r:embed="rId3"/>
                <a:stretch>
                  <a:fillRect t="-3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9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 smtClean="0"/>
                  <a:t>The HESE </a:t>
                </a:r>
                <a:r>
                  <a:rPr lang="it-IT" dirty="0" err="1" smtClean="0"/>
                  <a:t>normalization</a:t>
                </a:r>
                <a:r>
                  <a:rPr lang="it-IT" dirty="0" smtClean="0"/>
                  <a:t> </a:t>
                </a:r>
                <a:r>
                  <a:rPr lang="it-IT" dirty="0" err="1" smtClean="0"/>
                  <a:t>factors</a:t>
                </a:r>
                <a:r>
                  <a:rPr lang="it-IT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p>
                    </m:sSubSup>
                  </m:oMath>
                </a14:m>
                <a:r>
                  <a:rPr lang="en-US" baseline="30000" dirty="0" smtClean="0">
                    <a:latin typeface="Symbol" panose="05050102010706020507" pitchFamily="18" charset="2"/>
                  </a:rPr>
                  <a:t> </a:t>
                </a:r>
                <a:r>
                  <a:rPr lang="it-IT" dirty="0" smtClean="0"/>
                  <a:t>for </a:t>
                </a:r>
                <a:r>
                  <a:rPr lang="it-IT" dirty="0" err="1" smtClean="0"/>
                  <a:t>different</a:t>
                </a:r>
                <a:r>
                  <a:rPr lang="it-IT" dirty="0" smtClean="0"/>
                  <a:t> E</a:t>
                </a:r>
                <a:r>
                  <a:rPr lang="it-IT" baseline="30000" dirty="0" smtClean="0"/>
                  <a:t>-</a:t>
                </a:r>
                <a:r>
                  <a:rPr lang="it-IT" baseline="30000" dirty="0" err="1" smtClean="0">
                    <a:latin typeface="Symbol" panose="05050102010706020507" pitchFamily="18" charset="2"/>
                  </a:rPr>
                  <a:t>G</a:t>
                </a:r>
                <a:r>
                  <a:rPr lang="it-IT" dirty="0" err="1" smtClean="0"/>
                  <a:t>’s</a:t>
                </a:r>
                <a:endParaRPr lang="it-IT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440" t="-31383" b="-44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02299" y="2497234"/>
                <a:ext cx="7620000" cy="3903566"/>
              </a:xfrm>
            </p:spPr>
            <p:txBody>
              <a:bodyPr/>
              <a:lstStyle/>
              <a:p>
                <a:r>
                  <a:rPr lang="en-US" dirty="0" smtClean="0"/>
                  <a:t>The normalization factors for a generic E</a:t>
                </a:r>
                <a:r>
                  <a:rPr lang="en-US" baseline="30000" dirty="0" smtClean="0">
                    <a:latin typeface="Symbol" panose="05050102010706020507" pitchFamily="18" charset="2"/>
                  </a:rPr>
                  <a:t>-G</a:t>
                </a:r>
                <a:r>
                  <a:rPr lang="en-US" dirty="0" smtClean="0"/>
                  <a:t> spectrum can be derived from the IC effective areas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2299" y="2497234"/>
                <a:ext cx="7620000" cy="3903566"/>
              </a:xfrm>
              <a:blipFill rotWithShape="0">
                <a:blip r:embed="rId3"/>
                <a:stretch>
                  <a:fillRect t="-1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8</a:t>
            </a:fld>
            <a:endParaRPr lang="en-US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43" y="4395819"/>
            <a:ext cx="7303145" cy="2084907"/>
          </a:xfrm>
          <a:prstGeom prst="rect">
            <a:avLst/>
          </a:prstGeom>
        </p:spPr>
      </p:pic>
      <p:sp>
        <p:nvSpPr>
          <p:cNvPr id="11" name="Callout 2 10"/>
          <p:cNvSpPr/>
          <p:nvPr/>
        </p:nvSpPr>
        <p:spPr>
          <a:xfrm>
            <a:off x="1498864" y="4506013"/>
            <a:ext cx="367645" cy="471025"/>
          </a:xfrm>
          <a:prstGeom prst="borderCallout2">
            <a:avLst>
              <a:gd name="adj1" fmla="val 568"/>
              <a:gd name="adj2" fmla="val 35257"/>
              <a:gd name="adj3" fmla="val -181251"/>
              <a:gd name="adj4" fmla="val 39744"/>
              <a:gd name="adj5" fmla="val -182412"/>
              <a:gd name="adj6" fmla="val 343077"/>
            </a:avLst>
          </a:pr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Callout 2 11"/>
          <p:cNvSpPr/>
          <p:nvPr/>
        </p:nvSpPr>
        <p:spPr>
          <a:xfrm>
            <a:off x="2254580" y="4535862"/>
            <a:ext cx="1195632" cy="488623"/>
          </a:xfrm>
          <a:prstGeom prst="borderCallout2">
            <a:avLst>
              <a:gd name="adj1" fmla="val 568"/>
              <a:gd name="adj2" fmla="val 35257"/>
              <a:gd name="adj3" fmla="val -106251"/>
              <a:gd name="adj4" fmla="val 35802"/>
              <a:gd name="adj5" fmla="val -105682"/>
              <a:gd name="adj6" fmla="val 102803"/>
            </a:avLst>
          </a:prstGeom>
          <a:noFill/>
          <a:ln>
            <a:solidFill>
              <a:srgbClr val="0046FF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77943" y="3500438"/>
            <a:ext cx="93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livetime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480761" y="3834827"/>
            <a:ext cx="1296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46FF"/>
                </a:solidFill>
              </a:rPr>
              <a:t>Diffuse </a:t>
            </a:r>
            <a:r>
              <a:rPr lang="it-IT" dirty="0" err="1" smtClean="0">
                <a:solidFill>
                  <a:srgbClr val="0046FF"/>
                </a:solidFill>
              </a:rPr>
              <a:t>flux</a:t>
            </a:r>
            <a:r>
              <a:rPr lang="it-IT" dirty="0" smtClean="0">
                <a:solidFill>
                  <a:srgbClr val="0046FF"/>
                </a:solidFill>
              </a:rPr>
              <a:t> </a:t>
            </a:r>
            <a:endParaRPr lang="en-US" dirty="0">
              <a:solidFill>
                <a:srgbClr val="0046FF"/>
              </a:solidFill>
            </a:endParaRPr>
          </a:p>
        </p:txBody>
      </p:sp>
      <p:sp>
        <p:nvSpPr>
          <p:cNvPr id="15" name="Callout 2 14"/>
          <p:cNvSpPr/>
          <p:nvPr/>
        </p:nvSpPr>
        <p:spPr>
          <a:xfrm>
            <a:off x="614313" y="4562259"/>
            <a:ext cx="630027" cy="414780"/>
          </a:xfrm>
          <a:prstGeom prst="borderCallout2">
            <a:avLst>
              <a:gd name="adj1" fmla="val 568"/>
              <a:gd name="adj2" fmla="val 35257"/>
              <a:gd name="adj3" fmla="val -263069"/>
              <a:gd name="adj4" fmla="val 33759"/>
              <a:gd name="adj5" fmla="val -262500"/>
              <a:gd name="adj6" fmla="val 348634"/>
            </a:avLst>
          </a:prstGeom>
          <a:noFill/>
          <a:ln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948234" y="3234968"/>
            <a:ext cx="1724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solidFill>
                  <a:srgbClr val="7030A0"/>
                </a:solidFill>
              </a:rPr>
              <a:t>o</a:t>
            </a:r>
            <a:r>
              <a:rPr lang="it-IT" dirty="0" err="1" smtClean="0">
                <a:solidFill>
                  <a:srgbClr val="7030A0"/>
                </a:solidFill>
              </a:rPr>
              <a:t>bserved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events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Callout 2 25"/>
          <p:cNvSpPr/>
          <p:nvPr/>
        </p:nvSpPr>
        <p:spPr>
          <a:xfrm>
            <a:off x="3035432" y="5943183"/>
            <a:ext cx="678729" cy="414780"/>
          </a:xfrm>
          <a:prstGeom prst="borderCallout2">
            <a:avLst>
              <a:gd name="adj1" fmla="val 93749"/>
              <a:gd name="adj2" fmla="val 32892"/>
              <a:gd name="adj3" fmla="val 189203"/>
              <a:gd name="adj4" fmla="val 32648"/>
              <a:gd name="adj5" fmla="val 187499"/>
              <a:gd name="adj6" fmla="val 122514"/>
            </a:avLst>
          </a:prstGeom>
          <a:noFill/>
          <a:ln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852261" y="6487720"/>
            <a:ext cx="422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Detector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response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computed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3">
                    <a:lumMod val="50000"/>
                  </a:schemeClr>
                </a:solidFill>
              </a:rPr>
              <a:t>numerically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Callout 2 17"/>
          <p:cNvSpPr/>
          <p:nvPr/>
        </p:nvSpPr>
        <p:spPr>
          <a:xfrm>
            <a:off x="3626437" y="4540277"/>
            <a:ext cx="2906337" cy="484209"/>
          </a:xfrm>
          <a:prstGeom prst="borderCallout2">
            <a:avLst>
              <a:gd name="adj1" fmla="val 568"/>
              <a:gd name="adj2" fmla="val 83911"/>
              <a:gd name="adj3" fmla="val -106251"/>
              <a:gd name="adj4" fmla="val 83156"/>
              <a:gd name="adj5" fmla="val -105682"/>
              <a:gd name="adj6" fmla="val 93397"/>
            </a:avLst>
          </a:pr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353490" y="3830633"/>
            <a:ext cx="156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Effective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Areas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Ovale 21"/>
          <p:cNvSpPr/>
          <p:nvPr/>
        </p:nvSpPr>
        <p:spPr>
          <a:xfrm>
            <a:off x="2236389" y="809545"/>
            <a:ext cx="1244372" cy="7997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2236389" y="5775714"/>
            <a:ext cx="799043" cy="771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 rotWithShape="1">
          <a:blip r:embed="rId5"/>
          <a:srcRect t="7290" b="8646"/>
          <a:stretch/>
        </p:blipFill>
        <p:spPr>
          <a:xfrm>
            <a:off x="1327898" y="1696219"/>
            <a:ext cx="5602233" cy="80139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9316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 animBg="1"/>
      <p:bldP spid="16" grpId="0"/>
      <p:bldP spid="26" grpId="0" animBg="1"/>
      <p:bldP spid="27" grpId="0"/>
      <p:bldP spid="18" grpId="0" animBg="1"/>
      <p:bldP spid="19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9888"/>
            <a:ext cx="7620000" cy="1143000"/>
          </a:xfrm>
        </p:spPr>
        <p:txBody>
          <a:bodyPr/>
          <a:lstStyle/>
          <a:p>
            <a:r>
              <a:rPr lang="it-IT" dirty="0" smtClean="0"/>
              <a:t>I) A </a:t>
            </a:r>
            <a:r>
              <a:rPr lang="it-IT" dirty="0" err="1" smtClean="0"/>
              <a:t>point-like</a:t>
            </a:r>
            <a:r>
              <a:rPr lang="it-IT" dirty="0" smtClean="0"/>
              <a:t> </a:t>
            </a:r>
            <a:r>
              <a:rPr lang="it-IT" dirty="0" err="1" smtClean="0"/>
              <a:t>Galactic</a:t>
            </a:r>
            <a:r>
              <a:rPr lang="it-IT" dirty="0" smtClean="0"/>
              <a:t> source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RICAP. Noto 01/10/2014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ANTARES constraints to a Galactic IceCube signal - M. Spurio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13" y="1051807"/>
            <a:ext cx="4380318" cy="21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7"/>
          <p:cNvSpPr/>
          <p:nvPr/>
        </p:nvSpPr>
        <p:spPr>
          <a:xfrm>
            <a:off x="6035089" y="2245073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2167" y="1394028"/>
            <a:ext cx="4302512" cy="205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/>
              <a:t> = from </a:t>
            </a:r>
            <a:r>
              <a:rPr lang="en-US" dirty="0"/>
              <a:t>a point-like source</a:t>
            </a:r>
          </a:p>
          <a:p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it-IT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cs typeface="Times New Roman" panose="02020603050405020304" pitchFamily="18" charset="0"/>
              </a:rPr>
              <a:t>=</a:t>
            </a:r>
            <a:r>
              <a:rPr lang="it-IT" dirty="0" err="1" smtClean="0">
                <a:cs typeface="Times New Roman" panose="02020603050405020304" pitchFamily="18" charset="0"/>
              </a:rPr>
              <a:t>total</a:t>
            </a:r>
            <a:r>
              <a:rPr lang="it-IT" dirty="0" smtClean="0">
                <a:cs typeface="Times New Roman" panose="02020603050405020304" pitchFamily="18" charset="0"/>
              </a:rPr>
              <a:t> IC-HESE sample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it-IT" dirty="0"/>
              <a:t>The </a:t>
            </a:r>
            <a:r>
              <a:rPr lang="it-IT" dirty="0" err="1"/>
              <a:t>Galactic</a:t>
            </a:r>
            <a:r>
              <a:rPr lang="it-IT" dirty="0"/>
              <a:t> component can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generic</a:t>
            </a:r>
            <a:r>
              <a:rPr lang="it-IT" dirty="0"/>
              <a:t> E</a:t>
            </a:r>
            <a:r>
              <a:rPr lang="it-IT" baseline="30000" dirty="0">
                <a:latin typeface="Symbol" panose="05050102010706020507" pitchFamily="18" charset="2"/>
              </a:rPr>
              <a:t>-G</a:t>
            </a:r>
            <a:r>
              <a:rPr lang="it-IT" dirty="0"/>
              <a:t> </a:t>
            </a:r>
            <a:r>
              <a:rPr lang="it-IT" dirty="0" err="1" smtClean="0"/>
              <a:t>spectrum</a:t>
            </a:r>
            <a:r>
              <a:rPr lang="it-IT" dirty="0" smtClean="0"/>
              <a:t>:</a:t>
            </a:r>
            <a:endParaRPr lang="en-US" dirty="0" smtClean="0"/>
          </a:p>
          <a:p>
            <a:endParaRPr lang="en-US" sz="12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33" y="3133762"/>
            <a:ext cx="4657222" cy="439384"/>
          </a:xfrm>
          <a:prstGeom prst="rect">
            <a:avLst/>
          </a:prstGeom>
        </p:spPr>
      </p:pic>
      <p:sp>
        <p:nvSpPr>
          <p:cNvPr id="14" name="Callout 2 13"/>
          <p:cNvSpPr/>
          <p:nvPr/>
        </p:nvSpPr>
        <p:spPr>
          <a:xfrm>
            <a:off x="1800520" y="3133762"/>
            <a:ext cx="557672" cy="439384"/>
          </a:xfrm>
          <a:prstGeom prst="borderCallout2">
            <a:avLst>
              <a:gd name="adj1" fmla="val 97960"/>
              <a:gd name="adj2" fmla="val 53446"/>
              <a:gd name="adj3" fmla="val 119874"/>
              <a:gd name="adj4" fmla="val 103852"/>
              <a:gd name="adj5" fmla="val 163513"/>
              <a:gd name="adj6" fmla="val 125746"/>
            </a:avLst>
          </a:prstGeom>
          <a:noFill/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374" y="4863697"/>
            <a:ext cx="3347013" cy="965960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egnaposto contenuto 2"/>
              <p:cNvSpPr txBox="1">
                <a:spLocks/>
              </p:cNvSpPr>
              <p:nvPr/>
            </p:nvSpPr>
            <p:spPr>
              <a:xfrm>
                <a:off x="0" y="3755169"/>
                <a:ext cx="8122114" cy="8551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normalization factor </a:t>
                </a:r>
                <a:r>
                  <a:rPr lang="en-US" dirty="0">
                    <a:solidFill>
                      <a:srgbClr val="2F2B20"/>
                    </a:solidFill>
                  </a:rPr>
                  <a:t>can be derived with the use of the </a:t>
                </a:r>
                <a:r>
                  <a:rPr lang="en-US" dirty="0" err="1">
                    <a:solidFill>
                      <a:srgbClr val="2F2B2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2F2B20"/>
                    </a:solidFill>
                  </a:rPr>
                  <a:t>eff</a:t>
                </a:r>
                <a:r>
                  <a:rPr lang="en-US" dirty="0">
                    <a:solidFill>
                      <a:srgbClr val="2F2B20"/>
                    </a:solidFill>
                  </a:rPr>
                  <a:t> (E) 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depends on the diffuse flux normalization factor     </a:t>
                </a:r>
              </a:p>
            </p:txBody>
          </p:sp>
        </mc:Choice>
        <mc:Fallback xmlns="">
          <p:sp>
            <p:nvSpPr>
              <p:cNvPr id="16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5169"/>
                <a:ext cx="8122114" cy="855189"/>
              </a:xfrm>
              <a:prstGeom prst="rect">
                <a:avLst/>
              </a:prstGeom>
              <a:blipFill rotWithShape="0">
                <a:blip r:embed="rId6"/>
                <a:stretch>
                  <a:fillRect t="-9286" r="-1502" b="-1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054" y="5061041"/>
            <a:ext cx="3351151" cy="2667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1076" y="5366284"/>
            <a:ext cx="3097276" cy="2413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4301076" y="4659969"/>
            <a:ext cx="2034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Same formula as in: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7901" y="5740593"/>
            <a:ext cx="4044229" cy="354330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>
            <a:off x="2863102" y="3523992"/>
            <a:ext cx="2158584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797170" y="5908331"/>
            <a:ext cx="5549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>
    <a:lnDef>
      <a:spPr>
        <a:ln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15275</TotalTime>
  <Words>1508</Words>
  <Application>Microsoft Office PowerPoint</Application>
  <PresentationFormat>Presentazione su schermo (4:3)</PresentationFormat>
  <Paragraphs>217</Paragraphs>
  <Slides>22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Adiacente</vt:lpstr>
      <vt:lpstr>ANTARES constraints to a Galactic component of the IceCube cosmic signal </vt:lpstr>
      <vt:lpstr>Presentazione standard di PowerPoint</vt:lpstr>
      <vt:lpstr>The High Energy Starting Events (HESE) n sky</vt:lpstr>
      <vt:lpstr>Hypotheses on the HESE origin (non-exhaustive list)</vt:lpstr>
      <vt:lpstr>A galactic component in HESE</vt:lpstr>
      <vt:lpstr>IceCube       ANTARES</vt:lpstr>
      <vt:lpstr>Comparison between IC-HESE and ANTARES effective areas Aeff</vt:lpstr>
      <vt:lpstr>The HESE normalization factors Φ_0^(D,Γ) for different E-G’s</vt:lpstr>
      <vt:lpstr>I) A point-like Galactic source</vt:lpstr>
      <vt:lpstr>ANTARES has upper bounds</vt:lpstr>
      <vt:lpstr>Results</vt:lpstr>
      <vt:lpstr>II) Enhanced diffuse Galactic flux</vt:lpstr>
      <vt:lpstr>The ANTARES sensitivity</vt:lpstr>
      <vt:lpstr>Presentazione standard di PowerPoint</vt:lpstr>
      <vt:lpstr>Predictions for an enhanced flux vs. (nDW, DW) and  G </vt:lpstr>
      <vt:lpstr>Conclusions</vt:lpstr>
      <vt:lpstr>Spares</vt:lpstr>
      <vt:lpstr>HESE effective area for:  Downgoing   Upgoing</vt:lpstr>
      <vt:lpstr>The HESE signal</vt:lpstr>
      <vt:lpstr>The HESE normalization factors  for different G’s (2)</vt:lpstr>
      <vt:lpstr>I) A point-like Galactic source</vt:lpstr>
      <vt:lpstr>ANTARES sensitivities on an enhanced cosmic n flux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diffuse cosmic neutrino fluxes with the ANTARES detector</dc:title>
  <dc:creator>Vladimir</dc:creator>
  <cp:lastModifiedBy>maurizio</cp:lastModifiedBy>
  <cp:revision>158</cp:revision>
  <dcterms:created xsi:type="dcterms:W3CDTF">2014-06-25T09:08:15Z</dcterms:created>
  <dcterms:modified xsi:type="dcterms:W3CDTF">2014-09-30T07:58:34Z</dcterms:modified>
</cp:coreProperties>
</file>