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2" r:id="rId15"/>
    <p:sldId id="25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4B268-41CC-E844-9193-190952AF30A1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E824E-FDD8-464D-94F8-565C6502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4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CB53A-6559-F147-AD5E-1A7A62E63921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FFFD8-9A6E-C446-AD99-F65CC77C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54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453629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CC3C32-DFE1-8441-8148-C5893A3EDB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image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57" y="5856287"/>
            <a:ext cx="1027112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197"/>
            <a:ext cx="7772400" cy="1169459"/>
          </a:xfrm>
          <a:noFill/>
        </p:spPr>
        <p:txBody>
          <a:bodyPr anchor="ctr">
            <a:normAutofit/>
          </a:bodyPr>
          <a:lstStyle/>
          <a:p>
            <a:r>
              <a:rPr lang="en-US" sz="6000" dirty="0" err="1" smtClean="0"/>
              <a:t>Cosa</a:t>
            </a:r>
            <a:r>
              <a:rPr lang="en-US" sz="6000" dirty="0" smtClean="0"/>
              <a:t> </a:t>
            </a:r>
            <a:r>
              <a:rPr lang="en-US" sz="6000" dirty="0" err="1" smtClean="0"/>
              <a:t>bolle</a:t>
            </a:r>
            <a:r>
              <a:rPr lang="en-US" sz="6000" dirty="0" smtClean="0"/>
              <a:t> in </a:t>
            </a:r>
            <a:r>
              <a:rPr lang="en-US" sz="6000" dirty="0" err="1" smtClean="0"/>
              <a:t>pentola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247649"/>
            <a:ext cx="7772400" cy="463224"/>
          </a:xfrm>
        </p:spPr>
        <p:txBody>
          <a:bodyPr/>
          <a:lstStyle/>
          <a:p>
            <a:r>
              <a:rPr lang="en-US" dirty="0" smtClean="0"/>
              <a:t>Paolo </a:t>
            </a:r>
            <a:r>
              <a:rPr lang="en-US" dirty="0"/>
              <a:t>V</a:t>
            </a:r>
            <a:r>
              <a:rPr lang="en-US" dirty="0" smtClean="0"/>
              <a:t>alente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41923" y="4477892"/>
            <a:ext cx="55889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Assemblea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Rappresentanti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Ricercatori</a:t>
            </a:r>
            <a:endParaRPr lang="en-US" sz="2000" dirty="0" smtClean="0"/>
          </a:p>
          <a:p>
            <a:pPr algn="ctr"/>
            <a:r>
              <a:rPr lang="en-US" sz="1400" dirty="0" err="1" smtClean="0"/>
              <a:t>Laboratori</a:t>
            </a:r>
            <a:r>
              <a:rPr lang="en-US" sz="1400" dirty="0" smtClean="0"/>
              <a:t> </a:t>
            </a:r>
            <a:r>
              <a:rPr lang="en-US" sz="1400" dirty="0" err="1" smtClean="0"/>
              <a:t>Nazionali</a:t>
            </a:r>
            <a:r>
              <a:rPr lang="en-US" sz="1400" dirty="0" smtClean="0"/>
              <a:t> di </a:t>
            </a:r>
            <a:r>
              <a:rPr lang="en-US" sz="1400" dirty="0" err="1" smtClean="0"/>
              <a:t>Frascati</a:t>
            </a:r>
            <a:endParaRPr lang="en-US" sz="1400" dirty="0" smtClean="0"/>
          </a:p>
          <a:p>
            <a:pPr algn="ctr"/>
            <a:r>
              <a:rPr lang="en-US" sz="2400" dirty="0" smtClean="0"/>
              <a:t>19 </a:t>
            </a:r>
            <a:r>
              <a:rPr lang="en-US" sz="2400" dirty="0" err="1" smtClean="0"/>
              <a:t>marzo</a:t>
            </a:r>
            <a:r>
              <a:rPr lang="en-US" sz="2400" dirty="0" smtClean="0"/>
              <a:t> 2014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580" y="1923141"/>
            <a:ext cx="4435474" cy="249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13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Regole</a:t>
            </a:r>
            <a:r>
              <a:rPr lang="en-US" dirty="0" smtClean="0"/>
              <a:t> (</a:t>
            </a:r>
            <a:r>
              <a:rPr lang="en-US" dirty="0" err="1" smtClean="0"/>
              <a:t>esterne</a:t>
            </a:r>
            <a:r>
              <a:rPr lang="en-US" dirty="0" smtClean="0"/>
              <a:t> e interne)…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3431"/>
            <a:ext cx="8229600" cy="5051891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Il decreto “D’Alia” sulla pubblica amministrazione (DL 101/2013) ha introdotto ulteriori restrizioni sul tempo determinato e </a:t>
            </a:r>
            <a:r>
              <a:rPr lang="it-IT" b="1" dirty="0" smtClean="0"/>
              <a:t>l’obbligo di utilizzare le graduatorie</a:t>
            </a:r>
            <a:r>
              <a:rPr lang="it-IT" dirty="0" smtClean="0"/>
              <a:t> vigenti non anteriori al 2007, assumendo gli idonei</a:t>
            </a:r>
          </a:p>
          <a:p>
            <a:r>
              <a:rPr lang="it-IT" dirty="0" smtClean="0"/>
              <a:t>Restrizioni e sanzioni importanti per l’abuso di contratti a tempo determinato: di fatto c’è attualmente la possibilità di nuovi contratti esclusivamente su fondi esterni</a:t>
            </a:r>
          </a:p>
          <a:p>
            <a:r>
              <a:rPr lang="it-IT" dirty="0" smtClean="0"/>
              <a:t>Fondi interni saturati dai precari storici e comunque con dubbi ricorrenti sullo sforamento del limite dei 5 anni </a:t>
            </a:r>
          </a:p>
          <a:p>
            <a:r>
              <a:rPr lang="it-IT" dirty="0" smtClean="0"/>
              <a:t>Non c’è una prospettiva di soluzione sistematica del problema, inoltre la quantità dei contratti ha superato la quota di 300 (sommando fondi interni, esterni e over-head)</a:t>
            </a:r>
          </a:p>
          <a:p>
            <a:r>
              <a:rPr lang="it-IT" dirty="0" smtClean="0"/>
              <a:t>Cosa fare?</a:t>
            </a:r>
          </a:p>
          <a:p>
            <a:pPr lvl="1"/>
            <a:r>
              <a:rPr lang="it-IT" dirty="0" smtClean="0"/>
              <a:t>Attribuire i contratti ai sensi dell’art. 23 del DPR 171/91 solo a seguito di selezioni?</a:t>
            </a:r>
          </a:p>
          <a:p>
            <a:pPr lvl="1"/>
            <a:r>
              <a:rPr lang="it-IT" dirty="0" smtClean="0"/>
              <a:t>Attribuire contratti su fondi interni rigorosamente per non più di 5 anni allo stesso soggetto, anche su progetti diversi?</a:t>
            </a:r>
          </a:p>
          <a:p>
            <a:pPr lvl="1"/>
            <a:r>
              <a:rPr lang="it-IT" dirty="0" smtClean="0"/>
              <a:t>Distinguere chiaramente il percorso “a progetto” da quello invece più strutturato nell’Ente, per quanto a tempo determinato, per esempio con il ricorso ai contratti di collaborazione?</a:t>
            </a:r>
          </a:p>
          <a:p>
            <a:pPr lvl="1"/>
            <a:r>
              <a:rPr lang="it-IT" dirty="0" smtClean="0"/>
              <a:t>Ruolo ovvio e non trascurabile delle Organizzazioni Sindacali (e a volte dei giudici del lavoro…)</a:t>
            </a:r>
          </a:p>
          <a:p>
            <a:pPr lvl="1"/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Regole</a:t>
            </a:r>
            <a:r>
              <a:rPr lang="en-US" dirty="0" smtClean="0"/>
              <a:t> (</a:t>
            </a:r>
            <a:r>
              <a:rPr lang="en-US" dirty="0" err="1" smtClean="0"/>
              <a:t>generali</a:t>
            </a:r>
            <a:r>
              <a:rPr lang="en-US" dirty="0" smtClean="0"/>
              <a:t>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033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2000" dirty="0" smtClean="0"/>
              <a:t>Il senatore Bocchino (transitato dal M5S al gruppo Misto) ha stimolato ed è stato relatore di una indagine della VII Commissione (cultura) sullo stato della ricerca italiana, che ha messo in evidenza una serie di problemi e di opportunità</a:t>
            </a:r>
          </a:p>
          <a:p>
            <a:pPr algn="just"/>
            <a:r>
              <a:rPr lang="it-IT" sz="2000" dirty="0" smtClean="0"/>
              <a:t>Consenso quasi generalizzato su diversi punti-chiave:</a:t>
            </a:r>
          </a:p>
          <a:p>
            <a:pPr lvl="1" algn="just"/>
            <a:r>
              <a:rPr lang="it-IT" sz="1500" dirty="0" smtClean="0"/>
              <a:t>Necessità di una </a:t>
            </a:r>
            <a:r>
              <a:rPr lang="it-IT" sz="1500" i="1" dirty="0" err="1" smtClean="0"/>
              <a:t>governance</a:t>
            </a:r>
            <a:r>
              <a:rPr lang="it-IT" sz="1500" dirty="0" smtClean="0"/>
              <a:t> più partecipata e “democratica” degli Enti di Ricerca: nonostante noi siamo verso noi stessi molto critici (spesso a ragione), il modello INFN brilla ancora per la sua unicità</a:t>
            </a:r>
          </a:p>
          <a:p>
            <a:pPr lvl="1" algn="just"/>
            <a:r>
              <a:rPr lang="it-IT" sz="1500" dirty="0" smtClean="0"/>
              <a:t>Necessità di un forte coordinamento delle attività inter-ente o al confine tra le missioni di diversi enti e per la gestione di grandi infrastrutture di ricerca</a:t>
            </a:r>
          </a:p>
          <a:p>
            <a:pPr lvl="1" algn="just"/>
            <a:r>
              <a:rPr lang="it-IT" sz="1500" dirty="0" smtClean="0"/>
              <a:t>Necessità di rivedere i meccanismi di finanziamento (come abbiamo visto, oramai assai barocchi)</a:t>
            </a:r>
          </a:p>
          <a:p>
            <a:pPr lvl="1" algn="just"/>
            <a:r>
              <a:rPr lang="it-IT" sz="1500" dirty="0" smtClean="0"/>
              <a:t>Necessità </a:t>
            </a:r>
            <a:r>
              <a:rPr lang="it-IT" sz="1500" b="1" dirty="0" smtClean="0"/>
              <a:t>assoluta</a:t>
            </a:r>
            <a:r>
              <a:rPr lang="it-IT" sz="1500" dirty="0" smtClean="0"/>
              <a:t> di riavviare </a:t>
            </a:r>
            <a:r>
              <a:rPr lang="it-IT" sz="1500" b="1" dirty="0" smtClean="0"/>
              <a:t>reclutamento</a:t>
            </a:r>
            <a:r>
              <a:rPr lang="it-IT" sz="1500" dirty="0" smtClean="0"/>
              <a:t> e </a:t>
            </a:r>
            <a:r>
              <a:rPr lang="it-IT" sz="1500" b="1" dirty="0" smtClean="0"/>
              <a:t>carriere</a:t>
            </a:r>
          </a:p>
          <a:p>
            <a:pPr lvl="1" algn="just"/>
            <a:r>
              <a:rPr lang="it-IT" sz="1500" dirty="0" smtClean="0"/>
              <a:t>Necessità </a:t>
            </a:r>
            <a:r>
              <a:rPr lang="it-IT" sz="1500" b="1" dirty="0" smtClean="0"/>
              <a:t>assoluta</a:t>
            </a:r>
            <a:r>
              <a:rPr lang="it-IT" sz="1500" dirty="0" smtClean="0"/>
              <a:t> di avviare una mobilità tra enti e tra enti e università: </a:t>
            </a:r>
          </a:p>
          <a:p>
            <a:pPr lvl="2" algn="just"/>
            <a:r>
              <a:rPr lang="it-IT" sz="1500" dirty="0"/>
              <a:t>I</a:t>
            </a:r>
            <a:r>
              <a:rPr lang="it-IT" sz="1500" dirty="0" smtClean="0"/>
              <a:t>l problema del diverso stato giuridico</a:t>
            </a:r>
          </a:p>
          <a:p>
            <a:pPr lvl="2" algn="just"/>
            <a:r>
              <a:rPr lang="it-IT" sz="1500" dirty="0" smtClean="0"/>
              <a:t>La chiave di lettura assolutamente contraria delle organizzazioni sindacali confederali</a:t>
            </a:r>
          </a:p>
          <a:p>
            <a:pPr lvl="2" algn="just"/>
            <a:endParaRPr lang="it-IT" sz="1200" dirty="0"/>
          </a:p>
          <a:p>
            <a:pPr algn="just"/>
            <a:r>
              <a:rPr lang="it-IT" sz="2000" dirty="0" smtClean="0"/>
              <a:t>Aggiungo un punto forse non colto al pieno della sua criticità: molte delle regole degli enti di ricerca e del loro personale sono definite dalla contrattazione collettiva: cosa accadrà </a:t>
            </a:r>
            <a:r>
              <a:rPr lang="it-IT" sz="2000" b="1" dirty="0" smtClean="0"/>
              <a:t>se e quando </a:t>
            </a:r>
            <a:r>
              <a:rPr lang="it-IT" sz="2000" dirty="0" smtClean="0"/>
              <a:t>ripartiranno i contratti del pubblico impiego? E con che regole? Con quali comparti?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Valutazione</a:t>
            </a:r>
            <a:r>
              <a:rPr lang="en-US" sz="4000" dirty="0" smtClean="0"/>
              <a:t> (non </a:t>
            </a:r>
            <a:r>
              <a:rPr lang="en-US" sz="4000" dirty="0" err="1" smtClean="0"/>
              <a:t>è</a:t>
            </a:r>
            <a:r>
              <a:rPr lang="en-US" sz="4000" dirty="0" smtClean="0"/>
              <a:t> mica </a:t>
            </a:r>
            <a:r>
              <a:rPr lang="en-US" sz="4000" dirty="0" err="1" smtClean="0"/>
              <a:t>finita</a:t>
            </a:r>
            <a:r>
              <a:rPr lang="en-US" sz="4000" dirty="0" smtClean="0"/>
              <a:t>…)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90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Dovrebbe partire l’anno prossimo la prossima VQR: quadriennale 2011-2014</a:t>
            </a:r>
          </a:p>
          <a:p>
            <a:r>
              <a:rPr lang="it-IT" dirty="0" smtClean="0"/>
              <a:t>A un certo punto sarà necessario riflettere sulla </a:t>
            </a:r>
            <a:r>
              <a:rPr lang="it-IT" b="1" dirty="0" smtClean="0"/>
              <a:t>valutazione individuale</a:t>
            </a:r>
          </a:p>
          <a:p>
            <a:r>
              <a:rPr lang="it-IT" dirty="0" smtClean="0"/>
              <a:t>Nel frattempo una valutazione individuale per la componente universitaria è in realtà arrivata… (l’abilitazione scientifica nazionale, </a:t>
            </a:r>
            <a:r>
              <a:rPr lang="it-IT" i="1" dirty="0" err="1" smtClean="0"/>
              <a:t>see</a:t>
            </a:r>
            <a:r>
              <a:rPr lang="it-IT" i="1" dirty="0" smtClean="0"/>
              <a:t> </a:t>
            </a:r>
            <a:r>
              <a:rPr lang="it-IT" i="1" dirty="0" err="1" smtClean="0"/>
              <a:t>next</a:t>
            </a:r>
            <a:r>
              <a:rPr lang="it-IT" i="1" dirty="0" smtClean="0"/>
              <a:t> slide</a:t>
            </a:r>
            <a:r>
              <a:rPr lang="it-IT" dirty="0" smtClean="0"/>
              <a:t>)</a:t>
            </a:r>
          </a:p>
          <a:p>
            <a:r>
              <a:rPr lang="it-IT" dirty="0" smtClean="0"/>
              <a:t>Valutazioni VQR utilizzate sempre in più ambiti, soprattutto universitari, sia a livello dell’ANVUR e ministero (accreditamento dottorati di ricerca) sia a livello di ateneo</a:t>
            </a:r>
          </a:p>
          <a:p>
            <a:r>
              <a:rPr lang="it-IT" dirty="0" smtClean="0"/>
              <a:t>Criterio “VQR-</a:t>
            </a:r>
            <a:r>
              <a:rPr lang="it-IT" dirty="0" err="1" smtClean="0"/>
              <a:t>like</a:t>
            </a:r>
            <a:r>
              <a:rPr lang="it-IT" dirty="0" smtClean="0"/>
              <a:t>” per l’associazione INFN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19" y="996608"/>
            <a:ext cx="517568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ASN 2012 </a:t>
            </a:r>
            <a:r>
              <a:rPr lang="it-IT" sz="2000" b="1" dirty="0" smtClean="0"/>
              <a:t>quasi</a:t>
            </a:r>
            <a:r>
              <a:rPr lang="it-IT" sz="2000" dirty="0" smtClean="0"/>
              <a:t> completata (ancora qualche giudizio modificato in “autotutela). Completati i 6 settori disciplinari dell’area di Fisica</a:t>
            </a:r>
          </a:p>
          <a:p>
            <a:r>
              <a:rPr lang="it-IT" sz="2000" dirty="0" smtClean="0"/>
              <a:t>ASN 2013 intanto scaduta a ottobre 2013</a:t>
            </a:r>
          </a:p>
          <a:p>
            <a:r>
              <a:rPr lang="it-IT" sz="2000" dirty="0" smtClean="0"/>
              <a:t>Dalla tornata 2014 dovrebbero cambiare le commissioni, ma… </a:t>
            </a:r>
            <a:endParaRPr lang="it-IT" sz="2000" dirty="0"/>
          </a:p>
          <a:p>
            <a:r>
              <a:rPr lang="it-IT" sz="2000" dirty="0" smtClean="0"/>
              <a:t>…la nuova ministra Giannini ha già fatto dichiarazioni possibiliste per l’abolizione dell’abilitazione scientifica nazionale</a:t>
            </a:r>
          </a:p>
          <a:p>
            <a:pPr marL="0" indent="0">
              <a:buNone/>
            </a:pPr>
            <a:endParaRPr lang="it-IT" sz="2000" dirty="0" smtClean="0"/>
          </a:p>
          <a:p>
            <a:endParaRPr lang="it-IT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034" y="996608"/>
            <a:ext cx="3734705" cy="27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 problemi non sono finiti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7984"/>
            <a:ext cx="8229600" cy="5548366"/>
          </a:xfrm>
        </p:spPr>
        <p:txBody>
          <a:bodyPr>
            <a:normAutofit fontScale="85000" lnSpcReduction="20000"/>
          </a:bodyPr>
          <a:lstStyle/>
          <a:p>
            <a:r>
              <a:rPr lang="it-IT" sz="2000" dirty="0" smtClean="0"/>
              <a:t>Carico amministrativo crescente, problemi di gestione dei progetti, </a:t>
            </a:r>
            <a:r>
              <a:rPr lang="it-IT" sz="2000" b="1" dirty="0" smtClean="0"/>
              <a:t>burocrazia</a:t>
            </a:r>
            <a:r>
              <a:rPr lang="it-IT" sz="2000" dirty="0" smtClean="0"/>
              <a:t> interna e esterna all’Ente, difficoltà operative nelle Strutture, e poi</a:t>
            </a:r>
          </a:p>
          <a:p>
            <a:r>
              <a:rPr lang="it-IT" sz="2000" dirty="0" smtClean="0"/>
              <a:t>Riflessi dei problemi “master” illustrati prima nelle realtà locali, e in particolare: </a:t>
            </a:r>
          </a:p>
          <a:p>
            <a:pPr lvl="1"/>
            <a:r>
              <a:rPr lang="it-IT" dirty="0" smtClean="0"/>
              <a:t>Rapporti con i Dipartimenti universitari e gli Atenei</a:t>
            </a:r>
          </a:p>
          <a:p>
            <a:pPr lvl="1"/>
            <a:r>
              <a:rPr lang="it-IT" dirty="0" smtClean="0"/>
              <a:t>I giovani! </a:t>
            </a:r>
            <a:endParaRPr lang="it-IT" dirty="0"/>
          </a:p>
          <a:p>
            <a:pPr lvl="1"/>
            <a:r>
              <a:rPr lang="it-IT" dirty="0" smtClean="0"/>
              <a:t>Più in generale le risorse per la ricerca, a partire da quelle tecniche (e amministrative)</a:t>
            </a:r>
          </a:p>
          <a:p>
            <a:pPr lvl="1"/>
            <a:r>
              <a:rPr lang="it-IT" dirty="0" smtClean="0"/>
              <a:t>Formazione/alta formazione/terza missione/trasferimento tecnologico/applicazioni/rapporti con le imprese/conto terzi: (</a:t>
            </a:r>
            <a:r>
              <a:rPr lang="it-IT" dirty="0" err="1" smtClean="0"/>
              <a:t>dis</a:t>
            </a:r>
            <a:r>
              <a:rPr lang="it-IT" dirty="0" smtClean="0"/>
              <a:t>)incentivazione e </a:t>
            </a:r>
            <a:r>
              <a:rPr lang="it-IT" dirty="0" err="1" smtClean="0"/>
              <a:t>accounting</a:t>
            </a:r>
            <a:endParaRPr lang="it-IT" dirty="0" smtClean="0"/>
          </a:p>
          <a:p>
            <a:pPr lvl="1"/>
            <a:r>
              <a:rPr lang="it-IT" dirty="0" smtClean="0"/>
              <a:t>Benessere organizzativo: parità di genere ma anche asili, sussidi, stress lavoro-correlato</a:t>
            </a:r>
          </a:p>
          <a:p>
            <a:pPr lvl="1"/>
            <a:r>
              <a:rPr lang="it-IT" dirty="0" smtClean="0"/>
              <a:t>…</a:t>
            </a:r>
          </a:p>
          <a:p>
            <a:r>
              <a:rPr lang="it-IT" sz="2100" dirty="0" smtClean="0"/>
              <a:t>Lo storico problema della scarsa </a:t>
            </a:r>
            <a:r>
              <a:rPr lang="it-IT" sz="2100" b="1" dirty="0" smtClean="0"/>
              <a:t>comunicabilità</a:t>
            </a:r>
            <a:r>
              <a:rPr lang="it-IT" sz="2100" dirty="0" smtClean="0"/>
              <a:t> tra dirigenza e il personale</a:t>
            </a:r>
          </a:p>
          <a:p>
            <a:r>
              <a:rPr lang="it-IT" sz="2200" dirty="0" smtClean="0"/>
              <a:t>Riflessioni sul ruolo della </a:t>
            </a:r>
            <a:r>
              <a:rPr lang="it-IT" sz="2200" b="1" dirty="0" smtClean="0"/>
              <a:t>rappresentanza del personale</a:t>
            </a:r>
          </a:p>
          <a:p>
            <a:pPr lvl="1"/>
            <a:r>
              <a:rPr lang="it-IT" dirty="0" smtClean="0"/>
              <a:t>Esempio: come giudicate la recente mini-riforma del ruolo del tecnologo e del relativo elettorato nelle Commissioni Scientifiche, nonché dell’estensione dell’elettorato al personale a tempo determinato?</a:t>
            </a:r>
          </a:p>
          <a:p>
            <a:pPr lvl="1"/>
            <a:r>
              <a:rPr lang="it-IT" b="1" dirty="0" smtClean="0"/>
              <a:t>Si può osare di più? </a:t>
            </a:r>
            <a:r>
              <a:rPr lang="it-IT" dirty="0" smtClean="0"/>
              <a:t>I prossimi temi saranno: </a:t>
            </a:r>
          </a:p>
          <a:p>
            <a:pPr lvl="2"/>
            <a:r>
              <a:rPr lang="it-IT" dirty="0" smtClean="0"/>
              <a:t>Elettorato ai dipendenti a tempo determinato per le rappresentanze del personale</a:t>
            </a:r>
          </a:p>
          <a:p>
            <a:pPr lvl="2"/>
            <a:r>
              <a:rPr lang="it-IT" dirty="0" smtClean="0"/>
              <a:t>Rappresentanza dei tecnologi</a:t>
            </a:r>
          </a:p>
          <a:p>
            <a:r>
              <a:rPr lang="it-IT" dirty="0" smtClean="0"/>
              <a:t>Varie ed eventuali… (polizza INA inclusa) 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15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6186" y="2239825"/>
            <a:ext cx="4578127" cy="320508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0229" y="1571853"/>
            <a:ext cx="8229600" cy="3007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i="1" dirty="0" smtClean="0">
                <a:solidFill>
                  <a:srgbClr val="9C5252"/>
                </a:solidFill>
              </a:rPr>
              <a:t>Tutti noi conosciamo la storiella della rana bollita: aumentando progressivamente la temperatura dell’acqua la rana dolcemente viene bollita senza che neanche se ne renda conto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err="1" smtClean="0"/>
              <a:t>Dunque</a:t>
            </a:r>
            <a:r>
              <a:rPr lang="en-US" dirty="0" smtClean="0"/>
              <a:t>,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bolle</a:t>
            </a:r>
            <a:r>
              <a:rPr lang="en-US" dirty="0" smtClean="0"/>
              <a:t> in </a:t>
            </a:r>
            <a:r>
              <a:rPr lang="en-US" dirty="0" err="1" smtClean="0"/>
              <a:t>pentola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0228" y="2478742"/>
            <a:ext cx="4881778" cy="3877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Il “raddoppio” del 7% premiale ha quasi compensato la perdita dell’8% in questi anni, neutralizzando possibili crisi di bilancio</a:t>
            </a:r>
          </a:p>
          <a:p>
            <a:r>
              <a:rPr lang="it-IT" sz="1600" dirty="0" smtClean="0"/>
              <a:t>Il flusso continuo di fondi esterni e di progetti vincolati ha assicurato una quota di over-head e di fondi vincolati per mantenere un livello di contratti a tempo determinato che compensasse, di fatto, i tagli al reclutamento</a:t>
            </a:r>
          </a:p>
          <a:p>
            <a:r>
              <a:rPr lang="it-IT" sz="1600" dirty="0" smtClean="0"/>
              <a:t>Questo al prezzo di costruire una massa di persone in attesa di un posto a tempo indeterminato che non è possibile soddisfare in un lasso di tempo ragionevole</a:t>
            </a:r>
          </a:p>
          <a:p>
            <a:r>
              <a:rPr lang="it-IT" sz="1600" i="1" dirty="0" err="1" smtClean="0"/>
              <a:t>Governance</a:t>
            </a:r>
            <a:r>
              <a:rPr lang="it-IT" sz="1600" dirty="0" smtClean="0"/>
              <a:t> dell’INFN quasi completamente salvaguardata, ma significativo spostamento di una parte della pianificazione scientifica “presso” l’ERC, la Commissione Europea, e presso il MIUR, attraverso i fondi esterni e vincolati</a:t>
            </a:r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150090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16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6186" y="2239825"/>
            <a:ext cx="4578127" cy="320508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0229" y="1571853"/>
            <a:ext cx="8229600" cy="3007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i="1" dirty="0" smtClean="0">
                <a:solidFill>
                  <a:schemeClr val="accent2"/>
                </a:solidFill>
              </a:rPr>
              <a:t>Tutti noi conosciamo la storiella della rana bollita: aumentando progressivamente la temperatura dell’acqua la rana dolcemente viene bollita senza che neanche se ne renda conto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err="1" smtClean="0"/>
              <a:t>Dunque</a:t>
            </a:r>
            <a:r>
              <a:rPr lang="en-US" dirty="0" smtClean="0"/>
              <a:t>,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bolle</a:t>
            </a:r>
            <a:r>
              <a:rPr lang="en-US" dirty="0" smtClean="0"/>
              <a:t> in </a:t>
            </a:r>
            <a:r>
              <a:rPr lang="en-US" dirty="0" err="1" smtClean="0"/>
              <a:t>pentola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0228" y="2478742"/>
            <a:ext cx="4881778" cy="3877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Da una parte, l’esigenza di darsi delle regole interne, dall’altra i paletti sempre più soffocanti dettati dall’esterno, e in particolare dal Legislatore</a:t>
            </a:r>
          </a:p>
          <a:p>
            <a:r>
              <a:rPr lang="it-IT" sz="1600" dirty="0" smtClean="0"/>
              <a:t>Necessità non solo di avere un reclutamento degno di questo nome, ma anche e soprattutto di gestire l’intero percorso di formazione-accesso alle professionalità della ricerca: purtroppo non solo </a:t>
            </a:r>
            <a:r>
              <a:rPr lang="it-IT" sz="1600" b="1" dirty="0" smtClean="0"/>
              <a:t>sblocco del turnover</a:t>
            </a:r>
            <a:r>
              <a:rPr lang="it-IT" sz="1600" dirty="0" smtClean="0"/>
              <a:t>, ma un </a:t>
            </a:r>
            <a:r>
              <a:rPr lang="it-IT" sz="1600" b="1" dirty="0" smtClean="0"/>
              <a:t>intervento normativo</a:t>
            </a:r>
            <a:r>
              <a:rPr lang="it-IT" sz="1600" dirty="0" smtClean="0"/>
              <a:t> è oramai improcrastinabile </a:t>
            </a:r>
          </a:p>
          <a:p>
            <a:r>
              <a:rPr lang="it-IT" sz="1600" dirty="0" smtClean="0"/>
              <a:t>Al tempo stesso, non è possibile mortificare le </a:t>
            </a:r>
            <a:r>
              <a:rPr lang="it-IT" sz="1600" b="1" dirty="0" smtClean="0"/>
              <a:t>carriere</a:t>
            </a:r>
            <a:r>
              <a:rPr lang="it-IT" sz="1600" dirty="0" smtClean="0"/>
              <a:t> a tempo indefinito: tema che si intreccia con la valutazione e con la permeabilità verso l’Università</a:t>
            </a:r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350218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la </a:t>
            </a:r>
            <a:r>
              <a:rPr lang="en-US" dirty="0" err="1" smtClean="0"/>
              <a:t>scienza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05252" cy="4525963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Sulla scienza cedo volentieri la parola al Prof. Masiero</a:t>
            </a:r>
          </a:p>
          <a:p>
            <a:pPr algn="just"/>
            <a:r>
              <a:rPr lang="it-IT" dirty="0" smtClean="0"/>
              <a:t>Avremo modo di fare domande non solo su “</a:t>
            </a:r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Next</a:t>
            </a:r>
            <a:r>
              <a:rPr lang="it-IT" b="1" dirty="0" smtClean="0"/>
              <a:t>?</a:t>
            </a:r>
            <a:r>
              <a:rPr lang="it-IT" dirty="0" smtClean="0"/>
              <a:t>” ma più in generale sul dibattito scientifico all’interno dell’INFN.</a:t>
            </a:r>
          </a:p>
          <a:p>
            <a:r>
              <a:rPr lang="it-IT" dirty="0" smtClean="0"/>
              <a:t>Inizio io con una domanda “a prescindere”:</a:t>
            </a:r>
          </a:p>
          <a:p>
            <a:pPr marL="457200" lvl="1" indent="0" algn="just">
              <a:buNone/>
            </a:pPr>
            <a:r>
              <a:rPr lang="it-IT" dirty="0" smtClean="0">
                <a:solidFill>
                  <a:srgbClr val="9C5252"/>
                </a:solidFill>
              </a:rPr>
              <a:t>I “forum” privilegiati di discussione ed elaborazione della proposta scientifica da parte delle comunità INFN sono le Commissioni Scientifiche, tuttavia esiste una parte di visione strategica, che ha a che fare con le infrastrutture di ricerca, con la prospettiva temporale di medio e lungo termine, con le politiche dei laboratori nazionali, e che necessariamente: </a:t>
            </a:r>
          </a:p>
          <a:p>
            <a:pPr lvl="2" algn="just"/>
            <a:r>
              <a:rPr lang="it-IT" dirty="0" smtClean="0">
                <a:solidFill>
                  <a:srgbClr val="9C5252"/>
                </a:solidFill>
              </a:rPr>
              <a:t>Può essere “a cavallo” di diverse Commissioni, </a:t>
            </a:r>
          </a:p>
          <a:p>
            <a:pPr lvl="2" algn="just"/>
            <a:r>
              <a:rPr lang="it-IT" dirty="0">
                <a:solidFill>
                  <a:srgbClr val="9C5252"/>
                </a:solidFill>
              </a:rPr>
              <a:t>H</a:t>
            </a:r>
            <a:r>
              <a:rPr lang="it-IT" dirty="0" smtClean="0">
                <a:solidFill>
                  <a:srgbClr val="9C5252"/>
                </a:solidFill>
              </a:rPr>
              <a:t>a a che fare con le realtà delle Strutture</a:t>
            </a:r>
          </a:p>
          <a:p>
            <a:pPr lvl="2" algn="just"/>
            <a:r>
              <a:rPr lang="it-IT" dirty="0" smtClean="0">
                <a:solidFill>
                  <a:srgbClr val="9C5252"/>
                </a:solidFill>
              </a:rPr>
              <a:t>Si intreccia con la pianificazione più generale di Giunta e Direttivo</a:t>
            </a:r>
          </a:p>
          <a:p>
            <a:pPr lvl="2" algn="just"/>
            <a:r>
              <a:rPr lang="it-IT" dirty="0" smtClean="0">
                <a:solidFill>
                  <a:srgbClr val="9C5252"/>
                </a:solidFill>
              </a:rPr>
              <a:t>Dipende da direttive e strumenti ministeriali. </a:t>
            </a:r>
          </a:p>
          <a:p>
            <a:pPr marL="514350" lvl="1" indent="0" algn="just">
              <a:buNone/>
            </a:pPr>
            <a:r>
              <a:rPr lang="it-IT" dirty="0" smtClean="0">
                <a:solidFill>
                  <a:srgbClr val="9C5252"/>
                </a:solidFill>
              </a:rPr>
              <a:t>“</a:t>
            </a:r>
            <a:r>
              <a:rPr lang="it-IT" dirty="0" err="1" smtClean="0">
                <a:solidFill>
                  <a:srgbClr val="9C5252"/>
                </a:solidFill>
              </a:rPr>
              <a:t>What</a:t>
            </a:r>
            <a:r>
              <a:rPr lang="it-IT" dirty="0" smtClean="0">
                <a:solidFill>
                  <a:srgbClr val="9C5252"/>
                </a:solidFill>
              </a:rPr>
              <a:t> </a:t>
            </a:r>
            <a:r>
              <a:rPr lang="it-IT" dirty="0" err="1" smtClean="0">
                <a:solidFill>
                  <a:srgbClr val="9C5252"/>
                </a:solidFill>
              </a:rPr>
              <a:t>next</a:t>
            </a:r>
            <a:r>
              <a:rPr lang="it-IT" dirty="0" smtClean="0">
                <a:solidFill>
                  <a:srgbClr val="9C5252"/>
                </a:solidFill>
              </a:rPr>
              <a:t>?” è un episodio o è l’inizio di un processo che tenta di affrontare </a:t>
            </a:r>
            <a:r>
              <a:rPr lang="it-IT" b="1" dirty="0" smtClean="0">
                <a:solidFill>
                  <a:srgbClr val="9C5252"/>
                </a:solidFill>
              </a:rPr>
              <a:t>questo tipo di strategia</a:t>
            </a:r>
            <a:r>
              <a:rPr lang="it-IT" dirty="0" smtClean="0">
                <a:solidFill>
                  <a:srgbClr val="9C5252"/>
                </a:solidFill>
              </a:rPr>
              <a:t>?</a:t>
            </a:r>
            <a:endParaRPr lang="it-IT" dirty="0">
              <a:solidFill>
                <a:srgbClr val="9C525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6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Sono passati 3 anni…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dirty="0" smtClean="0"/>
              <a:t>A partire dal 2010, rinnovamento introdotto, bene o male, dal </a:t>
            </a:r>
            <a:r>
              <a:rPr lang="it-IT" sz="1800" b="1" dirty="0" smtClean="0"/>
              <a:t>riordino</a:t>
            </a:r>
            <a:r>
              <a:rPr lang="it-IT" sz="1800" dirty="0" smtClean="0"/>
              <a:t> “Gelmini” degli Enti di Ricerca (D.lgs. 31 dicembre 2009 n. 213): </a:t>
            </a:r>
          </a:p>
          <a:p>
            <a:pPr>
              <a:buFontTx/>
              <a:buChar char="-"/>
            </a:pPr>
            <a:r>
              <a:rPr lang="it-IT" sz="1800" dirty="0" smtClean="0"/>
              <a:t>Percorso di 6 mesi con l’ausilio di un comitato di esperti ministeriali</a:t>
            </a:r>
          </a:p>
          <a:p>
            <a:pPr>
              <a:buFontTx/>
              <a:buChar char="-"/>
            </a:pPr>
            <a:r>
              <a:rPr lang="it-IT" sz="1800" dirty="0" smtClean="0"/>
              <a:t>Nuovo </a:t>
            </a:r>
            <a:r>
              <a:rPr lang="it-IT" sz="1800" b="1" dirty="0" smtClean="0"/>
              <a:t>Statuto </a:t>
            </a:r>
            <a:r>
              <a:rPr lang="it-IT" sz="1800" dirty="0" smtClean="0"/>
              <a:t>(maggio 2010): CTS, mandati di 4 anni rinnovabili una sola volta, membro di GE di nomina MIUR, …</a:t>
            </a:r>
          </a:p>
          <a:p>
            <a:pPr>
              <a:buFontTx/>
              <a:buChar char="-"/>
            </a:pPr>
            <a:r>
              <a:rPr lang="it-IT" sz="1800" dirty="0" smtClean="0"/>
              <a:t>Nuovi </a:t>
            </a:r>
            <a:r>
              <a:rPr lang="it-IT" sz="1800" b="1" dirty="0" smtClean="0"/>
              <a:t>regolamenti</a:t>
            </a:r>
            <a:r>
              <a:rPr lang="it-IT" sz="1800" dirty="0" smtClean="0"/>
              <a:t> (in teoria…)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C’è stato un quasi completo rinnovamento del </a:t>
            </a:r>
            <a:r>
              <a:rPr lang="it-IT" sz="1800" b="1" dirty="0" smtClean="0"/>
              <a:t>Consiglio Direttivo</a:t>
            </a:r>
            <a:endParaRPr lang="it-IT" sz="1800" dirty="0" smtClean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Nuovi rappresentanti del personale eletti a luglio 2011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Processo completato a ottobre 2011 con nuovo </a:t>
            </a:r>
            <a:r>
              <a:rPr lang="it-IT" sz="1800" b="1" dirty="0" smtClean="0"/>
              <a:t>Presidente</a:t>
            </a:r>
            <a:r>
              <a:rPr lang="it-IT" sz="1800" dirty="0" smtClean="0"/>
              <a:t> e nuova </a:t>
            </a:r>
            <a:r>
              <a:rPr lang="it-IT" sz="1800" b="1" dirty="0" smtClean="0"/>
              <a:t>Giunta Esecutiva</a:t>
            </a:r>
          </a:p>
          <a:p>
            <a:pPr marL="0" indent="0">
              <a:buNone/>
            </a:pPr>
            <a:endParaRPr lang="it-IT" sz="1800" b="1" dirty="0"/>
          </a:p>
          <a:p>
            <a:pPr marL="0" indent="0">
              <a:buNone/>
            </a:pPr>
            <a:r>
              <a:rPr lang="it-IT" sz="1800" b="1" dirty="0" smtClean="0"/>
              <a:t>Molte altre cose sono successe, nell’INFN e in Italia…</a:t>
            </a:r>
            <a:endParaRPr lang="it-IT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P. Valente ai Rappresentanti dei Ricercatori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29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nave in </a:t>
            </a:r>
            <a:r>
              <a:rPr lang="en-US" dirty="0" err="1" smtClean="0"/>
              <a:t>tempesta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Valente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Rappresentanti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Ricercatori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2" y="1399003"/>
            <a:ext cx="3633629" cy="165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85774" y="1084632"/>
            <a:ext cx="4742286" cy="23860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1800" dirty="0" smtClean="0"/>
              <a:t>La tempesta già infuriava da tempo…</a:t>
            </a:r>
          </a:p>
          <a:p>
            <a:r>
              <a:rPr lang="it-IT" sz="1600" b="1" dirty="0" smtClean="0"/>
              <a:t>Blocco del turnover</a:t>
            </a:r>
            <a:r>
              <a:rPr lang="it-IT" sz="1600" dirty="0" smtClean="0"/>
              <a:t>: DL 112/2008 convertito dalla L. 133/2008 (Berlusconi/Tremonti/Gelmini), confermato dalla “manovra di maggio” D.L. 78/2010</a:t>
            </a:r>
          </a:p>
          <a:p>
            <a:r>
              <a:rPr lang="it-IT" sz="1600" b="1" dirty="0" smtClean="0"/>
              <a:t>Riforma dell’Università</a:t>
            </a:r>
            <a:r>
              <a:rPr lang="it-IT" sz="1600" dirty="0" smtClean="0"/>
              <a:t>: L. 240/2010 “Gelmini”</a:t>
            </a:r>
          </a:p>
          <a:p>
            <a:r>
              <a:rPr lang="it-IT" sz="1600" dirty="0" smtClean="0"/>
              <a:t>Conferma dei blocchi con riduzioni varie delle percentuali di riduzione nelle manovre e decreti “mille proroghe”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67" y="3525242"/>
            <a:ext cx="9098385" cy="2592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1800" dirty="0" smtClean="0"/>
              <a:t>Risultato netto:</a:t>
            </a:r>
          </a:p>
          <a:p>
            <a:r>
              <a:rPr lang="it-IT" sz="1800" b="1" dirty="0" smtClean="0"/>
              <a:t>37 posti da ricercatore </a:t>
            </a:r>
            <a:r>
              <a:rPr lang="it-IT" sz="1800" dirty="0" smtClean="0"/>
              <a:t>sul piano straordinario di reclutamento del ministro Mussi (del 2007!) banditi nel 2009 e assunti a </a:t>
            </a:r>
            <a:r>
              <a:rPr lang="it-IT" sz="1800" b="1" dirty="0" smtClean="0"/>
              <a:t>inizio del 2010</a:t>
            </a:r>
          </a:p>
          <a:p>
            <a:r>
              <a:rPr lang="it-IT" sz="1800" dirty="0" smtClean="0"/>
              <a:t>Segue la vicenda kafkiana delle autorizzazioni a bandire e ad assumere nel triennio 2011-2013, che non vorrei ripercorrere per carità di patria</a:t>
            </a:r>
          </a:p>
          <a:p>
            <a:r>
              <a:rPr lang="it-IT" sz="1800" b="1" dirty="0" smtClean="0"/>
              <a:t>6 ricercatori</a:t>
            </a:r>
            <a:r>
              <a:rPr lang="it-IT" sz="1800" dirty="0" smtClean="0"/>
              <a:t> assunti </a:t>
            </a:r>
            <a:r>
              <a:rPr lang="it-IT" sz="1800" u="sng" dirty="0" smtClean="0"/>
              <a:t>su quelle stesse graduatorie</a:t>
            </a:r>
            <a:r>
              <a:rPr lang="it-IT" sz="1800" dirty="0" smtClean="0"/>
              <a:t>, a </a:t>
            </a:r>
            <a:r>
              <a:rPr lang="it-IT" sz="1800" b="1" dirty="0" smtClean="0"/>
              <a:t>inizio del 2014</a:t>
            </a:r>
          </a:p>
          <a:p>
            <a:r>
              <a:rPr lang="it-IT" sz="1800" dirty="0" smtClean="0"/>
              <a:t>Richiesta di assunzione per chiamata diretta di 2 “senior”, esperti di acceleratori, di 1 vincitori di ERC </a:t>
            </a:r>
            <a:r>
              <a:rPr lang="it-IT" sz="1800" dirty="0" err="1" smtClean="0"/>
              <a:t>starting</a:t>
            </a:r>
            <a:r>
              <a:rPr lang="it-IT" sz="1800" dirty="0" smtClean="0"/>
              <a:t> </a:t>
            </a:r>
            <a:r>
              <a:rPr lang="it-IT" sz="1800" dirty="0" err="1" smtClean="0"/>
              <a:t>grant</a:t>
            </a:r>
            <a:r>
              <a:rPr lang="it-IT" sz="1800" dirty="0" smtClean="0"/>
              <a:t> e di 2 vincitori di FIRB – Futuro in Ricerca</a:t>
            </a:r>
          </a:p>
          <a:p>
            <a:r>
              <a:rPr lang="it-IT" sz="1800" b="1" dirty="0" smtClean="0"/>
              <a:t>Nessun concorso da primo ricercatore e da dirigente di ricerca dal 2010 </a:t>
            </a:r>
            <a:r>
              <a:rPr lang="it-IT" sz="1800" dirty="0" smtClean="0"/>
              <a:t>(decorrenza 2009) peraltro per i primi ricercatori ancora pendente il ricorso al TAR (vinto dai ricorrenti) e l’appello al Consiglio di Stato (atteso </a:t>
            </a:r>
            <a:r>
              <a:rPr lang="it-IT" sz="1800" i="1" dirty="0" smtClean="0"/>
              <a:t>ad </a:t>
            </a:r>
            <a:r>
              <a:rPr lang="it-IT" sz="1800" i="1" dirty="0" err="1" smtClean="0"/>
              <a:t>horas</a:t>
            </a:r>
            <a:r>
              <a:rPr lang="it-IT" sz="1800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84467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nave in </a:t>
            </a:r>
            <a:r>
              <a:rPr lang="en-US" dirty="0" err="1" smtClean="0"/>
              <a:t>tempesta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Valente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Rappresentanti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Ricercatori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6612" y="3349763"/>
            <a:ext cx="7827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La quota “bandiera” e la quota “premiale” per l’INFN avranno fortune ben diverse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2" y="1399003"/>
            <a:ext cx="3633629" cy="165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985774" y="1084632"/>
            <a:ext cx="4742286" cy="238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1800" dirty="0" smtClean="0"/>
              <a:t>La tempesta già infuriava da tempo…</a:t>
            </a:r>
          </a:p>
          <a:p>
            <a:r>
              <a:rPr lang="it-IT" sz="1600" dirty="0"/>
              <a:t>Il riordino degli Enti introduce il concetto di progetto “bandiera” e la quota premiale nel finanziamento degli enti di </a:t>
            </a:r>
            <a:r>
              <a:rPr lang="it-IT" sz="1600" dirty="0" smtClean="0"/>
              <a:t>ricerca</a:t>
            </a:r>
          </a:p>
          <a:p>
            <a:r>
              <a:rPr lang="it-IT" sz="1600" dirty="0" smtClean="0"/>
              <a:t>Viene sottratto, </a:t>
            </a:r>
            <a:r>
              <a:rPr lang="it-IT" sz="1600" dirty="0"/>
              <a:t>di fatto, il </a:t>
            </a:r>
            <a:r>
              <a:rPr lang="it-IT" sz="1600" b="1" dirty="0"/>
              <a:t>13% del budget totale </a:t>
            </a:r>
            <a:r>
              <a:rPr lang="it-IT" sz="1600" dirty="0"/>
              <a:t>degli enti per ridistribuirlo sotto forma vincolata, a partire dal decreto di riparto del 2010.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1435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Finanziamenti</a:t>
            </a:r>
            <a:r>
              <a:rPr lang="en-US" sz="3600" dirty="0" smtClean="0"/>
              <a:t> per </a:t>
            </a:r>
            <a:r>
              <a:rPr lang="en-US" sz="3600" dirty="0" err="1" smtClean="0"/>
              <a:t>il</a:t>
            </a:r>
            <a:r>
              <a:rPr lang="en-US" sz="3600" dirty="0" smtClean="0"/>
              <a:t> </a:t>
            </a:r>
            <a:r>
              <a:rPr lang="en-US" sz="3600" dirty="0" err="1" smtClean="0"/>
              <a:t>progetto</a:t>
            </a:r>
            <a:r>
              <a:rPr lang="en-US" sz="3600" dirty="0" smtClean="0"/>
              <a:t> </a:t>
            </a:r>
            <a:r>
              <a:rPr lang="en-US" sz="3600" dirty="0" err="1" smtClean="0"/>
              <a:t>bandiera</a:t>
            </a:r>
            <a:r>
              <a:rPr lang="en-US" sz="3600" dirty="0" smtClean="0"/>
              <a:t> Super-B factory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81" y="15247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sz="1600" dirty="0" smtClean="0"/>
              <a:t>19 milioni nel 2010</a:t>
            </a:r>
          </a:p>
          <a:p>
            <a:r>
              <a:rPr lang="it-IT" sz="1600" dirty="0" smtClean="0"/>
              <a:t>22 milioni nel 2011</a:t>
            </a:r>
          </a:p>
          <a:p>
            <a:r>
              <a:rPr lang="it-IT" sz="1600" dirty="0" smtClean="0"/>
              <a:t>18 milioni nel 2012</a:t>
            </a:r>
          </a:p>
          <a:p>
            <a:r>
              <a:rPr lang="it-IT" sz="1600" dirty="0" smtClean="0"/>
              <a:t>1.5 milioni nel 2013</a:t>
            </a:r>
          </a:p>
          <a:p>
            <a:pPr marL="0" indent="0">
              <a:buNone/>
            </a:pPr>
            <a:r>
              <a:rPr lang="it-IT" sz="1600" dirty="0" smtClean="0"/>
              <a:t>Il Piano Nazionale della Ricerca approvato dal CIPE e proposto da Gelmini copriva il periodo </a:t>
            </a:r>
            <a:r>
              <a:rPr lang="it-IT" sz="1600" b="1" dirty="0" smtClean="0"/>
              <a:t>2010-2013 </a:t>
            </a:r>
          </a:p>
          <a:p>
            <a:pPr marL="0" indent="0">
              <a:buNone/>
            </a:pPr>
            <a:r>
              <a:rPr lang="it-IT" sz="1600" dirty="0" smtClean="0"/>
              <a:t>Sebbene Super-B fosse previsto durare 6 anni solo per la costruzione dell’acceleratore, con un finanziamento sulla quota “trattenuta dell’8% di 125 milioni nei primi tre anni e 125 negli anni successivi. </a:t>
            </a:r>
          </a:p>
          <a:p>
            <a:pPr marL="0" indent="0">
              <a:buNone/>
            </a:pPr>
            <a:r>
              <a:rPr lang="it-IT" sz="1600" dirty="0" smtClean="0"/>
              <a:t>Un comitato ministeriale definiva, nel 2012, che il costo di questa infrastruttura sfiorava in realtà il </a:t>
            </a:r>
            <a:r>
              <a:rPr lang="it-IT" sz="1600" b="1" dirty="0" smtClean="0"/>
              <a:t>miliardo</a:t>
            </a:r>
            <a:r>
              <a:rPr lang="it-IT" sz="1600" dirty="0" smtClean="0"/>
              <a:t> di euro.</a:t>
            </a:r>
          </a:p>
          <a:p>
            <a:pPr marL="0" indent="0">
              <a:buNone/>
            </a:pPr>
            <a:r>
              <a:rPr lang="it-IT" sz="1600" dirty="0" smtClean="0"/>
              <a:t>La ministra del Governo Letta, Carrozza, </a:t>
            </a:r>
            <a:r>
              <a:rPr lang="it-IT" sz="1600" b="1" dirty="0" smtClean="0"/>
              <a:t>cancella il meccanismo “bandiera” </a:t>
            </a:r>
            <a:r>
              <a:rPr lang="it-IT" sz="1600" dirty="0" smtClean="0"/>
              <a:t>con il DL 104/2013, convertito poi in legge dal Parlamento, consentendo (in teoria) agli Enti, nello stesso decreto, di </a:t>
            </a:r>
            <a:r>
              <a:rPr lang="it-IT" sz="1600" b="1" dirty="0" smtClean="0"/>
              <a:t>ridestinare</a:t>
            </a:r>
            <a:r>
              <a:rPr lang="it-IT" sz="1600" dirty="0" smtClean="0"/>
              <a:t> le cifre non utilizzate per altri progetti di ricerca, previa autorizzazione del MIUR</a:t>
            </a:r>
          </a:p>
          <a:p>
            <a:pPr marL="0" indent="0">
              <a:buNone/>
            </a:pPr>
            <a:r>
              <a:rPr lang="it-IT" sz="1600" dirty="0" smtClean="0"/>
              <a:t>Tuttavia la </a:t>
            </a:r>
            <a:r>
              <a:rPr lang="it-IT" sz="1600" b="1" dirty="0" smtClean="0"/>
              <a:t>perenzione</a:t>
            </a:r>
            <a:r>
              <a:rPr lang="it-IT" sz="1600" dirty="0" smtClean="0"/>
              <a:t> incombe, e le quote 2011-2012, poco meno di 40 milioni, vengono dirottate, dal decreto “mille proroghe” di fine 2013, nel fondo ordinario delle università.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7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Premiali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7675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 premiali 2013 sono in Parlamento per il parere richiesto dalla Legge (“</a:t>
            </a:r>
            <a:r>
              <a:rPr lang="it-IT" dirty="0" err="1" smtClean="0"/>
              <a:t>Ruberti</a:t>
            </a:r>
            <a:r>
              <a:rPr lang="it-IT" dirty="0" smtClean="0"/>
              <a:t>”, D.lgs. 204/1998)</a:t>
            </a:r>
          </a:p>
          <a:p>
            <a:r>
              <a:rPr lang="it-IT" dirty="0" smtClean="0"/>
              <a:t>C’è stato, di fatto, il salto di un anno, essendo stato ripartito il “fondino” cioè il 7% del “</a:t>
            </a:r>
            <a:r>
              <a:rPr lang="it-IT" dirty="0" err="1" smtClean="0"/>
              <a:t>fondone</a:t>
            </a:r>
            <a:r>
              <a:rPr lang="it-IT" dirty="0" smtClean="0"/>
              <a:t>” che è l’intero fondo ordinario dei 12 enti di ricerca vigilati dal MIUR [FOE] solo per gli anni 2011 e 2012 e ora appunto 2013.</a:t>
            </a:r>
          </a:p>
          <a:p>
            <a:r>
              <a:rPr lang="it-IT" dirty="0" smtClean="0"/>
              <a:t>L’INFN si aspettava circa il 7% di 280 milioni di euro, cioè circa </a:t>
            </a:r>
            <a:r>
              <a:rPr lang="it-IT" b="1" dirty="0" smtClean="0"/>
              <a:t>20 milioni</a:t>
            </a:r>
            <a:r>
              <a:rPr lang="it-IT" dirty="0" smtClean="0"/>
              <a:t>, e ha invece ottenuto </a:t>
            </a:r>
            <a:r>
              <a:rPr lang="it-IT" b="1" dirty="0" smtClean="0"/>
              <a:t>35, 40 e 39 milioni</a:t>
            </a:r>
            <a:r>
              <a:rPr lang="it-IT" dirty="0" smtClean="0"/>
              <a:t>, peraltro con tre sistemi di valutazione diversi ogni volta: </a:t>
            </a:r>
            <a:endParaRPr lang="it-IT" dirty="0"/>
          </a:p>
          <a:p>
            <a:pPr lvl="1"/>
            <a:r>
              <a:rPr lang="it-IT" dirty="0" smtClean="0"/>
              <a:t>Su progetti appunto “premiali” proposti dagli Enti</a:t>
            </a:r>
          </a:p>
          <a:p>
            <a:pPr lvl="1"/>
            <a:r>
              <a:rPr lang="it-IT" dirty="0" smtClean="0"/>
              <a:t>Su progetti premiali formulati su tre distinte linee di intervento con una quota di salvaguardia</a:t>
            </a:r>
          </a:p>
          <a:p>
            <a:pPr lvl="1"/>
            <a:r>
              <a:rPr lang="it-IT" dirty="0" smtClean="0"/>
              <a:t>Su un mix tra progetti premiali e valutazione VQR</a:t>
            </a:r>
          </a:p>
          <a:p>
            <a:r>
              <a:rPr lang="it-IT" dirty="0" smtClean="0"/>
              <a:t>Per il 2014, sia per il fondo ordinario, sia per la quota premiale, sia per i finanziamenti vincolati e delle infrastrutture di ricerca… nulla si sa ancora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6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Nuovo</a:t>
            </a:r>
            <a:r>
              <a:rPr lang="en-US" dirty="0" smtClean="0"/>
              <a:t> PNR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5710"/>
            <a:ext cx="8229600" cy="5278234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>
                <a:solidFill>
                  <a:srgbClr val="7F7F7F"/>
                </a:solidFill>
              </a:rPr>
              <a:t>La ministra uscente Carrozza ha fatto in tempo a rendere noto il nuovo Piano Nazionale della Ricerca, con l’intenzione di allinearlo (indovinate un po’?...) a </a:t>
            </a:r>
            <a:r>
              <a:rPr lang="it-IT" dirty="0" err="1" smtClean="0">
                <a:solidFill>
                  <a:srgbClr val="7F7F7F"/>
                </a:solidFill>
              </a:rPr>
              <a:t>Horizon</a:t>
            </a:r>
            <a:r>
              <a:rPr lang="it-IT" dirty="0" smtClean="0">
                <a:solidFill>
                  <a:srgbClr val="7F7F7F"/>
                </a:solidFill>
              </a:rPr>
              <a:t> 2020.</a:t>
            </a:r>
          </a:p>
          <a:p>
            <a:r>
              <a:rPr lang="it-IT" dirty="0" smtClean="0">
                <a:solidFill>
                  <a:srgbClr val="7F7F7F"/>
                </a:solidFill>
              </a:rPr>
              <a:t>Formalmente resta un piano triennale 2014-2016, perché non è stata cambiata la legge “</a:t>
            </a:r>
            <a:r>
              <a:rPr lang="it-IT" dirty="0" err="1" smtClean="0">
                <a:solidFill>
                  <a:srgbClr val="7F7F7F"/>
                </a:solidFill>
              </a:rPr>
              <a:t>Ruberti</a:t>
            </a:r>
            <a:r>
              <a:rPr lang="it-IT" dirty="0" smtClean="0">
                <a:solidFill>
                  <a:srgbClr val="7F7F7F"/>
                </a:solidFill>
              </a:rPr>
              <a:t>”, ma tendenzialmente vorrebbe diventare settennale e dovrebbe centralizzare al MIUR la gestione delle risorse anche degli altri ministeri che vigilano su enti di ricerca e i fondi strutturali gestiti dal </a:t>
            </a:r>
            <a:r>
              <a:rPr lang="it-IT" dirty="0" err="1" smtClean="0">
                <a:solidFill>
                  <a:srgbClr val="7F7F7F"/>
                </a:solidFill>
              </a:rPr>
              <a:t>MiSE</a:t>
            </a:r>
            <a:r>
              <a:rPr lang="it-IT" dirty="0" smtClean="0">
                <a:solidFill>
                  <a:srgbClr val="7F7F7F"/>
                </a:solidFill>
              </a:rPr>
              <a:t>, nonché i fondi regionali</a:t>
            </a:r>
          </a:p>
          <a:p>
            <a:r>
              <a:rPr lang="it-IT" dirty="0" smtClean="0"/>
              <a:t>E’ stata identificata</a:t>
            </a:r>
            <a:r>
              <a:rPr lang="it-IT" dirty="0"/>
              <a:t> </a:t>
            </a:r>
            <a:r>
              <a:rPr lang="it-IT" dirty="0" smtClean="0"/>
              <a:t>per tempo e fatta presente da diversi Presidenti di enti di ricerca, una criticità, cioè lo squilibrio verso gli assi di </a:t>
            </a:r>
            <a:r>
              <a:rPr lang="it-IT" dirty="0" err="1" smtClean="0"/>
              <a:t>Horizon</a:t>
            </a:r>
            <a:r>
              <a:rPr lang="it-IT" dirty="0" smtClean="0"/>
              <a:t> 2020 </a:t>
            </a:r>
            <a:r>
              <a:rPr lang="it-IT" b="1" dirty="0" smtClean="0"/>
              <a:t>a sfavore della ricerca “pura”</a:t>
            </a:r>
            <a:r>
              <a:rPr lang="it-IT" dirty="0" smtClean="0"/>
              <a:t> o </a:t>
            </a:r>
            <a:r>
              <a:rPr lang="it-IT" i="1" dirty="0" err="1" smtClean="0"/>
              <a:t>knowledge-driven</a:t>
            </a:r>
            <a:r>
              <a:rPr lang="it-IT" dirty="0" smtClean="0"/>
              <a:t>. Questo è stato (parzialmente) corretto attraverso la “declinazione nazionale” e la parte relativa alle infrastrutture di ricerca</a:t>
            </a:r>
          </a:p>
          <a:p>
            <a:r>
              <a:rPr lang="it-IT" dirty="0" err="1" smtClean="0"/>
              <a:t>Slides</a:t>
            </a:r>
            <a:r>
              <a:rPr lang="it-IT" dirty="0" smtClean="0"/>
              <a:t> presentate con una serie di programmi molto interessanti, di cui è noto il principio della </a:t>
            </a:r>
            <a:r>
              <a:rPr lang="it-IT" i="1" dirty="0" err="1" smtClean="0"/>
              <a:t>governance</a:t>
            </a:r>
            <a:r>
              <a:rPr lang="it-IT" dirty="0" smtClean="0"/>
              <a:t>, tramite dei </a:t>
            </a:r>
            <a:r>
              <a:rPr lang="it-IT" b="1" dirty="0" smtClean="0"/>
              <a:t>comitati di programma </a:t>
            </a:r>
            <a:r>
              <a:rPr lang="it-IT" dirty="0" smtClean="0"/>
              <a:t>che dovrebbero vedere la partecipazione degli enti “finanziatori” e degli enti di ricerca coinvolti, ma la cui composizione, funzionamento e controllo non sono assolutamente noti</a:t>
            </a:r>
          </a:p>
          <a:p>
            <a:r>
              <a:rPr lang="it-IT" dirty="0" smtClean="0"/>
              <a:t>Di tutto questo complesso, che dovrà, per la medesima norma, passare per l’approvazione del CIPE, si è concretizzato ad oggi solo il bando SIR per giovani, che sostituisce il FIRB, con una dotazione di poco meno di 50 milioni di euro, peraltro recuperati azzerando il PRIN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Regole</a:t>
            </a:r>
            <a:r>
              <a:rPr lang="en-US" dirty="0" smtClean="0"/>
              <a:t> (interne)…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3431"/>
            <a:ext cx="8229600" cy="490099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Nuovo regolamento del </a:t>
            </a:r>
            <a:r>
              <a:rPr lang="it-IT" b="1" dirty="0" smtClean="0"/>
              <a:t>personale</a:t>
            </a:r>
            <a:r>
              <a:rPr lang="it-IT" dirty="0" smtClean="0"/>
              <a:t> proposto a ottobre 2011 </a:t>
            </a:r>
            <a:r>
              <a:rPr lang="it-IT" b="1" dirty="0" smtClean="0"/>
              <a:t>ancora non esplicitamente approvato </a:t>
            </a:r>
            <a:r>
              <a:rPr lang="it-IT" dirty="0" smtClean="0"/>
              <a:t>dopo un lungo iter presso 3 diversi ministeri (Pubblica amministrazione/Funzione Pubblica, MEF, MIUR) </a:t>
            </a:r>
          </a:p>
          <a:p>
            <a:r>
              <a:rPr lang="it-IT" dirty="0" smtClean="0"/>
              <a:t>In cascata, questo blocca ogni possibile modifica ai disciplinari relativi a:</a:t>
            </a:r>
          </a:p>
          <a:p>
            <a:pPr lvl="1"/>
            <a:r>
              <a:rPr lang="it-IT" sz="1900" b="1" dirty="0" smtClean="0"/>
              <a:t>Concorsi</a:t>
            </a:r>
            <a:r>
              <a:rPr lang="it-IT" sz="1900" dirty="0" smtClean="0"/>
              <a:t> per il reclutamento e l’avanzamento di carriera</a:t>
            </a:r>
          </a:p>
          <a:p>
            <a:pPr lvl="1"/>
            <a:r>
              <a:rPr lang="it-IT" sz="1900" b="1" dirty="0" smtClean="0"/>
              <a:t>Missioni</a:t>
            </a:r>
            <a:r>
              <a:rPr lang="it-IT" sz="1900" dirty="0" smtClean="0"/>
              <a:t> interne e estere</a:t>
            </a:r>
          </a:p>
          <a:p>
            <a:r>
              <a:rPr lang="it-IT" dirty="0" smtClean="0"/>
              <a:t>Nuovo regolamento di </a:t>
            </a:r>
            <a:r>
              <a:rPr lang="it-IT" b="1" dirty="0" smtClean="0"/>
              <a:t>amministrazione e finanza</a:t>
            </a:r>
            <a:r>
              <a:rPr lang="it-IT" dirty="0" smtClean="0"/>
              <a:t> approvato e vigente</a:t>
            </a:r>
          </a:p>
          <a:p>
            <a:r>
              <a:rPr lang="it-IT" dirty="0" smtClean="0"/>
              <a:t>Nuovo regolamento di </a:t>
            </a:r>
            <a:r>
              <a:rPr lang="it-IT" b="1" dirty="0" smtClean="0"/>
              <a:t>organizzazione e funzionamento</a:t>
            </a:r>
            <a:r>
              <a:rPr lang="it-IT" dirty="0" smtClean="0"/>
              <a:t> approvato (in extremis…) e inviato ai ministeri</a:t>
            </a:r>
          </a:p>
          <a:p>
            <a:r>
              <a:rPr lang="it-IT" dirty="0" smtClean="0"/>
              <a:t>Nuovo </a:t>
            </a:r>
            <a:r>
              <a:rPr lang="it-IT" b="1" dirty="0" smtClean="0"/>
              <a:t>codice di condotta </a:t>
            </a:r>
            <a:r>
              <a:rPr lang="it-IT" dirty="0" smtClean="0"/>
              <a:t>e </a:t>
            </a:r>
            <a:r>
              <a:rPr lang="it-IT" b="1" dirty="0" smtClean="0"/>
              <a:t>codice etico </a:t>
            </a:r>
            <a:r>
              <a:rPr lang="it-IT" dirty="0" smtClean="0"/>
              <a:t>in via di elaborazione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3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Regole</a:t>
            </a:r>
            <a:r>
              <a:rPr lang="en-US" dirty="0" smtClean="0"/>
              <a:t> (interne)…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3431"/>
            <a:ext cx="8229600" cy="4900991"/>
          </a:xfrm>
        </p:spPr>
        <p:txBody>
          <a:bodyPr>
            <a:normAutofit/>
          </a:bodyPr>
          <a:lstStyle/>
          <a:p>
            <a:r>
              <a:rPr lang="it-IT" dirty="0" smtClean="0"/>
              <a:t>Introdotto il budget “virtuale” del direttore di struttura per contratti a tempo determinato, assegni, borse post-doc, ecc.</a:t>
            </a:r>
          </a:p>
          <a:p>
            <a:r>
              <a:rPr lang="it-IT" dirty="0" smtClean="0"/>
              <a:t>Dovrebbe andare in direzione di una maggiore autonomia del direttore</a:t>
            </a:r>
          </a:p>
          <a:p>
            <a:r>
              <a:rPr lang="it-IT" dirty="0" smtClean="0"/>
              <a:t>Tuttavia il problema dei contratti a tempo determinato resta a un livello di attenzione altissimo</a:t>
            </a:r>
          </a:p>
          <a:p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Marzo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Valente ai Rappresentanti dei Ricercatori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3C32-DFE1-8441-8148-C5893A3EDB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265</TotalTime>
  <Words>2646</Words>
  <Application>Microsoft Macintosh PowerPoint</Application>
  <PresentationFormat>On-screen Show (4:3)</PresentationFormat>
  <Paragraphs>189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Cosa bolle in pentola</vt:lpstr>
      <vt:lpstr>Sono passati 3 anni…</vt:lpstr>
      <vt:lpstr>Una nave in tempesta</vt:lpstr>
      <vt:lpstr>Una nave in tempesta</vt:lpstr>
      <vt:lpstr>Finanziamenti per il progetto bandiera Super-B factory</vt:lpstr>
      <vt:lpstr>Premiali</vt:lpstr>
      <vt:lpstr>Nuovo PNR</vt:lpstr>
      <vt:lpstr>Regole (interne)…</vt:lpstr>
      <vt:lpstr>Regole (interne)…</vt:lpstr>
      <vt:lpstr>Regole (esterne e interne)…</vt:lpstr>
      <vt:lpstr>Regole (generali)…</vt:lpstr>
      <vt:lpstr>Valutazione (non è mica finita…)</vt:lpstr>
      <vt:lpstr>ASN</vt:lpstr>
      <vt:lpstr>I problemi non sono finiti</vt:lpstr>
      <vt:lpstr>Dunque, cosa bolle in pentola?</vt:lpstr>
      <vt:lpstr>Dunque, cosa bolle in pentola?</vt:lpstr>
      <vt:lpstr>E la scienza?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bolle in pentola</dc:title>
  <dc:creator>Paolo Valente</dc:creator>
  <cp:lastModifiedBy>Paolo Valente</cp:lastModifiedBy>
  <cp:revision>21</cp:revision>
  <dcterms:created xsi:type="dcterms:W3CDTF">2014-03-18T20:56:58Z</dcterms:created>
  <dcterms:modified xsi:type="dcterms:W3CDTF">2014-03-19T01:22:16Z</dcterms:modified>
</cp:coreProperties>
</file>