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62" r:id="rId3"/>
    <p:sldId id="391" r:id="rId4"/>
    <p:sldId id="395" r:id="rId5"/>
    <p:sldId id="376" r:id="rId6"/>
    <p:sldId id="392" r:id="rId7"/>
    <p:sldId id="396" r:id="rId8"/>
    <p:sldId id="393" r:id="rId9"/>
    <p:sldId id="384" r:id="rId10"/>
    <p:sldId id="385" r:id="rId11"/>
    <p:sldId id="386" r:id="rId12"/>
    <p:sldId id="387" r:id="rId13"/>
    <p:sldId id="397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206C"/>
    <a:srgbClr val="AD00CE"/>
    <a:srgbClr val="F2ACAC"/>
    <a:srgbClr val="0000FF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13" autoAdjust="0"/>
    <p:restoredTop sz="99076" autoAdjust="0"/>
  </p:normalViewPr>
  <p:slideViewPr>
    <p:cSldViewPr>
      <p:cViewPr varScale="1">
        <p:scale>
          <a:sx n="91" d="100"/>
          <a:sy n="91" d="100"/>
        </p:scale>
        <p:origin x="-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4BDE97-5976-B04E-AAC4-B0EBE7CD748C}" type="datetime1">
              <a:rPr lang="en-US"/>
              <a:pPr>
                <a:defRPr/>
              </a:pPr>
              <a:t>20/05/2014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086DB0-1354-7142-A63D-E3664358F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76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97BB57-53F4-0F4B-866D-5A1067170A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8726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FD398E-5567-144F-8BBC-B2A45801A67E}" type="slidenum">
              <a:rPr lang="it-IT" sz="1200"/>
              <a:pPr eaLnBrk="1" hangingPunct="1"/>
              <a:t>9</a:t>
            </a:fld>
            <a:endParaRPr 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FD398E-5567-144F-8BBC-B2A45801A67E}" type="slidenum">
              <a:rPr lang="it-IT" sz="1200"/>
              <a:pPr eaLnBrk="1" hangingPunct="1"/>
              <a:t>11</a:t>
            </a:fld>
            <a:endParaRPr lang="it-I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F81B1-650F-6D4C-A7FB-1584EF2041C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3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8C808-048F-6E49-97EA-A88D6C43480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54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75B11-ED17-5943-90FF-76B5C6420D1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28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7ABD3-241C-7245-966A-C5A31013A0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92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252E9-4E70-4B4E-ABDD-38701692DC7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64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1DBB6-DB04-924A-A96A-DCC3E621F9F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75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D54C8-4580-7E4C-9D3F-7226DC5F1D0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57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D2509-7CB2-2F44-9100-2BA4F76D2E2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39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CC9A8-187A-3045-9525-0AC944A7E1F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3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E4A90-B7CA-EA4D-8E32-9567B348842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47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92789-C17D-3E4D-B820-D5A06FA87E7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FAB0B-60DD-614C-B957-37A7A9900BD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8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A8680-6A3A-C441-82ED-0BD6F8D4C52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70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086600" cy="685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438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Verdana" charset="0"/>
              </a:defRPr>
            </a:lvl1pPr>
          </a:lstStyle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Verdana" charset="0"/>
              </a:defRPr>
            </a:lvl1pPr>
          </a:lstStyle>
          <a:p>
            <a:pPr>
              <a:defRPr/>
            </a:pPr>
            <a:r>
              <a:rPr lang="en-US"/>
              <a:t>M.Grassi</a:t>
            </a: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charset="0"/>
              </a:defRPr>
            </a:lvl1pPr>
          </a:lstStyle>
          <a:p>
            <a:pPr>
              <a:defRPr/>
            </a:pPr>
            <a:fld id="{3ADF359D-B1BC-A745-93D8-96AF015FC42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pic>
        <p:nvPicPr>
          <p:cNvPr id="1031" name="Picture 8" descr="infn_logo_animat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95250"/>
            <a:ext cx="9144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524000"/>
            <a:ext cx="5638800" cy="1981200"/>
          </a:xfrm>
        </p:spPr>
        <p:txBody>
          <a:bodyPr/>
          <a:lstStyle/>
          <a:p>
            <a:pPr eaLnBrk="1" hangingPunct="1"/>
            <a:r>
              <a:rPr lang="it-IT" dirty="0" err="1" smtClean="0">
                <a:latin typeface="Verdana" charset="0"/>
                <a:ea typeface="ＭＳ Ｐゴシック" charset="0"/>
                <a:cs typeface="ＭＳ Ｐゴシック" charset="0"/>
              </a:rPr>
              <a:t>Upgrades</a:t>
            </a:r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 per HL-LHC di ATLAS / CMS</a:t>
            </a: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Relazione dei </a:t>
            </a:r>
            <a:r>
              <a:rPr lang="it-IT" dirty="0" err="1">
                <a:latin typeface="Verdana" charset="0"/>
                <a:ea typeface="ＭＳ Ｐゴシック" charset="0"/>
                <a:cs typeface="ＭＳ Ｐゴシック" charset="0"/>
              </a:rPr>
              <a:t>referees</a:t>
            </a:r>
            <a:endParaRPr lang="it-IT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05400" y="4191000"/>
            <a:ext cx="3124200" cy="1752600"/>
          </a:xfrm>
        </p:spPr>
        <p:txBody>
          <a:bodyPr/>
          <a:lstStyle/>
          <a:p>
            <a:pPr eaLnBrk="1" hangingPunct="1"/>
            <a:endParaRPr lang="it-IT" sz="2000">
              <a:solidFill>
                <a:schemeClr val="accent2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it-IT" sz="2000" u="sng">
                <a:solidFill>
                  <a:schemeClr val="accent2"/>
                </a:solidFill>
                <a:latin typeface="Verdana" charset="0"/>
                <a:ea typeface="ＭＳ Ｐゴシック" charset="0"/>
                <a:cs typeface="ＭＳ Ｐゴシック" charset="0"/>
              </a:rPr>
              <a:t>M.Grassi</a:t>
            </a:r>
            <a:r>
              <a:rPr lang="it-IT" sz="2000">
                <a:solidFill>
                  <a:schemeClr val="accent2"/>
                </a:solidFill>
                <a:latin typeface="Verdana" charset="0"/>
                <a:ea typeface="ＭＳ Ｐゴシック" charset="0"/>
                <a:cs typeface="ＭＳ Ｐゴシック" charset="0"/>
              </a:rPr>
              <a:t>, S.Miscetti,</a:t>
            </a:r>
          </a:p>
          <a:p>
            <a:pPr eaLnBrk="1" hangingPunct="1"/>
            <a:r>
              <a:rPr lang="it-IT" sz="2000">
                <a:solidFill>
                  <a:schemeClr val="accent2"/>
                </a:solidFill>
                <a:latin typeface="Verdana" charset="0"/>
                <a:ea typeface="ＭＳ Ｐゴシック" charset="0"/>
                <a:cs typeface="ＭＳ Ｐゴシック" charset="0"/>
              </a:rPr>
              <a:t> A.Passeri, D.Pinci, </a:t>
            </a:r>
          </a:p>
          <a:p>
            <a:pPr eaLnBrk="1" hangingPunct="1"/>
            <a:r>
              <a:rPr lang="it-IT" sz="2000">
                <a:solidFill>
                  <a:schemeClr val="accent2"/>
                </a:solidFill>
                <a:latin typeface="Verdana" charset="0"/>
                <a:ea typeface="ＭＳ Ｐゴシック" charset="0"/>
                <a:cs typeface="ＭＳ Ｐゴシック" charset="0"/>
              </a:rPr>
              <a:t>V.Vagnoni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CSN1- Settembre 2012</a:t>
            </a:r>
            <a:endParaRPr lang="it-IT" sz="1400">
              <a:latin typeface="Verdana" charset="0"/>
            </a:endParaRPr>
          </a:p>
        </p:txBody>
      </p:sp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M.Grassi</a:t>
            </a:r>
            <a:endParaRPr lang="it-IT" sz="1400">
              <a:latin typeface="Verdana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3C94A4-2DF6-314B-9A3B-B5464F2194F9}" type="slidenum">
              <a:rPr lang="it-IT" sz="1400">
                <a:latin typeface="Verdana" charset="0"/>
              </a:rPr>
              <a:pPr eaLnBrk="1" hangingPunct="1"/>
              <a:t>10</a:t>
            </a:fld>
            <a:endParaRPr lang="it-IT" sz="1400">
              <a:latin typeface="Verdana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ATLAS - MOF</a:t>
            </a: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-B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077200" cy="32004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Richieste secondo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RRB-2013-079 di Ottobre</a:t>
            </a:r>
            <a:endParaRPr lang="it-IT" sz="20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None/>
              <a:tabLst>
                <a:tab pos="2066925" algn="r"/>
                <a:tab pos="3314700" algn="r"/>
                <a:tab pos="4572000" algn="r"/>
                <a:tab pos="5829300" algn="r"/>
              </a:tabLst>
            </a:pPr>
            <a:r>
              <a:rPr lang="it-IT" sz="24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%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kCHF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</a:t>
            </a:r>
            <a:r>
              <a:rPr lang="it-IT" sz="1800" dirty="0" err="1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ass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)</a:t>
            </a:r>
            <a:r>
              <a:rPr lang="it-IT" sz="1800" dirty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k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</a:t>
            </a:r>
            <a:r>
              <a:rPr lang="it-IT" sz="1800" dirty="0" err="1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ind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)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k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(extra)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Pixel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34.1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208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73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73	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+27.5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IDG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7.0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47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18.5	18	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+2.5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err="1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Lar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6.5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68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31.5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31	-6.0</a:t>
            </a:r>
            <a:endParaRPr lang="it-IT" sz="18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err="1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Tile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8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55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23.5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23	-0.5</a:t>
            </a:r>
            <a:endParaRPr lang="it-IT" sz="18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Muon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21.8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124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52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51.5	</a:t>
            </a:r>
            <a:r>
              <a:rPr lang="it-IT" sz="18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</a:t>
            </a:r>
            <a:endParaRPr lang="it-IT" sz="18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FD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12.8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13	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+5.5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</a:t>
            </a:r>
            <a:r>
              <a:rPr lang="it-IT" sz="1800" dirty="0">
                <a:latin typeface="Verdana" charset="0"/>
                <a:ea typeface="ＭＳ Ｐゴシック" charset="0"/>
                <a:cs typeface="ＭＳ Ｐゴシック" charset="0"/>
              </a:rPr>
              <a:t>Totale		</a:t>
            </a:r>
            <a:r>
              <a:rPr lang="it-IT" sz="1800" dirty="0" smtClean="0">
                <a:latin typeface="Verdana" charset="0"/>
                <a:ea typeface="ＭＳ Ｐゴシック" charset="0"/>
                <a:cs typeface="ＭＳ Ｐゴシック" charset="0"/>
              </a:rPr>
              <a:t>212</a:t>
            </a:r>
            <a:r>
              <a:rPr lang="it-IT" sz="1800" dirty="0"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latin typeface="Verdana" charset="0"/>
                <a:ea typeface="ＭＳ Ｐゴシック" charset="0"/>
                <a:cs typeface="ＭＳ Ｐゴシック" charset="0"/>
              </a:rPr>
              <a:t>210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b="1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+29</a:t>
            </a:r>
            <a:endParaRPr lang="it-IT" sz="1800" b="1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endParaRPr lang="it-IT" sz="18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1295400" y="4419600"/>
            <a:ext cx="6553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Gli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autori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italiani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sono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158 / 1812 = </a:t>
            </a:r>
            <a:r>
              <a:rPr lang="en-US" sz="2000" dirty="0" smtClean="0">
                <a:solidFill>
                  <a:srgbClr val="008000"/>
                </a:solidFill>
                <a:latin typeface="Verdana" charset="0"/>
              </a:rPr>
              <a:t>8.7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%</a:t>
            </a: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La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frazione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italiana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di MOFA e’ 	</a:t>
            </a:r>
            <a:r>
              <a:rPr lang="en-US" sz="2000" dirty="0" smtClean="0">
                <a:solidFill>
                  <a:srgbClr val="CC0000"/>
                </a:solidFill>
                <a:latin typeface="Verdana" charset="0"/>
              </a:rPr>
              <a:t>8.5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%</a:t>
            </a: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La </a:t>
            </a:r>
            <a:r>
              <a:rPr lang="en-US" altLang="ja-JP" sz="2000" dirty="0" err="1" smtClean="0">
                <a:solidFill>
                  <a:srgbClr val="0000FF"/>
                </a:solidFill>
                <a:latin typeface="Verdana" charset="0"/>
              </a:rPr>
              <a:t>frazione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altLang="ja-JP" sz="2000" dirty="0" err="1" smtClean="0">
                <a:solidFill>
                  <a:srgbClr val="0000FF"/>
                </a:solidFill>
                <a:latin typeface="Verdana" charset="0"/>
              </a:rPr>
              <a:t>italiana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 di MOFB e’ 	</a:t>
            </a:r>
            <a:r>
              <a:rPr lang="en-US" altLang="ja-JP" sz="2000" dirty="0" smtClean="0">
                <a:solidFill>
                  <a:srgbClr val="CC0000"/>
                </a:solidFill>
                <a:latin typeface="Verdana" charset="0"/>
              </a:rPr>
              <a:t>10.7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%</a:t>
            </a:r>
            <a:endParaRPr lang="it-IT" altLang="ja-JP" sz="2000" dirty="0">
              <a:solidFill>
                <a:srgbClr val="0000FF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2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CSN1- Settembre 2012</a:t>
            </a:r>
            <a:endParaRPr lang="it-IT" sz="1400">
              <a:latin typeface="Verdana" charset="0"/>
            </a:endParaRPr>
          </a:p>
        </p:txBody>
      </p:sp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M.Grassi</a:t>
            </a:r>
            <a:endParaRPr lang="it-IT" sz="1400">
              <a:latin typeface="Verdana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ED35040-DBD1-0F46-A632-F5BEB0DD88D3}" type="slidenum">
              <a:rPr lang="it-IT" sz="1400">
                <a:latin typeface="Verdana" charset="0"/>
              </a:rPr>
              <a:pPr eaLnBrk="1" hangingPunct="1"/>
              <a:t>11</a:t>
            </a:fld>
            <a:endParaRPr lang="it-IT" sz="1400">
              <a:latin typeface="Verdana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CMS - </a:t>
            </a: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MOF-A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382000" cy="32766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		</a:t>
            </a:r>
            <a:r>
              <a:rPr lang="it-IT" sz="2000" dirty="0" err="1">
                <a:latin typeface="Verdana" charset="0"/>
                <a:ea typeface="ＭＳ Ｐゴシック" charset="0"/>
                <a:cs typeface="ＭＳ Ｐゴシック" charset="0"/>
              </a:rPr>
              <a:t>kCHF</a:t>
            </a:r>
            <a:r>
              <a:rPr lang="it-IT" sz="2000" dirty="0">
                <a:latin typeface="Verdana" charset="0"/>
                <a:ea typeface="ＭＳ Ｐゴシック" charset="0"/>
                <a:cs typeface="ＭＳ Ｐゴシック" charset="0"/>
              </a:rPr>
              <a:t>	k€</a:t>
            </a: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RRB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2013-011 Aprile</a:t>
            </a: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1703</a:t>
            </a: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endParaRPr lang="it-IT" sz="2000" dirty="0" smtClean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  <a:sym typeface="Symbol" charset="0"/>
              </a:rPr>
              <a:t>RRB 2013-086 Ottobre	1723</a:t>
            </a:r>
            <a:endParaRPr lang="it-IT" sz="20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Ridotti 		</a:t>
            </a:r>
          </a:p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in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kind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(2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fte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) 		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-160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Ulteriore in-</a:t>
            </a:r>
            <a:r>
              <a:rPr lang="it-IT" sz="2000" dirty="0" err="1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kind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	</a:t>
            </a:r>
            <a:endParaRPr lang="it-IT" sz="2000" dirty="0" smtClean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totale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1563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1303</a:t>
            </a: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aggiunti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</a:t>
            </a:r>
          </a:p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in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kind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(3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fte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) 		 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85</a:t>
            </a:r>
            <a:endParaRPr lang="it-IT" sz="20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3854450" algn="r"/>
                <a:tab pos="5286375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Tetto: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MOFA+MOFB 	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2250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€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	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9.5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k€/</a:t>
            </a:r>
            <a:r>
              <a:rPr lang="it-IT" sz="2000" dirty="0" err="1" smtClean="0">
                <a:solidFill>
                  <a:srgbClr val="008000"/>
                </a:solidFill>
                <a:latin typeface="Verdana" charset="0"/>
              </a:rPr>
              <a:t>fte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(INFN)</a:t>
            </a:r>
            <a:endParaRPr lang="it-IT" sz="2000" dirty="0">
              <a:solidFill>
                <a:srgbClr val="008000"/>
              </a:solidFill>
              <a:latin typeface="Verdana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1219200" y="5257800"/>
            <a:ext cx="7010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rgbClr val="008000"/>
                </a:solidFill>
                <a:latin typeface="Verdana" charset="0"/>
              </a:rPr>
              <a:t>643 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€ + 85 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€ 	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assegnati/anticipati</a:t>
            </a:r>
            <a:endParaRPr lang="it-IT" altLang="ja-JP" sz="2000" dirty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643 k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€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		</a:t>
            </a:r>
            <a:r>
              <a:rPr lang="it-IT" sz="2000" dirty="0" err="1" smtClean="0">
                <a:solidFill>
                  <a:srgbClr val="0000FF"/>
                </a:solidFill>
                <a:latin typeface="Verdana" charset="0"/>
              </a:rPr>
              <a:t>sj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 da sbloccare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b="1" dirty="0" smtClean="0">
                <a:solidFill>
                  <a:srgbClr val="CC0000"/>
                </a:solidFill>
                <a:latin typeface="Verdana" charset="0"/>
              </a:rPr>
              <a:t>16.5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€	  		nuovi finanziamenti</a:t>
            </a:r>
            <a:endParaRPr lang="it-IT" sz="2000" dirty="0" smtClean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endParaRPr lang="it-IT" sz="2000" dirty="0">
              <a:solidFill>
                <a:srgbClr val="CC0000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CSN1- Settembre 2012</a:t>
            </a:r>
            <a:endParaRPr lang="it-IT" sz="1400">
              <a:latin typeface="Verdana" charset="0"/>
            </a:endParaRPr>
          </a:p>
        </p:txBody>
      </p:sp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M.Grassi</a:t>
            </a:r>
            <a:endParaRPr lang="it-IT" sz="1400">
              <a:latin typeface="Verdana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3C94A4-2DF6-314B-9A3B-B5464F2194F9}" type="slidenum">
              <a:rPr lang="it-IT" sz="1400">
                <a:latin typeface="Verdana" charset="0"/>
              </a:rPr>
              <a:pPr eaLnBrk="1" hangingPunct="1"/>
              <a:t>12</a:t>
            </a:fld>
            <a:endParaRPr lang="it-IT" sz="1400">
              <a:latin typeface="Verdana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CMS - MOF</a:t>
            </a: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-B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077200" cy="32004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Richieste secondo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RRB-2013-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086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di Ottobre</a:t>
            </a:r>
            <a:endParaRPr lang="it-IT" sz="20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None/>
              <a:tabLst>
                <a:tab pos="2066925" algn="r"/>
                <a:tab pos="3314700" algn="r"/>
                <a:tab pos="4572000" algn="r"/>
                <a:tab pos="5829300" algn="r"/>
              </a:tabLst>
            </a:pPr>
            <a:r>
              <a:rPr lang="it-IT" sz="24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%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kCHF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</a:t>
            </a:r>
            <a:r>
              <a:rPr lang="it-IT" sz="1800" dirty="0" err="1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ass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)</a:t>
            </a:r>
            <a:r>
              <a:rPr lang="it-IT" sz="1800" dirty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k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</a:t>
            </a:r>
            <a:r>
              <a:rPr lang="it-IT" sz="1800" dirty="0" err="1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ind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)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k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€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(extra)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err="1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tracker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22.3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338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141.5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141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</a:t>
            </a:r>
            <a:endParaRPr lang="it-IT" sz="18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ECAL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13.3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122.5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4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8.5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48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+6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DT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275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114.5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114.5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</a:t>
            </a:r>
            <a:endParaRPr lang="it-IT" sz="18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RPC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20.9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103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43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43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</a:t>
            </a:r>
            <a:endParaRPr lang="it-IT" sz="18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Trigger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1.6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7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2.5</a:t>
            </a:r>
            <a:r>
              <a:rPr lang="it-IT" sz="18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3	</a:t>
            </a:r>
            <a:r>
              <a:rPr lang="it-IT" sz="18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0</a:t>
            </a:r>
            <a:endParaRPr lang="it-IT" sz="1800" dirty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endParaRPr lang="it-IT" sz="1800" dirty="0" smtClean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572000" algn="r"/>
                <a:tab pos="5829300" algn="r"/>
                <a:tab pos="7178675" algn="r"/>
              </a:tabLst>
            </a:pPr>
            <a:r>
              <a:rPr lang="it-IT" sz="18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Totale		</a:t>
            </a:r>
            <a:r>
              <a:rPr lang="it-IT" sz="18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352</a:t>
            </a:r>
            <a:r>
              <a:rPr lang="it-IT" sz="18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349.5</a:t>
            </a:r>
            <a:r>
              <a:rPr lang="it-IT" sz="18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1800" dirty="0" smtClean="0">
                <a:solidFill>
                  <a:srgbClr val="CC0000"/>
                </a:solidFill>
                <a:latin typeface="Verdana" charset="0"/>
                <a:ea typeface="ＭＳ Ｐゴシック" charset="0"/>
                <a:cs typeface="ＭＳ Ｐゴシック" charset="0"/>
              </a:rPr>
              <a:t>+6</a:t>
            </a:r>
            <a:endParaRPr lang="it-IT" sz="18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endParaRPr lang="it-IT" sz="18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1447800" y="4648200"/>
            <a:ext cx="6553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Gli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autori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italiani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sono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173 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/ 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1389 =</a:t>
            </a:r>
            <a:r>
              <a:rPr lang="en-US" sz="2000" dirty="0" smtClean="0">
                <a:solidFill>
                  <a:srgbClr val="008000"/>
                </a:solidFill>
                <a:latin typeface="Verdana" charset="0"/>
              </a:rPr>
              <a:t>12</a:t>
            </a:r>
            <a:r>
              <a:rPr lang="en-US" sz="2000" dirty="0" smtClean="0">
                <a:solidFill>
                  <a:srgbClr val="008000"/>
                </a:solidFill>
                <a:latin typeface="Verdana" charset="0"/>
              </a:rPr>
              <a:t>.5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%</a:t>
            </a:r>
            <a:endParaRPr lang="en-US" sz="2000" dirty="0" smtClean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La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frazione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Verdana" charset="0"/>
              </a:rPr>
              <a:t>italiana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di MOFA e’ 	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   </a:t>
            </a:r>
            <a:r>
              <a:rPr lang="en-US" sz="2000" dirty="0" smtClean="0">
                <a:solidFill>
                  <a:srgbClr val="CC0000"/>
                </a:solidFill>
                <a:latin typeface="Verdana" charset="0"/>
              </a:rPr>
              <a:t>12.6</a:t>
            </a:r>
            <a:r>
              <a:rPr lang="en-US" sz="2000" dirty="0" smtClean="0">
                <a:solidFill>
                  <a:srgbClr val="0000FF"/>
                </a:solidFill>
                <a:latin typeface="Verdana" charset="0"/>
              </a:rPr>
              <a:t>%</a:t>
            </a:r>
            <a:endParaRPr lang="en-US" sz="2000" dirty="0" smtClean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La </a:t>
            </a:r>
            <a:r>
              <a:rPr lang="en-US" altLang="ja-JP" sz="2000" dirty="0" err="1" smtClean="0">
                <a:solidFill>
                  <a:srgbClr val="0000FF"/>
                </a:solidFill>
                <a:latin typeface="Verdana" charset="0"/>
              </a:rPr>
              <a:t>frazione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 </a:t>
            </a:r>
            <a:r>
              <a:rPr lang="en-US" altLang="ja-JP" sz="2000" dirty="0" err="1" smtClean="0">
                <a:solidFill>
                  <a:srgbClr val="0000FF"/>
                </a:solidFill>
                <a:latin typeface="Verdana" charset="0"/>
              </a:rPr>
              <a:t>italiana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 di MOFB e’ 	</a:t>
            </a:r>
            <a:r>
              <a:rPr lang="en-US" altLang="ja-JP" sz="2000" b="1" dirty="0" smtClean="0">
                <a:solidFill>
                  <a:srgbClr val="CC0000"/>
                </a:solidFill>
                <a:latin typeface="Verdana" charset="0"/>
              </a:rPr>
              <a:t>14.1</a:t>
            </a:r>
            <a:r>
              <a:rPr lang="en-US" altLang="ja-JP" sz="2000" dirty="0" smtClean="0">
                <a:solidFill>
                  <a:srgbClr val="0000FF"/>
                </a:solidFill>
                <a:latin typeface="Verdana" charset="0"/>
              </a:rPr>
              <a:t>%</a:t>
            </a:r>
            <a:endParaRPr lang="it-IT" altLang="ja-JP" sz="2000" dirty="0">
              <a:solidFill>
                <a:srgbClr val="0000FF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22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CSN1- Settembre 2012</a:t>
            </a:r>
            <a:endParaRPr lang="it-IT" sz="1400">
              <a:latin typeface="Verdana" charset="0"/>
            </a:endParaRPr>
          </a:p>
        </p:txBody>
      </p:sp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M.Grassi</a:t>
            </a:r>
            <a:endParaRPr lang="it-IT" sz="1400">
              <a:latin typeface="Verdana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3C94A4-2DF6-314B-9A3B-B5464F2194F9}" type="slidenum">
              <a:rPr lang="it-IT" sz="1400">
                <a:latin typeface="Verdana" charset="0"/>
              </a:rPr>
              <a:pPr eaLnBrk="1" hangingPunct="1"/>
              <a:t>13</a:t>
            </a:fld>
            <a:endParaRPr lang="it-IT" sz="1400" dirty="0">
              <a:latin typeface="Verdana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S</a:t>
            </a:r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ommario</a:t>
            </a:r>
            <a:endParaRPr lang="it-IT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8077200" cy="15240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ATLAS MOF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-A sblocco dei </a:t>
            </a:r>
            <a:r>
              <a:rPr lang="it-IT" sz="2000" dirty="0" err="1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sj</a:t>
            </a: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405.5 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k€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+ 48.0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€</a:t>
            </a:r>
          </a:p>
          <a:p>
            <a:pPr eaLnBrk="1" hangingPunct="1"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-B assegnazione dell’</a:t>
            </a:r>
            <a:r>
              <a:rPr lang="it-IT" sz="2000" dirty="0" err="1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ind</a:t>
            </a: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.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210.0 k€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 	+ 29.0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€</a:t>
            </a:r>
            <a:endParaRPr lang="it-IT" sz="20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2514600"/>
            <a:ext cx="8077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CMS MOF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-A sblocco dei </a:t>
            </a:r>
            <a:r>
              <a:rPr lang="it-IT" sz="2000" dirty="0" err="1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sj</a:t>
            </a: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643.0 k€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 	+ 16.5 k€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-B assegnazione dell’</a:t>
            </a:r>
            <a:r>
              <a:rPr lang="it-IT" sz="2000" dirty="0" err="1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ind</a:t>
            </a: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.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349.5 k€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 	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+ 6.0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k€ </a:t>
            </a:r>
            <a:endParaRPr lang="it-IT" sz="20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3733800"/>
            <a:ext cx="8077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ATLAS e CMS Fase2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complessivi	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+ 248.0 k€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</a:t>
            </a:r>
            <a:endParaRPr lang="it-IT" sz="20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4724400"/>
            <a:ext cx="8077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latin typeface="Verdana" charset="0"/>
                <a:ea typeface="ＭＳ Ｐゴシック" charset="0"/>
                <a:cs typeface="ＭＳ Ｐゴシック" charset="0"/>
              </a:rPr>
              <a:t>CF di commissione</a:t>
            </a:r>
            <a:endParaRPr lang="it-IT" sz="2000" dirty="0"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Upgrade CF (CMS) 	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 250.0 k€</a:t>
            </a:r>
          </a:p>
          <a:p>
            <a:pPr eaLnBrk="1" hangingPunct="1"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Flussimetri RPC (ATLAS) </a:t>
            </a:r>
            <a:r>
              <a:rPr lang="it-IT" sz="2000" dirty="0">
                <a:solidFill>
                  <a:srgbClr val="000090"/>
                </a:solidFill>
                <a:latin typeface="Verdana" charset="0"/>
                <a:ea typeface="ＭＳ Ｐゴシック" charset="0"/>
                <a:cs typeface="ＭＳ Ｐゴシック" charset="0"/>
              </a:rPr>
              <a:t>		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	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25.0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k€</a:t>
            </a: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000090"/>
                </a:solidFill>
                <a:latin typeface="Verdana" charset="0"/>
              </a:rPr>
              <a:t>Extra costi IBL (ATLAS)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		32.5 </a:t>
            </a:r>
            <a:r>
              <a:rPr lang="it-IT" sz="2000">
                <a:solidFill>
                  <a:srgbClr val="CC0000"/>
                </a:solidFill>
                <a:latin typeface="Verdana" charset="0"/>
              </a:rPr>
              <a:t>k</a:t>
            </a:r>
            <a:r>
              <a:rPr lang="it-IT" sz="2000" smtClean="0">
                <a:solidFill>
                  <a:srgbClr val="CC0000"/>
                </a:solidFill>
                <a:latin typeface="Verdana" charset="0"/>
              </a:rPr>
              <a:t>€	(?)</a:t>
            </a:r>
            <a:endParaRPr lang="it-IT" sz="2000" dirty="0" smtClean="0">
              <a:solidFill>
                <a:srgbClr val="CC0000"/>
              </a:solidFill>
              <a:latin typeface="Verdana" charset="0"/>
            </a:endParaRPr>
          </a:p>
          <a:p>
            <a:pPr eaLnBrk="1" hangingPunct="1">
              <a:buFontTx/>
              <a:buNone/>
              <a:tabLst>
                <a:tab pos="2066925" algn="r"/>
                <a:tab pos="3314700" algn="r"/>
                <a:tab pos="4305300" algn="r"/>
                <a:tab pos="6629400" algn="r"/>
              </a:tabLst>
            </a:pP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</a:t>
            </a:r>
            <a:endParaRPr lang="it-IT" sz="2000" dirty="0">
              <a:solidFill>
                <a:srgbClr val="CC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68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</a:t>
            </a:r>
            <a:endParaRPr lang="it-I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7ABD3-241C-7245-966A-C5A31013A077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73642"/>
              </p:ext>
            </p:extLst>
          </p:nvPr>
        </p:nvGraphicFramePr>
        <p:xfrm>
          <a:off x="76200" y="1219200"/>
          <a:ext cx="4405193" cy="4525974"/>
        </p:xfrm>
        <a:graphic>
          <a:graphicData uri="http://schemas.openxmlformats.org/drawingml/2006/table">
            <a:tbl>
              <a:tblPr/>
              <a:tblGrid>
                <a:gridCol w="584059"/>
                <a:gridCol w="970132"/>
                <a:gridCol w="475167"/>
                <a:gridCol w="475167"/>
                <a:gridCol w="475167"/>
                <a:gridCol w="475167"/>
                <a:gridCol w="475167"/>
                <a:gridCol w="475167"/>
              </a:tblGrid>
              <a:tr h="22768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996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8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tracker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 R0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cooling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368.5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1123.5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268.5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FLAM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WP1-sim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WP2-transm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WP3-New AM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Wp4-packing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RPC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electrodes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Prototypes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front-end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eco-gas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GIF++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53013"/>
              </p:ext>
            </p:extLst>
          </p:nvPr>
        </p:nvGraphicFramePr>
        <p:xfrm>
          <a:off x="4648199" y="1874838"/>
          <a:ext cx="4419601" cy="4525962"/>
        </p:xfrm>
        <a:graphic>
          <a:graphicData uri="http://schemas.openxmlformats.org/drawingml/2006/table">
            <a:tbl>
              <a:tblPr/>
              <a:tblGrid>
                <a:gridCol w="585969"/>
                <a:gridCol w="973306"/>
                <a:gridCol w="476721"/>
                <a:gridCol w="476721"/>
                <a:gridCol w="476721"/>
                <a:gridCol w="476721"/>
                <a:gridCol w="476721"/>
                <a:gridCol w="476721"/>
              </a:tblGrid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BIS7/8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chambers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MUONS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GEM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DC power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TileCal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Sviluppo FE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 partitori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EndCap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Spacal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711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886.5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1061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2658.5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07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Proposte 2014 - v1 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860834"/>
              </p:ext>
            </p:extLst>
          </p:nvPr>
        </p:nvGraphicFramePr>
        <p:xfrm>
          <a:off x="152400" y="1493826"/>
          <a:ext cx="4167605" cy="4525974"/>
        </p:xfrm>
        <a:graphic>
          <a:graphicData uri="http://schemas.openxmlformats.org/drawingml/2006/table">
            <a:tbl>
              <a:tblPr/>
              <a:tblGrid>
                <a:gridCol w="584059"/>
                <a:gridCol w="970132"/>
                <a:gridCol w="435569"/>
                <a:gridCol w="435569"/>
                <a:gridCol w="435569"/>
                <a:gridCol w="435569"/>
                <a:gridCol w="435569"/>
                <a:gridCol w="435569"/>
              </a:tblGrid>
              <a:tr h="22768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Proposte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996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8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tracker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 R0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cooling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FLAM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WP1-sim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WP2-transm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WP3-New AM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Wp4-packing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RPC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electrodes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Prototypes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front-end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eco-gas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GIF++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57900"/>
              </p:ext>
            </p:extLst>
          </p:nvPr>
        </p:nvGraphicFramePr>
        <p:xfrm>
          <a:off x="4572002" y="2133600"/>
          <a:ext cx="4190998" cy="4525962"/>
        </p:xfrm>
        <a:graphic>
          <a:graphicData uri="http://schemas.openxmlformats.org/drawingml/2006/table">
            <a:tbl>
              <a:tblPr/>
              <a:tblGrid>
                <a:gridCol w="587337"/>
                <a:gridCol w="975577"/>
                <a:gridCol w="438014"/>
                <a:gridCol w="438014"/>
                <a:gridCol w="438014"/>
                <a:gridCol w="438014"/>
                <a:gridCol w="438014"/>
                <a:gridCol w="438014"/>
              </a:tblGrid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BIS7/8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chambers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MUONS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GEM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DC power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TileCal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Sviluppo FE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 partitori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EndCap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Spacal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 Placeholder 2"/>
          <p:cNvSpPr txBox="1">
            <a:spLocks/>
          </p:cNvSpPr>
          <p:nvPr/>
        </p:nvSpPr>
        <p:spPr>
          <a:xfrm>
            <a:off x="3048000" y="1143000"/>
            <a:ext cx="5791200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Clr>
                <a:srgbClr val="CE206C"/>
              </a:buClr>
              <a:buFontTx/>
              <a:buNone/>
            </a:pPr>
            <a:r>
              <a:rPr lang="it-IT" sz="1800" dirty="0" smtClean="0">
                <a:solidFill>
                  <a:srgbClr val="0000FF"/>
                </a:solidFill>
              </a:rPr>
              <a:t>Fanno parte del finanziamento totale degli R&amp;D </a:t>
            </a:r>
            <a:endParaRPr lang="it-IT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8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Proposte 2014 – v2 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3048000" y="1143000"/>
            <a:ext cx="5791200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Clr>
                <a:srgbClr val="CE206C"/>
              </a:buClr>
              <a:buFontTx/>
              <a:buNone/>
            </a:pPr>
            <a:r>
              <a:rPr lang="it-IT" sz="1800" dirty="0" smtClean="0">
                <a:solidFill>
                  <a:srgbClr val="0000FF"/>
                </a:solidFill>
              </a:rPr>
              <a:t>Fanno parte del finanziamento totale degli R&amp;D </a:t>
            </a:r>
            <a:endParaRPr lang="it-IT" sz="20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75642"/>
              </p:ext>
            </p:extLst>
          </p:nvPr>
        </p:nvGraphicFramePr>
        <p:xfrm>
          <a:off x="76200" y="1600200"/>
          <a:ext cx="4167605" cy="4525974"/>
        </p:xfrm>
        <a:graphic>
          <a:graphicData uri="http://schemas.openxmlformats.org/drawingml/2006/table">
            <a:tbl>
              <a:tblPr/>
              <a:tblGrid>
                <a:gridCol w="584059"/>
                <a:gridCol w="970132"/>
                <a:gridCol w="435569"/>
                <a:gridCol w="435569"/>
                <a:gridCol w="435569"/>
                <a:gridCol w="435569"/>
                <a:gridCol w="435569"/>
                <a:gridCol w="435569"/>
              </a:tblGrid>
              <a:tr h="22768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Proposte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996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CMS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8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tracker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 R0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cooling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FLAM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WP1-sim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WP2-transm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WP3-New AM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Wp4-packing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818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RPC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electrodes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Prototypes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front-end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eco-gas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GIF++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9899" marR="9899" marT="9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1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899" marR="9899" marT="9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63119"/>
              </p:ext>
            </p:extLst>
          </p:nvPr>
        </p:nvGraphicFramePr>
        <p:xfrm>
          <a:off x="4648200" y="2179638"/>
          <a:ext cx="4267197" cy="4525962"/>
        </p:xfrm>
        <a:graphic>
          <a:graphicData uri="http://schemas.openxmlformats.org/drawingml/2006/table">
            <a:tbl>
              <a:tblPr/>
              <a:tblGrid>
                <a:gridCol w="598015"/>
                <a:gridCol w="993314"/>
                <a:gridCol w="445978"/>
                <a:gridCol w="445978"/>
                <a:gridCol w="445978"/>
                <a:gridCol w="445978"/>
                <a:gridCol w="445978"/>
                <a:gridCol w="445978"/>
              </a:tblGrid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BIS7/8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chambers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MUONS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DT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GEM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DC power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trigger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TileCal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Sviluppo FE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 partitori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EndCap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Spacal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Totali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52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11973" marR="11973" marT="11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973" marR="11973" marT="1197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</a:t>
                      </a:r>
                    </a:p>
                  </a:txBody>
                  <a:tcPr marL="11973" marR="11973" marT="119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27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 Specifici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143000"/>
            <a:ext cx="83820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Clr>
                <a:srgbClr val="CE206C"/>
              </a:buClr>
              <a:buFontTx/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PPS-TOTEM </a:t>
            </a:r>
            <a:r>
              <a:rPr lang="it-IT" sz="1800" dirty="0" smtClean="0"/>
              <a:t>(TOTEM/CMS)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Tetto di 100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r>
              <a:rPr lang="it-IT" sz="1800" dirty="0" smtClean="0">
                <a:solidFill>
                  <a:srgbClr val="0000FF"/>
                </a:solidFill>
              </a:rPr>
              <a:t> fissato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Non ci sono duplicati di finanziamento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Esiste un chiaro (delimitato) interesse di CMS </a:t>
            </a:r>
            <a:endParaRPr lang="it-IT" sz="1800" dirty="0" smtClean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Aspettiamo il TDR che sar</a:t>
            </a:r>
            <a:r>
              <a:rPr lang="it-IT" sz="1800" dirty="0" smtClean="0">
                <a:solidFill>
                  <a:srgbClr val="0000FF"/>
                </a:solidFill>
              </a:rPr>
              <a:t>à in parte presentato a giugno a LHCC e in concluso in autunno</a:t>
            </a:r>
            <a:endParaRPr lang="it-IT" sz="1800" dirty="0" smtClean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endParaRPr lang="it-IT" sz="1800" dirty="0">
              <a:solidFill>
                <a:srgbClr val="0000FF"/>
              </a:solidFill>
            </a:endParaRPr>
          </a:p>
          <a:p>
            <a:pPr marL="0" indent="0">
              <a:buClr>
                <a:srgbClr val="CE206C"/>
              </a:buClr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NSW </a:t>
            </a:r>
            <a:r>
              <a:rPr lang="it-IT" sz="1800" dirty="0" smtClean="0"/>
              <a:t>(ATLAS)</a:t>
            </a:r>
            <a:endParaRPr lang="it-IT" sz="1800" dirty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105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r>
              <a:rPr lang="it-IT" sz="1800" dirty="0" smtClean="0">
                <a:solidFill>
                  <a:srgbClr val="0000FF"/>
                </a:solidFill>
              </a:rPr>
              <a:t> nella tasca </a:t>
            </a:r>
            <a:r>
              <a:rPr lang="it-IT" sz="1800" dirty="0" err="1" smtClean="0">
                <a:solidFill>
                  <a:srgbClr val="0000FF"/>
                </a:solidFill>
              </a:rPr>
              <a:t>sj</a:t>
            </a:r>
            <a:r>
              <a:rPr lang="it-IT" sz="1800" dirty="0" smtClean="0">
                <a:solidFill>
                  <a:srgbClr val="0000FF"/>
                </a:solidFill>
              </a:rPr>
              <a:t> alla realizzazione del modulo0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Il modulo0 </a:t>
            </a:r>
            <a:r>
              <a:rPr lang="it-IT" sz="1800" dirty="0" err="1" smtClean="0">
                <a:solidFill>
                  <a:srgbClr val="0000FF"/>
                </a:solidFill>
              </a:rPr>
              <a:t>e’</a:t>
            </a:r>
            <a:r>
              <a:rPr lang="it-IT" sz="1800" dirty="0" smtClean="0">
                <a:solidFill>
                  <a:srgbClr val="0000FF"/>
                </a:solidFill>
              </a:rPr>
              <a:t> in fase produzione, non </a:t>
            </a:r>
            <a:r>
              <a:rPr lang="it-IT" sz="1800" dirty="0" smtClean="0">
                <a:solidFill>
                  <a:srgbClr val="0000FF"/>
                </a:solidFill>
              </a:rPr>
              <a:t>è ancora pronto.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E’ impropriamente nella tasca, se fosse </a:t>
            </a:r>
            <a:r>
              <a:rPr lang="it-IT" sz="1800" dirty="0" err="1" smtClean="0">
                <a:solidFill>
                  <a:srgbClr val="0000FF"/>
                </a:solidFill>
              </a:rPr>
              <a:t>sj</a:t>
            </a:r>
            <a:r>
              <a:rPr lang="it-IT" sz="1800" dirty="0" smtClean="0">
                <a:solidFill>
                  <a:srgbClr val="0000FF"/>
                </a:solidFill>
              </a:rPr>
              <a:t> vero sarebbe sbloccato a luglio o settembre</a:t>
            </a:r>
            <a:endParaRPr lang="it-IT" sz="1800" dirty="0" smtClean="0">
              <a:solidFill>
                <a:srgbClr val="008000"/>
              </a:solidFill>
            </a:endParaRPr>
          </a:p>
          <a:p>
            <a:pPr marL="457200" lvl="1" indent="0">
              <a:buClr>
                <a:srgbClr val="CE206C"/>
              </a:buClr>
              <a:buFontTx/>
              <a:buNone/>
            </a:pPr>
            <a:endParaRPr lang="it-IT" sz="1400" dirty="0" smtClean="0">
              <a:solidFill>
                <a:srgbClr val="008000"/>
              </a:solidFill>
            </a:endParaRPr>
          </a:p>
          <a:p>
            <a:pPr marL="0" indent="0">
              <a:buClr>
                <a:srgbClr val="CE206C"/>
              </a:buClr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MOF-B </a:t>
            </a:r>
            <a:r>
              <a:rPr lang="it-IT" sz="1800" dirty="0" smtClean="0"/>
              <a:t>(</a:t>
            </a:r>
            <a:r>
              <a:rPr lang="it-IT" sz="1800" dirty="0"/>
              <a:t>ATLAS/CMS</a:t>
            </a:r>
            <a:r>
              <a:rPr lang="it-IT" sz="1800" dirty="0" smtClean="0"/>
              <a:t>)</a:t>
            </a:r>
            <a:endParaRPr lang="it-IT" sz="1800" dirty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Il contributo italiano supera la quota di firme</a:t>
            </a:r>
            <a:endParaRPr lang="it-IT" sz="1800" dirty="0">
              <a:solidFill>
                <a:srgbClr val="0000FF"/>
              </a:solidFill>
            </a:endParaRP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9859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 Specifici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143000"/>
            <a:ext cx="8382000" cy="5334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Clr>
                <a:srgbClr val="CE206C"/>
              </a:buClr>
              <a:buFontTx/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Flussimetri RPC </a:t>
            </a:r>
            <a:r>
              <a:rPr lang="it-IT" sz="1800" dirty="0" smtClean="0">
                <a:solidFill>
                  <a:srgbClr val="000000"/>
                </a:solidFill>
              </a:rPr>
              <a:t>(ATLAS)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25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endParaRPr lang="it-IT" sz="1800" dirty="0" smtClean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Favorevoli all’assegnazione.</a:t>
            </a:r>
          </a:p>
          <a:p>
            <a:pPr>
              <a:buClr>
                <a:srgbClr val="CE206C"/>
              </a:buClr>
            </a:pPr>
            <a:endParaRPr lang="it-IT" sz="1800" dirty="0">
              <a:solidFill>
                <a:srgbClr val="0000FF"/>
              </a:solidFill>
            </a:endParaRPr>
          </a:p>
          <a:p>
            <a:pPr marL="0" indent="0">
              <a:buClr>
                <a:srgbClr val="CE206C"/>
              </a:buClr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Upgrade Common Funds </a:t>
            </a:r>
            <a:r>
              <a:rPr lang="it-IT" sz="1800" dirty="0" smtClean="0">
                <a:solidFill>
                  <a:srgbClr val="000000"/>
                </a:solidFill>
              </a:rPr>
              <a:t>(CMS)</a:t>
            </a:r>
            <a:endParaRPr lang="it-IT" sz="1800" dirty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Le richieste di sono </a:t>
            </a:r>
            <a:r>
              <a:rPr lang="it-IT" sz="1800" dirty="0" err="1" smtClean="0">
                <a:solidFill>
                  <a:srgbClr val="0000FF"/>
                </a:solidFill>
              </a:rPr>
              <a:t>gia’</a:t>
            </a:r>
            <a:r>
              <a:rPr lang="it-IT" sz="1800" dirty="0" smtClean="0">
                <a:solidFill>
                  <a:srgbClr val="0000FF"/>
                </a:solidFill>
              </a:rPr>
              <a:t> state discusse ed approvate. 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Nel Fondo indiviso sono previsti </a:t>
            </a:r>
            <a:r>
              <a:rPr lang="it-IT" sz="1800" dirty="0" smtClean="0">
                <a:solidFill>
                  <a:srgbClr val="008000"/>
                </a:solidFill>
              </a:rPr>
              <a:t>250 </a:t>
            </a:r>
            <a:r>
              <a:rPr lang="it-IT" sz="1800" dirty="0" err="1" smtClean="0">
                <a:solidFill>
                  <a:srgbClr val="008000"/>
                </a:solidFill>
              </a:rPr>
              <a:t>KEu</a:t>
            </a:r>
            <a:r>
              <a:rPr lang="it-IT" sz="1800" dirty="0" smtClean="0">
                <a:solidFill>
                  <a:srgbClr val="008000"/>
                </a:solidFill>
              </a:rPr>
              <a:t>, 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E’ stato fatto un anticipo di 100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r>
              <a:rPr lang="it-IT" sz="1800" dirty="0" smtClean="0">
                <a:solidFill>
                  <a:srgbClr val="0000FF"/>
                </a:solidFill>
              </a:rPr>
              <a:t> utilizzando MOFA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Sono un finanziamento “flessibile” che pu</a:t>
            </a:r>
            <a:r>
              <a:rPr lang="it-IT" sz="1800" dirty="0" smtClean="0">
                <a:solidFill>
                  <a:srgbClr val="0000FF"/>
                </a:solidFill>
              </a:rPr>
              <a:t>ò</a:t>
            </a:r>
            <a:r>
              <a:rPr lang="it-IT" sz="1800" dirty="0" smtClean="0">
                <a:solidFill>
                  <a:srgbClr val="0000FF"/>
                </a:solidFill>
              </a:rPr>
              <a:t> aiutare la gestione finanziari degli imprevisti in CSN1, ma alla fine deve essere erogato.</a:t>
            </a:r>
            <a:endParaRPr lang="it-IT" sz="1800" dirty="0" smtClean="0">
              <a:solidFill>
                <a:srgbClr val="CC0000"/>
              </a:solidFill>
            </a:endParaRPr>
          </a:p>
          <a:p>
            <a:endParaRPr lang="it-IT" sz="1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 Specifici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143000"/>
            <a:ext cx="8382000" cy="5334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endParaRPr lang="it-IT" sz="1800" dirty="0">
              <a:solidFill>
                <a:srgbClr val="CC0000"/>
              </a:solidFill>
            </a:endParaRPr>
          </a:p>
          <a:p>
            <a:pPr marL="0" indent="0">
              <a:buClr>
                <a:srgbClr val="CE206C"/>
              </a:buClr>
              <a:buNone/>
            </a:pPr>
            <a:r>
              <a:rPr lang="it-IT" sz="2000" dirty="0" smtClean="0">
                <a:solidFill>
                  <a:srgbClr val="CC0000"/>
                </a:solidFill>
              </a:rPr>
              <a:t>Extra costi IBL </a:t>
            </a:r>
            <a:r>
              <a:rPr lang="it-IT" sz="2000" dirty="0" smtClean="0">
                <a:solidFill>
                  <a:srgbClr val="000000"/>
                </a:solidFill>
              </a:rPr>
              <a:t>(ATLAS)</a:t>
            </a:r>
            <a:endParaRPr lang="it-IT" sz="2000" dirty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Una prima richiesta di Extra Costi IBL per 100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r>
              <a:rPr lang="it-IT" sz="1800" dirty="0" smtClean="0">
                <a:solidFill>
                  <a:srgbClr val="0000FF"/>
                </a:solidFill>
              </a:rPr>
              <a:t> </a:t>
            </a:r>
            <a:r>
              <a:rPr lang="it-IT" sz="1800" dirty="0" err="1" smtClean="0">
                <a:solidFill>
                  <a:srgbClr val="0000FF"/>
                </a:solidFill>
              </a:rPr>
              <a:t>e’</a:t>
            </a:r>
            <a:r>
              <a:rPr lang="it-IT" sz="1800" dirty="0" smtClean="0">
                <a:solidFill>
                  <a:srgbClr val="0000FF"/>
                </a:solidFill>
              </a:rPr>
              <a:t> </a:t>
            </a:r>
            <a:r>
              <a:rPr lang="it-IT" sz="1800" dirty="0" err="1" smtClean="0">
                <a:solidFill>
                  <a:srgbClr val="0000FF"/>
                </a:solidFill>
              </a:rPr>
              <a:t>gia’</a:t>
            </a:r>
            <a:r>
              <a:rPr lang="it-IT" sz="1800" dirty="0" smtClean="0">
                <a:solidFill>
                  <a:srgbClr val="0000FF"/>
                </a:solidFill>
              </a:rPr>
              <a:t> stata soddisfatta.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Problemi col </a:t>
            </a:r>
            <a:r>
              <a:rPr lang="it-IT" sz="1800" dirty="0" err="1" smtClean="0">
                <a:solidFill>
                  <a:srgbClr val="0000FF"/>
                </a:solidFill>
              </a:rPr>
              <a:t>bonding</a:t>
            </a:r>
            <a:r>
              <a:rPr lang="it-IT" sz="1800" dirty="0" smtClean="0">
                <a:solidFill>
                  <a:srgbClr val="0000FF"/>
                </a:solidFill>
              </a:rPr>
              <a:t>, risolto, hanno ulteriori extra costi a consuntivo per 32.5 </a:t>
            </a:r>
            <a:r>
              <a:rPr lang="it-IT" sz="1800" dirty="0" err="1" smtClean="0">
                <a:solidFill>
                  <a:srgbClr val="0000FF"/>
                </a:solidFill>
              </a:rPr>
              <a:t>kEu</a:t>
            </a:r>
            <a:r>
              <a:rPr lang="it-IT" sz="1800" dirty="0" smtClean="0">
                <a:solidFill>
                  <a:srgbClr val="0000FF"/>
                </a:solidFill>
              </a:rPr>
              <a:t>: non ci sono </a:t>
            </a:r>
            <a:r>
              <a:rPr lang="it-IT" sz="1800" dirty="0" err="1" smtClean="0">
                <a:solidFill>
                  <a:srgbClr val="0000FF"/>
                </a:solidFill>
              </a:rPr>
              <a:t>referaggi</a:t>
            </a:r>
            <a:r>
              <a:rPr lang="it-IT" sz="1800" dirty="0" smtClean="0">
                <a:solidFill>
                  <a:srgbClr val="0000FF"/>
                </a:solidFill>
              </a:rPr>
              <a:t> da operare 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Decisione propria di CSN1 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5004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Commenti R&amp;D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CSN1- Maggio 2014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E4A90-B7CA-EA4D-8E32-9567B3488429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143000"/>
            <a:ext cx="83820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Clr>
                <a:srgbClr val="CE206C"/>
              </a:buClr>
              <a:buFontTx/>
              <a:buNone/>
            </a:pPr>
            <a:r>
              <a:rPr lang="it-IT" sz="1800" dirty="0" smtClean="0">
                <a:solidFill>
                  <a:srgbClr val="CC0000"/>
                </a:solidFill>
              </a:rPr>
              <a:t>Sigle R&amp;D </a:t>
            </a:r>
            <a:r>
              <a:rPr lang="it-IT" sz="1800" dirty="0" smtClean="0">
                <a:solidFill>
                  <a:srgbClr val="000000"/>
                </a:solidFill>
              </a:rPr>
              <a:t>(ATLAS/CMS)</a:t>
            </a: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Il gruppo di </a:t>
            </a:r>
            <a:r>
              <a:rPr lang="it-IT" sz="1800" dirty="0" err="1" smtClean="0">
                <a:solidFill>
                  <a:srgbClr val="0000FF"/>
                </a:solidFill>
              </a:rPr>
              <a:t>referaggio</a:t>
            </a:r>
            <a:r>
              <a:rPr lang="it-IT" sz="1800" dirty="0" smtClean="0">
                <a:solidFill>
                  <a:srgbClr val="0000FF"/>
                </a:solidFill>
              </a:rPr>
              <a:t> gradirebbe altri membri con competenze specifiche.</a:t>
            </a:r>
          </a:p>
          <a:p>
            <a:pPr>
              <a:buClr>
                <a:srgbClr val="CE206C"/>
              </a:buClr>
            </a:pPr>
            <a:endParaRPr lang="it-IT" sz="1800" dirty="0" smtClean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Troppe n</a:t>
            </a:r>
            <a:r>
              <a:rPr lang="it-IT" sz="1800" dirty="0" smtClean="0">
                <a:solidFill>
                  <a:srgbClr val="0000FF"/>
                </a:solidFill>
              </a:rPr>
              <a:t>uove sigle costituiscono un aggravio amministrativo per il gruppo di </a:t>
            </a:r>
            <a:r>
              <a:rPr lang="it-IT" sz="1800" dirty="0" err="1" smtClean="0">
                <a:solidFill>
                  <a:srgbClr val="0000FF"/>
                </a:solidFill>
              </a:rPr>
              <a:t>referaggio</a:t>
            </a:r>
            <a:r>
              <a:rPr lang="it-IT" sz="1800" dirty="0" smtClean="0">
                <a:solidFill>
                  <a:srgbClr val="0000FF"/>
                </a:solidFill>
              </a:rPr>
              <a:t>, una singola sigla aiuta a definire e “proteggere”  le attivit</a:t>
            </a:r>
            <a:r>
              <a:rPr lang="it-IT" sz="1800" dirty="0" smtClean="0">
                <a:solidFill>
                  <a:srgbClr val="0000FF"/>
                </a:solidFill>
              </a:rPr>
              <a:t>à di R&amp;D</a:t>
            </a:r>
          </a:p>
          <a:p>
            <a:pPr>
              <a:buClr>
                <a:srgbClr val="CE206C"/>
              </a:buClr>
            </a:pPr>
            <a:endParaRPr lang="it-IT" sz="1800" dirty="0" smtClean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Abbiamo, nel caso di nuove sigle, una preferenza per sigla unica </a:t>
            </a:r>
            <a:r>
              <a:rPr lang="it-IT" sz="1800" dirty="0" smtClean="0">
                <a:solidFill>
                  <a:srgbClr val="008000"/>
                </a:solidFill>
              </a:rPr>
              <a:t>R&amp;D fase2 </a:t>
            </a:r>
            <a:r>
              <a:rPr lang="it-IT" sz="1800" dirty="0" smtClean="0">
                <a:solidFill>
                  <a:srgbClr val="0000FF"/>
                </a:solidFill>
              </a:rPr>
              <a:t>che, in fase di costruzione si divider</a:t>
            </a:r>
            <a:r>
              <a:rPr lang="it-IT" sz="1800" dirty="0" smtClean="0">
                <a:solidFill>
                  <a:srgbClr val="0000FF"/>
                </a:solidFill>
              </a:rPr>
              <a:t>à</a:t>
            </a:r>
            <a:r>
              <a:rPr lang="it-IT" sz="1800" dirty="0" smtClean="0">
                <a:solidFill>
                  <a:srgbClr val="0000FF"/>
                </a:solidFill>
              </a:rPr>
              <a:t> in </a:t>
            </a:r>
            <a:r>
              <a:rPr lang="it-IT" sz="1800" dirty="0" smtClean="0">
                <a:solidFill>
                  <a:srgbClr val="008000"/>
                </a:solidFill>
              </a:rPr>
              <a:t>Fase2 ATLAS </a:t>
            </a:r>
            <a:r>
              <a:rPr lang="it-IT" sz="1800" dirty="0" smtClean="0">
                <a:solidFill>
                  <a:srgbClr val="0000FF"/>
                </a:solidFill>
              </a:rPr>
              <a:t>e </a:t>
            </a:r>
            <a:r>
              <a:rPr lang="it-IT" sz="1800" dirty="0" smtClean="0">
                <a:solidFill>
                  <a:srgbClr val="008000"/>
                </a:solidFill>
              </a:rPr>
              <a:t>Fase2 CMS</a:t>
            </a:r>
            <a:r>
              <a:rPr lang="it-IT" sz="1800" dirty="0" smtClean="0">
                <a:solidFill>
                  <a:srgbClr val="0000FF"/>
                </a:solidFill>
              </a:rPr>
              <a:t>.</a:t>
            </a:r>
          </a:p>
          <a:p>
            <a:pPr>
              <a:buClr>
                <a:srgbClr val="CE206C"/>
              </a:buClr>
            </a:pPr>
            <a:endParaRPr lang="it-IT" sz="1800" dirty="0">
              <a:solidFill>
                <a:srgbClr val="0000FF"/>
              </a:solidFill>
            </a:endParaRPr>
          </a:p>
          <a:p>
            <a:pPr>
              <a:buClr>
                <a:srgbClr val="CE206C"/>
              </a:buClr>
            </a:pPr>
            <a:r>
              <a:rPr lang="it-IT" sz="1800" dirty="0" smtClean="0">
                <a:solidFill>
                  <a:srgbClr val="0000FF"/>
                </a:solidFill>
              </a:rPr>
              <a:t>La divisione durante la costruzione fase2 tra </a:t>
            </a:r>
            <a:r>
              <a:rPr lang="it-IT" sz="1800" dirty="0" err="1" smtClean="0">
                <a:solidFill>
                  <a:srgbClr val="0000FF"/>
                </a:solidFill>
              </a:rPr>
              <a:t>attivita’</a:t>
            </a:r>
            <a:r>
              <a:rPr lang="it-IT" sz="1800" dirty="0" smtClean="0">
                <a:solidFill>
                  <a:srgbClr val="0000FF"/>
                </a:solidFill>
              </a:rPr>
              <a:t> di conduzione e di upgrade </a:t>
            </a:r>
            <a:r>
              <a:rPr lang="it-IT" sz="1800" dirty="0" err="1" smtClean="0">
                <a:solidFill>
                  <a:srgbClr val="0000FF"/>
                </a:solidFill>
              </a:rPr>
              <a:t>e’</a:t>
            </a:r>
            <a:r>
              <a:rPr lang="it-IT" sz="1800" dirty="0" smtClean="0">
                <a:solidFill>
                  <a:srgbClr val="0000FF"/>
                </a:solidFill>
              </a:rPr>
              <a:t> raccomandabile. Si costruir</a:t>
            </a:r>
            <a:r>
              <a:rPr lang="it-IT" sz="1800" dirty="0" smtClean="0">
                <a:solidFill>
                  <a:srgbClr val="0000FF"/>
                </a:solidFill>
              </a:rPr>
              <a:t>à durante il </a:t>
            </a:r>
            <a:r>
              <a:rPr lang="it-IT" sz="1800" dirty="0" err="1" smtClean="0">
                <a:solidFill>
                  <a:srgbClr val="0000FF"/>
                </a:solidFill>
              </a:rPr>
              <a:t>running</a:t>
            </a:r>
            <a:r>
              <a:rPr lang="it-IT" sz="1800" dirty="0" smtClean="0">
                <a:solidFill>
                  <a:srgbClr val="0000FF"/>
                </a:solidFill>
              </a:rPr>
              <a:t>, la separazione dei finanziamenti può portare solo benefici.</a:t>
            </a:r>
            <a:endParaRPr lang="it-IT" sz="1800" dirty="0" smtClean="0">
              <a:solidFill>
                <a:srgbClr val="0000FF"/>
              </a:solidFill>
            </a:endParaRPr>
          </a:p>
          <a:p>
            <a:pPr marL="0" indent="0">
              <a:buClr>
                <a:srgbClr val="CE206C"/>
              </a:buClr>
              <a:buFontTx/>
              <a:buNone/>
            </a:pPr>
            <a:endParaRPr lang="it-IT" sz="1800" dirty="0" smtClean="0">
              <a:solidFill>
                <a:srgbClr val="CC0000"/>
              </a:solidFill>
            </a:endParaRP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2938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CSN1- Settembre 2012</a:t>
            </a:r>
            <a:endParaRPr lang="it-IT" sz="1400">
              <a:latin typeface="Verdana" charset="0"/>
            </a:endParaRPr>
          </a:p>
        </p:txBody>
      </p:sp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Verdana" charset="0"/>
              </a:rPr>
              <a:t>M.Grassi</a:t>
            </a:r>
            <a:endParaRPr lang="it-IT" sz="1400">
              <a:latin typeface="Verdana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ED35040-DBD1-0F46-A632-F5BEB0DD88D3}" type="slidenum">
              <a:rPr lang="it-IT" sz="1400">
                <a:latin typeface="Verdana" charset="0"/>
              </a:rPr>
              <a:pPr eaLnBrk="1" hangingPunct="1"/>
              <a:t>9</a:t>
            </a:fld>
            <a:endParaRPr lang="it-IT" sz="1400">
              <a:latin typeface="Verdana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latin typeface="Verdana" charset="0"/>
                <a:ea typeface="ＭＳ Ｐゴシック" charset="0"/>
                <a:cs typeface="ＭＳ Ｐゴシック" charset="0"/>
              </a:rPr>
              <a:t>ATLAS - </a:t>
            </a:r>
            <a:r>
              <a:rPr lang="it-IT" dirty="0">
                <a:latin typeface="Verdana" charset="0"/>
                <a:ea typeface="ＭＳ Ｐゴシック" charset="0"/>
                <a:cs typeface="ＭＳ Ｐゴシック" charset="0"/>
              </a:rPr>
              <a:t>MOF-A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382000" cy="32766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		</a:t>
            </a:r>
            <a:r>
              <a:rPr lang="it-IT" sz="2000" dirty="0" err="1">
                <a:latin typeface="Verdana" charset="0"/>
                <a:ea typeface="ＭＳ Ｐゴシック" charset="0"/>
                <a:cs typeface="ＭＳ Ｐゴシック" charset="0"/>
              </a:rPr>
              <a:t>kCHF</a:t>
            </a:r>
            <a:r>
              <a:rPr lang="it-IT" sz="2000" dirty="0">
                <a:latin typeface="Verdana" charset="0"/>
                <a:ea typeface="ＭＳ Ｐゴシック" charset="0"/>
                <a:cs typeface="ＭＳ Ｐゴシック" charset="0"/>
              </a:rPr>
              <a:t>	k€</a:t>
            </a: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RRB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2013-053 </a:t>
            </a: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Aprile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1246</a:t>
            </a:r>
            <a:r>
              <a:rPr lang="it-IT" sz="2000" dirty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endParaRPr lang="it-IT" sz="2000" dirty="0" smtClean="0">
              <a:solidFill>
                <a:srgbClr val="0000FF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  <a:sym typeface="Symbol" charset="0"/>
              </a:rPr>
              <a:t>RRB 2013-079 Ottobre	1288</a:t>
            </a:r>
            <a:endParaRPr lang="it-IT" sz="20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Ridotti 		</a:t>
            </a:r>
          </a:p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in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kind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(2.6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fte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) 		 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-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237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endParaRPr lang="it-IT" sz="2000" dirty="0" smtClean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totale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  <a:ea typeface="ＭＳ Ｐゴシック" charset="0"/>
                <a:cs typeface="ＭＳ Ｐゴシック" charset="0"/>
              </a:rPr>
              <a:t>1051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876.2</a:t>
            </a:r>
            <a:endParaRPr lang="it-IT" sz="2000" dirty="0" smtClean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aggiunti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</a:t>
            </a:r>
          </a:p>
          <a:p>
            <a:pPr eaLnBrk="1" hangingPunct="1">
              <a:buFontTx/>
              <a:buNone/>
              <a:tabLst>
                <a:tab pos="971550" algn="l"/>
                <a:tab pos="2857500" algn="r"/>
                <a:tab pos="5200650" algn="r"/>
                <a:tab pos="7200900" algn="r"/>
              </a:tabLst>
            </a:pP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	in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kind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(2.6 </a:t>
            </a:r>
            <a:r>
              <a:rPr lang="it-IT" sz="2000" dirty="0" err="1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fte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) 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dirty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  <a:ea typeface="ＭＳ Ｐゴシック" charset="0"/>
                <a:cs typeface="ＭＳ Ｐゴシック" charset="0"/>
              </a:rPr>
              <a:t>110.5</a:t>
            </a:r>
            <a:endParaRPr lang="it-IT" sz="2000" dirty="0">
              <a:solidFill>
                <a:srgbClr val="008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tabLst>
                <a:tab pos="3854450" algn="r"/>
                <a:tab pos="5286375" algn="r"/>
              </a:tabLst>
            </a:pP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Tetto:	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MOFA+MOFB 	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1625</a:t>
            </a:r>
            <a:r>
              <a:rPr lang="it-IT" sz="2000" dirty="0" smtClean="0">
                <a:solidFill>
                  <a:srgbClr val="FF0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€ 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	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8.2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 k€/</a:t>
            </a:r>
            <a:r>
              <a:rPr lang="it-IT" sz="2000" dirty="0" err="1" smtClean="0">
                <a:solidFill>
                  <a:srgbClr val="008000"/>
                </a:solidFill>
                <a:latin typeface="Verdana" charset="0"/>
              </a:rPr>
              <a:t>fte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(INFN)</a:t>
            </a:r>
            <a:endParaRPr lang="it-IT" sz="2000" dirty="0">
              <a:solidFill>
                <a:srgbClr val="008000"/>
              </a:solidFill>
              <a:latin typeface="Verdana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1219200" y="5257800"/>
            <a:ext cx="7010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rgbClr val="008000"/>
                </a:solidFill>
                <a:latin typeface="Verdana" charset="0"/>
              </a:rPr>
              <a:t>405.5 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€ + 127.5 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€ 	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assegnati/anticipati</a:t>
            </a:r>
            <a:endParaRPr lang="it-IT" altLang="ja-JP" sz="2000" dirty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it-IT" sz="2000" dirty="0" smtClean="0">
                <a:solidFill>
                  <a:srgbClr val="008000"/>
                </a:solidFill>
                <a:latin typeface="Verdana" charset="0"/>
              </a:rPr>
              <a:t>405.5 k</a:t>
            </a:r>
            <a:r>
              <a:rPr lang="it-IT" sz="2000" dirty="0">
                <a:solidFill>
                  <a:srgbClr val="008000"/>
                </a:solidFill>
                <a:latin typeface="Verdana" charset="0"/>
              </a:rPr>
              <a:t>€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 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			</a:t>
            </a:r>
            <a:r>
              <a:rPr lang="it-IT" sz="2000" dirty="0" err="1" smtClean="0">
                <a:solidFill>
                  <a:srgbClr val="0000FF"/>
                </a:solidFill>
                <a:latin typeface="Verdana" charset="0"/>
              </a:rPr>
              <a:t>sj</a:t>
            </a:r>
            <a:r>
              <a:rPr lang="it-IT" sz="2000" dirty="0" smtClean="0">
                <a:solidFill>
                  <a:srgbClr val="0000FF"/>
                </a:solidFill>
                <a:latin typeface="Verdana" charset="0"/>
              </a:rPr>
              <a:t> da sbloccare</a:t>
            </a:r>
          </a:p>
          <a:p>
            <a:pPr marL="342900" indent="-342900">
              <a:spcBef>
                <a:spcPct val="20000"/>
              </a:spcBef>
            </a:pPr>
            <a:r>
              <a:rPr lang="it-IT" sz="2000" b="1" dirty="0" smtClean="0">
                <a:solidFill>
                  <a:srgbClr val="CC0000"/>
                </a:solidFill>
                <a:latin typeface="Verdana" charset="0"/>
              </a:rPr>
              <a:t>48</a:t>
            </a:r>
            <a:r>
              <a:rPr lang="it-IT" sz="2000" b="1" dirty="0" smtClean="0">
                <a:solidFill>
                  <a:srgbClr val="CC0000"/>
                </a:solidFill>
                <a:latin typeface="Verdana" charset="0"/>
              </a:rPr>
              <a:t>.0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 </a:t>
            </a:r>
            <a:r>
              <a:rPr lang="it-IT" sz="2000" dirty="0">
                <a:solidFill>
                  <a:srgbClr val="CC0000"/>
                </a:solidFill>
                <a:latin typeface="Verdana" charset="0"/>
              </a:rPr>
              <a:t>k</a:t>
            </a:r>
            <a:r>
              <a:rPr lang="it-IT" sz="2000" dirty="0" smtClean="0">
                <a:solidFill>
                  <a:srgbClr val="CC0000"/>
                </a:solidFill>
                <a:latin typeface="Verdana" charset="0"/>
              </a:rPr>
              <a:t>€	  		nuovi finanziamenti</a:t>
            </a:r>
            <a:endParaRPr lang="it-IT" sz="2000" dirty="0" smtClean="0">
              <a:solidFill>
                <a:srgbClr val="0000FF"/>
              </a:solidFill>
              <a:latin typeface="Verdana" charset="0"/>
            </a:endParaRPr>
          </a:p>
          <a:p>
            <a:pPr marL="342900" indent="-342900">
              <a:spcBef>
                <a:spcPct val="20000"/>
              </a:spcBef>
              <a:tabLst>
                <a:tab pos="2286000" algn="r"/>
                <a:tab pos="3657600" algn="r"/>
                <a:tab pos="5372100" algn="r"/>
                <a:tab pos="6629400" algn="r"/>
              </a:tabLst>
            </a:pPr>
            <a:endParaRPr lang="it-IT" sz="2000" dirty="0">
              <a:solidFill>
                <a:srgbClr val="CC0000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9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20851</TotalTime>
  <Words>1091</Words>
  <Application>Microsoft Macintosh PowerPoint</Application>
  <PresentationFormat>On-screen Show (4:3)</PresentationFormat>
  <Paragraphs>848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Upgrades per HL-LHC di ATLAS / CMS Relazione dei referees</vt:lpstr>
      <vt:lpstr>Richieste</vt:lpstr>
      <vt:lpstr>Proposte 2014 - v1 </vt:lpstr>
      <vt:lpstr>Proposte 2014 – v2 </vt:lpstr>
      <vt:lpstr>Commenti Specifici</vt:lpstr>
      <vt:lpstr>Commenti Specifici</vt:lpstr>
      <vt:lpstr>Commenti Specifici</vt:lpstr>
      <vt:lpstr>Commenti R&amp;D</vt:lpstr>
      <vt:lpstr>ATLAS - MOF-A</vt:lpstr>
      <vt:lpstr>ATLAS - MOF-B</vt:lpstr>
      <vt:lpstr>CMS - MOF-A</vt:lpstr>
      <vt:lpstr>CMS - MOF-B</vt:lpstr>
      <vt:lpstr>Sommario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Marco Grassi</cp:lastModifiedBy>
  <cp:revision>386</cp:revision>
  <cp:lastPrinted>1601-01-01T00:00:00Z</cp:lastPrinted>
  <dcterms:created xsi:type="dcterms:W3CDTF">2011-10-12T16:40:11Z</dcterms:created>
  <dcterms:modified xsi:type="dcterms:W3CDTF">2014-05-21T17:14:04Z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