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99" r:id="rId3"/>
    <p:sldId id="266" r:id="rId4"/>
    <p:sldId id="300" r:id="rId5"/>
    <p:sldId id="301" r:id="rId6"/>
    <p:sldId id="303" r:id="rId7"/>
    <p:sldId id="302" r:id="rId8"/>
    <p:sldId id="305" r:id="rId9"/>
    <p:sldId id="304" r:id="rId10"/>
    <p:sldId id="306" r:id="rId11"/>
    <p:sldId id="307" r:id="rId12"/>
    <p:sldId id="308" r:id="rId13"/>
    <p:sldId id="309" r:id="rId14"/>
    <p:sldId id="315" r:id="rId15"/>
    <p:sldId id="316" r:id="rId1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067" autoAdjust="0"/>
  </p:normalViewPr>
  <p:slideViewPr>
    <p:cSldViewPr snapToGrid="0" snapToObjects="1">
      <p:cViewPr>
        <p:scale>
          <a:sx n="150" d="100"/>
          <a:sy n="150" d="100"/>
        </p:scale>
        <p:origin x="-66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8CCDF-3731-5A4C-9C47-A27F405D3FC2}" type="datetime1">
              <a:rPr lang="it-IT" smtClean="0"/>
              <a:t>21/05/14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828A8-646F-8C44-96A3-5C8299C209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0909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543EA-407C-964C-B3BA-4CEE621D099F}" type="datetime1">
              <a:rPr lang="it-IT" smtClean="0"/>
              <a:t>21/05/14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570FD-CB2D-9846-B73C-21B804DCB73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0257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70FD-CB2D-9846-B73C-21B804DCB73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9109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70FD-CB2D-9846-B73C-21B804DCB73B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910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70FD-CB2D-9846-B73C-21B804DCB73B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910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70FD-CB2D-9846-B73C-21B804DCB73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910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70FD-CB2D-9846-B73C-21B804DCB73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910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70FD-CB2D-9846-B73C-21B804DCB73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910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70FD-CB2D-9846-B73C-21B804DCB73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910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70FD-CB2D-9846-B73C-21B804DCB73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910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70FD-CB2D-9846-B73C-21B804DCB73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910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70FD-CB2D-9846-B73C-21B804DCB73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910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70FD-CB2D-9846-B73C-21B804DCB73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910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Carlino - I costi del Calcolo LHC - un upadate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5325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Carlino - I costi del Calcolo LHC - un upadate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5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Carlino - I costi del Calcolo LHC - un upadate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253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33B5-3F64-5741-ABDB-66FA1EDD7B42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21/05/14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FBE3-54AB-1A45-9DDC-722607A84760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‹n.›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33B5-3F64-5741-ABDB-66FA1EDD7B42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21/05/14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FBE3-54AB-1A45-9DDC-722607A84760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‹n.›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33B5-3F64-5741-ABDB-66FA1EDD7B42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21/05/14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FBE3-54AB-1A45-9DDC-722607A84760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‹n.›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33B5-3F64-5741-ABDB-66FA1EDD7B42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21/05/14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FBE3-54AB-1A45-9DDC-722607A84760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‹n.›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33B5-3F64-5741-ABDB-66FA1EDD7B42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21/05/14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FBE3-54AB-1A45-9DDC-722607A84760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‹n.›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33B5-3F64-5741-ABDB-66FA1EDD7B42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21/05/14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FBE3-54AB-1A45-9DDC-722607A84760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‹n.›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33B5-3F64-5741-ABDB-66FA1EDD7B42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21/05/14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FBE3-54AB-1A45-9DDC-722607A84760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‹n.›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33B5-3F64-5741-ABDB-66FA1EDD7B42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21/05/14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FBE3-54AB-1A45-9DDC-722607A84760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‹n.›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Carlino - I costi del Calcolo LHC - un upadate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3933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33B5-3F64-5741-ABDB-66FA1EDD7B42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21/05/14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FBE3-54AB-1A45-9DDC-722607A84760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‹n.›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33B5-3F64-5741-ABDB-66FA1EDD7B42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21/05/14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FBE3-54AB-1A45-9DDC-722607A84760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‹n.›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33B5-3F64-5741-ABDB-66FA1EDD7B42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21/05/14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FBE3-54AB-1A45-9DDC-722607A84760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‹n.›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Carlino - I costi del Calcolo LHC - un upadate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301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Carlino - I costi del Calcolo LHC - un upadate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19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Carlino - I costi del Calcolo LHC - un upadate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317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Carlino - I costi del Calcolo LHC - un upadate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100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Carlino - I costi del Calcolo LHC - un upadate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75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Carlino - I costi del Calcolo LHC - un upadate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44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Carlino - I costi del Calcolo LHC - un upadate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99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315390" y="13818"/>
            <a:ext cx="7371410" cy="4964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x-none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80515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 smtClean="0"/>
              <a:t>Fare clic per modificare gli stili del testo dello schema</a:t>
            </a:r>
          </a:p>
          <a:p>
            <a:pPr lvl="1"/>
            <a:r>
              <a:rPr lang="x-none" dirty="0" smtClean="0"/>
              <a:t>Secondo livello</a:t>
            </a:r>
          </a:p>
          <a:p>
            <a:pPr lvl="2"/>
            <a:r>
              <a:rPr lang="x-none" dirty="0" smtClean="0"/>
              <a:t>Terzo livello</a:t>
            </a:r>
          </a:p>
          <a:p>
            <a:pPr lvl="3"/>
            <a:r>
              <a:rPr lang="x-none" dirty="0" smtClean="0"/>
              <a:t>Quarto livello</a:t>
            </a:r>
          </a:p>
          <a:p>
            <a:pPr lvl="4"/>
            <a:r>
              <a:rPr lang="x-none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49243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x-none" smtClean="0"/>
              <a:t>CSN1 - 21/05/14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49243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G. Carlino - I costi del Calcolo LHC - un upadate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9243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66F56-95CB-994D-AA98-32CAD7FADCCA}" type="slidenum">
              <a:rPr lang="it-IT" smtClean="0"/>
              <a:pPr/>
              <a:t>‹n.›</a:t>
            </a:fld>
            <a:endParaRPr lang="it-IT" dirty="0"/>
          </a:p>
        </p:txBody>
      </p:sp>
      <p:pic>
        <p:nvPicPr>
          <p:cNvPr id="7" name="Picture" descr="A description..."/>
          <p:cNvPicPr/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7919" y="0"/>
            <a:ext cx="1236139" cy="80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egnaposto titolo 1"/>
          <p:cNvSpPr txBox="1">
            <a:spLocks/>
          </p:cNvSpPr>
          <p:nvPr userDrawn="1"/>
        </p:nvSpPr>
        <p:spPr>
          <a:xfrm>
            <a:off x="1" y="6492414"/>
            <a:ext cx="9143999" cy="365125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0090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511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rgbClr val="00009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E33B5-3F64-5741-ABDB-66FA1EDD7B42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21/05/14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6FBE3-54AB-1A45-9DDC-722607A84760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‹n.›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4216400" y="1439333"/>
            <a:ext cx="4572000" cy="3139309"/>
          </a:xfrm>
          <a:prstGeom prst="rect">
            <a:avLst/>
          </a:prstGeom>
          <a:solidFill>
            <a:schemeClr val="lt1">
              <a:alpha val="32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GB" sz="3600" b="1" i="1" dirty="0" smtClean="0"/>
              <a:t>I </a:t>
            </a:r>
            <a:r>
              <a:rPr lang="en-GB" sz="3600" b="1" i="1" dirty="0" err="1"/>
              <a:t>c</a:t>
            </a:r>
            <a:r>
              <a:rPr lang="en-GB" sz="3600" b="1" i="1" dirty="0" err="1" smtClean="0"/>
              <a:t>osti</a:t>
            </a:r>
            <a:r>
              <a:rPr lang="en-GB" sz="3600" b="1" i="1" dirty="0" smtClean="0"/>
              <a:t> del </a:t>
            </a:r>
            <a:r>
              <a:rPr lang="en-GB" sz="3600" b="1" i="1" dirty="0" err="1" smtClean="0"/>
              <a:t>Calcolo</a:t>
            </a:r>
            <a:r>
              <a:rPr lang="en-GB" sz="3600" b="1" i="1" dirty="0" smtClean="0"/>
              <a:t> LHC </a:t>
            </a:r>
          </a:p>
          <a:p>
            <a:pPr marL="571500" indent="-571500" algn="ctr">
              <a:buFontTx/>
              <a:buChar char="-"/>
            </a:pPr>
            <a:r>
              <a:rPr lang="en-GB" sz="3600" b="1" i="1" dirty="0" smtClean="0"/>
              <a:t>un update – </a:t>
            </a:r>
          </a:p>
          <a:p>
            <a:pPr marL="285750" indent="-285750" algn="ctr">
              <a:buFontTx/>
              <a:buChar char="-"/>
            </a:pPr>
            <a:endParaRPr lang="en-GB" b="1" i="1" dirty="0"/>
          </a:p>
          <a:p>
            <a:pPr marL="285750" indent="-285750" algn="ctr">
              <a:buFontTx/>
              <a:buChar char="-"/>
            </a:pPr>
            <a:r>
              <a:rPr lang="en-GB" dirty="0" smtClean="0"/>
              <a:t> </a:t>
            </a:r>
            <a:r>
              <a:rPr lang="en-GB" dirty="0" smtClean="0"/>
              <a:t>B. </a:t>
            </a:r>
            <a:r>
              <a:rPr lang="en-GB" dirty="0" err="1" smtClean="0"/>
              <a:t>Bertucci</a:t>
            </a:r>
            <a:r>
              <a:rPr lang="en-GB" dirty="0" smtClean="0"/>
              <a:t>,  </a:t>
            </a:r>
            <a:r>
              <a:rPr lang="en-GB" u="sng" dirty="0" smtClean="0"/>
              <a:t>G</a:t>
            </a:r>
            <a:r>
              <a:rPr lang="en-GB" u="sng" dirty="0" smtClean="0"/>
              <a:t>. Carlino</a:t>
            </a:r>
            <a:r>
              <a:rPr lang="en-GB" dirty="0" smtClean="0"/>
              <a:t>, D. </a:t>
            </a:r>
            <a:r>
              <a:rPr lang="en-GB" dirty="0" err="1" smtClean="0"/>
              <a:t>Lucchesi</a:t>
            </a:r>
            <a:r>
              <a:rPr lang="en-GB" smtClean="0"/>
              <a:t>, </a:t>
            </a:r>
            <a:r>
              <a:rPr lang="en-GB" smtClean="0"/>
              <a:t>            S</a:t>
            </a:r>
            <a:r>
              <a:rPr lang="en-GB" dirty="0" smtClean="0"/>
              <a:t>. </a:t>
            </a:r>
            <a:r>
              <a:rPr lang="en-GB" dirty="0" err="1" smtClean="0"/>
              <a:t>Pirrone</a:t>
            </a:r>
            <a:r>
              <a:rPr lang="en-GB" dirty="0" smtClean="0"/>
              <a:t>, </a:t>
            </a:r>
            <a:r>
              <a:rPr lang="en-GB" dirty="0" smtClean="0"/>
              <a:t>P. </a:t>
            </a:r>
            <a:r>
              <a:rPr lang="en-GB" dirty="0" err="1" smtClean="0"/>
              <a:t>Spagnolo</a:t>
            </a:r>
            <a:r>
              <a:rPr lang="en-GB" dirty="0" smtClean="0"/>
              <a:t>, V. </a:t>
            </a:r>
            <a:r>
              <a:rPr lang="en-GB" dirty="0" err="1" smtClean="0"/>
              <a:t>Vagnoni</a:t>
            </a:r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CSN1 – La </a:t>
            </a:r>
            <a:r>
              <a:rPr lang="en-GB" dirty="0" err="1" smtClean="0"/>
              <a:t>Biodola</a:t>
            </a:r>
            <a:endParaRPr lang="en-GB" dirty="0"/>
          </a:p>
          <a:p>
            <a:pPr algn="ctr"/>
            <a:r>
              <a:rPr lang="en-GB" dirty="0" smtClean="0"/>
              <a:t>21 Maggio 2015</a:t>
            </a:r>
            <a:endParaRPr lang="en-GB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03" y="752232"/>
            <a:ext cx="3975013" cy="574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063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I Tier2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92430"/>
            <a:ext cx="3235569" cy="365125"/>
          </a:xfrm>
        </p:spPr>
        <p:txBody>
          <a:bodyPr/>
          <a:lstStyle/>
          <a:p>
            <a:r>
              <a:rPr lang="it-IT" dirty="0" smtClean="0"/>
              <a:t>G. Carlino - I costi del Calcolo LHC - un </a:t>
            </a:r>
            <a:r>
              <a:rPr lang="it-IT" dirty="0" err="1" smtClean="0"/>
              <a:t>upadate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10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532975"/>
              </p:ext>
            </p:extLst>
          </p:nvPr>
        </p:nvGraphicFramePr>
        <p:xfrm>
          <a:off x="1660769" y="1426290"/>
          <a:ext cx="6398845" cy="1381760"/>
        </p:xfrm>
        <a:graphic>
          <a:graphicData uri="http://schemas.openxmlformats.org/drawingml/2006/table">
            <a:tbl>
              <a:tblPr firstRow="1" firstCol="1" lastCol="1" bandRow="1">
                <a:tableStyleId>{5C22544A-7EE6-4342-B048-85BDC9FD1C3A}</a:tableStyleId>
              </a:tblPr>
              <a:tblGrid>
                <a:gridCol w="1279769"/>
                <a:gridCol w="1365908"/>
                <a:gridCol w="1193630"/>
                <a:gridCol w="1279769"/>
                <a:gridCol w="12797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noProof="0" dirty="0" smtClean="0">
                          <a:solidFill>
                            <a:srgbClr val="FFFF00"/>
                          </a:solidFill>
                        </a:rPr>
                        <a:t>ATLAS</a:t>
                      </a:r>
                      <a:endParaRPr lang="it-IT" sz="3200" noProof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Disponibile</a:t>
                      </a:r>
                      <a:r>
                        <a:rPr lang="it-IT" baseline="0" noProof="0" smtClean="0"/>
                        <a:t> 2014</a:t>
                      </a:r>
                      <a:endParaRPr lang="it-IT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Rimpiazzi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Attività 2015</a:t>
                      </a:r>
                      <a:endParaRPr lang="it-IT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Totele</a:t>
                      </a:r>
                      <a:r>
                        <a:rPr lang="it-IT" baseline="0" noProof="0" smtClean="0"/>
                        <a:t> Richieste</a:t>
                      </a:r>
                      <a:endParaRPr lang="it-IT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CPU (</a:t>
                      </a:r>
                      <a:r>
                        <a:rPr lang="it-IT" noProof="0" dirty="0" err="1" smtClean="0"/>
                        <a:t>kHS</a:t>
                      </a:r>
                      <a:r>
                        <a:rPr lang="it-IT" noProof="0" dirty="0" smtClean="0"/>
                        <a:t>)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36.8</a:t>
                      </a:r>
                      <a:endParaRPr lang="it-IT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12.8</a:t>
                      </a:r>
                      <a:endParaRPr lang="it-IT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10</a:t>
                      </a:r>
                      <a:endParaRPr lang="it-IT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22.8</a:t>
                      </a:r>
                      <a:endParaRPr lang="it-IT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Disco (TBN)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3782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656</a:t>
                      </a:r>
                      <a:endParaRPr lang="it-IT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0</a:t>
                      </a:r>
                      <a:endParaRPr lang="it-IT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656</a:t>
                      </a:r>
                      <a:endParaRPr lang="it-IT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396271"/>
              </p:ext>
            </p:extLst>
          </p:nvPr>
        </p:nvGraphicFramePr>
        <p:xfrm>
          <a:off x="1660769" y="3124825"/>
          <a:ext cx="6398845" cy="1381760"/>
        </p:xfrm>
        <a:graphic>
          <a:graphicData uri="http://schemas.openxmlformats.org/drawingml/2006/table">
            <a:tbl>
              <a:tblPr firstRow="1" firstCol="1" lastCol="1" bandRow="1">
                <a:tableStyleId>{5C22544A-7EE6-4342-B048-85BDC9FD1C3A}</a:tableStyleId>
              </a:tblPr>
              <a:tblGrid>
                <a:gridCol w="1279769"/>
                <a:gridCol w="1365908"/>
                <a:gridCol w="1193630"/>
                <a:gridCol w="1279769"/>
                <a:gridCol w="12797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b="1" kern="1200" noProof="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CMS</a:t>
                      </a:r>
                      <a:endParaRPr lang="it-IT" sz="3200" b="1" kern="1200" noProof="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Disponibile</a:t>
                      </a:r>
                      <a:r>
                        <a:rPr lang="it-IT" baseline="0" noProof="0" dirty="0" smtClean="0"/>
                        <a:t> 2014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Rimpiazzi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Attività 2015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Totele</a:t>
                      </a:r>
                      <a:r>
                        <a:rPr lang="it-IT" baseline="0" noProof="0" smtClean="0"/>
                        <a:t> Richieste</a:t>
                      </a:r>
                      <a:endParaRPr lang="it-IT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noProof="0" smtClean="0"/>
                        <a:t>CPU (kHS)</a:t>
                      </a:r>
                      <a:endParaRPr lang="it-IT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51.9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12.9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13.1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26</a:t>
                      </a:r>
                      <a:endParaRPr lang="it-IT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noProof="0" smtClean="0"/>
                        <a:t>Disco (TBN)</a:t>
                      </a:r>
                      <a:endParaRPr lang="it-IT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3727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703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43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746</a:t>
                      </a:r>
                      <a:endParaRPr lang="it-IT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2684232" y="771769"/>
            <a:ext cx="3868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Risorse necessarie per il 2015</a:t>
            </a:r>
            <a:endParaRPr lang="it-IT" sz="2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482968" y="5023339"/>
            <a:ext cx="6576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 gara 2014 sono ancora in corso, potrebbero fornire dei risparmi, eventualmente per anticipare risorse 2016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7922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i Tier2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92430"/>
            <a:ext cx="3235569" cy="365125"/>
          </a:xfrm>
        </p:spPr>
        <p:txBody>
          <a:bodyPr/>
          <a:lstStyle/>
          <a:p>
            <a:r>
              <a:rPr lang="it-IT" dirty="0" smtClean="0"/>
              <a:t>G. Carlino - I costi del Calcolo LHC - un </a:t>
            </a:r>
            <a:r>
              <a:rPr lang="it-IT" dirty="0" err="1" smtClean="0"/>
              <a:t>upadate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11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893459" y="1072105"/>
            <a:ext cx="1808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I costi unitari</a:t>
            </a:r>
            <a:endParaRPr lang="it-IT" sz="2400" dirty="0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240931"/>
              </p:ext>
            </p:extLst>
          </p:nvPr>
        </p:nvGraphicFramePr>
        <p:xfrm>
          <a:off x="3282459" y="877809"/>
          <a:ext cx="2885391" cy="940691"/>
        </p:xfrm>
        <a:graphic>
          <a:graphicData uri="http://schemas.openxmlformats.org/drawingml/2006/table">
            <a:tbl>
              <a:tblPr/>
              <a:tblGrid>
                <a:gridCol w="728218"/>
                <a:gridCol w="659518"/>
                <a:gridCol w="769437"/>
                <a:gridCol w="728218"/>
              </a:tblGrid>
              <a:tr h="23984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984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Disco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Disco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11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Arial"/>
                        </a:rPr>
                        <a:t>k€</a:t>
                      </a:r>
                      <a:r>
                        <a:rPr lang="it-IT" sz="1100" b="0" i="0" u="none" strike="noStrike" dirty="0" smtClean="0">
                          <a:effectLst/>
                          <a:latin typeface="Arial"/>
                        </a:rPr>
                        <a:t>/HS06</a:t>
                      </a:r>
                      <a:endParaRPr lang="it-IT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Arial"/>
                        </a:rPr>
                        <a:t>k€/TB-N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Arial"/>
                        </a:rPr>
                        <a:t>k€</a:t>
                      </a:r>
                      <a:r>
                        <a:rPr lang="it-IT" sz="1100" b="0" i="0" u="none" strike="noStrike" dirty="0" smtClean="0">
                          <a:effectLst/>
                          <a:latin typeface="Arial"/>
                        </a:rPr>
                        <a:t>/HS06</a:t>
                      </a:r>
                      <a:endParaRPr lang="it-IT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Arial"/>
                        </a:rPr>
                        <a:t>k€/TB-N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84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 smtClean="0">
                          <a:effectLst/>
                          <a:latin typeface="Arial"/>
                        </a:rPr>
                        <a:t>0,012</a:t>
                      </a:r>
                      <a:endParaRPr lang="it-IT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0,300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 smtClean="0">
                          <a:effectLst/>
                          <a:latin typeface="Arial"/>
                        </a:rPr>
                        <a:t>0,012</a:t>
                      </a:r>
                      <a:endParaRPr lang="it-IT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0,250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242363"/>
              </p:ext>
            </p:extLst>
          </p:nvPr>
        </p:nvGraphicFramePr>
        <p:xfrm>
          <a:off x="1680307" y="2373925"/>
          <a:ext cx="6096000" cy="185420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ATLAS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CMS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Richieste 2015</a:t>
                      </a:r>
                      <a:endParaRPr lang="it-IT" noProof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Richieste 2015</a:t>
                      </a:r>
                      <a:endParaRPr lang="it-IT" noProof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CPU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22.8 </a:t>
                      </a:r>
                      <a:r>
                        <a:rPr lang="it-IT" noProof="0" dirty="0" err="1" smtClean="0"/>
                        <a:t>kHS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noProof="0" dirty="0" smtClean="0"/>
                        <a:t>274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26 kHS</a:t>
                      </a:r>
                      <a:endParaRPr lang="it-IT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noProof="0" dirty="0" smtClean="0"/>
                        <a:t>312 k€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Disco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656 TBN</a:t>
                      </a:r>
                      <a:endParaRPr lang="it-IT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noProof="0" dirty="0" smtClean="0"/>
                        <a:t>164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746 TBN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186 k€</a:t>
                      </a:r>
                      <a:endParaRPr lang="it-IT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438 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498  K€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1889920" y="4530133"/>
            <a:ext cx="4608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it-IT" sz="2400" dirty="0" err="1" smtClean="0"/>
              <a:t>Overhead</a:t>
            </a:r>
            <a:r>
              <a:rPr lang="it-IT" sz="2400" dirty="0" smtClean="0"/>
              <a:t>: ~50 k€ a esperimento</a:t>
            </a:r>
            <a:endParaRPr lang="it-IT" sz="24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778552" y="5628244"/>
            <a:ext cx="6123792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rgbClr val="0000FF"/>
                </a:solidFill>
              </a:rPr>
              <a:t>Ma per il 2015 c’è ancora il contributo di RECAS</a:t>
            </a:r>
          </a:p>
        </p:txBody>
      </p:sp>
    </p:spTree>
    <p:extLst>
      <p:ext uri="{BB962C8B-B14F-4D97-AF65-F5344CB8AC3E}">
        <p14:creationId xmlns:p14="http://schemas.microsoft.com/office/powerpoint/2010/main" val="1874849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RECAS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92430"/>
            <a:ext cx="3235569" cy="365125"/>
          </a:xfrm>
        </p:spPr>
        <p:txBody>
          <a:bodyPr/>
          <a:lstStyle/>
          <a:p>
            <a:r>
              <a:rPr lang="it-IT" dirty="0" smtClean="0"/>
              <a:t>G. Carlino - I costi del Calcolo LHC - un </a:t>
            </a:r>
            <a:r>
              <a:rPr lang="it-IT" dirty="0" err="1" smtClean="0"/>
              <a:t>upadate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20615" y="817826"/>
            <a:ext cx="8010769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Stato del Progetto: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 smtClean="0">
                <a:solidFill>
                  <a:srgbClr val="FF0000"/>
                </a:solidFill>
              </a:rPr>
              <a:t>Infrastrutture</a:t>
            </a:r>
            <a:r>
              <a:rPr lang="it-IT" sz="2000" dirty="0" smtClean="0"/>
              <a:t>: sito di Napoli concluso e collaudato, siti di Catania e Cosenza conclusione a Settembre, Bari a Dicembre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 smtClean="0">
                <a:solidFill>
                  <a:srgbClr val="FF0000"/>
                </a:solidFill>
              </a:rPr>
              <a:t>Risorse</a:t>
            </a:r>
            <a:r>
              <a:rPr lang="it-IT" sz="2000" dirty="0" smtClean="0"/>
              <a:t>: Gara 2013-14 conclusa, in fase di installazione e collaudo nelle sedi definitive o temporanee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967705" y="2527582"/>
            <a:ext cx="73810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Contributo alla CSN1: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 smtClean="0">
                <a:solidFill>
                  <a:srgbClr val="FF0000"/>
                </a:solidFill>
              </a:rPr>
              <a:t>ATLAS: </a:t>
            </a:r>
            <a:r>
              <a:rPr lang="it-IT" sz="2000" dirty="0" smtClean="0"/>
              <a:t>copre tutti i rimpiazzi del Tier2 di Napoli più il 25% delle nuove CPU = </a:t>
            </a:r>
            <a:r>
              <a:rPr lang="it-IT" sz="2000" b="1" dirty="0" smtClean="0">
                <a:solidFill>
                  <a:srgbClr val="FF0000"/>
                </a:solidFill>
              </a:rPr>
              <a:t>122 </a:t>
            </a:r>
            <a:r>
              <a:rPr lang="it-IT" sz="2000" b="1" dirty="0">
                <a:solidFill>
                  <a:srgbClr val="FF0000"/>
                </a:solidFill>
              </a:rPr>
              <a:t>k€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it-IT" sz="2000" dirty="0" smtClean="0">
                <a:solidFill>
                  <a:srgbClr val="FF0000"/>
                </a:solidFill>
              </a:rPr>
              <a:t>CMS: </a:t>
            </a:r>
            <a:r>
              <a:rPr lang="it-IT" sz="2000" dirty="0"/>
              <a:t>copre </a:t>
            </a:r>
            <a:r>
              <a:rPr lang="it-IT" sz="2000" dirty="0" smtClean="0"/>
              <a:t>tutti i rimpiazzi dello storage del Tier2 di Bari e tutto il nuovo storage = </a:t>
            </a:r>
            <a:r>
              <a:rPr lang="it-IT" sz="2000" b="1" dirty="0" smtClean="0">
                <a:solidFill>
                  <a:srgbClr val="FF0000"/>
                </a:solidFill>
              </a:rPr>
              <a:t>86 </a:t>
            </a:r>
            <a:r>
              <a:rPr lang="it-IT" sz="2000" b="1" dirty="0">
                <a:solidFill>
                  <a:srgbClr val="FF0000"/>
                </a:solidFill>
              </a:rPr>
              <a:t>k€</a:t>
            </a:r>
            <a:endParaRPr lang="it-IT" sz="20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051635"/>
              </p:ext>
            </p:extLst>
          </p:nvPr>
        </p:nvGraphicFramePr>
        <p:xfrm>
          <a:off x="947613" y="4287655"/>
          <a:ext cx="7268307" cy="185420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133230"/>
                <a:gridCol w="1621693"/>
                <a:gridCol w="1377461"/>
                <a:gridCol w="1524000"/>
                <a:gridCol w="161192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ATLAS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CMS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Richieste 2015</a:t>
                      </a:r>
                      <a:endParaRPr lang="it-IT" noProof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Richieste 2015</a:t>
                      </a:r>
                      <a:endParaRPr lang="it-IT" noProof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CPU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(22.8-6.4) </a:t>
                      </a:r>
                      <a:r>
                        <a:rPr lang="it-IT" noProof="0" dirty="0" err="1" smtClean="0"/>
                        <a:t>kHS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noProof="0" dirty="0" smtClean="0"/>
                        <a:t>197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smtClean="0"/>
                        <a:t>26 kHS</a:t>
                      </a:r>
                      <a:endParaRPr lang="it-IT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noProof="0" dirty="0" smtClean="0"/>
                        <a:t>312 k€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Disco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(656-180) TBN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noProof="0" dirty="0" smtClean="0"/>
                        <a:t>119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(746-343) TBN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101 k€</a:t>
                      </a:r>
                      <a:endParaRPr lang="it-IT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316 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413  K€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780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188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Problema delle risorse di calcolo </a:t>
            </a:r>
            <a:r>
              <a:rPr lang="it-IT" b="1" dirty="0" err="1" smtClean="0">
                <a:solidFill>
                  <a:srgbClr val="FF0000"/>
                </a:solidFill>
              </a:rPr>
              <a:t>LHCb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7824" y="948096"/>
            <a:ext cx="8803072" cy="1547344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La partecipazione dei paesi con Tier-1 a </a:t>
            </a:r>
            <a:r>
              <a:rPr lang="it-IT" dirty="0" err="1" smtClean="0"/>
              <a:t>LHCb</a:t>
            </a:r>
            <a:r>
              <a:rPr lang="it-IT" dirty="0" smtClean="0"/>
              <a:t> è pari solo a circa il 60% del totale</a:t>
            </a:r>
          </a:p>
          <a:p>
            <a:pPr lvl="1"/>
            <a:r>
              <a:rPr lang="it-IT" dirty="0" smtClean="0"/>
              <a:t>Essendo il disco e il nastro forniti dai Tier-1 questo conduce ad un’inevitabile carenza se tutte le agenzie forniscono risorse in modo proporzionale alla frazione di MOF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80" y="2447232"/>
            <a:ext cx="3971083" cy="2406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2249" y="2447232"/>
            <a:ext cx="3784985" cy="2432497"/>
          </a:xfrm>
          <a:prstGeom prst="rect">
            <a:avLst/>
          </a:prstGeom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117328" y="4988109"/>
            <a:ext cx="8883568" cy="175361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it-IT" sz="3200" dirty="0" smtClean="0">
                <a:solidFill>
                  <a:prstClr val="black"/>
                </a:solidFill>
                <a:latin typeface="Calibri"/>
              </a:rPr>
              <a:t>La frazione di risorse acquistata dall’INFN (grafico a sinistra) è allo stesso livello o superiore agli altri paesi Tier-1 eccetto UK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it-IT" sz="3200" dirty="0" smtClean="0">
                <a:solidFill>
                  <a:prstClr val="black"/>
                </a:solidFill>
                <a:latin typeface="Calibri"/>
              </a:rPr>
              <a:t>Se tuttavia normalizziamo queste risorse alla frazione di MOF (grafico a destra), questa frazione risulta la più bassa pro-capite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it-IT" sz="3200" dirty="0" smtClean="0">
                <a:solidFill>
                  <a:prstClr val="black"/>
                </a:solidFill>
                <a:latin typeface="Calibri"/>
              </a:rPr>
              <a:t>Questo ammanco è parzialmente compensato da altri paesi come Germania e UK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0514"/>
            <a:ext cx="8229600" cy="1143000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Quali soluzioni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2541" y="1122485"/>
            <a:ext cx="8666620" cy="5281603"/>
          </a:xfrm>
        </p:spPr>
        <p:txBody>
          <a:bodyPr>
            <a:normAutofit fontScale="62500" lnSpcReduction="20000"/>
          </a:bodyPr>
          <a:lstStyle/>
          <a:p>
            <a:r>
              <a:rPr lang="it-IT" dirty="0" smtClean="0"/>
              <a:t>Valutate due ipotesi</a:t>
            </a:r>
          </a:p>
          <a:p>
            <a:pPr lvl="1"/>
            <a:r>
              <a:rPr lang="it-IT" dirty="0" smtClean="0"/>
              <a:t>utilizzare, accanto al T1 del CNAF, infrastrutture T2 esistenti, ovvero nello specifico</a:t>
            </a:r>
          </a:p>
          <a:p>
            <a:pPr lvl="2"/>
            <a:r>
              <a:rPr lang="it-IT" dirty="0" smtClean="0"/>
              <a:t>centri T2 di Padova o Pisa, per la presenza di fisici </a:t>
            </a:r>
            <a:r>
              <a:rPr lang="it-IT" dirty="0" err="1" smtClean="0"/>
              <a:t>LHCb</a:t>
            </a:r>
            <a:r>
              <a:rPr lang="it-IT" dirty="0" smtClean="0"/>
              <a:t> in grado di offrire opportuno supporto</a:t>
            </a:r>
          </a:p>
          <a:p>
            <a:pPr lvl="2"/>
            <a:r>
              <a:rPr lang="it-IT" dirty="0" smtClean="0"/>
              <a:t>centro T2 di Bari, per la possibilità di utilizzare fondi RECAS</a:t>
            </a:r>
          </a:p>
          <a:p>
            <a:r>
              <a:rPr lang="it-IT" dirty="0" smtClean="0"/>
              <a:t>L’ipotesi </a:t>
            </a:r>
            <a:r>
              <a:rPr lang="it-IT" dirty="0" err="1" smtClean="0"/>
              <a:t>Bari-RECAS</a:t>
            </a:r>
            <a:r>
              <a:rPr lang="it-IT" dirty="0" smtClean="0"/>
              <a:t> sembra particolarmente conveniente</a:t>
            </a:r>
          </a:p>
          <a:p>
            <a:pPr lvl="1"/>
            <a:r>
              <a:rPr lang="it-IT" dirty="0" err="1" smtClean="0"/>
              <a:t>1</a:t>
            </a:r>
            <a:r>
              <a:rPr lang="it-IT" dirty="0" smtClean="0"/>
              <a:t> PB di spazio disco e 10 kHS06 possono essere messi a disposizione di </a:t>
            </a:r>
            <a:r>
              <a:rPr lang="it-IT" dirty="0" err="1" smtClean="0"/>
              <a:t>LHCb</a:t>
            </a:r>
            <a:r>
              <a:rPr lang="it-IT" dirty="0" smtClean="0"/>
              <a:t> e ufficialmente rendicontati in WLCG, per un periodo di </a:t>
            </a:r>
            <a:r>
              <a:rPr lang="it-IT" dirty="0" err="1" smtClean="0"/>
              <a:t>5</a:t>
            </a:r>
            <a:r>
              <a:rPr lang="it-IT" dirty="0" smtClean="0"/>
              <a:t> anni</a:t>
            </a:r>
          </a:p>
          <a:p>
            <a:pPr lvl="1"/>
            <a:r>
              <a:rPr lang="it-IT" dirty="0" smtClean="0"/>
              <a:t>La Sezione di Bari e il Direttore del Dipartimento di Fisica hanno espresso il loro supporto alla proposta</a:t>
            </a:r>
          </a:p>
          <a:p>
            <a:pPr lvl="1"/>
            <a:r>
              <a:rPr lang="it-IT" dirty="0" smtClean="0"/>
              <a:t>È necessaria un'interazione tra management INFN e Università di Bari per stabilire a quali condizioni verrebbe garantita la disponibilità di queste risorse</a:t>
            </a:r>
          </a:p>
          <a:p>
            <a:pPr lvl="1"/>
            <a:r>
              <a:rPr lang="it-IT" dirty="0" err="1" smtClean="0"/>
              <a:t>LHCb</a:t>
            </a:r>
            <a:r>
              <a:rPr lang="it-IT" dirty="0" smtClean="0"/>
              <a:t> sta preparando un documento per proporre questa soluzione all’INFN e descrivere la modalità di gestione del sito </a:t>
            </a:r>
          </a:p>
          <a:p>
            <a:r>
              <a:rPr lang="en-US" dirty="0" err="1" smtClean="0"/>
              <a:t>Qualora</a:t>
            </a:r>
            <a:r>
              <a:rPr lang="en-US" dirty="0" smtClean="0"/>
              <a:t> </a:t>
            </a:r>
            <a:r>
              <a:rPr lang="en-US" dirty="0" err="1"/>
              <a:t>l’ipotesi</a:t>
            </a:r>
            <a:r>
              <a:rPr lang="en-US" dirty="0"/>
              <a:t> Bari RECAS </a:t>
            </a:r>
            <a:r>
              <a:rPr lang="en-US" dirty="0" err="1"/>
              <a:t>dovesse</a:t>
            </a:r>
            <a:r>
              <a:rPr lang="en-US" dirty="0"/>
              <a:t> </a:t>
            </a:r>
            <a:r>
              <a:rPr lang="en-US" dirty="0" err="1"/>
              <a:t>rivelarsi</a:t>
            </a:r>
            <a:r>
              <a:rPr lang="en-US" dirty="0"/>
              <a:t> non </a:t>
            </a:r>
            <a:r>
              <a:rPr lang="en-US" dirty="0" err="1"/>
              <a:t>praticabile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quadro</a:t>
            </a:r>
            <a:r>
              <a:rPr lang="en-US" dirty="0"/>
              <a:t> </a:t>
            </a:r>
            <a:r>
              <a:rPr lang="en-US" dirty="0" err="1"/>
              <a:t>sarebbe</a:t>
            </a:r>
            <a:r>
              <a:rPr lang="en-US" dirty="0"/>
              <a:t> molto </a:t>
            </a:r>
            <a:r>
              <a:rPr lang="en-US" dirty="0" err="1" smtClean="0"/>
              <a:t>diverso</a:t>
            </a:r>
            <a:endParaRPr lang="it-IT" dirty="0" smtClean="0"/>
          </a:p>
          <a:p>
            <a:pPr lvl="1"/>
            <a:r>
              <a:rPr lang="it-IT" dirty="0" smtClean="0">
                <a:sym typeface="Wingdings"/>
              </a:rPr>
              <a:t>da </a:t>
            </a:r>
            <a:r>
              <a:rPr lang="it-IT" dirty="0">
                <a:sym typeface="Wingdings"/>
              </a:rPr>
              <a:t>ridiscutere considerando la </a:t>
            </a:r>
            <a:r>
              <a:rPr lang="it-IT" dirty="0" smtClean="0">
                <a:sym typeface="Wingdings"/>
              </a:rPr>
              <a:t>disponibilità </a:t>
            </a:r>
            <a:r>
              <a:rPr lang="it-IT" dirty="0">
                <a:sym typeface="Wingdings"/>
              </a:rPr>
              <a:t>di Pisa e </a:t>
            </a:r>
            <a:r>
              <a:rPr lang="it-IT" dirty="0" smtClean="0">
                <a:sym typeface="Wingdings"/>
              </a:rPr>
              <a:t>Padova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92430"/>
            <a:ext cx="3235569" cy="365125"/>
          </a:xfrm>
        </p:spPr>
        <p:txBody>
          <a:bodyPr/>
          <a:lstStyle/>
          <a:p>
            <a:r>
              <a:rPr lang="it-IT" dirty="0" smtClean="0"/>
              <a:t>G. Carlino - I costi del Calcolo LHC - un </a:t>
            </a:r>
            <a:r>
              <a:rPr lang="it-IT" dirty="0" err="1" smtClean="0"/>
              <a:t>upadate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2</a:t>
            </a:fld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879230" y="1098233"/>
            <a:ext cx="7807569" cy="4525963"/>
          </a:xfrm>
        </p:spPr>
        <p:txBody>
          <a:bodyPr/>
          <a:lstStyle/>
          <a:p>
            <a:r>
              <a:rPr lang="en-GB" dirty="0" smtClean="0"/>
              <a:t>Non </a:t>
            </a:r>
            <a:r>
              <a:rPr lang="it-IT" dirty="0" smtClean="0"/>
              <a:t>mostro performance, plot etc. </a:t>
            </a:r>
            <a:r>
              <a:rPr lang="it-IT" dirty="0" err="1" smtClean="0"/>
              <a:t>etc</a:t>
            </a:r>
            <a:endParaRPr lang="it-IT" dirty="0" smtClean="0"/>
          </a:p>
          <a:p>
            <a:pPr lvl="1"/>
            <a:r>
              <a:rPr lang="it-IT" dirty="0" smtClean="0"/>
              <a:t>La Review dei Tier2 ha evidenziato il buon funzionamento dei siti e il Tier1 non mostra problemi. </a:t>
            </a:r>
          </a:p>
          <a:p>
            <a:r>
              <a:rPr lang="it-IT" dirty="0" smtClean="0"/>
              <a:t>Rispetto all’ultima presentazione nella CSN1 di aprile:</a:t>
            </a:r>
          </a:p>
          <a:p>
            <a:pPr lvl="1"/>
            <a:r>
              <a:rPr lang="it-IT" dirty="0" smtClean="0"/>
              <a:t>RRB di fine aprile</a:t>
            </a:r>
            <a:endParaRPr lang="it-IT" dirty="0"/>
          </a:p>
          <a:p>
            <a:pPr lvl="1"/>
            <a:r>
              <a:rPr lang="it-IT" dirty="0" err="1" smtClean="0"/>
              <a:t>Referaggi</a:t>
            </a:r>
            <a:r>
              <a:rPr lang="it-IT" dirty="0" smtClean="0"/>
              <a:t> Italiani a maggio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dirty="0" smtClean="0"/>
              <a:t>In questa presentazione:</a:t>
            </a:r>
          </a:p>
          <a:p>
            <a:pPr lvl="1"/>
            <a:r>
              <a:rPr lang="it-IT" dirty="0" smtClean="0"/>
              <a:t>Richieste dei Tier2 LHC </a:t>
            </a:r>
          </a:p>
          <a:p>
            <a:pPr lvl="1"/>
            <a:r>
              <a:rPr lang="it-IT" dirty="0" smtClean="0"/>
              <a:t>Richieste complessive al Tier1 – da discutere</a:t>
            </a:r>
          </a:p>
          <a:p>
            <a:pPr marL="457200" lvl="1" indent="0">
              <a:buNone/>
            </a:pPr>
            <a:endParaRPr lang="it-IT" dirty="0" smtClean="0"/>
          </a:p>
          <a:p>
            <a:r>
              <a:rPr lang="it-IT" dirty="0" smtClean="0"/>
              <a:t>Nella prossima CSN1 di luglio verrà presentato un quadro globale sullo stato e le richieste del calcolo in IT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6094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Lo Scrutiny Group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92430"/>
            <a:ext cx="3235569" cy="365125"/>
          </a:xfrm>
        </p:spPr>
        <p:txBody>
          <a:bodyPr/>
          <a:lstStyle/>
          <a:p>
            <a:r>
              <a:rPr lang="it-IT" dirty="0" smtClean="0"/>
              <a:t>G. Carlino - I costi del Calcolo LHC - un </a:t>
            </a:r>
            <a:r>
              <a:rPr lang="it-IT" dirty="0" err="1" smtClean="0"/>
              <a:t>upadate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3</a:t>
            </a:fld>
            <a:endParaRPr lang="it-IT"/>
          </a:p>
        </p:txBody>
      </p:sp>
      <p:pic>
        <p:nvPicPr>
          <p:cNvPr id="9" name="Picture 3"/>
          <p:cNvPicPr>
            <a:picLocks noChangeAspect="1"/>
          </p:cNvPicPr>
          <p:nvPr/>
        </p:nvPicPr>
        <p:blipFill rotWithShape="1">
          <a:blip r:embed="rId3"/>
          <a:srcRect l="5317" t="4839" b="12816"/>
          <a:stretch/>
        </p:blipFill>
        <p:spPr>
          <a:xfrm>
            <a:off x="1426308" y="2354389"/>
            <a:ext cx="5969002" cy="2317161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 rot="16200000">
            <a:off x="128044" y="1510274"/>
            <a:ext cx="985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ATLAS 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 rot="16200000">
            <a:off x="307009" y="3449571"/>
            <a:ext cx="762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CMS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287846" y="876561"/>
            <a:ext cx="1762021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Share IT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/>
              <a:t>T1 = 9% 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/>
              <a:t>T2 CPU = 9%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/>
              <a:t>T2 Disco = 7%</a:t>
            </a:r>
            <a:endParaRPr lang="en-GB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287846" y="3322881"/>
            <a:ext cx="1611251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Share IT = 13 % 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4"/>
          <a:srcRect l="3526" t="3380" r="5000" b="5233"/>
          <a:stretch/>
        </p:blipFill>
        <p:spPr>
          <a:xfrm>
            <a:off x="1533769" y="4579401"/>
            <a:ext cx="5632913" cy="2278599"/>
          </a:xfrm>
          <a:prstGeom prst="rect">
            <a:avLst/>
          </a:prstGeom>
        </p:spPr>
      </p:pic>
      <p:pic>
        <p:nvPicPr>
          <p:cNvPr id="8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769" y="517324"/>
            <a:ext cx="5632914" cy="192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sellaDiTesto 12"/>
          <p:cNvSpPr txBox="1"/>
          <p:nvPr/>
        </p:nvSpPr>
        <p:spPr>
          <a:xfrm rot="16200000">
            <a:off x="229885" y="5202949"/>
            <a:ext cx="837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>
                <a:solidFill>
                  <a:srgbClr val="FF0000"/>
                </a:solidFill>
              </a:rPr>
              <a:t>LHCb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395310" y="5331434"/>
            <a:ext cx="1611251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Share IT = 20 % </a:t>
            </a:r>
          </a:p>
        </p:txBody>
      </p:sp>
    </p:spTree>
    <p:extLst>
      <p:ext uri="{BB962C8B-B14F-4D97-AF65-F5344CB8AC3E}">
        <p14:creationId xmlns:p14="http://schemas.microsoft.com/office/powerpoint/2010/main" val="380633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Il Tier1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92430"/>
            <a:ext cx="3235569" cy="365125"/>
          </a:xfrm>
        </p:spPr>
        <p:txBody>
          <a:bodyPr/>
          <a:lstStyle/>
          <a:p>
            <a:r>
              <a:rPr lang="it-IT" dirty="0" smtClean="0"/>
              <a:t>G. Carlino - I costi del Calcolo LHC - un </a:t>
            </a:r>
            <a:r>
              <a:rPr lang="it-IT" dirty="0" err="1" smtClean="0"/>
              <a:t>upadate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4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450125"/>
              </p:ext>
            </p:extLst>
          </p:nvPr>
        </p:nvGraphicFramePr>
        <p:xfrm>
          <a:off x="1666692" y="1460584"/>
          <a:ext cx="1810503" cy="1605216"/>
        </p:xfrm>
        <a:graphic>
          <a:graphicData uri="http://schemas.openxmlformats.org/drawingml/2006/table">
            <a:tbl>
              <a:tblPr/>
              <a:tblGrid>
                <a:gridCol w="1374396"/>
                <a:gridCol w="436107"/>
              </a:tblGrid>
              <a:tr h="20950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 smtClean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 smtClean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950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 smtClean="0">
                          <a:effectLst/>
                          <a:latin typeface="Arial"/>
                        </a:rPr>
                        <a:t>Experiment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0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 smtClean="0">
                          <a:effectLst/>
                          <a:latin typeface="Arial"/>
                        </a:rPr>
                        <a:t> </a:t>
                      </a:r>
                      <a:endParaRPr lang="it-IT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8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ALICE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AE00"/>
                    </a:solidFill>
                  </a:tcPr>
                </a:tc>
              </a:tr>
              <a:tr h="1918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ATLAS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AE00"/>
                    </a:solidFill>
                  </a:tcPr>
                </a:tc>
              </a:tr>
              <a:tr h="1918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CMS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AE00"/>
                    </a:solidFill>
                  </a:tcPr>
                </a:tc>
              </a:tr>
              <a:tr h="1918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LHCB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00"/>
                    </a:solidFill>
                  </a:tcPr>
                </a:tc>
              </a:tr>
              <a:tr h="20950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Total LHC TIER1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900142"/>
              </p:ext>
            </p:extLst>
          </p:nvPr>
        </p:nvGraphicFramePr>
        <p:xfrm>
          <a:off x="3477195" y="1495992"/>
          <a:ext cx="3872098" cy="1569808"/>
        </p:xfrm>
        <a:graphic>
          <a:graphicData uri="http://schemas.openxmlformats.org/drawingml/2006/table">
            <a:tbl>
              <a:tblPr/>
              <a:tblGrid>
                <a:gridCol w="713629"/>
                <a:gridCol w="673983"/>
                <a:gridCol w="594691"/>
                <a:gridCol w="673983"/>
                <a:gridCol w="568260"/>
                <a:gridCol w="647552"/>
              </a:tblGrid>
              <a:tr h="20950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18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DISK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TAPE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DISK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TAPE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918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HS06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TB-N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HS06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TB-N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9180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20900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1919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2460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22800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3382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4182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9180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35500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3500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4400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40500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3500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5850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9180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22750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3380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7150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39000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3380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9620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9180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19800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2520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2178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23600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2720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4740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09504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98950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11319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16188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125900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12982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24392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124199" y="842052"/>
            <a:ext cx="2579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Risorse Esperimenti LHC</a:t>
            </a:r>
            <a:endParaRPr lang="it-IT" dirty="0"/>
          </a:p>
        </p:txBody>
      </p:sp>
      <p:sp>
        <p:nvSpPr>
          <p:cNvPr id="19" name="Rettangolo 18"/>
          <p:cNvSpPr/>
          <p:nvPr/>
        </p:nvSpPr>
        <p:spPr>
          <a:xfrm>
            <a:off x="1675907" y="1488394"/>
            <a:ext cx="5681851" cy="159911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19050" cmpd="sng">
                <a:solidFill>
                  <a:schemeClr val="tx1"/>
                </a:solidFill>
              </a:ln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803400" y="4073488"/>
            <a:ext cx="4889274" cy="1924818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19050" cmpd="sng">
                <a:solidFill>
                  <a:schemeClr val="tx1"/>
                </a:solidFill>
              </a:ln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124199" y="3494017"/>
            <a:ext cx="2579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Incrementi Annuali</a:t>
            </a:r>
            <a:endParaRPr lang="it-IT" dirty="0"/>
          </a:p>
        </p:txBody>
      </p:sp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695869"/>
              </p:ext>
            </p:extLst>
          </p:nvPr>
        </p:nvGraphicFramePr>
        <p:xfrm>
          <a:off x="1803400" y="4073488"/>
          <a:ext cx="4889274" cy="1924818"/>
        </p:xfrm>
        <a:graphic>
          <a:graphicData uri="http://schemas.openxmlformats.org/drawingml/2006/table">
            <a:tbl>
              <a:tblPr/>
              <a:tblGrid>
                <a:gridCol w="1456978"/>
                <a:gridCol w="490328"/>
                <a:gridCol w="490328"/>
                <a:gridCol w="490328"/>
                <a:gridCol w="490328"/>
                <a:gridCol w="490328"/>
                <a:gridCol w="490328"/>
                <a:gridCol w="490328"/>
              </a:tblGrid>
              <a:tr h="26372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372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Incrementi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disk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tape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disk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tape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6372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HS06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TB-N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HS06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TB-N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26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ALICE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2280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-1264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1900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1463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1722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226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ATLAS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5200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1450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226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CMS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650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16250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2470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226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LHC-b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3300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1030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558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3800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2562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4317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Total LHC TIER1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10780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1449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344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26950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1663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8204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622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Tier1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92430"/>
            <a:ext cx="3235569" cy="365125"/>
          </a:xfrm>
        </p:spPr>
        <p:txBody>
          <a:bodyPr/>
          <a:lstStyle/>
          <a:p>
            <a:r>
              <a:rPr lang="it-IT" dirty="0" smtClean="0"/>
              <a:t>G. Carlino - I costi del Calcolo LHC - un </a:t>
            </a:r>
            <a:r>
              <a:rPr lang="it-IT" dirty="0" err="1" smtClean="0"/>
              <a:t>upadate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610826" y="842052"/>
            <a:ext cx="4601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Piano Globale Esperimenti LHC e CSN1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11003"/>
              </p:ext>
            </p:extLst>
          </p:nvPr>
        </p:nvGraphicFramePr>
        <p:xfrm>
          <a:off x="1094154" y="1386572"/>
          <a:ext cx="2198565" cy="3517585"/>
        </p:xfrm>
        <a:graphic>
          <a:graphicData uri="http://schemas.openxmlformats.org/drawingml/2006/table">
            <a:tbl>
              <a:tblPr/>
              <a:tblGrid>
                <a:gridCol w="1668984"/>
                <a:gridCol w="529581"/>
              </a:tblGrid>
              <a:tr h="2334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34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Experiment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4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68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ALICE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AE00"/>
                    </a:solidFill>
                  </a:tcPr>
                </a:tc>
              </a:tr>
              <a:tr h="21368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ATLAS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AE00"/>
                    </a:solidFill>
                  </a:tcPr>
                </a:tc>
              </a:tr>
              <a:tr h="21368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CMS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AE00"/>
                    </a:solidFill>
                  </a:tcPr>
                </a:tc>
              </a:tr>
              <a:tr h="21368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LHCB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00"/>
                    </a:solidFill>
                  </a:tcPr>
                </a:tc>
              </a:tr>
              <a:tr h="2334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Total LHC TIER1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00"/>
                    </a:solidFill>
                  </a:tcPr>
                </a:tc>
              </a:tr>
              <a:tr h="21368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BaBar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</a:tr>
              <a:tr h="2136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(SuperB)Belle2(2014)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368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CDF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</a:tr>
              <a:tr h="21368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KLOE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</a:tr>
              <a:tr h="2136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LCHf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36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NA62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368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LHCB TIER2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2334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TOTALE GRUPPO 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908585"/>
              </p:ext>
            </p:extLst>
          </p:nvPr>
        </p:nvGraphicFramePr>
        <p:xfrm>
          <a:off x="3341564" y="1376798"/>
          <a:ext cx="4815742" cy="3517591"/>
        </p:xfrm>
        <a:graphic>
          <a:graphicData uri="http://schemas.openxmlformats.org/drawingml/2006/table">
            <a:tbl>
              <a:tblPr/>
              <a:tblGrid>
                <a:gridCol w="887543"/>
                <a:gridCol w="838235"/>
                <a:gridCol w="739619"/>
                <a:gridCol w="838235"/>
                <a:gridCol w="706747"/>
                <a:gridCol w="805363"/>
              </a:tblGrid>
              <a:tr h="23605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610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DISK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TAPE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DISK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TAPE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1610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HS06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TB-N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HS06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TB-N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6109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20900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1919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2460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22800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3382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4182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16109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35500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3500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4400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40500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5850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16109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22750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3380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7150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39000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3380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9620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16109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19800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2520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2178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23600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2720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4740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36058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98950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11319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16188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125900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12982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24392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6109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16109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700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16109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8000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467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467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16109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625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625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16109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1700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16109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333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16109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8460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13200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36058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19493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605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4625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25900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890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4625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5" name="Rettangolo 14"/>
          <p:cNvSpPr/>
          <p:nvPr/>
        </p:nvSpPr>
        <p:spPr>
          <a:xfrm>
            <a:off x="1094154" y="1376797"/>
            <a:ext cx="7063152" cy="3527359"/>
          </a:xfrm>
          <a:prstGeom prst="rect">
            <a:avLst/>
          </a:prstGeom>
          <a:noFill/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CasellaDiTesto 15"/>
          <p:cNvSpPr txBox="1"/>
          <p:nvPr/>
        </p:nvSpPr>
        <p:spPr>
          <a:xfrm>
            <a:off x="1040663" y="5322221"/>
            <a:ext cx="7116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dirty="0" smtClean="0"/>
              <a:t>Gli esperimenti non LHC sono a carico delle commissioni di appartenenza, gli esperimenti LHC della giunga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Peso degli Esperimenti CSN1 vs LHC: ~ 6% Disco -  17% CPU – 15% Tape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Prime richieste per Belle2 al Tier1</a:t>
            </a:r>
          </a:p>
        </p:txBody>
      </p:sp>
    </p:spTree>
    <p:extLst>
      <p:ext uri="{BB962C8B-B14F-4D97-AF65-F5344CB8AC3E}">
        <p14:creationId xmlns:p14="http://schemas.microsoft.com/office/powerpoint/2010/main" val="2327922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Il Tier1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92430"/>
            <a:ext cx="3235569" cy="365125"/>
          </a:xfrm>
        </p:spPr>
        <p:txBody>
          <a:bodyPr/>
          <a:lstStyle/>
          <a:p>
            <a:r>
              <a:rPr lang="it-IT" dirty="0" smtClean="0"/>
              <a:t>G. Carlino - I costi del Calcolo LHC - un </a:t>
            </a:r>
            <a:r>
              <a:rPr lang="it-IT" dirty="0" err="1" smtClean="0"/>
              <a:t>upadate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975227" y="627131"/>
            <a:ext cx="5402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….  ma ci sono </a:t>
            </a:r>
            <a:r>
              <a:rPr lang="it-IT" dirty="0" smtClean="0">
                <a:solidFill>
                  <a:srgbClr val="FF0000"/>
                </a:solidFill>
              </a:rPr>
              <a:t>anche i rimpiazzi delle risorse obsolete </a:t>
            </a:r>
            <a:endParaRPr lang="it-IT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736463"/>
              </p:ext>
            </p:extLst>
          </p:nvPr>
        </p:nvGraphicFramePr>
        <p:xfrm>
          <a:off x="1426139" y="1137332"/>
          <a:ext cx="3875405" cy="675652"/>
        </p:xfrm>
        <a:graphic>
          <a:graphicData uri="http://schemas.openxmlformats.org/drawingml/2006/table">
            <a:tbl>
              <a:tblPr/>
              <a:tblGrid>
                <a:gridCol w="714238"/>
                <a:gridCol w="674559"/>
                <a:gridCol w="595199"/>
                <a:gridCol w="674559"/>
                <a:gridCol w="568745"/>
                <a:gridCol w="648105"/>
              </a:tblGrid>
              <a:tr h="26901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331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DISK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TAPE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DISK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TAPE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0331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HS06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TB-N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HS06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TB-N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TB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621173"/>
              </p:ext>
            </p:extLst>
          </p:nvPr>
        </p:nvGraphicFramePr>
        <p:xfrm>
          <a:off x="1417672" y="1829918"/>
          <a:ext cx="3875405" cy="393923"/>
        </p:xfrm>
        <a:graphic>
          <a:graphicData uri="http://schemas.openxmlformats.org/drawingml/2006/table">
            <a:tbl>
              <a:tblPr/>
              <a:tblGrid>
                <a:gridCol w="714238"/>
                <a:gridCol w="674559"/>
                <a:gridCol w="595199"/>
                <a:gridCol w="674559"/>
                <a:gridCol w="568745"/>
                <a:gridCol w="648105"/>
              </a:tblGrid>
              <a:tr h="393923"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45171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34560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5360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2" name="Rettangolo 11"/>
          <p:cNvSpPr/>
          <p:nvPr/>
        </p:nvSpPr>
        <p:spPr>
          <a:xfrm>
            <a:off x="1417672" y="1137332"/>
            <a:ext cx="3883872" cy="1095729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asellaDiTesto 12"/>
          <p:cNvSpPr txBox="1"/>
          <p:nvPr/>
        </p:nvSpPr>
        <p:spPr>
          <a:xfrm>
            <a:off x="5567289" y="1030331"/>
            <a:ext cx="32464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1600" dirty="0" smtClean="0"/>
              <a:t>Disco: 5 anni,  CPU: 3 anni</a:t>
            </a:r>
          </a:p>
          <a:p>
            <a:pPr marL="285750" indent="-285750">
              <a:buFont typeface="Arial"/>
              <a:buChar char="•"/>
            </a:pPr>
            <a:r>
              <a:rPr lang="it-IT" sz="1600" dirty="0" smtClean="0"/>
              <a:t>Importante “ringiovanimento” del disco nel 2015 (&gt; 5 PB) </a:t>
            </a:r>
          </a:p>
          <a:p>
            <a:pPr marL="285750" indent="-285750">
              <a:buFont typeface="Arial"/>
              <a:buChar char="•"/>
            </a:pPr>
            <a:r>
              <a:rPr lang="it-IT" sz="1600" dirty="0" smtClean="0"/>
              <a:t>Costante ricambio di CPU nei ultimi 3 anni (~40 </a:t>
            </a:r>
            <a:r>
              <a:rPr lang="it-IT" sz="1600" dirty="0" err="1" smtClean="0"/>
              <a:t>kHS</a:t>
            </a:r>
            <a:r>
              <a:rPr lang="it-IT" sz="1600" dirty="0" smtClean="0"/>
              <a:t>) </a:t>
            </a:r>
            <a:endParaRPr lang="it-IT" sz="1600" dirty="0"/>
          </a:p>
        </p:txBody>
      </p:sp>
      <p:graphicFrame>
        <p:nvGraphicFramePr>
          <p:cNvPr id="19" name="Tabel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013637"/>
              </p:ext>
            </p:extLst>
          </p:nvPr>
        </p:nvGraphicFramePr>
        <p:xfrm>
          <a:off x="2111492" y="3424893"/>
          <a:ext cx="2445727" cy="2921002"/>
        </p:xfrm>
        <a:graphic>
          <a:graphicData uri="http://schemas.openxmlformats.org/drawingml/2006/table">
            <a:tbl>
              <a:tblPr/>
              <a:tblGrid>
                <a:gridCol w="1829897"/>
                <a:gridCol w="615830"/>
              </a:tblGrid>
              <a:tr h="23477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47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CSN1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7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ATLAS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81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CMS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81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LHC-b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81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 err="1">
                          <a:effectLst/>
                          <a:latin typeface="Arial"/>
                        </a:rPr>
                        <a:t>LHCb</a:t>
                      </a:r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 T2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81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Babar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81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(Super-B)Belle2(2014)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818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CDF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</a:tr>
              <a:tr h="19818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KLOE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</a:tr>
              <a:tr h="1981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LHCf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81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NA62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47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tot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el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18211"/>
              </p:ext>
            </p:extLst>
          </p:nvPr>
        </p:nvGraphicFramePr>
        <p:xfrm>
          <a:off x="4603460" y="3424893"/>
          <a:ext cx="2468198" cy="2920990"/>
        </p:xfrm>
        <a:graphic>
          <a:graphicData uri="http://schemas.openxmlformats.org/drawingml/2006/table">
            <a:tbl>
              <a:tblPr/>
              <a:tblGrid>
                <a:gridCol w="749832"/>
                <a:gridCol w="859183"/>
                <a:gridCol w="859183"/>
              </a:tblGrid>
              <a:tr h="22396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503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disk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tape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0503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HS06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TB-N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05037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11509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1484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1450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05037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18885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1325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2470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05037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5991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567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2562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05037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5991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05037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669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297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05037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4292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05037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2268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201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05037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05037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05037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1389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175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3658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50995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4159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6482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5" name="Rettangolo 24"/>
          <p:cNvSpPr/>
          <p:nvPr/>
        </p:nvSpPr>
        <p:spPr>
          <a:xfrm>
            <a:off x="2111491" y="3425358"/>
            <a:ext cx="4960167" cy="292099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asellaDiTesto 25"/>
          <p:cNvSpPr txBox="1"/>
          <p:nvPr/>
        </p:nvSpPr>
        <p:spPr>
          <a:xfrm>
            <a:off x="926112" y="2413000"/>
            <a:ext cx="7074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Tenuto conto dei rimpiazzi, assegnati in maniera proporzionale ad ogni esperimento, e dell’</a:t>
            </a:r>
            <a:r>
              <a:rPr lang="it-IT" dirty="0" err="1" smtClean="0"/>
              <a:t>overlap</a:t>
            </a:r>
            <a:r>
              <a:rPr lang="it-IT" dirty="0" smtClean="0"/>
              <a:t> CPU, le </a:t>
            </a:r>
            <a:r>
              <a:rPr lang="it-IT" dirty="0" smtClean="0">
                <a:solidFill>
                  <a:srgbClr val="FF0000"/>
                </a:solidFill>
              </a:rPr>
              <a:t>risorse totali degli esperimenti di GR1 </a:t>
            </a:r>
            <a:r>
              <a:rPr lang="it-IT" dirty="0" smtClean="0"/>
              <a:t>da acquistare sono: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530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Il Tier1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92430"/>
            <a:ext cx="3235569" cy="365125"/>
          </a:xfrm>
        </p:spPr>
        <p:txBody>
          <a:bodyPr/>
          <a:lstStyle/>
          <a:p>
            <a:r>
              <a:rPr lang="it-IT" dirty="0" smtClean="0"/>
              <a:t>G. Carlino - I costi del Calcolo LHC - un </a:t>
            </a:r>
            <a:r>
              <a:rPr lang="it-IT" dirty="0" err="1" smtClean="0"/>
              <a:t>upadate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7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726263"/>
              </p:ext>
            </p:extLst>
          </p:nvPr>
        </p:nvGraphicFramePr>
        <p:xfrm>
          <a:off x="4893732" y="1518800"/>
          <a:ext cx="2798573" cy="3451130"/>
        </p:xfrm>
        <a:graphic>
          <a:graphicData uri="http://schemas.openxmlformats.org/drawingml/2006/table">
            <a:tbl>
              <a:tblPr/>
              <a:tblGrid>
                <a:gridCol w="916347"/>
                <a:gridCol w="941113"/>
                <a:gridCol w="941113"/>
              </a:tblGrid>
              <a:tr h="43783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Anno 2015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481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DISK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TAPE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33481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HS06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TB-N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TB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3481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47286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5843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8204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33481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38366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3376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6482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33481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8919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2468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1722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33481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11026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783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33481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18020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1301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33481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3481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76332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7928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8354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363337"/>
              </p:ext>
            </p:extLst>
          </p:nvPr>
        </p:nvGraphicFramePr>
        <p:xfrm>
          <a:off x="1713339" y="1499322"/>
          <a:ext cx="3155009" cy="3470612"/>
        </p:xfrm>
        <a:graphic>
          <a:graphicData uri="http://schemas.openxmlformats.org/drawingml/2006/table">
            <a:tbl>
              <a:tblPr/>
              <a:tblGrid>
                <a:gridCol w="2360582"/>
                <a:gridCol w="794427"/>
              </a:tblGrid>
              <a:tr h="4582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Resources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47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47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470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LHC to be </a:t>
                      </a:r>
                      <a:r>
                        <a:rPr lang="it-IT" sz="1000" b="0" i="0" u="none" strike="noStrike" dirty="0" err="1">
                          <a:effectLst/>
                          <a:latin typeface="Arial"/>
                        </a:rPr>
                        <a:t>procured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4703">
                <a:tc gridSpan="2"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LHC (CSN1)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4703">
                <a:tc gridSpan="2"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LHC (CSN3)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47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non-LHC CSN1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47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non-LHC CSN2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47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non-LHC CSN3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47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Total to be </a:t>
                      </a:r>
                      <a:r>
                        <a:rPr lang="it-IT" sz="1000" b="0" i="0" u="none" strike="noStrike" dirty="0" err="1">
                          <a:effectLst/>
                          <a:latin typeface="Arial"/>
                        </a:rPr>
                        <a:t>procured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ttangolo 12"/>
          <p:cNvSpPr/>
          <p:nvPr/>
        </p:nvSpPr>
        <p:spPr>
          <a:xfrm>
            <a:off x="1713339" y="1499321"/>
            <a:ext cx="5978966" cy="3470609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ttangolo 13"/>
          <p:cNvSpPr/>
          <p:nvPr/>
        </p:nvSpPr>
        <p:spPr>
          <a:xfrm>
            <a:off x="5215467" y="4628661"/>
            <a:ext cx="2658533" cy="410308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ttangolo 14"/>
          <p:cNvSpPr/>
          <p:nvPr/>
        </p:nvSpPr>
        <p:spPr>
          <a:xfrm>
            <a:off x="5215467" y="3781343"/>
            <a:ext cx="2658533" cy="234461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ttangolo 15"/>
          <p:cNvSpPr/>
          <p:nvPr/>
        </p:nvSpPr>
        <p:spPr>
          <a:xfrm>
            <a:off x="5215467" y="2760133"/>
            <a:ext cx="2590800" cy="293743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780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Il Tier1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92430"/>
            <a:ext cx="3235569" cy="365125"/>
          </a:xfrm>
        </p:spPr>
        <p:txBody>
          <a:bodyPr/>
          <a:lstStyle/>
          <a:p>
            <a:r>
              <a:rPr lang="it-IT" dirty="0" smtClean="0"/>
              <a:t>G. Carlino - I costi del Calcolo LHC - un </a:t>
            </a:r>
            <a:r>
              <a:rPr lang="it-IT" dirty="0" err="1" smtClean="0"/>
              <a:t>upadate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976730" y="606771"/>
            <a:ext cx="2054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 Costi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66610"/>
              </p:ext>
            </p:extLst>
          </p:nvPr>
        </p:nvGraphicFramePr>
        <p:xfrm>
          <a:off x="2998630" y="1027190"/>
          <a:ext cx="3835400" cy="802640"/>
        </p:xfrm>
        <a:graphic>
          <a:graphicData uri="http://schemas.openxmlformats.org/drawingml/2006/table">
            <a:tbl>
              <a:tblPr/>
              <a:tblGrid>
                <a:gridCol w="673100"/>
                <a:gridCol w="609600"/>
                <a:gridCol w="609600"/>
                <a:gridCol w="673100"/>
                <a:gridCol w="622300"/>
                <a:gridCol w="6477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Disco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Nastro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Disco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Nastro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effectLst/>
                          <a:latin typeface="Arial"/>
                        </a:rPr>
                        <a:t>k€/HS06</a:t>
                      </a:r>
                      <a:endParaRPr lang="it-IT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effectLst/>
                          <a:latin typeface="Arial"/>
                        </a:rPr>
                        <a:t>k€</a:t>
                      </a:r>
                      <a:r>
                        <a:rPr lang="it-IT" sz="1100" b="0" i="0" u="none" strike="noStrike" dirty="0">
                          <a:effectLst/>
                          <a:latin typeface="Arial"/>
                        </a:rPr>
                        <a:t>/TB-N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effectLst/>
                          <a:latin typeface="Arial"/>
                        </a:rPr>
                        <a:t>k€</a:t>
                      </a:r>
                      <a:r>
                        <a:rPr lang="it-IT" sz="1100" b="0" i="0" u="none" strike="noStrike" dirty="0">
                          <a:effectLst/>
                          <a:latin typeface="Arial"/>
                        </a:rPr>
                        <a:t>/TB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effectLst/>
                          <a:latin typeface="Arial"/>
                        </a:rPr>
                        <a:t>k€</a:t>
                      </a:r>
                      <a:r>
                        <a:rPr lang="it-IT" sz="1100" b="0" i="0" u="none" strike="noStrike" dirty="0">
                          <a:effectLst/>
                          <a:latin typeface="Arial"/>
                        </a:rPr>
                        <a:t>/HS06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Arial"/>
                        </a:rPr>
                        <a:t>k</a:t>
                      </a:r>
                      <a:r>
                        <a:rPr lang="it-IT" sz="1100" b="0" i="0" u="none" strike="noStrike" dirty="0" smtClean="0">
                          <a:effectLst/>
                          <a:latin typeface="Arial"/>
                        </a:rPr>
                        <a:t>€</a:t>
                      </a:r>
                      <a:r>
                        <a:rPr lang="it-IT" sz="1100" b="0" i="0" u="none" strike="noStrike" dirty="0">
                          <a:effectLst/>
                          <a:latin typeface="Arial"/>
                        </a:rPr>
                        <a:t>/TB-N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Arial"/>
                        </a:rPr>
                        <a:t>k€/TB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0,012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0,350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0,052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0,012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effectLst/>
                          <a:latin typeface="Arial"/>
                        </a:rPr>
                        <a:t>0,280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effectLst/>
                          <a:latin typeface="Arial"/>
                        </a:rPr>
                        <a:t>0,030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1132706" y="1954796"/>
            <a:ext cx="70246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1600" dirty="0" smtClean="0"/>
              <a:t>La diminuzione dei costi delle CPU molto più lenta di quella del Disco (cambio di generazione, dischi a 6 TB previsti fine 2014)</a:t>
            </a:r>
          </a:p>
          <a:p>
            <a:pPr marL="285750" indent="-285750">
              <a:buFont typeface="Arial"/>
              <a:buChar char="•"/>
            </a:pPr>
            <a:r>
              <a:rPr lang="it-IT" sz="1600" dirty="0" smtClean="0"/>
              <a:t>Al CNAF sono in corso approfondite indagini di mercato per determinare la tipologia di storage che ottimizzi il rapporto (performance &amp; gestione) / costi</a:t>
            </a:r>
            <a:endParaRPr lang="it-IT" sz="1600" dirty="0"/>
          </a:p>
        </p:txBody>
      </p:sp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6502"/>
              </p:ext>
            </p:extLst>
          </p:nvPr>
        </p:nvGraphicFramePr>
        <p:xfrm>
          <a:off x="5430237" y="3292232"/>
          <a:ext cx="1714547" cy="2920997"/>
        </p:xfrm>
        <a:graphic>
          <a:graphicData uri="http://schemas.openxmlformats.org/drawingml/2006/table">
            <a:tbl>
              <a:tblPr/>
              <a:tblGrid>
                <a:gridCol w="561401"/>
                <a:gridCol w="576573"/>
                <a:gridCol w="576573"/>
              </a:tblGrid>
              <a:tr h="31035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Anno 2015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733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CPU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DISK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TAPE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3733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kE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kE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kE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3733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567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1636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246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3733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460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945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3733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107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691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3733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2450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733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132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3733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216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364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3733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3733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916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2220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3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3386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631042"/>
              </p:ext>
            </p:extLst>
          </p:nvPr>
        </p:nvGraphicFramePr>
        <p:xfrm>
          <a:off x="2609732" y="3292235"/>
          <a:ext cx="2764683" cy="2920995"/>
        </p:xfrm>
        <a:graphic>
          <a:graphicData uri="http://schemas.openxmlformats.org/drawingml/2006/table">
            <a:tbl>
              <a:tblPr/>
              <a:tblGrid>
                <a:gridCol w="2068540"/>
                <a:gridCol w="696143"/>
              </a:tblGrid>
              <a:tr h="32334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costs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61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LHC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6150">
                <a:tc gridSpan="2"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LHC (CSN1)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6150">
                <a:tc gridSpan="2"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LHC (CSN3)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6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Total LHC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6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non-LHC CSN1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6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non-LHC CSN2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6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non-LHC CSN3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6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6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1A1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ttangolo 15"/>
          <p:cNvSpPr/>
          <p:nvPr/>
        </p:nvSpPr>
        <p:spPr>
          <a:xfrm>
            <a:off x="2590801" y="3292232"/>
            <a:ext cx="4553984" cy="292099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ttangolo 16"/>
          <p:cNvSpPr/>
          <p:nvPr/>
        </p:nvSpPr>
        <p:spPr>
          <a:xfrm>
            <a:off x="5003800" y="4838400"/>
            <a:ext cx="2370667" cy="2232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ttangolo 17"/>
          <p:cNvSpPr/>
          <p:nvPr/>
        </p:nvSpPr>
        <p:spPr>
          <a:xfrm>
            <a:off x="4538133" y="4346031"/>
            <a:ext cx="2836334" cy="2232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ttangolo 18"/>
          <p:cNvSpPr/>
          <p:nvPr/>
        </p:nvSpPr>
        <p:spPr>
          <a:xfrm>
            <a:off x="5003799" y="5061600"/>
            <a:ext cx="2370667" cy="2232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849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Il Tier1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CSN1 - 21/05/14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92430"/>
            <a:ext cx="3235569" cy="365125"/>
          </a:xfrm>
        </p:spPr>
        <p:txBody>
          <a:bodyPr/>
          <a:lstStyle/>
          <a:p>
            <a:r>
              <a:rPr lang="it-IT" dirty="0" smtClean="0"/>
              <a:t>G. Carlino - I costi del Calcolo LHC - un </a:t>
            </a:r>
            <a:r>
              <a:rPr lang="it-IT" dirty="0" err="1" smtClean="0"/>
              <a:t>upadate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6F56-95CB-994D-AA98-32CAD7FADCCA}" type="slidenum">
              <a:rPr lang="it-IT" smtClean="0"/>
              <a:t>9</a:t>
            </a:fld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0" y="788222"/>
            <a:ext cx="8085667" cy="5378767"/>
          </a:xfrm>
        </p:spPr>
        <p:txBody>
          <a:bodyPr>
            <a:normAutofit/>
          </a:bodyPr>
          <a:lstStyle/>
          <a:p>
            <a:r>
              <a:rPr lang="it-IT" dirty="0" smtClean="0"/>
              <a:t>I costi LHC, normalmente a carico della giunta, nel 2015 sono superiori agli anni passati. </a:t>
            </a:r>
          </a:p>
          <a:p>
            <a:r>
              <a:rPr lang="it-IT" dirty="0" smtClean="0"/>
              <a:t>E’ in corso un’accurata analisi, da parte del CNAF e dei </a:t>
            </a:r>
            <a:r>
              <a:rPr lang="it-IT" dirty="0" err="1" smtClean="0"/>
              <a:t>referee</a:t>
            </a:r>
            <a:r>
              <a:rPr lang="it-IT" dirty="0" smtClean="0"/>
              <a:t>, per identificare gli item che possono portare ad una riduzione delle spese:</a:t>
            </a:r>
          </a:p>
          <a:p>
            <a:pPr lvl="1"/>
            <a:r>
              <a:rPr lang="it-IT" dirty="0" smtClean="0"/>
              <a:t>Disco. Il grosso della spesa.</a:t>
            </a:r>
          </a:p>
          <a:p>
            <a:pPr lvl="2"/>
            <a:r>
              <a:rPr lang="it-IT" dirty="0" smtClean="0"/>
              <a:t>Eventuale downgrade a sistemi à la Tier2. Meno performanti e più piccoli (problemi di gestione). Test in corso.</a:t>
            </a:r>
          </a:p>
          <a:p>
            <a:pPr lvl="2"/>
            <a:r>
              <a:rPr lang="it-IT" dirty="0" smtClean="0"/>
              <a:t>Contatti con i </a:t>
            </a:r>
            <a:r>
              <a:rPr lang="it-IT" dirty="0" err="1" smtClean="0"/>
              <a:t>vendors</a:t>
            </a:r>
            <a:r>
              <a:rPr lang="it-IT" dirty="0" smtClean="0"/>
              <a:t>. Possibili riduzioni dei costi unitari (anche fino al 30%) per i sistemi di alta classe</a:t>
            </a:r>
          </a:p>
          <a:p>
            <a:pPr lvl="2"/>
            <a:r>
              <a:rPr lang="it-IT" dirty="0" smtClean="0"/>
              <a:t>Eventuale estensione della manutenzione (non ideale perché il problema si sposta avanti di un anno)</a:t>
            </a:r>
          </a:p>
          <a:p>
            <a:pPr lvl="1"/>
            <a:r>
              <a:rPr lang="it-IT" dirty="0" smtClean="0"/>
              <a:t>CPU. </a:t>
            </a:r>
          </a:p>
          <a:p>
            <a:pPr lvl="2"/>
            <a:r>
              <a:rPr lang="it-IT" dirty="0" smtClean="0"/>
              <a:t>Rimpiazzo di una frazione delle risorse obsolete</a:t>
            </a:r>
          </a:p>
          <a:p>
            <a:pPr lvl="2"/>
            <a:r>
              <a:rPr lang="it-IT" dirty="0" smtClean="0"/>
              <a:t>Manutenzione da 3 a 4 anni, anche per i Tier2 (risparmio per i prossimi anni)</a:t>
            </a:r>
          </a:p>
          <a:p>
            <a:pPr marL="457200" lvl="1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5530220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7051</TotalTime>
  <Words>1745</Words>
  <Application>Microsoft Macintosh PowerPoint</Application>
  <PresentationFormat>Presentazione su schermo (4:3)</PresentationFormat>
  <Paragraphs>636</Paragraphs>
  <Slides>14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16" baseType="lpstr">
      <vt:lpstr>Tema di Office</vt:lpstr>
      <vt:lpstr>1_Tema di Office</vt:lpstr>
      <vt:lpstr>Presentazione di PowerPoint</vt:lpstr>
      <vt:lpstr> </vt:lpstr>
      <vt:lpstr> Lo Scrutiny Group</vt:lpstr>
      <vt:lpstr> Il Tier1</vt:lpstr>
      <vt:lpstr>Il Tier1 </vt:lpstr>
      <vt:lpstr> Il Tier1</vt:lpstr>
      <vt:lpstr> Il Tier1</vt:lpstr>
      <vt:lpstr> Il Tier1</vt:lpstr>
      <vt:lpstr> Il Tier1</vt:lpstr>
      <vt:lpstr> I Tier2</vt:lpstr>
      <vt:lpstr> i Tier2</vt:lpstr>
      <vt:lpstr> RECAS</vt:lpstr>
      <vt:lpstr>Problema delle risorse di calcolo LHCb</vt:lpstr>
      <vt:lpstr>Quali soluzioni</vt:lpstr>
    </vt:vector>
  </TitlesOfParts>
  <Company>INFN Napoli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Gianpaolo Carlino</dc:creator>
  <cp:lastModifiedBy>Gianpaolo Carlino</cp:lastModifiedBy>
  <cp:revision>258</cp:revision>
  <dcterms:created xsi:type="dcterms:W3CDTF">2014-03-05T13:53:31Z</dcterms:created>
  <dcterms:modified xsi:type="dcterms:W3CDTF">2014-05-21T07:08:02Z</dcterms:modified>
</cp:coreProperties>
</file>